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bookmarkIdSeed="3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8" r:id="rId6"/>
    <p:sldId id="273" r:id="rId7"/>
    <p:sldId id="272" r:id="rId8"/>
    <p:sldId id="258" r:id="rId9"/>
    <p:sldId id="260" r:id="rId10"/>
    <p:sldId id="262" r:id="rId11"/>
    <p:sldId id="274" r:id="rId12"/>
    <p:sldId id="264" r:id="rId13"/>
    <p:sldId id="275" r:id="rId14"/>
    <p:sldId id="276" r:id="rId15"/>
    <p:sldId id="277" r:id="rId16"/>
  </p:sldIdLst>
  <p:sldSz cx="12192000" cy="6858000"/>
  <p:notesSz cx="6858000" cy="9144000"/>
  <p:defaultTextStyle>
    <a:defPPr algn="r" rtl="1"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529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089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371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FAEC6BB0-B309-4D84-BDBD-7236EF812339}" type="uaqdatetime1">
              <a:rPr lang="ar-SA" smtClean="0"/>
              <a:t>15/05/1445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80895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3721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BAE14B8-3CC9-472D-9BC5-A84D80684DE2}" type="slidenum">
              <a:rPr lang="ar-SA"/>
              <a:pPr algn="l" rtl="1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089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ar-SA" noProof="0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72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ctr" rtl="1">
              <a:defRPr sz="1200"/>
            </a:lvl1pPr>
          </a:lstStyle>
          <a:p>
            <a:pPr algn="l"/>
            <a:fld id="{08508CAA-5FC8-4CFF-9E65-F636448C4CDC}" type="uaqdatetime1">
              <a:rPr lang="ar-SA" smtClean="0"/>
              <a:pPr algn="l"/>
              <a:t>15/05/1445</a:t>
            </a:fld>
            <a:endParaRPr lang="ar-SA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ar-SA" noProof="0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-SA" noProof="0" dirty="0"/>
              <a:t>انقر لتحرير أنماط النص الرئيسي</a:t>
            </a:r>
          </a:p>
          <a:p>
            <a:pPr lvl="1" rtl="1"/>
            <a:r>
              <a:rPr lang="ar-SA" noProof="0" dirty="0"/>
              <a:t>المستوى الثاني</a:t>
            </a:r>
          </a:p>
          <a:p>
            <a:pPr lvl="2" rtl="1"/>
            <a:r>
              <a:rPr lang="ar-SA" noProof="0" dirty="0"/>
              <a:t>المستوى الثالث</a:t>
            </a:r>
          </a:p>
          <a:p>
            <a:pPr lvl="3" rtl="1"/>
            <a:r>
              <a:rPr lang="ar-SA" noProof="0" dirty="0"/>
              <a:t>المستوى الرابع</a:t>
            </a:r>
          </a:p>
          <a:p>
            <a:pPr lvl="4" rtl="1"/>
            <a:r>
              <a:rPr lang="ar-SA" noProof="0" dirty="0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089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ar-SA" noProof="0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71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/>
            </a:lvl1pPr>
          </a:lstStyle>
          <a:p>
            <a:fld id="{7FB667E1-E601-4AAF-B95C-B25720D70A60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ar-SA" smtClean="0"/>
              <a:pPr/>
              <a:t>1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09492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ar-SA" smtClean="0"/>
              <a:pPr/>
              <a:t>11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99013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ar-SA" smtClean="0"/>
              <a:pPr/>
              <a:t>12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0710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ar-SA" smtClean="0"/>
              <a:pPr/>
              <a:t>2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8993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ar-SA" smtClean="0"/>
              <a:pPr/>
              <a:t>3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1696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ar-SA" smtClean="0"/>
              <a:pPr/>
              <a:t>4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1415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ar-SA" smtClean="0"/>
              <a:pPr/>
              <a:t>5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4974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ar-SA" smtClean="0"/>
              <a:pPr/>
              <a:t>6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333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ar-SA" smtClean="0"/>
              <a:pPr/>
              <a:t>7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437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ar-SA" smtClean="0"/>
              <a:pPr/>
              <a:t>9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07276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ar-SA" smtClean="0"/>
              <a:pPr/>
              <a:t>10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5912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rtl="1"/>
            <a:endParaRPr lang="ar-SA" noProof="0" dirty="0"/>
          </a:p>
        </p:txBody>
      </p:sp>
      <p:sp>
        <p:nvSpPr>
          <p:cNvPr id="9" name="مستطيل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rtl="1"/>
            <a:endParaRPr lang="ar-SA" noProof="0" dirty="0"/>
          </a:p>
        </p:txBody>
      </p: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1" anchor="b"/>
          <a:lstStyle>
            <a:lvl1pPr algn="ctr" rtl="1">
              <a:defRPr sz="5400"/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1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2000" cap="all" baseline="0"/>
            </a:lvl1pPr>
            <a:lvl2pPr marL="457200" indent="0" algn="ctr" rtl="1">
              <a:buNone/>
              <a:defRPr sz="2800"/>
            </a:lvl2pPr>
            <a:lvl3pPr marL="914400" indent="0" algn="ctr" rtl="1">
              <a:buNone/>
              <a:defRPr sz="2400"/>
            </a:lvl3pPr>
            <a:lvl4pPr marL="1371600" indent="0" algn="ctr" rtl="1">
              <a:buNone/>
              <a:defRPr sz="2000"/>
            </a:lvl4pPr>
            <a:lvl5pPr marL="1828800" indent="0" algn="ctr" rtl="1">
              <a:buNone/>
              <a:defRPr sz="2000"/>
            </a:lvl5pPr>
            <a:lvl6pPr marL="2286000" indent="0" algn="ctr" rtl="1">
              <a:buNone/>
              <a:defRPr sz="2000"/>
            </a:lvl6pPr>
            <a:lvl7pPr marL="2743200" indent="0" algn="ctr" rtl="1">
              <a:buNone/>
              <a:defRPr sz="2000"/>
            </a:lvl7pPr>
            <a:lvl8pPr marL="3200400" indent="0" algn="ctr" rtl="1">
              <a:buNone/>
              <a:defRPr sz="2000"/>
            </a:lvl8pPr>
            <a:lvl9pPr marL="3657600" indent="0" algn="ctr" rtl="1">
              <a:buNone/>
              <a:defRPr sz="2000"/>
            </a:lvl9pPr>
          </a:lstStyle>
          <a:p>
            <a:pPr rtl="1"/>
            <a:r>
              <a:rPr lang="ar-SA" noProof="0"/>
              <a:t>انقر لتحرير نمط العنوان الفرعي للشكل الرئيسي</a:t>
            </a:r>
            <a:endParaRPr lang="ar-SA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>
            <a:off x="1341120" y="1901952"/>
            <a:ext cx="9509760" cy="4127627"/>
          </a:xfrm>
        </p:spPr>
        <p:txBody>
          <a:bodyPr vert="eaVert" rtlCol="1"/>
          <a:lstStyle/>
          <a:p>
            <a:pPr lvl="0" rtl="1"/>
            <a:r>
              <a:rPr lang="ar-SA" noProof="0"/>
              <a:t>انقر لتحرير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F7AE22FA-BA0C-490B-9981-E38AF952FAE9}" type="datetime1">
              <a:rPr lang="ar-SA" noProof="0" smtClean="0"/>
              <a:t>17/05/1445</a:t>
            </a:fld>
            <a:endParaRPr lang="ar-SA" noProof="0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ar-SA" noProof="0"/>
              <a:t>‹#›</a:t>
            </a:fld>
            <a:endParaRPr lang="ar-SA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 rot="10800000">
            <a:off x="840536" y="274638"/>
            <a:ext cx="2628900" cy="5897562"/>
          </a:xfrm>
        </p:spPr>
        <p:txBody>
          <a:bodyPr vert="eaVert" rtlCol="1"/>
          <a:lstStyle/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>
            <a:off x="3646710" y="274638"/>
            <a:ext cx="7734300" cy="5897562"/>
          </a:xfrm>
        </p:spPr>
        <p:txBody>
          <a:bodyPr vert="eaVert" rtlCol="1"/>
          <a:lstStyle/>
          <a:p>
            <a:pPr lvl="0" rtl="1"/>
            <a:r>
              <a:rPr lang="ar-SA" noProof="0"/>
              <a:t>انقر لتحرير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8673372E-678D-48F1-9EC8-E20A95AEF1E4}" type="datetime1">
              <a:rPr lang="ar-SA" noProof="0" smtClean="0"/>
              <a:t>17/05/1445</a:t>
            </a:fld>
            <a:endParaRPr lang="ar-SA" noProof="0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ar-SA" noProof="0"/>
              <a:t>‹#›</a:t>
            </a:fld>
            <a:endParaRPr lang="ar-SA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lvl="0" rtl="1"/>
            <a:r>
              <a:rPr lang="ar-SA" noProof="0"/>
              <a:t>انقر لتحرير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l">
              <a:defRPr/>
            </a:lvl1pPr>
          </a:lstStyle>
          <a:p>
            <a:fld id="{66D1A6B3-AC40-48DA-BE80-93C3C26957B2}" type="datetime1">
              <a:rPr lang="ar-SA" smtClean="0"/>
              <a:pPr/>
              <a:t>17/05/1445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ar-SA" noProof="0"/>
              <a:t>‹#›</a:t>
            </a:fld>
            <a:endParaRPr lang="ar-SA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noProof="0" dirty="0"/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1" anchor="b">
            <a:normAutofit/>
          </a:bodyPr>
          <a:lstStyle>
            <a:lvl1pPr algn="ctr" rtl="1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1" anchor="t"/>
          <a:lstStyle>
            <a:lvl1pPr marL="0" indent="0" algn="ctr" rtl="1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 noProof="0"/>
              <a:t>انقر لتحرير أنماط نص الشكل الرئيسي</a:t>
            </a: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l">
              <a:defRPr/>
            </a:lvl1pPr>
          </a:lstStyle>
          <a:p>
            <a:fld id="{147734A6-C0FB-47AC-B909-6ADFAB5C695B}" type="datetime1">
              <a:rPr lang="ar-SA" smtClean="0"/>
              <a:pPr/>
              <a:t>17/05/1445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ar-SA" noProof="0"/>
              <a:t>‹#›</a:t>
            </a:fld>
            <a:endParaRPr lang="ar-SA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 noProof="0"/>
              <a:t>انقر لتحرير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 noProof="0"/>
              <a:t>انقر لتحرير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l">
              <a:defRPr/>
            </a:lvl1pPr>
          </a:lstStyle>
          <a:p>
            <a:fld id="{7D0E14EE-0C23-42D2-9701-B549CAEA2E60}" type="datetime1">
              <a:rPr lang="ar-SA" smtClean="0"/>
              <a:pPr/>
              <a:t>17/05/1445</a:t>
            </a:fld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0D06EF73-9DB8-4763-865F-2F88181A4732}" type="slidenum">
              <a:rPr lang="ar-SA" noProof="0"/>
              <a:t>‹#›</a:t>
            </a:fld>
            <a:endParaRPr lang="ar-SA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b="0" cap="all" baseline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انقر لتحرير أنماط نص الشكل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ar-SA" noProof="0"/>
              <a:t>انقر لتحرير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b="0" cap="all" baseline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انقر لتحرير أنماط نص الشكل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ar-SA" noProof="0"/>
              <a:t>انقر لتحرير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l">
              <a:defRPr/>
            </a:lvl1pPr>
          </a:lstStyle>
          <a:p>
            <a:fld id="{A3DDE111-95D5-4CB2-A464-EAC9C91B94E7}" type="datetime1">
              <a:rPr lang="ar-SA" smtClean="0"/>
              <a:pPr/>
              <a:t>17/05/1445</a:t>
            </a:fld>
            <a:endParaRPr lang="ar-SA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ar-SA" noProof="0"/>
              <a:t>‹#›</a:t>
            </a:fld>
            <a:endParaRPr lang="ar-SA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l">
              <a:defRPr/>
            </a:lvl1pPr>
          </a:lstStyle>
          <a:p>
            <a:fld id="{1758D0D2-E6E5-41F1-ABB9-6E911835C2D8}" type="datetime1">
              <a:rPr lang="ar-SA" smtClean="0"/>
              <a:pPr/>
              <a:t>17/05/1445</a:t>
            </a:fld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ar-SA" noProof="0"/>
              <a:t>‹#›</a:t>
            </a:fld>
            <a:endParaRPr lang="ar-SA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rtl="1"/>
            <a:endParaRPr lang="ar-SA" noProof="0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BA71BEAC-9C54-4791-B30B-6602CE41C164}" type="datetime1">
              <a:rPr lang="ar-SA" noProof="0" smtClean="0"/>
              <a:t>17/05/1445</a:t>
            </a:fld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ar-SA" noProof="0"/>
              <a:t>‹#›</a:t>
            </a:fld>
            <a:endParaRPr lang="ar-SA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72691" y="2350008"/>
            <a:ext cx="4206240" cy="1993392"/>
          </a:xfrm>
        </p:spPr>
        <p:txBody>
          <a:bodyPr rtlCol="1" anchor="b">
            <a:normAutofit/>
          </a:bodyPr>
          <a:lstStyle>
            <a:lvl1pPr algn="r" rtl="1">
              <a:defRPr sz="3400" b="0"/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22497" y="758952"/>
            <a:ext cx="6629400" cy="5330952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 noProof="0"/>
              <a:t>انقر لتحرير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72691" y="4361688"/>
            <a:ext cx="4206240" cy="1728216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انقر لتحرير أنماط نص الشكل الرئيسي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8FB2E87D-C0FF-447F-9A8E-C9C5CBBE9BFD}" type="datetime1">
              <a:rPr lang="ar-SA" noProof="0" smtClean="0"/>
              <a:t>17/05/1445</a:t>
            </a:fld>
            <a:endParaRPr lang="ar-SA" noProof="0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ar-SA" noProof="0"/>
              <a:t>‹#›</a:t>
            </a:fld>
            <a:endParaRPr lang="ar-SA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72698" y="2350008"/>
            <a:ext cx="4206240" cy="1993392"/>
          </a:xfrm>
        </p:spPr>
        <p:txBody>
          <a:bodyPr rtlCol="1" anchor="b">
            <a:normAutofit/>
          </a:bodyPr>
          <a:lstStyle>
            <a:lvl1pPr algn="r" rtl="1">
              <a:defRPr sz="3400" b="0"/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عنصر نائب للصورة 2" descr="عنصر نائب فارغ لإضافة صورة. انقر فوق العنصر النائب ثم حدد الصورة التي ترغب بإضافتها."/>
          <p:cNvSpPr>
            <a:spLocks noGrp="1"/>
          </p:cNvSpPr>
          <p:nvPr>
            <p:ph type="pic" idx="1"/>
          </p:nvPr>
        </p:nvSpPr>
        <p:spPr>
          <a:xfrm>
            <a:off x="5060368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1"/>
          <a:lstStyle>
            <a:lvl1pPr marL="0" indent="0" algn="ctr" rtl="1">
              <a:buNone/>
              <a:defRPr sz="3200">
                <a:solidFill>
                  <a:schemeClr val="bg1"/>
                </a:solidFill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ar-SA" noProof="0"/>
              <a:t>انقر فوق الأيقونة لإضافة صورة</a:t>
            </a:r>
            <a:endParaRPr lang="ar-SA" noProof="0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72698" y="4361688"/>
            <a:ext cx="4206240" cy="1728216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انقر لتحرير أنماط نص الشكل الرئيسي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66CBDFA4-70CC-4B14-85C5-DDFC50500A0A}" type="datetime1">
              <a:rPr lang="ar-SA" noProof="0" smtClean="0"/>
              <a:t>17/05/1445</a:t>
            </a:fld>
            <a:endParaRPr lang="ar-SA" noProof="0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ar-SA" noProof="0"/>
              <a:t>‹#›</a:t>
            </a:fld>
            <a:endParaRPr lang="ar-SA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rtl="1"/>
            <a:endParaRPr lang="ar-SA" noProof="0" dirty="0">
              <a:cs typeface="+mj-cs"/>
            </a:endParaRPr>
          </a:p>
        </p:txBody>
      </p: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ar-SA" noProof="0" dirty="0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ar-SA" noProof="0" dirty="0"/>
              <a:t>انقر لتحرير أنماط النص الرئيسي</a:t>
            </a:r>
          </a:p>
          <a:p>
            <a:pPr lvl="1" rtl="1"/>
            <a:r>
              <a:rPr lang="ar-SA" noProof="0" dirty="0"/>
              <a:t>المستوى الثاني</a:t>
            </a:r>
          </a:p>
          <a:p>
            <a:pPr lvl="2" rtl="1"/>
            <a:r>
              <a:rPr lang="ar-SA" noProof="0" dirty="0"/>
              <a:t>المستوى الثالث</a:t>
            </a:r>
          </a:p>
          <a:p>
            <a:pPr lvl="3" rtl="1"/>
            <a:r>
              <a:rPr lang="ar-SA" noProof="0" dirty="0"/>
              <a:t>المستوى الرابع</a:t>
            </a:r>
          </a:p>
          <a:p>
            <a:pPr lvl="4" rtl="1"/>
            <a:r>
              <a:rPr lang="ar-SA" noProof="0" dirty="0"/>
              <a:t>المستوى الخامس</a:t>
            </a: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692429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 cap="all" baseline="0">
                <a:solidFill>
                  <a:schemeClr val="bg1">
                    <a:lumMod val="75000"/>
                  </a:schemeClr>
                </a:solidFill>
                <a:cs typeface="+mj-cs"/>
              </a:defRPr>
            </a:lvl1pPr>
          </a:lstStyle>
          <a:p>
            <a:r>
              <a:rPr lang="ar-SA"/>
              <a:t>إضافة تذييل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2344354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 baseline="0">
                <a:solidFill>
                  <a:schemeClr val="bg1">
                    <a:lumMod val="75000"/>
                  </a:schemeClr>
                </a:solidFill>
                <a:cs typeface="+mj-cs"/>
              </a:defRPr>
            </a:lvl1pPr>
          </a:lstStyle>
          <a:p>
            <a:fld id="{63194B5C-279F-48FC-8A84-13A9AABF7077}" type="datetime1">
              <a:rPr lang="ar-SA" smtClean="0"/>
              <a:pPr/>
              <a:t>17/05/1445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132806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 baseline="0">
                <a:solidFill>
                  <a:schemeClr val="bg1">
                    <a:lumMod val="75000"/>
                  </a:schemeClr>
                </a:solidFill>
                <a:cs typeface="+mj-cs"/>
              </a:defRPr>
            </a:lvl1pPr>
          </a:lstStyle>
          <a:p>
            <a:fld id="{CA8D9AD5-F248-4919-864A-CFD76CC027D6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r" defTabSz="914400" rtl="1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r" defTabSz="914400" rtl="1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j-cs"/>
        </a:defRPr>
      </a:lvl1pPr>
      <a:lvl2pPr marL="594360" indent="-228600" algn="r" defTabSz="914400" rtl="1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j-cs"/>
        </a:defRPr>
      </a:lvl2pPr>
      <a:lvl3pPr marL="91440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j-cs"/>
        </a:defRPr>
      </a:lvl3pPr>
      <a:lvl4pPr marL="123444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j-cs"/>
        </a:defRPr>
      </a:lvl4pPr>
      <a:lvl5pPr marL="155448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j-cs"/>
        </a:defRPr>
      </a:lvl5pPr>
      <a:lvl6pPr marL="1874520" indent="-228600" algn="r" defTabSz="914400" rtl="1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r" defTabSz="914400" rtl="1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r" defTabSz="914400" rtl="1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r" defTabSz="914400" rtl="1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21.jpeg">
            <a:extLst>
              <a:ext uri="{FF2B5EF4-FFF2-40B4-BE49-F238E27FC236}">
                <a16:creationId xmlns:a16="http://schemas.microsoft.com/office/drawing/2014/main" id="{7830440D-67B5-888E-F5B6-B3B3A483D2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5" t="39603" r="12732" b="18407"/>
          <a:stretch/>
        </p:blipFill>
        <p:spPr bwMode="auto">
          <a:xfrm>
            <a:off x="8347465" y="2330450"/>
            <a:ext cx="3297139" cy="23685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4C257893-F8D7-22B4-0357-2419AE95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45" y="2925195"/>
            <a:ext cx="847725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28613" algn="r"/>
                <a:tab pos="2971800" algn="ctr"/>
                <a:tab pos="30607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28613" algn="r"/>
                <a:tab pos="2971800" algn="ctr"/>
                <a:tab pos="30607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28613" algn="r"/>
                <a:tab pos="2971800" algn="ctr"/>
                <a:tab pos="30607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28613" algn="r"/>
                <a:tab pos="2971800" algn="ctr"/>
                <a:tab pos="30607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28613" algn="r"/>
                <a:tab pos="2971800" algn="ctr"/>
                <a:tab pos="30607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28613" algn="r"/>
                <a:tab pos="2971800" algn="ctr"/>
                <a:tab pos="30607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28613" algn="r"/>
                <a:tab pos="2971800" algn="ctr"/>
                <a:tab pos="30607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28613" algn="r"/>
                <a:tab pos="2971800" algn="ctr"/>
                <a:tab pos="30607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28613" algn="r"/>
                <a:tab pos="2971800" algn="ctr"/>
                <a:tab pos="30607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8613" algn="r"/>
                <a:tab pos="2971800" algn="ctr"/>
                <a:tab pos="3060700" algn="ctr"/>
                <a:tab pos="5943600" algn="r"/>
              </a:tabLst>
            </a:pPr>
            <a:r>
              <a:rPr kumimoji="0" lang="en-CA" altLang="ar-Y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Engineering Project </a:t>
            </a:r>
            <a:endParaRPr kumimoji="0" lang="en-US" altLang="ar-Y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8613" algn="r"/>
                <a:tab pos="2971800" algn="ctr"/>
                <a:tab pos="3060700" algn="ctr"/>
                <a:tab pos="5943600" algn="r"/>
              </a:tabLst>
            </a:pPr>
            <a:r>
              <a:rPr kumimoji="0" lang="en-CA" altLang="ar-Y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by:</a:t>
            </a:r>
            <a:endParaRPr kumimoji="0" lang="en-US" altLang="ar-Y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8613" algn="r"/>
                <a:tab pos="2971800" algn="ctr"/>
                <a:tab pos="3060700" algn="ctr"/>
                <a:tab pos="5943600" algn="r"/>
              </a:tabLst>
            </a:pPr>
            <a:r>
              <a:rPr kumimoji="0" lang="en-CA" altLang="ar-Y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CA" altLang="ar-YE" sz="24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Supervised by:</a:t>
            </a:r>
            <a:endParaRPr kumimoji="0" lang="en-US" altLang="ar-Y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8613" algn="r"/>
                <a:tab pos="2971800" algn="ctr"/>
                <a:tab pos="3060700" algn="ctr"/>
                <a:tab pos="5943600" algn="r"/>
              </a:tabLst>
            </a:pPr>
            <a:r>
              <a:rPr kumimoji="0" lang="en-CA" altLang="ar-YE" sz="2400" b="0" i="0" u="none" strike="noStrike" cap="none" normalizeH="0" baseline="0" dirty="0" bmk="_Toc8467673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kumimoji="0" lang="en-CA" altLang="ar-YE" sz="2400" b="1" i="0" u="none" strike="noStrike" cap="none" normalizeH="0" baseline="0" dirty="0" bmk="_Toc8467673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 </a:t>
            </a:r>
            <a:r>
              <a:rPr kumimoji="0" lang="en-CA" altLang="ar-YE" sz="2400" b="0" i="0" u="none" strike="noStrike" cap="none" normalizeH="0" baseline="0" dirty="0" bmk="_Toc8467673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CA" altLang="ar-YE" b="0" i="0" u="none" strike="noStrike" cap="none" normalizeH="0" baseline="0" dirty="0" bmk="_Toc84676736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CA" altLang="ar-YE" sz="2400" b="0" i="0" u="none" strike="noStrike" cap="none" normalizeH="0" baseline="0" dirty="0" err="1" bmk="_Toc8467673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Misfer</a:t>
            </a:r>
            <a:r>
              <a:rPr kumimoji="0" lang="en-CA" altLang="ar-YE" sz="2400" b="0" i="0" u="none" strike="noStrike" cap="none" normalizeH="0" baseline="0" dirty="0" bmk="_Toc8467673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Abdullah </a:t>
            </a:r>
            <a:r>
              <a:rPr kumimoji="0" lang="en-CA" altLang="ar-YE" sz="2400" b="0" i="0" u="none" strike="noStrike" cap="none" normalizeH="0" baseline="0" dirty="0" err="1" bmk="_Toc8467673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Misfer</a:t>
            </a:r>
            <a:r>
              <a:rPr kumimoji="0" lang="en-CA" altLang="ar-YE" sz="2400" b="0" i="0" u="none" strike="noStrike" cap="none" normalizeH="0" baseline="0" dirty="0" bmk="_Toc8467673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kumimoji="0" lang="en-CA" altLang="ar-YE" sz="2400" b="0" i="0" u="none" strike="noStrike" cap="none" normalizeH="0" baseline="0" dirty="0" err="1" bmk="_Toc8467673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Dahi</a:t>
            </a:r>
            <a:endParaRPr kumimoji="0" lang="en-US" altLang="ar-YE" sz="1050" b="0" i="0" u="none" strike="noStrike" cap="none" normalizeH="0" baseline="0" dirty="0" bmk="_Toc84676736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8613" algn="r"/>
                <a:tab pos="2971800" algn="ctr"/>
                <a:tab pos="3060700" algn="ctr"/>
                <a:tab pos="5943600" algn="r"/>
              </a:tabLst>
            </a:pPr>
            <a:r>
              <a:rPr kumimoji="0" lang="en-CA" altLang="ar-YE" b="1" i="0" u="none" strike="noStrike" cap="none" normalizeH="0" baseline="0" dirty="0" bmk="_Toc84676736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</a:t>
            </a:r>
            <a:r>
              <a:rPr kumimoji="0" lang="en-CA" altLang="ar-YE" sz="2800" b="1" i="0" u="none" strike="noStrike" cap="none" normalizeH="0" baseline="0" dirty="0" bmk="_Toc84676736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kumimoji="0" lang="en-CA" altLang="ar-YE" sz="2000" b="1" i="0" u="none" strike="noStrike" cap="none" normalizeH="0" baseline="0" dirty="0" bmk="_Toc84676736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kumimoji="0" lang="en-CA" altLang="ar-YE" sz="2000" b="1" i="0" u="none" strike="noStrike" cap="none" normalizeH="0" baseline="0" dirty="0" bmk="_Toc84676736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2023</a:t>
            </a:r>
            <a:endParaRPr kumimoji="0" lang="en-CA" altLang="ar-Y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جدول 9">
            <a:extLst>
              <a:ext uri="{FF2B5EF4-FFF2-40B4-BE49-F238E27FC236}">
                <a16:creationId xmlns:a16="http://schemas.microsoft.com/office/drawing/2014/main" id="{4BDCDECC-4103-C45F-A338-5BA7CFCB4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94301"/>
              </p:ext>
            </p:extLst>
          </p:nvPr>
        </p:nvGraphicFramePr>
        <p:xfrm>
          <a:off x="547396" y="2025843"/>
          <a:ext cx="6350635" cy="60198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49885">
                  <a:extLst>
                    <a:ext uri="{9D8B030D-6E8A-4147-A177-3AD203B41FA5}">
                      <a16:colId xmlns:a16="http://schemas.microsoft.com/office/drawing/2014/main" val="970437801"/>
                    </a:ext>
                  </a:extLst>
                </a:gridCol>
                <a:gridCol w="3129280">
                  <a:extLst>
                    <a:ext uri="{9D8B030D-6E8A-4147-A177-3AD203B41FA5}">
                      <a16:colId xmlns:a16="http://schemas.microsoft.com/office/drawing/2014/main" val="2897249553"/>
                    </a:ext>
                  </a:extLst>
                </a:gridCol>
                <a:gridCol w="2871470">
                  <a:extLst>
                    <a:ext uri="{9D8B030D-6E8A-4147-A177-3AD203B41FA5}">
                      <a16:colId xmlns:a16="http://schemas.microsoft.com/office/drawing/2014/main" val="820197998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  <a:tabLst>
                          <a:tab pos="2971800" algn="ctr"/>
                          <a:tab pos="5943600" algn="r"/>
                          <a:tab pos="328930" algn="l"/>
                          <a:tab pos="2971800" algn="ctr"/>
                          <a:tab pos="3060065" algn="ctr"/>
                          <a:tab pos="5943600" algn="r"/>
                        </a:tabLst>
                      </a:pPr>
                      <a:r>
                        <a:rPr lang="en-CA" sz="14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2255" algn="ctr">
                        <a:spcAft>
                          <a:spcPts val="1200"/>
                        </a:spcAft>
                        <a:tabLst>
                          <a:tab pos="2971800" algn="ctr"/>
                          <a:tab pos="5943600" algn="r"/>
                          <a:tab pos="328930" algn="l"/>
                          <a:tab pos="2971800" algn="ctr"/>
                          <a:tab pos="3060065" algn="ctr"/>
                          <a:tab pos="5943600" algn="r"/>
                        </a:tabLst>
                      </a:pPr>
                      <a:r>
                        <a:rPr lang="en-CA" sz="1400">
                          <a:effectLst/>
                        </a:rPr>
                        <a:t>Student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2255" algn="ctr">
                        <a:spcAft>
                          <a:spcPts val="1200"/>
                        </a:spcAft>
                        <a:tabLst>
                          <a:tab pos="2971800" algn="ctr"/>
                          <a:tab pos="5943600" algn="r"/>
                          <a:tab pos="328930" algn="l"/>
                          <a:tab pos="2971800" algn="ctr"/>
                          <a:tab pos="3060065" algn="ctr"/>
                          <a:tab pos="5943600" algn="r"/>
                        </a:tabLst>
                      </a:pPr>
                      <a:r>
                        <a:rPr lang="en-CA" sz="1400">
                          <a:effectLst/>
                        </a:rPr>
                        <a:t>Student Number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344221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  <a:tabLst>
                          <a:tab pos="2971800" algn="ctr"/>
                          <a:tab pos="5943600" algn="r"/>
                          <a:tab pos="328930" algn="l"/>
                          <a:tab pos="2971800" algn="ctr"/>
                          <a:tab pos="3060065" algn="ctr"/>
                          <a:tab pos="5943600" algn="r"/>
                        </a:tabLst>
                      </a:pPr>
                      <a:r>
                        <a:rPr lang="en-CA" sz="1200">
                          <a:effectLst/>
                        </a:rPr>
                        <a:t> 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2255">
                        <a:spcAft>
                          <a:spcPts val="1200"/>
                        </a:spcAft>
                        <a:tabLst>
                          <a:tab pos="2971800" algn="ctr"/>
                          <a:tab pos="5943600" algn="r"/>
                          <a:tab pos="328930" algn="l"/>
                          <a:tab pos="2971800" algn="ctr"/>
                          <a:tab pos="3060065" algn="ctr"/>
                          <a:tab pos="5943600" algn="r"/>
                        </a:tabLst>
                      </a:pPr>
                      <a:r>
                        <a:rPr lang="en-CA" sz="1200">
                          <a:effectLst/>
                        </a:rPr>
                        <a:t>Abeer Mohammad Dayili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262255">
                        <a:spcAft>
                          <a:spcPts val="1200"/>
                        </a:spcAft>
                        <a:tabLst>
                          <a:tab pos="2971800" algn="ctr"/>
                          <a:tab pos="5943600" algn="r"/>
                          <a:tab pos="328930" algn="l"/>
                          <a:tab pos="2971800" algn="ctr"/>
                          <a:tab pos="3060065" algn="ctr"/>
                          <a:tab pos="5943600" algn="r"/>
                        </a:tabLst>
                      </a:pPr>
                      <a:r>
                        <a:rPr lang="en-C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8784113"/>
                  </a:ext>
                </a:extLst>
              </a:tr>
            </a:tbl>
          </a:graphicData>
        </a:graphic>
      </p:graphicFrame>
      <p:pic>
        <p:nvPicPr>
          <p:cNvPr id="11" name="Picture 1">
            <a:extLst>
              <a:ext uri="{FF2B5EF4-FFF2-40B4-BE49-F238E27FC236}">
                <a16:creationId xmlns:a16="http://schemas.microsoft.com/office/drawing/2014/main" id="{C8322D7A-F80D-9500-3383-8B8CB7A594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910" y="-20747"/>
            <a:ext cx="2801322" cy="1765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 Box 2">
            <a:extLst>
              <a:ext uri="{FF2B5EF4-FFF2-40B4-BE49-F238E27FC236}">
                <a16:creationId xmlns:a16="http://schemas.microsoft.com/office/drawing/2014/main" id="{6019C7C3-BE7E-50C5-7EF3-F0F28AE44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109" y="93221"/>
            <a:ext cx="3732244" cy="1392362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1"/>
            <a:r>
              <a:rPr lang="ar-SA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الممــلكه</a:t>
            </a:r>
            <a:r>
              <a:rPr lang="ar-S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العربيـــه</a:t>
            </a:r>
            <a:r>
              <a:rPr lang="ar-S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السعـــوديه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ar-S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وزارة التعليـــــم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ar-S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جامــعة الأمير سطــام بن عبد العــزيز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ar-S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كلية هندسة وعــلوم الحاســب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ar-S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قسـم علـــوم الحاسب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">
            <a:extLst>
              <a:ext uri="{FF2B5EF4-FFF2-40B4-BE49-F238E27FC236}">
                <a16:creationId xmlns:a16="http://schemas.microsoft.com/office/drawing/2014/main" id="{B74124CD-F45B-84F0-50E5-2012A02A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0069" y="93221"/>
            <a:ext cx="4858011" cy="127063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CA" sz="2000" b="1" dirty="0">
                <a:latin typeface="Calibri" panose="020F0502020204030204" pitchFamily="34" charset="0"/>
                <a:cs typeface="Arial" panose="020B0604020202020204" pitchFamily="34" charset="0"/>
              </a:rPr>
              <a:t>Kingdom of Saudi Arabia</a:t>
            </a:r>
            <a:endParaRPr lang="en-US" sz="20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2000" b="1" dirty="0">
                <a:latin typeface="Calibri" panose="020F0502020204030204" pitchFamily="34" charset="0"/>
                <a:cs typeface="Arial" panose="020B0604020202020204" pitchFamily="34" charset="0"/>
              </a:rPr>
              <a:t>Ministry of Education</a:t>
            </a:r>
            <a:endParaRPr lang="en-US" sz="20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2000" b="1" dirty="0">
                <a:latin typeface="Calibri" panose="020F0502020204030204" pitchFamily="34" charset="0"/>
                <a:cs typeface="Arial" panose="020B0604020202020204" pitchFamily="34" charset="0"/>
              </a:rPr>
              <a:t>Prince </a:t>
            </a:r>
            <a:r>
              <a:rPr lang="en-CA" sz="2000" b="1" dirty="0" err="1">
                <a:latin typeface="Calibri" panose="020F0502020204030204" pitchFamily="34" charset="0"/>
                <a:cs typeface="Arial" panose="020B0604020202020204" pitchFamily="34" charset="0"/>
              </a:rPr>
              <a:t>Sattam</a:t>
            </a:r>
            <a:r>
              <a:rPr lang="en-CA" sz="2000" b="1" dirty="0">
                <a:latin typeface="Calibri" panose="020F0502020204030204" pitchFamily="34" charset="0"/>
                <a:cs typeface="Arial" panose="020B0604020202020204" pitchFamily="34" charset="0"/>
              </a:rPr>
              <a:t> Bin Abdulaziz University</a:t>
            </a:r>
            <a:endParaRPr lang="en-US" sz="20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2000" b="1" dirty="0">
                <a:latin typeface="Calibri" panose="020F0502020204030204" pitchFamily="34" charset="0"/>
                <a:cs typeface="Arial" panose="020B0604020202020204" pitchFamily="34" charset="0"/>
              </a:rPr>
              <a:t>College of Computer Engineering &amp; Science</a:t>
            </a:r>
            <a:endParaRPr lang="en-US" sz="20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2000" b="1" dirty="0">
                <a:latin typeface="Calibri" panose="020F0502020204030204" pitchFamily="34" charset="0"/>
                <a:cs typeface="Arial" panose="020B0604020202020204" pitchFamily="34" charset="0"/>
              </a:rPr>
              <a:t>Dept Of Computer Science</a:t>
            </a:r>
            <a:endParaRPr lang="en-US" sz="20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صر نائب للنص 6"/>
          <p:cNvSpPr>
            <a:spLocks noGrp="1"/>
          </p:cNvSpPr>
          <p:nvPr>
            <p:ph type="body" sz="half" idx="2"/>
          </p:nvPr>
        </p:nvSpPr>
        <p:spPr>
          <a:xfrm>
            <a:off x="142239" y="246210"/>
            <a:ext cx="5842000" cy="5984240"/>
          </a:xfrm>
        </p:spPr>
        <p:txBody>
          <a:bodyPr rtlCol="1"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accent3"/>
                </a:solidFill>
                <a:effectLst/>
                <a:latin typeface="Google Sans"/>
              </a:rPr>
              <a:t>The Customer actor can perform the following use cases: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E3E3E3"/>
                </a:solidFill>
                <a:effectLst/>
                <a:latin typeface="Google Sans"/>
              </a:rPr>
              <a:t>Register, Login, Edit Profile, Add Payment Method, Checking Order quantity and status, Choose Product, Get Order Details, Order Product, Search Products, View Notifications, and Manage Orders.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/>
                </a:solidFill>
                <a:latin typeface="Google Sans"/>
              </a:rPr>
              <a:t>The Admin actor can perform the following use cases: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E3E3E3"/>
                </a:solidFill>
                <a:effectLst/>
                <a:latin typeface="Google Sans"/>
              </a:rPr>
              <a:t>View, Add, and Delete Customers, Manage Orders, View and Add Notifications, and Provide technical support.</a:t>
            </a:r>
          </a:p>
          <a:p>
            <a:pPr rtl="1"/>
            <a:endParaRPr lang="ar-SA" sz="2800" b="1" dirty="0"/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CBBA8749-9C71-9C1F-E7E6-63E1502DB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4240" y="0"/>
            <a:ext cx="6207760" cy="65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صر نائب للنص 6"/>
          <p:cNvSpPr>
            <a:spLocks noGrp="1"/>
          </p:cNvSpPr>
          <p:nvPr>
            <p:ph type="body" sz="half" idx="2"/>
          </p:nvPr>
        </p:nvSpPr>
        <p:spPr>
          <a:xfrm>
            <a:off x="314960" y="264160"/>
            <a:ext cx="5394960" cy="5825744"/>
          </a:xfrm>
        </p:spPr>
        <p:txBody>
          <a:bodyPr rtlCol="1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The actor user :</a:t>
            </a:r>
          </a:p>
          <a:p>
            <a:pPr algn="l">
              <a:lnSpc>
                <a:spcPct val="100000"/>
              </a:lnSpc>
            </a:pP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logging in or registering </a:t>
            </a:r>
          </a:p>
          <a:p>
            <a:pPr algn="l">
              <a:lnSpc>
                <a:spcPct val="100000"/>
              </a:lnSpc>
            </a:pP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-checking products or offers. </a:t>
            </a:r>
          </a:p>
          <a:p>
            <a:pPr algn="l">
              <a:lnSpc>
                <a:spcPct val="100000"/>
              </a:lnSpc>
            </a:pP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-browse product. </a:t>
            </a:r>
          </a:p>
          <a:p>
            <a:pPr algn="l">
              <a:lnSpc>
                <a:spcPct val="100000"/>
              </a:lnSpc>
            </a:pP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-check the product status and availability.</a:t>
            </a:r>
            <a:endParaRPr lang="ar-YE" sz="2400" b="1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lnSpc>
                <a:spcPct val="100000"/>
              </a:lnSpc>
            </a:pP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The actor Admin :</a:t>
            </a:r>
          </a:p>
          <a:p>
            <a:pPr algn="l">
              <a:lnSpc>
                <a:spcPct val="100000"/>
              </a:lnSpc>
            </a:pP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logging in to app</a:t>
            </a:r>
          </a:p>
          <a:p>
            <a:pPr algn="l">
              <a:lnSpc>
                <a:spcPct val="100000"/>
              </a:lnSpc>
            </a:pP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-Mange Users</a:t>
            </a:r>
            <a:endParaRPr lang="ar-YE" sz="2400" b="1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lnSpc>
                <a:spcPct val="100000"/>
              </a:lnSpc>
            </a:pP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-Mange Orders</a:t>
            </a:r>
            <a:endParaRPr lang="ar-YE" sz="2400" b="1" dirty="0">
              <a:solidFill>
                <a:srgbClr val="E3E3E3"/>
              </a:solidFill>
              <a:latin typeface="Google Sans"/>
            </a:endParaRPr>
          </a:p>
          <a:p>
            <a:pPr algn="l">
              <a:lnSpc>
                <a:spcPct val="100000"/>
              </a:lnSpc>
            </a:pP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-Mange Notifications</a:t>
            </a:r>
            <a:endParaRPr lang="ar-SA" sz="2400" b="1" dirty="0"/>
          </a:p>
          <a:p>
            <a:pPr algn="l">
              <a:lnSpc>
                <a:spcPct val="100000"/>
              </a:lnSpc>
            </a:pPr>
            <a:endParaRPr lang="ar-SA" sz="2400" b="1" dirty="0"/>
          </a:p>
          <a:p>
            <a:pPr algn="l">
              <a:lnSpc>
                <a:spcPct val="100000"/>
              </a:lnSpc>
            </a:pPr>
            <a:endParaRPr lang="ar-YE" sz="2400" b="1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lnSpc>
                <a:spcPct val="100000"/>
              </a:lnSpc>
            </a:pPr>
            <a:endParaRPr lang="ar-YE" sz="2400" b="1" dirty="0">
              <a:solidFill>
                <a:srgbClr val="E3E3E3"/>
              </a:solidFill>
              <a:latin typeface="Google Sans"/>
            </a:endParaRPr>
          </a:p>
          <a:p>
            <a:pPr algn="l">
              <a:lnSpc>
                <a:spcPct val="100000"/>
              </a:lnSpc>
            </a:pPr>
            <a:endParaRPr lang="ar-SA" sz="2400" b="1" dirty="0"/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CBBA8749-9C71-9C1F-E7E6-63E1502DB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24880" cy="653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صر نائب للنص 6"/>
          <p:cNvSpPr>
            <a:spLocks noGrp="1"/>
          </p:cNvSpPr>
          <p:nvPr>
            <p:ph type="body" sz="half" idx="2"/>
          </p:nvPr>
        </p:nvSpPr>
        <p:spPr>
          <a:xfrm>
            <a:off x="81280" y="284480"/>
            <a:ext cx="4978400" cy="5805424"/>
          </a:xfrm>
        </p:spPr>
        <p:txBody>
          <a:bodyPr rtlCol="1">
            <a:normAutofit lnSpcReduction="10000"/>
          </a:bodyPr>
          <a:lstStyle/>
          <a:p>
            <a:pPr algn="l" rtl="1"/>
            <a:r>
              <a:rPr lang="en-US" sz="2400" b="1" dirty="0">
                <a:solidFill>
                  <a:srgbClr val="FFC000"/>
                </a:solidFill>
              </a:rPr>
              <a:t>Customers</a:t>
            </a:r>
            <a:r>
              <a:rPr lang="en-US" sz="2000" b="1" dirty="0"/>
              <a:t>:</a:t>
            </a:r>
          </a:p>
          <a:p>
            <a:pPr algn="l" rtl="1"/>
            <a:r>
              <a:rPr lang="en-US" sz="2000" b="1" dirty="0"/>
              <a:t>Relations: Customers have a one-to-many relationship with Orders.</a:t>
            </a:r>
          </a:p>
          <a:p>
            <a:pPr algn="l" rtl="1"/>
            <a:r>
              <a:rPr lang="en-US" sz="2400" b="1" dirty="0">
                <a:solidFill>
                  <a:srgbClr val="FFC000"/>
                </a:solidFill>
              </a:rPr>
              <a:t>Orders :</a:t>
            </a:r>
          </a:p>
          <a:p>
            <a:pPr algn="l" rtl="1"/>
            <a:r>
              <a:rPr lang="en-US" sz="2000" b="1" dirty="0"/>
              <a:t>Relations: Orders have a many-to-one relationship with Customers</a:t>
            </a:r>
          </a:p>
          <a:p>
            <a:pPr algn="l"/>
            <a:r>
              <a:rPr lang="en-US" sz="2400" b="1" dirty="0">
                <a:solidFill>
                  <a:srgbClr val="FFC000"/>
                </a:solidFill>
              </a:rPr>
              <a:t>Cart: </a:t>
            </a:r>
          </a:p>
          <a:p>
            <a:pPr algn="l" rtl="1"/>
            <a:r>
              <a:rPr lang="en-US" sz="2000" b="1" dirty="0"/>
              <a:t>Relations: Cart has a many-to-one relationship with Customers</a:t>
            </a:r>
          </a:p>
          <a:p>
            <a:pPr algn="l"/>
            <a:r>
              <a:rPr lang="en-US" sz="2400" b="1" dirty="0">
                <a:solidFill>
                  <a:srgbClr val="FFC000"/>
                </a:solidFill>
              </a:rPr>
              <a:t>Notifications:</a:t>
            </a:r>
          </a:p>
          <a:p>
            <a:pPr algn="l" rtl="1"/>
            <a:r>
              <a:rPr lang="en-US" sz="2000" b="1" dirty="0"/>
              <a:t>Relations: Notifications have a many-to-one relationship with Customers </a:t>
            </a:r>
          </a:p>
          <a:p>
            <a:pPr algn="l"/>
            <a:r>
              <a:rPr lang="en-US" sz="2400" b="1" dirty="0">
                <a:solidFill>
                  <a:srgbClr val="FFC000"/>
                </a:solidFill>
              </a:rPr>
              <a:t>Payment Methods:</a:t>
            </a:r>
          </a:p>
          <a:p>
            <a:pPr algn="l" rtl="1"/>
            <a:r>
              <a:rPr lang="en-US" sz="2000" b="1" dirty="0"/>
              <a:t>Relations: Payment Methods have a many-to-one relationship with Customers .</a:t>
            </a:r>
            <a:endParaRPr lang="ar-SA" sz="2000" b="1" dirty="0"/>
          </a:p>
          <a:p>
            <a:pPr rtl="1"/>
            <a:endParaRPr lang="ar-SA" sz="2000" dirty="0"/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CBBA8749-9C71-9C1F-E7E6-63E1502DB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1120" y="111760"/>
            <a:ext cx="7040880" cy="63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1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algn="ctr">
              <a:spcAft>
                <a:spcPts val="1800"/>
              </a:spcAft>
            </a:pPr>
            <a:r>
              <a:rPr lang="en-C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Software Engineering Project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21.jpeg">
            <a:extLst>
              <a:ext uri="{FF2B5EF4-FFF2-40B4-BE49-F238E27FC236}">
                <a16:creationId xmlns:a16="http://schemas.microsoft.com/office/drawing/2014/main" id="{6421E096-FC18-0BBC-739E-EAA48725D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5" t="39603" r="12732" b="18407"/>
          <a:stretch/>
        </p:blipFill>
        <p:spPr bwMode="auto">
          <a:xfrm>
            <a:off x="3510579" y="710213"/>
            <a:ext cx="5464745" cy="31106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67159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AD57830D-3075-8A15-D152-91FEB6ACABA1}"/>
              </a:ext>
            </a:extLst>
          </p:cNvPr>
          <p:cNvSpPr txBox="1"/>
          <p:nvPr/>
        </p:nvSpPr>
        <p:spPr>
          <a:xfrm>
            <a:off x="548640" y="-399787"/>
            <a:ext cx="11988800" cy="655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2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b="1" kern="0" dirty="0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outlines</a:t>
            </a:r>
            <a:r>
              <a:rPr lang="ar-SA" sz="3200" b="1" kern="0" dirty="0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200" b="1" kern="0" dirty="0"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 One: feasibility Study &amp; Project Proposal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 algn="l" rtl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 algn="l" rtl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Problems 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 algn="l" rtl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C.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 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 algn="l" rtl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Proposed Solution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 algn="l" rtl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E.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 Plan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Iii.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 Two :Project Requirements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 algn="l" rtl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Functional Requirements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 algn="l" rtl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Non- Functional Requirements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Iv.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 Three: Activity Diagram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V.  Part Four: Use Case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Modling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Vi. Part Five :Sequence Diagram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Vii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  Part Six : Class  Diagram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العنوان 12"/>
          <p:cNvSpPr>
            <a:spLocks noGrp="1"/>
          </p:cNvSpPr>
          <p:nvPr>
            <p:ph type="title"/>
          </p:nvPr>
        </p:nvSpPr>
        <p:spPr>
          <a:xfrm>
            <a:off x="230819" y="3984780"/>
            <a:ext cx="10811256" cy="1940531"/>
          </a:xfrm>
        </p:spPr>
        <p:txBody>
          <a:bodyPr rtlCol="1">
            <a:noAutofit/>
          </a:bodyPr>
          <a:lstStyle/>
          <a:p>
            <a:pPr algn="l"/>
            <a:r>
              <a:rPr lang="en-CA" sz="3200" b="1" kern="0" dirty="0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Problems</a:t>
            </a:r>
            <a:br>
              <a:rPr lang="ar-YE" sz="2800" b="1" dirty="0"/>
            </a:br>
            <a:br>
              <a:rPr lang="ar-YE" sz="2800" b="1" dirty="0"/>
            </a:br>
            <a:br>
              <a:rPr lang="en-CA" sz="2800" dirty="0"/>
            </a:br>
            <a:r>
              <a:rPr lang="en-CA" sz="2800" dirty="0"/>
              <a:t>The cost of transportation while going shopping from one shopping center to another</a:t>
            </a:r>
            <a:br>
              <a:rPr lang="en-US" sz="2800" dirty="0"/>
            </a:br>
            <a:r>
              <a:rPr lang="en-CA" sz="2800" dirty="0"/>
              <a:t>Customers do not receive news or notifications about new products and offers</a:t>
            </a:r>
            <a:r>
              <a:rPr lang="en-US" sz="2800" dirty="0"/>
              <a:t>.</a:t>
            </a:r>
            <a:endParaRPr lang="ar-SA" sz="2800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81480C68-FFC1-5CB6-2CBD-1138FC6F2924}"/>
              </a:ext>
            </a:extLst>
          </p:cNvPr>
          <p:cNvSpPr txBox="1"/>
          <p:nvPr/>
        </p:nvSpPr>
        <p:spPr>
          <a:xfrm>
            <a:off x="230819" y="318675"/>
            <a:ext cx="118960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3200" b="1" kern="0" dirty="0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CA" sz="3200" b="1" kern="0" dirty="0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ar-YE" sz="3200" b="1" kern="0" dirty="0"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en-US" sz="3200" b="1" dirty="0"/>
            </a:br>
            <a:r>
              <a:rPr lang="en-CA" sz="3200" dirty="0"/>
              <a:t>Online shopping is considering common these days in any country, such as buying products and clothes online, because there are a lot of benefit</a:t>
            </a:r>
            <a:r>
              <a:rPr lang="en-US" sz="3200" dirty="0"/>
              <a:t>s.</a:t>
            </a:r>
            <a:endParaRPr lang="ar-YE" sz="3200" dirty="0"/>
          </a:p>
        </p:txBody>
      </p:sp>
    </p:spTree>
    <p:extLst>
      <p:ext uri="{BB962C8B-B14F-4D97-AF65-F5344CB8AC3E}">
        <p14:creationId xmlns:p14="http://schemas.microsoft.com/office/powerpoint/2010/main" val="4198332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6F876C4C-3F53-163E-913A-2D9A19E820DA}"/>
              </a:ext>
            </a:extLst>
          </p:cNvPr>
          <p:cNvSpPr txBox="1"/>
          <p:nvPr/>
        </p:nvSpPr>
        <p:spPr>
          <a:xfrm>
            <a:off x="225552" y="376416"/>
            <a:ext cx="11579352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32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CA" sz="32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6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CA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CA" sz="28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"Nice One" application is one of the most famous stores</a:t>
            </a:r>
            <a:r>
              <a:rPr lang="en-US" sz="28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sell different </a:t>
            </a:r>
            <a:r>
              <a:rPr lang="en-CA" sz="28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products online in the Kingdom of Saudi Arabia. This application was created in 2017 by Abdul Rahman and Omar Al-</a:t>
            </a:r>
            <a:r>
              <a:rPr lang="en-CA" sz="2800" b="1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Olayan</a:t>
            </a:r>
            <a:r>
              <a:rPr lang="en-CA" sz="28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endParaRPr lang="en-CA" sz="2800" b="1" kern="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endParaRPr lang="en-CA" sz="2800" b="1" kern="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endParaRPr lang="en-CA" sz="2800" b="1" kern="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r>
              <a:rPr lang="en-CA" sz="32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IV. Proposed Solution</a:t>
            </a:r>
            <a:endParaRPr lang="en-US" sz="36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CA" sz="28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 solves the difficulties that customers face in searching for the best products and buying them by converting the normal shopping of products to a method of purchasing products electronically . Also, we will provide customers with the facility of receiving real-time notifications about new offers and products.</a:t>
            </a:r>
            <a:endParaRPr lang="en-US" sz="2800" b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10000" fill="hold" nodeType="afterEffect" p14:presetBounceEnd="2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7" dur="5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10000" fill="hold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F74C6ED3-17AB-E5EA-C7FA-57A5EB53CE2C}"/>
              </a:ext>
            </a:extLst>
          </p:cNvPr>
          <p:cNvSpPr txBox="1"/>
          <p:nvPr/>
        </p:nvSpPr>
        <p:spPr>
          <a:xfrm>
            <a:off x="487681" y="296710"/>
            <a:ext cx="747776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CA" sz="3600" b="1" kern="0" dirty="0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 Work Plan</a:t>
            </a:r>
            <a:endParaRPr lang="en-US" sz="3600" b="1" kern="0" dirty="0"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C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our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chosen </a:t>
            </a:r>
            <a:r>
              <a:rPr lang="en-C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 "Nice One," we choose agile development methodology can be beneficial</a:t>
            </a:r>
            <a:r>
              <a:rPr lang="en-CA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C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include phases:</a:t>
            </a:r>
            <a:endParaRPr lang="ar-YE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CA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CA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CA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Planning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CA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CA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Designing</a:t>
            </a:r>
            <a:r>
              <a:rPr lang="en-CA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CA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Development</a:t>
            </a:r>
            <a:r>
              <a:rPr lang="en-CA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CA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Testing</a:t>
            </a:r>
            <a:r>
              <a:rPr lang="en-CA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CA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Launch</a:t>
            </a:r>
            <a:r>
              <a:rPr lang="en-CA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FA9DB926-548A-648B-0F7D-D26135907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1971040"/>
            <a:ext cx="5698643" cy="429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4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6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8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1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C037E14D-C457-BA25-AD50-31B1DDE39B72}"/>
              </a:ext>
            </a:extLst>
          </p:cNvPr>
          <p:cNvSpPr txBox="1"/>
          <p:nvPr/>
        </p:nvSpPr>
        <p:spPr>
          <a:xfrm>
            <a:off x="642620" y="503635"/>
            <a:ext cx="1090676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3390" algn="ctr">
              <a:spcBef>
                <a:spcPts val="1200"/>
              </a:spcBef>
              <a:spcAft>
                <a:spcPts val="1200"/>
              </a:spcAft>
            </a:pPr>
            <a:r>
              <a:rPr lang="en-CA" sz="36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 Part Two:</a:t>
            </a:r>
            <a:r>
              <a:rPr lang="en-CA" sz="3600" b="1" dirty="0">
                <a:solidFill>
                  <a:schemeClr val="accent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  <a:endParaRPr lang="en-US" sz="3600" b="1" dirty="0">
              <a:solidFill>
                <a:schemeClr val="accent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CA" sz="3200" b="1" kern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Functional Requirements (FR)</a:t>
            </a:r>
            <a:endParaRPr lang="en-US" sz="3600" b="1" kern="0" dirty="0">
              <a:solidFill>
                <a:schemeClr val="accent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C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Customer Registration: </a:t>
            </a:r>
            <a:endParaRPr lang="ar-SA" sz="2800" b="1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C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Product Display.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C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 Search and Filtering.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C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4. Product Details.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C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5. Shopping Cart.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C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6. Notifications.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C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7. Order Tracking.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C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8. Payment Integration.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C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9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99108A74-EB44-98BD-7F76-CFEB35958AB0}"/>
              </a:ext>
            </a:extLst>
          </p:cNvPr>
          <p:cNvSpPr txBox="1"/>
          <p:nvPr/>
        </p:nvSpPr>
        <p:spPr>
          <a:xfrm>
            <a:off x="355600" y="390515"/>
            <a:ext cx="111252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4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II. Non-Functional Requirements (NFR)</a:t>
            </a:r>
            <a:endParaRPr lang="en-US" sz="40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CA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Performance.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CA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Security.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CA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 Availability.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CA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4. Usability.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48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صر نائب للنص 6"/>
          <p:cNvSpPr>
            <a:spLocks noGrp="1"/>
          </p:cNvSpPr>
          <p:nvPr>
            <p:ph type="body" sz="half" idx="2"/>
          </p:nvPr>
        </p:nvSpPr>
        <p:spPr>
          <a:xfrm>
            <a:off x="324654" y="142240"/>
            <a:ext cx="5344626" cy="6309360"/>
          </a:xfrm>
        </p:spPr>
        <p:txBody>
          <a:bodyPr rtlCol="1">
            <a:normAutofit fontScale="92500" lnSpcReduction="10000"/>
          </a:bodyPr>
          <a:lstStyle/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E3E3E3"/>
                </a:solidFill>
                <a:latin typeface="Google Sans"/>
              </a:rPr>
              <a:t>It</a:t>
            </a:r>
            <a:r>
              <a:rPr lang="en-US" sz="2800" b="1" i="0" dirty="0">
                <a:solidFill>
                  <a:srgbClr val="E3E3E3"/>
                </a:solidFill>
                <a:effectLst/>
                <a:latin typeface="Google Sans"/>
              </a:rPr>
              <a:t> starts with the user logging in or registering, then checking products or offers. If the user finds a product they want, they can browse by category or product, and then check the product status and availability. </a:t>
            </a:r>
          </a:p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E3E3E3"/>
                </a:solidFill>
                <a:effectLst/>
                <a:latin typeface="Google Sans"/>
              </a:rPr>
              <a:t>If the product is in stock, the user can select a quantity and add it to their shopping cart. They can then view their cart and make any necessary edits.</a:t>
            </a:r>
            <a:endParaRPr lang="en-US" sz="2800" b="1" dirty="0">
              <a:solidFill>
                <a:srgbClr val="E3E3E3"/>
              </a:solidFill>
              <a:latin typeface="Google Sans"/>
            </a:endParaRPr>
          </a:p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E3E3E3"/>
                </a:solidFill>
                <a:effectLst/>
                <a:latin typeface="Google Sans"/>
              </a:rPr>
              <a:t> Once they are ready to checkout, they can choose a payment method and provide their information. Finally, they can confirm their order and the app will process their payment.</a:t>
            </a:r>
            <a:endParaRPr lang="ar-SA" sz="2800" b="1" dirty="0"/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CBBA8749-9C71-9C1F-E7E6-63E1502DB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344"/>
            <a:ext cx="6095999" cy="63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تصميم بتنسيق خاص بلون أزرق مخضر 16×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03_TF02895254" id="{73998CEF-1D3E-47F4-8F8C-37812E4622AF}" vid="{1665333F-687B-44A8-98A5-D58835B26439}"/>
    </a:ext>
  </a:extLst>
</a:theme>
</file>

<file path=ppt/theme/theme2.xml><?xml version="1.0" encoding="utf-8"?>
<a:theme xmlns:a="http://schemas.openxmlformats.org/drawingml/2006/main" name="نسق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نسق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عرض تقديمي بتنسيق خاص أزرق مخضر (شاشة عريضة)</Template>
  <TotalTime>184</TotalTime>
  <Words>748</Words>
  <Application>Microsoft Office PowerPoint</Application>
  <PresentationFormat>شاشة عريضة</PresentationFormat>
  <Paragraphs>113</Paragraphs>
  <Slides>12</Slides>
  <Notes>11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Times New Roman</vt:lpstr>
      <vt:lpstr>Wingdings</vt:lpstr>
      <vt:lpstr>تصميم بتنسيق خاص بلون أزرق مخضر 16×9</vt:lpstr>
      <vt:lpstr>عرض تقديمي في PowerPoint</vt:lpstr>
      <vt:lpstr>عرض تقديمي في PowerPoint</vt:lpstr>
      <vt:lpstr>عرض تقديمي في PowerPoint</vt:lpstr>
      <vt:lpstr>II. Problems   The cost of transportation while going shopping from one shopping center to another Customers do not receive news or notifications about new products and offers.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Engineer Muneer</dc:creator>
  <cp:lastModifiedBy>Engineer Muneer</cp:lastModifiedBy>
  <cp:revision>41</cp:revision>
  <dcterms:created xsi:type="dcterms:W3CDTF">2023-11-29T16:07:46Z</dcterms:created>
  <dcterms:modified xsi:type="dcterms:W3CDTF">2023-11-29T20:48:00Z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