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9"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p:cViewPr varScale="1">
        <p:scale>
          <a:sx n="113" d="100"/>
          <a:sy n="113" d="100"/>
        </p:scale>
        <p:origin x="2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5/29/23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5/29/23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9248776" cy="2387600"/>
          </a:xfrm>
        </p:spPr>
        <p:txBody>
          <a:bodyPr/>
          <a:lstStyle/>
          <a:p>
            <a:r>
              <a:rPr lang="en-US"/>
              <a:t>Project software engineering</a:t>
            </a:r>
            <a:endParaRPr lang="en-US" dirty="0"/>
          </a:p>
        </p:txBody>
      </p:sp>
      <p:sp>
        <p:nvSpPr>
          <p:cNvPr id="3" name="Subtitle 2"/>
          <p:cNvSpPr>
            <a:spLocks noGrp="1"/>
          </p:cNvSpPr>
          <p:nvPr>
            <p:ph type="subTitle" idx="1"/>
          </p:nvPr>
        </p:nvSpPr>
        <p:spPr/>
        <p:txBody>
          <a:bodyPr>
            <a:normAutofit fontScale="92500" lnSpcReduction="20000"/>
          </a:bodyPr>
          <a:lstStyle/>
          <a:p>
            <a:r>
              <a:rPr lang="en-US" dirty="0"/>
              <a:t>Team project:</a:t>
            </a:r>
          </a:p>
          <a:p>
            <a:r>
              <a:rPr lang="en-US" dirty="0" err="1"/>
              <a:t>Azzam</a:t>
            </a:r>
            <a:r>
              <a:rPr lang="en-US" dirty="0"/>
              <a:t> AL-QURAINI        443050750</a:t>
            </a:r>
          </a:p>
          <a:p>
            <a:r>
              <a:rPr lang="en-US" dirty="0"/>
              <a:t>Supervised by</a:t>
            </a:r>
          </a:p>
          <a:p>
            <a:r>
              <a:rPr lang="en-US" dirty="0" err="1"/>
              <a:t>Dr.mohammed</a:t>
            </a:r>
            <a:r>
              <a:rPr lang="en-US" dirty="0"/>
              <a:t> </a:t>
            </a:r>
            <a:r>
              <a:rPr lang="en-US" dirty="0" err="1"/>
              <a:t>assiri</a:t>
            </a:r>
            <a:endParaRPr lang="en-US" dirty="0"/>
          </a:p>
          <a:p>
            <a:endParaRPr lang="en-US" dirty="0"/>
          </a:p>
        </p:txBody>
      </p:sp>
    </p:spTree>
    <p:extLst>
      <p:ext uri="{BB962C8B-B14F-4D97-AF65-F5344CB8AC3E}">
        <p14:creationId xmlns:p14="http://schemas.microsoft.com/office/powerpoint/2010/main" val="2527304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 </a:t>
            </a:r>
            <a:r>
              <a:rPr lang="en-US" b="1" dirty="0"/>
              <a:t>Project Use Case Mod: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1737360"/>
            <a:ext cx="9618027" cy="4754880"/>
          </a:xfrm>
        </p:spPr>
      </p:pic>
    </p:spTree>
    <p:extLst>
      <p:ext uri="{BB962C8B-B14F-4D97-AF65-F5344CB8AC3E}">
        <p14:creationId xmlns:p14="http://schemas.microsoft.com/office/powerpoint/2010/main" val="2259018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 </a:t>
            </a:r>
            <a:r>
              <a:rPr lang="en-US" b="1" dirty="0"/>
              <a:t>Project Use Case Mod:</a:t>
            </a:r>
            <a:endParaRPr lang="en-US" dirty="0"/>
          </a:p>
        </p:txBody>
      </p:sp>
      <p:graphicFrame>
        <p:nvGraphicFramePr>
          <p:cNvPr id="7" name="Content Placeholder 6">
            <a:extLst>
              <a:ext uri="{FF2B5EF4-FFF2-40B4-BE49-F238E27FC236}">
                <a16:creationId xmlns:a16="http://schemas.microsoft.com/office/drawing/2014/main" id="{5AB899A2-ECB5-8741-51EE-3F938D38BC67}"/>
              </a:ext>
            </a:extLst>
          </p:cNvPr>
          <p:cNvGraphicFramePr>
            <a:graphicFrameLocks noGrp="1"/>
          </p:cNvGraphicFramePr>
          <p:nvPr>
            <p:ph idx="1"/>
            <p:extLst>
              <p:ext uri="{D42A27DB-BD31-4B8C-83A1-F6EECF244321}">
                <p14:modId xmlns:p14="http://schemas.microsoft.com/office/powerpoint/2010/main" val="1814070552"/>
              </p:ext>
            </p:extLst>
          </p:nvPr>
        </p:nvGraphicFramePr>
        <p:xfrm>
          <a:off x="814482" y="1909983"/>
          <a:ext cx="10640667" cy="3786156"/>
        </p:xfrm>
        <a:graphic>
          <a:graphicData uri="http://schemas.openxmlformats.org/drawingml/2006/table">
            <a:tbl>
              <a:tblPr firstRow="1" firstCol="1" bandRow="1"/>
              <a:tblGrid>
                <a:gridCol w="2048075">
                  <a:extLst>
                    <a:ext uri="{9D8B030D-6E8A-4147-A177-3AD203B41FA5}">
                      <a16:colId xmlns:a16="http://schemas.microsoft.com/office/drawing/2014/main" val="3577023008"/>
                    </a:ext>
                  </a:extLst>
                </a:gridCol>
                <a:gridCol w="8592592">
                  <a:extLst>
                    <a:ext uri="{9D8B030D-6E8A-4147-A177-3AD203B41FA5}">
                      <a16:colId xmlns:a16="http://schemas.microsoft.com/office/drawing/2014/main" val="2484724198"/>
                    </a:ext>
                  </a:extLst>
                </a:gridCol>
              </a:tblGrid>
              <a:tr h="511223">
                <a:tc>
                  <a:txBody>
                    <a:bodyPr/>
                    <a:lstStyle/>
                    <a:p>
                      <a:pPr marL="0" marR="0">
                        <a:lnSpc>
                          <a:spcPct val="107000"/>
                        </a:lnSpc>
                        <a:spcBef>
                          <a:spcPts val="0"/>
                        </a:spcBef>
                        <a:spcAft>
                          <a:spcPts val="0"/>
                        </a:spcAft>
                      </a:pPr>
                      <a:r>
                        <a:rPr lang="en-US" sz="1400" dirty="0">
                          <a:effectLst/>
                        </a:rPr>
                        <a:t>Use Case Name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Login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16137303"/>
                  </a:ext>
                </a:extLst>
              </a:tr>
              <a:tr h="511223">
                <a:tc>
                  <a:txBody>
                    <a:bodyPr/>
                    <a:lstStyle/>
                    <a:p>
                      <a:pPr marL="0" marR="0">
                        <a:lnSpc>
                          <a:spcPct val="107000"/>
                        </a:lnSpc>
                        <a:spcBef>
                          <a:spcPts val="0"/>
                        </a:spcBef>
                        <a:spcAft>
                          <a:spcPts val="0"/>
                        </a:spcAft>
                      </a:pPr>
                      <a:r>
                        <a:rPr lang="en-US" sz="1400" dirty="0">
                          <a:effectLst/>
                        </a:rPr>
                        <a:t>Actor</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User</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26506694"/>
                  </a:ext>
                </a:extLst>
              </a:tr>
              <a:tr h="511223">
                <a:tc>
                  <a:txBody>
                    <a:bodyPr/>
                    <a:lstStyle/>
                    <a:p>
                      <a:pPr marL="0" marR="0">
                        <a:lnSpc>
                          <a:spcPct val="107000"/>
                        </a:lnSpc>
                        <a:spcBef>
                          <a:spcPts val="0"/>
                        </a:spcBef>
                        <a:spcAft>
                          <a:spcPts val="0"/>
                        </a:spcAft>
                      </a:pPr>
                      <a:r>
                        <a:rPr lang="en-US" sz="1200" dirty="0">
                          <a:effectLst/>
                        </a:rPr>
                        <a:t>Difficulty</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Easy</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13116146"/>
                  </a:ext>
                </a:extLst>
              </a:tr>
              <a:tr h="533489">
                <a:tc>
                  <a:txBody>
                    <a:bodyPr/>
                    <a:lstStyle/>
                    <a:p>
                      <a:pPr marL="0" marR="0">
                        <a:lnSpc>
                          <a:spcPct val="107000"/>
                        </a:lnSpc>
                        <a:spcBef>
                          <a:spcPts val="0"/>
                        </a:spcBef>
                        <a:spcAft>
                          <a:spcPts val="0"/>
                        </a:spcAft>
                      </a:pPr>
                      <a:r>
                        <a:rPr lang="en-US" sz="1400" dirty="0">
                          <a:effectLst/>
                        </a:rPr>
                        <a:t>Pre-condition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The user is in login page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21002976"/>
                  </a:ext>
                </a:extLst>
              </a:tr>
              <a:tr h="511223">
                <a:tc>
                  <a:txBody>
                    <a:bodyPr/>
                    <a:lstStyle/>
                    <a:p>
                      <a:pPr marL="0" marR="0">
                        <a:lnSpc>
                          <a:spcPct val="107000"/>
                        </a:lnSpc>
                        <a:spcBef>
                          <a:spcPts val="0"/>
                        </a:spcBef>
                        <a:spcAft>
                          <a:spcPts val="0"/>
                        </a:spcAft>
                      </a:pPr>
                      <a:r>
                        <a:rPr lang="en-US" sz="1400" dirty="0">
                          <a:effectLst/>
                        </a:rPr>
                        <a:t>Post-condition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The user is in Homepage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461140"/>
                  </a:ext>
                </a:extLst>
              </a:tr>
              <a:tr h="1207775">
                <a:tc>
                  <a:txBody>
                    <a:bodyPr/>
                    <a:lstStyle/>
                    <a:p>
                      <a:pPr marL="0" marR="0">
                        <a:lnSpc>
                          <a:spcPct val="107000"/>
                        </a:lnSpc>
                        <a:spcBef>
                          <a:spcPts val="0"/>
                        </a:spcBef>
                        <a:spcAft>
                          <a:spcPts val="0"/>
                        </a:spcAft>
                      </a:pPr>
                      <a:r>
                        <a:rPr lang="en-US" sz="1400" dirty="0">
                          <a:effectLst/>
                        </a:rPr>
                        <a:t>Processes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The user enters his username and password , if the login is succeed then redirect to Home page , otherwise show error message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59750692"/>
                  </a:ext>
                </a:extLst>
              </a:tr>
            </a:tbl>
          </a:graphicData>
        </a:graphic>
      </p:graphicFrame>
    </p:spTree>
    <p:extLst>
      <p:ext uri="{BB962C8B-B14F-4D97-AF65-F5344CB8AC3E}">
        <p14:creationId xmlns:p14="http://schemas.microsoft.com/office/powerpoint/2010/main" val="775818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a:t>
            </a:r>
            <a:r>
              <a:rPr lang="en-US" b="1" dirty="0"/>
              <a:t>Project Use Case Mod:</a:t>
            </a:r>
            <a:endParaRPr lang="en-US" dirty="0"/>
          </a:p>
        </p:txBody>
      </p:sp>
      <p:graphicFrame>
        <p:nvGraphicFramePr>
          <p:cNvPr id="5" name="Content Placeholder 4">
            <a:extLst>
              <a:ext uri="{FF2B5EF4-FFF2-40B4-BE49-F238E27FC236}">
                <a16:creationId xmlns:a16="http://schemas.microsoft.com/office/drawing/2014/main" id="{8CC76F6F-CA1A-B2A6-7BA2-0AC117865BBC}"/>
              </a:ext>
            </a:extLst>
          </p:cNvPr>
          <p:cNvGraphicFramePr>
            <a:graphicFrameLocks noGrp="1"/>
          </p:cNvGraphicFramePr>
          <p:nvPr>
            <p:ph idx="1"/>
            <p:extLst>
              <p:ext uri="{D42A27DB-BD31-4B8C-83A1-F6EECF244321}">
                <p14:modId xmlns:p14="http://schemas.microsoft.com/office/powerpoint/2010/main" val="1961533383"/>
              </p:ext>
            </p:extLst>
          </p:nvPr>
        </p:nvGraphicFramePr>
        <p:xfrm>
          <a:off x="975820" y="1895817"/>
          <a:ext cx="10071591" cy="3957389"/>
        </p:xfrm>
        <a:graphic>
          <a:graphicData uri="http://schemas.openxmlformats.org/drawingml/2006/table">
            <a:tbl>
              <a:tblPr firstRow="1" firstCol="1" bandRow="1"/>
              <a:tblGrid>
                <a:gridCol w="1938541">
                  <a:extLst>
                    <a:ext uri="{9D8B030D-6E8A-4147-A177-3AD203B41FA5}">
                      <a16:colId xmlns:a16="http://schemas.microsoft.com/office/drawing/2014/main" val="3577023008"/>
                    </a:ext>
                  </a:extLst>
                </a:gridCol>
                <a:gridCol w="8133050">
                  <a:extLst>
                    <a:ext uri="{9D8B030D-6E8A-4147-A177-3AD203B41FA5}">
                      <a16:colId xmlns:a16="http://schemas.microsoft.com/office/drawing/2014/main" val="2484724198"/>
                    </a:ext>
                  </a:extLst>
                </a:gridCol>
              </a:tblGrid>
              <a:tr h="412815">
                <a:tc>
                  <a:txBody>
                    <a:bodyPr/>
                    <a:lstStyle/>
                    <a:p>
                      <a:pPr marL="0" marR="0">
                        <a:lnSpc>
                          <a:spcPct val="107000"/>
                        </a:lnSpc>
                        <a:spcBef>
                          <a:spcPts val="0"/>
                        </a:spcBef>
                        <a:spcAft>
                          <a:spcPts val="0"/>
                        </a:spcAft>
                      </a:pPr>
                      <a:r>
                        <a:rPr lang="en-US" sz="1100">
                          <a:effectLst/>
                        </a:rPr>
                        <a:t>Use Case 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endParaRPr lang="ar-SA" sz="1100" dirty="0">
                        <a:effectLst/>
                      </a:endParaRPr>
                    </a:p>
                    <a:p>
                      <a:pPr marL="0" marR="0">
                        <a:lnSpc>
                          <a:spcPct val="107000"/>
                        </a:lnSpc>
                        <a:spcBef>
                          <a:spcPts val="0"/>
                        </a:spcBef>
                        <a:spcAft>
                          <a:spcPts val="0"/>
                        </a:spcAft>
                      </a:pPr>
                      <a:r>
                        <a:rPr lang="en-GB" sz="1400" dirty="0">
                          <a:effectLst/>
                          <a:latin typeface="Calibri" panose="020F0502020204030204" pitchFamily="34" charset="0"/>
                          <a:ea typeface="Calibri" panose="020F0502020204030204" pitchFamily="34" charset="0"/>
                          <a:cs typeface="Arial" panose="020B0604020202020204" pitchFamily="34" charset="0"/>
                        </a:rPr>
                        <a:t>Register</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16137303"/>
                  </a:ext>
                </a:extLst>
              </a:tr>
              <a:tr h="412815">
                <a:tc>
                  <a:txBody>
                    <a:bodyPr/>
                    <a:lstStyle/>
                    <a:p>
                      <a:pPr marL="0" marR="0">
                        <a:lnSpc>
                          <a:spcPct val="107000"/>
                        </a:lnSpc>
                        <a:spcBef>
                          <a:spcPts val="0"/>
                        </a:spcBef>
                        <a:spcAft>
                          <a:spcPts val="0"/>
                        </a:spcAft>
                      </a:pPr>
                      <a:r>
                        <a:rPr lang="en-US" sz="1400" dirty="0">
                          <a:effectLst/>
                        </a:rPr>
                        <a:t>Actor</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User</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26506694"/>
                  </a:ext>
                </a:extLst>
              </a:tr>
              <a:tr h="412815">
                <a:tc>
                  <a:txBody>
                    <a:bodyPr/>
                    <a:lstStyle/>
                    <a:p>
                      <a:pPr marL="0" marR="0">
                        <a:lnSpc>
                          <a:spcPct val="107000"/>
                        </a:lnSpc>
                        <a:spcBef>
                          <a:spcPts val="0"/>
                        </a:spcBef>
                        <a:spcAft>
                          <a:spcPts val="0"/>
                        </a:spcAft>
                      </a:pPr>
                      <a:r>
                        <a:rPr lang="en-GB" sz="1400" dirty="0">
                          <a:effectLst/>
                          <a:latin typeface="Calibri" panose="020F0502020204030204" pitchFamily="34" charset="0"/>
                          <a:ea typeface="Calibri" panose="020F0502020204030204" pitchFamily="34" charset="0"/>
                          <a:cs typeface="Arial" panose="020B0604020202020204" pitchFamily="34" charset="0"/>
                        </a:rPr>
                        <a:t>Overview</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GB" sz="1400" dirty="0">
                          <a:effectLst/>
                          <a:latin typeface="Calibri" panose="020F0502020204030204" pitchFamily="34" charset="0"/>
                          <a:ea typeface="Calibri" panose="020F0502020204030204" pitchFamily="34" charset="0"/>
                          <a:cs typeface="Arial" panose="020B0604020202020204" pitchFamily="34" charset="0"/>
                        </a:rPr>
                        <a:t>User register new account into the system</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13116146"/>
                  </a:ext>
                </a:extLst>
              </a:tr>
              <a:tr h="430796">
                <a:tc>
                  <a:txBody>
                    <a:bodyPr/>
                    <a:lstStyle/>
                    <a:p>
                      <a:pPr marL="0" marR="0">
                        <a:lnSpc>
                          <a:spcPct val="107000"/>
                        </a:lnSpc>
                        <a:spcBef>
                          <a:spcPts val="0"/>
                        </a:spcBef>
                        <a:spcAft>
                          <a:spcPts val="0"/>
                        </a:spcAft>
                      </a:pPr>
                      <a:r>
                        <a:rPr lang="en-US" sz="1400" dirty="0">
                          <a:effectLst/>
                        </a:rPr>
                        <a:t>Pre-condition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GB" sz="1400" dirty="0">
                          <a:effectLst/>
                          <a:latin typeface="Calibri" panose="020F0502020204030204" pitchFamily="34" charset="0"/>
                          <a:ea typeface="Calibri" panose="020F0502020204030204" pitchFamily="34" charset="0"/>
                          <a:cs typeface="Arial" panose="020B0604020202020204" pitchFamily="34" charset="0"/>
                        </a:rPr>
                        <a:t>System is </a:t>
                      </a:r>
                      <a:r>
                        <a:rPr lang="en-GB" sz="1400" dirty="0" err="1">
                          <a:effectLst/>
                          <a:latin typeface="Calibri" panose="020F0502020204030204" pitchFamily="34" charset="0"/>
                          <a:ea typeface="Calibri" panose="020F0502020204030204" pitchFamily="34" charset="0"/>
                          <a:cs typeface="Arial" panose="020B0604020202020204" pitchFamily="34" charset="0"/>
                        </a:rPr>
                        <a:t>up,app</a:t>
                      </a:r>
                      <a:r>
                        <a:rPr lang="en-GB" sz="1400" dirty="0">
                          <a:effectLst/>
                          <a:latin typeface="Calibri" panose="020F0502020204030204" pitchFamily="34" charset="0"/>
                          <a:ea typeface="Calibri" panose="020F0502020204030204" pitchFamily="34" charset="0"/>
                          <a:cs typeface="Arial" panose="020B0604020202020204" pitchFamily="34" charset="0"/>
                        </a:rPr>
                        <a:t> installed on his phone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21002976"/>
                  </a:ext>
                </a:extLst>
              </a:tr>
              <a:tr h="1182696">
                <a:tc>
                  <a:txBody>
                    <a:bodyPr/>
                    <a:lstStyle/>
                    <a:p>
                      <a:pPr marL="0" marR="0">
                        <a:lnSpc>
                          <a:spcPct val="107000"/>
                        </a:lnSpc>
                        <a:spcBef>
                          <a:spcPts val="0"/>
                        </a:spcBef>
                        <a:spcAft>
                          <a:spcPts val="0"/>
                        </a:spcAft>
                      </a:pPr>
                      <a:r>
                        <a:rPr lang="en-US" sz="1400" dirty="0">
                          <a:effectLst/>
                        </a:rPr>
                        <a:t>Post-condition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GB" sz="1400" dirty="0">
                          <a:effectLst/>
                          <a:latin typeface="Calibri" panose="020F0502020204030204" pitchFamily="34" charset="0"/>
                          <a:ea typeface="Calibri" panose="020F0502020204030204" pitchFamily="34" charset="0"/>
                          <a:cs typeface="Arial" panose="020B0604020202020204" pitchFamily="34" charset="0"/>
                        </a:rPr>
                        <a:t>1-open app</a:t>
                      </a:r>
                    </a:p>
                    <a:p>
                      <a:pPr marL="0" marR="0">
                        <a:lnSpc>
                          <a:spcPct val="107000"/>
                        </a:lnSpc>
                        <a:spcBef>
                          <a:spcPts val="0"/>
                        </a:spcBef>
                        <a:spcAft>
                          <a:spcPts val="0"/>
                        </a:spcAft>
                      </a:pPr>
                      <a:r>
                        <a:rPr lang="en-GB" sz="1400" dirty="0">
                          <a:effectLst/>
                          <a:latin typeface="Calibri" panose="020F0502020204030204" pitchFamily="34" charset="0"/>
                          <a:ea typeface="Calibri" panose="020F0502020204030204" pitchFamily="34" charset="0"/>
                          <a:cs typeface="Arial" panose="020B0604020202020204" pitchFamily="34" charset="0"/>
                        </a:rPr>
                        <a:t>2-click register</a:t>
                      </a:r>
                    </a:p>
                    <a:p>
                      <a:pPr marL="0" marR="0">
                        <a:lnSpc>
                          <a:spcPct val="107000"/>
                        </a:lnSpc>
                        <a:spcBef>
                          <a:spcPts val="0"/>
                        </a:spcBef>
                        <a:spcAft>
                          <a:spcPts val="0"/>
                        </a:spcAft>
                      </a:pPr>
                      <a:r>
                        <a:rPr lang="en-GB" sz="1400" dirty="0">
                          <a:effectLst/>
                          <a:latin typeface="Calibri" panose="020F0502020204030204" pitchFamily="34" charset="0"/>
                          <a:ea typeface="Calibri" panose="020F0502020204030204" pitchFamily="34" charset="0"/>
                          <a:cs typeface="Arial" panose="020B0604020202020204" pitchFamily="34" charset="0"/>
                        </a:rPr>
                        <a:t>3-enter his name and email and </a:t>
                      </a:r>
                      <a:r>
                        <a:rPr lang="en-GB" sz="1400" dirty="0" err="1">
                          <a:effectLst/>
                          <a:latin typeface="Calibri" panose="020F0502020204030204" pitchFamily="34" charset="0"/>
                          <a:ea typeface="Calibri" panose="020F0502020204030204" pitchFamily="34" charset="0"/>
                          <a:cs typeface="Arial" panose="020B0604020202020204" pitchFamily="34" charset="0"/>
                        </a:rPr>
                        <a:t>address,phone</a:t>
                      </a:r>
                      <a:r>
                        <a:rPr lang="en-GB" sz="1400" dirty="0">
                          <a:effectLst/>
                          <a:latin typeface="Calibri" panose="020F0502020204030204" pitchFamily="34" charset="0"/>
                          <a:ea typeface="Calibri" panose="020F0502020204030204" pitchFamily="34" charset="0"/>
                          <a:cs typeface="Arial" panose="020B0604020202020204" pitchFamily="34" charset="0"/>
                        </a:rPr>
                        <a:t> </a:t>
                      </a:r>
                      <a:r>
                        <a:rPr lang="en-GB" sz="1400" dirty="0" err="1">
                          <a:effectLst/>
                          <a:latin typeface="Calibri" panose="020F0502020204030204" pitchFamily="34" charset="0"/>
                          <a:ea typeface="Calibri" panose="020F0502020204030204" pitchFamily="34" charset="0"/>
                          <a:cs typeface="Arial" panose="020B0604020202020204" pitchFamily="34" charset="0"/>
                        </a:rPr>
                        <a:t>nuber</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GB" sz="1400" dirty="0">
                          <a:effectLst/>
                          <a:latin typeface="Calibri" panose="020F0502020204030204" pitchFamily="34" charset="0"/>
                          <a:ea typeface="Calibri" panose="020F0502020204030204" pitchFamily="34" charset="0"/>
                          <a:cs typeface="Arial" panose="020B0604020202020204" pitchFamily="34" charset="0"/>
                        </a:rPr>
                        <a:t>4- click register</a:t>
                      </a:r>
                    </a:p>
                    <a:p>
                      <a:pPr marL="0" marR="0">
                        <a:lnSpc>
                          <a:spcPct val="107000"/>
                        </a:lnSpc>
                        <a:spcBef>
                          <a:spcPts val="0"/>
                        </a:spcBef>
                        <a:spcAft>
                          <a:spcPts val="0"/>
                        </a:spcAft>
                      </a:pPr>
                      <a:r>
                        <a:rPr lang="en-GB" sz="1400" dirty="0">
                          <a:effectLst/>
                          <a:latin typeface="Calibri" panose="020F0502020204030204" pitchFamily="34" charset="0"/>
                          <a:ea typeface="Calibri" panose="020F0502020204030204" pitchFamily="34" charset="0"/>
                          <a:cs typeface="Arial" panose="020B0604020202020204" pitchFamily="34" charset="0"/>
                        </a:rPr>
                        <a:t>5-display message you are register </a:t>
                      </a:r>
                    </a:p>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461140"/>
                  </a:ext>
                </a:extLst>
              </a:tr>
              <a:tr h="975285">
                <a:tc>
                  <a:txBody>
                    <a:bodyPr/>
                    <a:lstStyle/>
                    <a:p>
                      <a:pPr marL="0" marR="0">
                        <a:lnSpc>
                          <a:spcPct val="107000"/>
                        </a:lnSpc>
                        <a:spcBef>
                          <a:spcPts val="0"/>
                        </a:spcBef>
                        <a:spcAft>
                          <a:spcPts val="0"/>
                        </a:spcAft>
                      </a:pPr>
                      <a:r>
                        <a:rPr lang="en-US" sz="1400" dirty="0">
                          <a:effectLst/>
                        </a:rPr>
                        <a:t>Processes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GB" sz="1400" dirty="0">
                          <a:effectLst/>
                          <a:latin typeface="Calibri" panose="020F0502020204030204" pitchFamily="34" charset="0"/>
                          <a:ea typeface="Calibri" panose="020F0502020204030204" pitchFamily="34" charset="0"/>
                          <a:cs typeface="Arial" panose="020B0604020202020204" pitchFamily="34" charset="0"/>
                        </a:rPr>
                        <a:t>Display login page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59750692"/>
                  </a:ext>
                </a:extLst>
              </a:tr>
            </a:tbl>
          </a:graphicData>
        </a:graphic>
      </p:graphicFrame>
    </p:spTree>
    <p:extLst>
      <p:ext uri="{BB962C8B-B14F-4D97-AF65-F5344CB8AC3E}">
        <p14:creationId xmlns:p14="http://schemas.microsoft.com/office/powerpoint/2010/main" val="651920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b="1" dirty="0"/>
              <a:t> Creating Sequence Diagrams: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3041" y="1813560"/>
            <a:ext cx="8945880" cy="4709478"/>
          </a:xfrm>
        </p:spPr>
      </p:pic>
    </p:spTree>
    <p:extLst>
      <p:ext uri="{BB962C8B-B14F-4D97-AF65-F5344CB8AC3E}">
        <p14:creationId xmlns:p14="http://schemas.microsoft.com/office/powerpoint/2010/main" val="2190400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a:t>
            </a:r>
            <a:r>
              <a:rPr lang="en-US" b="1" dirty="0"/>
              <a:t> Creating a Class </a:t>
            </a:r>
            <a:r>
              <a:rPr lang="en-US" b="1" dirty="0" err="1"/>
              <a:t>Diagra</a:t>
            </a:r>
            <a:r>
              <a:rPr lang="en-US" b="1" dirty="0"/>
              <a:t>:</a:t>
            </a:r>
            <a:endParaRPr lang="en-US" dirty="0"/>
          </a:p>
        </p:txBody>
      </p:sp>
      <p:pic>
        <p:nvPicPr>
          <p:cNvPr id="9" name="Picture 9">
            <a:extLst>
              <a:ext uri="{FF2B5EF4-FFF2-40B4-BE49-F238E27FC236}">
                <a16:creationId xmlns:a16="http://schemas.microsoft.com/office/drawing/2014/main" id="{64FC1F20-793A-F5B5-93F1-85B06B1FF336}"/>
              </a:ext>
            </a:extLst>
          </p:cNvPr>
          <p:cNvPicPr>
            <a:picLocks noGrp="1" noChangeAspect="1"/>
          </p:cNvPicPr>
          <p:nvPr>
            <p:ph idx="1"/>
          </p:nvPr>
        </p:nvPicPr>
        <p:blipFill>
          <a:blip r:embed="rId2"/>
          <a:stretch>
            <a:fillRect/>
          </a:stretch>
        </p:blipFill>
        <p:spPr>
          <a:xfrm>
            <a:off x="1141413" y="1735248"/>
            <a:ext cx="9905998" cy="4504234"/>
          </a:xfrm>
        </p:spPr>
      </p:pic>
    </p:spTree>
    <p:extLst>
      <p:ext uri="{BB962C8B-B14F-4D97-AF65-F5344CB8AC3E}">
        <p14:creationId xmlns:p14="http://schemas.microsoft.com/office/powerpoint/2010/main" val="3708619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1-1</a:t>
            </a:r>
            <a:r>
              <a:rPr lang="en-US" b="1" dirty="0"/>
              <a:t>Introduction:</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2275" y="592138"/>
            <a:ext cx="5199062" cy="5199062"/>
          </a:xfrm>
        </p:spPr>
      </p:pic>
      <p:sp>
        <p:nvSpPr>
          <p:cNvPr id="6" name="Text Placeholder 5"/>
          <p:cNvSpPr>
            <a:spLocks noGrp="1"/>
          </p:cNvSpPr>
          <p:nvPr>
            <p:ph type="body" sz="half" idx="2"/>
          </p:nvPr>
        </p:nvSpPr>
        <p:spPr/>
        <p:txBody>
          <a:bodyPr>
            <a:normAutofit fontScale="92500" lnSpcReduction="10000"/>
          </a:bodyPr>
          <a:lstStyle/>
          <a:p>
            <a:r>
              <a:rPr lang="en-US" sz="1400" b="1" dirty="0"/>
              <a:t>	It is a website, considered the most famous social media, and can be defined as a large social network, and is managed by Meta as a joint stock company. </a:t>
            </a:r>
            <a:endParaRPr lang="en-US" sz="1400" dirty="0"/>
          </a:p>
          <a:p>
            <a:r>
              <a:rPr lang="en-US" b="1" dirty="0"/>
              <a:t>	</a:t>
            </a:r>
            <a:r>
              <a:rPr lang="en-US" sz="1500" b="1" dirty="0"/>
              <a:t>As a free online social networking website, through which the user can communicate and interact with friends, family, colleagues, or any other user of the site, as this site allows users to create personal files through which photos and videos are uploaded and shared through the site, and send and receive messages, In addition to talking about what the user is doing, and many other services provided by this site.</a:t>
            </a:r>
            <a:endParaRPr lang="en-US" sz="1500" dirty="0"/>
          </a:p>
          <a:p>
            <a:endParaRPr lang="en-US" dirty="0"/>
          </a:p>
        </p:txBody>
      </p:sp>
    </p:spTree>
    <p:extLst>
      <p:ext uri="{BB962C8B-B14F-4D97-AF65-F5344CB8AC3E}">
        <p14:creationId xmlns:p14="http://schemas.microsoft.com/office/powerpoint/2010/main" val="4190787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1-2 </a:t>
            </a:r>
            <a:r>
              <a:rPr lang="en-US" b="1" dirty="0"/>
              <a:t>Statement of Problem:</a:t>
            </a:r>
            <a:endParaRPr lang="en-US" dirty="0"/>
          </a:p>
        </p:txBody>
      </p:sp>
      <p:sp>
        <p:nvSpPr>
          <p:cNvPr id="6" name="TextBox 5"/>
          <p:cNvSpPr txBox="1"/>
          <p:nvPr/>
        </p:nvSpPr>
        <p:spPr>
          <a:xfrm>
            <a:off x="1066800" y="2319867"/>
            <a:ext cx="10193867" cy="1908215"/>
          </a:xfrm>
          <a:prstGeom prst="rect">
            <a:avLst/>
          </a:prstGeom>
          <a:noFill/>
        </p:spPr>
        <p:txBody>
          <a:bodyPr wrap="square" rtlCol="0">
            <a:spAutoFit/>
          </a:bodyPr>
          <a:lstStyle/>
          <a:p>
            <a:r>
              <a:rPr lang="en-US" sz="2000" dirty="0"/>
              <a:t>	The problem that Facebook solves is the difficulty of keeping in touch with friends, family, and acquaintances who may be geographically far away or have busy schedules. Facebook allows users to share updates, photos, and other content with their network of friends and followers. Facebook provides a platform for businesses and organizations to connect with potential customers and supporters.</a:t>
            </a:r>
          </a:p>
          <a:p>
            <a:endParaRPr lang="en-US" dirty="0"/>
          </a:p>
        </p:txBody>
      </p:sp>
    </p:spTree>
    <p:extLst>
      <p:ext uri="{BB962C8B-B14F-4D97-AF65-F5344CB8AC3E}">
        <p14:creationId xmlns:p14="http://schemas.microsoft.com/office/powerpoint/2010/main" val="2995791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1-3 </a:t>
            </a:r>
            <a:r>
              <a:rPr lang="en-US" b="1" dirty="0"/>
              <a:t>Background Survey:</a:t>
            </a:r>
            <a:br>
              <a:rPr lang="en-US" dirty="0"/>
            </a:br>
            <a:endParaRPr lang="en-US" dirty="0"/>
          </a:p>
        </p:txBody>
      </p:sp>
      <p:sp>
        <p:nvSpPr>
          <p:cNvPr id="4" name="Text Placeholder 3"/>
          <p:cNvSpPr>
            <a:spLocks noGrp="1"/>
          </p:cNvSpPr>
          <p:nvPr>
            <p:ph type="body" idx="1"/>
          </p:nvPr>
        </p:nvSpPr>
        <p:spPr>
          <a:xfrm>
            <a:off x="1127918" y="1376838"/>
            <a:ext cx="3196899" cy="1040396"/>
          </a:xfrm>
        </p:spPr>
        <p:txBody>
          <a:bodyPr/>
          <a:lstStyle/>
          <a:p>
            <a:r>
              <a:rPr lang="en-US" b="1" dirty="0"/>
              <a:t>1-Facebook:</a:t>
            </a:r>
            <a:endParaRPr lang="en-US" dirty="0"/>
          </a:p>
        </p:txBody>
      </p:sp>
      <p:sp>
        <p:nvSpPr>
          <p:cNvPr id="7" name="Text Placeholder 6"/>
          <p:cNvSpPr>
            <a:spLocks noGrp="1"/>
          </p:cNvSpPr>
          <p:nvPr>
            <p:ph type="body" sz="half" idx="15"/>
          </p:nvPr>
        </p:nvSpPr>
        <p:spPr>
          <a:xfrm>
            <a:off x="1127918" y="2514600"/>
            <a:ext cx="3208735" cy="3276599"/>
          </a:xfrm>
        </p:spPr>
        <p:txBody>
          <a:bodyPr/>
          <a:lstStyle/>
          <a:p>
            <a:r>
              <a:rPr lang="en-US" dirty="0"/>
              <a:t>	Facebook was founded in 2004 by Mark Zuckerberg, along with his college classmates and fellow students, while they were studying at Harvard University. Originally called “</a:t>
            </a:r>
            <a:r>
              <a:rPr lang="en-US" dirty="0" err="1"/>
              <a:t>Thefacebook</a:t>
            </a:r>
            <a:r>
              <a:rPr lang="en-US" dirty="0"/>
              <a:t>,” the site was initially limited to Harvard students, but quickly expanded to other universities and eventually to the general public</a:t>
            </a:r>
          </a:p>
        </p:txBody>
      </p:sp>
      <p:sp>
        <p:nvSpPr>
          <p:cNvPr id="5" name="Text Placeholder 4"/>
          <p:cNvSpPr>
            <a:spLocks noGrp="1"/>
          </p:cNvSpPr>
          <p:nvPr>
            <p:ph type="body" sz="quarter" idx="3"/>
          </p:nvPr>
        </p:nvSpPr>
        <p:spPr>
          <a:xfrm>
            <a:off x="4324817" y="1828800"/>
            <a:ext cx="3184385" cy="685800"/>
          </a:xfrm>
        </p:spPr>
        <p:txBody>
          <a:bodyPr/>
          <a:lstStyle/>
          <a:p>
            <a:r>
              <a:rPr lang="en-GB" b="1" dirty="0"/>
              <a:t>2-</a:t>
            </a:r>
            <a:r>
              <a:rPr lang="en-US" b="1" dirty="0"/>
              <a:t>Key Features:</a:t>
            </a:r>
          </a:p>
        </p:txBody>
      </p:sp>
      <p:sp>
        <p:nvSpPr>
          <p:cNvPr id="8" name="Text Placeholder 7"/>
          <p:cNvSpPr>
            <a:spLocks noGrp="1"/>
          </p:cNvSpPr>
          <p:nvPr>
            <p:ph type="body" sz="half" idx="16"/>
          </p:nvPr>
        </p:nvSpPr>
        <p:spPr>
          <a:xfrm>
            <a:off x="4503321" y="2514600"/>
            <a:ext cx="3195830" cy="3276599"/>
          </a:xfrm>
        </p:spPr>
        <p:txBody>
          <a:bodyPr>
            <a:normAutofit fontScale="85000" lnSpcReduction="20000"/>
          </a:bodyPr>
          <a:lstStyle/>
          <a:p>
            <a:pPr marL="285750" lvl="0" indent="-285750">
              <a:buFont typeface="Arial" panose="020B0604020202020204" pitchFamily="34" charset="0"/>
              <a:buChar char="•"/>
            </a:pPr>
            <a:r>
              <a:rPr lang="en-US" b="1" dirty="0"/>
              <a:t>Communication:</a:t>
            </a:r>
            <a:r>
              <a:rPr lang="en-US" dirty="0"/>
              <a:t> Facebook provides an effective means of communication between its users and a great way to exchange information of various types, even cultural</a:t>
            </a:r>
          </a:p>
          <a:p>
            <a:pPr marL="285750" lvl="0" indent="-285750">
              <a:buFont typeface="Arial" panose="020B0604020202020204" pitchFamily="34" charset="0"/>
              <a:buChar char="•"/>
            </a:pPr>
            <a:r>
              <a:rPr lang="en-US" b="1" dirty="0"/>
              <a:t>Business and Money:</a:t>
            </a:r>
            <a:r>
              <a:rPr lang="en-US" dirty="0"/>
              <a:t> Facebook offers a great opportunity to make advertising for those people who want to do small businesses but are unable to pay for advertising and advertising for these projects.</a:t>
            </a:r>
          </a:p>
          <a:p>
            <a:pPr marL="285750" lvl="0" indent="-285750">
              <a:buFont typeface="Arial" panose="020B0604020202020204" pitchFamily="34" charset="0"/>
              <a:buChar char="•"/>
            </a:pPr>
            <a:r>
              <a:rPr lang="en-US" b="1" dirty="0"/>
              <a:t>Access to information:</a:t>
            </a:r>
            <a:r>
              <a:rPr lang="en-US" dirty="0"/>
              <a:t> Competent studies indicate that there is a fairly large tendency for people to obtain information and news through the pages of some media on Facebook.</a:t>
            </a:r>
            <a:endParaRPr lang="en-US" b="1" dirty="0"/>
          </a:p>
          <a:p>
            <a:endParaRPr lang="en-US" dirty="0"/>
          </a:p>
        </p:txBody>
      </p:sp>
      <p:sp>
        <p:nvSpPr>
          <p:cNvPr id="6" name="Text Placeholder 5"/>
          <p:cNvSpPr>
            <a:spLocks noGrp="1"/>
          </p:cNvSpPr>
          <p:nvPr>
            <p:ph type="body" sz="quarter" idx="13"/>
          </p:nvPr>
        </p:nvSpPr>
        <p:spPr>
          <a:xfrm>
            <a:off x="7852442" y="1828800"/>
            <a:ext cx="3194968" cy="685800"/>
          </a:xfrm>
        </p:spPr>
        <p:txBody>
          <a:bodyPr/>
          <a:lstStyle/>
          <a:p>
            <a:r>
              <a:rPr lang="en-US" b="1" dirty="0"/>
              <a:t>3-Disadvantages:</a:t>
            </a:r>
          </a:p>
        </p:txBody>
      </p:sp>
      <p:sp>
        <p:nvSpPr>
          <p:cNvPr id="9" name="Text Placeholder 8"/>
          <p:cNvSpPr>
            <a:spLocks noGrp="1"/>
          </p:cNvSpPr>
          <p:nvPr>
            <p:ph type="body" sz="half" idx="17"/>
          </p:nvPr>
        </p:nvSpPr>
        <p:spPr>
          <a:xfrm>
            <a:off x="7852442" y="2514600"/>
            <a:ext cx="3194968" cy="3276599"/>
          </a:xfrm>
        </p:spPr>
        <p:txBody>
          <a:bodyPr/>
          <a:lstStyle/>
          <a:p>
            <a:pPr marL="342900" lvl="0" indent="-342900">
              <a:buFont typeface="+mj-lt"/>
              <a:buAutoNum type="arabicPeriod"/>
            </a:pPr>
            <a:r>
              <a:rPr lang="en-US" dirty="0"/>
              <a:t>Losing and wasting time, many users waste their precious time browsing Facebook</a:t>
            </a:r>
          </a:p>
          <a:p>
            <a:pPr marL="342900" indent="-342900">
              <a:buFont typeface="+mj-lt"/>
              <a:buAutoNum type="arabicPeriod"/>
            </a:pPr>
            <a:r>
              <a:rPr lang="en-US" dirty="0"/>
              <a:t> Some parties can use it to guide ideas, spread rumors, sedition and stray news.</a:t>
            </a:r>
          </a:p>
          <a:p>
            <a:pPr marL="342900" indent="-342900">
              <a:buFont typeface="+mj-lt"/>
              <a:buAutoNum type="arabicPeriod"/>
            </a:pPr>
            <a:r>
              <a:rPr lang="en-US" dirty="0"/>
              <a:t> Lack of real communication between friends or between family and each other and weak family shares.</a:t>
            </a:r>
          </a:p>
          <a:p>
            <a:endParaRPr lang="en-US" dirty="0"/>
          </a:p>
        </p:txBody>
      </p:sp>
    </p:spTree>
    <p:extLst>
      <p:ext uri="{BB962C8B-B14F-4D97-AF65-F5344CB8AC3E}">
        <p14:creationId xmlns:p14="http://schemas.microsoft.com/office/powerpoint/2010/main" val="4017236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1-4 </a:t>
            </a:r>
            <a:r>
              <a:rPr lang="en-US" b="1" dirty="0"/>
              <a:t>Proposed Approach:</a:t>
            </a:r>
            <a:endParaRPr lang="en-US" dirty="0"/>
          </a:p>
        </p:txBody>
      </p:sp>
      <p:sp>
        <p:nvSpPr>
          <p:cNvPr id="10" name="Text Placeholder 9"/>
          <p:cNvSpPr>
            <a:spLocks noGrp="1"/>
          </p:cNvSpPr>
          <p:nvPr>
            <p:ph type="body" sz="half" idx="2"/>
          </p:nvPr>
        </p:nvSpPr>
        <p:spPr>
          <a:xfrm>
            <a:off x="852202" y="2743200"/>
            <a:ext cx="9904459" cy="1371599"/>
          </a:xfrm>
        </p:spPr>
        <p:txBody>
          <a:bodyPr/>
          <a:lstStyle/>
          <a:p>
            <a:r>
              <a:rPr lang="en-US" dirty="0"/>
              <a:t>	The Facebook application aims to provide the user with information, news, communication between members of the community, marketing for commercial products, and sharing photos and clips.</a:t>
            </a:r>
          </a:p>
          <a:p>
            <a:endParaRPr lang="en-US" dirty="0"/>
          </a:p>
        </p:txBody>
      </p:sp>
    </p:spTree>
    <p:extLst>
      <p:ext uri="{BB962C8B-B14F-4D97-AF65-F5344CB8AC3E}">
        <p14:creationId xmlns:p14="http://schemas.microsoft.com/office/powerpoint/2010/main" val="11572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1-4 </a:t>
            </a:r>
            <a:r>
              <a:rPr lang="en-US" b="1" dirty="0"/>
              <a:t>Work Plan:</a:t>
            </a:r>
            <a:endParaRPr lang="en-US" dirty="0"/>
          </a:p>
        </p:txBody>
      </p:sp>
      <p:sp>
        <p:nvSpPr>
          <p:cNvPr id="10" name="Text Placeholder 9"/>
          <p:cNvSpPr>
            <a:spLocks noGrp="1"/>
          </p:cNvSpPr>
          <p:nvPr>
            <p:ph type="body" sz="half" idx="2"/>
          </p:nvPr>
        </p:nvSpPr>
        <p:spPr>
          <a:xfrm>
            <a:off x="864777" y="2743200"/>
            <a:ext cx="9904459" cy="1371599"/>
          </a:xfrm>
        </p:spPr>
        <p:txBody>
          <a:bodyPr/>
          <a:lstStyle/>
          <a:p>
            <a:r>
              <a:rPr lang="en-US" dirty="0"/>
              <a:t>	Overall, Facebook's work plan is centered around creating innovative products and services that connect people and communities, while also addressing the complex challenges that come with operating a large-scale social platform.</a:t>
            </a:r>
          </a:p>
        </p:txBody>
      </p:sp>
    </p:spTree>
    <p:extLst>
      <p:ext uri="{BB962C8B-B14F-4D97-AF65-F5344CB8AC3E}">
        <p14:creationId xmlns:p14="http://schemas.microsoft.com/office/powerpoint/2010/main" val="413931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2" y="609600"/>
            <a:ext cx="7164387" cy="1639886"/>
          </a:xfrm>
        </p:spPr>
        <p:txBody>
          <a:bodyPr/>
          <a:lstStyle/>
          <a:p>
            <a:r>
              <a:rPr lang="en-US" dirty="0"/>
              <a:t>2-1</a:t>
            </a:r>
            <a:r>
              <a:rPr lang="en-US" b="1" dirty="0"/>
              <a:t>functional requirements</a:t>
            </a:r>
            <a:r>
              <a:rPr lang="en-US" dirty="0"/>
              <a:t>:</a:t>
            </a:r>
            <a:br>
              <a:rPr lang="en-US" dirty="0"/>
            </a:br>
            <a:endParaRPr lang="en-US" dirty="0"/>
          </a:p>
        </p:txBody>
      </p:sp>
      <p:sp>
        <p:nvSpPr>
          <p:cNvPr id="6" name="Text Placeholder 5"/>
          <p:cNvSpPr>
            <a:spLocks noGrp="1"/>
          </p:cNvSpPr>
          <p:nvPr>
            <p:ph type="body" sz="half" idx="2"/>
          </p:nvPr>
        </p:nvSpPr>
        <p:spPr>
          <a:xfrm>
            <a:off x="1141410" y="2249486"/>
            <a:ext cx="8703630" cy="4456114"/>
          </a:xfrm>
        </p:spPr>
        <p:txBody>
          <a:bodyPr>
            <a:normAutofit fontScale="85000" lnSpcReduction="20000"/>
          </a:bodyPr>
          <a:lstStyle/>
          <a:p>
            <a:r>
              <a:rPr lang="en" dirty="0">
                <a:solidFill>
                  <a:srgbClr val="000000"/>
                </a:solidFill>
                <a:effectLst/>
                <a:latin typeface="Calibri" panose="020F0502020204030204" pitchFamily="34" charset="0"/>
              </a:rPr>
              <a:t>  </a:t>
            </a:r>
            <a:r>
              <a:rPr lang="en" dirty="0">
                <a:solidFill>
                  <a:srgbClr val="000000"/>
                </a:solidFill>
                <a:effectLst/>
                <a:latin typeface="Arial" panose="020B0604020202020204" pitchFamily="34" charset="0"/>
              </a:rPr>
              <a:t>1. </a:t>
            </a:r>
            <a:r>
              <a:rPr lang="en" b="1" u="sng" dirty="0">
                <a:solidFill>
                  <a:srgbClr val="B13B3C"/>
                </a:solidFill>
                <a:effectLst/>
                <a:latin typeface="Arial" panose="020B0604020202020204" pitchFamily="34" charset="0"/>
              </a:rPr>
              <a:t>User registration: </a:t>
            </a:r>
            <a:r>
              <a:rPr lang="en" dirty="0">
                <a:solidFill>
                  <a:srgbClr val="000000"/>
                </a:solidFill>
                <a:effectLst/>
                <a:latin typeface="Arial" panose="020B0604020202020204" pitchFamily="34" charset="0"/>
              </a:rPr>
              <a:t>The app should allow users to create a new account by providing their name, email address, and password.</a:t>
            </a:r>
          </a:p>
          <a:p>
            <a:r>
              <a:rPr lang="en" dirty="0">
                <a:solidFill>
                  <a:srgbClr val="000000"/>
                </a:solidFill>
                <a:effectLst/>
                <a:latin typeface="Arial" panose="020B0604020202020204" pitchFamily="34" charset="0"/>
              </a:rPr>
              <a:t>2. </a:t>
            </a:r>
            <a:r>
              <a:rPr lang="en" b="1" u="sng" dirty="0">
                <a:solidFill>
                  <a:srgbClr val="B13B3C"/>
                </a:solidFill>
                <a:effectLst/>
                <a:latin typeface="Arial" panose="020B0604020202020204" pitchFamily="34" charset="0"/>
              </a:rPr>
              <a:t>User authentication:</a:t>
            </a:r>
            <a:r>
              <a:rPr lang="en" dirty="0">
                <a:solidFill>
                  <a:srgbClr val="000000"/>
                </a:solidFill>
                <a:effectLst/>
                <a:latin typeface="Arial" panose="020B0604020202020204" pitchFamily="34" charset="0"/>
              </a:rPr>
              <a:t> The app should require users to log in with their registered email and password to access their account.</a:t>
            </a:r>
          </a:p>
          <a:p>
            <a:r>
              <a:rPr lang="en" dirty="0">
                <a:solidFill>
                  <a:srgbClr val="000000"/>
                </a:solidFill>
                <a:effectLst/>
                <a:latin typeface="Arial" panose="020B0604020202020204" pitchFamily="34" charset="0"/>
              </a:rPr>
              <a:t>3. </a:t>
            </a:r>
            <a:r>
              <a:rPr lang="en" b="1" u="sng" dirty="0">
                <a:solidFill>
                  <a:srgbClr val="B13B3C"/>
                </a:solidFill>
                <a:effectLst/>
                <a:latin typeface="Arial" panose="020B0604020202020204" pitchFamily="34" charset="0"/>
              </a:rPr>
              <a:t>Profile management:</a:t>
            </a:r>
            <a:r>
              <a:rPr lang="en" dirty="0">
                <a:solidFill>
                  <a:srgbClr val="000000"/>
                </a:solidFill>
                <a:effectLst/>
                <a:latin typeface="Arial" panose="020B0604020202020204" pitchFamily="34" charset="0"/>
              </a:rPr>
              <a:t> The app should allow users to manage their profile information, including their profile picture, cover photo, bio, and other details.</a:t>
            </a:r>
          </a:p>
          <a:p>
            <a:r>
              <a:rPr lang="en" dirty="0">
                <a:solidFill>
                  <a:srgbClr val="000000"/>
                </a:solidFill>
                <a:effectLst/>
                <a:latin typeface="Arial" panose="020B0604020202020204" pitchFamily="34" charset="0"/>
              </a:rPr>
              <a:t>4. </a:t>
            </a:r>
            <a:r>
              <a:rPr lang="en" b="1" u="sng" dirty="0">
                <a:solidFill>
                  <a:srgbClr val="B13B3C"/>
                </a:solidFill>
                <a:effectLst/>
                <a:latin typeface="Arial" panose="020B0604020202020204" pitchFamily="34" charset="0"/>
              </a:rPr>
              <a:t>Friend requests: </a:t>
            </a:r>
            <a:r>
              <a:rPr lang="en" dirty="0">
                <a:solidFill>
                  <a:srgbClr val="000000"/>
                </a:solidFill>
                <a:effectLst/>
                <a:latin typeface="Arial" panose="020B0604020202020204" pitchFamily="34" charset="0"/>
              </a:rPr>
              <a:t>The app should allow users to send and receive friend requests, and accept or reject them as appropriate.</a:t>
            </a:r>
          </a:p>
          <a:p>
            <a:r>
              <a:rPr lang="en" dirty="0">
                <a:solidFill>
                  <a:srgbClr val="000000"/>
                </a:solidFill>
                <a:effectLst/>
                <a:latin typeface="Arial" panose="020B0604020202020204" pitchFamily="34" charset="0"/>
              </a:rPr>
              <a:t>5. </a:t>
            </a:r>
            <a:r>
              <a:rPr lang="en" b="1" u="sng" dirty="0">
                <a:solidFill>
                  <a:srgbClr val="B13B3C"/>
                </a:solidFill>
                <a:effectLst/>
                <a:latin typeface="Arial" panose="020B0604020202020204" pitchFamily="34" charset="0"/>
              </a:rPr>
              <a:t>Messaging: </a:t>
            </a:r>
            <a:r>
              <a:rPr lang="en" dirty="0">
                <a:solidFill>
                  <a:srgbClr val="000000"/>
                </a:solidFill>
                <a:effectLst/>
                <a:latin typeface="Arial" panose="020B0604020202020204" pitchFamily="34" charset="0"/>
              </a:rPr>
              <a:t>The app should allow users to send and receive messages with their friends, either individually or in group chats.</a:t>
            </a:r>
          </a:p>
          <a:p>
            <a:r>
              <a:rPr lang="en" dirty="0">
                <a:solidFill>
                  <a:srgbClr val="000000"/>
                </a:solidFill>
                <a:effectLst/>
                <a:latin typeface="Arial" panose="020B0604020202020204" pitchFamily="34" charset="0"/>
              </a:rPr>
              <a:t>6. </a:t>
            </a:r>
            <a:r>
              <a:rPr lang="en" b="1" u="sng" dirty="0">
                <a:solidFill>
                  <a:srgbClr val="B13B3C"/>
                </a:solidFill>
                <a:effectLst/>
                <a:latin typeface="Arial" panose="020B0604020202020204" pitchFamily="34" charset="0"/>
              </a:rPr>
              <a:t>Search: </a:t>
            </a:r>
            <a:r>
              <a:rPr lang="en" dirty="0">
                <a:solidFill>
                  <a:srgbClr val="000000"/>
                </a:solidFill>
                <a:effectLst/>
                <a:latin typeface="Arial" panose="020B0604020202020204" pitchFamily="34" charset="0"/>
              </a:rPr>
              <a:t>The app should allow users to search for other users, pages, groups, and content on the platform.</a:t>
            </a:r>
          </a:p>
          <a:p>
            <a:r>
              <a:rPr lang="en" dirty="0">
                <a:solidFill>
                  <a:srgbClr val="000000"/>
                </a:solidFill>
                <a:effectLst/>
                <a:latin typeface="Arial" panose="020B0604020202020204" pitchFamily="34" charset="0"/>
              </a:rPr>
              <a:t>7. </a:t>
            </a:r>
            <a:r>
              <a:rPr lang="en" b="1" u="sng" dirty="0">
                <a:solidFill>
                  <a:srgbClr val="B13B3C"/>
                </a:solidFill>
                <a:effectLst/>
                <a:latin typeface="Arial" panose="020B0604020202020204" pitchFamily="34" charset="0"/>
              </a:rPr>
              <a:t>Advertising:</a:t>
            </a:r>
            <a:r>
              <a:rPr lang="en" dirty="0">
                <a:solidFill>
                  <a:srgbClr val="000000"/>
                </a:solidFill>
                <a:effectLst/>
                <a:latin typeface="Arial" panose="020B0604020202020204" pitchFamily="34" charset="0"/>
              </a:rPr>
              <a:t> The app should display targeted ads based on user interests and behavior, while also allowing users to control their ad preferences.</a:t>
            </a:r>
          </a:p>
          <a:p>
            <a:r>
              <a:rPr lang="en" dirty="0">
                <a:solidFill>
                  <a:srgbClr val="000000"/>
                </a:solidFill>
                <a:effectLst/>
                <a:latin typeface="Arial" panose="020B0604020202020204" pitchFamily="34" charset="0"/>
              </a:rPr>
              <a:t>8. </a:t>
            </a:r>
            <a:r>
              <a:rPr lang="en" b="1" u="sng">
                <a:solidFill>
                  <a:srgbClr val="B13B3C"/>
                </a:solidFill>
                <a:effectLst/>
                <a:latin typeface="Arial" panose="020B0604020202020204" pitchFamily="34" charset="0"/>
              </a:rPr>
              <a:t>Sharing: </a:t>
            </a:r>
            <a:r>
              <a:rPr lang="en">
                <a:solidFill>
                  <a:srgbClr val="000000"/>
                </a:solidFill>
                <a:effectLst/>
                <a:latin typeface="Arial" panose="020B0604020202020204" pitchFamily="34" charset="0"/>
              </a:rPr>
              <a:t>The app should allow users to share posts, photos, videos, and other content with their friends and followers.</a:t>
            </a:r>
          </a:p>
        </p:txBody>
      </p:sp>
    </p:spTree>
    <p:extLst>
      <p:ext uri="{BB962C8B-B14F-4D97-AF65-F5344CB8AC3E}">
        <p14:creationId xmlns:p14="http://schemas.microsoft.com/office/powerpoint/2010/main" val="4066610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2" y="609600"/>
            <a:ext cx="7164387" cy="1639886"/>
          </a:xfrm>
        </p:spPr>
        <p:txBody>
          <a:bodyPr/>
          <a:lstStyle/>
          <a:p>
            <a:r>
              <a:rPr lang="en-US" dirty="0"/>
              <a:t>2-2 non-</a:t>
            </a:r>
            <a:r>
              <a:rPr lang="en-US" b="1" dirty="0"/>
              <a:t>functional requirements</a:t>
            </a:r>
            <a:r>
              <a:rPr lang="en-US" dirty="0"/>
              <a:t>:</a:t>
            </a:r>
            <a:br>
              <a:rPr lang="en-US" dirty="0"/>
            </a:br>
            <a:endParaRPr lang="en-US" dirty="0"/>
          </a:p>
        </p:txBody>
      </p:sp>
      <p:sp>
        <p:nvSpPr>
          <p:cNvPr id="6" name="Text Placeholder 5"/>
          <p:cNvSpPr>
            <a:spLocks noGrp="1"/>
          </p:cNvSpPr>
          <p:nvPr>
            <p:ph type="body" sz="half" idx="2"/>
          </p:nvPr>
        </p:nvSpPr>
        <p:spPr>
          <a:xfrm>
            <a:off x="1015667" y="1645921"/>
            <a:ext cx="8703630" cy="4456114"/>
          </a:xfrm>
        </p:spPr>
        <p:txBody>
          <a:bodyPr>
            <a:normAutofit/>
          </a:bodyPr>
          <a:lstStyle/>
          <a:p>
            <a:pPr lvl="1"/>
            <a:endParaRPr lang="en" dirty="0">
              <a:solidFill>
                <a:srgbClr val="3F6CAF"/>
              </a:solidFill>
              <a:effectLst/>
              <a:latin typeface="Helvetica" pitchFamily="2" charset="0"/>
            </a:endParaRPr>
          </a:p>
          <a:p>
            <a:r>
              <a:rPr lang="en" dirty="0">
                <a:solidFill>
                  <a:srgbClr val="000000"/>
                </a:solidFill>
                <a:effectLst/>
                <a:latin typeface="Helvetica" pitchFamily="2" charset="0"/>
              </a:rPr>
              <a:t>1. </a:t>
            </a:r>
            <a:r>
              <a:rPr lang="en" b="1" u="sng" dirty="0">
                <a:solidFill>
                  <a:srgbClr val="8AB047"/>
                </a:solidFill>
                <a:effectLst/>
                <a:latin typeface="Helvetica" pitchFamily="2" charset="0"/>
              </a:rPr>
              <a:t>Performance: </a:t>
            </a:r>
            <a:r>
              <a:rPr lang="en" dirty="0">
                <a:solidFill>
                  <a:srgbClr val="000000"/>
                </a:solidFill>
                <a:effectLst/>
                <a:latin typeface="Helvetica" pitchFamily="2" charset="0"/>
              </a:rPr>
              <a:t>The app should be responsive and performant, with fast load times and minimal lag or delay.</a:t>
            </a:r>
          </a:p>
          <a:p>
            <a:r>
              <a:rPr lang="en" dirty="0">
                <a:solidFill>
                  <a:srgbClr val="000000"/>
                </a:solidFill>
                <a:effectLst/>
                <a:latin typeface="Helvetica" pitchFamily="2" charset="0"/>
              </a:rPr>
              <a:t>2. </a:t>
            </a:r>
            <a:r>
              <a:rPr lang="en" b="1" u="sng" dirty="0">
                <a:solidFill>
                  <a:srgbClr val="8AB047"/>
                </a:solidFill>
                <a:effectLst/>
                <a:latin typeface="Helvetica" pitchFamily="2" charset="0"/>
              </a:rPr>
              <a:t>Scalability: </a:t>
            </a:r>
            <a:r>
              <a:rPr lang="en" dirty="0">
                <a:solidFill>
                  <a:srgbClr val="000000"/>
                </a:solidFill>
                <a:effectLst/>
                <a:latin typeface="Helvetica" pitchFamily="2" charset="0"/>
              </a:rPr>
              <a:t>The app should be able to handle a large number of users and data, and scale as needed to accommodate growth.</a:t>
            </a:r>
          </a:p>
          <a:p>
            <a:r>
              <a:rPr lang="en" dirty="0">
                <a:solidFill>
                  <a:srgbClr val="000000"/>
                </a:solidFill>
                <a:effectLst/>
                <a:latin typeface="Helvetica" pitchFamily="2" charset="0"/>
              </a:rPr>
              <a:t>3. </a:t>
            </a:r>
            <a:r>
              <a:rPr lang="en" b="1" u="sng" dirty="0">
                <a:solidFill>
                  <a:srgbClr val="8AB047"/>
                </a:solidFill>
                <a:effectLst/>
                <a:latin typeface="Helvetica" pitchFamily="2" charset="0"/>
              </a:rPr>
              <a:t>Reliability: </a:t>
            </a:r>
            <a:r>
              <a:rPr lang="en" dirty="0">
                <a:solidFill>
                  <a:srgbClr val="000000"/>
                </a:solidFill>
                <a:effectLst/>
                <a:latin typeface="Helvetica" pitchFamily="2" charset="0"/>
              </a:rPr>
              <a:t>The app should be reliable and available at all times, with minimal downtime or service disruptions.</a:t>
            </a:r>
          </a:p>
          <a:p>
            <a:r>
              <a:rPr lang="en" dirty="0">
                <a:solidFill>
                  <a:srgbClr val="000000"/>
                </a:solidFill>
                <a:effectLst/>
                <a:latin typeface="Helvetica" pitchFamily="2" charset="0"/>
              </a:rPr>
              <a:t>4. </a:t>
            </a:r>
            <a:r>
              <a:rPr lang="en" b="1" u="sng" dirty="0">
                <a:solidFill>
                  <a:srgbClr val="8AB047"/>
                </a:solidFill>
                <a:effectLst/>
                <a:latin typeface="Helvetica" pitchFamily="2" charset="0"/>
              </a:rPr>
              <a:t>Security: </a:t>
            </a:r>
            <a:r>
              <a:rPr lang="en" dirty="0">
                <a:solidFill>
                  <a:srgbClr val="000000"/>
                </a:solidFill>
                <a:effectLst/>
                <a:latin typeface="Helvetica" pitchFamily="2" charset="0"/>
              </a:rPr>
              <a:t>The app should be secure, protecting user data and preventing unauthorized access or misuse.</a:t>
            </a:r>
          </a:p>
          <a:p>
            <a:r>
              <a:rPr lang="en" dirty="0">
                <a:solidFill>
                  <a:srgbClr val="000000"/>
                </a:solidFill>
                <a:effectLst/>
                <a:latin typeface="Helvetica" pitchFamily="2" charset="0"/>
              </a:rPr>
              <a:t>8. </a:t>
            </a:r>
            <a:r>
              <a:rPr lang="en" b="1" u="sng" dirty="0">
                <a:solidFill>
                  <a:srgbClr val="8AB047"/>
                </a:solidFill>
                <a:effectLst/>
                <a:latin typeface="Helvetica" pitchFamily="2" charset="0"/>
              </a:rPr>
              <a:t>Maintainability: </a:t>
            </a:r>
            <a:r>
              <a:rPr lang="en" dirty="0">
                <a:solidFill>
                  <a:srgbClr val="000000"/>
                </a:solidFill>
                <a:effectLst/>
                <a:latin typeface="Helvetica" pitchFamily="2" charset="0"/>
              </a:rPr>
              <a:t>The app should be easy to maintain and update, with clear documentation and modular,</a:t>
            </a:r>
          </a:p>
          <a:p>
            <a:r>
              <a:rPr lang="en" dirty="0">
                <a:solidFill>
                  <a:srgbClr val="000000"/>
                </a:solidFill>
                <a:effectLst/>
                <a:latin typeface="Helvetica" pitchFamily="2" charset="0"/>
              </a:rPr>
              <a:t>well-organized code</a:t>
            </a:r>
          </a:p>
          <a:p>
            <a:endParaRPr lang="en-US" dirty="0"/>
          </a:p>
        </p:txBody>
      </p:sp>
    </p:spTree>
    <p:extLst>
      <p:ext uri="{BB962C8B-B14F-4D97-AF65-F5344CB8AC3E}">
        <p14:creationId xmlns:p14="http://schemas.microsoft.com/office/powerpoint/2010/main" val="4236967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3. </a:t>
            </a:r>
            <a:r>
              <a:rPr lang="en-US" b="1" dirty="0"/>
              <a:t>Creating a Activity Diagrams</a:t>
            </a:r>
            <a:r>
              <a:rPr lang="en-US" dirty="0"/>
              <a:t>:</a:t>
            </a:r>
            <a:br>
              <a:rPr lang="en-US" dirty="0"/>
            </a:br>
            <a:endParaRPr lang="en-US" dirty="0"/>
          </a:p>
        </p:txBody>
      </p:sp>
      <p:sp>
        <p:nvSpPr>
          <p:cNvPr id="6" name="Text Placeholder 5"/>
          <p:cNvSpPr>
            <a:spLocks noGrp="1"/>
          </p:cNvSpPr>
          <p:nvPr>
            <p:ph type="body" sz="half" idx="4294967295"/>
          </p:nvPr>
        </p:nvSpPr>
        <p:spPr>
          <a:xfrm>
            <a:off x="1" y="2249488"/>
            <a:ext cx="350520" cy="646112"/>
          </a:xfrm>
        </p:spPr>
        <p:txBody>
          <a:bodyPr>
            <a:normAutofit/>
          </a:bodyPr>
          <a:lstStyle/>
          <a:p>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2" y="1539240"/>
            <a:ext cx="9221787" cy="4922520"/>
          </a:xfrm>
        </p:spPr>
      </p:pic>
    </p:spTree>
    <p:extLst>
      <p:ext uri="{BB962C8B-B14F-4D97-AF65-F5344CB8AC3E}">
        <p14:creationId xmlns:p14="http://schemas.microsoft.com/office/powerpoint/2010/main" val="3549140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29</TotalTime>
  <Words>852</Words>
  <Application>Microsoft Office PowerPoint</Application>
  <PresentationFormat>Widescreen</PresentationFormat>
  <Paragraphs>48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Circuit</vt:lpstr>
      <vt:lpstr>Project software engineering</vt:lpstr>
      <vt:lpstr>1-1Introduction:</vt:lpstr>
      <vt:lpstr>1-2 Statement of Problem:</vt:lpstr>
      <vt:lpstr>1-3 Background Survey: </vt:lpstr>
      <vt:lpstr>1-4 Proposed Approach:</vt:lpstr>
      <vt:lpstr>1-4 Work Plan:</vt:lpstr>
      <vt:lpstr>2-1functional requirements: </vt:lpstr>
      <vt:lpstr>2-2 non-functional requirements: </vt:lpstr>
      <vt:lpstr>3. Creating a Activity Diagrams: </vt:lpstr>
      <vt:lpstr>4.1 Project Use Case Mod:</vt:lpstr>
      <vt:lpstr>4.2 Project Use Case Mod:</vt:lpstr>
      <vt:lpstr>4.3 Project Use Case Mod:</vt:lpstr>
      <vt:lpstr>5. Creating Sequence Diagrams:</vt:lpstr>
      <vt:lpstr>6. Creating a Class Diagra: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software engineering</dc:title>
  <dc:creator>NaSsEr</dc:creator>
  <cp:lastModifiedBy>عزام محمد</cp:lastModifiedBy>
  <cp:revision>11</cp:revision>
  <dcterms:created xsi:type="dcterms:W3CDTF">2023-05-28T16:45:50Z</dcterms:created>
  <dcterms:modified xsi:type="dcterms:W3CDTF">2023-05-29T16:55:27Z</dcterms:modified>
</cp:coreProperties>
</file>