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17"/>
  </p:notesMasterIdLst>
  <p:sldIdLst>
    <p:sldId id="256" r:id="rId2"/>
    <p:sldId id="262" r:id="rId3"/>
    <p:sldId id="263" r:id="rId4"/>
    <p:sldId id="273" r:id="rId5"/>
    <p:sldId id="274" r:id="rId6"/>
    <p:sldId id="276" r:id="rId7"/>
    <p:sldId id="277" r:id="rId8"/>
    <p:sldId id="339" r:id="rId9"/>
    <p:sldId id="278" r:id="rId10"/>
    <p:sldId id="340" r:id="rId11"/>
    <p:sldId id="344" r:id="rId12"/>
    <p:sldId id="345" r:id="rId13"/>
    <p:sldId id="341" r:id="rId14"/>
    <p:sldId id="342" r:id="rId15"/>
    <p:sldId id="34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93E735-1BCF-4FDF-869F-7325D42CE1F8}">
  <a:tblStyle styleId="{E093E735-1BCF-4FDF-869F-7325D42CE1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b47398cd5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b47398cd5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26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b47398cd5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b47398cd5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697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b47398cd5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b47398cd5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770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b47398cd5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b47398cd5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76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b47398cd5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b47398cd5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988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b47398cd5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b47398cd5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3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84339e580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84339e580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96ebedc0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96ebedc0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77a667ef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77a667ef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796ebedc0f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796ebedc0f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b47398cd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b47398cd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77a667ef0f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7a667ef0f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77a667ef0f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7a667ef0f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44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b47398cd5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b47398cd5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_1_1">
    <p:bg>
      <p:bgPr>
        <a:solidFill>
          <a:schemeClr val="dk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_1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1"/>
          <p:cNvSpPr txBox="1">
            <a:spLocks noGrp="1"/>
          </p:cNvSpPr>
          <p:nvPr>
            <p:ph type="subTitle" idx="1"/>
          </p:nvPr>
        </p:nvSpPr>
        <p:spPr>
          <a:xfrm>
            <a:off x="2844037" y="173833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subTitle" idx="2"/>
          </p:nvPr>
        </p:nvSpPr>
        <p:spPr>
          <a:xfrm>
            <a:off x="766875" y="2110195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subTitle" idx="3"/>
          </p:nvPr>
        </p:nvSpPr>
        <p:spPr>
          <a:xfrm>
            <a:off x="766887" y="1738347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6" name="Google Shape;446;p61"/>
          <p:cNvSpPr txBox="1">
            <a:spLocks noGrp="1"/>
          </p:cNvSpPr>
          <p:nvPr>
            <p:ph type="subTitle" idx="4"/>
          </p:nvPr>
        </p:nvSpPr>
        <p:spPr>
          <a:xfrm>
            <a:off x="2844025" y="2109968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61"/>
          <p:cNvSpPr txBox="1">
            <a:spLocks noGrp="1"/>
          </p:cNvSpPr>
          <p:nvPr>
            <p:ph type="subTitle" idx="5"/>
          </p:nvPr>
        </p:nvSpPr>
        <p:spPr>
          <a:xfrm>
            <a:off x="4919363" y="173834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8" name="Google Shape;448;p61"/>
          <p:cNvSpPr txBox="1">
            <a:spLocks noGrp="1"/>
          </p:cNvSpPr>
          <p:nvPr>
            <p:ph type="subTitle" idx="6"/>
          </p:nvPr>
        </p:nvSpPr>
        <p:spPr>
          <a:xfrm>
            <a:off x="6996513" y="2107626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7"/>
          </p:nvPr>
        </p:nvSpPr>
        <p:spPr>
          <a:xfrm>
            <a:off x="6996513" y="173833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subTitle" idx="8"/>
          </p:nvPr>
        </p:nvSpPr>
        <p:spPr>
          <a:xfrm>
            <a:off x="4919363" y="2109457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3189572" y="-61450"/>
            <a:ext cx="6166500" cy="52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233850" y="1794300"/>
            <a:ext cx="2782800" cy="15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153278" y="3146801"/>
            <a:ext cx="1837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3906378" y="3458361"/>
            <a:ext cx="20847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6374237" y="580394"/>
            <a:ext cx="19200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6374239" y="883466"/>
            <a:ext cx="2082300" cy="11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4863950" y="2269650"/>
            <a:ext cx="35667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863950" y="1696950"/>
            <a:ext cx="38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-88225" y="840450"/>
            <a:ext cx="41982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103800" y="840825"/>
            <a:ext cx="0" cy="113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4572000" y="799950"/>
            <a:ext cx="35667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713225" y="1041931"/>
            <a:ext cx="38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3180600" y="-56625"/>
            <a:ext cx="2782800" cy="52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80600" y="294790"/>
            <a:ext cx="2782800" cy="15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945404" y="2847226"/>
            <a:ext cx="1837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2"/>
          </p:nvPr>
        </p:nvSpPr>
        <p:spPr>
          <a:xfrm>
            <a:off x="698504" y="3158786"/>
            <a:ext cx="20847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3"/>
          </p:nvPr>
        </p:nvSpPr>
        <p:spPr>
          <a:xfrm>
            <a:off x="6315342" y="2847219"/>
            <a:ext cx="19200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4"/>
          </p:nvPr>
        </p:nvSpPr>
        <p:spPr>
          <a:xfrm>
            <a:off x="6315342" y="3150291"/>
            <a:ext cx="2082300" cy="11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/>
          <p:nvPr/>
        </p:nvSpPr>
        <p:spPr>
          <a:xfrm>
            <a:off x="2766683" y="357561"/>
            <a:ext cx="5559600" cy="448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45"/>
          <p:cNvSpPr txBox="1">
            <a:spLocks noGrp="1"/>
          </p:cNvSpPr>
          <p:nvPr>
            <p:ph type="subTitle" idx="1"/>
          </p:nvPr>
        </p:nvSpPr>
        <p:spPr>
          <a:xfrm>
            <a:off x="3845043" y="1000523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subTitle" idx="2"/>
          </p:nvPr>
        </p:nvSpPr>
        <p:spPr>
          <a:xfrm>
            <a:off x="3845043" y="1263389"/>
            <a:ext cx="16455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subTitle" idx="3"/>
          </p:nvPr>
        </p:nvSpPr>
        <p:spPr>
          <a:xfrm>
            <a:off x="3845043" y="3088289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subTitle" idx="4"/>
          </p:nvPr>
        </p:nvSpPr>
        <p:spPr>
          <a:xfrm>
            <a:off x="6411818" y="1263378"/>
            <a:ext cx="16455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subTitle" idx="5"/>
          </p:nvPr>
        </p:nvSpPr>
        <p:spPr>
          <a:xfrm>
            <a:off x="6411068" y="999173"/>
            <a:ext cx="1629000" cy="2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subTitle" idx="6"/>
          </p:nvPr>
        </p:nvSpPr>
        <p:spPr>
          <a:xfrm>
            <a:off x="3845043" y="3350418"/>
            <a:ext cx="1649400" cy="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subTitle" idx="7"/>
          </p:nvPr>
        </p:nvSpPr>
        <p:spPr>
          <a:xfrm>
            <a:off x="6411818" y="3088289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ubTitle" idx="8"/>
          </p:nvPr>
        </p:nvSpPr>
        <p:spPr>
          <a:xfrm>
            <a:off x="6411818" y="3351760"/>
            <a:ext cx="16455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696450" y="1555800"/>
            <a:ext cx="18576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/>
          <p:nvPr/>
        </p:nvSpPr>
        <p:spPr>
          <a:xfrm>
            <a:off x="4116250" y="2066300"/>
            <a:ext cx="52089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subTitle" idx="1"/>
          </p:nvPr>
        </p:nvSpPr>
        <p:spPr>
          <a:xfrm>
            <a:off x="1617018" y="695723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0" name="Google Shape;290;p46"/>
          <p:cNvSpPr txBox="1">
            <a:spLocks noGrp="1"/>
          </p:cNvSpPr>
          <p:nvPr>
            <p:ph type="subTitle" idx="2"/>
          </p:nvPr>
        </p:nvSpPr>
        <p:spPr>
          <a:xfrm>
            <a:off x="1617018" y="958589"/>
            <a:ext cx="16455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46"/>
          <p:cNvSpPr txBox="1">
            <a:spLocks noGrp="1"/>
          </p:cNvSpPr>
          <p:nvPr>
            <p:ph type="subTitle" idx="3"/>
          </p:nvPr>
        </p:nvSpPr>
        <p:spPr>
          <a:xfrm>
            <a:off x="1617018" y="3393089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subTitle" idx="4"/>
          </p:nvPr>
        </p:nvSpPr>
        <p:spPr>
          <a:xfrm>
            <a:off x="1617018" y="3655218"/>
            <a:ext cx="1649400" cy="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subTitle" idx="5"/>
          </p:nvPr>
        </p:nvSpPr>
        <p:spPr>
          <a:xfrm>
            <a:off x="1617018" y="2047268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subTitle" idx="6"/>
          </p:nvPr>
        </p:nvSpPr>
        <p:spPr>
          <a:xfrm>
            <a:off x="1617018" y="2310740"/>
            <a:ext cx="16455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4571475" y="2238025"/>
            <a:ext cx="38685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3">
  <p:cSld name="CUSTOM_1_1_1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>
            <a:spLocks noGrp="1"/>
          </p:cNvSpPr>
          <p:nvPr>
            <p:ph type="subTitle" idx="1"/>
          </p:nvPr>
        </p:nvSpPr>
        <p:spPr>
          <a:xfrm>
            <a:off x="4371899" y="2231747"/>
            <a:ext cx="13806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4" name="Google Shape;334;p50"/>
          <p:cNvSpPr txBox="1">
            <a:spLocks noGrp="1"/>
          </p:cNvSpPr>
          <p:nvPr>
            <p:ph type="subTitle" idx="2"/>
          </p:nvPr>
        </p:nvSpPr>
        <p:spPr>
          <a:xfrm>
            <a:off x="4240062" y="2534400"/>
            <a:ext cx="1494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50"/>
          <p:cNvSpPr txBox="1">
            <a:spLocks noGrp="1"/>
          </p:cNvSpPr>
          <p:nvPr>
            <p:ph type="subTitle" idx="3"/>
          </p:nvPr>
        </p:nvSpPr>
        <p:spPr>
          <a:xfrm>
            <a:off x="6878236" y="983309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6" name="Google Shape;336;p50"/>
          <p:cNvSpPr txBox="1">
            <a:spLocks noGrp="1"/>
          </p:cNvSpPr>
          <p:nvPr>
            <p:ph type="subTitle" idx="4"/>
          </p:nvPr>
        </p:nvSpPr>
        <p:spPr>
          <a:xfrm>
            <a:off x="6878238" y="3783300"/>
            <a:ext cx="1494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50"/>
          <p:cNvSpPr txBox="1">
            <a:spLocks noGrp="1"/>
          </p:cNvSpPr>
          <p:nvPr>
            <p:ph type="subTitle" idx="5"/>
          </p:nvPr>
        </p:nvSpPr>
        <p:spPr>
          <a:xfrm>
            <a:off x="6878236" y="3480209"/>
            <a:ext cx="13806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50"/>
          <p:cNvSpPr txBox="1">
            <a:spLocks noGrp="1"/>
          </p:cNvSpPr>
          <p:nvPr>
            <p:ph type="subTitle" idx="6"/>
          </p:nvPr>
        </p:nvSpPr>
        <p:spPr>
          <a:xfrm>
            <a:off x="6878237" y="1285950"/>
            <a:ext cx="1494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50"/>
          <p:cNvSpPr txBox="1">
            <a:spLocks noGrp="1"/>
          </p:cNvSpPr>
          <p:nvPr>
            <p:ph type="title"/>
          </p:nvPr>
        </p:nvSpPr>
        <p:spPr>
          <a:xfrm>
            <a:off x="713225" y="316725"/>
            <a:ext cx="2457300" cy="16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5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67" r:id="rId6"/>
    <p:sldLayoutId id="2147483691" r:id="rId7"/>
    <p:sldLayoutId id="2147483692" r:id="rId8"/>
    <p:sldLayoutId id="2147483696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>
            <a:spLocks noGrp="1"/>
          </p:cNvSpPr>
          <p:nvPr>
            <p:ph type="ctrTitle"/>
          </p:nvPr>
        </p:nvSpPr>
        <p:spPr>
          <a:xfrm>
            <a:off x="0" y="198120"/>
            <a:ext cx="8694420" cy="2139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Foundations of software engineering</a:t>
            </a:r>
            <a:br>
              <a:rPr lang="ar-SA" sz="4400" dirty="0"/>
            </a:br>
            <a:r>
              <a:rPr lang="en-US" sz="4400" dirty="0"/>
              <a:t>-Presentation Slides -</a:t>
            </a:r>
            <a:endParaRPr lang="en-US" sz="4400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7118F-C919-94AB-BCC2-43B4366CBEE2}"/>
              </a:ext>
            </a:extLst>
          </p:cNvPr>
          <p:cNvSpPr txBox="1"/>
          <p:nvPr/>
        </p:nvSpPr>
        <p:spPr>
          <a:xfrm>
            <a:off x="274320" y="2667000"/>
            <a:ext cx="5478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Students name</a:t>
            </a:r>
            <a:br>
              <a:rPr lang="en-US" dirty="0">
                <a:solidFill>
                  <a:schemeClr val="bg1"/>
                </a:solidFill>
                <a:latin typeface="Bebas Neue" panose="020B0606020202050201" pitchFamily="34" charset="0"/>
              </a:rPr>
            </a:br>
            <a:r>
              <a:rPr lang="en-US">
                <a:solidFill>
                  <a:schemeClr val="bg1"/>
                </a:solidFill>
                <a:latin typeface="Bebas Neue" panose="020B0606020202050201" pitchFamily="34" charset="0"/>
              </a:rPr>
              <a:t>Rayan al-mujalli</a:t>
            </a:r>
            <a:r>
              <a:rPr lang="en-US" dirty="0">
                <a:solidFill>
                  <a:schemeClr val="bg1"/>
                </a:solidFill>
                <a:latin typeface="Bebas Neue" panose="020B0606020202050201" pitchFamily="34" charset="0"/>
              </a:rPr>
              <a:t>    443050767</a:t>
            </a:r>
          </a:p>
          <a:p>
            <a:r>
              <a:rPr lang="en-US" dirty="0">
                <a:solidFill>
                  <a:schemeClr val="bg1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Sultan al-</a:t>
            </a:r>
            <a:r>
              <a:rPr lang="en-US" dirty="0" err="1">
                <a:solidFill>
                  <a:schemeClr val="bg1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ajmi</a:t>
            </a:r>
            <a:r>
              <a:rPr lang="en-US" dirty="0">
                <a:solidFill>
                  <a:schemeClr val="bg1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443050532</a:t>
            </a:r>
            <a:endParaRPr lang="en-US" sz="1100" dirty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endParaRPr lang="en-US" dirty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Supervised by </a:t>
            </a:r>
          </a:p>
          <a:p>
            <a:r>
              <a:rPr lang="en-US" dirty="0">
                <a:solidFill>
                  <a:schemeClr val="bg1"/>
                </a:solidFill>
                <a:latin typeface="Bebas Neue" panose="020B0606020202050201" pitchFamily="34" charset="0"/>
              </a:rPr>
              <a:t>Dr.</a:t>
            </a:r>
            <a:r>
              <a:rPr lang="en-US" i="0" dirty="0">
                <a:solidFill>
                  <a:schemeClr val="bg1"/>
                </a:solidFill>
                <a:effectLst/>
                <a:latin typeface="Bebas Neue" panose="020B0606020202050201" pitchFamily="34" charset="0"/>
              </a:rPr>
              <a:t> Mohammed </a:t>
            </a:r>
            <a:r>
              <a:rPr lang="en-US" i="0" dirty="0" err="1">
                <a:solidFill>
                  <a:schemeClr val="bg1"/>
                </a:solidFill>
                <a:effectLst/>
                <a:latin typeface="Bebas Neue" panose="020B0606020202050201" pitchFamily="34" charset="0"/>
              </a:rPr>
              <a:t>Assiri</a:t>
            </a:r>
            <a:endParaRPr lang="en-US" i="0" dirty="0">
              <a:solidFill>
                <a:schemeClr val="bg1"/>
              </a:solidFill>
              <a:effectLst/>
              <a:latin typeface="Bebas Neue" panose="020B0606020202050201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6"/>
          <p:cNvSpPr txBox="1">
            <a:spLocks noGrp="1"/>
          </p:cNvSpPr>
          <p:nvPr>
            <p:ph type="title"/>
          </p:nvPr>
        </p:nvSpPr>
        <p:spPr>
          <a:xfrm>
            <a:off x="2150370" y="103058"/>
            <a:ext cx="4675620" cy="843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 4. Use Case Modelling</a:t>
            </a:r>
            <a:endParaRPr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cxnSp>
        <p:nvCxnSpPr>
          <p:cNvPr id="950" name="Google Shape;950;p86"/>
          <p:cNvCxnSpPr/>
          <p:nvPr/>
        </p:nvCxnSpPr>
        <p:spPr>
          <a:xfrm>
            <a:off x="3170550" y="5058385"/>
            <a:ext cx="279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86"/>
          <p:cNvCxnSpPr/>
          <p:nvPr/>
        </p:nvCxnSpPr>
        <p:spPr>
          <a:xfrm>
            <a:off x="3185250" y="103058"/>
            <a:ext cx="277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F65ED1A-EAF7-A569-8937-4F9637A2D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55" y="733845"/>
            <a:ext cx="5833689" cy="5598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951847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6"/>
          <p:cNvSpPr txBox="1">
            <a:spLocks noGrp="1"/>
          </p:cNvSpPr>
          <p:nvPr>
            <p:ph type="title"/>
          </p:nvPr>
        </p:nvSpPr>
        <p:spPr>
          <a:xfrm>
            <a:off x="2150370" y="103058"/>
            <a:ext cx="4675620" cy="843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 4. Use Case Modelling</a:t>
            </a:r>
            <a:endParaRPr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cxnSp>
        <p:nvCxnSpPr>
          <p:cNvPr id="950" name="Google Shape;950;p86"/>
          <p:cNvCxnSpPr/>
          <p:nvPr/>
        </p:nvCxnSpPr>
        <p:spPr>
          <a:xfrm>
            <a:off x="3170550" y="5058385"/>
            <a:ext cx="279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86"/>
          <p:cNvCxnSpPr/>
          <p:nvPr/>
        </p:nvCxnSpPr>
        <p:spPr>
          <a:xfrm>
            <a:off x="3185250" y="103058"/>
            <a:ext cx="277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609727-7A06-9394-AB0F-81AB3FC96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18670"/>
              </p:ext>
            </p:extLst>
          </p:nvPr>
        </p:nvGraphicFramePr>
        <p:xfrm>
          <a:off x="118947" y="2401229"/>
          <a:ext cx="8520112" cy="175612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484005">
                  <a:extLst>
                    <a:ext uri="{9D8B030D-6E8A-4147-A177-3AD203B41FA5}">
                      <a16:colId xmlns:a16="http://schemas.microsoft.com/office/drawing/2014/main" val="2331664065"/>
                    </a:ext>
                  </a:extLst>
                </a:gridCol>
                <a:gridCol w="6036107">
                  <a:extLst>
                    <a:ext uri="{9D8B030D-6E8A-4147-A177-3AD203B41FA5}">
                      <a16:colId xmlns:a16="http://schemas.microsoft.com/office/drawing/2014/main" val="1070443910"/>
                    </a:ext>
                  </a:extLst>
                </a:gridCol>
              </a:tblGrid>
              <a:tr h="249002"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75640" algn="l"/>
                          <a:tab pos="4359910" algn="l"/>
                          <a:tab pos="6148705" algn="l"/>
                        </a:tabLst>
                      </a:pPr>
                      <a:r>
                        <a:rPr lang="en-US" sz="2000" dirty="0">
                          <a:effectLst/>
                        </a:rPr>
                        <a:t>	</a:t>
                      </a:r>
                      <a:r>
                        <a:rPr lang="en-US" sz="1900" dirty="0">
                          <a:effectLst/>
                          <a:latin typeface="Bebas Neue" panose="020B0606020202050201" pitchFamily="34" charset="0"/>
                        </a:rPr>
                        <a:t>Log in:</a:t>
                      </a:r>
                      <a:r>
                        <a:rPr lang="en-US" sz="1900" dirty="0">
                          <a:effectLst/>
                        </a:rPr>
                        <a:t>		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34882"/>
                  </a:ext>
                </a:extLst>
              </a:tr>
              <a:tr h="329409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Actors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The user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and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YouTube's servers.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587074249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Description 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A new user may want to log in in YouTube system.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193053761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Data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E-mail and password. 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116431521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Stimulus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The new user has issued an order to log in.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3631046095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Response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The new user is logged in.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369095164"/>
                  </a:ext>
                </a:extLst>
              </a:tr>
            </a:tbl>
          </a:graphicData>
        </a:graphic>
      </p:graphicFrame>
      <p:pic>
        <p:nvPicPr>
          <p:cNvPr id="4" name="Graphic 6" descr="User">
            <a:extLst>
              <a:ext uri="{FF2B5EF4-FFF2-40B4-BE49-F238E27FC236}">
                <a16:creationId xmlns:a16="http://schemas.microsoft.com/office/drawing/2014/main" id="{BA4463D1-8662-09D9-9855-7F4C34D40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6318" y="1116697"/>
            <a:ext cx="622300" cy="728345"/>
          </a:xfrm>
          <a:prstGeom prst="rect">
            <a:avLst/>
          </a:prstGeom>
        </p:spPr>
      </p:pic>
      <p:pic>
        <p:nvPicPr>
          <p:cNvPr id="5" name="Graphic 7" descr="Database">
            <a:extLst>
              <a:ext uri="{FF2B5EF4-FFF2-40B4-BE49-F238E27FC236}">
                <a16:creationId xmlns:a16="http://schemas.microsoft.com/office/drawing/2014/main" id="{ED7B6458-6862-8B25-F53D-A59723561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9862" y="1148212"/>
            <a:ext cx="675640" cy="675640"/>
          </a:xfrm>
          <a:prstGeom prst="rect">
            <a:avLst/>
          </a:prstGeom>
        </p:spPr>
      </p:pic>
      <p:sp>
        <p:nvSpPr>
          <p:cNvPr id="6" name="Oval 9">
            <a:extLst>
              <a:ext uri="{FF2B5EF4-FFF2-40B4-BE49-F238E27FC236}">
                <a16:creationId xmlns:a16="http://schemas.microsoft.com/office/drawing/2014/main" id="{B874D42D-CA2A-8F7E-F6A2-224840C5F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130" y="1346808"/>
            <a:ext cx="1630363" cy="954088"/>
          </a:xfrm>
          <a:prstGeom prst="ellipse">
            <a:avLst/>
          </a:prstGeom>
          <a:solidFill>
            <a:srgbClr val="ACB9CA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 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53871-A29F-2233-6841-1EF35FC024F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189588" y="1823852"/>
            <a:ext cx="1648542" cy="27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84C12-FE8E-0305-2F2F-242C8DDCE5D9}"/>
              </a:ext>
            </a:extLst>
          </p:cNvPr>
          <p:cNvCxnSpPr>
            <a:cxnSpLocks/>
          </p:cNvCxnSpPr>
          <p:nvPr/>
        </p:nvCxnSpPr>
        <p:spPr>
          <a:xfrm>
            <a:off x="5523571" y="1858106"/>
            <a:ext cx="1505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6">
            <a:extLst>
              <a:ext uri="{FF2B5EF4-FFF2-40B4-BE49-F238E27FC236}">
                <a16:creationId xmlns:a16="http://schemas.microsoft.com/office/drawing/2014/main" id="{34816057-D8F2-4DA8-2BD4-45310C541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97" y="6910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A1F7A5B-0716-769A-652E-B68C76AE1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97" y="11482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84FA784-7648-4204-4B6B-4030210C4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8013" y="1626286"/>
            <a:ext cx="9144000" cy="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59688" algn="l"/>
              </a:tabLst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59688" algn="l"/>
              </a:tabLst>
            </a:pPr>
            <a:b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user                                                                                                                               YOUTUBE DB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69966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6"/>
          <p:cNvSpPr txBox="1">
            <a:spLocks noGrp="1"/>
          </p:cNvSpPr>
          <p:nvPr>
            <p:ph type="title"/>
          </p:nvPr>
        </p:nvSpPr>
        <p:spPr>
          <a:xfrm>
            <a:off x="2150370" y="103058"/>
            <a:ext cx="4675620" cy="843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 4. Use Case Modelling</a:t>
            </a:r>
            <a:endParaRPr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cxnSp>
        <p:nvCxnSpPr>
          <p:cNvPr id="950" name="Google Shape;950;p86"/>
          <p:cNvCxnSpPr/>
          <p:nvPr/>
        </p:nvCxnSpPr>
        <p:spPr>
          <a:xfrm>
            <a:off x="3170550" y="5058385"/>
            <a:ext cx="279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86"/>
          <p:cNvCxnSpPr/>
          <p:nvPr/>
        </p:nvCxnSpPr>
        <p:spPr>
          <a:xfrm>
            <a:off x="3185250" y="103058"/>
            <a:ext cx="277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21D19-F81A-D858-4B52-FB606352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1961"/>
              </p:ext>
            </p:extLst>
          </p:nvPr>
        </p:nvGraphicFramePr>
        <p:xfrm>
          <a:off x="165418" y="2680310"/>
          <a:ext cx="8520112" cy="1712341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484005">
                  <a:extLst>
                    <a:ext uri="{9D8B030D-6E8A-4147-A177-3AD203B41FA5}">
                      <a16:colId xmlns:a16="http://schemas.microsoft.com/office/drawing/2014/main" val="966578426"/>
                    </a:ext>
                  </a:extLst>
                </a:gridCol>
                <a:gridCol w="6036107">
                  <a:extLst>
                    <a:ext uri="{9D8B030D-6E8A-4147-A177-3AD203B41FA5}">
                      <a16:colId xmlns:a16="http://schemas.microsoft.com/office/drawing/2014/main" val="2169143932"/>
                    </a:ext>
                  </a:extLst>
                </a:gridCol>
              </a:tblGrid>
              <a:tr h="320881"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75640" algn="l"/>
                          <a:tab pos="4359910" algn="l"/>
                          <a:tab pos="6148705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	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Uploading Video:		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242014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Actors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Creator or uploader, YouTube's servers, and viewers.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3860132048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Description 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The user may upload videos from his device to YouTube system. 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191017986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Data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Videos, texts. 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935463516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Stimulus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The user has issued an order to upload a video.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94712157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Response </a:t>
                      </a:r>
                      <a:endParaRPr lang="en-US" sz="2000" b="1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Bebas Neue" panose="020B0606020202050201" pitchFamily="34" charset="0"/>
                        </a:rPr>
                        <a:t>The video has been uploaded.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Bebas Neue" panose="020B0606020202050201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700385797"/>
                  </a:ext>
                </a:extLst>
              </a:tr>
            </a:tbl>
          </a:graphicData>
        </a:graphic>
      </p:graphicFrame>
      <p:pic>
        <p:nvPicPr>
          <p:cNvPr id="4" name="Graphic 950722359" descr="User">
            <a:extLst>
              <a:ext uri="{FF2B5EF4-FFF2-40B4-BE49-F238E27FC236}">
                <a16:creationId xmlns:a16="http://schemas.microsoft.com/office/drawing/2014/main" id="{D8196B9B-4DC0-5CBE-672E-536EEB8D2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5263" y="1070517"/>
            <a:ext cx="622300" cy="728345"/>
          </a:xfrm>
          <a:prstGeom prst="rect">
            <a:avLst/>
          </a:prstGeom>
        </p:spPr>
      </p:pic>
      <p:pic>
        <p:nvPicPr>
          <p:cNvPr id="5" name="Graphic 1624208125" descr="Database">
            <a:extLst>
              <a:ext uri="{FF2B5EF4-FFF2-40B4-BE49-F238E27FC236}">
                <a16:creationId xmlns:a16="http://schemas.microsoft.com/office/drawing/2014/main" id="{249E112B-DDE9-F745-B0B6-20EC38D03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8701" y="969314"/>
            <a:ext cx="675640" cy="675640"/>
          </a:xfrm>
          <a:prstGeom prst="rect">
            <a:avLst/>
          </a:prstGeom>
        </p:spPr>
      </p:pic>
      <p:sp>
        <p:nvSpPr>
          <p:cNvPr id="6" name="Oval 9">
            <a:extLst>
              <a:ext uri="{FF2B5EF4-FFF2-40B4-BE49-F238E27FC236}">
                <a16:creationId xmlns:a16="http://schemas.microsoft.com/office/drawing/2014/main" id="{5B332A55-D6B0-C2EC-5B81-A3A46469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93" y="1424890"/>
            <a:ext cx="1510015" cy="830383"/>
          </a:xfrm>
          <a:prstGeom prst="ellipse">
            <a:avLst/>
          </a:prstGeom>
          <a:solidFill>
            <a:srgbClr val="ACB9CA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Uploading Video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6BE863-DC5D-D389-80A2-2D8A4BE11E78}"/>
              </a:ext>
            </a:extLst>
          </p:cNvPr>
          <p:cNvCxnSpPr/>
          <p:nvPr/>
        </p:nvCxnSpPr>
        <p:spPr>
          <a:xfrm flipV="1">
            <a:off x="2027563" y="1829916"/>
            <a:ext cx="1789430" cy="1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ACDF5A-37A3-2634-54DE-75862D685EB0}"/>
              </a:ext>
            </a:extLst>
          </p:cNvPr>
          <p:cNvCxnSpPr/>
          <p:nvPr/>
        </p:nvCxnSpPr>
        <p:spPr>
          <a:xfrm>
            <a:off x="5309297" y="1937037"/>
            <a:ext cx="1722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6">
            <a:extLst>
              <a:ext uri="{FF2B5EF4-FFF2-40B4-BE49-F238E27FC236}">
                <a16:creationId xmlns:a16="http://schemas.microsoft.com/office/drawing/2014/main" id="{1C1AADEE-7EB0-649C-9E5D-407A08C1B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D78CA04-5E41-37A2-2199-CDE2DFCA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68DDE462-3BC9-3962-3B94-F5ECB1BF6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37123" y="940753"/>
            <a:ext cx="88392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596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59688" algn="l"/>
              </a:tabLst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59688" algn="l"/>
              </a:tabLst>
            </a:pPr>
            <a:b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user                                                                                                                               YOUTUBE DB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53414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6"/>
          <p:cNvSpPr txBox="1">
            <a:spLocks noGrp="1"/>
          </p:cNvSpPr>
          <p:nvPr>
            <p:ph type="title"/>
          </p:nvPr>
        </p:nvSpPr>
        <p:spPr>
          <a:xfrm>
            <a:off x="2165610" y="-148401"/>
            <a:ext cx="4675620" cy="7275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5.Sequence Diagrams</a:t>
            </a:r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6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cxnSp>
        <p:nvCxnSpPr>
          <p:cNvPr id="950" name="Google Shape;950;p86"/>
          <p:cNvCxnSpPr/>
          <p:nvPr/>
        </p:nvCxnSpPr>
        <p:spPr>
          <a:xfrm>
            <a:off x="3170550" y="5058385"/>
            <a:ext cx="279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86"/>
          <p:cNvCxnSpPr/>
          <p:nvPr/>
        </p:nvCxnSpPr>
        <p:spPr>
          <a:xfrm>
            <a:off x="3185250" y="103058"/>
            <a:ext cx="277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FE19B60-05FF-3614-065B-E8529E525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60" y="467527"/>
            <a:ext cx="5059680" cy="4590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274693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0" name="Google Shape;950;p86"/>
          <p:cNvCxnSpPr/>
          <p:nvPr/>
        </p:nvCxnSpPr>
        <p:spPr>
          <a:xfrm>
            <a:off x="3170550" y="5058385"/>
            <a:ext cx="279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86"/>
          <p:cNvCxnSpPr/>
          <p:nvPr/>
        </p:nvCxnSpPr>
        <p:spPr>
          <a:xfrm>
            <a:off x="3185250" y="103058"/>
            <a:ext cx="277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C12A742-F536-6ED2-0C88-77957113A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41" y="236341"/>
            <a:ext cx="5524497" cy="4822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277183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6"/>
          <p:cNvSpPr txBox="1">
            <a:spLocks noGrp="1"/>
          </p:cNvSpPr>
          <p:nvPr>
            <p:ph type="title"/>
          </p:nvPr>
        </p:nvSpPr>
        <p:spPr>
          <a:xfrm>
            <a:off x="2150370" y="103058"/>
            <a:ext cx="4675620" cy="843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class diagram</a:t>
            </a:r>
            <a:endParaRPr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cxnSp>
        <p:nvCxnSpPr>
          <p:cNvPr id="950" name="Google Shape;950;p86"/>
          <p:cNvCxnSpPr/>
          <p:nvPr/>
        </p:nvCxnSpPr>
        <p:spPr>
          <a:xfrm>
            <a:off x="3170550" y="5058385"/>
            <a:ext cx="279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86"/>
          <p:cNvCxnSpPr/>
          <p:nvPr/>
        </p:nvCxnSpPr>
        <p:spPr>
          <a:xfrm>
            <a:off x="3185250" y="103058"/>
            <a:ext cx="277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E29976-83D1-90D4-82C0-534C2785D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797242"/>
            <a:ext cx="8069580" cy="424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401876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>
            <a:spLocks noGrp="1"/>
          </p:cNvSpPr>
          <p:nvPr>
            <p:ph type="subTitle" idx="1"/>
          </p:nvPr>
        </p:nvSpPr>
        <p:spPr>
          <a:xfrm>
            <a:off x="4863950" y="2269650"/>
            <a:ext cx="3566700" cy="2409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400" dirty="0"/>
              <a:t>This project aims to design a system for the YouTube app. The process starts with defining the app and identifying potential problems. Solutions are proposed, and a work plan is created. Activity, use-case, sequence, and class diagrams are designed to understand the tasks that the app will perform. The goal is to create an efficient system that can perform all necessary tasks seamlessly</a:t>
            </a:r>
            <a:r>
              <a:rPr lang="en-US" sz="1400" b="1" dirty="0"/>
              <a:t>.</a:t>
            </a:r>
            <a:endParaRPr sz="1400" b="1" dirty="0"/>
          </a:p>
        </p:txBody>
      </p:sp>
      <p:sp>
        <p:nvSpPr>
          <p:cNvPr id="530" name="Google Shape;530;p70"/>
          <p:cNvSpPr txBox="1">
            <a:spLocks noGrp="1"/>
          </p:cNvSpPr>
          <p:nvPr>
            <p:ph type="title"/>
          </p:nvPr>
        </p:nvSpPr>
        <p:spPr>
          <a:xfrm>
            <a:off x="4863950" y="1696950"/>
            <a:ext cx="38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1.1 I</a:t>
            </a:r>
            <a:r>
              <a:rPr lang="en" dirty="0"/>
              <a:t>ntroduction</a:t>
            </a:r>
            <a:endParaRPr dirty="0"/>
          </a:p>
        </p:txBody>
      </p:sp>
      <p:cxnSp>
        <p:nvCxnSpPr>
          <p:cNvPr id="532" name="Google Shape;532;p70"/>
          <p:cNvCxnSpPr/>
          <p:nvPr/>
        </p:nvCxnSpPr>
        <p:spPr>
          <a:xfrm rot="10800000">
            <a:off x="102075" y="108900"/>
            <a:ext cx="0" cy="4919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70"/>
          <p:cNvCxnSpPr/>
          <p:nvPr/>
        </p:nvCxnSpPr>
        <p:spPr>
          <a:xfrm rot="10800000">
            <a:off x="90450" y="5036375"/>
            <a:ext cx="4473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70"/>
          <p:cNvCxnSpPr/>
          <p:nvPr/>
        </p:nvCxnSpPr>
        <p:spPr>
          <a:xfrm rot="10800000">
            <a:off x="90450" y="101275"/>
            <a:ext cx="4473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&#10;">
            <a:extLst>
              <a:ext uri="{FF2B5EF4-FFF2-40B4-BE49-F238E27FC236}">
                <a16:creationId xmlns:a16="http://schemas.microsoft.com/office/drawing/2014/main" id="{EB938BBB-639C-5CD9-09D2-9AB85915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36" y="1076043"/>
            <a:ext cx="3641426" cy="2637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1"/>
          <p:cNvSpPr txBox="1">
            <a:spLocks noGrp="1"/>
          </p:cNvSpPr>
          <p:nvPr>
            <p:ph type="subTitle" idx="1"/>
          </p:nvPr>
        </p:nvSpPr>
        <p:spPr>
          <a:xfrm>
            <a:off x="179824" y="2366259"/>
            <a:ext cx="7447796" cy="2454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latin typeface="Bebas Neue" panose="020B0606020202050201" pitchFamily="34" charset="0"/>
              </a:rPr>
              <a:t>YouTube is a digital platform that allows users to upload, view, and share videos and give a feedbacks. The project aims to provide a fast and easily accessible platform for sharing videos with a global audience. The platform is designed with creators who will be uploading videos to the system , and offering a suite of tools and analytics to help them optimize their content and grow their audience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41" name="Google Shape;541;p71"/>
          <p:cNvCxnSpPr/>
          <p:nvPr/>
        </p:nvCxnSpPr>
        <p:spPr>
          <a:xfrm rot="10800000">
            <a:off x="9039625" y="2574175"/>
            <a:ext cx="0" cy="2472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71"/>
          <p:cNvCxnSpPr/>
          <p:nvPr/>
        </p:nvCxnSpPr>
        <p:spPr>
          <a:xfrm rot="10800000">
            <a:off x="108900" y="5036375"/>
            <a:ext cx="8936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71"/>
          <p:cNvCxnSpPr/>
          <p:nvPr/>
        </p:nvCxnSpPr>
        <p:spPr>
          <a:xfrm rot="10800000">
            <a:off x="107275" y="2574375"/>
            <a:ext cx="0" cy="2470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71"/>
          <p:cNvSpPr txBox="1">
            <a:spLocks noGrp="1"/>
          </p:cNvSpPr>
          <p:nvPr>
            <p:ph type="title"/>
          </p:nvPr>
        </p:nvSpPr>
        <p:spPr>
          <a:xfrm>
            <a:off x="713225" y="1041931"/>
            <a:ext cx="38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1.2 Background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1"/>
          <p:cNvSpPr txBox="1">
            <a:spLocks noGrp="1"/>
          </p:cNvSpPr>
          <p:nvPr>
            <p:ph type="title"/>
          </p:nvPr>
        </p:nvSpPr>
        <p:spPr>
          <a:xfrm>
            <a:off x="226424" y="143077"/>
            <a:ext cx="2732365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1.3 problems</a:t>
            </a:r>
            <a:endParaRPr dirty="0"/>
          </a:p>
        </p:txBody>
      </p:sp>
      <p:grpSp>
        <p:nvGrpSpPr>
          <p:cNvPr id="775" name="Google Shape;775;p81"/>
          <p:cNvGrpSpPr/>
          <p:nvPr/>
        </p:nvGrpSpPr>
        <p:grpSpPr>
          <a:xfrm>
            <a:off x="4571486" y="101275"/>
            <a:ext cx="4473000" cy="4935100"/>
            <a:chOff x="4571486" y="101275"/>
            <a:chExt cx="4473000" cy="4935100"/>
          </a:xfrm>
        </p:grpSpPr>
        <p:cxnSp>
          <p:nvCxnSpPr>
            <p:cNvPr id="776" name="Google Shape;776;p81"/>
            <p:cNvCxnSpPr/>
            <p:nvPr/>
          </p:nvCxnSpPr>
          <p:spPr>
            <a:xfrm rot="10800000">
              <a:off x="9032861" y="108900"/>
              <a:ext cx="0" cy="4919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81"/>
            <p:cNvCxnSpPr/>
            <p:nvPr/>
          </p:nvCxnSpPr>
          <p:spPr>
            <a:xfrm>
              <a:off x="4571486" y="50363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81"/>
            <p:cNvCxnSpPr/>
            <p:nvPr/>
          </p:nvCxnSpPr>
          <p:spPr>
            <a:xfrm>
              <a:off x="4571486" y="1012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25F30F9-FFD5-33DA-D9A4-689E9F198457}"/>
              </a:ext>
            </a:extLst>
          </p:cNvPr>
          <p:cNvSpPr txBox="1"/>
          <p:nvPr/>
        </p:nvSpPr>
        <p:spPr>
          <a:xfrm>
            <a:off x="3169923" y="1043940"/>
            <a:ext cx="3436617" cy="18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1-the high amount of videos that being uploaded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2-content management </a:t>
            </a:r>
            <a:r>
              <a:rPr lang="en-US" sz="1800" dirty="0">
                <a:solidFill>
                  <a:schemeClr val="bg1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:the problems of  the copyrights and also the  risk of inappropriate or harmful content being uploaded to the site.</a:t>
            </a:r>
            <a:endParaRPr lang="en-US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2"/>
          <p:cNvSpPr/>
          <p:nvPr/>
        </p:nvSpPr>
        <p:spPr>
          <a:xfrm>
            <a:off x="4116250" y="2066300"/>
            <a:ext cx="52089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91" name="Google Shape;791;p82"/>
          <p:cNvSpPr txBox="1">
            <a:spLocks noGrp="1"/>
          </p:cNvSpPr>
          <p:nvPr>
            <p:ph type="title"/>
          </p:nvPr>
        </p:nvSpPr>
        <p:spPr>
          <a:xfrm>
            <a:off x="4571474" y="2238025"/>
            <a:ext cx="4241287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1.4 Proposed solution </a:t>
            </a:r>
            <a:endParaRPr dirty="0"/>
          </a:p>
        </p:txBody>
      </p:sp>
      <p:cxnSp>
        <p:nvCxnSpPr>
          <p:cNvPr id="792" name="Google Shape;792;p82"/>
          <p:cNvCxnSpPr/>
          <p:nvPr/>
        </p:nvCxnSpPr>
        <p:spPr>
          <a:xfrm>
            <a:off x="4116250" y="107975"/>
            <a:ext cx="492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3" name="Google Shape;793;p82"/>
          <p:cNvCxnSpPr/>
          <p:nvPr/>
        </p:nvCxnSpPr>
        <p:spPr>
          <a:xfrm>
            <a:off x="9040376" y="112875"/>
            <a:ext cx="0" cy="357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82"/>
          <p:cNvCxnSpPr/>
          <p:nvPr/>
        </p:nvCxnSpPr>
        <p:spPr>
          <a:xfrm>
            <a:off x="4116250" y="5035575"/>
            <a:ext cx="492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5" name="Google Shape;795;p82"/>
          <p:cNvCxnSpPr/>
          <p:nvPr/>
        </p:nvCxnSpPr>
        <p:spPr>
          <a:xfrm>
            <a:off x="9045284" y="3700575"/>
            <a:ext cx="0" cy="1335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CA64F3-915E-5B7B-0FD6-D44AEC15F75C}"/>
              </a:ext>
            </a:extLst>
          </p:cNvPr>
          <p:cNvSpPr txBox="1"/>
          <p:nvPr/>
        </p:nvSpPr>
        <p:spPr>
          <a:xfrm>
            <a:off x="181122" y="1257300"/>
            <a:ext cx="37075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Bebas Neue" panose="020B0606020202050201" pitchFamily="34" charset="0"/>
              </a:rPr>
              <a:t>1- To manage a large number of videos, the system uses technologies such as CDN to reduce latency and MySQL to store data in 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Bebas Neue" panose="020B0606020202050201" pitchFamily="34" charset="0"/>
              </a:rPr>
              <a:t>Google data centers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Bebas Neue" panose="020B0606020202050201" pitchFamily="34" charset="0"/>
              </a:rPr>
              <a:t>.</a:t>
            </a:r>
          </a:p>
          <a:p>
            <a:endParaRPr lang="en-US" sz="1800" b="0" i="0" dirty="0">
              <a:solidFill>
                <a:schemeClr val="bg1"/>
              </a:solidFill>
              <a:effectLst/>
              <a:latin typeface="Bebas Neue" panose="020B0606020202050201" pitchFamily="3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Bebas Neue" panose="020B0606020202050201" pitchFamily="34" charset="0"/>
              </a:rPr>
              <a:t>2- The system uses a CMS to manage content and copyright within the platform. Users can report inappropriate content, and the YouTube team will take action accordingly.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84"/>
          <p:cNvSpPr txBox="1">
            <a:spLocks noGrp="1"/>
          </p:cNvSpPr>
          <p:nvPr>
            <p:ph type="title"/>
          </p:nvPr>
        </p:nvSpPr>
        <p:spPr>
          <a:xfrm>
            <a:off x="713225" y="316725"/>
            <a:ext cx="3286346" cy="16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1.5 W</a:t>
            </a:r>
            <a:r>
              <a:rPr lang="en" dirty="0"/>
              <a:t>ork plan</a:t>
            </a:r>
            <a:endParaRPr dirty="0"/>
          </a:p>
        </p:txBody>
      </p:sp>
      <p:cxnSp>
        <p:nvCxnSpPr>
          <p:cNvPr id="890" name="Google Shape;890;p84"/>
          <p:cNvCxnSpPr/>
          <p:nvPr/>
        </p:nvCxnSpPr>
        <p:spPr>
          <a:xfrm>
            <a:off x="103075" y="2576650"/>
            <a:ext cx="0" cy="246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84"/>
          <p:cNvCxnSpPr/>
          <p:nvPr/>
        </p:nvCxnSpPr>
        <p:spPr>
          <a:xfrm rot="10800000">
            <a:off x="103075" y="5040425"/>
            <a:ext cx="347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5" name="Google Shape;895;p84"/>
          <p:cNvCxnSpPr/>
          <p:nvPr/>
        </p:nvCxnSpPr>
        <p:spPr>
          <a:xfrm>
            <a:off x="5806016" y="5035516"/>
            <a:ext cx="1011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6" name="Google Shape;896;p84"/>
          <p:cNvCxnSpPr/>
          <p:nvPr/>
        </p:nvCxnSpPr>
        <p:spPr>
          <a:xfrm>
            <a:off x="5806016" y="107966"/>
            <a:ext cx="1011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A5B485-CE86-98A0-B26A-06486104051F}"/>
              </a:ext>
            </a:extLst>
          </p:cNvPr>
          <p:cNvSpPr txBox="1"/>
          <p:nvPr/>
        </p:nvSpPr>
        <p:spPr>
          <a:xfrm>
            <a:off x="251460" y="1181105"/>
            <a:ext cx="6987540" cy="278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we need to identify and Figure out what the website is for, who the target audience will be , and what it’s should do , Make it easy for content creators to upload, and adding user-friendly interface, and watching videos with low latency , design a strong system for the database to  store  videos, also making diagrams to understand the system accurately , and add a ways for the channel owners to make money, like ads and sponsorships , Add features that let people interact and work together , Get the website noticed by search engines and promote it to attract visitors, Keep making  the changes based on what users want and what's popular.</a:t>
            </a:r>
          </a:p>
          <a:p>
            <a:endParaRPr lang="en-US" dirty="0">
              <a:solidFill>
                <a:schemeClr val="tx1"/>
              </a:solidFill>
              <a:latin typeface="Bebas Neue" panose="020B0606020202050201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5"/>
          <p:cNvSpPr/>
          <p:nvPr/>
        </p:nvSpPr>
        <p:spPr>
          <a:xfrm>
            <a:off x="3253739" y="1784967"/>
            <a:ext cx="3062700" cy="21650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Functionality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Channel Management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Recommendations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Commenting and Interactivity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Monetization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 and Metrics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dirty="0"/>
          </a:p>
        </p:txBody>
      </p:sp>
      <p:sp>
        <p:nvSpPr>
          <p:cNvPr id="929" name="Google Shape;929;p85"/>
          <p:cNvSpPr txBox="1">
            <a:spLocks noGrp="1"/>
          </p:cNvSpPr>
          <p:nvPr>
            <p:ph type="title"/>
          </p:nvPr>
        </p:nvSpPr>
        <p:spPr>
          <a:xfrm>
            <a:off x="233850" y="1794300"/>
            <a:ext cx="2782800" cy="15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2.1 functional requirements</a:t>
            </a:r>
            <a:endParaRPr sz="7200" dirty="0">
              <a:latin typeface="Bebas Neue" panose="020B0606020202050201" pitchFamily="34" charset="0"/>
            </a:endParaRPr>
          </a:p>
        </p:txBody>
      </p:sp>
      <p:grpSp>
        <p:nvGrpSpPr>
          <p:cNvPr id="935" name="Google Shape;935;p85"/>
          <p:cNvGrpSpPr/>
          <p:nvPr/>
        </p:nvGrpSpPr>
        <p:grpSpPr>
          <a:xfrm>
            <a:off x="3167348" y="101275"/>
            <a:ext cx="5892730" cy="4935100"/>
            <a:chOff x="4571486" y="101275"/>
            <a:chExt cx="4473000" cy="4935100"/>
          </a:xfrm>
        </p:grpSpPr>
        <p:cxnSp>
          <p:nvCxnSpPr>
            <p:cNvPr id="936" name="Google Shape;936;p85"/>
            <p:cNvCxnSpPr/>
            <p:nvPr/>
          </p:nvCxnSpPr>
          <p:spPr>
            <a:xfrm rot="10800000">
              <a:off x="9032861" y="108900"/>
              <a:ext cx="0" cy="4919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85"/>
            <p:cNvCxnSpPr/>
            <p:nvPr/>
          </p:nvCxnSpPr>
          <p:spPr>
            <a:xfrm>
              <a:off x="4571486" y="50363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85"/>
            <p:cNvCxnSpPr/>
            <p:nvPr/>
          </p:nvCxnSpPr>
          <p:spPr>
            <a:xfrm>
              <a:off x="4571486" y="1012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5"/>
          <p:cNvSpPr/>
          <p:nvPr/>
        </p:nvSpPr>
        <p:spPr>
          <a:xfrm>
            <a:off x="3307081" y="1784967"/>
            <a:ext cx="1477740" cy="21650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1" indent="-285750" algn="r" rtl="1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1" indent="-285750" algn="r" rtl="1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1" indent="-285750" algn="r" rtl="1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1" indent="-285750" algn="r" rtl="1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Usability</a:t>
            </a:r>
            <a:endParaRPr lang="en-US" sz="1800" dirty="0">
              <a:solidFill>
                <a:schemeClr val="bg2"/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Bebas Neue" panose="020B0606020202050201" pitchFamily="34" charset="0"/>
            </a:endParaRPr>
          </a:p>
        </p:txBody>
      </p:sp>
      <p:sp>
        <p:nvSpPr>
          <p:cNvPr id="929" name="Google Shape;929;p85"/>
          <p:cNvSpPr txBox="1">
            <a:spLocks noGrp="1"/>
          </p:cNvSpPr>
          <p:nvPr>
            <p:ph type="title"/>
          </p:nvPr>
        </p:nvSpPr>
        <p:spPr>
          <a:xfrm>
            <a:off x="181811" y="1935548"/>
            <a:ext cx="2782800" cy="1833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2.2</a:t>
            </a:r>
            <a:br>
              <a:rPr lang="en-US" sz="4000" dirty="0"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000" dirty="0"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Non-functional requirements</a:t>
            </a:r>
            <a:endParaRPr sz="7200" dirty="0">
              <a:latin typeface="Bebas Neue" panose="020B0606020202050201" pitchFamily="34" charset="0"/>
            </a:endParaRPr>
          </a:p>
        </p:txBody>
      </p:sp>
      <p:grpSp>
        <p:nvGrpSpPr>
          <p:cNvPr id="935" name="Google Shape;935;p85"/>
          <p:cNvGrpSpPr/>
          <p:nvPr/>
        </p:nvGrpSpPr>
        <p:grpSpPr>
          <a:xfrm>
            <a:off x="3167348" y="101275"/>
            <a:ext cx="5892730" cy="4935100"/>
            <a:chOff x="4571486" y="101275"/>
            <a:chExt cx="4473000" cy="4935100"/>
          </a:xfrm>
        </p:grpSpPr>
        <p:cxnSp>
          <p:nvCxnSpPr>
            <p:cNvPr id="936" name="Google Shape;936;p85"/>
            <p:cNvCxnSpPr/>
            <p:nvPr/>
          </p:nvCxnSpPr>
          <p:spPr>
            <a:xfrm rot="10800000">
              <a:off x="9032861" y="108900"/>
              <a:ext cx="0" cy="4919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85"/>
            <p:cNvCxnSpPr/>
            <p:nvPr/>
          </p:nvCxnSpPr>
          <p:spPr>
            <a:xfrm>
              <a:off x="4571486" y="50363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85"/>
            <p:cNvCxnSpPr/>
            <p:nvPr/>
          </p:nvCxnSpPr>
          <p:spPr>
            <a:xfrm>
              <a:off x="4571486" y="1012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3706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6"/>
          <p:cNvSpPr txBox="1">
            <a:spLocks noGrp="1"/>
          </p:cNvSpPr>
          <p:nvPr>
            <p:ph type="title"/>
          </p:nvPr>
        </p:nvSpPr>
        <p:spPr>
          <a:xfrm>
            <a:off x="2150370" y="103058"/>
            <a:ext cx="4675620" cy="843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3.Activity diagram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cxnSp>
        <p:nvCxnSpPr>
          <p:cNvPr id="950" name="Google Shape;950;p86"/>
          <p:cNvCxnSpPr/>
          <p:nvPr/>
        </p:nvCxnSpPr>
        <p:spPr>
          <a:xfrm>
            <a:off x="3170550" y="5058385"/>
            <a:ext cx="279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86"/>
          <p:cNvCxnSpPr/>
          <p:nvPr/>
        </p:nvCxnSpPr>
        <p:spPr>
          <a:xfrm>
            <a:off x="3185250" y="103058"/>
            <a:ext cx="277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D84EEDE-B109-E6B8-11DB-5BC434EBE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82" y="708026"/>
            <a:ext cx="7139663" cy="44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nimal Marketing by Slidesgo XL">
  <a:themeElements>
    <a:clrScheme name="Simple Light">
      <a:dk1>
        <a:srgbClr val="D82727"/>
      </a:dk1>
      <a:lt1>
        <a:srgbClr val="FFFFFF"/>
      </a:lt1>
      <a:dk2>
        <a:srgbClr val="FFFFFF"/>
      </a:dk2>
      <a:lt2>
        <a:srgbClr val="FFFFFF"/>
      </a:lt2>
      <a:accent1>
        <a:srgbClr val="D82727"/>
      </a:accent1>
      <a:accent2>
        <a:srgbClr val="D82727"/>
      </a:accent2>
      <a:accent3>
        <a:srgbClr val="FFFFFF"/>
      </a:accent3>
      <a:accent4>
        <a:srgbClr val="D82727"/>
      </a:accent4>
      <a:accent5>
        <a:srgbClr val="FFFFFF"/>
      </a:accent5>
      <a:accent6>
        <a:srgbClr val="D82727"/>
      </a:accent6>
      <a:hlink>
        <a:srgbClr val="D8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576</Words>
  <Application>Microsoft Office PowerPoint</Application>
  <PresentationFormat>On-screen Show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Bebas Neue</vt:lpstr>
      <vt:lpstr>Calibri</vt:lpstr>
      <vt:lpstr>Fira Sans Extra Condensed Medium</vt:lpstr>
      <vt:lpstr>Overpass</vt:lpstr>
      <vt:lpstr>Overpass Light</vt:lpstr>
      <vt:lpstr>Roboto Slab Light</vt:lpstr>
      <vt:lpstr>Times New Roman</vt:lpstr>
      <vt:lpstr>Minimal Marketing by Slidesgo XL</vt:lpstr>
      <vt:lpstr>Foundations of software engineering -Presentation Slides -</vt:lpstr>
      <vt:lpstr>1.1 Introduction</vt:lpstr>
      <vt:lpstr>1.2 Background</vt:lpstr>
      <vt:lpstr>1.3 problems</vt:lpstr>
      <vt:lpstr>1.4 Proposed solution </vt:lpstr>
      <vt:lpstr>1.5 Work plan</vt:lpstr>
      <vt:lpstr>2.1 functional requirements</vt:lpstr>
      <vt:lpstr>2.2 Non-functional requirements</vt:lpstr>
      <vt:lpstr>3.Activity diagram</vt:lpstr>
      <vt:lpstr> 4. Use Case Modelling</vt:lpstr>
      <vt:lpstr> 4. Use Case Modelling</vt:lpstr>
      <vt:lpstr> 4. Use Case Modelling</vt:lpstr>
      <vt:lpstr>    5.Sequence Diagrams </vt:lpstr>
      <vt:lpstr>PowerPoint Presentation</vt:lpstr>
      <vt:lpstr>6.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software engineering -Presentation Slides -</dc:title>
  <cp:lastModifiedBy>الاء بنت العجمي</cp:lastModifiedBy>
  <cp:revision>4</cp:revision>
  <dcterms:modified xsi:type="dcterms:W3CDTF">2023-05-27T10:59:54Z</dcterms:modified>
</cp:coreProperties>
</file>