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A331A-A47C-4FCF-AFE1-A9FB55B0809A}" v="289" dt="2023-06-03T14:32:32.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6/3/2023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19214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815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691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746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490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299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0078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0292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7409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6394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0255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6/3/2023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363412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t">
            <a:normAutofit/>
          </a:bodyPr>
          <a:lstStyle/>
          <a:p>
            <a:pPr algn="ctr"/>
            <a:r>
              <a:rPr lang="en-US" dirty="0">
                <a:ea typeface="+mj-lt"/>
                <a:cs typeface="+mj-lt"/>
              </a:rPr>
              <a:t>Software Engineering Project About:</a:t>
            </a:r>
            <a:br>
              <a:rPr lang="en-US" dirty="0">
                <a:ea typeface="+mj-lt"/>
                <a:cs typeface="+mj-lt"/>
              </a:rPr>
            </a:br>
            <a:r>
              <a:rPr lang="en-US" b="1" dirty="0">
                <a:ea typeface="+mj-lt"/>
                <a:cs typeface="+mj-lt"/>
              </a:rPr>
              <a:t>Twitter</a:t>
            </a:r>
            <a:br>
              <a:rPr lang="en-US" dirty="0">
                <a:ea typeface="+mj-lt"/>
                <a:cs typeface="+mj-lt"/>
              </a:rPr>
            </a:br>
            <a:r>
              <a:rPr lang="en-US" dirty="0">
                <a:ea typeface="+mj-lt"/>
                <a:cs typeface="+mj-lt"/>
              </a:rPr>
              <a:t> </a:t>
            </a:r>
            <a:endParaRPr lang="en-US" dirty="0"/>
          </a:p>
        </p:txBody>
      </p:sp>
      <p:sp>
        <p:nvSpPr>
          <p:cNvPr id="3" name="Subtitle 2"/>
          <p:cNvSpPr>
            <a:spLocks noGrp="1"/>
          </p:cNvSpPr>
          <p:nvPr>
            <p:ph type="subTitle" idx="1"/>
          </p:nvPr>
        </p:nvSpPr>
        <p:spPr/>
        <p:txBody>
          <a:bodyPr vert="horz" lIns="91440" tIns="45720" rIns="91440" bIns="45720" rtlCol="0" anchor="t">
            <a:normAutofit fontScale="92500" lnSpcReduction="20000"/>
          </a:bodyPr>
          <a:lstStyle/>
          <a:p>
            <a:r>
              <a:rPr lang="en-US"/>
              <a:t>Presented by:</a:t>
            </a:r>
          </a:p>
          <a:p>
            <a:r>
              <a:rPr lang="en-US" dirty="0">
                <a:ea typeface="+mn-lt"/>
                <a:cs typeface="+mn-lt"/>
              </a:rPr>
              <a:t>Abdulrhman </a:t>
            </a:r>
            <a:r>
              <a:rPr lang="en-US" err="1">
                <a:ea typeface="+mn-lt"/>
                <a:cs typeface="+mn-lt"/>
              </a:rPr>
              <a:t>fahd</a:t>
            </a:r>
            <a:r>
              <a:rPr lang="en-US" dirty="0">
                <a:ea typeface="+mn-lt"/>
                <a:cs typeface="+mn-lt"/>
              </a:rPr>
              <a:t> </a:t>
            </a:r>
            <a:r>
              <a:rPr lang="en-US" err="1">
                <a:ea typeface="+mn-lt"/>
                <a:cs typeface="+mn-lt"/>
              </a:rPr>
              <a:t>alhulil</a:t>
            </a:r>
            <a:endParaRPr lang="en-US">
              <a:ea typeface="+mn-lt"/>
              <a:cs typeface="+mn-lt"/>
            </a:endParaRPr>
          </a:p>
          <a:p>
            <a:r>
              <a:rPr lang="en-US" dirty="0">
                <a:ea typeface="+mn-lt"/>
                <a:cs typeface="+mn-lt"/>
              </a:rPr>
              <a:t>Mohammed </a:t>
            </a:r>
            <a:r>
              <a:rPr lang="en-US" dirty="0" err="1">
                <a:ea typeface="+mn-lt"/>
                <a:cs typeface="+mn-lt"/>
              </a:rPr>
              <a:t>khalid</a:t>
            </a:r>
            <a:r>
              <a:rPr lang="en-US" dirty="0">
                <a:ea typeface="+mn-lt"/>
                <a:cs typeface="+mn-lt"/>
              </a:rPr>
              <a:t> </a:t>
            </a:r>
            <a:r>
              <a:rPr lang="en-US" dirty="0" err="1">
                <a:ea typeface="+mn-lt"/>
                <a:cs typeface="+mn-lt"/>
              </a:rPr>
              <a:t>alsheddi</a:t>
            </a:r>
          </a:p>
          <a:p>
            <a:r>
              <a:rPr lang="en-US" dirty="0">
                <a:ea typeface="+mn-lt"/>
                <a:cs typeface="+mn-lt"/>
              </a:rPr>
              <a:t>Moath Othman al Dawood</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EFAE1C99-F9B1-4DA2-A8F4-7E2AC332F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12126-D471-16DF-7AF5-0B78A6E82EAD}"/>
              </a:ext>
            </a:extLst>
          </p:cNvPr>
          <p:cNvSpPr>
            <a:spLocks noGrp="1"/>
          </p:cNvSpPr>
          <p:nvPr>
            <p:ph type="title"/>
          </p:nvPr>
        </p:nvSpPr>
        <p:spPr>
          <a:xfrm>
            <a:off x="1158557" y="758952"/>
            <a:ext cx="2853005" cy="3679893"/>
          </a:xfrm>
        </p:spPr>
        <p:txBody>
          <a:bodyPr vert="horz" lIns="91440" tIns="45720" rIns="91440" bIns="45720" rtlCol="0" anchor="b">
            <a:normAutofit/>
          </a:bodyPr>
          <a:lstStyle/>
          <a:p>
            <a:pPr>
              <a:lnSpc>
                <a:spcPct val="85000"/>
              </a:lnSpc>
            </a:pPr>
            <a:r>
              <a:rPr lang="en-US"/>
              <a:t>Project Use Case Modelling</a:t>
            </a:r>
          </a:p>
        </p:txBody>
      </p:sp>
      <p:pic>
        <p:nvPicPr>
          <p:cNvPr id="4" name="Picture 4" descr="Diagram&#10;&#10;Description automatically generated">
            <a:extLst>
              <a:ext uri="{FF2B5EF4-FFF2-40B4-BE49-F238E27FC236}">
                <a16:creationId xmlns:a16="http://schemas.microsoft.com/office/drawing/2014/main" id="{19382074-86E7-FE49-554D-8A90646CD883}"/>
              </a:ext>
            </a:extLst>
          </p:cNvPr>
          <p:cNvPicPr>
            <a:picLocks noGrp="1" noChangeAspect="1"/>
          </p:cNvPicPr>
          <p:nvPr>
            <p:ph idx="1"/>
          </p:nvPr>
        </p:nvPicPr>
        <p:blipFill rotWithShape="1">
          <a:blip r:embed="rId2"/>
          <a:srcRect t="2539" r="-2" b="391"/>
          <a:stretch/>
        </p:blipFill>
        <p:spPr>
          <a:xfrm>
            <a:off x="4630994" y="10"/>
            <a:ext cx="7118554" cy="6857990"/>
          </a:xfrm>
          <a:prstGeom prst="rect">
            <a:avLst/>
          </a:prstGeom>
        </p:spPr>
      </p:pic>
      <p:sp>
        <p:nvSpPr>
          <p:cNvPr id="13" name="Rectangle 12">
            <a:extLst>
              <a:ext uri="{FF2B5EF4-FFF2-40B4-BE49-F238E27FC236}">
                <a16:creationId xmlns:a16="http://schemas.microsoft.com/office/drawing/2014/main" id="{484CBAFF-E5CD-4096-AD43-9E24C5E65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480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422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CF575D68-1B79-46A3-8676-195856BA3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45DDDE-049A-4174-FD03-23D8F946960E}"/>
              </a:ext>
            </a:extLst>
          </p:cNvPr>
          <p:cNvSpPr>
            <a:spLocks noGrp="1"/>
          </p:cNvSpPr>
          <p:nvPr>
            <p:ph type="title"/>
          </p:nvPr>
        </p:nvSpPr>
        <p:spPr>
          <a:xfrm>
            <a:off x="914400" y="4624001"/>
            <a:ext cx="9777603" cy="1152524"/>
          </a:xfrm>
        </p:spPr>
        <p:txBody>
          <a:bodyPr vert="horz" lIns="91440" tIns="45720" rIns="91440" bIns="45720" rtlCol="0" anchor="b">
            <a:normAutofit/>
          </a:bodyPr>
          <a:lstStyle/>
          <a:p>
            <a:pPr>
              <a:lnSpc>
                <a:spcPct val="85000"/>
              </a:lnSpc>
            </a:pPr>
            <a:r>
              <a:rPr lang="en-US" sz="4800"/>
              <a:t>Sequence Diagrams</a:t>
            </a:r>
          </a:p>
        </p:txBody>
      </p:sp>
      <p:sp>
        <p:nvSpPr>
          <p:cNvPr id="13" name="Rectangle 12">
            <a:extLst>
              <a:ext uri="{FF2B5EF4-FFF2-40B4-BE49-F238E27FC236}">
                <a16:creationId xmlns:a16="http://schemas.microsoft.com/office/drawing/2014/main" id="{28E0418F-EF32-49B5-A0CF-7CE8D1664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9" descr="Diagram&#10;&#10;Description automatically generated">
            <a:extLst>
              <a:ext uri="{FF2B5EF4-FFF2-40B4-BE49-F238E27FC236}">
                <a16:creationId xmlns:a16="http://schemas.microsoft.com/office/drawing/2014/main" id="{D76BDEBF-C7AA-6E10-08B2-25A65D0CD79A}"/>
              </a:ext>
            </a:extLst>
          </p:cNvPr>
          <p:cNvPicPr>
            <a:picLocks noGrp="1" noChangeAspect="1"/>
          </p:cNvPicPr>
          <p:nvPr>
            <p:ph idx="1"/>
          </p:nvPr>
        </p:nvPicPr>
        <p:blipFill>
          <a:blip r:embed="rId2"/>
          <a:stretch>
            <a:fillRect/>
          </a:stretch>
        </p:blipFill>
        <p:spPr>
          <a:xfrm>
            <a:off x="455048" y="-948"/>
            <a:ext cx="10842939" cy="4783540"/>
          </a:xfrm>
        </p:spPr>
      </p:pic>
    </p:spTree>
    <p:extLst>
      <p:ext uri="{BB962C8B-B14F-4D97-AF65-F5344CB8AC3E}">
        <p14:creationId xmlns:p14="http://schemas.microsoft.com/office/powerpoint/2010/main" val="202846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703A-1256-736B-2C2E-890B4751EDA5}"/>
              </a:ext>
            </a:extLst>
          </p:cNvPr>
          <p:cNvSpPr>
            <a:spLocks noGrp="1"/>
          </p:cNvSpPr>
          <p:nvPr>
            <p:ph type="title"/>
          </p:nvPr>
        </p:nvSpPr>
        <p:spPr>
          <a:xfrm>
            <a:off x="7878675" y="640079"/>
            <a:ext cx="3075836" cy="1366141"/>
          </a:xfrm>
        </p:spPr>
        <p:txBody>
          <a:bodyPr>
            <a:normAutofit/>
          </a:bodyPr>
          <a:lstStyle/>
          <a:p>
            <a:r>
              <a:rPr lang="en-US" sz="3200">
                <a:ea typeface="+mj-lt"/>
                <a:cs typeface="+mj-lt"/>
              </a:rPr>
              <a:t>Class Diagram</a:t>
            </a:r>
            <a:endParaRPr lang="en-US" sz="3200"/>
          </a:p>
        </p:txBody>
      </p:sp>
      <p:pic>
        <p:nvPicPr>
          <p:cNvPr id="4" name="Picture 4" descr="Diagram&#10;&#10;Description automatically generated">
            <a:extLst>
              <a:ext uri="{FF2B5EF4-FFF2-40B4-BE49-F238E27FC236}">
                <a16:creationId xmlns:a16="http://schemas.microsoft.com/office/drawing/2014/main" id="{0A2D15D6-DE8E-0D93-4599-E3A5EBE3A9D3}"/>
              </a:ext>
            </a:extLst>
          </p:cNvPr>
          <p:cNvPicPr>
            <a:picLocks noChangeAspect="1"/>
          </p:cNvPicPr>
          <p:nvPr/>
        </p:nvPicPr>
        <p:blipFill>
          <a:blip r:embed="rId2"/>
          <a:stretch>
            <a:fillRect/>
          </a:stretch>
        </p:blipFill>
        <p:spPr>
          <a:xfrm>
            <a:off x="633998" y="862479"/>
            <a:ext cx="6927007" cy="5143302"/>
          </a:xfrm>
          <a:prstGeom prst="rect">
            <a:avLst/>
          </a:prstGeom>
        </p:spPr>
      </p:pic>
      <p:sp>
        <p:nvSpPr>
          <p:cNvPr id="8" name="Content Placeholder 7">
            <a:extLst>
              <a:ext uri="{FF2B5EF4-FFF2-40B4-BE49-F238E27FC236}">
                <a16:creationId xmlns:a16="http://schemas.microsoft.com/office/drawing/2014/main" id="{F78F5293-375E-F652-EDD8-D6D3F7CC8204}"/>
              </a:ext>
            </a:extLst>
          </p:cNvPr>
          <p:cNvSpPr>
            <a:spLocks noGrp="1"/>
          </p:cNvSpPr>
          <p:nvPr>
            <p:ph idx="1"/>
          </p:nvPr>
        </p:nvSpPr>
        <p:spPr>
          <a:xfrm>
            <a:off x="7878675" y="2325157"/>
            <a:ext cx="3075836" cy="3854979"/>
          </a:xfrm>
        </p:spPr>
        <p:txBody>
          <a:bodyPr>
            <a:normAutofit/>
          </a:bodyPr>
          <a:lstStyle/>
          <a:p>
            <a:endParaRPr lang="en-US" sz="1600"/>
          </a:p>
        </p:txBody>
      </p:sp>
    </p:spTree>
    <p:extLst>
      <p:ext uri="{BB962C8B-B14F-4D97-AF65-F5344CB8AC3E}">
        <p14:creationId xmlns:p14="http://schemas.microsoft.com/office/powerpoint/2010/main" val="155514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98FE4190-99F9-4742-A0E8-6DCDC4924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rgbClr val="4646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9">
            <a:extLst>
              <a:ext uri="{FF2B5EF4-FFF2-40B4-BE49-F238E27FC236}">
                <a16:creationId xmlns:a16="http://schemas.microsoft.com/office/drawing/2014/main" id="{BDC9F4B3-E048-4DF2-8375-37385E22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45838"/>
            <a:ext cx="11292840" cy="51121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1">
            <a:extLst>
              <a:ext uri="{FF2B5EF4-FFF2-40B4-BE49-F238E27FC236}">
                <a16:creationId xmlns:a16="http://schemas.microsoft.com/office/drawing/2014/main" id="{2A7B0992-8632-4B33-A492-ACB4655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2021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0E8389-E8A2-B619-6E55-E87222D813AE}"/>
              </a:ext>
            </a:extLst>
          </p:cNvPr>
          <p:cNvSpPr>
            <a:spLocks noGrp="1"/>
          </p:cNvSpPr>
          <p:nvPr>
            <p:ph type="title"/>
          </p:nvPr>
        </p:nvSpPr>
        <p:spPr>
          <a:xfrm>
            <a:off x="1261872" y="365760"/>
            <a:ext cx="9692640" cy="1325562"/>
          </a:xfrm>
        </p:spPr>
        <p:txBody>
          <a:bodyPr>
            <a:normAutofit/>
          </a:bodyPr>
          <a:lstStyle/>
          <a:p>
            <a:r>
              <a:rPr lang="en-US" b="1" dirty="0">
                <a:solidFill>
                  <a:srgbClr val="FFFFFF"/>
                </a:solidFill>
                <a:ea typeface="+mj-lt"/>
                <a:cs typeface="+mj-lt"/>
              </a:rPr>
              <a:t>Introduction</a:t>
            </a:r>
            <a:endParaRPr lang="en-US" b="1" dirty="0">
              <a:solidFill>
                <a:srgbClr val="FFFFFF"/>
              </a:solidFill>
            </a:endParaRPr>
          </a:p>
        </p:txBody>
      </p:sp>
      <p:sp>
        <p:nvSpPr>
          <p:cNvPr id="3" name="Content Placeholder 2">
            <a:extLst>
              <a:ext uri="{FF2B5EF4-FFF2-40B4-BE49-F238E27FC236}">
                <a16:creationId xmlns:a16="http://schemas.microsoft.com/office/drawing/2014/main" id="{D93120C9-A22E-2E58-A387-A5B4548BCB7C}"/>
              </a:ext>
            </a:extLst>
          </p:cNvPr>
          <p:cNvSpPr>
            <a:spLocks noGrp="1"/>
          </p:cNvSpPr>
          <p:nvPr>
            <p:ph idx="1"/>
          </p:nvPr>
        </p:nvSpPr>
        <p:spPr>
          <a:xfrm>
            <a:off x="1261872" y="2326990"/>
            <a:ext cx="8595360" cy="3853147"/>
          </a:xfrm>
        </p:spPr>
        <p:txBody>
          <a:bodyPr vert="horz" lIns="91440" tIns="45720" rIns="91440" bIns="45720" rtlCol="0" anchor="t">
            <a:normAutofit/>
          </a:bodyPr>
          <a:lstStyle/>
          <a:p>
            <a:r>
              <a:rPr lang="en-US" sz="2800" dirty="0">
                <a:solidFill>
                  <a:srgbClr val="FFFFFF"/>
                </a:solidFill>
                <a:ea typeface="+mn-lt"/>
                <a:cs typeface="+mn-lt"/>
              </a:rPr>
              <a:t>A social media application that allow to people send to each other  text ,</a:t>
            </a:r>
            <a:r>
              <a:rPr lang="en-US" sz="2800" err="1">
                <a:solidFill>
                  <a:srgbClr val="FFFFFF"/>
                </a:solidFill>
                <a:ea typeface="+mn-lt"/>
                <a:cs typeface="+mn-lt"/>
              </a:rPr>
              <a:t>video,picture,or</a:t>
            </a:r>
            <a:r>
              <a:rPr lang="en-US" sz="2800" dirty="0">
                <a:solidFill>
                  <a:srgbClr val="FFFFFF"/>
                </a:solidFill>
                <a:ea typeface="+mn-lt"/>
                <a:cs typeface="+mn-lt"/>
              </a:rPr>
              <a:t> even set of tweet call it thread, Users of the software can post messages under  ethical policy conditions, and people can also follow each other and see the latest messages sent</a:t>
            </a:r>
            <a:endParaRPr lang="en-US" sz="2800" dirty="0">
              <a:solidFill>
                <a:srgbClr val="FFFFFF"/>
              </a:solidFill>
              <a:cs typeface="Calibri" panose="020F0502020204030204"/>
            </a:endParaRPr>
          </a:p>
          <a:p>
            <a:endParaRPr lang="en-US" sz="2800" dirty="0">
              <a:solidFill>
                <a:srgbClr val="FFFFFF"/>
              </a:solidFill>
              <a:cs typeface="Calibri" panose="020F0502020204030204"/>
            </a:endParaRPr>
          </a:p>
        </p:txBody>
      </p:sp>
    </p:spTree>
    <p:extLst>
      <p:ext uri="{BB962C8B-B14F-4D97-AF65-F5344CB8AC3E}">
        <p14:creationId xmlns:p14="http://schemas.microsoft.com/office/powerpoint/2010/main" val="19410321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5A0C-ABD5-DA16-2CF3-03965D602940}"/>
              </a:ext>
            </a:extLst>
          </p:cNvPr>
          <p:cNvSpPr>
            <a:spLocks noGrp="1"/>
          </p:cNvSpPr>
          <p:nvPr>
            <p:ph type="title"/>
          </p:nvPr>
        </p:nvSpPr>
        <p:spPr>
          <a:xfrm>
            <a:off x="1229032" y="365760"/>
            <a:ext cx="5997678" cy="1325562"/>
          </a:xfrm>
        </p:spPr>
        <p:txBody>
          <a:bodyPr>
            <a:normAutofit/>
          </a:bodyPr>
          <a:lstStyle/>
          <a:p>
            <a:r>
              <a:rPr lang="en-US" b="1" dirty="0">
                <a:ea typeface="+mj-lt"/>
                <a:cs typeface="+mj-lt"/>
              </a:rPr>
              <a:t>Problems</a:t>
            </a:r>
            <a:endParaRPr lang="en-US" b="1" dirty="0"/>
          </a:p>
        </p:txBody>
      </p:sp>
      <p:sp>
        <p:nvSpPr>
          <p:cNvPr id="9" name="Rectangle 8">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A532593-961D-54F5-A3C2-0AED2925B37A}"/>
              </a:ext>
            </a:extLst>
          </p:cNvPr>
          <p:cNvSpPr>
            <a:spLocks noGrp="1"/>
          </p:cNvSpPr>
          <p:nvPr>
            <p:ph idx="1"/>
          </p:nvPr>
        </p:nvSpPr>
        <p:spPr>
          <a:xfrm>
            <a:off x="1211139" y="2005739"/>
            <a:ext cx="6015571" cy="4174398"/>
          </a:xfrm>
        </p:spPr>
        <p:txBody>
          <a:bodyPr vert="horz" lIns="91440" tIns="45720" rIns="91440" bIns="45720" rtlCol="0" anchor="t">
            <a:noAutofit/>
          </a:bodyPr>
          <a:lstStyle/>
          <a:p>
            <a:r>
              <a:rPr lang="en-US" sz="2000" dirty="0">
                <a:ea typeface="+mn-lt"/>
                <a:cs typeface="+mn-lt"/>
              </a:rPr>
              <a:t>1- Difficulty receiving correct news from sources</a:t>
            </a:r>
            <a:endParaRPr lang="en-US" sz="2000"/>
          </a:p>
          <a:p>
            <a:r>
              <a:rPr lang="en-US" sz="2000" dirty="0">
                <a:ea typeface="+mn-lt"/>
                <a:cs typeface="+mn-lt"/>
              </a:rPr>
              <a:t>2- Difficulty communicating with society collectively</a:t>
            </a:r>
            <a:endParaRPr lang="en-US" sz="2000"/>
          </a:p>
          <a:p>
            <a:r>
              <a:rPr lang="en-US" sz="2000" dirty="0">
                <a:ea typeface="+mn-lt"/>
                <a:cs typeface="+mn-lt"/>
              </a:rPr>
              <a:t>3- The absence of platforms that allow the transfer of interest from experts in a clear and direct manner</a:t>
            </a:r>
            <a:endParaRPr lang="en-US" sz="2000"/>
          </a:p>
          <a:p>
            <a:r>
              <a:rPr lang="en-US" sz="2000" dirty="0">
                <a:ea typeface="+mn-lt"/>
                <a:cs typeface="+mn-lt"/>
              </a:rPr>
              <a:t>4- The way to listen to news in the past was through newspapers, forums, or web pages</a:t>
            </a:r>
            <a:endParaRPr lang="en-US" sz="2000"/>
          </a:p>
          <a:p>
            <a:r>
              <a:rPr lang="en-US" sz="2000" dirty="0">
                <a:ea typeface="+mn-lt"/>
                <a:cs typeface="+mn-lt"/>
              </a:rPr>
              <a:t>5- There is no interactive platform for the community (a platform that allows short polls or asking questions to the public)</a:t>
            </a:r>
            <a:endParaRPr lang="en-US" sz="2000" dirty="0"/>
          </a:p>
          <a:p>
            <a:endParaRPr lang="en-US" dirty="0"/>
          </a:p>
        </p:txBody>
      </p:sp>
      <p:pic>
        <p:nvPicPr>
          <p:cNvPr id="5" name="Picture 4" descr="Exclamation mark on a yellow background">
            <a:extLst>
              <a:ext uri="{FF2B5EF4-FFF2-40B4-BE49-F238E27FC236}">
                <a16:creationId xmlns:a16="http://schemas.microsoft.com/office/drawing/2014/main" id="{4BEBE0A2-1E8F-5E51-F179-140AF666F1F6}"/>
              </a:ext>
            </a:extLst>
          </p:cNvPr>
          <p:cNvPicPr>
            <a:picLocks noChangeAspect="1"/>
          </p:cNvPicPr>
          <p:nvPr/>
        </p:nvPicPr>
        <p:blipFill rotWithShape="1">
          <a:blip r:embed="rId2"/>
          <a:srcRect l="31090" r="18022" b="4"/>
          <a:stretch/>
        </p:blipFill>
        <p:spPr>
          <a:xfrm>
            <a:off x="7538689" y="10"/>
            <a:ext cx="4653311" cy="6857990"/>
          </a:xfrm>
          <a:prstGeom prst="rect">
            <a:avLst/>
          </a:prstGeom>
        </p:spPr>
      </p:pic>
    </p:spTree>
    <p:extLst>
      <p:ext uri="{BB962C8B-B14F-4D97-AF65-F5344CB8AC3E}">
        <p14:creationId xmlns:p14="http://schemas.microsoft.com/office/powerpoint/2010/main" val="322317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2240-ABED-1010-153D-2DB396D2F90A}"/>
              </a:ext>
            </a:extLst>
          </p:cNvPr>
          <p:cNvSpPr>
            <a:spLocks noGrp="1"/>
          </p:cNvSpPr>
          <p:nvPr>
            <p:ph type="title"/>
          </p:nvPr>
        </p:nvSpPr>
        <p:spPr>
          <a:xfrm>
            <a:off x="1237489" y="566382"/>
            <a:ext cx="4534047" cy="1550284"/>
          </a:xfrm>
        </p:spPr>
        <p:txBody>
          <a:bodyPr>
            <a:normAutofit/>
          </a:bodyPr>
          <a:lstStyle/>
          <a:p>
            <a:r>
              <a:rPr lang="en-US" dirty="0">
                <a:ea typeface="+mj-lt"/>
                <a:cs typeface="+mj-lt"/>
              </a:rPr>
              <a:t>Solution</a:t>
            </a:r>
            <a:endParaRPr lang="en-US" dirty="0"/>
          </a:p>
        </p:txBody>
      </p:sp>
      <p:sp>
        <p:nvSpPr>
          <p:cNvPr id="13" name="Rectangle 8">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5EF27FC-062E-600D-44EA-96038492CEF5}"/>
              </a:ext>
            </a:extLst>
          </p:cNvPr>
          <p:cNvSpPr>
            <a:spLocks noGrp="1"/>
          </p:cNvSpPr>
          <p:nvPr>
            <p:ph idx="1"/>
          </p:nvPr>
        </p:nvSpPr>
        <p:spPr>
          <a:xfrm>
            <a:off x="1199535" y="2438399"/>
            <a:ext cx="4572002" cy="3853219"/>
          </a:xfrm>
        </p:spPr>
        <p:txBody>
          <a:bodyPr vert="horz" lIns="91440" tIns="45720" rIns="91440" bIns="45720" rtlCol="0" anchor="t">
            <a:noAutofit/>
          </a:bodyPr>
          <a:lstStyle/>
          <a:p>
            <a:r>
              <a:rPr lang="en-US" sz="1600" dirty="0">
                <a:ea typeface="+mn-lt"/>
                <a:cs typeface="+mn-lt"/>
              </a:rPr>
              <a:t>The Twitter application contributed to the ease of receiving news in one platform, the ease of talking with others, the ability to read messages sent to the public, Twitter helped share information in various fields from experts and third parties, and the ability to publish information so that anyone could read it, and the Twitter application became one of the applications Which revolutionized the transmission of news and the transformation of its publication from a traditional method to a digital method, and the development of the program contributed to providing features that enable the influencer to submit surveys smoothly and read the responses</a:t>
            </a:r>
            <a:endParaRPr lang="en-US" sz="1600"/>
          </a:p>
          <a:p>
            <a:endParaRPr lang="en-US" sz="1500"/>
          </a:p>
        </p:txBody>
      </p:sp>
      <p:pic>
        <p:nvPicPr>
          <p:cNvPr id="14" name="Picture 4" descr="Multi-coloured dialogue boxes">
            <a:extLst>
              <a:ext uri="{FF2B5EF4-FFF2-40B4-BE49-F238E27FC236}">
                <a16:creationId xmlns:a16="http://schemas.microsoft.com/office/drawing/2014/main" id="{A39BD429-233D-0ADA-9BCD-1B0840D38E31}"/>
              </a:ext>
            </a:extLst>
          </p:cNvPr>
          <p:cNvPicPr>
            <a:picLocks noChangeAspect="1"/>
          </p:cNvPicPr>
          <p:nvPr/>
        </p:nvPicPr>
        <p:blipFill rotWithShape="1">
          <a:blip r:embed="rId2"/>
          <a:srcRect l="13383" r="17665" b="2"/>
          <a:stretch/>
        </p:blipFill>
        <p:spPr>
          <a:xfrm>
            <a:off x="6097181" y="10"/>
            <a:ext cx="6094819" cy="6857990"/>
          </a:xfrm>
          <a:prstGeom prst="rect">
            <a:avLst/>
          </a:prstGeom>
        </p:spPr>
      </p:pic>
    </p:spTree>
    <p:extLst>
      <p:ext uri="{BB962C8B-B14F-4D97-AF65-F5344CB8AC3E}">
        <p14:creationId xmlns:p14="http://schemas.microsoft.com/office/powerpoint/2010/main" val="284738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0EF77F-58C4-A887-1A0F-D71EC5ED4C80}"/>
              </a:ext>
            </a:extLst>
          </p:cNvPr>
          <p:cNvSpPr>
            <a:spLocks noGrp="1"/>
          </p:cNvSpPr>
          <p:nvPr>
            <p:ph type="title"/>
          </p:nvPr>
        </p:nvSpPr>
        <p:spPr>
          <a:xfrm rot="16200000">
            <a:off x="-1322904" y="2514944"/>
            <a:ext cx="5054601" cy="1955108"/>
          </a:xfrm>
        </p:spPr>
        <p:txBody>
          <a:bodyPr anchor="b">
            <a:normAutofit/>
          </a:bodyPr>
          <a:lstStyle/>
          <a:p>
            <a:pPr algn="r"/>
            <a:r>
              <a:rPr lang="en-US" sz="4000">
                <a:solidFill>
                  <a:srgbClr val="FFFFFF"/>
                </a:solidFill>
                <a:ea typeface="+mj-lt"/>
                <a:cs typeface="+mj-lt"/>
              </a:rPr>
              <a:t>Work plan</a:t>
            </a:r>
            <a:endParaRPr lang="en-US" sz="4000">
              <a:solidFill>
                <a:srgbClr val="FFFFFF"/>
              </a:solidFill>
            </a:endParaRPr>
          </a:p>
          <a:p>
            <a:pPr algn="r"/>
            <a:endParaRPr lang="en-US" sz="4000">
              <a:solidFill>
                <a:srgbClr val="FFFFFF"/>
              </a:solidFill>
            </a:endParaRPr>
          </a:p>
        </p:txBody>
      </p:sp>
      <p:sp>
        <p:nvSpPr>
          <p:cNvPr id="3" name="Content Placeholder 2">
            <a:extLst>
              <a:ext uri="{FF2B5EF4-FFF2-40B4-BE49-F238E27FC236}">
                <a16:creationId xmlns:a16="http://schemas.microsoft.com/office/drawing/2014/main" id="{9D096F98-4B77-5E0B-906D-64A12FB95EDC}"/>
              </a:ext>
            </a:extLst>
          </p:cNvPr>
          <p:cNvSpPr>
            <a:spLocks noGrp="1"/>
          </p:cNvSpPr>
          <p:nvPr>
            <p:ph idx="1"/>
          </p:nvPr>
        </p:nvSpPr>
        <p:spPr>
          <a:xfrm>
            <a:off x="3102654" y="965199"/>
            <a:ext cx="6670520" cy="5207002"/>
          </a:xfrm>
          <a:noFill/>
        </p:spPr>
        <p:txBody>
          <a:bodyPr vert="horz" lIns="91440" tIns="45720" rIns="91440" bIns="45720" rtlCol="0" anchor="t">
            <a:normAutofit/>
          </a:bodyPr>
          <a:lstStyle/>
          <a:p>
            <a:r>
              <a:rPr lang="en-US" sz="2000">
                <a:ea typeface="+mn-lt"/>
                <a:cs typeface="+mn-lt"/>
              </a:rPr>
              <a:t>Twitter plans to make the application serve public conversations and news and make it an important platform in the circulation of news I started by building Twitter for browsers with some features until I got to the mobile apps</a:t>
            </a:r>
            <a:endParaRPr lang="en-US" sz="2000"/>
          </a:p>
          <a:p>
            <a:r>
              <a:rPr lang="en-US" sz="2000">
                <a:ea typeface="+mn-lt"/>
                <a:cs typeface="+mn-lt"/>
              </a:rPr>
              <a:t>Then adding features that helped make it easier to use the app and search faster under the so-called hashtags</a:t>
            </a:r>
            <a:endParaRPr lang="en-US" sz="2000"/>
          </a:p>
          <a:p>
            <a:r>
              <a:rPr lang="en-US" sz="2000">
                <a:ea typeface="+mn-lt"/>
                <a:cs typeface="+mn-lt"/>
              </a:rPr>
              <a:t>Then it added broadcasts that contributed to making the content more clear, and then started launching its latest features, which are the spaces that enable the creation of sessions composed of speakers and listeners, and added many of its features. After Elon's acquisition of the app, he contributed to improving the usage and security policy.</a:t>
            </a:r>
            <a:endParaRPr lang="en-US" sz="2000"/>
          </a:p>
          <a:p>
            <a:endParaRPr lang="en-US" sz="2000"/>
          </a:p>
        </p:txBody>
      </p:sp>
      <p:sp>
        <p:nvSpPr>
          <p:cNvPr id="12" name="Rectangle 11">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854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FC7B80-1359-460B-5FD5-0983F955DCAF}"/>
              </a:ext>
            </a:extLst>
          </p:cNvPr>
          <p:cNvSpPr>
            <a:spLocks noGrp="1"/>
          </p:cNvSpPr>
          <p:nvPr>
            <p:ph type="title"/>
          </p:nvPr>
        </p:nvSpPr>
        <p:spPr>
          <a:xfrm>
            <a:off x="1261872" y="4452182"/>
            <a:ext cx="9692640" cy="1596006"/>
          </a:xfrm>
        </p:spPr>
        <p:txBody>
          <a:bodyPr anchor="ctr">
            <a:normAutofit/>
          </a:bodyPr>
          <a:lstStyle/>
          <a:p>
            <a:r>
              <a:rPr lang="en-US" b="1" dirty="0">
                <a:solidFill>
                  <a:schemeClr val="bg1">
                    <a:alpha val="80000"/>
                  </a:schemeClr>
                </a:solidFill>
                <a:ea typeface="+mj-lt"/>
                <a:cs typeface="+mj-lt"/>
              </a:rPr>
              <a:t>background</a:t>
            </a:r>
            <a:endParaRPr lang="en-US" b="1" dirty="0">
              <a:solidFill>
                <a:schemeClr val="bg1">
                  <a:alpha val="80000"/>
                </a:schemeClr>
              </a:solidFill>
            </a:endParaRPr>
          </a:p>
        </p:txBody>
      </p:sp>
      <p:sp>
        <p:nvSpPr>
          <p:cNvPr id="3" name="Content Placeholder 2">
            <a:extLst>
              <a:ext uri="{FF2B5EF4-FFF2-40B4-BE49-F238E27FC236}">
                <a16:creationId xmlns:a16="http://schemas.microsoft.com/office/drawing/2014/main" id="{6BEF163D-944D-1C7B-251B-3BC55A58F3A0}"/>
              </a:ext>
            </a:extLst>
          </p:cNvPr>
          <p:cNvSpPr>
            <a:spLocks noGrp="1"/>
          </p:cNvSpPr>
          <p:nvPr>
            <p:ph idx="1"/>
          </p:nvPr>
        </p:nvSpPr>
        <p:spPr>
          <a:xfrm>
            <a:off x="1261872" y="699990"/>
            <a:ext cx="8595360" cy="3039592"/>
          </a:xfrm>
        </p:spPr>
        <p:txBody>
          <a:bodyPr vert="horz" lIns="91440" tIns="45720" rIns="91440" bIns="45720" rtlCol="0" anchor="ctr">
            <a:normAutofit/>
          </a:bodyPr>
          <a:lstStyle/>
          <a:p>
            <a:r>
              <a:rPr lang="en-US" sz="2400" dirty="0">
                <a:ea typeface="+mn-lt"/>
                <a:cs typeface="+mn-lt"/>
              </a:rPr>
              <a:t>The Twitter platform started in 2006 and has become one of the most popular communication applications. Its founders, Jack Dorsey, Noah Glass, Biz Stone, and Evan Wilmes, until selling it to Elon Musk in the past year 2022. Since the beginning of the launch of the program, it has achieved many records in 2012, achieving 100 million users and 340 million tweets.</a:t>
            </a:r>
            <a:endParaRPr lang="en-US" sz="2400" dirty="0"/>
          </a:p>
          <a:p>
            <a:endParaRPr lang="en-US" dirty="0"/>
          </a:p>
        </p:txBody>
      </p:sp>
    </p:spTree>
    <p:extLst>
      <p:ext uri="{BB962C8B-B14F-4D97-AF65-F5344CB8AC3E}">
        <p14:creationId xmlns:p14="http://schemas.microsoft.com/office/powerpoint/2010/main" val="349274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74C68-88C9-28C3-4869-BA0F45EB35B4}"/>
              </a:ext>
            </a:extLst>
          </p:cNvPr>
          <p:cNvSpPr>
            <a:spLocks noGrp="1"/>
          </p:cNvSpPr>
          <p:nvPr>
            <p:ph type="title"/>
          </p:nvPr>
        </p:nvSpPr>
        <p:spPr>
          <a:xfrm>
            <a:off x="965198" y="643466"/>
            <a:ext cx="3092718" cy="5528734"/>
          </a:xfrm>
          <a:noFill/>
        </p:spPr>
        <p:txBody>
          <a:bodyPr anchor="t">
            <a:normAutofit/>
          </a:bodyPr>
          <a:lstStyle/>
          <a:p>
            <a:endParaRPr lang="en-US" sz="2800">
              <a:solidFill>
                <a:srgbClr val="FFFFFF"/>
              </a:solidFill>
            </a:endParaRPr>
          </a:p>
          <a:p>
            <a:r>
              <a:rPr lang="en-US" sz="2800">
                <a:solidFill>
                  <a:srgbClr val="FFFFFF"/>
                </a:solidFill>
                <a:ea typeface="+mj-lt"/>
                <a:cs typeface="+mj-lt"/>
              </a:rPr>
              <a:t>Functional requirements</a:t>
            </a:r>
            <a:endParaRPr lang="en-US" sz="2800">
              <a:solidFill>
                <a:srgbClr val="FFFFFF"/>
              </a:solidFill>
            </a:endParaRPr>
          </a:p>
          <a:p>
            <a:endParaRPr lang="en-US" sz="2800">
              <a:solidFill>
                <a:srgbClr val="FFFFFF"/>
              </a:solidFill>
            </a:endParaRPr>
          </a:p>
        </p:txBody>
      </p:sp>
      <p:sp useBgFill="1">
        <p:nvSpPr>
          <p:cNvPr id="16"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75BEAF-B23D-55E2-E956-A5D632E133CC}"/>
              </a:ext>
            </a:extLst>
          </p:cNvPr>
          <p:cNvSpPr>
            <a:spLocks noGrp="1"/>
          </p:cNvSpPr>
          <p:nvPr>
            <p:ph idx="1"/>
          </p:nvPr>
        </p:nvSpPr>
        <p:spPr>
          <a:xfrm>
            <a:off x="4149546" y="111987"/>
            <a:ext cx="7127353" cy="6499554"/>
          </a:xfrm>
        </p:spPr>
        <p:txBody>
          <a:bodyPr vert="horz" lIns="91440" tIns="45720" rIns="91440" bIns="45720" rtlCol="0" anchor="t">
            <a:noAutofit/>
          </a:bodyPr>
          <a:lstStyle/>
          <a:p>
            <a:pPr marL="274320" lvl="1" indent="0">
              <a:lnSpc>
                <a:spcPct val="100000"/>
              </a:lnSpc>
              <a:buNone/>
            </a:pPr>
            <a:r>
              <a:rPr lang="en-US" sz="1400" b="1" dirty="0">
                <a:ea typeface="+mn-lt"/>
                <a:cs typeface="+mn-lt"/>
              </a:rPr>
              <a:t>  1-Add a text box to write messages (tweets).</a:t>
            </a:r>
            <a:endParaRPr lang="en-US" sz="1400" b="1" dirty="0"/>
          </a:p>
          <a:p>
            <a:pPr marL="274320" lvl="1" indent="0">
              <a:lnSpc>
                <a:spcPct val="100000"/>
              </a:lnSpc>
              <a:buNone/>
            </a:pPr>
            <a:r>
              <a:rPr lang="en-US" sz="1400" dirty="0">
                <a:ea typeface="+mn-lt"/>
                <a:cs typeface="+mn-lt"/>
              </a:rPr>
              <a:t>⦁     The ability to write up to 280 characters per tweet.</a:t>
            </a:r>
          </a:p>
          <a:p>
            <a:pPr marL="274320" lvl="1" indent="0">
              <a:lnSpc>
                <a:spcPct val="100000"/>
              </a:lnSpc>
              <a:buNone/>
            </a:pPr>
            <a:r>
              <a:rPr lang="en-US" sz="1400" dirty="0">
                <a:ea typeface="+mn-lt"/>
                <a:cs typeface="+mn-lt"/>
              </a:rPr>
              <a:t>⦁     The ability to send media within tweets.</a:t>
            </a:r>
          </a:p>
          <a:p>
            <a:pPr marL="274320" lvl="1" indent="0">
              <a:lnSpc>
                <a:spcPct val="100000"/>
              </a:lnSpc>
              <a:buNone/>
            </a:pPr>
            <a:r>
              <a:rPr lang="en-US" sz="1400" dirty="0">
                <a:ea typeface="+mn-lt"/>
                <a:cs typeface="+mn-lt"/>
              </a:rPr>
              <a:t>⦁     The ability to retweet, add likes and quotes.</a:t>
            </a:r>
          </a:p>
          <a:p>
            <a:pPr marL="274320" lvl="1" indent="0">
              <a:lnSpc>
                <a:spcPct val="100000"/>
              </a:lnSpc>
              <a:buNone/>
            </a:pPr>
            <a:r>
              <a:rPr lang="en-US" sz="1400" dirty="0">
                <a:ea typeface="+mn-lt"/>
                <a:cs typeface="+mn-lt"/>
              </a:rPr>
              <a:t>⦁     The ability to customize who can comment on the tweet.</a:t>
            </a:r>
          </a:p>
          <a:p>
            <a:pPr marL="274320" lvl="1" indent="0">
              <a:lnSpc>
                <a:spcPct val="100000"/>
              </a:lnSpc>
              <a:buNone/>
            </a:pPr>
            <a:r>
              <a:rPr lang="en-US" sz="1400" dirty="0">
                <a:ea typeface="+mn-lt"/>
                <a:cs typeface="+mn-lt"/>
              </a:rPr>
              <a:t>⦁     The ability to prevent non-added people from seeing tweets.</a:t>
            </a:r>
          </a:p>
          <a:p>
            <a:pPr marL="274320" lvl="1" indent="0">
              <a:lnSpc>
                <a:spcPct val="100000"/>
              </a:lnSpc>
              <a:buNone/>
            </a:pPr>
            <a:r>
              <a:rPr lang="en-US" sz="1400" b="1" dirty="0">
                <a:ea typeface="+mn-lt"/>
                <a:cs typeface="+mn-lt"/>
              </a:rPr>
              <a:t>   2-Add personal accounts section.</a:t>
            </a:r>
          </a:p>
          <a:p>
            <a:pPr marL="274320" lvl="1" indent="0">
              <a:lnSpc>
                <a:spcPct val="100000"/>
              </a:lnSpc>
              <a:buNone/>
            </a:pPr>
            <a:r>
              <a:rPr lang="en-US" sz="1400" dirty="0">
                <a:ea typeface="+mn-lt"/>
                <a:cs typeface="+mn-lt"/>
              </a:rPr>
              <a:t>⦁     The ability to modify the nickname at any time.</a:t>
            </a:r>
          </a:p>
          <a:p>
            <a:pPr marL="274320" lvl="1" indent="0">
              <a:lnSpc>
                <a:spcPct val="100000"/>
              </a:lnSpc>
              <a:buNone/>
            </a:pPr>
            <a:r>
              <a:rPr lang="en-US" sz="1400" dirty="0">
                <a:ea typeface="+mn-lt"/>
                <a:cs typeface="+mn-lt"/>
              </a:rPr>
              <a:t>⦁     The ability to modify the image and banner.</a:t>
            </a:r>
          </a:p>
          <a:p>
            <a:pPr marL="274320" lvl="1" indent="0">
              <a:lnSpc>
                <a:spcPct val="100000"/>
              </a:lnSpc>
              <a:buNone/>
            </a:pPr>
            <a:r>
              <a:rPr lang="en-US" sz="1400" dirty="0">
                <a:ea typeface="+mn-lt"/>
                <a:cs typeface="+mn-lt"/>
              </a:rPr>
              <a:t>⦁     The ability to view personal tweets and retweets.</a:t>
            </a:r>
          </a:p>
          <a:p>
            <a:pPr marL="274320" lvl="1" indent="0">
              <a:lnSpc>
                <a:spcPct val="100000"/>
              </a:lnSpc>
              <a:buNone/>
            </a:pPr>
            <a:r>
              <a:rPr lang="en-US" sz="1400" dirty="0">
                <a:ea typeface="+mn-lt"/>
                <a:cs typeface="+mn-lt"/>
              </a:rPr>
              <a:t>⦁     The ability to see who is following you and who you are following.</a:t>
            </a:r>
          </a:p>
          <a:p>
            <a:pPr marL="274320" lvl="1" indent="0">
              <a:lnSpc>
                <a:spcPct val="100000"/>
              </a:lnSpc>
              <a:buNone/>
            </a:pPr>
            <a:r>
              <a:rPr lang="en-US" sz="1400" b="1" dirty="0">
                <a:ea typeface="+mn-lt"/>
                <a:cs typeface="+mn-lt"/>
              </a:rPr>
              <a:t>  3-Add the Twitter search section.</a:t>
            </a:r>
          </a:p>
          <a:p>
            <a:pPr marL="274320" lvl="1" indent="0">
              <a:lnSpc>
                <a:spcPct val="100000"/>
              </a:lnSpc>
              <a:buNone/>
            </a:pPr>
            <a:r>
              <a:rPr lang="en-US" sz="1400" dirty="0">
                <a:ea typeface="+mn-lt"/>
                <a:cs typeface="+mn-lt"/>
              </a:rPr>
              <a:t>⦁     design a section to search for accounts, tweets or hashtags #.</a:t>
            </a:r>
          </a:p>
          <a:p>
            <a:pPr marL="274320" lvl="1" indent="0">
              <a:lnSpc>
                <a:spcPct val="100000"/>
              </a:lnSpc>
              <a:buNone/>
            </a:pPr>
            <a:r>
              <a:rPr lang="en-US" sz="1400" dirty="0">
                <a:ea typeface="+mn-lt"/>
                <a:cs typeface="+mn-lt"/>
              </a:rPr>
              <a:t>⦁     design a section for hearings "space".</a:t>
            </a:r>
          </a:p>
          <a:p>
            <a:pPr marL="274320" lvl="1" indent="0">
              <a:lnSpc>
                <a:spcPct val="100000"/>
              </a:lnSpc>
              <a:buNone/>
            </a:pPr>
            <a:r>
              <a:rPr lang="en-US" sz="1400" dirty="0">
                <a:ea typeface="+mn-lt"/>
                <a:cs typeface="+mn-lt"/>
              </a:rPr>
              <a:t>⦁     design a list of trending topics stared with the hashtag #.</a:t>
            </a:r>
          </a:p>
          <a:p>
            <a:pPr marL="274320" lvl="1" indent="0">
              <a:lnSpc>
                <a:spcPct val="100000"/>
              </a:lnSpc>
              <a:buNone/>
            </a:pPr>
            <a:r>
              <a:rPr lang="en-US" sz="1400" b="1" dirty="0">
                <a:ea typeface="+mn-lt"/>
                <a:cs typeface="+mn-lt"/>
              </a:rPr>
              <a:t>⦁   4-Add private messages section.</a:t>
            </a:r>
          </a:p>
          <a:p>
            <a:pPr marL="274320" lvl="1" indent="0">
              <a:lnSpc>
                <a:spcPct val="100000"/>
              </a:lnSpc>
              <a:buNone/>
            </a:pPr>
            <a:r>
              <a:rPr lang="en-US" sz="1400" dirty="0">
                <a:ea typeface="+mn-lt"/>
                <a:cs typeface="+mn-lt"/>
              </a:rPr>
              <a:t>⦁     Create chat to send one to one messages.</a:t>
            </a:r>
          </a:p>
          <a:p>
            <a:pPr marL="274320" lvl="1" indent="0">
              <a:lnSpc>
                <a:spcPct val="100000"/>
              </a:lnSpc>
              <a:buNone/>
            </a:pPr>
            <a:r>
              <a:rPr lang="en-US" sz="1400" dirty="0">
                <a:ea typeface="+mn-lt"/>
                <a:cs typeface="+mn-lt"/>
              </a:rPr>
              <a:t>⦁     Create a groups containing users.</a:t>
            </a:r>
          </a:p>
          <a:p>
            <a:pPr marL="274320" lvl="1" indent="0">
              <a:lnSpc>
                <a:spcPct val="100000"/>
              </a:lnSpc>
              <a:buNone/>
            </a:pPr>
            <a:r>
              <a:rPr lang="en-US" sz="1400" b="1" dirty="0">
                <a:ea typeface="+mn-lt"/>
                <a:cs typeface="+mn-lt"/>
              </a:rPr>
              <a:t>   5-Add a section for notifications.</a:t>
            </a:r>
          </a:p>
          <a:p>
            <a:pPr marL="274320" lvl="1" indent="0">
              <a:lnSpc>
                <a:spcPct val="100000"/>
              </a:lnSpc>
              <a:buNone/>
            </a:pPr>
            <a:r>
              <a:rPr lang="en-US" sz="1400" dirty="0">
                <a:ea typeface="+mn-lt"/>
                <a:cs typeface="+mn-lt"/>
              </a:rPr>
              <a:t>⦁     Design a section for important messages and suggested news.</a:t>
            </a:r>
          </a:p>
          <a:p>
            <a:pPr marL="274320" lvl="1" indent="0">
              <a:lnSpc>
                <a:spcPct val="100000"/>
              </a:lnSpc>
              <a:buNone/>
            </a:pPr>
            <a:r>
              <a:rPr lang="en-US" sz="1400" dirty="0">
                <a:ea typeface="+mn-lt"/>
                <a:cs typeface="+mn-lt"/>
              </a:rPr>
              <a:t>⦁     View alerts outside the app.</a:t>
            </a:r>
          </a:p>
          <a:p>
            <a:pPr marL="274320" lvl="1" indent="0">
              <a:lnSpc>
                <a:spcPct val="100000"/>
              </a:lnSpc>
              <a:buNone/>
            </a:pPr>
            <a:r>
              <a:rPr lang="en-US" sz="1400" dirty="0">
                <a:ea typeface="+mn-lt"/>
                <a:cs typeface="+mn-lt"/>
              </a:rPr>
              <a:t>⦁     Design a button next to each account to activate the notification to notify the user of new news.</a:t>
            </a:r>
          </a:p>
          <a:p>
            <a:pPr marL="274320" lvl="1" indent="0">
              <a:lnSpc>
                <a:spcPct val="100000"/>
              </a:lnSpc>
              <a:buNone/>
            </a:pPr>
            <a:endParaRPr lang="en-US" sz="1400" dirty="0"/>
          </a:p>
        </p:txBody>
      </p:sp>
    </p:spTree>
    <p:extLst>
      <p:ext uri="{BB962C8B-B14F-4D97-AF65-F5344CB8AC3E}">
        <p14:creationId xmlns:p14="http://schemas.microsoft.com/office/powerpoint/2010/main" val="271467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3B3054-C106-16FA-D4DE-46EFC989C265}"/>
              </a:ext>
            </a:extLst>
          </p:cNvPr>
          <p:cNvSpPr>
            <a:spLocks noGrp="1"/>
          </p:cNvSpPr>
          <p:nvPr>
            <p:ph type="title"/>
          </p:nvPr>
        </p:nvSpPr>
        <p:spPr>
          <a:xfrm>
            <a:off x="6902937" y="643466"/>
            <a:ext cx="3962658" cy="5376334"/>
          </a:xfrm>
        </p:spPr>
        <p:txBody>
          <a:bodyPr anchor="ctr">
            <a:normAutofit/>
          </a:bodyPr>
          <a:lstStyle/>
          <a:p>
            <a:r>
              <a:rPr lang="en-US" sz="3600">
                <a:solidFill>
                  <a:srgbClr val="FFFFFF"/>
                </a:solidFill>
                <a:ea typeface="+mj-lt"/>
                <a:cs typeface="+mj-lt"/>
              </a:rPr>
              <a:t>Non-functional requirements</a:t>
            </a:r>
            <a:endParaRPr lang="en-US" sz="3600">
              <a:solidFill>
                <a:srgbClr val="FFFFFF"/>
              </a:solidFill>
            </a:endParaRPr>
          </a:p>
          <a:p>
            <a:endParaRPr lang="en-US" sz="3600">
              <a:solidFill>
                <a:srgbClr val="FFFFFF"/>
              </a:solidFill>
            </a:endParaRPr>
          </a:p>
        </p:txBody>
      </p:sp>
      <p:sp>
        <p:nvSpPr>
          <p:cNvPr id="3" name="Content Placeholder 2">
            <a:extLst>
              <a:ext uri="{FF2B5EF4-FFF2-40B4-BE49-F238E27FC236}">
                <a16:creationId xmlns:a16="http://schemas.microsoft.com/office/drawing/2014/main" id="{BDF8E9F8-F216-E8FB-FEBB-14B6B5A24871}"/>
              </a:ext>
            </a:extLst>
          </p:cNvPr>
          <p:cNvSpPr>
            <a:spLocks noGrp="1"/>
          </p:cNvSpPr>
          <p:nvPr>
            <p:ph idx="1"/>
          </p:nvPr>
        </p:nvSpPr>
        <p:spPr>
          <a:xfrm>
            <a:off x="643467" y="643467"/>
            <a:ext cx="4817766" cy="5578528"/>
          </a:xfrm>
        </p:spPr>
        <p:txBody>
          <a:bodyPr vert="horz" lIns="91440" tIns="45720" rIns="91440" bIns="45720" rtlCol="0" anchor="ctr">
            <a:normAutofit/>
          </a:bodyPr>
          <a:lstStyle/>
          <a:p>
            <a:pPr marL="274320" lvl="1" indent="0">
              <a:buNone/>
            </a:pPr>
            <a:r>
              <a:rPr lang="en-US" dirty="0">
                <a:ea typeface="+mn-lt"/>
                <a:cs typeface="+mn-lt"/>
              </a:rPr>
              <a:t>⦁    Smooth use of the application and the flexibility of the streamlined presentation.</a:t>
            </a:r>
            <a:endParaRPr lang="en-US"/>
          </a:p>
          <a:p>
            <a:pPr marL="274320" lvl="1" indent="0">
              <a:buNone/>
            </a:pPr>
            <a:r>
              <a:rPr lang="en-US" dirty="0">
                <a:ea typeface="+mn-lt"/>
                <a:cs typeface="+mn-lt"/>
              </a:rPr>
              <a:t>⦁    Make the program available for use at all times.</a:t>
            </a:r>
            <a:endParaRPr lang="en-US"/>
          </a:p>
          <a:p>
            <a:pPr marL="274320" lvl="1" indent="0">
              <a:buNone/>
            </a:pPr>
            <a:r>
              <a:rPr lang="en-US" dirty="0">
                <a:ea typeface="+mn-lt"/>
                <a:cs typeface="+mn-lt"/>
              </a:rPr>
              <a:t>⦁    Enable two-factor authentication for a paid fee.</a:t>
            </a:r>
            <a:endParaRPr lang="en-US"/>
          </a:p>
          <a:p>
            <a:pPr marL="274320" lvl="1" indent="0">
              <a:buNone/>
            </a:pPr>
            <a:r>
              <a:rPr lang="en-US" dirty="0">
                <a:ea typeface="+mn-lt"/>
                <a:cs typeface="+mn-lt"/>
              </a:rPr>
              <a:t>⦁    Implementation of program policy provisions and prohibition of profanity.</a:t>
            </a:r>
            <a:endParaRPr lang="en-US"/>
          </a:p>
          <a:p>
            <a:pPr marL="274320" lvl="1" indent="0">
              <a:buNone/>
            </a:pPr>
            <a:r>
              <a:rPr lang="en-US" dirty="0">
                <a:ea typeface="+mn-lt"/>
                <a:cs typeface="+mn-lt"/>
              </a:rPr>
              <a:t>⦁    Availability of a large number of active users and ensuring the prevention of problems with the effectiveness of the application.</a:t>
            </a:r>
            <a:endParaRPr lang="en-US"/>
          </a:p>
          <a:p>
            <a:pPr marL="274320" lvl="1" indent="0">
              <a:buNone/>
            </a:pPr>
            <a:r>
              <a:rPr lang="en-US">
                <a:ea typeface="+mn-lt"/>
                <a:cs typeface="+mn-lt"/>
              </a:rPr>
              <a:t>⦁    The speed of posting the tweet to the public.</a:t>
            </a:r>
            <a:endParaRPr lang="en-US"/>
          </a:p>
          <a:p>
            <a:pPr marL="274320" lvl="1" indent="0">
              <a:buNone/>
            </a:pPr>
            <a:r>
              <a:rPr lang="en-US">
                <a:ea typeface="+mn-lt"/>
                <a:cs typeface="+mn-lt"/>
              </a:rPr>
              <a:t>⦁    Allocating a department for IT technical support.</a:t>
            </a:r>
            <a:endParaRPr lang="en-US"/>
          </a:p>
          <a:p>
            <a:pPr marL="274320" lvl="1" indent="0">
              <a:buNone/>
            </a:pPr>
            <a:r>
              <a:rPr lang="en-US">
                <a:ea typeface="+mn-lt"/>
                <a:cs typeface="+mn-lt"/>
              </a:rPr>
              <a:t>⦁    Program design on Java, C++, Ruby and MYSQL languages.</a:t>
            </a:r>
            <a:endParaRPr lang="en-US"/>
          </a:p>
          <a:p>
            <a:endParaRPr lang="en-US" sz="1500"/>
          </a:p>
        </p:txBody>
      </p:sp>
      <p:sp>
        <p:nvSpPr>
          <p:cNvPr id="12" name="Rectangle 11">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159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9885A21-67F6-B92A-01A5-515CAD6BD580}"/>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Activity diagram</a:t>
            </a:r>
          </a:p>
          <a:p>
            <a:pPr>
              <a:lnSpc>
                <a:spcPct val="85000"/>
              </a:lnSpc>
            </a:pPr>
            <a:endParaRPr lang="en-US">
              <a:solidFill>
                <a:srgbClr val="FFFFFF"/>
              </a:solidFill>
            </a:endParaRPr>
          </a:p>
        </p:txBody>
      </p:sp>
      <p:sp useBgFill="1">
        <p:nvSpPr>
          <p:cNvPr id="28" name="Rectangle 27">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7" descr="Diagram&#10;&#10;Description automatically generated">
            <a:extLst>
              <a:ext uri="{FF2B5EF4-FFF2-40B4-BE49-F238E27FC236}">
                <a16:creationId xmlns:a16="http://schemas.microsoft.com/office/drawing/2014/main" id="{C12E11A4-4D7E-D49F-40FC-BB6FDEAB8B32}"/>
              </a:ext>
            </a:extLst>
          </p:cNvPr>
          <p:cNvPicPr>
            <a:picLocks noGrp="1" noChangeAspect="1"/>
          </p:cNvPicPr>
          <p:nvPr>
            <p:ph idx="1"/>
          </p:nvPr>
        </p:nvPicPr>
        <p:blipFill>
          <a:blip r:embed="rId2"/>
          <a:stretch>
            <a:fillRect/>
          </a:stretch>
        </p:blipFill>
        <p:spPr>
          <a:xfrm>
            <a:off x="924375" y="1495141"/>
            <a:ext cx="6616823" cy="3425801"/>
          </a:xfrm>
          <a:prstGeom prst="rect">
            <a:avLst/>
          </a:prstGeom>
        </p:spPr>
      </p:pic>
      <p:sp>
        <p:nvSpPr>
          <p:cNvPr id="30" name="Rectangle 29">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57126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View</vt:lpstr>
      <vt:lpstr>Software Engineering Project About: Twitter  </vt:lpstr>
      <vt:lpstr>Introduction</vt:lpstr>
      <vt:lpstr>Problems</vt:lpstr>
      <vt:lpstr>Solution</vt:lpstr>
      <vt:lpstr>Work plan </vt:lpstr>
      <vt:lpstr>background</vt:lpstr>
      <vt:lpstr> Functional requirements </vt:lpstr>
      <vt:lpstr>Non-functional requirements </vt:lpstr>
      <vt:lpstr>Activity diagram </vt:lpstr>
      <vt:lpstr>Project Use Case Modelling</vt:lpstr>
      <vt:lpstr>Sequence Diagrams</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150</cp:revision>
  <dcterms:created xsi:type="dcterms:W3CDTF">2023-06-03T13:53:50Z</dcterms:created>
  <dcterms:modified xsi:type="dcterms:W3CDTF">2023-06-03T14:32:45Z</dcterms:modified>
</cp:coreProperties>
</file>