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7" r:id="rId4"/>
    <p:sldId id="258" r:id="rId5"/>
    <p:sldId id="266" r:id="rId6"/>
    <p:sldId id="263" r:id="rId7"/>
    <p:sldId id="264" r:id="rId8"/>
    <p:sldId id="267" r:id="rId9"/>
    <p:sldId id="268" r:id="rId10"/>
    <p:sldId id="269" r:id="rId11"/>
    <p:sldId id="271" r:id="rId12"/>
    <p:sldId id="270" r:id="rId13"/>
    <p:sldId id="259" r:id="rId14"/>
    <p:sldId id="265" r:id="rId15"/>
    <p:sldId id="260" r:id="rId16"/>
  </p:sldIdLst>
  <p:sldSz cx="18288000" cy="10287000"/>
  <p:notesSz cx="6858000" cy="9144000"/>
  <p:embeddedFontLst>
    <p:embeddedFont>
      <p:font typeface="Assistant" panose="020B0604020202020204" charset="-79"/>
      <p:regular r:id="rId17"/>
    </p:embeddedFont>
    <p:embeddedFont>
      <p:font typeface="Assistant Semi-Bold" panose="020B0604020202020204" charset="-79"/>
      <p:regular r:id="rId18"/>
    </p:embeddedFont>
    <p:embeddedFont>
      <p:font typeface="Calibri" panose="020F0502020204030204" pitchFamily="34" charset="0"/>
      <p:regular r:id="rId19"/>
      <p:bold r:id="rId20"/>
      <p:italic r:id="rId21"/>
      <p:boldItalic r:id="rId22"/>
    </p:embeddedFont>
    <p:embeddedFont>
      <p:font typeface="Martel Heavy"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_&#1605;&#1582;&#1591;&#1591;%20&#1583;&#1608;&#1606;%20&#1575;&#1587;&#1605;_%20-%20draw.io.html" TargetMode="External"/><Relationship Id="rId4" Type="http://schemas.openxmlformats.org/officeDocument/2006/relationships/hyperlink" Target="https://www.visual-paradigm.com/guide/uml-unified-modeling-language/what-is-class-diagra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4EF"/>
        </a:solidFill>
        <a:effectLst/>
      </p:bgPr>
    </p:bg>
    <p:spTree>
      <p:nvGrpSpPr>
        <p:cNvPr id="1" name=""/>
        <p:cNvGrpSpPr/>
        <p:nvPr/>
      </p:nvGrpSpPr>
      <p:grpSpPr>
        <a:xfrm>
          <a:off x="0" y="0"/>
          <a:ext cx="0" cy="0"/>
          <a:chOff x="0" y="0"/>
          <a:chExt cx="0" cy="0"/>
        </a:xfrm>
      </p:grpSpPr>
      <p:grpSp>
        <p:nvGrpSpPr>
          <p:cNvPr id="2" name="Group 2"/>
          <p:cNvGrpSpPr/>
          <p:nvPr/>
        </p:nvGrpSpPr>
        <p:grpSpPr>
          <a:xfrm rot="854617">
            <a:off x="12251649" y="-1747591"/>
            <a:ext cx="5295061" cy="13691357"/>
            <a:chOff x="0" y="0"/>
            <a:chExt cx="1394584" cy="3605954"/>
          </a:xfrm>
        </p:grpSpPr>
        <p:sp>
          <p:nvSpPr>
            <p:cNvPr id="3" name="Freeform 3"/>
            <p:cNvSpPr/>
            <p:nvPr/>
          </p:nvSpPr>
          <p:spPr>
            <a:xfrm>
              <a:off x="0" y="0"/>
              <a:ext cx="1394584" cy="3605954"/>
            </a:xfrm>
            <a:custGeom>
              <a:avLst/>
              <a:gdLst/>
              <a:ahLst/>
              <a:cxnLst/>
              <a:rect l="l" t="t" r="r" b="b"/>
              <a:pathLst>
                <a:path w="1394584" h="3605954">
                  <a:moveTo>
                    <a:pt x="0" y="0"/>
                  </a:moveTo>
                  <a:lnTo>
                    <a:pt x="1394584" y="0"/>
                  </a:lnTo>
                  <a:lnTo>
                    <a:pt x="1394584" y="3605954"/>
                  </a:lnTo>
                  <a:lnTo>
                    <a:pt x="0" y="3605954"/>
                  </a:lnTo>
                  <a:close/>
                </a:path>
              </a:pathLst>
            </a:custGeom>
            <a:solidFill>
              <a:srgbClr val="FFFFFF"/>
            </a:solidFill>
          </p:spPr>
        </p:sp>
        <p:sp>
          <p:nvSpPr>
            <p:cNvPr id="4" name="TextBox 4"/>
            <p:cNvSpPr txBox="1"/>
            <p:nvPr/>
          </p:nvSpPr>
          <p:spPr>
            <a:xfrm>
              <a:off x="0" y="-38100"/>
              <a:ext cx="1394584" cy="3644054"/>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2491976"/>
            <a:ext cx="1028700" cy="3315980"/>
            <a:chOff x="0" y="0"/>
            <a:chExt cx="270933" cy="873344"/>
          </a:xfrm>
        </p:grpSpPr>
        <p:sp>
          <p:nvSpPr>
            <p:cNvPr id="6" name="Freeform 6"/>
            <p:cNvSpPr/>
            <p:nvPr/>
          </p:nvSpPr>
          <p:spPr>
            <a:xfrm>
              <a:off x="0" y="0"/>
              <a:ext cx="270933" cy="873344"/>
            </a:xfrm>
            <a:custGeom>
              <a:avLst/>
              <a:gdLst/>
              <a:ahLst/>
              <a:cxnLst/>
              <a:rect l="l" t="t" r="r" b="b"/>
              <a:pathLst>
                <a:path w="270933" h="873344">
                  <a:moveTo>
                    <a:pt x="0" y="0"/>
                  </a:moveTo>
                  <a:lnTo>
                    <a:pt x="270933" y="0"/>
                  </a:lnTo>
                  <a:lnTo>
                    <a:pt x="270933" y="873344"/>
                  </a:lnTo>
                  <a:lnTo>
                    <a:pt x="0" y="873344"/>
                  </a:lnTo>
                  <a:close/>
                </a:path>
              </a:pathLst>
            </a:custGeom>
            <a:solidFill>
              <a:srgbClr val="000000"/>
            </a:solidFill>
          </p:spPr>
        </p:sp>
        <p:sp>
          <p:nvSpPr>
            <p:cNvPr id="7" name="TextBox 7"/>
            <p:cNvSpPr txBox="1"/>
            <p:nvPr/>
          </p:nvSpPr>
          <p:spPr>
            <a:xfrm>
              <a:off x="0" y="-38100"/>
              <a:ext cx="270933" cy="911444"/>
            </a:xfrm>
            <a:prstGeom prst="rect">
              <a:avLst/>
            </a:prstGeom>
          </p:spPr>
          <p:txBody>
            <a:bodyPr lIns="50800" tIns="50800" rIns="50800" bIns="50800" rtlCol="0" anchor="ctr"/>
            <a:lstStyle/>
            <a:p>
              <a:pPr algn="ctr">
                <a:lnSpc>
                  <a:spcPts val="2940"/>
                </a:lnSpc>
              </a:pPr>
              <a:endParaRPr/>
            </a:p>
          </p:txBody>
        </p:sp>
      </p:grpSp>
      <p:sp>
        <p:nvSpPr>
          <p:cNvPr id="9" name="Freeform 9"/>
          <p:cNvSpPr/>
          <p:nvPr/>
        </p:nvSpPr>
        <p:spPr>
          <a:xfrm>
            <a:off x="1942586" y="2781009"/>
            <a:ext cx="8125078" cy="4801183"/>
          </a:xfrm>
          <a:custGeom>
            <a:avLst/>
            <a:gdLst/>
            <a:ahLst/>
            <a:cxnLst/>
            <a:rect l="l" t="t" r="r" b="b"/>
            <a:pathLst>
              <a:path w="8125078" h="4801183">
                <a:moveTo>
                  <a:pt x="0" y="0"/>
                </a:moveTo>
                <a:lnTo>
                  <a:pt x="8125079" y="0"/>
                </a:lnTo>
                <a:lnTo>
                  <a:pt x="8125079" y="4801182"/>
                </a:lnTo>
                <a:lnTo>
                  <a:pt x="0" y="48011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802021" y="2491976"/>
            <a:ext cx="6409465" cy="3898503"/>
          </a:xfrm>
          <a:prstGeom prst="rect">
            <a:avLst/>
          </a:prstGeom>
        </p:spPr>
        <p:txBody>
          <a:bodyPr wrap="square" lIns="0" tIns="0" rIns="0" bIns="0" rtlCol="0" anchor="t">
            <a:spAutoFit/>
          </a:bodyPr>
          <a:lstStyle/>
          <a:p>
            <a:pPr>
              <a:lnSpc>
                <a:spcPts val="15219"/>
              </a:lnSpc>
            </a:pPr>
            <a:r>
              <a:rPr lang="en-US" sz="11797" dirty="0">
                <a:solidFill>
                  <a:srgbClr val="000000"/>
                </a:solidFill>
                <a:latin typeface="Martel Heavy"/>
              </a:rPr>
              <a:t>Al</a:t>
            </a:r>
            <a:r>
              <a:rPr lang="ar-SA" sz="11797" dirty="0">
                <a:solidFill>
                  <a:srgbClr val="000000"/>
                </a:solidFill>
                <a:latin typeface="Martel Heavy"/>
              </a:rPr>
              <a:t> </a:t>
            </a:r>
            <a:r>
              <a:rPr lang="en-US" sz="11797" dirty="0">
                <a:solidFill>
                  <a:srgbClr val="000000"/>
                </a:solidFill>
                <a:latin typeface="Martel Heavy"/>
              </a:rPr>
              <a:t>rajhi</a:t>
            </a:r>
          </a:p>
          <a:p>
            <a:pPr>
              <a:lnSpc>
                <a:spcPts val="15219"/>
              </a:lnSpc>
            </a:pPr>
            <a:r>
              <a:rPr lang="en-US" sz="11797" dirty="0">
                <a:solidFill>
                  <a:srgbClr val="000000"/>
                </a:solidFill>
                <a:latin typeface="Martel Heavy"/>
              </a:rPr>
              <a:t>Bank</a:t>
            </a:r>
          </a:p>
        </p:txBody>
      </p:sp>
      <p:sp>
        <p:nvSpPr>
          <p:cNvPr id="11" name="TextBox 11"/>
          <p:cNvSpPr txBox="1"/>
          <p:nvPr/>
        </p:nvSpPr>
        <p:spPr>
          <a:xfrm>
            <a:off x="12062013" y="6982848"/>
            <a:ext cx="3889483" cy="349839"/>
          </a:xfrm>
          <a:prstGeom prst="rect">
            <a:avLst/>
          </a:prstGeom>
        </p:spPr>
        <p:txBody>
          <a:bodyPr lIns="0" tIns="0" rIns="0" bIns="0" rtlCol="0" anchor="t">
            <a:spAutoFit/>
          </a:bodyPr>
          <a:lstStyle/>
          <a:p>
            <a:pPr>
              <a:lnSpc>
                <a:spcPts val="2940"/>
              </a:lnSpc>
            </a:pPr>
            <a:r>
              <a:rPr lang="en-US" sz="2100" dirty="0">
                <a:solidFill>
                  <a:srgbClr val="000000"/>
                </a:solidFill>
                <a:latin typeface="Assistant"/>
              </a:rPr>
              <a:t>WELCOME TO THE </a:t>
            </a:r>
          </a:p>
        </p:txBody>
      </p:sp>
      <p:sp>
        <p:nvSpPr>
          <p:cNvPr id="12" name="TextBox 12"/>
          <p:cNvSpPr txBox="1"/>
          <p:nvPr/>
        </p:nvSpPr>
        <p:spPr>
          <a:xfrm>
            <a:off x="12062013" y="7577713"/>
            <a:ext cx="2837167" cy="552465"/>
          </a:xfrm>
          <a:prstGeom prst="rect">
            <a:avLst/>
          </a:prstGeom>
        </p:spPr>
        <p:txBody>
          <a:bodyPr lIns="0" tIns="0" rIns="0" bIns="0" rtlCol="0" anchor="t">
            <a:spAutoFit/>
          </a:bodyPr>
          <a:lstStyle/>
          <a:p>
            <a:pPr>
              <a:lnSpc>
                <a:spcPts val="4501"/>
              </a:lnSpc>
            </a:pPr>
            <a:r>
              <a:rPr lang="en-US" sz="3215" dirty="0">
                <a:solidFill>
                  <a:srgbClr val="000000"/>
                </a:solidFill>
                <a:latin typeface="Assistant Semi-Bold"/>
              </a:rPr>
              <a:t>Presentation</a:t>
            </a:r>
          </a:p>
        </p:txBody>
      </p:sp>
      <p:sp>
        <p:nvSpPr>
          <p:cNvPr id="13" name="AutoShape 13"/>
          <p:cNvSpPr/>
          <p:nvPr/>
        </p:nvSpPr>
        <p:spPr>
          <a:xfrm rot="3487">
            <a:off x="1028717" y="7539329"/>
            <a:ext cx="9389421" cy="0"/>
          </a:xfrm>
          <a:prstGeom prst="line">
            <a:avLst/>
          </a:prstGeom>
          <a:ln w="38100" cap="flat">
            <a:solidFill>
              <a:srgbClr val="243E4D"/>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7456080">
            <a:off x="-5117905" y="2972525"/>
            <a:ext cx="16328131" cy="4545584"/>
            <a:chOff x="0" y="0"/>
            <a:chExt cx="3293387" cy="1197191"/>
          </a:xfrm>
        </p:grpSpPr>
        <p:sp>
          <p:nvSpPr>
            <p:cNvPr id="4" name="Freeform 4"/>
            <p:cNvSpPr/>
            <p:nvPr/>
          </p:nvSpPr>
          <p:spPr>
            <a:xfrm>
              <a:off x="0" y="0"/>
              <a:ext cx="3293387" cy="1197191"/>
            </a:xfrm>
            <a:custGeom>
              <a:avLst/>
              <a:gdLst/>
              <a:ahLst/>
              <a:cxnLst/>
              <a:rect l="l" t="t" r="r" b="b"/>
              <a:pathLst>
                <a:path w="3293387" h="1197191">
                  <a:moveTo>
                    <a:pt x="0" y="0"/>
                  </a:moveTo>
                  <a:lnTo>
                    <a:pt x="3293387" y="0"/>
                  </a:lnTo>
                  <a:lnTo>
                    <a:pt x="3293387" y="1197191"/>
                  </a:lnTo>
                  <a:lnTo>
                    <a:pt x="0" y="1197191"/>
                  </a:lnTo>
                  <a:close/>
                </a:path>
              </a:pathLst>
            </a:custGeom>
            <a:solidFill>
              <a:srgbClr val="F6F4EF"/>
            </a:solidFill>
          </p:spPr>
        </p:sp>
        <p:sp>
          <p:nvSpPr>
            <p:cNvPr id="5" name="TextBox 5"/>
            <p:cNvSpPr txBox="1"/>
            <p:nvPr/>
          </p:nvSpPr>
          <p:spPr>
            <a:xfrm>
              <a:off x="0" y="-38100"/>
              <a:ext cx="3293387" cy="1235291"/>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744034" y="3124998"/>
            <a:ext cx="8763000" cy="4037003"/>
          </a:xfrm>
          <a:prstGeom prst="rect">
            <a:avLst/>
          </a:prstGeom>
        </p:spPr>
        <p:txBody>
          <a:bodyPr wrap="square" lIns="0" tIns="0" rIns="0" bIns="0" rtlCol="0" anchor="t">
            <a:spAutoFit/>
          </a:bodyPr>
          <a:lstStyle/>
          <a:p>
            <a:pPr>
              <a:lnSpc>
                <a:spcPts val="10442"/>
              </a:lnSpc>
            </a:pPr>
            <a:r>
              <a:rPr lang="en-US" sz="9600" dirty="0">
                <a:latin typeface="Martel Heavy" panose="020B0604020202020204" charset="0"/>
                <a:cs typeface="Martel Heavy" panose="020B0604020202020204" charset="0"/>
              </a:rPr>
              <a:t>Project Use Case Modelling</a:t>
            </a:r>
            <a:endParaRPr lang="en-US" sz="10000" dirty="0">
              <a:solidFill>
                <a:srgbClr val="000000"/>
              </a:solidFill>
              <a:latin typeface="Martel Heavy" panose="020B0604020202020204" charset="0"/>
              <a:cs typeface="Martel Heavy" panose="020B0604020202020204" charset="0"/>
            </a:endParaRPr>
          </a:p>
        </p:txBody>
      </p:sp>
      <p:pic>
        <p:nvPicPr>
          <p:cNvPr id="9" name="عنصر نائب للمحتوى 8">
            <a:extLst>
              <a:ext uri="{FF2B5EF4-FFF2-40B4-BE49-F238E27FC236}">
                <a16:creationId xmlns:a16="http://schemas.microsoft.com/office/drawing/2014/main" id="{01077B14-DAAC-42A9-AD2D-2BB9EC95BE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7985" y="1257300"/>
            <a:ext cx="9220200" cy="7148352"/>
          </a:xfrm>
        </p:spPr>
      </p:pic>
    </p:spTree>
    <p:extLst>
      <p:ext uri="{BB962C8B-B14F-4D97-AF65-F5344CB8AC3E}">
        <p14:creationId xmlns:p14="http://schemas.microsoft.com/office/powerpoint/2010/main" val="333473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7456080">
            <a:off x="-5117905" y="2972525"/>
            <a:ext cx="16328131" cy="4545584"/>
            <a:chOff x="0" y="0"/>
            <a:chExt cx="3293387" cy="1197191"/>
          </a:xfrm>
        </p:grpSpPr>
        <p:sp>
          <p:nvSpPr>
            <p:cNvPr id="4" name="Freeform 4"/>
            <p:cNvSpPr/>
            <p:nvPr/>
          </p:nvSpPr>
          <p:spPr>
            <a:xfrm>
              <a:off x="0" y="0"/>
              <a:ext cx="3293387" cy="1197191"/>
            </a:xfrm>
            <a:custGeom>
              <a:avLst/>
              <a:gdLst/>
              <a:ahLst/>
              <a:cxnLst/>
              <a:rect l="l" t="t" r="r" b="b"/>
              <a:pathLst>
                <a:path w="3293387" h="1197191">
                  <a:moveTo>
                    <a:pt x="0" y="0"/>
                  </a:moveTo>
                  <a:lnTo>
                    <a:pt x="3293387" y="0"/>
                  </a:lnTo>
                  <a:lnTo>
                    <a:pt x="3293387" y="1197191"/>
                  </a:lnTo>
                  <a:lnTo>
                    <a:pt x="0" y="1197191"/>
                  </a:lnTo>
                  <a:close/>
                </a:path>
              </a:pathLst>
            </a:custGeom>
            <a:solidFill>
              <a:srgbClr val="F6F4EF"/>
            </a:solidFill>
          </p:spPr>
        </p:sp>
        <p:sp>
          <p:nvSpPr>
            <p:cNvPr id="5" name="TextBox 5"/>
            <p:cNvSpPr txBox="1"/>
            <p:nvPr/>
          </p:nvSpPr>
          <p:spPr>
            <a:xfrm>
              <a:off x="0" y="-38100"/>
              <a:ext cx="3293387" cy="1235291"/>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2590800" y="0"/>
            <a:ext cx="13352966" cy="1333698"/>
          </a:xfrm>
          <a:prstGeom prst="rect">
            <a:avLst/>
          </a:prstGeom>
        </p:spPr>
        <p:txBody>
          <a:bodyPr wrap="square" lIns="0" tIns="0" rIns="0" bIns="0" rtlCol="0" anchor="t">
            <a:spAutoFit/>
          </a:bodyPr>
          <a:lstStyle/>
          <a:p>
            <a:pPr>
              <a:lnSpc>
                <a:spcPts val="10442"/>
              </a:lnSpc>
            </a:pPr>
            <a:r>
              <a:rPr lang="en-US" sz="6600" dirty="0">
                <a:latin typeface="Martel Heavy" panose="020B0604020202020204" charset="0"/>
                <a:cs typeface="Martel Heavy" panose="020B0604020202020204" charset="0"/>
              </a:rPr>
              <a:t>Project Use Case Modelling</a:t>
            </a:r>
            <a:endParaRPr lang="en-US" sz="6600" dirty="0">
              <a:solidFill>
                <a:srgbClr val="000000"/>
              </a:solidFill>
              <a:latin typeface="Martel Heavy" panose="020B0604020202020204" charset="0"/>
              <a:cs typeface="Martel Heavy" panose="020B0604020202020204" charset="0"/>
            </a:endParaRPr>
          </a:p>
        </p:txBody>
      </p:sp>
      <p:graphicFrame>
        <p:nvGraphicFramePr>
          <p:cNvPr id="11" name="جدول 11">
            <a:extLst>
              <a:ext uri="{FF2B5EF4-FFF2-40B4-BE49-F238E27FC236}">
                <a16:creationId xmlns:a16="http://schemas.microsoft.com/office/drawing/2014/main" id="{CE45A1BC-6595-43EC-9C04-800C797A5F66}"/>
              </a:ext>
            </a:extLst>
          </p:cNvPr>
          <p:cNvGraphicFramePr>
            <a:graphicFrameLocks noGrp="1"/>
          </p:cNvGraphicFramePr>
          <p:nvPr>
            <p:extLst>
              <p:ext uri="{D42A27DB-BD31-4B8C-83A1-F6EECF244321}">
                <p14:modId xmlns:p14="http://schemas.microsoft.com/office/powerpoint/2010/main" val="3783191347"/>
              </p:ext>
            </p:extLst>
          </p:nvPr>
        </p:nvGraphicFramePr>
        <p:xfrm>
          <a:off x="1181100" y="1409701"/>
          <a:ext cx="15925800" cy="8743875"/>
        </p:xfrm>
        <a:graphic>
          <a:graphicData uri="http://schemas.openxmlformats.org/drawingml/2006/table">
            <a:tbl>
              <a:tblPr firstRow="1" bandRow="1">
                <a:tableStyleId>{5C22544A-7EE6-4342-B048-85BDC9FD1C3A}</a:tableStyleId>
              </a:tblPr>
              <a:tblGrid>
                <a:gridCol w="7962900">
                  <a:extLst>
                    <a:ext uri="{9D8B030D-6E8A-4147-A177-3AD203B41FA5}">
                      <a16:colId xmlns:a16="http://schemas.microsoft.com/office/drawing/2014/main" val="1081831990"/>
                    </a:ext>
                  </a:extLst>
                </a:gridCol>
                <a:gridCol w="7962900">
                  <a:extLst>
                    <a:ext uri="{9D8B030D-6E8A-4147-A177-3AD203B41FA5}">
                      <a16:colId xmlns:a16="http://schemas.microsoft.com/office/drawing/2014/main" val="1193977849"/>
                    </a:ext>
                  </a:extLst>
                </a:gridCol>
              </a:tblGrid>
              <a:tr h="608305">
                <a:tc>
                  <a:txBody>
                    <a:bodyPr/>
                    <a:lstStyle/>
                    <a:p>
                      <a:pPr algn="ctr" rtl="1">
                        <a:lnSpc>
                          <a:spcPct val="100000"/>
                        </a:lnSpc>
                      </a:pPr>
                      <a:r>
                        <a:rPr lang="en-US" sz="2000" dirty="0">
                          <a:solidFill>
                            <a:schemeClr val="bg1"/>
                          </a:solidFill>
                          <a:latin typeface="Assistant" panose="020B0604020202020204" charset="-79"/>
                          <a:cs typeface="Assistant" panose="020B0604020202020204" charset="-79"/>
                        </a:rPr>
                        <a:t>Actors</a:t>
                      </a:r>
                    </a:p>
                  </a:txBody>
                  <a:tcPr anchor="ctr">
                    <a:solidFill>
                      <a:schemeClr val="bg2">
                        <a:lumMod val="75000"/>
                        <a:alpha val="98000"/>
                      </a:schemeClr>
                    </a:solidFill>
                  </a:tcPr>
                </a:tc>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Customer and Bank</a:t>
                      </a:r>
                    </a:p>
                  </a:txBody>
                  <a:tcPr anchor="ctr">
                    <a:solidFill>
                      <a:schemeClr val="bg2">
                        <a:lumMod val="75000"/>
                        <a:alpha val="98000"/>
                      </a:schemeClr>
                    </a:solidFill>
                  </a:tcPr>
                </a:tc>
                <a:extLst>
                  <a:ext uri="{0D108BD9-81ED-4DB2-BD59-A6C34878D82A}">
                    <a16:rowId xmlns:a16="http://schemas.microsoft.com/office/drawing/2014/main" val="4099272560"/>
                  </a:ext>
                </a:extLst>
              </a:tr>
              <a:tr h="608305">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Description</a:t>
                      </a:r>
                    </a:p>
                  </a:txBody>
                  <a:tcPr anchor="ctr">
                    <a:solidFill>
                      <a:schemeClr val="bg2">
                        <a:lumMod val="75000"/>
                        <a:alpha val="98000"/>
                      </a:schemeClr>
                    </a:solidFill>
                  </a:tcPr>
                </a:tc>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Explains how to transfer money to beneficiaries or government agencies</a:t>
                      </a:r>
                    </a:p>
                  </a:txBody>
                  <a:tcPr anchor="ctr">
                    <a:solidFill>
                      <a:schemeClr val="bg2">
                        <a:lumMod val="75000"/>
                        <a:alpha val="98000"/>
                      </a:schemeClr>
                    </a:solidFill>
                  </a:tcPr>
                </a:tc>
                <a:extLst>
                  <a:ext uri="{0D108BD9-81ED-4DB2-BD59-A6C34878D82A}">
                    <a16:rowId xmlns:a16="http://schemas.microsoft.com/office/drawing/2014/main" val="224646497"/>
                  </a:ext>
                </a:extLst>
              </a:tr>
              <a:tr h="608305">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Data</a:t>
                      </a:r>
                    </a:p>
                  </a:txBody>
                  <a:tcPr anchor="ctr">
                    <a:solidFill>
                      <a:schemeClr val="bg2">
                        <a:lumMod val="75000"/>
                        <a:alpha val="98000"/>
                      </a:schemeClr>
                    </a:solidFill>
                  </a:tcPr>
                </a:tc>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Money, a message arrives on the phone with a verification number</a:t>
                      </a:r>
                    </a:p>
                  </a:txBody>
                  <a:tcPr anchor="ctr">
                    <a:solidFill>
                      <a:schemeClr val="bg2">
                        <a:lumMod val="75000"/>
                        <a:alpha val="98000"/>
                      </a:schemeClr>
                    </a:solidFill>
                  </a:tcPr>
                </a:tc>
                <a:extLst>
                  <a:ext uri="{0D108BD9-81ED-4DB2-BD59-A6C34878D82A}">
                    <a16:rowId xmlns:a16="http://schemas.microsoft.com/office/drawing/2014/main" val="513265844"/>
                  </a:ext>
                </a:extLst>
              </a:tr>
              <a:tr h="687536">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Stimulus</a:t>
                      </a:r>
                    </a:p>
                  </a:txBody>
                  <a:tcPr anchor="ctr">
                    <a:solidFill>
                      <a:schemeClr val="bg2">
                        <a:lumMod val="75000"/>
                        <a:alpha val="98000"/>
                      </a:schemeClr>
                    </a:solidFill>
                  </a:tcPr>
                </a:tc>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The customer wants to transfer his money to another beneficiary or to a government agency</a:t>
                      </a:r>
                    </a:p>
                  </a:txBody>
                  <a:tcPr anchor="ctr">
                    <a:solidFill>
                      <a:schemeClr val="bg2">
                        <a:lumMod val="75000"/>
                        <a:alpha val="98000"/>
                      </a:schemeClr>
                    </a:solidFill>
                  </a:tcPr>
                </a:tc>
                <a:extLst>
                  <a:ext uri="{0D108BD9-81ED-4DB2-BD59-A6C34878D82A}">
                    <a16:rowId xmlns:a16="http://schemas.microsoft.com/office/drawing/2014/main" val="4186506243"/>
                  </a:ext>
                </a:extLst>
              </a:tr>
              <a:tr h="687536">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Response</a:t>
                      </a:r>
                    </a:p>
                  </a:txBody>
                  <a:tcPr anchor="ctr">
                    <a:solidFill>
                      <a:schemeClr val="bg2">
                        <a:lumMod val="75000"/>
                        <a:alpha val="98000"/>
                      </a:schemeClr>
                    </a:solidFill>
                  </a:tcPr>
                </a:tc>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The money was transferred to another beneficiary or to a government agency</a:t>
                      </a:r>
                    </a:p>
                  </a:txBody>
                  <a:tcPr anchor="ctr">
                    <a:solidFill>
                      <a:schemeClr val="bg2">
                        <a:lumMod val="75000"/>
                        <a:alpha val="98000"/>
                      </a:schemeClr>
                    </a:solidFill>
                  </a:tcPr>
                </a:tc>
                <a:extLst>
                  <a:ext uri="{0D108BD9-81ED-4DB2-BD59-A6C34878D82A}">
                    <a16:rowId xmlns:a16="http://schemas.microsoft.com/office/drawing/2014/main" val="3502133731"/>
                  </a:ext>
                </a:extLst>
              </a:tr>
              <a:tr h="986465">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Customer</a:t>
                      </a:r>
                    </a:p>
                  </a:txBody>
                  <a:tcPr anchor="ctr">
                    <a:solidFill>
                      <a:schemeClr val="bg2">
                        <a:lumMod val="75000"/>
                        <a:alpha val="98000"/>
                      </a:schemeClr>
                    </a:solidFill>
                  </a:tcPr>
                </a:tc>
                <a:tc>
                  <a:txBody>
                    <a:bodyPr/>
                    <a:lstStyle/>
                    <a:p>
                      <a:pPr marL="285750" indent="-285750" algn="ctr">
                        <a:lnSpc>
                          <a:spcPct val="100000"/>
                        </a:lnSpc>
                        <a:buFontTx/>
                        <a:buChar char="-"/>
                      </a:pPr>
                      <a:r>
                        <a:rPr lang="en-US" sz="2000" dirty="0">
                          <a:solidFill>
                            <a:schemeClr val="bg1"/>
                          </a:solidFill>
                          <a:latin typeface="Assistant" panose="020B0604020202020204" charset="-79"/>
                          <a:cs typeface="Assistant" panose="020B0604020202020204" charset="-79"/>
                        </a:rPr>
                        <a:t>Check Balance</a:t>
                      </a:r>
                    </a:p>
                    <a:p>
                      <a:pPr marL="285750" indent="-285750" algn="ctr">
                        <a:lnSpc>
                          <a:spcPct val="100000"/>
                        </a:lnSpc>
                        <a:buFontTx/>
                        <a:buChar char="-"/>
                      </a:pPr>
                      <a:r>
                        <a:rPr lang="en-US" sz="2000" dirty="0">
                          <a:solidFill>
                            <a:schemeClr val="bg1"/>
                          </a:solidFill>
                          <a:latin typeface="Assistant" panose="020B0604020202020204" charset="-79"/>
                          <a:cs typeface="Assistant" panose="020B0604020202020204" charset="-79"/>
                        </a:rPr>
                        <a:t> Transfer</a:t>
                      </a:r>
                    </a:p>
                    <a:p>
                      <a:pPr marL="285750" indent="-285750" algn="ctr">
                        <a:lnSpc>
                          <a:spcPct val="100000"/>
                        </a:lnSpc>
                        <a:buFontTx/>
                        <a:buChar char="-"/>
                      </a:pPr>
                      <a:r>
                        <a:rPr lang="en-US" sz="2000" dirty="0">
                          <a:solidFill>
                            <a:schemeClr val="bg1"/>
                          </a:solidFill>
                          <a:latin typeface="Assistant" panose="020B0604020202020204" charset="-79"/>
                          <a:cs typeface="Assistant" panose="020B0604020202020204" charset="-79"/>
                        </a:rPr>
                        <a:t> open account</a:t>
                      </a:r>
                    </a:p>
                  </a:txBody>
                  <a:tcPr anchor="ctr">
                    <a:solidFill>
                      <a:schemeClr val="bg2">
                        <a:lumMod val="75000"/>
                        <a:alpha val="98000"/>
                      </a:schemeClr>
                    </a:solidFill>
                  </a:tcPr>
                </a:tc>
                <a:extLst>
                  <a:ext uri="{0D108BD9-81ED-4DB2-BD59-A6C34878D82A}">
                    <a16:rowId xmlns:a16="http://schemas.microsoft.com/office/drawing/2014/main" val="3935615809"/>
                  </a:ext>
                </a:extLst>
              </a:tr>
              <a:tr h="986465">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Admin</a:t>
                      </a:r>
                    </a:p>
                  </a:txBody>
                  <a:tcPr anchor="ctr">
                    <a:solidFill>
                      <a:schemeClr val="bg2">
                        <a:lumMod val="75000"/>
                        <a:alpha val="98000"/>
                      </a:schemeClr>
                    </a:solidFill>
                  </a:tcPr>
                </a:tc>
                <a:tc>
                  <a:txBody>
                    <a:bodyPr/>
                    <a:lstStyle/>
                    <a:p>
                      <a:pPr marL="285750" indent="-285750" algn="ctr">
                        <a:lnSpc>
                          <a:spcPct val="100000"/>
                        </a:lnSpc>
                        <a:buFontTx/>
                        <a:buChar char="-"/>
                      </a:pPr>
                      <a:r>
                        <a:rPr lang="en-US" sz="2000" dirty="0">
                          <a:solidFill>
                            <a:schemeClr val="bg1"/>
                          </a:solidFill>
                          <a:latin typeface="Assistant" panose="020B0604020202020204" charset="-79"/>
                          <a:cs typeface="Assistant" panose="020B0604020202020204" charset="-79"/>
                        </a:rPr>
                        <a:t>Configure App Settings</a:t>
                      </a:r>
                    </a:p>
                    <a:p>
                      <a:pPr marL="285750" indent="-285750" algn="ctr">
                        <a:lnSpc>
                          <a:spcPct val="100000"/>
                        </a:lnSpc>
                        <a:buFontTx/>
                        <a:buChar char="-"/>
                      </a:pPr>
                      <a:r>
                        <a:rPr lang="en-US" sz="2000" dirty="0">
                          <a:solidFill>
                            <a:schemeClr val="bg1"/>
                          </a:solidFill>
                          <a:latin typeface="Assistant" panose="020B0604020202020204" charset="-79"/>
                          <a:cs typeface="Assistant" panose="020B0604020202020204" charset="-79"/>
                        </a:rPr>
                        <a:t> Monitor System Performance</a:t>
                      </a:r>
                    </a:p>
                    <a:p>
                      <a:pPr marL="285750" indent="-285750" algn="ctr">
                        <a:lnSpc>
                          <a:spcPct val="100000"/>
                        </a:lnSpc>
                        <a:buFontTx/>
                        <a:buChar char="-"/>
                      </a:pPr>
                      <a:r>
                        <a:rPr lang="en-US" sz="2000" dirty="0">
                          <a:solidFill>
                            <a:schemeClr val="bg1"/>
                          </a:solidFill>
                          <a:latin typeface="Assistant" panose="020B0604020202020204" charset="-79"/>
                          <a:cs typeface="Assistant" panose="020B0604020202020204" charset="-79"/>
                        </a:rPr>
                        <a:t> Manage Customer Accounts</a:t>
                      </a:r>
                    </a:p>
                  </a:txBody>
                  <a:tcPr anchor="ctr">
                    <a:solidFill>
                      <a:schemeClr val="bg2">
                        <a:lumMod val="75000"/>
                        <a:alpha val="98000"/>
                      </a:schemeClr>
                    </a:solidFill>
                  </a:tcPr>
                </a:tc>
                <a:extLst>
                  <a:ext uri="{0D108BD9-81ED-4DB2-BD59-A6C34878D82A}">
                    <a16:rowId xmlns:a16="http://schemas.microsoft.com/office/drawing/2014/main" val="2281603392"/>
                  </a:ext>
                </a:extLst>
              </a:tr>
              <a:tr h="6875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ssistant" panose="020B0604020202020204" charset="-79"/>
                          <a:cs typeface="Assistant" panose="020B0604020202020204" charset="-79"/>
                        </a:rPr>
                        <a:t>Actors</a:t>
                      </a:r>
                    </a:p>
                    <a:p>
                      <a:pPr algn="ctr">
                        <a:lnSpc>
                          <a:spcPct val="100000"/>
                        </a:lnSpc>
                      </a:pPr>
                      <a:endParaRPr lang="en-US" sz="2000" dirty="0">
                        <a:solidFill>
                          <a:schemeClr val="bg1"/>
                        </a:solidFill>
                        <a:latin typeface="Assistant" panose="020B0604020202020204" charset="-79"/>
                        <a:cs typeface="Assistant" panose="020B0604020202020204" charset="-79"/>
                      </a:endParaRPr>
                    </a:p>
                  </a:txBody>
                  <a:tcPr anchor="ctr">
                    <a:solidFill>
                      <a:schemeClr val="bg2">
                        <a:lumMod val="75000"/>
                        <a:alpha val="98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ssistant" panose="020B0604020202020204" charset="-79"/>
                          <a:cs typeface="Assistant" panose="020B0604020202020204" charset="-79"/>
                        </a:rPr>
                        <a:t>Customer and Bank</a:t>
                      </a:r>
                    </a:p>
                    <a:p>
                      <a:pPr algn="ctr">
                        <a:lnSpc>
                          <a:spcPct val="100000"/>
                        </a:lnSpc>
                      </a:pPr>
                      <a:endParaRPr lang="en-US" sz="2000" dirty="0">
                        <a:solidFill>
                          <a:schemeClr val="bg1"/>
                        </a:solidFill>
                        <a:latin typeface="Assistant" panose="020B0604020202020204" charset="-79"/>
                        <a:cs typeface="Assistant" panose="020B0604020202020204" charset="-79"/>
                      </a:endParaRPr>
                    </a:p>
                  </a:txBody>
                  <a:tcPr anchor="ctr">
                    <a:solidFill>
                      <a:schemeClr val="bg2">
                        <a:lumMod val="75000"/>
                        <a:alpha val="98000"/>
                      </a:schemeClr>
                    </a:solidFill>
                  </a:tcPr>
                </a:tc>
                <a:extLst>
                  <a:ext uri="{0D108BD9-81ED-4DB2-BD59-A6C34878D82A}">
                    <a16:rowId xmlns:a16="http://schemas.microsoft.com/office/drawing/2014/main" val="4277373406"/>
                  </a:ext>
                </a:extLst>
              </a:tr>
              <a:tr h="6875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ssistant" panose="020B0604020202020204" charset="-79"/>
                          <a:cs typeface="Assistant" panose="020B0604020202020204" charset="-79"/>
                        </a:rPr>
                        <a:t>Description</a:t>
                      </a:r>
                    </a:p>
                    <a:p>
                      <a:pPr algn="ctr">
                        <a:lnSpc>
                          <a:spcPct val="100000"/>
                        </a:lnSpc>
                      </a:pPr>
                      <a:endParaRPr lang="en-US" sz="2000" dirty="0">
                        <a:solidFill>
                          <a:schemeClr val="bg1"/>
                        </a:solidFill>
                        <a:latin typeface="Assistant" panose="020B0604020202020204" charset="-79"/>
                        <a:cs typeface="Assistant" panose="020B0604020202020204" charset="-79"/>
                      </a:endParaRPr>
                    </a:p>
                  </a:txBody>
                  <a:tcPr anchor="ctr">
                    <a:solidFill>
                      <a:schemeClr val="bg2">
                        <a:lumMod val="75000"/>
                        <a:alpha val="98000"/>
                      </a:schemeClr>
                    </a:solidFill>
                  </a:tcPr>
                </a:tc>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Opening an account for the Customer in Al Rajhi Bank</a:t>
                      </a:r>
                    </a:p>
                  </a:txBody>
                  <a:tcPr anchor="ctr">
                    <a:solidFill>
                      <a:schemeClr val="bg2">
                        <a:lumMod val="75000"/>
                        <a:alpha val="98000"/>
                      </a:schemeClr>
                    </a:solidFill>
                  </a:tcPr>
                </a:tc>
                <a:extLst>
                  <a:ext uri="{0D108BD9-81ED-4DB2-BD59-A6C34878D82A}">
                    <a16:rowId xmlns:a16="http://schemas.microsoft.com/office/drawing/2014/main" val="3781506435"/>
                  </a:ext>
                </a:extLst>
              </a:tr>
              <a:tr h="6875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ssistant" panose="020B0604020202020204" charset="-79"/>
                          <a:cs typeface="Assistant" panose="020B0604020202020204" charset="-79"/>
                        </a:rPr>
                        <a:t>Data</a:t>
                      </a:r>
                    </a:p>
                    <a:p>
                      <a:pPr algn="ctr">
                        <a:lnSpc>
                          <a:spcPct val="100000"/>
                        </a:lnSpc>
                      </a:pPr>
                      <a:endParaRPr lang="en-US" sz="2000" dirty="0">
                        <a:solidFill>
                          <a:schemeClr val="bg1"/>
                        </a:solidFill>
                        <a:latin typeface="Assistant" panose="020B0604020202020204" charset="-79"/>
                        <a:cs typeface="Assistant" panose="020B0604020202020204" charset="-79"/>
                      </a:endParaRPr>
                    </a:p>
                  </a:txBody>
                  <a:tcPr anchor="ctr">
                    <a:solidFill>
                      <a:schemeClr val="bg2">
                        <a:lumMod val="75000"/>
                        <a:alpha val="98000"/>
                      </a:schemeClr>
                    </a:solidFill>
                  </a:tcPr>
                </a:tc>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ID number, phone number, email</a:t>
                      </a:r>
                    </a:p>
                  </a:txBody>
                  <a:tcPr anchor="ctr">
                    <a:solidFill>
                      <a:schemeClr val="bg2">
                        <a:lumMod val="75000"/>
                        <a:alpha val="98000"/>
                      </a:schemeClr>
                    </a:solidFill>
                  </a:tcPr>
                </a:tc>
                <a:extLst>
                  <a:ext uri="{0D108BD9-81ED-4DB2-BD59-A6C34878D82A}">
                    <a16:rowId xmlns:a16="http://schemas.microsoft.com/office/drawing/2014/main" val="330370935"/>
                  </a:ext>
                </a:extLst>
              </a:tr>
              <a:tr h="6875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ssistant" panose="020B0604020202020204" charset="-79"/>
                          <a:cs typeface="Assistant" panose="020B0604020202020204" charset="-79"/>
                        </a:rPr>
                        <a:t>Stimulus</a:t>
                      </a:r>
                    </a:p>
                    <a:p>
                      <a:pPr algn="ctr">
                        <a:lnSpc>
                          <a:spcPct val="100000"/>
                        </a:lnSpc>
                      </a:pPr>
                      <a:endParaRPr lang="en-US" sz="2000" dirty="0">
                        <a:solidFill>
                          <a:schemeClr val="bg1"/>
                        </a:solidFill>
                        <a:latin typeface="Assistant" panose="020B0604020202020204" charset="-79"/>
                        <a:cs typeface="Assistant" panose="020B0604020202020204" charset="-79"/>
                      </a:endParaRPr>
                    </a:p>
                  </a:txBody>
                  <a:tcPr anchor="ctr">
                    <a:solidFill>
                      <a:schemeClr val="bg2">
                        <a:lumMod val="75000"/>
                        <a:alpha val="98000"/>
                      </a:schemeClr>
                    </a:solidFill>
                  </a:tcPr>
                </a:tc>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The Customer wants to open an account</a:t>
                      </a:r>
                    </a:p>
                  </a:txBody>
                  <a:tcPr anchor="ctr">
                    <a:solidFill>
                      <a:schemeClr val="bg2">
                        <a:lumMod val="75000"/>
                        <a:alpha val="98000"/>
                      </a:schemeClr>
                    </a:solidFill>
                  </a:tcPr>
                </a:tc>
                <a:extLst>
                  <a:ext uri="{0D108BD9-81ED-4DB2-BD59-A6C34878D82A}">
                    <a16:rowId xmlns:a16="http://schemas.microsoft.com/office/drawing/2014/main" val="594851834"/>
                  </a:ext>
                </a:extLst>
              </a:tr>
              <a:tr h="6875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ssistant" panose="020B0604020202020204" charset="-79"/>
                          <a:cs typeface="Assistant" panose="020B0604020202020204" charset="-79"/>
                        </a:rPr>
                        <a:t>Response</a:t>
                      </a:r>
                    </a:p>
                    <a:p>
                      <a:pPr algn="ctr">
                        <a:lnSpc>
                          <a:spcPct val="100000"/>
                        </a:lnSpc>
                      </a:pPr>
                      <a:endParaRPr lang="en-US" sz="2000" dirty="0">
                        <a:solidFill>
                          <a:schemeClr val="bg1"/>
                        </a:solidFill>
                        <a:latin typeface="Assistant" panose="020B0604020202020204" charset="-79"/>
                        <a:cs typeface="Assistant" panose="020B0604020202020204" charset="-79"/>
                      </a:endParaRPr>
                    </a:p>
                  </a:txBody>
                  <a:tcPr anchor="ctr">
                    <a:solidFill>
                      <a:schemeClr val="bg2">
                        <a:lumMod val="75000"/>
                        <a:alpha val="98000"/>
                      </a:schemeClr>
                    </a:solidFill>
                  </a:tcPr>
                </a:tc>
                <a:tc>
                  <a:txBody>
                    <a:bodyPr/>
                    <a:lstStyle/>
                    <a:p>
                      <a:pPr algn="ctr">
                        <a:lnSpc>
                          <a:spcPct val="100000"/>
                        </a:lnSpc>
                      </a:pPr>
                      <a:r>
                        <a:rPr lang="en-US" sz="2000" dirty="0">
                          <a:solidFill>
                            <a:schemeClr val="bg1"/>
                          </a:solidFill>
                          <a:latin typeface="Assistant" panose="020B0604020202020204" charset="-79"/>
                          <a:cs typeface="Assistant" panose="020B0604020202020204" charset="-79"/>
                        </a:rPr>
                        <a:t>The money was transferred to another beneficiary or to a government agency</a:t>
                      </a:r>
                    </a:p>
                  </a:txBody>
                  <a:tcPr anchor="ctr">
                    <a:solidFill>
                      <a:schemeClr val="bg2">
                        <a:lumMod val="75000"/>
                        <a:alpha val="98000"/>
                      </a:schemeClr>
                    </a:solidFill>
                  </a:tcPr>
                </a:tc>
                <a:extLst>
                  <a:ext uri="{0D108BD9-81ED-4DB2-BD59-A6C34878D82A}">
                    <a16:rowId xmlns:a16="http://schemas.microsoft.com/office/drawing/2014/main" val="2876205613"/>
                  </a:ext>
                </a:extLst>
              </a:tr>
            </a:tbl>
          </a:graphicData>
        </a:graphic>
      </p:graphicFrame>
    </p:spTree>
    <p:extLst>
      <p:ext uri="{BB962C8B-B14F-4D97-AF65-F5344CB8AC3E}">
        <p14:creationId xmlns:p14="http://schemas.microsoft.com/office/powerpoint/2010/main" val="1405725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995532">
            <a:off x="7391108" y="5735283"/>
            <a:ext cx="12504578" cy="6090851"/>
            <a:chOff x="0" y="0"/>
            <a:chExt cx="3293387" cy="1197191"/>
          </a:xfrm>
        </p:grpSpPr>
        <p:sp>
          <p:nvSpPr>
            <p:cNvPr id="4" name="Freeform 4"/>
            <p:cNvSpPr/>
            <p:nvPr/>
          </p:nvSpPr>
          <p:spPr>
            <a:xfrm>
              <a:off x="0" y="0"/>
              <a:ext cx="3293387" cy="1197191"/>
            </a:xfrm>
            <a:custGeom>
              <a:avLst/>
              <a:gdLst/>
              <a:ahLst/>
              <a:cxnLst/>
              <a:rect l="l" t="t" r="r" b="b"/>
              <a:pathLst>
                <a:path w="3293387" h="1197191">
                  <a:moveTo>
                    <a:pt x="0" y="0"/>
                  </a:moveTo>
                  <a:lnTo>
                    <a:pt x="3293387" y="0"/>
                  </a:lnTo>
                  <a:lnTo>
                    <a:pt x="3293387" y="1197191"/>
                  </a:lnTo>
                  <a:lnTo>
                    <a:pt x="0" y="1197191"/>
                  </a:lnTo>
                  <a:close/>
                </a:path>
              </a:pathLst>
            </a:custGeom>
            <a:solidFill>
              <a:srgbClr val="F6F4EF"/>
            </a:solidFill>
          </p:spPr>
        </p:sp>
        <p:sp>
          <p:nvSpPr>
            <p:cNvPr id="5" name="TextBox 5"/>
            <p:cNvSpPr txBox="1"/>
            <p:nvPr/>
          </p:nvSpPr>
          <p:spPr>
            <a:xfrm>
              <a:off x="0" y="-38100"/>
              <a:ext cx="3293387" cy="1235291"/>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9005677" y="3890931"/>
            <a:ext cx="11687175" cy="2703304"/>
          </a:xfrm>
          <a:prstGeom prst="rect">
            <a:avLst/>
          </a:prstGeom>
        </p:spPr>
        <p:txBody>
          <a:bodyPr wrap="square" lIns="0" tIns="0" rIns="0" bIns="0" rtlCol="0" anchor="t">
            <a:spAutoFit/>
          </a:bodyPr>
          <a:lstStyle/>
          <a:p>
            <a:pPr>
              <a:lnSpc>
                <a:spcPts val="10442"/>
              </a:lnSpc>
            </a:pPr>
            <a:r>
              <a:rPr lang="en-US" sz="9600" dirty="0">
                <a:latin typeface="Martel Heavy" panose="020B0604020202020204" charset="0"/>
                <a:cs typeface="Martel Heavy" panose="020B0604020202020204" charset="0"/>
              </a:rPr>
              <a:t>Sequence Diagrams</a:t>
            </a:r>
            <a:endParaRPr lang="en-US" sz="10000" dirty="0">
              <a:solidFill>
                <a:srgbClr val="000000"/>
              </a:solidFill>
              <a:latin typeface="Martel Heavy" panose="020B0604020202020204" charset="0"/>
              <a:cs typeface="Martel Heavy" panose="020B0604020202020204" charset="0"/>
            </a:endParaRPr>
          </a:p>
        </p:txBody>
      </p:sp>
      <p:pic>
        <p:nvPicPr>
          <p:cNvPr id="10" name="عنصر نائب للمحتوى 9">
            <a:extLst>
              <a:ext uri="{FF2B5EF4-FFF2-40B4-BE49-F238E27FC236}">
                <a16:creationId xmlns:a16="http://schemas.microsoft.com/office/drawing/2014/main" id="{01D3DF8D-3CC9-4918-B328-3CC8DFD4A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88158"/>
            <a:ext cx="8340725" cy="8346341"/>
          </a:xfrm>
        </p:spPr>
      </p:pic>
    </p:spTree>
    <p:extLst>
      <p:ext uri="{BB962C8B-B14F-4D97-AF65-F5344CB8AC3E}">
        <p14:creationId xmlns:p14="http://schemas.microsoft.com/office/powerpoint/2010/main" val="183839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7095953" cy="10287000"/>
            <a:chOff x="0" y="0"/>
            <a:chExt cx="1868893" cy="2709333"/>
          </a:xfrm>
        </p:grpSpPr>
        <p:sp>
          <p:nvSpPr>
            <p:cNvPr id="3" name="Freeform 3"/>
            <p:cNvSpPr/>
            <p:nvPr/>
          </p:nvSpPr>
          <p:spPr>
            <a:xfrm>
              <a:off x="0" y="0"/>
              <a:ext cx="1868893" cy="2709333"/>
            </a:xfrm>
            <a:custGeom>
              <a:avLst/>
              <a:gdLst/>
              <a:ahLst/>
              <a:cxnLst/>
              <a:rect l="l" t="t" r="r" b="b"/>
              <a:pathLst>
                <a:path w="1868893" h="2709333">
                  <a:moveTo>
                    <a:pt x="0" y="0"/>
                  </a:moveTo>
                  <a:lnTo>
                    <a:pt x="1868893" y="0"/>
                  </a:lnTo>
                  <a:lnTo>
                    <a:pt x="1868893" y="2709333"/>
                  </a:lnTo>
                  <a:lnTo>
                    <a:pt x="0" y="2709333"/>
                  </a:lnTo>
                  <a:close/>
                </a:path>
              </a:pathLst>
            </a:custGeom>
            <a:solidFill>
              <a:srgbClr val="F6F4EF"/>
            </a:solidFill>
          </p:spPr>
        </p:sp>
        <p:sp>
          <p:nvSpPr>
            <p:cNvPr id="4" name="TextBox 4"/>
            <p:cNvSpPr txBox="1"/>
            <p:nvPr/>
          </p:nvSpPr>
          <p:spPr>
            <a:xfrm>
              <a:off x="0" y="-38100"/>
              <a:ext cx="1868893" cy="2747433"/>
            </a:xfrm>
            <a:prstGeom prst="rect">
              <a:avLst/>
            </a:prstGeom>
          </p:spPr>
          <p:txBody>
            <a:bodyPr lIns="50800" tIns="50800" rIns="50800" bIns="50800" rtlCol="0" anchor="ctr"/>
            <a:lstStyle/>
            <a:p>
              <a:pPr algn="ctr">
                <a:lnSpc>
                  <a:spcPts val="2940"/>
                </a:lnSpc>
              </a:pPr>
              <a:endParaRPr/>
            </a:p>
          </p:txBody>
        </p:sp>
      </p:grpSp>
      <p:sp>
        <p:nvSpPr>
          <p:cNvPr id="21" name="TextBox 21"/>
          <p:cNvSpPr txBox="1"/>
          <p:nvPr/>
        </p:nvSpPr>
        <p:spPr>
          <a:xfrm>
            <a:off x="600075" y="3086100"/>
            <a:ext cx="8932072" cy="3593933"/>
          </a:xfrm>
          <a:prstGeom prst="rect">
            <a:avLst/>
          </a:prstGeom>
        </p:spPr>
        <p:txBody>
          <a:bodyPr wrap="square" lIns="0" tIns="0" rIns="0" bIns="0" rtlCol="0" anchor="t">
            <a:spAutoFit/>
          </a:bodyPr>
          <a:lstStyle/>
          <a:p>
            <a:pPr>
              <a:lnSpc>
                <a:spcPts val="9135"/>
              </a:lnSpc>
            </a:pPr>
            <a:r>
              <a:rPr lang="en-US" sz="10000" dirty="0">
                <a:latin typeface="Martel Heavy" panose="020B0604020202020204" charset="0"/>
                <a:cs typeface="Martel Heavy" panose="020B0604020202020204" charset="0"/>
              </a:rPr>
              <a:t>User Interface Design</a:t>
            </a:r>
            <a:endParaRPr lang="en-US" sz="10000" dirty="0">
              <a:solidFill>
                <a:srgbClr val="000000"/>
              </a:solidFill>
              <a:latin typeface="Martel Heavy" panose="020B0604020202020204" charset="0"/>
              <a:cs typeface="Martel Heavy" panose="020B0604020202020204" charset="0"/>
            </a:endParaRPr>
          </a:p>
        </p:txBody>
      </p:sp>
      <p:pic>
        <p:nvPicPr>
          <p:cNvPr id="27" name="عنصر نائب للمحتوى 26">
            <a:extLst>
              <a:ext uri="{FF2B5EF4-FFF2-40B4-BE49-F238E27FC236}">
                <a16:creationId xmlns:a16="http://schemas.microsoft.com/office/drawing/2014/main" id="{A6886F69-3E3D-4B54-A40A-63368E1438C6}"/>
              </a:ext>
            </a:extLst>
          </p:cNvPr>
          <p:cNvPicPr>
            <a:picLocks noGrp="1" noChangeAspect="1"/>
          </p:cNvPicPr>
          <p:nvPr>
            <p:ph idx="1"/>
          </p:nvPr>
        </p:nvPicPr>
        <p:blipFill>
          <a:blip r:embed="rId2"/>
          <a:stretch>
            <a:fillRect/>
          </a:stretch>
        </p:blipFill>
        <p:spPr>
          <a:xfrm>
            <a:off x="7772400" y="1562100"/>
            <a:ext cx="9906000" cy="7391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4EF"/>
        </a:solidFill>
        <a:effectLst/>
      </p:bgPr>
    </p:bg>
    <p:spTree>
      <p:nvGrpSpPr>
        <p:cNvPr id="1" name=""/>
        <p:cNvGrpSpPr/>
        <p:nvPr/>
      </p:nvGrpSpPr>
      <p:grpSpPr>
        <a:xfrm>
          <a:off x="0" y="0"/>
          <a:ext cx="0" cy="0"/>
          <a:chOff x="0" y="0"/>
          <a:chExt cx="0" cy="0"/>
        </a:xfrm>
      </p:grpSpPr>
      <p:grpSp>
        <p:nvGrpSpPr>
          <p:cNvPr id="2" name="Group 2"/>
          <p:cNvGrpSpPr/>
          <p:nvPr/>
        </p:nvGrpSpPr>
        <p:grpSpPr>
          <a:xfrm rot="-690638">
            <a:off x="654494" y="-1142016"/>
            <a:ext cx="4419788" cy="12571033"/>
            <a:chOff x="0" y="0"/>
            <a:chExt cx="1164059" cy="3310889"/>
          </a:xfrm>
        </p:grpSpPr>
        <p:sp>
          <p:nvSpPr>
            <p:cNvPr id="3" name="Freeform 3"/>
            <p:cNvSpPr/>
            <p:nvPr/>
          </p:nvSpPr>
          <p:spPr>
            <a:xfrm>
              <a:off x="0" y="0"/>
              <a:ext cx="1164059" cy="3310889"/>
            </a:xfrm>
            <a:custGeom>
              <a:avLst/>
              <a:gdLst/>
              <a:ahLst/>
              <a:cxnLst/>
              <a:rect l="l" t="t" r="r" b="b"/>
              <a:pathLst>
                <a:path w="1164059" h="3310889">
                  <a:moveTo>
                    <a:pt x="0" y="0"/>
                  </a:moveTo>
                  <a:lnTo>
                    <a:pt x="1164059" y="0"/>
                  </a:lnTo>
                  <a:lnTo>
                    <a:pt x="1164059" y="3310889"/>
                  </a:lnTo>
                  <a:lnTo>
                    <a:pt x="0" y="3310889"/>
                  </a:lnTo>
                  <a:close/>
                </a:path>
              </a:pathLst>
            </a:custGeom>
            <a:solidFill>
              <a:srgbClr val="FFFFFF"/>
            </a:solidFill>
          </p:spPr>
        </p:sp>
        <p:sp>
          <p:nvSpPr>
            <p:cNvPr id="4" name="TextBox 4"/>
            <p:cNvSpPr txBox="1"/>
            <p:nvPr/>
          </p:nvSpPr>
          <p:spPr>
            <a:xfrm>
              <a:off x="0" y="-38100"/>
              <a:ext cx="1164059" cy="3348989"/>
            </a:xfrm>
            <a:prstGeom prst="rect">
              <a:avLst/>
            </a:prstGeom>
          </p:spPr>
          <p:txBody>
            <a:bodyPr lIns="50800" tIns="50800" rIns="50800" bIns="50800" rtlCol="0" anchor="ctr"/>
            <a:lstStyle/>
            <a:p>
              <a:pPr algn="ctr">
                <a:lnSpc>
                  <a:spcPts val="2940"/>
                </a:lnSpc>
              </a:pPr>
              <a:endParaRPr/>
            </a:p>
          </p:txBody>
        </p:sp>
      </p:grpSp>
      <p:sp>
        <p:nvSpPr>
          <p:cNvPr id="9" name="Freeform 9"/>
          <p:cNvSpPr/>
          <p:nvPr/>
        </p:nvSpPr>
        <p:spPr>
          <a:xfrm>
            <a:off x="792475" y="3238040"/>
            <a:ext cx="7593140" cy="5315198"/>
          </a:xfrm>
          <a:custGeom>
            <a:avLst/>
            <a:gdLst/>
            <a:ahLst/>
            <a:cxnLst/>
            <a:rect l="l" t="t" r="r" b="b"/>
            <a:pathLst>
              <a:path w="7593140" h="5315198">
                <a:moveTo>
                  <a:pt x="0" y="0"/>
                </a:moveTo>
                <a:lnTo>
                  <a:pt x="7593140" y="0"/>
                </a:lnTo>
                <a:lnTo>
                  <a:pt x="7593140" y="5315199"/>
                </a:lnTo>
                <a:lnTo>
                  <a:pt x="0" y="5315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AutoShape 17"/>
          <p:cNvSpPr/>
          <p:nvPr/>
        </p:nvSpPr>
        <p:spPr>
          <a:xfrm rot="3487">
            <a:off x="792492" y="8510376"/>
            <a:ext cx="9389421" cy="0"/>
          </a:xfrm>
          <a:prstGeom prst="line">
            <a:avLst/>
          </a:prstGeom>
          <a:ln w="38100" cap="flat">
            <a:solidFill>
              <a:srgbClr val="243E4D"/>
            </a:solidFill>
            <a:prstDash val="solid"/>
            <a:headEnd type="none" w="sm" len="sm"/>
            <a:tailEnd type="none" w="sm" len="sm"/>
          </a:ln>
        </p:spPr>
      </p:sp>
      <p:sp>
        <p:nvSpPr>
          <p:cNvPr id="18" name="عنوان 17">
            <a:extLst>
              <a:ext uri="{FF2B5EF4-FFF2-40B4-BE49-F238E27FC236}">
                <a16:creationId xmlns:a16="http://schemas.microsoft.com/office/drawing/2014/main" id="{CABCA15B-4CD0-4C34-96E4-00373B4FEB6B}"/>
              </a:ext>
            </a:extLst>
          </p:cNvPr>
          <p:cNvSpPr>
            <a:spLocks noGrp="1"/>
          </p:cNvSpPr>
          <p:nvPr>
            <p:ph type="title"/>
          </p:nvPr>
        </p:nvSpPr>
        <p:spPr>
          <a:xfrm>
            <a:off x="8929686" y="1162262"/>
            <a:ext cx="8229600" cy="1143000"/>
          </a:xfrm>
        </p:spPr>
        <p:txBody>
          <a:bodyPr>
            <a:noAutofit/>
          </a:bodyPr>
          <a:lstStyle/>
          <a:p>
            <a:r>
              <a:rPr lang="en-US" sz="9600" dirty="0">
                <a:latin typeface="Martel Heavy" panose="020B0604020202020204" charset="0"/>
                <a:cs typeface="Martel Heavy" panose="020B0604020202020204" charset="0"/>
              </a:rPr>
              <a:t>References</a:t>
            </a:r>
          </a:p>
        </p:txBody>
      </p:sp>
      <p:sp>
        <p:nvSpPr>
          <p:cNvPr id="19" name="عنصر نائب للمحتوى 18">
            <a:extLst>
              <a:ext uri="{FF2B5EF4-FFF2-40B4-BE49-F238E27FC236}">
                <a16:creationId xmlns:a16="http://schemas.microsoft.com/office/drawing/2014/main" id="{F34F7D5A-5536-4282-A9BD-E53267F7ECFF}"/>
              </a:ext>
            </a:extLst>
          </p:cNvPr>
          <p:cNvSpPr>
            <a:spLocks noGrp="1"/>
          </p:cNvSpPr>
          <p:nvPr>
            <p:ph idx="1"/>
          </p:nvPr>
        </p:nvSpPr>
        <p:spPr>
          <a:xfrm>
            <a:off x="8943973" y="2667000"/>
            <a:ext cx="8910638" cy="5476875"/>
          </a:xfrm>
        </p:spPr>
        <p:txBody>
          <a:bodyPr>
            <a:normAutofit lnSpcReduction="10000"/>
          </a:bodyPr>
          <a:lstStyle/>
          <a:p>
            <a:r>
              <a:rPr lang="en-US" dirty="0">
                <a:latin typeface="Assistant" panose="020B0604020202020204" charset="-79"/>
                <a:cs typeface="Assistant" panose="020B0604020202020204" charset="-79"/>
                <a:hlinkClick r:id="rId4"/>
              </a:rPr>
              <a:t>https://www.visual-paradigm.com/guide/uml-unified-modeling-language/what-is-class-diagram/</a:t>
            </a:r>
            <a:endParaRPr lang="en-US" dirty="0">
              <a:latin typeface="Assistant" panose="020B0604020202020204" charset="-79"/>
              <a:cs typeface="Assistant" panose="020B0604020202020204" charset="-79"/>
            </a:endParaRPr>
          </a:p>
          <a:p>
            <a:endParaRPr lang="en-US" dirty="0">
              <a:latin typeface="Assistant" panose="020B0604020202020204" charset="-79"/>
              <a:cs typeface="Assistant" panose="020B0604020202020204" charset="-79"/>
            </a:endParaRPr>
          </a:p>
          <a:p>
            <a:r>
              <a:rPr lang="en-US" dirty="0">
                <a:latin typeface="Assistant" panose="020B0604020202020204" charset="-79"/>
                <a:cs typeface="Assistant" panose="020B0604020202020204" charset="-79"/>
                <a:hlinkClick r:id="rId4"/>
              </a:rPr>
              <a:t>https://www.visual-paradigm.com/guide/uml-unified-modeling-language/what-is-class-diagram/</a:t>
            </a:r>
            <a:endParaRPr lang="en-US" dirty="0">
              <a:latin typeface="Assistant" panose="020B0604020202020204" charset="-79"/>
              <a:cs typeface="Assistant" panose="020B0604020202020204" charset="-79"/>
            </a:endParaRPr>
          </a:p>
          <a:p>
            <a:endParaRPr lang="en-US" dirty="0">
              <a:latin typeface="Assistant" panose="020B0604020202020204" charset="-79"/>
              <a:cs typeface="Assistant" panose="020B0604020202020204" charset="-79"/>
            </a:endParaRPr>
          </a:p>
          <a:p>
            <a:r>
              <a:rPr lang="en-US" dirty="0">
                <a:latin typeface="Assistant" panose="020B0604020202020204" charset="-79"/>
                <a:cs typeface="Assistant" panose="020B0604020202020204" charset="-79"/>
                <a:hlinkClick r:id="rId5" action="ppaction://hlinkfile"/>
              </a:rPr>
              <a:t>https://www.visual-paradigm.com/guide/uml-unified-modeling-language/what-is-class-diagram/</a:t>
            </a:r>
            <a:endParaRPr lang="en-US" dirty="0">
              <a:latin typeface="Assistant" panose="020B0604020202020204" charset="-79"/>
              <a:cs typeface="Assistant" panose="020B0604020202020204" charset="-79"/>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38500">
            <a:off x="11466264" y="-702543"/>
            <a:ext cx="8568617" cy="13356802"/>
            <a:chOff x="0" y="0"/>
            <a:chExt cx="2256755" cy="3517841"/>
          </a:xfrm>
        </p:grpSpPr>
        <p:sp>
          <p:nvSpPr>
            <p:cNvPr id="3" name="Freeform 3"/>
            <p:cNvSpPr/>
            <p:nvPr/>
          </p:nvSpPr>
          <p:spPr>
            <a:xfrm>
              <a:off x="0" y="0"/>
              <a:ext cx="2256755" cy="3517841"/>
            </a:xfrm>
            <a:custGeom>
              <a:avLst/>
              <a:gdLst/>
              <a:ahLst/>
              <a:cxnLst/>
              <a:rect l="l" t="t" r="r" b="b"/>
              <a:pathLst>
                <a:path w="2256755" h="3517841">
                  <a:moveTo>
                    <a:pt x="0" y="0"/>
                  </a:moveTo>
                  <a:lnTo>
                    <a:pt x="2256755" y="0"/>
                  </a:lnTo>
                  <a:lnTo>
                    <a:pt x="2256755" y="3517841"/>
                  </a:lnTo>
                  <a:lnTo>
                    <a:pt x="0" y="3517841"/>
                  </a:lnTo>
                  <a:close/>
                </a:path>
              </a:pathLst>
            </a:custGeom>
            <a:solidFill>
              <a:srgbClr val="F6F4EF"/>
            </a:solidFill>
          </p:spPr>
        </p:sp>
        <p:sp>
          <p:nvSpPr>
            <p:cNvPr id="4" name="TextBox 4"/>
            <p:cNvSpPr txBox="1"/>
            <p:nvPr/>
          </p:nvSpPr>
          <p:spPr>
            <a:xfrm>
              <a:off x="0" y="-38100"/>
              <a:ext cx="2256755" cy="3555941"/>
            </a:xfrm>
            <a:prstGeom prst="rect">
              <a:avLst/>
            </a:prstGeom>
          </p:spPr>
          <p:txBody>
            <a:bodyPr lIns="50800" tIns="50800" rIns="50800" bIns="50800" rtlCol="0" anchor="ctr"/>
            <a:lstStyle/>
            <a:p>
              <a:pPr algn="ctr">
                <a:lnSpc>
                  <a:spcPts val="2940"/>
                </a:lnSpc>
              </a:pPr>
              <a:endParaRPr/>
            </a:p>
          </p:txBody>
        </p:sp>
      </p:grpSp>
      <p:sp>
        <p:nvSpPr>
          <p:cNvPr id="20" name="TextBox 20"/>
          <p:cNvSpPr txBox="1"/>
          <p:nvPr/>
        </p:nvSpPr>
        <p:spPr>
          <a:xfrm>
            <a:off x="3886200" y="4457700"/>
            <a:ext cx="13106400" cy="1644681"/>
          </a:xfrm>
          <a:prstGeom prst="rect">
            <a:avLst/>
          </a:prstGeom>
        </p:spPr>
        <p:txBody>
          <a:bodyPr wrap="square" lIns="0" tIns="0" rIns="0" bIns="0" rtlCol="0" anchor="t">
            <a:spAutoFit/>
          </a:bodyPr>
          <a:lstStyle/>
          <a:p>
            <a:pPr>
              <a:lnSpc>
                <a:spcPts val="11064"/>
              </a:lnSpc>
            </a:pPr>
            <a:r>
              <a:rPr lang="en-US" sz="15000" dirty="0">
                <a:solidFill>
                  <a:srgbClr val="000000"/>
                </a:solidFill>
                <a:latin typeface="Martel Heavy"/>
              </a:rPr>
              <a:t>Thank you</a:t>
            </a:r>
          </a:p>
        </p:txBody>
      </p:sp>
      <p:pic>
        <p:nvPicPr>
          <p:cNvPr id="21" name="صورة 20">
            <a:extLst>
              <a:ext uri="{FF2B5EF4-FFF2-40B4-BE49-F238E27FC236}">
                <a16:creationId xmlns:a16="http://schemas.microsoft.com/office/drawing/2014/main" id="{3FF3BBC6-6D5B-4549-804C-B4FF8989E718}"/>
              </a:ext>
            </a:extLst>
          </p:cNvPr>
          <p:cNvPicPr>
            <a:picLocks noChangeAspect="1"/>
          </p:cNvPicPr>
          <p:nvPr/>
        </p:nvPicPr>
        <p:blipFill>
          <a:blip r:embed="rId2"/>
          <a:stretch>
            <a:fillRect/>
          </a:stretch>
        </p:blipFill>
        <p:spPr>
          <a:xfrm>
            <a:off x="0" y="266700"/>
            <a:ext cx="3733800" cy="25321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89517">
            <a:off x="-3355734" y="7933313"/>
            <a:ext cx="18966276" cy="7392511"/>
            <a:chOff x="0" y="0"/>
            <a:chExt cx="4995233" cy="1946999"/>
          </a:xfrm>
        </p:grpSpPr>
        <p:sp>
          <p:nvSpPr>
            <p:cNvPr id="3" name="Freeform 3"/>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F6F4EF"/>
            </a:solidFill>
          </p:spPr>
        </p:sp>
        <p:sp>
          <p:nvSpPr>
            <p:cNvPr id="4" name="TextBox 4"/>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rot="989517">
            <a:off x="-4673027" y="8845285"/>
            <a:ext cx="18966276" cy="7392511"/>
            <a:chOff x="0" y="0"/>
            <a:chExt cx="4995233" cy="1946999"/>
          </a:xfrm>
        </p:grpSpPr>
        <p:sp>
          <p:nvSpPr>
            <p:cNvPr id="6" name="Freeform 6"/>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243E4D"/>
            </a:solidFill>
          </p:spPr>
        </p:sp>
        <p:sp>
          <p:nvSpPr>
            <p:cNvPr id="7" name="TextBox 7"/>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rot="805906">
            <a:off x="1159" y="2025722"/>
            <a:ext cx="6044986" cy="7664007"/>
          </a:xfrm>
          <a:custGeom>
            <a:avLst/>
            <a:gdLst/>
            <a:ahLst/>
            <a:cxnLst/>
            <a:rect l="l" t="t" r="r" b="b"/>
            <a:pathLst>
              <a:path w="6044986" h="7664007">
                <a:moveTo>
                  <a:pt x="0" y="0"/>
                </a:moveTo>
                <a:lnTo>
                  <a:pt x="6044985" y="0"/>
                </a:lnTo>
                <a:lnTo>
                  <a:pt x="6044985" y="7664007"/>
                </a:lnTo>
                <a:lnTo>
                  <a:pt x="0" y="76640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7315200" y="2648811"/>
            <a:ext cx="9534515" cy="1564531"/>
          </a:xfrm>
          <a:prstGeom prst="rect">
            <a:avLst/>
          </a:prstGeom>
        </p:spPr>
        <p:txBody>
          <a:bodyPr wrap="square" lIns="0" tIns="0" rIns="0" bIns="0" rtlCol="0" anchor="t">
            <a:spAutoFit/>
          </a:bodyPr>
          <a:lstStyle/>
          <a:p>
            <a:pPr>
              <a:lnSpc>
                <a:spcPts val="12197"/>
              </a:lnSpc>
            </a:pPr>
            <a:r>
              <a:rPr lang="en-US" sz="10000" dirty="0">
                <a:solidFill>
                  <a:srgbClr val="000000"/>
                </a:solidFill>
                <a:latin typeface="Martel Heavy"/>
              </a:rPr>
              <a:t>Introduction</a:t>
            </a:r>
          </a:p>
        </p:txBody>
      </p:sp>
      <p:sp>
        <p:nvSpPr>
          <p:cNvPr id="10" name="TextBox 10"/>
          <p:cNvSpPr txBox="1"/>
          <p:nvPr/>
        </p:nvSpPr>
        <p:spPr>
          <a:xfrm>
            <a:off x="7543800" y="4738325"/>
            <a:ext cx="9829800" cy="1046056"/>
          </a:xfrm>
          <a:prstGeom prst="rect">
            <a:avLst/>
          </a:prstGeom>
        </p:spPr>
        <p:txBody>
          <a:bodyPr wrap="square" lIns="0" tIns="0" rIns="0" bIns="0" rtlCol="0" anchor="t">
            <a:spAutoFit/>
          </a:bodyPr>
          <a:lstStyle/>
          <a:p>
            <a:pPr>
              <a:lnSpc>
                <a:spcPts val="4277"/>
              </a:lnSpc>
            </a:pPr>
            <a:r>
              <a:rPr lang="en-US" sz="2000" dirty="0">
                <a:latin typeface="Assistant" panose="020B0604020202020204" charset="-79"/>
                <a:cs typeface="Assistant" panose="020B0604020202020204" charset="-79"/>
              </a:rPr>
              <a:t>Banks are considered as a vitally important service in our everyday life. They help us access our </a:t>
            </a:r>
            <a:r>
              <a:rPr lang="en-US" sz="2400" dirty="0">
                <a:latin typeface="Assistant" panose="020B0604020202020204" charset="-79"/>
                <a:cs typeface="Assistant" panose="020B0604020202020204" charset="-79"/>
              </a:rPr>
              <a:t>funds</a:t>
            </a:r>
            <a:r>
              <a:rPr lang="en-US" sz="2000" dirty="0">
                <a:latin typeface="Assistant" panose="020B0604020202020204" charset="-79"/>
                <a:cs typeface="Assistant" panose="020B0604020202020204" charset="-79"/>
              </a:rPr>
              <a:t> through personal services and self-service medium such as online banking apps. </a:t>
            </a:r>
            <a:endParaRPr lang="en-US" sz="2000" dirty="0">
              <a:solidFill>
                <a:srgbClr val="000000"/>
              </a:solidFill>
              <a:latin typeface="Assistant" panose="020B0604020202020204" charset="-79"/>
              <a:cs typeface="Assistant" panose="020B0604020202020204"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83209">
            <a:off x="-2003455" y="6597304"/>
            <a:ext cx="21881704" cy="10065584"/>
          </a:xfrm>
          <a:custGeom>
            <a:avLst/>
            <a:gdLst/>
            <a:ahLst/>
            <a:cxnLst/>
            <a:rect l="l" t="t" r="r" b="b"/>
            <a:pathLst>
              <a:path w="21881704" h="10065584">
                <a:moveTo>
                  <a:pt x="0" y="0"/>
                </a:moveTo>
                <a:lnTo>
                  <a:pt x="21881704" y="0"/>
                </a:lnTo>
                <a:lnTo>
                  <a:pt x="21881704" y="10065584"/>
                </a:lnTo>
                <a:lnTo>
                  <a:pt x="0" y="100655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72177" y="1853842"/>
            <a:ext cx="8664791" cy="7404458"/>
          </a:xfrm>
          <a:custGeom>
            <a:avLst/>
            <a:gdLst/>
            <a:ahLst/>
            <a:cxnLst/>
            <a:rect l="l" t="t" r="r" b="b"/>
            <a:pathLst>
              <a:path w="8664791" h="7404458">
                <a:moveTo>
                  <a:pt x="0" y="0"/>
                </a:moveTo>
                <a:lnTo>
                  <a:pt x="8664791" y="0"/>
                </a:lnTo>
                <a:lnTo>
                  <a:pt x="8664791" y="7404458"/>
                </a:lnTo>
                <a:lnTo>
                  <a:pt x="0" y="74044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533400" y="2704298"/>
            <a:ext cx="6822128" cy="1564531"/>
          </a:xfrm>
          <a:prstGeom prst="rect">
            <a:avLst/>
          </a:prstGeom>
        </p:spPr>
        <p:txBody>
          <a:bodyPr wrap="square" lIns="0" tIns="0" rIns="0" bIns="0" rtlCol="0" anchor="t">
            <a:spAutoFit/>
          </a:bodyPr>
          <a:lstStyle/>
          <a:p>
            <a:pPr>
              <a:lnSpc>
                <a:spcPts val="12197"/>
              </a:lnSpc>
            </a:pPr>
            <a:r>
              <a:rPr lang="en-US" sz="10000" dirty="0">
                <a:solidFill>
                  <a:srgbClr val="000000"/>
                </a:solidFill>
                <a:latin typeface="Martel Heavy"/>
              </a:rPr>
              <a:t>Problems</a:t>
            </a:r>
          </a:p>
        </p:txBody>
      </p:sp>
      <p:sp>
        <p:nvSpPr>
          <p:cNvPr id="5" name="TextBox 5"/>
          <p:cNvSpPr txBox="1"/>
          <p:nvPr/>
        </p:nvSpPr>
        <p:spPr>
          <a:xfrm>
            <a:off x="381000" y="4397655"/>
            <a:ext cx="8889352" cy="1491690"/>
          </a:xfrm>
          <a:prstGeom prst="rect">
            <a:avLst/>
          </a:prstGeom>
        </p:spPr>
        <p:txBody>
          <a:bodyPr wrap="square" lIns="0" tIns="0" rIns="0" bIns="0" rtlCol="0" anchor="t">
            <a:spAutoFit/>
          </a:bodyPr>
          <a:lstStyle/>
          <a:p>
            <a:pPr>
              <a:lnSpc>
                <a:spcPts val="4015"/>
              </a:lnSpc>
            </a:pPr>
            <a:r>
              <a:rPr lang="en-US" dirty="0"/>
              <a:t>As banks sometimes may not provide a sufficient number of branches in each city, online banking services play an essential role in bridging the gap between the customer and the bank. </a:t>
            </a:r>
          </a:p>
          <a:p>
            <a:pPr>
              <a:lnSpc>
                <a:spcPts val="4015"/>
              </a:lnSpc>
            </a:pPr>
            <a:endParaRPr lang="en-US" sz="2400" dirty="0">
              <a:solidFill>
                <a:srgbClr val="000000"/>
              </a:solidFill>
              <a:latin typeface="Assistant" panose="020B0604020202020204" charset="-79"/>
              <a:cs typeface="Assistant" panose="020B0604020202020204"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267800">
            <a:off x="-3752219" y="6941913"/>
            <a:ext cx="18966276" cy="7392511"/>
            <a:chOff x="0" y="0"/>
            <a:chExt cx="4995233" cy="1946999"/>
          </a:xfrm>
        </p:grpSpPr>
        <p:sp>
          <p:nvSpPr>
            <p:cNvPr id="3" name="Freeform 3"/>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F6F4EF"/>
            </a:solidFill>
          </p:spPr>
        </p:sp>
        <p:sp>
          <p:nvSpPr>
            <p:cNvPr id="4" name="TextBox 4"/>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5755860" y="2811008"/>
            <a:ext cx="5658010" cy="5961505"/>
          </a:xfrm>
          <a:custGeom>
            <a:avLst/>
            <a:gdLst/>
            <a:ahLst/>
            <a:cxnLst/>
            <a:rect l="l" t="t" r="r" b="b"/>
            <a:pathLst>
              <a:path w="5658010" h="5961505">
                <a:moveTo>
                  <a:pt x="0" y="0"/>
                </a:moveTo>
                <a:lnTo>
                  <a:pt x="5658010" y="0"/>
                </a:lnTo>
                <a:lnTo>
                  <a:pt x="5658010" y="5961505"/>
                </a:lnTo>
                <a:lnTo>
                  <a:pt x="0" y="59615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2496441" y="5620311"/>
            <a:ext cx="2850609" cy="1141338"/>
          </a:xfrm>
          <a:prstGeom prst="rect">
            <a:avLst/>
          </a:prstGeom>
        </p:spPr>
        <p:txBody>
          <a:bodyPr lIns="0" tIns="0" rIns="0" bIns="0" rtlCol="0" anchor="t">
            <a:spAutoFit/>
          </a:bodyPr>
          <a:lstStyle/>
          <a:p>
            <a:pPr>
              <a:lnSpc>
                <a:spcPts val="8851"/>
              </a:lnSpc>
            </a:pPr>
            <a:r>
              <a:rPr lang="en-US" sz="6322" dirty="0">
                <a:solidFill>
                  <a:srgbClr val="A66735"/>
                </a:solidFill>
                <a:latin typeface="Martel Heavy"/>
              </a:rPr>
              <a:t>4.750</a:t>
            </a:r>
          </a:p>
        </p:txBody>
      </p:sp>
      <p:sp>
        <p:nvSpPr>
          <p:cNvPr id="9" name="TextBox 9"/>
          <p:cNvSpPr txBox="1"/>
          <p:nvPr/>
        </p:nvSpPr>
        <p:spPr>
          <a:xfrm>
            <a:off x="11712359" y="6986495"/>
            <a:ext cx="6496209" cy="553998"/>
          </a:xfrm>
          <a:prstGeom prst="rect">
            <a:avLst/>
          </a:prstGeom>
        </p:spPr>
        <p:txBody>
          <a:bodyPr wrap="square" lIns="0" tIns="0" rIns="0" bIns="0" rtlCol="0" anchor="t">
            <a:spAutoFit/>
          </a:bodyPr>
          <a:lstStyle/>
          <a:p>
            <a:pPr>
              <a:lnSpc>
                <a:spcPts val="4759"/>
              </a:lnSpc>
            </a:pPr>
            <a:r>
              <a:rPr lang="en-US" sz="2400" dirty="0">
                <a:latin typeface="Martel Heavy" panose="020B0604020202020204" charset="0"/>
                <a:cs typeface="Martel Heavy" panose="020B0604020202020204" charset="0"/>
              </a:rPr>
              <a:t>ATM machines across Saudi Arabia. </a:t>
            </a:r>
            <a:endParaRPr lang="en-US" sz="2400" dirty="0">
              <a:solidFill>
                <a:srgbClr val="000000"/>
              </a:solidFill>
              <a:latin typeface="Martel Heavy" panose="020B0604020202020204" charset="0"/>
              <a:cs typeface="Martel Heavy" panose="020B0604020202020204" charset="0"/>
            </a:endParaRPr>
          </a:p>
        </p:txBody>
      </p:sp>
      <p:sp>
        <p:nvSpPr>
          <p:cNvPr id="11" name="TextBox 11"/>
          <p:cNvSpPr txBox="1"/>
          <p:nvPr/>
        </p:nvSpPr>
        <p:spPr>
          <a:xfrm>
            <a:off x="685800" y="6986495"/>
            <a:ext cx="4343400" cy="1667123"/>
          </a:xfrm>
          <a:prstGeom prst="rect">
            <a:avLst/>
          </a:prstGeom>
        </p:spPr>
        <p:txBody>
          <a:bodyPr wrap="square" lIns="0" tIns="0" rIns="0" bIns="0" rtlCol="0" anchor="t">
            <a:spAutoFit/>
          </a:bodyPr>
          <a:lstStyle/>
          <a:p>
            <a:pPr>
              <a:lnSpc>
                <a:spcPts val="2588"/>
              </a:lnSpc>
            </a:pPr>
            <a:r>
              <a:rPr lang="en-US" sz="2400" dirty="0">
                <a:latin typeface="Assistant" panose="020B0604020202020204" charset="-79"/>
                <a:cs typeface="Assistant" panose="020B0604020202020204" charset="-79"/>
              </a:rPr>
              <a:t>Al-Rajhi bank is one of the world’s largest Islamic banks with total assets of 741 billion SR</a:t>
            </a:r>
            <a:r>
              <a:rPr lang="en-US" sz="2400" dirty="0">
                <a:solidFill>
                  <a:srgbClr val="000000"/>
                </a:solidFill>
                <a:latin typeface="Assistant" panose="020B0604020202020204" charset="-79"/>
                <a:cs typeface="Assistant" panose="020B0604020202020204" charset="-79"/>
              </a:rPr>
              <a:t>.</a:t>
            </a:r>
            <a:r>
              <a:rPr lang="en-US" sz="2400" dirty="0">
                <a:latin typeface="Assistant" panose="020B0604020202020204" charset="-79"/>
                <a:cs typeface="Assistant" panose="020B0604020202020204" charset="-79"/>
              </a:rPr>
              <a:t> and it has a large network of over 557 branches and more than</a:t>
            </a:r>
            <a:endParaRPr lang="en-US" sz="2400" dirty="0">
              <a:solidFill>
                <a:srgbClr val="000000"/>
              </a:solidFill>
              <a:latin typeface="Assistant" panose="020B0604020202020204" charset="-79"/>
              <a:cs typeface="Assistant" panose="020B0604020202020204" charset="-79"/>
            </a:endParaRPr>
          </a:p>
        </p:txBody>
      </p:sp>
      <p:sp>
        <p:nvSpPr>
          <p:cNvPr id="12" name="مربع نص 11">
            <a:extLst>
              <a:ext uri="{FF2B5EF4-FFF2-40B4-BE49-F238E27FC236}">
                <a16:creationId xmlns:a16="http://schemas.microsoft.com/office/drawing/2014/main" id="{ECEEF62E-CA77-4D0D-BA9F-C8C40C0CFDC5}"/>
              </a:ext>
            </a:extLst>
          </p:cNvPr>
          <p:cNvSpPr txBox="1"/>
          <p:nvPr/>
        </p:nvSpPr>
        <p:spPr>
          <a:xfrm>
            <a:off x="546581" y="1947575"/>
            <a:ext cx="8253415" cy="1908215"/>
          </a:xfrm>
          <a:prstGeom prst="rect">
            <a:avLst/>
          </a:prstGeom>
          <a:noFill/>
        </p:spPr>
        <p:txBody>
          <a:bodyPr wrap="square" rtlCol="0">
            <a:spAutoFit/>
          </a:bodyPr>
          <a:lstStyle/>
          <a:p>
            <a:r>
              <a:rPr lang="en-US" sz="10000" dirty="0">
                <a:latin typeface="Martel Heavy" panose="020B0604020202020204" charset="0"/>
                <a:cs typeface="Martel Heavy" panose="020B0604020202020204" charset="0"/>
              </a:rPr>
              <a:t>Background</a:t>
            </a:r>
            <a:r>
              <a:rPr lang="en-US"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89517">
            <a:off x="-3355734" y="7933313"/>
            <a:ext cx="18966276" cy="7392511"/>
            <a:chOff x="0" y="0"/>
            <a:chExt cx="4995233" cy="1946999"/>
          </a:xfrm>
        </p:grpSpPr>
        <p:sp>
          <p:nvSpPr>
            <p:cNvPr id="3" name="Freeform 3"/>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F6F4EF"/>
            </a:solidFill>
          </p:spPr>
        </p:sp>
        <p:sp>
          <p:nvSpPr>
            <p:cNvPr id="4" name="TextBox 4"/>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rot="989517">
            <a:off x="-4673027" y="8845285"/>
            <a:ext cx="18966276" cy="7392511"/>
            <a:chOff x="0" y="0"/>
            <a:chExt cx="4995233" cy="1946999"/>
          </a:xfrm>
        </p:grpSpPr>
        <p:sp>
          <p:nvSpPr>
            <p:cNvPr id="6" name="Freeform 6"/>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243E4D"/>
            </a:solidFill>
          </p:spPr>
        </p:sp>
        <p:sp>
          <p:nvSpPr>
            <p:cNvPr id="7" name="TextBox 7"/>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rot="805906">
            <a:off x="1159" y="2025722"/>
            <a:ext cx="6044986" cy="7664007"/>
          </a:xfrm>
          <a:custGeom>
            <a:avLst/>
            <a:gdLst/>
            <a:ahLst/>
            <a:cxnLst/>
            <a:rect l="l" t="t" r="r" b="b"/>
            <a:pathLst>
              <a:path w="6044986" h="7664007">
                <a:moveTo>
                  <a:pt x="0" y="0"/>
                </a:moveTo>
                <a:lnTo>
                  <a:pt x="6044985" y="0"/>
                </a:lnTo>
                <a:lnTo>
                  <a:pt x="6044985" y="7664007"/>
                </a:lnTo>
                <a:lnTo>
                  <a:pt x="0" y="76640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5181600" y="1776989"/>
            <a:ext cx="13792200" cy="1564531"/>
          </a:xfrm>
          <a:prstGeom prst="rect">
            <a:avLst/>
          </a:prstGeom>
        </p:spPr>
        <p:txBody>
          <a:bodyPr wrap="square" lIns="0" tIns="0" rIns="0" bIns="0" rtlCol="0" anchor="t">
            <a:spAutoFit/>
          </a:bodyPr>
          <a:lstStyle/>
          <a:p>
            <a:pPr>
              <a:lnSpc>
                <a:spcPts val="12197"/>
              </a:lnSpc>
            </a:pPr>
            <a:r>
              <a:rPr lang="en-US" sz="10000" dirty="0">
                <a:latin typeface="Martel Heavy" panose="020B0604020202020204" charset="0"/>
                <a:cs typeface="Martel Heavy" panose="020B0604020202020204" charset="0"/>
              </a:rPr>
              <a:t>Proposed solutions</a:t>
            </a:r>
            <a:endParaRPr lang="en-US" sz="10000" dirty="0">
              <a:solidFill>
                <a:srgbClr val="000000"/>
              </a:solidFill>
              <a:latin typeface="Martel Heavy" panose="020B0604020202020204" charset="0"/>
              <a:cs typeface="Martel Heavy" panose="020B0604020202020204" charset="0"/>
            </a:endParaRPr>
          </a:p>
        </p:txBody>
      </p:sp>
      <p:sp>
        <p:nvSpPr>
          <p:cNvPr id="10" name="TextBox 10"/>
          <p:cNvSpPr txBox="1"/>
          <p:nvPr/>
        </p:nvSpPr>
        <p:spPr>
          <a:xfrm>
            <a:off x="6477000" y="3911175"/>
            <a:ext cx="11811000" cy="2686826"/>
          </a:xfrm>
          <a:prstGeom prst="rect">
            <a:avLst/>
          </a:prstGeom>
        </p:spPr>
        <p:txBody>
          <a:bodyPr wrap="square" lIns="0" tIns="0" rIns="0" bIns="0" rtlCol="0" anchor="t">
            <a:spAutoFit/>
          </a:bodyPr>
          <a:lstStyle/>
          <a:p>
            <a:pPr>
              <a:lnSpc>
                <a:spcPts val="4277"/>
              </a:lnSpc>
            </a:pPr>
            <a:r>
              <a:rPr lang="en-US" sz="2400" dirty="0">
                <a:latin typeface="Assistant" panose="020B0604020202020204" charset="-79"/>
                <a:cs typeface="Assistant" panose="020B0604020202020204" charset="-79"/>
              </a:rPr>
              <a:t>Al-Rajhi app enables customers to have a customized personal banking experience and to manage all their banking operations at anytime from anywhere remotely. Additionally, it provides customers with credit cards that help them to pay for any kind of services saving them the effort to withdraw money from ATM machines. </a:t>
            </a:r>
          </a:p>
          <a:p>
            <a:pPr>
              <a:lnSpc>
                <a:spcPts val="4277"/>
              </a:lnSpc>
            </a:pPr>
            <a:endParaRPr lang="en-US" sz="2000" dirty="0">
              <a:solidFill>
                <a:srgbClr val="000000"/>
              </a:solidFill>
              <a:latin typeface="Assistant" panose="020B0604020202020204" charset="-79"/>
              <a:cs typeface="Assistant" panose="020B0604020202020204" charset="-79"/>
            </a:endParaRPr>
          </a:p>
        </p:txBody>
      </p:sp>
    </p:spTree>
    <p:extLst>
      <p:ext uri="{BB962C8B-B14F-4D97-AF65-F5344CB8AC3E}">
        <p14:creationId xmlns:p14="http://schemas.microsoft.com/office/powerpoint/2010/main" val="389274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0" y="1643927"/>
            <a:ext cx="9067800" cy="6664813"/>
          </a:xfrm>
          <a:custGeom>
            <a:avLst/>
            <a:gdLst/>
            <a:ahLst/>
            <a:cxnLst/>
            <a:rect l="l" t="t" r="r" b="b"/>
            <a:pathLst>
              <a:path w="5784223" h="3901721">
                <a:moveTo>
                  <a:pt x="0" y="0"/>
                </a:moveTo>
                <a:lnTo>
                  <a:pt x="5784222" y="0"/>
                </a:lnTo>
                <a:lnTo>
                  <a:pt x="5784222" y="3901721"/>
                </a:lnTo>
                <a:lnTo>
                  <a:pt x="0" y="39017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grpSp>
        <p:nvGrpSpPr>
          <p:cNvPr id="3" name="Group 3"/>
          <p:cNvGrpSpPr/>
          <p:nvPr/>
        </p:nvGrpSpPr>
        <p:grpSpPr>
          <a:xfrm rot="-995532">
            <a:off x="7332280" y="8781844"/>
            <a:ext cx="12504578" cy="4545584"/>
            <a:chOff x="0" y="0"/>
            <a:chExt cx="3293387" cy="1197191"/>
          </a:xfrm>
        </p:grpSpPr>
        <p:sp>
          <p:nvSpPr>
            <p:cNvPr id="4" name="Freeform 4"/>
            <p:cNvSpPr/>
            <p:nvPr/>
          </p:nvSpPr>
          <p:spPr>
            <a:xfrm>
              <a:off x="0" y="0"/>
              <a:ext cx="3293387" cy="1197191"/>
            </a:xfrm>
            <a:custGeom>
              <a:avLst/>
              <a:gdLst/>
              <a:ahLst/>
              <a:cxnLst/>
              <a:rect l="l" t="t" r="r" b="b"/>
              <a:pathLst>
                <a:path w="3293387" h="1197191">
                  <a:moveTo>
                    <a:pt x="0" y="0"/>
                  </a:moveTo>
                  <a:lnTo>
                    <a:pt x="3293387" y="0"/>
                  </a:lnTo>
                  <a:lnTo>
                    <a:pt x="3293387" y="1197191"/>
                  </a:lnTo>
                  <a:lnTo>
                    <a:pt x="0" y="1197191"/>
                  </a:lnTo>
                  <a:close/>
                </a:path>
              </a:pathLst>
            </a:custGeom>
            <a:solidFill>
              <a:srgbClr val="F6F4EF"/>
            </a:solidFill>
          </p:spPr>
        </p:sp>
        <p:sp>
          <p:nvSpPr>
            <p:cNvPr id="5" name="TextBox 5"/>
            <p:cNvSpPr txBox="1"/>
            <p:nvPr/>
          </p:nvSpPr>
          <p:spPr>
            <a:xfrm>
              <a:off x="0" y="-38100"/>
              <a:ext cx="3293387" cy="1235291"/>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9623815" y="2400300"/>
            <a:ext cx="8031970" cy="1384995"/>
          </a:xfrm>
          <a:prstGeom prst="rect">
            <a:avLst/>
          </a:prstGeom>
        </p:spPr>
        <p:txBody>
          <a:bodyPr wrap="square" lIns="0" tIns="0" rIns="0" bIns="0" rtlCol="0" anchor="t">
            <a:spAutoFit/>
          </a:bodyPr>
          <a:lstStyle/>
          <a:p>
            <a:pPr>
              <a:lnSpc>
                <a:spcPts val="10442"/>
              </a:lnSpc>
            </a:pPr>
            <a:r>
              <a:rPr lang="en-US" sz="10000" dirty="0">
                <a:solidFill>
                  <a:srgbClr val="000000"/>
                </a:solidFill>
                <a:latin typeface="Martel Heavy"/>
              </a:rPr>
              <a:t>Work Plan</a:t>
            </a:r>
          </a:p>
        </p:txBody>
      </p:sp>
      <p:sp>
        <p:nvSpPr>
          <p:cNvPr id="11" name="TextBox 11"/>
          <p:cNvSpPr txBox="1"/>
          <p:nvPr/>
        </p:nvSpPr>
        <p:spPr>
          <a:xfrm>
            <a:off x="9906000" y="4424451"/>
            <a:ext cx="7620000" cy="1103764"/>
          </a:xfrm>
          <a:prstGeom prst="rect">
            <a:avLst/>
          </a:prstGeom>
        </p:spPr>
        <p:txBody>
          <a:bodyPr wrap="square" lIns="0" tIns="0" rIns="0" bIns="0" rtlCol="0" anchor="t">
            <a:spAutoFit/>
          </a:bodyPr>
          <a:lstStyle/>
          <a:p>
            <a:pPr>
              <a:lnSpc>
                <a:spcPts val="2940"/>
              </a:lnSpc>
            </a:pPr>
            <a:r>
              <a:rPr lang="en-US" sz="2400" dirty="0">
                <a:solidFill>
                  <a:srgbClr val="000000"/>
                </a:solidFill>
                <a:latin typeface="Assistant" panose="020B0604020202020204" charset="-79"/>
                <a:cs typeface="Assistant" panose="020B0604020202020204" charset="-79"/>
              </a:rPr>
              <a:t>One of the major issues that persists is the lack of Al-Rajhi, which could be solved by establishing an application that enables customers to use the bank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5762" y="2199694"/>
            <a:ext cx="10378477" cy="7480676"/>
            <a:chOff x="0" y="0"/>
            <a:chExt cx="2562838" cy="476586"/>
          </a:xfrm>
        </p:grpSpPr>
        <p:sp>
          <p:nvSpPr>
            <p:cNvPr id="3" name="Freeform 3"/>
            <p:cNvSpPr/>
            <p:nvPr/>
          </p:nvSpPr>
          <p:spPr>
            <a:xfrm>
              <a:off x="0" y="0"/>
              <a:ext cx="2562838" cy="476586"/>
            </a:xfrm>
            <a:custGeom>
              <a:avLst/>
              <a:gdLst/>
              <a:ahLst/>
              <a:cxnLst/>
              <a:rect l="l" t="t" r="r" b="b"/>
              <a:pathLst>
                <a:path w="2562838" h="476586">
                  <a:moveTo>
                    <a:pt x="0" y="0"/>
                  </a:moveTo>
                  <a:lnTo>
                    <a:pt x="2562838" y="0"/>
                  </a:lnTo>
                  <a:lnTo>
                    <a:pt x="2562838" y="476586"/>
                  </a:lnTo>
                  <a:lnTo>
                    <a:pt x="0" y="476586"/>
                  </a:lnTo>
                  <a:close/>
                </a:path>
              </a:pathLst>
            </a:custGeom>
            <a:solidFill>
              <a:srgbClr val="F6F4EF"/>
            </a:solidFill>
          </p:spPr>
          <p:txBody>
            <a:bodyPr/>
            <a:lstStyle/>
            <a:p>
              <a:endParaRPr lang="en-US" dirty="0"/>
            </a:p>
          </p:txBody>
        </p:sp>
        <p:sp>
          <p:nvSpPr>
            <p:cNvPr id="4" name="TextBox 4"/>
            <p:cNvSpPr txBox="1"/>
            <p:nvPr/>
          </p:nvSpPr>
          <p:spPr>
            <a:xfrm>
              <a:off x="0" y="-38100"/>
              <a:ext cx="2562838" cy="514686"/>
            </a:xfrm>
            <a:prstGeom prst="rect">
              <a:avLst/>
            </a:prstGeom>
          </p:spPr>
          <p:txBody>
            <a:bodyPr lIns="50800" tIns="50800" rIns="50800" bIns="50800" rtlCol="0" anchor="ctr"/>
            <a:lstStyle/>
            <a:p>
              <a:pPr algn="ctr">
                <a:lnSpc>
                  <a:spcPts val="2940"/>
                </a:lnSpc>
              </a:pPr>
              <a:endParaRPr/>
            </a:p>
          </p:txBody>
        </p:sp>
      </p:grpSp>
      <p:sp>
        <p:nvSpPr>
          <p:cNvPr id="11" name="Freeform 11"/>
          <p:cNvSpPr/>
          <p:nvPr/>
        </p:nvSpPr>
        <p:spPr>
          <a:xfrm>
            <a:off x="10082917" y="3054898"/>
            <a:ext cx="7595483" cy="6051001"/>
          </a:xfrm>
          <a:custGeom>
            <a:avLst/>
            <a:gdLst/>
            <a:ahLst/>
            <a:cxnLst/>
            <a:rect l="l" t="t" r="r" b="b"/>
            <a:pathLst>
              <a:path w="7176383" h="5153948">
                <a:moveTo>
                  <a:pt x="0" y="0"/>
                </a:moveTo>
                <a:lnTo>
                  <a:pt x="7176383" y="0"/>
                </a:lnTo>
                <a:lnTo>
                  <a:pt x="7176383" y="5153948"/>
                </a:lnTo>
                <a:lnTo>
                  <a:pt x="0" y="51539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385762" y="670038"/>
            <a:ext cx="16421101" cy="1384995"/>
          </a:xfrm>
          <a:prstGeom prst="rect">
            <a:avLst/>
          </a:prstGeom>
        </p:spPr>
        <p:txBody>
          <a:bodyPr wrap="square" lIns="0" tIns="0" rIns="0" bIns="0" rtlCol="0" anchor="t">
            <a:spAutoFit/>
          </a:bodyPr>
          <a:lstStyle/>
          <a:p>
            <a:pPr>
              <a:lnSpc>
                <a:spcPts val="10442"/>
              </a:lnSpc>
            </a:pPr>
            <a:r>
              <a:rPr lang="en-US" sz="10000" dirty="0">
                <a:latin typeface="Martel Heavy" panose="020B0604020202020204" charset="0"/>
                <a:cs typeface="Martel Heavy" panose="020B0604020202020204" charset="0"/>
              </a:rPr>
              <a:t>Functional requirement</a:t>
            </a:r>
            <a:endParaRPr lang="en-US" sz="10000" dirty="0">
              <a:solidFill>
                <a:srgbClr val="000000"/>
              </a:solidFill>
              <a:latin typeface="Martel Heavy" panose="020B0604020202020204" charset="0"/>
              <a:cs typeface="Martel Heavy" panose="020B0604020202020204" charset="0"/>
            </a:endParaRPr>
          </a:p>
        </p:txBody>
      </p:sp>
      <p:sp>
        <p:nvSpPr>
          <p:cNvPr id="16" name="TextBox 16"/>
          <p:cNvSpPr txBox="1"/>
          <p:nvPr/>
        </p:nvSpPr>
        <p:spPr>
          <a:xfrm>
            <a:off x="544394" y="1830362"/>
            <a:ext cx="6097669" cy="369332"/>
          </a:xfrm>
          <a:prstGeom prst="rect">
            <a:avLst/>
          </a:prstGeom>
        </p:spPr>
        <p:txBody>
          <a:bodyPr lIns="0" tIns="0" rIns="0" bIns="0" rtlCol="0" anchor="t">
            <a:spAutoFit/>
          </a:bodyPr>
          <a:lstStyle/>
          <a:p>
            <a:r>
              <a:rPr lang="en-US" sz="2400" dirty="0">
                <a:latin typeface="Martel Heavy" panose="020B0604020202020204" charset="0"/>
                <a:cs typeface="Martel Heavy" panose="020B0604020202020204" charset="0"/>
              </a:rPr>
              <a:t>System requirements: </a:t>
            </a:r>
          </a:p>
        </p:txBody>
      </p:sp>
      <p:sp>
        <p:nvSpPr>
          <p:cNvPr id="17" name="TextBox 17"/>
          <p:cNvSpPr txBox="1"/>
          <p:nvPr/>
        </p:nvSpPr>
        <p:spPr>
          <a:xfrm>
            <a:off x="702260" y="2568879"/>
            <a:ext cx="9375894" cy="7048083"/>
          </a:xfrm>
          <a:prstGeom prst="rect">
            <a:avLst/>
          </a:prstGeom>
        </p:spPr>
        <p:txBody>
          <a:bodyPr wrap="square" lIns="0" tIns="0" rIns="0" bIns="0" rtlCol="0" anchor="t">
            <a:spAutoFit/>
          </a:bodyPr>
          <a:lstStyle/>
          <a:p>
            <a:r>
              <a:rPr lang="en-US" sz="2000" dirty="0">
                <a:latin typeface="Assistant" panose="020B0604020202020204" charset="-79"/>
                <a:cs typeface="Assistant" panose="020B0604020202020204" charset="-79"/>
              </a:rPr>
              <a:t>1- The system must allow the user to log in using password and phone number or ID.</a:t>
            </a:r>
          </a:p>
          <a:p>
            <a:endParaRPr lang="en-US" sz="2000" dirty="0">
              <a:latin typeface="Assistant" panose="020B0604020202020204" charset="-79"/>
              <a:cs typeface="Assistant" panose="020B0604020202020204" charset="-79"/>
            </a:endParaRPr>
          </a:p>
          <a:p>
            <a:r>
              <a:rPr lang="en-US" sz="2000" dirty="0">
                <a:latin typeface="Assistant" panose="020B0604020202020204" charset="-79"/>
                <a:cs typeface="Assistant" panose="020B0604020202020204" charset="-79"/>
              </a:rPr>
              <a:t>2- the system must provide an icon “forgot password” in case the user forgot their password. </a:t>
            </a:r>
          </a:p>
          <a:p>
            <a:endParaRPr lang="en-US" sz="2000" dirty="0">
              <a:latin typeface="Assistant" panose="020B0604020202020204" charset="-79"/>
              <a:cs typeface="Assistant" panose="020B0604020202020204" charset="-79"/>
            </a:endParaRPr>
          </a:p>
          <a:p>
            <a:r>
              <a:rPr lang="en-US" sz="2000" dirty="0">
                <a:latin typeface="Assistant" panose="020B0604020202020204" charset="-79"/>
                <a:cs typeface="Assistant" panose="020B0604020202020204" charset="-79"/>
              </a:rPr>
              <a:t>3- the system must provide an option “remember me” to save user’s login information.</a:t>
            </a:r>
          </a:p>
          <a:p>
            <a:r>
              <a:rPr lang="en-US" sz="2000" dirty="0">
                <a:latin typeface="Assistant" panose="020B0604020202020204" charset="-79"/>
                <a:cs typeface="Assistant" panose="020B0604020202020204" charset="-79"/>
              </a:rPr>
              <a:t> </a:t>
            </a:r>
          </a:p>
          <a:p>
            <a:r>
              <a:rPr lang="en-US" sz="2000" dirty="0">
                <a:latin typeface="Assistant" panose="020B0604020202020204" charset="-79"/>
                <a:cs typeface="Assistant" panose="020B0604020202020204" charset="-79"/>
              </a:rPr>
              <a:t>4- the system shall allow the user to open a new account for the customers who don’t have an account .</a:t>
            </a:r>
          </a:p>
          <a:p>
            <a:endParaRPr lang="en-US" sz="2000" dirty="0">
              <a:latin typeface="Assistant" panose="020B0604020202020204" charset="-79"/>
              <a:cs typeface="Assistant" panose="020B0604020202020204" charset="-79"/>
            </a:endParaRPr>
          </a:p>
          <a:p>
            <a:r>
              <a:rPr lang="en-US" sz="2000" dirty="0">
                <a:latin typeface="Assistant" panose="020B0604020202020204" charset="-79"/>
                <a:cs typeface="Assistant" panose="020B0604020202020204" charset="-79"/>
              </a:rPr>
              <a:t>5- the system shall allow the user to register digital channels for the customers who opened an account through the branch.</a:t>
            </a:r>
          </a:p>
          <a:p>
            <a:r>
              <a:rPr lang="en-US" sz="2000" dirty="0">
                <a:latin typeface="Assistant" panose="020B0604020202020204" charset="-79"/>
                <a:cs typeface="Assistant" panose="020B0604020202020204" charset="-79"/>
              </a:rPr>
              <a:t> </a:t>
            </a:r>
          </a:p>
          <a:p>
            <a:r>
              <a:rPr lang="en-US" sz="2000" dirty="0">
                <a:latin typeface="Assistant" panose="020B0604020202020204" charset="-79"/>
                <a:cs typeface="Assistant" panose="020B0604020202020204" charset="-79"/>
              </a:rPr>
              <a:t>6- the system shall send a verification code to authenticate the user.</a:t>
            </a:r>
          </a:p>
          <a:p>
            <a:endParaRPr lang="en-US" sz="2000" dirty="0">
              <a:latin typeface="Assistant" panose="020B0604020202020204" charset="-79"/>
              <a:cs typeface="Assistant" panose="020B0604020202020204" charset="-79"/>
            </a:endParaRPr>
          </a:p>
          <a:p>
            <a:r>
              <a:rPr lang="en-US" sz="2000" dirty="0">
                <a:latin typeface="Assistant" panose="020B0604020202020204" charset="-79"/>
                <a:cs typeface="Assistant" panose="020B0604020202020204" charset="-79"/>
              </a:rPr>
              <a:t>7- the system shall send messages of debit and credit operations.</a:t>
            </a:r>
          </a:p>
          <a:p>
            <a:r>
              <a:rPr lang="en-US" sz="2000" dirty="0">
                <a:latin typeface="Assistant" panose="020B0604020202020204" charset="-79"/>
                <a:cs typeface="Assistant" panose="020B0604020202020204" charset="-79"/>
              </a:rPr>
              <a:t>8- the system must provide quick access option by using a MPIN chosen by customers.</a:t>
            </a:r>
          </a:p>
          <a:p>
            <a:r>
              <a:rPr lang="en-US" sz="2000" dirty="0">
                <a:latin typeface="Assistant" panose="020B0604020202020204" charset="-79"/>
                <a:cs typeface="Assistant" panose="020B0604020202020204" charset="-79"/>
              </a:rPr>
              <a:t> </a:t>
            </a:r>
          </a:p>
          <a:p>
            <a:r>
              <a:rPr lang="en-US" sz="2000" dirty="0">
                <a:latin typeface="Assistant" panose="020B0604020202020204" charset="-79"/>
                <a:cs typeface="Assistant" panose="020B0604020202020204" charset="-79"/>
              </a:rPr>
              <a:t>9- the system must make a call to the customer’s phone number to allow them to add beneficiaries by pressing a specific number.</a:t>
            </a:r>
          </a:p>
          <a:p>
            <a:endParaRPr lang="en-US" sz="2000" dirty="0">
              <a:latin typeface="Assistant" panose="020B0604020202020204" charset="-79"/>
              <a:cs typeface="Assistant" panose="020B0604020202020204" charset="-79"/>
            </a:endParaRPr>
          </a:p>
          <a:p>
            <a:r>
              <a:rPr lang="en-US" sz="2000" dirty="0">
                <a:latin typeface="Assistant" panose="020B0604020202020204" charset="-79"/>
                <a:cs typeface="Assistant" panose="020B0604020202020204" charset="-79"/>
              </a:rPr>
              <a:t>10- the system must allow the user to view history of transactions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5762" y="2107130"/>
            <a:ext cx="10378477" cy="7480676"/>
            <a:chOff x="0" y="0"/>
            <a:chExt cx="2562838" cy="476586"/>
          </a:xfrm>
        </p:grpSpPr>
        <p:sp>
          <p:nvSpPr>
            <p:cNvPr id="3" name="Freeform 3"/>
            <p:cNvSpPr/>
            <p:nvPr/>
          </p:nvSpPr>
          <p:spPr>
            <a:xfrm>
              <a:off x="0" y="0"/>
              <a:ext cx="2562838" cy="476586"/>
            </a:xfrm>
            <a:custGeom>
              <a:avLst/>
              <a:gdLst/>
              <a:ahLst/>
              <a:cxnLst/>
              <a:rect l="l" t="t" r="r" b="b"/>
              <a:pathLst>
                <a:path w="2562838" h="476586">
                  <a:moveTo>
                    <a:pt x="0" y="0"/>
                  </a:moveTo>
                  <a:lnTo>
                    <a:pt x="2562838" y="0"/>
                  </a:lnTo>
                  <a:lnTo>
                    <a:pt x="2562838" y="476586"/>
                  </a:lnTo>
                  <a:lnTo>
                    <a:pt x="0" y="476586"/>
                  </a:lnTo>
                  <a:close/>
                </a:path>
              </a:pathLst>
            </a:custGeom>
            <a:solidFill>
              <a:srgbClr val="F6F4EF"/>
            </a:solidFill>
          </p:spPr>
          <p:txBody>
            <a:bodyPr/>
            <a:lstStyle/>
            <a:p>
              <a:endParaRPr lang="en-US" dirty="0"/>
            </a:p>
          </p:txBody>
        </p:sp>
        <p:sp>
          <p:nvSpPr>
            <p:cNvPr id="4" name="TextBox 4"/>
            <p:cNvSpPr txBox="1"/>
            <p:nvPr/>
          </p:nvSpPr>
          <p:spPr>
            <a:xfrm>
              <a:off x="0" y="-38100"/>
              <a:ext cx="2562838" cy="514686"/>
            </a:xfrm>
            <a:prstGeom prst="rect">
              <a:avLst/>
            </a:prstGeom>
          </p:spPr>
          <p:txBody>
            <a:bodyPr lIns="50800" tIns="50800" rIns="50800" bIns="50800" rtlCol="0" anchor="ctr"/>
            <a:lstStyle/>
            <a:p>
              <a:pPr algn="ctr">
                <a:lnSpc>
                  <a:spcPts val="2940"/>
                </a:lnSpc>
              </a:pPr>
              <a:endParaRPr/>
            </a:p>
          </p:txBody>
        </p:sp>
      </p:grpSp>
      <p:sp>
        <p:nvSpPr>
          <p:cNvPr id="11" name="Freeform 11"/>
          <p:cNvSpPr/>
          <p:nvPr/>
        </p:nvSpPr>
        <p:spPr>
          <a:xfrm>
            <a:off x="10082917" y="3054898"/>
            <a:ext cx="7595483" cy="6051001"/>
          </a:xfrm>
          <a:custGeom>
            <a:avLst/>
            <a:gdLst/>
            <a:ahLst/>
            <a:cxnLst/>
            <a:rect l="l" t="t" r="r" b="b"/>
            <a:pathLst>
              <a:path w="7176383" h="5153948">
                <a:moveTo>
                  <a:pt x="0" y="0"/>
                </a:moveTo>
                <a:lnTo>
                  <a:pt x="7176383" y="0"/>
                </a:lnTo>
                <a:lnTo>
                  <a:pt x="7176383" y="5153948"/>
                </a:lnTo>
                <a:lnTo>
                  <a:pt x="0" y="51539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385762" y="670038"/>
            <a:ext cx="18969038" cy="1338828"/>
          </a:xfrm>
          <a:prstGeom prst="rect">
            <a:avLst/>
          </a:prstGeom>
        </p:spPr>
        <p:txBody>
          <a:bodyPr wrap="square" lIns="0" tIns="0" rIns="0" bIns="0" rtlCol="0" anchor="t">
            <a:spAutoFit/>
          </a:bodyPr>
          <a:lstStyle/>
          <a:p>
            <a:pPr>
              <a:lnSpc>
                <a:spcPts val="10442"/>
              </a:lnSpc>
            </a:pPr>
            <a:r>
              <a:rPr lang="en-US" sz="8800" dirty="0">
                <a:latin typeface="Martel Heavy" panose="020B0604020202020204" charset="0"/>
                <a:cs typeface="Martel Heavy" panose="020B0604020202020204" charset="0"/>
              </a:rPr>
              <a:t>Non-Functional requirement</a:t>
            </a:r>
            <a:endParaRPr lang="en-US" sz="8800" dirty="0">
              <a:solidFill>
                <a:srgbClr val="000000"/>
              </a:solidFill>
              <a:latin typeface="Martel Heavy" panose="020B0604020202020204" charset="0"/>
              <a:cs typeface="Martel Heavy" panose="020B0604020202020204" charset="0"/>
            </a:endParaRPr>
          </a:p>
        </p:txBody>
      </p:sp>
      <p:sp>
        <p:nvSpPr>
          <p:cNvPr id="17" name="TextBox 17"/>
          <p:cNvSpPr txBox="1"/>
          <p:nvPr/>
        </p:nvSpPr>
        <p:spPr>
          <a:xfrm>
            <a:off x="702260" y="2568879"/>
            <a:ext cx="9375894" cy="3046988"/>
          </a:xfrm>
          <a:prstGeom prst="rect">
            <a:avLst/>
          </a:prstGeom>
        </p:spPr>
        <p:txBody>
          <a:bodyPr wrap="square" lIns="0" tIns="0" rIns="0" bIns="0" rtlCol="0" anchor="t">
            <a:spAutoFit/>
          </a:bodyPr>
          <a:lstStyle/>
          <a:p>
            <a:r>
              <a:rPr lang="en-US" sz="2000" dirty="0">
                <a:latin typeface="Assistant" panose="020B0604020202020204" charset="-79"/>
                <a:cs typeface="Assistant" panose="020B0604020202020204" charset="-79"/>
              </a:rPr>
              <a:t>1- The system must automatically log the customer out of their account when it’s inactive after 5 minutes.</a:t>
            </a:r>
          </a:p>
          <a:p>
            <a:endParaRPr lang="en-US" sz="2000" dirty="0">
              <a:latin typeface="Assistant" panose="020B0604020202020204" charset="-79"/>
              <a:cs typeface="Assistant" panose="020B0604020202020204" charset="-79"/>
            </a:endParaRPr>
          </a:p>
          <a:p>
            <a:r>
              <a:rPr lang="en-US" sz="2000" dirty="0">
                <a:latin typeface="Assistant" panose="020B0604020202020204" charset="-79"/>
                <a:cs typeface="Assistant" panose="020B0604020202020204" charset="-79"/>
              </a:rPr>
              <a:t>2- the system must send the verification code within 1 minute.</a:t>
            </a:r>
          </a:p>
          <a:p>
            <a:endParaRPr lang="en-US" sz="2000" dirty="0">
              <a:latin typeface="Assistant" panose="020B0604020202020204" charset="-79"/>
              <a:cs typeface="Assistant" panose="020B0604020202020204" charset="-79"/>
            </a:endParaRPr>
          </a:p>
          <a:p>
            <a:r>
              <a:rPr lang="en-US" sz="2000" dirty="0">
                <a:latin typeface="Assistant" panose="020B0604020202020204" charset="-79"/>
                <a:cs typeface="Assistant" panose="020B0604020202020204" charset="-79"/>
              </a:rPr>
              <a:t>3- customers shall be prompted to provide ATM card number and the username to create new password.</a:t>
            </a:r>
          </a:p>
          <a:p>
            <a:endParaRPr lang="en-US" sz="2000" dirty="0">
              <a:latin typeface="Assistant" panose="020B0604020202020204" charset="-79"/>
              <a:cs typeface="Assistant" panose="020B0604020202020204" charset="-79"/>
            </a:endParaRPr>
          </a:p>
          <a:p>
            <a:r>
              <a:rPr lang="en-US" sz="2000" dirty="0">
                <a:latin typeface="Assistant" panose="020B0604020202020204" charset="-79"/>
                <a:cs typeface="Assistant" panose="020B0604020202020204" charset="-79"/>
              </a:rPr>
              <a:t>4- Each page must load within 2 seconds.</a:t>
            </a:r>
          </a:p>
          <a:p>
            <a:endParaRPr lang="en-US" dirty="0"/>
          </a:p>
        </p:txBody>
      </p:sp>
    </p:spTree>
    <p:extLst>
      <p:ext uri="{BB962C8B-B14F-4D97-AF65-F5344CB8AC3E}">
        <p14:creationId xmlns:p14="http://schemas.microsoft.com/office/powerpoint/2010/main" val="81295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995532">
            <a:off x="7332280" y="8781844"/>
            <a:ext cx="12504578" cy="4545584"/>
            <a:chOff x="0" y="0"/>
            <a:chExt cx="3293387" cy="1197191"/>
          </a:xfrm>
        </p:grpSpPr>
        <p:sp>
          <p:nvSpPr>
            <p:cNvPr id="4" name="Freeform 4"/>
            <p:cNvSpPr/>
            <p:nvPr/>
          </p:nvSpPr>
          <p:spPr>
            <a:xfrm>
              <a:off x="0" y="0"/>
              <a:ext cx="3293387" cy="1197191"/>
            </a:xfrm>
            <a:custGeom>
              <a:avLst/>
              <a:gdLst/>
              <a:ahLst/>
              <a:cxnLst/>
              <a:rect l="l" t="t" r="r" b="b"/>
              <a:pathLst>
                <a:path w="3293387" h="1197191">
                  <a:moveTo>
                    <a:pt x="0" y="0"/>
                  </a:moveTo>
                  <a:lnTo>
                    <a:pt x="3293387" y="0"/>
                  </a:lnTo>
                  <a:lnTo>
                    <a:pt x="3293387" y="1197191"/>
                  </a:lnTo>
                  <a:lnTo>
                    <a:pt x="0" y="1197191"/>
                  </a:lnTo>
                  <a:close/>
                </a:path>
              </a:pathLst>
            </a:custGeom>
            <a:solidFill>
              <a:srgbClr val="F6F4EF"/>
            </a:solidFill>
          </p:spPr>
        </p:sp>
        <p:sp>
          <p:nvSpPr>
            <p:cNvPr id="5" name="TextBox 5"/>
            <p:cNvSpPr txBox="1"/>
            <p:nvPr/>
          </p:nvSpPr>
          <p:spPr>
            <a:xfrm>
              <a:off x="0" y="-38100"/>
              <a:ext cx="3293387" cy="1235291"/>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3810000" y="476250"/>
            <a:ext cx="14302985" cy="1369606"/>
          </a:xfrm>
          <a:prstGeom prst="rect">
            <a:avLst/>
          </a:prstGeom>
        </p:spPr>
        <p:txBody>
          <a:bodyPr wrap="square" lIns="0" tIns="0" rIns="0" bIns="0" rtlCol="0" anchor="t">
            <a:spAutoFit/>
          </a:bodyPr>
          <a:lstStyle/>
          <a:p>
            <a:pPr>
              <a:lnSpc>
                <a:spcPts val="10442"/>
              </a:lnSpc>
            </a:pPr>
            <a:r>
              <a:rPr lang="en-US" sz="9600" dirty="0">
                <a:latin typeface="Martel Heavy" panose="020B0604020202020204" charset="0"/>
                <a:cs typeface="Martel Heavy" panose="020B0604020202020204" charset="0"/>
              </a:rPr>
              <a:t>Activity diagram</a:t>
            </a:r>
            <a:endParaRPr lang="en-US" sz="10000" dirty="0">
              <a:solidFill>
                <a:srgbClr val="000000"/>
              </a:solidFill>
              <a:latin typeface="Martel Heavy" panose="020B0604020202020204" charset="0"/>
              <a:cs typeface="Martel Heavy" panose="020B0604020202020204" charset="0"/>
            </a:endParaRPr>
          </a:p>
        </p:txBody>
      </p:sp>
      <p:pic>
        <p:nvPicPr>
          <p:cNvPr id="12" name="عنصر نائب للمحتوى 11">
            <a:extLst>
              <a:ext uri="{FF2B5EF4-FFF2-40B4-BE49-F238E27FC236}">
                <a16:creationId xmlns:a16="http://schemas.microsoft.com/office/drawing/2014/main" id="{6FA2B364-B4FC-4F02-B420-0B7D2E6239D6}"/>
              </a:ext>
            </a:extLst>
          </p:cNvPr>
          <p:cNvPicPr>
            <a:picLocks noGrp="1" noChangeAspect="1"/>
          </p:cNvPicPr>
          <p:nvPr>
            <p:ph idx="1"/>
          </p:nvPr>
        </p:nvPicPr>
        <p:blipFill>
          <a:blip r:embed="rId2"/>
          <a:stretch>
            <a:fillRect/>
          </a:stretch>
        </p:blipFill>
        <p:spPr>
          <a:xfrm>
            <a:off x="1600200" y="2172866"/>
            <a:ext cx="14935200" cy="7656934"/>
          </a:xfrm>
          <a:prstGeom prst="rect">
            <a:avLst/>
          </a:prstGeom>
        </p:spPr>
      </p:pic>
    </p:spTree>
    <p:extLst>
      <p:ext uri="{BB962C8B-B14F-4D97-AF65-F5344CB8AC3E}">
        <p14:creationId xmlns:p14="http://schemas.microsoft.com/office/powerpoint/2010/main" val="3858279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620</Words>
  <Application>Microsoft Office PowerPoint</Application>
  <PresentationFormat>مخصص</PresentationFormat>
  <Paragraphs>84</Paragraphs>
  <Slides>15</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15</vt:i4>
      </vt:variant>
    </vt:vector>
  </HeadingPairs>
  <TitlesOfParts>
    <vt:vector size="21" baseType="lpstr">
      <vt:lpstr>Calibri</vt:lpstr>
      <vt:lpstr>Assistant</vt:lpstr>
      <vt:lpstr>Martel Heavy</vt:lpstr>
      <vt:lpstr>Arial</vt:lpstr>
      <vt:lpstr>Assistant Semi-Bold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References</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Beige Illustrative Business Pitch Deck Presentation</dc:title>
  <dc:creator>LENOVO</dc:creator>
  <cp:lastModifiedBy>Sadwork ✨♋💀👽🐾</cp:lastModifiedBy>
  <cp:revision>24</cp:revision>
  <dcterms:created xsi:type="dcterms:W3CDTF">2006-08-16T00:00:00Z</dcterms:created>
  <dcterms:modified xsi:type="dcterms:W3CDTF">2023-11-29T17:13:52Z</dcterms:modified>
  <dc:identifier>DAF1jWu--Ao</dc:identifier>
</cp:coreProperties>
</file>