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5" r:id="rId5"/>
    <p:sldId id="258" r:id="rId6"/>
    <p:sldId id="259" r:id="rId7"/>
    <p:sldId id="266" r:id="rId8"/>
    <p:sldId id="261" r:id="rId9"/>
    <p:sldId id="260" r:id="rId10"/>
    <p:sldId id="262" r:id="rId11"/>
    <p:sldId id="267" r:id="rId12"/>
    <p:sldId id="263" r:id="rId13"/>
    <p:sldId id="268" r:id="rId14"/>
    <p:sldId id="269" r:id="rId15"/>
    <p:sldId id="270" r:id="rId16"/>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226513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6FD680-2CE3-4092-A26C-8BD6BAF5A54E}" type="datetimeFigureOut">
              <a:rPr lang="ar-SA" smtClean="0"/>
              <a:t>13/11/44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176614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2875412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2332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47946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4"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197098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4"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299545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3900702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355762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70599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340739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6FD680-2CE3-4092-A26C-8BD6BAF5A54E}" type="datetimeFigureOut">
              <a:rPr lang="ar-SA" smtClean="0"/>
              <a:t>13/11/44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367073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6FD680-2CE3-4092-A26C-8BD6BAF5A54E}" type="datetimeFigureOut">
              <a:rPr lang="ar-SA" smtClean="0"/>
              <a:t>13/11/44</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68095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3"/>
          <p:cNvSpPr>
            <a:spLocks noGrp="1"/>
          </p:cNvSpPr>
          <p:nvPr>
            <p:ph type="ftr" sz="quarter" idx="11"/>
          </p:nvPr>
        </p:nvSpPr>
        <p:spPr/>
        <p:txBody>
          <a:bodyPr/>
          <a:lstStyle/>
          <a:p>
            <a:endParaRPr lang="ar-SA"/>
          </a:p>
        </p:txBody>
      </p:sp>
      <p:sp>
        <p:nvSpPr>
          <p:cNvPr id="6" name="Slide Number Placeholder 4"/>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408796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2"/>
          <p:cNvSpPr>
            <a:spLocks noGrp="1"/>
          </p:cNvSpPr>
          <p:nvPr>
            <p:ph type="ftr" sz="quarter" idx="11"/>
          </p:nvPr>
        </p:nvSpPr>
        <p:spPr/>
        <p:txBody>
          <a:bodyPr/>
          <a:lstStyle/>
          <a:p>
            <a:endParaRPr lang="ar-SA"/>
          </a:p>
        </p:txBody>
      </p:sp>
      <p:sp>
        <p:nvSpPr>
          <p:cNvPr id="6" name="Slide Number Placeholder 3"/>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59617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16FD680-2CE3-4092-A26C-8BD6BAF5A54E}" type="datetimeFigureOut">
              <a:rPr lang="ar-SA" smtClean="0"/>
              <a:t>13/11/44</a:t>
            </a:fld>
            <a:endParaRPr lang="ar-SA"/>
          </a:p>
        </p:txBody>
      </p:sp>
      <p:sp>
        <p:nvSpPr>
          <p:cNvPr id="5" name="Footer Placeholder 5"/>
          <p:cNvSpPr>
            <a:spLocks noGrp="1"/>
          </p:cNvSpPr>
          <p:nvPr>
            <p:ph type="ftr" sz="quarter" idx="11"/>
          </p:nvPr>
        </p:nvSpPr>
        <p:spPr/>
        <p:txBody>
          <a:bodyPr/>
          <a:lstStyle/>
          <a:p>
            <a:endParaRPr lang="ar-SA"/>
          </a:p>
        </p:txBody>
      </p:sp>
      <p:sp>
        <p:nvSpPr>
          <p:cNvPr id="6" name="Slide Number Placeholder 6"/>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339412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6FD680-2CE3-4092-A26C-8BD6BAF5A54E}" type="datetimeFigureOut">
              <a:rPr lang="ar-SA" smtClean="0"/>
              <a:t>13/11/44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45B7017-0DD3-4410-B8DE-0A0ADFA91CE6}" type="slidenum">
              <a:rPr lang="ar-SA" smtClean="0"/>
              <a:t>‹#›</a:t>
            </a:fld>
            <a:endParaRPr lang="ar-SA"/>
          </a:p>
        </p:txBody>
      </p:sp>
    </p:spTree>
    <p:extLst>
      <p:ext uri="{BB962C8B-B14F-4D97-AF65-F5344CB8AC3E}">
        <p14:creationId xmlns:p14="http://schemas.microsoft.com/office/powerpoint/2010/main" val="349085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6FD680-2CE3-4092-A26C-8BD6BAF5A54E}" type="datetimeFigureOut">
              <a:rPr lang="ar-SA" smtClean="0"/>
              <a:t>13/11/44</a:t>
            </a:fld>
            <a:endParaRPr lang="ar-S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S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5B7017-0DD3-4410-B8DE-0A0ADFA91CE6}" type="slidenum">
              <a:rPr lang="ar-SA" smtClean="0"/>
              <a:t>‹#›</a:t>
            </a:fld>
            <a:endParaRPr lang="ar-SA"/>
          </a:p>
        </p:txBody>
      </p:sp>
    </p:spTree>
    <p:extLst>
      <p:ext uri="{BB962C8B-B14F-4D97-AF65-F5344CB8AC3E}">
        <p14:creationId xmlns:p14="http://schemas.microsoft.com/office/powerpoint/2010/main" val="286680262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681" y="1669869"/>
            <a:ext cx="8825658" cy="576943"/>
          </a:xfrm>
        </p:spPr>
        <p:txBody>
          <a:bodyPr/>
          <a:lstStyle/>
          <a:p>
            <a:r>
              <a:rPr lang="en-US" dirty="0" smtClean="0">
                <a:solidFill>
                  <a:schemeClr val="bg1"/>
                </a:solidFill>
                <a:latin typeface="Adobe Caslon Pro Bold" panose="0205070206050A020403" pitchFamily="18" charset="0"/>
              </a:rPr>
              <a:t>UBER APP</a:t>
            </a:r>
            <a:endParaRPr lang="ar-SA" dirty="0">
              <a:solidFill>
                <a:schemeClr val="bg1"/>
              </a:solidFill>
              <a:latin typeface="Adobe Caslon Pro Bold" panose="0205070206050A020403" pitchFamily="18" charset="0"/>
            </a:endParaRPr>
          </a:p>
        </p:txBody>
      </p:sp>
      <p:sp>
        <p:nvSpPr>
          <p:cNvPr id="3" name="Subtitle 2"/>
          <p:cNvSpPr>
            <a:spLocks noGrp="1"/>
          </p:cNvSpPr>
          <p:nvPr>
            <p:ph type="subTitle" idx="1"/>
          </p:nvPr>
        </p:nvSpPr>
        <p:spPr>
          <a:xfrm>
            <a:off x="1154955" y="2246811"/>
            <a:ext cx="8825658" cy="3958045"/>
          </a:xfrm>
        </p:spPr>
        <p:txBody>
          <a:bodyPr>
            <a:normAutofit/>
          </a:bodyPr>
          <a:lstStyle/>
          <a:p>
            <a:pPr algn="ctr" rtl="0"/>
            <a:endParaRPr lang="en-US" b="1" smtClean="0">
              <a:solidFill>
                <a:schemeClr val="bg1"/>
              </a:solidFill>
              <a:latin typeface="Adobe Caslon Pro Bold" panose="0205070206050A020403" pitchFamily="18" charset="0"/>
            </a:endParaRPr>
          </a:p>
          <a:p>
            <a:pPr algn="ctr" rtl="0"/>
            <a:r>
              <a:rPr lang="en-US" b="1" smtClean="0">
                <a:solidFill>
                  <a:schemeClr val="bg1"/>
                </a:solidFill>
                <a:latin typeface="Adobe Caslon Pro Bold" panose="0205070206050A020403" pitchFamily="18" charset="0"/>
              </a:rPr>
              <a:t>Students </a:t>
            </a:r>
            <a:r>
              <a:rPr lang="en-US" b="1" dirty="0">
                <a:solidFill>
                  <a:schemeClr val="bg1"/>
                </a:solidFill>
                <a:latin typeface="Adobe Caslon Pro Bold" panose="0205070206050A020403" pitchFamily="18" charset="0"/>
              </a:rPr>
              <a:t>Names:</a:t>
            </a:r>
            <a:endParaRPr lang="en-US" dirty="0">
              <a:solidFill>
                <a:schemeClr val="bg1"/>
              </a:solidFill>
              <a:latin typeface="Adobe Caslon Pro Bold" panose="0205070206050A020403" pitchFamily="18" charset="0"/>
            </a:endParaRPr>
          </a:p>
          <a:p>
            <a:pPr algn="ctr" rtl="0"/>
            <a:r>
              <a:rPr lang="en-US" dirty="0" err="1">
                <a:solidFill>
                  <a:schemeClr val="bg1"/>
                </a:solidFill>
                <a:latin typeface="Adobe Caslon Pro Bold" panose="0205070206050A020403" pitchFamily="18" charset="0"/>
              </a:rPr>
              <a:t>Mashal</a:t>
            </a:r>
            <a:r>
              <a:rPr lang="en-US" dirty="0">
                <a:solidFill>
                  <a:schemeClr val="bg1"/>
                </a:solidFill>
                <a:latin typeface="Adobe Caslon Pro Bold" panose="0205070206050A020403" pitchFamily="18" charset="0"/>
              </a:rPr>
              <a:t> </a:t>
            </a:r>
            <a:r>
              <a:rPr lang="en-US" dirty="0" err="1">
                <a:solidFill>
                  <a:schemeClr val="bg1"/>
                </a:solidFill>
                <a:latin typeface="Adobe Caslon Pro Bold" panose="0205070206050A020403" pitchFamily="18" charset="0"/>
              </a:rPr>
              <a:t>Dhyab</a:t>
            </a:r>
            <a:r>
              <a:rPr lang="en-US" dirty="0">
                <a:solidFill>
                  <a:schemeClr val="bg1"/>
                </a:solidFill>
                <a:latin typeface="Adobe Caslon Pro Bold" panose="0205070206050A020403" pitchFamily="18" charset="0"/>
              </a:rPr>
              <a:t> Abdullah Al-</a:t>
            </a:r>
            <a:r>
              <a:rPr lang="en-US" dirty="0" err="1">
                <a:solidFill>
                  <a:schemeClr val="bg1"/>
                </a:solidFill>
                <a:latin typeface="Adobe Caslon Pro Bold" panose="0205070206050A020403" pitchFamily="18" charset="0"/>
              </a:rPr>
              <a:t>Dhyab</a:t>
            </a:r>
            <a:r>
              <a:rPr lang="en-US" dirty="0">
                <a:solidFill>
                  <a:schemeClr val="bg1"/>
                </a:solidFill>
                <a:latin typeface="Adobe Caslon Pro Bold" panose="0205070206050A020403" pitchFamily="18" charset="0"/>
              </a:rPr>
              <a:t>      443050042</a:t>
            </a:r>
          </a:p>
          <a:p>
            <a:pPr algn="ctr" rtl="0"/>
            <a:r>
              <a:rPr lang="en-US" dirty="0" err="1">
                <a:solidFill>
                  <a:schemeClr val="bg1"/>
                </a:solidFill>
                <a:latin typeface="Adobe Caslon Pro Bold" panose="0205070206050A020403" pitchFamily="18" charset="0"/>
              </a:rPr>
              <a:t>Amer</a:t>
            </a:r>
            <a:r>
              <a:rPr lang="en-US" dirty="0">
                <a:solidFill>
                  <a:schemeClr val="bg1"/>
                </a:solidFill>
                <a:latin typeface="Adobe Caslon Pro Bold" panose="0205070206050A020403" pitchFamily="18" charset="0"/>
              </a:rPr>
              <a:t> Yasser        443050853</a:t>
            </a:r>
          </a:p>
          <a:p>
            <a:pPr rtl="0"/>
            <a:endParaRPr lang="en-US" dirty="0">
              <a:solidFill>
                <a:schemeClr val="bg1"/>
              </a:solidFill>
              <a:latin typeface="Adobe Caslon Pro Bold" panose="0205070206050A020403" pitchFamily="18" charset="0"/>
            </a:endParaRPr>
          </a:p>
          <a:p>
            <a:pPr rtl="0"/>
            <a:r>
              <a:rPr lang="en-US" dirty="0">
                <a:solidFill>
                  <a:schemeClr val="bg1"/>
                </a:solidFill>
                <a:latin typeface="Adobe Caslon Pro Bold" panose="0205070206050A020403" pitchFamily="18" charset="0"/>
              </a:rPr>
              <a:t> </a:t>
            </a:r>
          </a:p>
          <a:p>
            <a:pPr algn="ctr" rtl="0"/>
            <a:r>
              <a:rPr lang="en-US" b="1" dirty="0">
                <a:solidFill>
                  <a:schemeClr val="bg1"/>
                </a:solidFill>
                <a:latin typeface="Adobe Caslon Pro Bold" panose="0205070206050A020403" pitchFamily="18" charset="0"/>
              </a:rPr>
              <a:t>Supervise </a:t>
            </a:r>
            <a:r>
              <a:rPr lang="en-US" b="1" dirty="0" err="1">
                <a:solidFill>
                  <a:schemeClr val="bg1"/>
                </a:solidFill>
                <a:latin typeface="Adobe Caslon Pro Bold" panose="0205070206050A020403" pitchFamily="18" charset="0"/>
              </a:rPr>
              <a:t>Dr</a:t>
            </a:r>
            <a:r>
              <a:rPr lang="en-US" b="1" dirty="0">
                <a:solidFill>
                  <a:schemeClr val="bg1"/>
                </a:solidFill>
                <a:latin typeface="Adobe Caslon Pro Bold" panose="0205070206050A020403" pitchFamily="18" charset="0"/>
              </a:rPr>
              <a:t>:</a:t>
            </a:r>
            <a:endParaRPr lang="en-US" dirty="0">
              <a:solidFill>
                <a:schemeClr val="bg1"/>
              </a:solidFill>
              <a:latin typeface="Adobe Caslon Pro Bold" panose="0205070206050A020403" pitchFamily="18" charset="0"/>
            </a:endParaRPr>
          </a:p>
          <a:p>
            <a:pPr algn="ctr" rtl="0"/>
            <a:r>
              <a:rPr lang="en-US" dirty="0">
                <a:solidFill>
                  <a:schemeClr val="bg1"/>
                </a:solidFill>
                <a:latin typeface="Adobe Caslon Pro Bold" panose="0205070206050A020403" pitchFamily="18" charset="0"/>
              </a:rPr>
              <a:t>Mohammed </a:t>
            </a:r>
            <a:r>
              <a:rPr lang="en-US" dirty="0" err="1">
                <a:solidFill>
                  <a:schemeClr val="bg1"/>
                </a:solidFill>
                <a:latin typeface="Adobe Caslon Pro Bold" panose="0205070206050A020403" pitchFamily="18" charset="0"/>
              </a:rPr>
              <a:t>Saad</a:t>
            </a:r>
            <a:r>
              <a:rPr lang="en-US" dirty="0">
                <a:solidFill>
                  <a:schemeClr val="bg1"/>
                </a:solidFill>
                <a:latin typeface="Adobe Caslon Pro Bold" panose="0205070206050A020403" pitchFamily="18" charset="0"/>
              </a:rPr>
              <a:t> Mohammed </a:t>
            </a:r>
            <a:r>
              <a:rPr lang="en-US" dirty="0" err="1">
                <a:solidFill>
                  <a:schemeClr val="bg1"/>
                </a:solidFill>
                <a:latin typeface="Adobe Caslon Pro Bold" panose="0205070206050A020403" pitchFamily="18" charset="0"/>
              </a:rPr>
              <a:t>Aserri</a:t>
            </a:r>
            <a:endParaRPr lang="en-US" dirty="0">
              <a:solidFill>
                <a:schemeClr val="bg1"/>
              </a:solidFill>
              <a:latin typeface="Adobe Caslon Pro Bold" panose="0205070206050A020403" pitchFamily="18" charset="0"/>
            </a:endParaRPr>
          </a:p>
          <a:p>
            <a:endParaRPr lang="ar-SA" dirty="0"/>
          </a:p>
        </p:txBody>
      </p:sp>
    </p:spTree>
    <p:extLst>
      <p:ext uri="{BB962C8B-B14F-4D97-AF65-F5344CB8AC3E}">
        <p14:creationId xmlns:p14="http://schemas.microsoft.com/office/powerpoint/2010/main" val="1451418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dobe Caslon Pro Bold" panose="0205070206050A020403" pitchFamily="18" charset="0"/>
              </a:rPr>
              <a:t>Sequence Diagram</a:t>
            </a:r>
            <a:endParaRPr lang="ar-SA" dirty="0">
              <a:solidFill>
                <a:schemeClr val="bg1"/>
              </a:solidFill>
              <a:latin typeface="Adobe Caslon Pro Bold" panose="0205070206050A020403"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384663" y="1947227"/>
            <a:ext cx="8934994" cy="4192316"/>
          </a:xfrm>
          <a:prstGeom prst="rect">
            <a:avLst/>
          </a:prstGeom>
          <a:noFill/>
          <a:ln>
            <a:noFill/>
          </a:ln>
        </p:spPr>
      </p:pic>
    </p:spTree>
    <p:extLst>
      <p:ext uri="{BB962C8B-B14F-4D97-AF65-F5344CB8AC3E}">
        <p14:creationId xmlns:p14="http://schemas.microsoft.com/office/powerpoint/2010/main" val="26091444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dobe Caslon Pro Bold" panose="0205070206050A020403" pitchFamily="18" charset="0"/>
              </a:rPr>
              <a:t>Class Diagram</a:t>
            </a:r>
            <a:endParaRPr lang="ar-SA" dirty="0"/>
          </a:p>
        </p:txBody>
      </p:sp>
      <p:pic>
        <p:nvPicPr>
          <p:cNvPr id="5" name="Picture 4"/>
          <p:cNvPicPr>
            <a:picLocks noChangeAspect="1"/>
          </p:cNvPicPr>
          <p:nvPr/>
        </p:nvPicPr>
        <p:blipFill>
          <a:blip r:embed="rId2"/>
          <a:stretch>
            <a:fillRect/>
          </a:stretch>
        </p:blipFill>
        <p:spPr>
          <a:xfrm>
            <a:off x="2129246" y="914399"/>
            <a:ext cx="8548605" cy="5721533"/>
          </a:xfrm>
          <a:prstGeom prst="rect">
            <a:avLst/>
          </a:prstGeom>
        </p:spPr>
      </p:pic>
    </p:spTree>
    <p:extLst>
      <p:ext uri="{BB962C8B-B14F-4D97-AF65-F5344CB8AC3E}">
        <p14:creationId xmlns:p14="http://schemas.microsoft.com/office/powerpoint/2010/main" val="364023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dobe Caslon Pro Bold" panose="0205070206050A020403" pitchFamily="18" charset="0"/>
              </a:rPr>
              <a:t>USER Interface</a:t>
            </a:r>
            <a:endParaRPr lang="ar-SA" dirty="0">
              <a:solidFill>
                <a:schemeClr val="bg1"/>
              </a:solidFill>
              <a:latin typeface="Adobe Caslon Pro Bold" panose="0205070206050A020403"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46111" y="2029098"/>
            <a:ext cx="1839595" cy="362689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753682" y="2048101"/>
            <a:ext cx="1993900" cy="3626895"/>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015558" y="2048101"/>
            <a:ext cx="1983105" cy="3645898"/>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7266639" y="2048101"/>
            <a:ext cx="2042283" cy="3645898"/>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9692640" y="2007508"/>
            <a:ext cx="2194382" cy="3670074"/>
          </a:xfrm>
          <a:prstGeom prst="rect">
            <a:avLst/>
          </a:prstGeom>
          <a:noFill/>
          <a:ln>
            <a:noFill/>
          </a:ln>
        </p:spPr>
      </p:pic>
    </p:spTree>
    <p:extLst>
      <p:ext uri="{BB962C8B-B14F-4D97-AF65-F5344CB8AC3E}">
        <p14:creationId xmlns:p14="http://schemas.microsoft.com/office/powerpoint/2010/main" val="424295865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85000"/>
                    <a:lumOff val="15000"/>
                  </a:schemeClr>
                </a:solidFill>
                <a:latin typeface="Adobe Caslon Pro" panose="0205050205050A020403" pitchFamily="18" charset="0"/>
              </a:rPr>
              <a:t>State of Uber App</a:t>
            </a:r>
            <a:r>
              <a:rPr lang="en-US" b="1" dirty="0" smtClean="0">
                <a:solidFill>
                  <a:schemeClr val="bg1">
                    <a:lumMod val="85000"/>
                    <a:lumOff val="15000"/>
                  </a:schemeClr>
                </a:solidFill>
              </a:rPr>
              <a:t>:</a:t>
            </a:r>
            <a:endParaRPr lang="ar-SA" b="1" dirty="0">
              <a:solidFill>
                <a:schemeClr val="bg1">
                  <a:lumMod val="85000"/>
                  <a:lumOff val="1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754170"/>
              </p:ext>
            </p:extLst>
          </p:nvPr>
        </p:nvGraphicFramePr>
        <p:xfrm>
          <a:off x="809896" y="1853248"/>
          <a:ext cx="10006149" cy="4109085"/>
        </p:xfrm>
        <a:graphic>
          <a:graphicData uri="http://schemas.openxmlformats.org/drawingml/2006/table">
            <a:tbl>
              <a:tblPr firstRow="1" firstCol="1" bandRow="1">
                <a:tableStyleId>{7DF18680-E054-41AD-8BC1-D1AEF772440D}</a:tableStyleId>
              </a:tblPr>
              <a:tblGrid>
                <a:gridCol w="2456960">
                  <a:extLst>
                    <a:ext uri="{9D8B030D-6E8A-4147-A177-3AD203B41FA5}">
                      <a16:colId xmlns:a16="http://schemas.microsoft.com/office/drawing/2014/main" val="1842185367"/>
                    </a:ext>
                  </a:extLst>
                </a:gridCol>
                <a:gridCol w="7549189">
                  <a:extLst>
                    <a:ext uri="{9D8B030D-6E8A-4147-A177-3AD203B41FA5}">
                      <a16:colId xmlns:a16="http://schemas.microsoft.com/office/drawing/2014/main" val="994109331"/>
                    </a:ext>
                  </a:extLst>
                </a:gridCol>
              </a:tblGrid>
              <a:tr h="378687">
                <a:tc>
                  <a:txBody>
                    <a:bodyPr/>
                    <a:lstStyle/>
                    <a:p>
                      <a:pPr algn="l" rtl="0">
                        <a:lnSpc>
                          <a:spcPct val="107000"/>
                        </a:lnSpc>
                        <a:spcAft>
                          <a:spcPts val="0"/>
                        </a:spcAft>
                        <a:tabLst>
                          <a:tab pos="826135" algn="l"/>
                        </a:tabLst>
                      </a:pPr>
                      <a:r>
                        <a:rPr lang="en-US" sz="2800" dirty="0">
                          <a:effectLst/>
                        </a:rPr>
                        <a:t>State </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tabLst>
                          <a:tab pos="826135" algn="l"/>
                        </a:tabLst>
                      </a:pPr>
                      <a:r>
                        <a:rPr lang="en-US" sz="2800" dirty="0">
                          <a:effectLst/>
                        </a:rPr>
                        <a:t>Description</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7353280"/>
                  </a:ext>
                </a:extLst>
              </a:tr>
              <a:tr h="378910">
                <a:tc>
                  <a:txBody>
                    <a:bodyPr/>
                    <a:lstStyle/>
                    <a:p>
                      <a:pPr algn="l" rtl="0">
                        <a:lnSpc>
                          <a:spcPct val="107000"/>
                        </a:lnSpc>
                        <a:spcAft>
                          <a:spcPts val="0"/>
                        </a:spcAft>
                        <a:tabLst>
                          <a:tab pos="826135" algn="l"/>
                        </a:tabLst>
                      </a:pPr>
                      <a:r>
                        <a:rPr lang="en-US" sz="2400" dirty="0">
                          <a:effectLst/>
                        </a:rPr>
                        <a:t>app</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tabLst>
                          <a:tab pos="826135" algn="l"/>
                        </a:tabLst>
                      </a:pPr>
                      <a:r>
                        <a:rPr lang="en-US" sz="2800" dirty="0">
                          <a:effectLst/>
                        </a:rPr>
                        <a:t>use the app to request a ride</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4332349"/>
                  </a:ext>
                </a:extLst>
              </a:tr>
              <a:tr h="378910">
                <a:tc>
                  <a:txBody>
                    <a:bodyPr/>
                    <a:lstStyle/>
                    <a:p>
                      <a:pPr algn="l" rtl="0">
                        <a:lnSpc>
                          <a:spcPct val="107000"/>
                        </a:lnSpc>
                        <a:spcAft>
                          <a:spcPts val="0"/>
                        </a:spcAft>
                        <a:tabLst>
                          <a:tab pos="826135" algn="l"/>
                        </a:tabLst>
                      </a:pPr>
                      <a:r>
                        <a:rPr lang="en-US" sz="2400" dirty="0">
                          <a:effectLst/>
                        </a:rPr>
                        <a:t>Driver</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tabLst>
                          <a:tab pos="826135" algn="l"/>
                        </a:tabLst>
                      </a:pPr>
                      <a:r>
                        <a:rPr lang="en-US" sz="2800" dirty="0">
                          <a:effectLst/>
                        </a:rPr>
                        <a:t>accepts your request</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7472674"/>
                  </a:ext>
                </a:extLst>
              </a:tr>
              <a:tr h="778257">
                <a:tc>
                  <a:txBody>
                    <a:bodyPr/>
                    <a:lstStyle/>
                    <a:p>
                      <a:pPr algn="l" rtl="0">
                        <a:lnSpc>
                          <a:spcPct val="107000"/>
                        </a:lnSpc>
                        <a:spcAft>
                          <a:spcPts val="0"/>
                        </a:spcAft>
                        <a:tabLst>
                          <a:tab pos="826135" algn="l"/>
                        </a:tabLst>
                      </a:pPr>
                      <a:r>
                        <a:rPr lang="en-US" sz="2400" dirty="0">
                          <a:effectLst/>
                        </a:rPr>
                        <a:t>app</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tabLst>
                          <a:tab pos="826135" algn="l"/>
                        </a:tabLst>
                      </a:pPr>
                      <a:r>
                        <a:rPr lang="en-US" sz="2800" dirty="0">
                          <a:effectLst/>
                        </a:rPr>
                        <a:t>provides info about the driver with whom you will ride</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7009699"/>
                  </a:ext>
                </a:extLst>
              </a:tr>
              <a:tr h="778257">
                <a:tc>
                  <a:txBody>
                    <a:bodyPr/>
                    <a:lstStyle/>
                    <a:p>
                      <a:pPr algn="l" rtl="0">
                        <a:lnSpc>
                          <a:spcPct val="107000"/>
                        </a:lnSpc>
                        <a:spcAft>
                          <a:spcPts val="0"/>
                        </a:spcAft>
                        <a:tabLst>
                          <a:tab pos="826135" algn="l"/>
                        </a:tabLst>
                      </a:pPr>
                      <a:r>
                        <a:rPr lang="en-US" sz="2400" dirty="0">
                          <a:effectLst/>
                        </a:rPr>
                        <a:t>Rider</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tabLst>
                          <a:tab pos="826135" algn="l"/>
                        </a:tabLst>
                      </a:pPr>
                      <a:r>
                        <a:rPr lang="en-US" sz="2800" dirty="0">
                          <a:effectLst/>
                        </a:rPr>
                        <a:t>enter your preferred destination anytime before or during the ride</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3607294"/>
                  </a:ext>
                </a:extLst>
              </a:tr>
              <a:tr h="778257">
                <a:tc>
                  <a:txBody>
                    <a:bodyPr/>
                    <a:lstStyle/>
                    <a:p>
                      <a:pPr algn="l" rtl="0">
                        <a:lnSpc>
                          <a:spcPct val="107000"/>
                        </a:lnSpc>
                        <a:spcAft>
                          <a:spcPts val="0"/>
                        </a:spcAft>
                        <a:tabLst>
                          <a:tab pos="826135" algn="l"/>
                        </a:tabLst>
                      </a:pPr>
                      <a:r>
                        <a:rPr lang="en-US" sz="2400">
                          <a:effectLst/>
                        </a:rPr>
                        <a:t>Rating </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tabLst>
                          <a:tab pos="826135" algn="l"/>
                        </a:tabLst>
                      </a:pPr>
                      <a:r>
                        <a:rPr lang="en-US" sz="2800" dirty="0">
                          <a:effectLst/>
                        </a:rPr>
                        <a:t>after a trip ends, the app will ask you to rate your driver from 1 to 5 Stars</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7424479"/>
                  </a:ext>
                </a:extLst>
              </a:tr>
            </a:tbl>
          </a:graphicData>
        </a:graphic>
      </p:graphicFrame>
    </p:spTree>
    <p:extLst>
      <p:ext uri="{BB962C8B-B14F-4D97-AF65-F5344CB8AC3E}">
        <p14:creationId xmlns:p14="http://schemas.microsoft.com/office/powerpoint/2010/main" val="295129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solidFill>
                  <a:schemeClr val="bg1">
                    <a:lumMod val="85000"/>
                    <a:lumOff val="15000"/>
                  </a:schemeClr>
                </a:solidFill>
                <a:latin typeface="Adobe Caslon Pro" panose="0205050205050A020403" pitchFamily="18" charset="0"/>
              </a:rPr>
              <a:t>Stimuli of Uber App</a:t>
            </a:r>
            <a:r>
              <a:rPr lang="en-US" sz="4400" dirty="0" smtClean="0">
                <a:solidFill>
                  <a:schemeClr val="bg1">
                    <a:lumMod val="85000"/>
                    <a:lumOff val="15000"/>
                  </a:schemeClr>
                </a:solidFill>
                <a:latin typeface="Adobe Caslon Pro" panose="0205050205050A020403" pitchFamily="18" charset="0"/>
              </a:rPr>
              <a:t>:</a:t>
            </a:r>
            <a:endParaRPr lang="ar-SA" sz="4400" dirty="0">
              <a:solidFill>
                <a:schemeClr val="bg1">
                  <a:lumMod val="85000"/>
                  <a:lumOff val="15000"/>
                </a:schemeClr>
              </a:solidFill>
              <a:latin typeface="Adobe Caslon Pro" panose="0205050205050A020403"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2081144"/>
              </p:ext>
            </p:extLst>
          </p:nvPr>
        </p:nvGraphicFramePr>
        <p:xfrm>
          <a:off x="1110343" y="1658978"/>
          <a:ext cx="9144000" cy="3696792"/>
        </p:xfrm>
        <a:graphic>
          <a:graphicData uri="http://schemas.openxmlformats.org/drawingml/2006/table">
            <a:tbl>
              <a:tblPr firstRow="1" firstCol="1" bandRow="1">
                <a:tableStyleId>{7DF18680-E054-41AD-8BC1-D1AEF772440D}</a:tableStyleId>
              </a:tblPr>
              <a:tblGrid>
                <a:gridCol w="2338906">
                  <a:extLst>
                    <a:ext uri="{9D8B030D-6E8A-4147-A177-3AD203B41FA5}">
                      <a16:colId xmlns:a16="http://schemas.microsoft.com/office/drawing/2014/main" val="1692045815"/>
                    </a:ext>
                  </a:extLst>
                </a:gridCol>
                <a:gridCol w="6805094">
                  <a:extLst>
                    <a:ext uri="{9D8B030D-6E8A-4147-A177-3AD203B41FA5}">
                      <a16:colId xmlns:a16="http://schemas.microsoft.com/office/drawing/2014/main" val="2563014910"/>
                    </a:ext>
                  </a:extLst>
                </a:gridCol>
              </a:tblGrid>
              <a:tr h="616132">
                <a:tc>
                  <a:txBody>
                    <a:bodyPr/>
                    <a:lstStyle/>
                    <a:p>
                      <a:pPr algn="l" rtl="0">
                        <a:lnSpc>
                          <a:spcPct val="107000"/>
                        </a:lnSpc>
                        <a:spcAft>
                          <a:spcPts val="0"/>
                        </a:spcAft>
                        <a:tabLst>
                          <a:tab pos="826135" algn="l"/>
                        </a:tabLst>
                      </a:pPr>
                      <a:r>
                        <a:rPr lang="en-US" sz="2800">
                          <a:effectLst/>
                          <a:latin typeface="Adobe Caslon Pro" panose="0205050205050A020403" pitchFamily="18" charset="0"/>
                        </a:rPr>
                        <a:t>Stimulis</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tabLst>
                          <a:tab pos="826135" algn="l"/>
                        </a:tabLst>
                      </a:pPr>
                      <a:r>
                        <a:rPr lang="en-US" sz="2800">
                          <a:effectLst/>
                          <a:latin typeface="Adobe Caslon Pro" panose="0205050205050A020403" pitchFamily="18" charset="0"/>
                        </a:rPr>
                        <a:t>Description</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05684969"/>
                  </a:ext>
                </a:extLst>
              </a:tr>
              <a:tr h="616132">
                <a:tc>
                  <a:txBody>
                    <a:bodyPr/>
                    <a:lstStyle/>
                    <a:p>
                      <a:pPr algn="l" rtl="0">
                        <a:lnSpc>
                          <a:spcPct val="107000"/>
                        </a:lnSpc>
                        <a:spcAft>
                          <a:spcPts val="0"/>
                        </a:spcAft>
                        <a:tabLst>
                          <a:tab pos="826135" algn="l"/>
                        </a:tabLst>
                      </a:pPr>
                      <a:r>
                        <a:rPr lang="en-US" sz="2800">
                          <a:effectLst/>
                          <a:latin typeface="Adobe Caslon Pro" panose="0205050205050A020403" pitchFamily="18" charset="0"/>
                        </a:rPr>
                        <a:t>Rider</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pPr>
                      <a:r>
                        <a:rPr lang="en-US" sz="2400">
                          <a:effectLst/>
                          <a:latin typeface="Adobe Caslon Pro" panose="0205050205050A020403" pitchFamily="18" charset="0"/>
                        </a:rPr>
                        <a:t>A rider opens the app</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1691316"/>
                  </a:ext>
                </a:extLst>
              </a:tr>
              <a:tr h="616132">
                <a:tc>
                  <a:txBody>
                    <a:bodyPr/>
                    <a:lstStyle/>
                    <a:p>
                      <a:pPr algn="l" rtl="0">
                        <a:lnSpc>
                          <a:spcPct val="107000"/>
                        </a:lnSpc>
                        <a:spcAft>
                          <a:spcPts val="0"/>
                        </a:spcAft>
                        <a:tabLst>
                          <a:tab pos="826135" algn="l"/>
                        </a:tabLst>
                      </a:pPr>
                      <a:r>
                        <a:rPr lang="en-US" sz="2800">
                          <a:effectLst/>
                          <a:latin typeface="Adobe Caslon Pro" panose="0205050205050A020403" pitchFamily="18" charset="0"/>
                        </a:rPr>
                        <a:t>Rider</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pPr>
                      <a:r>
                        <a:rPr lang="en-US" sz="2400">
                          <a:effectLst/>
                          <a:latin typeface="Adobe Caslon Pro" panose="0205050205050A020403" pitchFamily="18" charset="0"/>
                        </a:rPr>
                        <a:t>The rider is matched with a driver</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3894099"/>
                  </a:ext>
                </a:extLst>
              </a:tr>
              <a:tr h="616132">
                <a:tc>
                  <a:txBody>
                    <a:bodyPr/>
                    <a:lstStyle/>
                    <a:p>
                      <a:pPr algn="l" rtl="0">
                        <a:lnSpc>
                          <a:spcPct val="107000"/>
                        </a:lnSpc>
                        <a:spcAft>
                          <a:spcPts val="0"/>
                        </a:spcAft>
                        <a:tabLst>
                          <a:tab pos="826135" algn="l"/>
                        </a:tabLst>
                      </a:pPr>
                      <a:r>
                        <a:rPr lang="en-US" sz="2800">
                          <a:effectLst/>
                          <a:latin typeface="Adobe Caslon Pro" panose="0205050205050A020403" pitchFamily="18" charset="0"/>
                        </a:rPr>
                        <a:t>Driver</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pPr>
                      <a:r>
                        <a:rPr lang="en-US" sz="2400">
                          <a:effectLst/>
                          <a:latin typeface="Adobe Caslon Pro" panose="0205050205050A020403" pitchFamily="18" charset="0"/>
                        </a:rPr>
                        <a:t>The driver picks up the rider</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618711"/>
                  </a:ext>
                </a:extLst>
              </a:tr>
              <a:tr h="616132">
                <a:tc>
                  <a:txBody>
                    <a:bodyPr/>
                    <a:lstStyle/>
                    <a:p>
                      <a:pPr algn="l" rtl="0">
                        <a:lnSpc>
                          <a:spcPct val="107000"/>
                        </a:lnSpc>
                        <a:spcAft>
                          <a:spcPts val="0"/>
                        </a:spcAft>
                        <a:tabLst>
                          <a:tab pos="826135" algn="l"/>
                        </a:tabLst>
                      </a:pPr>
                      <a:r>
                        <a:rPr lang="en-US" sz="2800">
                          <a:effectLst/>
                          <a:latin typeface="Adobe Caslon Pro" panose="0205050205050A020403" pitchFamily="18" charset="0"/>
                        </a:rPr>
                        <a:t>Driver</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pPr>
                      <a:r>
                        <a:rPr lang="en-US" sz="2400">
                          <a:effectLst/>
                          <a:latin typeface="Adobe Caslon Pro" panose="0205050205050A020403" pitchFamily="18" charset="0"/>
                        </a:rPr>
                        <a:t>The driver takes the rider to the destination</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16810666"/>
                  </a:ext>
                </a:extLst>
              </a:tr>
              <a:tr h="616132">
                <a:tc>
                  <a:txBody>
                    <a:bodyPr/>
                    <a:lstStyle/>
                    <a:p>
                      <a:pPr algn="l" rtl="0">
                        <a:lnSpc>
                          <a:spcPct val="107000"/>
                        </a:lnSpc>
                        <a:spcAft>
                          <a:spcPts val="0"/>
                        </a:spcAft>
                        <a:tabLst>
                          <a:tab pos="826135" algn="l"/>
                        </a:tabLst>
                      </a:pPr>
                      <a:r>
                        <a:rPr lang="en-US" sz="2800">
                          <a:effectLst/>
                          <a:latin typeface="Adobe Caslon Pro" panose="0205050205050A020403" pitchFamily="18" charset="0"/>
                        </a:rPr>
                        <a:t>Driver</a:t>
                      </a:r>
                      <a:endParaRPr lang="en-US" sz="200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0"/>
                        </a:spcAft>
                      </a:pPr>
                      <a:r>
                        <a:rPr lang="en-US" sz="2400" dirty="0">
                          <a:effectLst/>
                          <a:latin typeface="Adobe Caslon Pro" panose="0205050205050A020403" pitchFamily="18" charset="0"/>
                        </a:rPr>
                        <a:t>The driver and rider leave ratings and reviews</a:t>
                      </a:r>
                      <a:endParaRPr lang="en-US" sz="2000" dirty="0">
                        <a:effectLst/>
                        <a:latin typeface="Adobe Caslon Pro" panose="0205050205050A020403"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61157810"/>
                  </a:ext>
                </a:extLst>
              </a:tr>
            </a:tbl>
          </a:graphicData>
        </a:graphic>
      </p:graphicFrame>
    </p:spTree>
    <p:extLst>
      <p:ext uri="{BB962C8B-B14F-4D97-AF65-F5344CB8AC3E}">
        <p14:creationId xmlns:p14="http://schemas.microsoft.com/office/powerpoint/2010/main" val="149240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600" dirty="0" smtClean="0">
                <a:solidFill>
                  <a:schemeClr val="bg1">
                    <a:lumMod val="85000"/>
                    <a:lumOff val="15000"/>
                  </a:schemeClr>
                </a:solidFill>
              </a:rPr>
              <a:t>Thanks!</a:t>
            </a:r>
            <a:endParaRPr lang="ar-SA" sz="16600" dirty="0">
              <a:solidFill>
                <a:schemeClr val="bg1">
                  <a:lumMod val="85000"/>
                  <a:lumOff val="15000"/>
                </a:schemeClr>
              </a:solidFill>
            </a:endParaRPr>
          </a:p>
        </p:txBody>
      </p:sp>
      <p:sp>
        <p:nvSpPr>
          <p:cNvPr id="3" name="Text Placeholder 2"/>
          <p:cNvSpPr>
            <a:spLocks noGrp="1"/>
          </p:cNvSpPr>
          <p:nvPr>
            <p:ph type="body" idx="1"/>
          </p:nvPr>
        </p:nvSpPr>
        <p:spPr/>
        <p:txBody>
          <a:bodyPr/>
          <a:lstStyle/>
          <a:p>
            <a:endParaRPr lang="ar-SA"/>
          </a:p>
        </p:txBody>
      </p:sp>
    </p:spTree>
    <p:extLst>
      <p:ext uri="{BB962C8B-B14F-4D97-AF65-F5344CB8AC3E}">
        <p14:creationId xmlns:p14="http://schemas.microsoft.com/office/powerpoint/2010/main" val="419904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Adobe Caslon Pro Bold" panose="0205070206050A020403" pitchFamily="18" charset="0"/>
              </a:rPr>
              <a:t>Feasibility  Study:</a:t>
            </a:r>
            <a:endParaRPr lang="ar-SA" b="1" dirty="0">
              <a:solidFill>
                <a:schemeClr val="bg1"/>
              </a:solidFill>
              <a:latin typeface="Adobe Caslon Pro Bold" panose="0205070206050A020403" pitchFamily="18" charset="0"/>
            </a:endParaRPr>
          </a:p>
        </p:txBody>
      </p:sp>
      <p:sp>
        <p:nvSpPr>
          <p:cNvPr id="3" name="Content Placeholder 2"/>
          <p:cNvSpPr>
            <a:spLocks noGrp="1"/>
          </p:cNvSpPr>
          <p:nvPr>
            <p:ph idx="1"/>
          </p:nvPr>
        </p:nvSpPr>
        <p:spPr>
          <a:xfrm>
            <a:off x="470264" y="1423852"/>
            <a:ext cx="9579590" cy="4824548"/>
          </a:xfrm>
        </p:spPr>
        <p:txBody>
          <a:bodyPr>
            <a:normAutofit fontScale="92500" lnSpcReduction="20000"/>
          </a:bodyPr>
          <a:lstStyle/>
          <a:p>
            <a:pPr algn="l" rtl="0"/>
            <a:r>
              <a:rPr lang="en-US" sz="2800" b="1" dirty="0">
                <a:solidFill>
                  <a:schemeClr val="bg1"/>
                </a:solidFill>
                <a:latin typeface="Adobe Caslon Pro" panose="0205050205050A020403" pitchFamily="18" charset="0"/>
              </a:rPr>
              <a:t>1.1.0. Executive Summary </a:t>
            </a:r>
            <a:endParaRPr lang="en-US" sz="2800" dirty="0">
              <a:solidFill>
                <a:schemeClr val="bg1"/>
              </a:solidFill>
              <a:latin typeface="Adobe Caslon Pro" panose="0205050205050A020403" pitchFamily="18" charset="0"/>
            </a:endParaRPr>
          </a:p>
          <a:p>
            <a:pPr marL="0" indent="0" algn="l" rtl="0">
              <a:buNone/>
            </a:pPr>
            <a:r>
              <a:rPr lang="en-US" sz="2800" dirty="0">
                <a:solidFill>
                  <a:schemeClr val="bg1"/>
                </a:solidFill>
                <a:latin typeface="Adobe Caslon Pro" panose="0205050205050A020403" pitchFamily="18" charset="0"/>
              </a:rPr>
              <a:t>Ade Uber Drivers, Inc. is a licensed taxi e-hailing software app startup that plans to manage Uber drivers. We will be headquartered , and will also have operations in other major cities around the country. We opted to operate in these areas since our services will be in high demand due to the demographic makeup of the cities</a:t>
            </a:r>
            <a:r>
              <a:rPr lang="en-US" sz="2800" dirty="0" smtClean="0">
                <a:solidFill>
                  <a:schemeClr val="bg1"/>
                </a:solidFill>
                <a:latin typeface="Adobe Caslon Pro" panose="0205050205050A020403" pitchFamily="18" charset="0"/>
              </a:rPr>
              <a:t>.</a:t>
            </a:r>
            <a:endParaRPr lang="en-US" sz="2800" dirty="0">
              <a:solidFill>
                <a:schemeClr val="bg1"/>
              </a:solidFill>
              <a:latin typeface="Adobe Caslon Pro" panose="0205050205050A020403" pitchFamily="18" charset="0"/>
            </a:endParaRPr>
          </a:p>
          <a:p>
            <a:pPr algn="l" rtl="0"/>
            <a:r>
              <a:rPr lang="en-US" sz="2800" b="1" dirty="0">
                <a:solidFill>
                  <a:schemeClr val="bg1"/>
                </a:solidFill>
                <a:latin typeface="Adobe Caslon Pro" panose="0205050205050A020403" pitchFamily="18" charset="0"/>
              </a:rPr>
              <a:t>1.2.0. Our Products and Services </a:t>
            </a:r>
            <a:endParaRPr lang="en-US" sz="2800" dirty="0">
              <a:solidFill>
                <a:schemeClr val="bg1"/>
              </a:solidFill>
              <a:latin typeface="Adobe Caslon Pro" panose="0205050205050A020403" pitchFamily="18" charset="0"/>
            </a:endParaRPr>
          </a:p>
          <a:p>
            <a:pPr marL="0" indent="0" algn="l" rtl="0">
              <a:buNone/>
            </a:pPr>
            <a:r>
              <a:rPr lang="en-US" sz="2800" dirty="0">
                <a:solidFill>
                  <a:schemeClr val="bg1"/>
                </a:solidFill>
                <a:latin typeface="Adobe Caslon Pro" panose="0205050205050A020403" pitchFamily="18" charset="0"/>
              </a:rPr>
              <a:t>Ade Uber Drivers, Inc. is a typical Uber driver firm that is designed to create profit and competes favorably with the industry’s leading brands. Our service offerings are as follows:</a:t>
            </a:r>
          </a:p>
          <a:p>
            <a:pPr marL="0" indent="0" algn="l" rtl="0">
              <a:buNone/>
            </a:pPr>
            <a:r>
              <a:rPr lang="en-US" sz="2800" dirty="0">
                <a:solidFill>
                  <a:schemeClr val="bg1"/>
                </a:solidFill>
                <a:latin typeface="Adobe Caslon Pro" panose="0205050205050A020403" pitchFamily="18" charset="0"/>
              </a:rPr>
              <a:t>Uber partners are hired, trained, and provided with drivers. Managing drivers and car fleets </a:t>
            </a:r>
          </a:p>
          <a:p>
            <a:pPr marL="0" indent="0" algn="l" rtl="0">
              <a:buNone/>
            </a:pPr>
            <a:endParaRPr lang="en-US" dirty="0" smtClean="0"/>
          </a:p>
        </p:txBody>
      </p:sp>
    </p:spTree>
    <p:extLst>
      <p:ext uri="{BB962C8B-B14F-4D97-AF65-F5344CB8AC3E}">
        <p14:creationId xmlns:p14="http://schemas.microsoft.com/office/powerpoint/2010/main" val="32430820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17566"/>
            <a:ext cx="10554787" cy="6479177"/>
          </a:xfrm>
        </p:spPr>
        <p:txBody>
          <a:bodyPr>
            <a:normAutofit fontScale="92500" lnSpcReduction="20000"/>
          </a:bodyPr>
          <a:lstStyle/>
          <a:p>
            <a:pPr algn="l" rtl="0"/>
            <a:r>
              <a:rPr lang="en-US" b="1" dirty="0">
                <a:solidFill>
                  <a:schemeClr val="bg1"/>
                </a:solidFill>
              </a:rPr>
              <a:t>3.0. Our Mission and Vision Statement </a:t>
            </a:r>
            <a:endParaRPr lang="en-US" dirty="0">
              <a:solidFill>
                <a:schemeClr val="bg1"/>
              </a:solidFill>
            </a:endParaRPr>
          </a:p>
          <a:p>
            <a:pPr marL="0" indent="0" algn="l" rtl="0">
              <a:buNone/>
            </a:pPr>
            <a:r>
              <a:rPr lang="en-US" dirty="0">
                <a:solidFill>
                  <a:schemeClr val="bg1"/>
                </a:solidFill>
              </a:rPr>
              <a:t>Our goal is to become the greatest Uber driver company in </a:t>
            </a:r>
            <a:r>
              <a:rPr lang="en-US" dirty="0" err="1">
                <a:solidFill>
                  <a:schemeClr val="bg1"/>
                </a:solidFill>
              </a:rPr>
              <a:t>Saudia</a:t>
            </a:r>
            <a:r>
              <a:rPr lang="en-US" dirty="0">
                <a:solidFill>
                  <a:schemeClr val="bg1"/>
                </a:solidFill>
              </a:rPr>
              <a:t>, with a strong presence in other major cities around the country</a:t>
            </a:r>
            <a:r>
              <a:rPr lang="en-US" dirty="0" smtClean="0">
                <a:solidFill>
                  <a:schemeClr val="bg1"/>
                </a:solidFill>
              </a:rPr>
              <a:t>.</a:t>
            </a:r>
          </a:p>
          <a:p>
            <a:pPr algn="l" rtl="0"/>
            <a:r>
              <a:rPr lang="en-US" b="1" dirty="0">
                <a:solidFill>
                  <a:schemeClr val="bg1"/>
                </a:solidFill>
              </a:rPr>
              <a:t>4.0. Our Organizational Structure</a:t>
            </a:r>
            <a:endParaRPr lang="en-US" dirty="0">
              <a:solidFill>
                <a:schemeClr val="bg1"/>
              </a:solidFill>
            </a:endParaRPr>
          </a:p>
          <a:p>
            <a:pPr marL="0" indent="0" algn="l" rtl="0">
              <a:buNone/>
            </a:pPr>
            <a:r>
              <a:rPr lang="en-US" dirty="0">
                <a:solidFill>
                  <a:schemeClr val="bg1"/>
                </a:solidFill>
              </a:rPr>
              <a:t>We intend to establish an Uber driver services firm that would set the industry standard in Kingdom. We desire a motivated team that ensures our customers and partners are pleased and get good value for their money.</a:t>
            </a:r>
          </a:p>
          <a:p>
            <a:pPr algn="l" rtl="0"/>
            <a:r>
              <a:rPr lang="en-US" b="1" dirty="0">
                <a:solidFill>
                  <a:schemeClr val="bg1"/>
                </a:solidFill>
              </a:rPr>
              <a:t>5.0. SWOT ANALYSIS </a:t>
            </a:r>
            <a:endParaRPr lang="en-US" dirty="0">
              <a:solidFill>
                <a:schemeClr val="bg1"/>
              </a:solidFill>
            </a:endParaRPr>
          </a:p>
          <a:p>
            <a:pPr marL="457200" indent="-457200" algn="l" rtl="0">
              <a:buAutoNum type="alphaLcPeriod"/>
            </a:pPr>
            <a:r>
              <a:rPr lang="en-US" b="1" dirty="0" smtClean="0">
                <a:solidFill>
                  <a:schemeClr val="bg1"/>
                </a:solidFill>
              </a:rPr>
              <a:t>Strength:</a:t>
            </a:r>
          </a:p>
          <a:p>
            <a:pPr marL="0" indent="0" algn="l" rtl="0">
              <a:buNone/>
            </a:pPr>
            <a:r>
              <a:rPr lang="en-US" dirty="0">
                <a:solidFill>
                  <a:schemeClr val="bg1"/>
                </a:solidFill>
              </a:rPr>
              <a:t>Our strengths will be the key regions we aim to cover, the business model we intend to use, access to a pool of interested partners, a diverse fleet of highly dependable and comfortable vehicles, highly trained and courteous drivers, and our exceptional customer service culture.</a:t>
            </a:r>
          </a:p>
          <a:p>
            <a:pPr marL="0" indent="0" algn="l" rtl="0">
              <a:buNone/>
            </a:pPr>
            <a:r>
              <a:rPr lang="en-US" b="1" dirty="0">
                <a:solidFill>
                  <a:schemeClr val="bg1"/>
                </a:solidFill>
              </a:rPr>
              <a:t>b. Weakness:</a:t>
            </a:r>
            <a:endParaRPr lang="en-US" dirty="0">
              <a:solidFill>
                <a:schemeClr val="bg1"/>
              </a:solidFill>
            </a:endParaRPr>
          </a:p>
          <a:p>
            <a:pPr marL="0" indent="0" algn="l" rtl="0">
              <a:buNone/>
            </a:pPr>
            <a:r>
              <a:rPr lang="en-US" dirty="0">
                <a:solidFill>
                  <a:schemeClr val="bg1"/>
                </a:solidFill>
              </a:rPr>
              <a:t>Our main drawback is that we lack the financial ability and corporate structure to compete with Uber, necessitating our collaboration as an independent partner.</a:t>
            </a:r>
          </a:p>
          <a:p>
            <a:pPr algn="l" rtl="0"/>
            <a:r>
              <a:rPr lang="en-US" b="1" dirty="0">
                <a:solidFill>
                  <a:schemeClr val="bg1"/>
                </a:solidFill>
              </a:rPr>
              <a:t>c. Opportunities:</a:t>
            </a:r>
            <a:endParaRPr lang="en-US" dirty="0">
              <a:solidFill>
                <a:schemeClr val="bg1"/>
              </a:solidFill>
            </a:endParaRPr>
          </a:p>
          <a:p>
            <a:pPr marL="0" indent="0" algn="l" rtl="0">
              <a:buNone/>
            </a:pPr>
            <a:r>
              <a:rPr lang="en-US" dirty="0">
                <a:solidFill>
                  <a:schemeClr val="bg1"/>
                </a:solidFill>
              </a:rPr>
              <a:t>Because we are starting in the heart of </a:t>
            </a:r>
            <a:r>
              <a:rPr lang="en-US" dirty="0" err="1">
                <a:solidFill>
                  <a:schemeClr val="bg1"/>
                </a:solidFill>
              </a:rPr>
              <a:t>Ikeja</a:t>
            </a:r>
            <a:r>
              <a:rPr lang="en-US" dirty="0">
                <a:solidFill>
                  <a:schemeClr val="bg1"/>
                </a:solidFill>
              </a:rPr>
              <a:t>-Lagos, we will have several possibilities to sell our services to a large number of professional drivers, business partners, corporate organizations, travel and tour agencies, hotels, government organizations, homes, and so on.</a:t>
            </a:r>
          </a:p>
          <a:p>
            <a:pPr marL="0" indent="0" algn="l" rtl="0">
              <a:buNone/>
            </a:pPr>
            <a:endParaRPr lang="en-US" dirty="0"/>
          </a:p>
          <a:p>
            <a:pPr marL="0" indent="0" algn="l" rtl="0">
              <a:buNone/>
            </a:pPr>
            <a:endParaRPr lang="en-US" dirty="0"/>
          </a:p>
        </p:txBody>
      </p:sp>
    </p:spTree>
    <p:extLst>
      <p:ext uri="{BB962C8B-B14F-4D97-AF65-F5344CB8AC3E}">
        <p14:creationId xmlns:p14="http://schemas.microsoft.com/office/powerpoint/2010/main" val="2432259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4" y="326572"/>
            <a:ext cx="10907486" cy="5921828"/>
          </a:xfrm>
        </p:spPr>
        <p:txBody>
          <a:bodyPr>
            <a:normAutofit lnSpcReduction="10000"/>
          </a:bodyPr>
          <a:lstStyle/>
          <a:p>
            <a:pPr algn="l" rtl="0"/>
            <a:r>
              <a:rPr lang="en-US" sz="2400" b="1" dirty="0">
                <a:solidFill>
                  <a:schemeClr val="bg1"/>
                </a:solidFill>
                <a:latin typeface="Adobe Caslon Pro" panose="0205050205050A020403" pitchFamily="18" charset="0"/>
              </a:rPr>
              <a:t>d. Threat</a:t>
            </a:r>
            <a:endParaRPr lang="en-US" sz="2400" dirty="0">
              <a:solidFill>
                <a:schemeClr val="bg1"/>
              </a:solidFill>
              <a:latin typeface="Adobe Caslon Pro" panose="0205050205050A020403" pitchFamily="18" charset="0"/>
            </a:endParaRPr>
          </a:p>
          <a:p>
            <a:pPr marL="0" indent="0" algn="l" rtl="0">
              <a:buNone/>
            </a:pPr>
            <a:r>
              <a:rPr lang="en-US" sz="2400" dirty="0">
                <a:solidFill>
                  <a:schemeClr val="bg1"/>
                </a:solidFill>
                <a:latin typeface="Adobe Caslon Pro" panose="0205050205050A020403" pitchFamily="18" charset="0"/>
              </a:rPr>
              <a:t>Our main danger will be the fact that we are not an independent firm, as well as the introduction of a new Uber services company in the area employing the same business model as us.</a:t>
            </a:r>
          </a:p>
          <a:p>
            <a:pPr marL="0" indent="0" algn="l" rtl="0">
              <a:buNone/>
            </a:pPr>
            <a:r>
              <a:rPr lang="en-US" sz="2400" b="1" dirty="0">
                <a:solidFill>
                  <a:schemeClr val="bg1"/>
                </a:solidFill>
                <a:latin typeface="Adobe Caslon Pro" panose="0205050205050A020403" pitchFamily="18" charset="0"/>
              </a:rPr>
              <a:t> </a:t>
            </a:r>
            <a:endParaRPr lang="en-US" sz="2400" dirty="0">
              <a:solidFill>
                <a:schemeClr val="bg1"/>
              </a:solidFill>
              <a:latin typeface="Adobe Caslon Pro" panose="0205050205050A020403" pitchFamily="18" charset="0"/>
            </a:endParaRPr>
          </a:p>
          <a:p>
            <a:pPr algn="l" rtl="0"/>
            <a:r>
              <a:rPr lang="en-US" sz="2400" b="1" dirty="0">
                <a:solidFill>
                  <a:schemeClr val="bg1"/>
                </a:solidFill>
                <a:latin typeface="Adobe Caslon Pro" panose="0205050205050A020403" pitchFamily="18" charset="0"/>
              </a:rPr>
              <a:t>6.0. Our Target Audience</a:t>
            </a:r>
            <a:endParaRPr lang="en-US" sz="2400" dirty="0">
              <a:solidFill>
                <a:schemeClr val="bg1"/>
              </a:solidFill>
              <a:latin typeface="Adobe Caslon Pro" panose="0205050205050A020403" pitchFamily="18" charset="0"/>
            </a:endParaRPr>
          </a:p>
          <a:p>
            <a:pPr marL="0" indent="0" algn="l">
              <a:buNone/>
            </a:pPr>
            <a:r>
              <a:rPr lang="en-US" sz="2400" dirty="0">
                <a:solidFill>
                  <a:schemeClr val="bg1"/>
                </a:solidFill>
                <a:latin typeface="Adobe Caslon Pro" panose="0205050205050A020403" pitchFamily="18" charset="0"/>
              </a:rPr>
              <a:t>With the help of feasibility studies and market surveys, we find clients who would profit from our service as an Uber services company</a:t>
            </a:r>
            <a:r>
              <a:rPr lang="en-US" sz="2400" dirty="0" smtClean="0">
                <a:solidFill>
                  <a:schemeClr val="bg1"/>
                </a:solidFill>
                <a:latin typeface="Adobe Caslon Pro" panose="0205050205050A020403" pitchFamily="18" charset="0"/>
              </a:rPr>
              <a:t>.</a:t>
            </a:r>
          </a:p>
          <a:p>
            <a:pPr marL="0" indent="0" algn="l">
              <a:buNone/>
            </a:pPr>
            <a:endParaRPr lang="ar-SA" sz="2400" dirty="0" smtClean="0">
              <a:solidFill>
                <a:schemeClr val="bg1"/>
              </a:solidFill>
              <a:latin typeface="Adobe Caslon Pro" panose="0205050205050A020403" pitchFamily="18" charset="0"/>
            </a:endParaRPr>
          </a:p>
          <a:p>
            <a:pPr algn="l" rtl="0"/>
            <a:r>
              <a:rPr lang="en-US" sz="2400" b="1" dirty="0">
                <a:solidFill>
                  <a:schemeClr val="bg1"/>
                </a:solidFill>
                <a:latin typeface="Adobe Caslon Pro" panose="0205050205050A020403" pitchFamily="18" charset="0"/>
              </a:rPr>
              <a:t>7.0. Our competitive advantage</a:t>
            </a:r>
            <a:endParaRPr lang="en-US" sz="2400" dirty="0">
              <a:solidFill>
                <a:schemeClr val="bg1"/>
              </a:solidFill>
              <a:latin typeface="Adobe Caslon Pro" panose="0205050205050A020403" pitchFamily="18" charset="0"/>
            </a:endParaRPr>
          </a:p>
          <a:p>
            <a:pPr marL="0" indent="0" algn="l" rtl="0">
              <a:buNone/>
            </a:pPr>
            <a:r>
              <a:rPr lang="en-US" sz="2400" dirty="0">
                <a:solidFill>
                  <a:schemeClr val="bg1"/>
                </a:solidFill>
                <a:latin typeface="Adobe Caslon Pro" panose="0205050205050A020403" pitchFamily="18" charset="0"/>
              </a:rPr>
              <a:t>We can confidently state that the strategic locations we intend to cover, the business model we intend to use, access to funds from partners and investors, ease of payment, a wide variety of dependable and luxurious cars, well-trained and polite drivers, and our prolific customer service culture will provide Ade Uber Drivers, Inc. with a competitive advantage.</a:t>
            </a:r>
          </a:p>
          <a:p>
            <a:pPr marL="0" indent="0" algn="l">
              <a:buNone/>
            </a:pPr>
            <a:endParaRPr lang="ar-SA" dirty="0"/>
          </a:p>
        </p:txBody>
      </p:sp>
    </p:spTree>
    <p:extLst>
      <p:ext uri="{BB962C8B-B14F-4D97-AF65-F5344CB8AC3E}">
        <p14:creationId xmlns:p14="http://schemas.microsoft.com/office/powerpoint/2010/main" val="1886995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36" y="989971"/>
            <a:ext cx="9404723" cy="1400530"/>
          </a:xfrm>
        </p:spPr>
        <p:txBody>
          <a:bodyPr/>
          <a:lstStyle/>
          <a:p>
            <a:r>
              <a:rPr lang="en-US" dirty="0" smtClean="0">
                <a:solidFill>
                  <a:schemeClr val="bg1"/>
                </a:solidFill>
                <a:latin typeface="Adobe Caslon Pro Bold" panose="0205070206050A020403" pitchFamily="18" charset="0"/>
              </a:rPr>
              <a:t>Proposal Project</a:t>
            </a:r>
            <a:endParaRPr lang="ar-SA" dirty="0">
              <a:solidFill>
                <a:schemeClr val="bg1"/>
              </a:solidFill>
              <a:latin typeface="Adobe Caslon Pro Bold" panose="0205070206050A020403" pitchFamily="18" charset="0"/>
            </a:endParaRPr>
          </a:p>
        </p:txBody>
      </p:sp>
      <p:sp>
        <p:nvSpPr>
          <p:cNvPr id="3" name="Content Placeholder 2"/>
          <p:cNvSpPr>
            <a:spLocks noGrp="1"/>
          </p:cNvSpPr>
          <p:nvPr>
            <p:ph idx="1"/>
          </p:nvPr>
        </p:nvSpPr>
        <p:spPr>
          <a:xfrm>
            <a:off x="374762" y="2390501"/>
            <a:ext cx="9676072" cy="2312127"/>
          </a:xfrm>
        </p:spPr>
        <p:txBody>
          <a:bodyPr>
            <a:normAutofit/>
          </a:bodyPr>
          <a:lstStyle/>
          <a:p>
            <a:pPr algn="l"/>
            <a:r>
              <a:rPr lang="en-US" sz="2800" dirty="0">
                <a:solidFill>
                  <a:schemeClr val="bg1"/>
                </a:solidFill>
                <a:latin typeface="Adobe Caslon Pro" panose="0205050205050A020403" pitchFamily="18" charset="0"/>
              </a:rPr>
              <a:t>As Uber has grown in the past few years, you have made great inroads into disrupting  the current taxi market for the transport of individual people. By bypassing taxi companies and  empowering users with GPS data and peer reviews, you have created a seismic shift in the  transportation market</a:t>
            </a:r>
            <a:endParaRPr lang="ar-SA" sz="2800" dirty="0">
              <a:solidFill>
                <a:schemeClr val="bg1"/>
              </a:solidFill>
              <a:latin typeface="Adobe Caslon Pro" panose="0205050205050A020403" pitchFamily="18" charset="0"/>
            </a:endParaRPr>
          </a:p>
        </p:txBody>
      </p:sp>
    </p:spTree>
    <p:extLst>
      <p:ext uri="{BB962C8B-B14F-4D97-AF65-F5344CB8AC3E}">
        <p14:creationId xmlns:p14="http://schemas.microsoft.com/office/powerpoint/2010/main" val="4171950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dobe Caslon Pro Bold" panose="0205070206050A020403" pitchFamily="18" charset="0"/>
              </a:rPr>
              <a:t>Requirements:</a:t>
            </a:r>
            <a:endParaRPr lang="ar-SA" dirty="0">
              <a:solidFill>
                <a:schemeClr val="bg1"/>
              </a:solidFill>
              <a:latin typeface="Adobe Caslon Pro Bold" panose="0205070206050A020403" pitchFamily="18" charset="0"/>
            </a:endParaRPr>
          </a:p>
        </p:txBody>
      </p:sp>
      <p:sp>
        <p:nvSpPr>
          <p:cNvPr id="3" name="Content Placeholder 2"/>
          <p:cNvSpPr>
            <a:spLocks noGrp="1"/>
          </p:cNvSpPr>
          <p:nvPr>
            <p:ph idx="1"/>
          </p:nvPr>
        </p:nvSpPr>
        <p:spPr>
          <a:xfrm>
            <a:off x="646112" y="1384664"/>
            <a:ext cx="9403742" cy="4863736"/>
          </a:xfrm>
        </p:spPr>
        <p:txBody>
          <a:bodyPr>
            <a:normAutofit fontScale="92500" lnSpcReduction="10000"/>
          </a:bodyPr>
          <a:lstStyle/>
          <a:p>
            <a:pPr algn="l" rtl="0"/>
            <a:r>
              <a:rPr lang="en-US" sz="2400" b="1" dirty="0">
                <a:solidFill>
                  <a:schemeClr val="bg1"/>
                </a:solidFill>
                <a:latin typeface="Adobe Caslon Pro" panose="0205050205050A020403" pitchFamily="18" charset="0"/>
              </a:rPr>
              <a:t>UBER DRIVER CAR REQUIREMENTS:</a:t>
            </a:r>
            <a:endParaRPr lang="en-US" sz="2400" dirty="0">
              <a:solidFill>
                <a:schemeClr val="bg1"/>
              </a:solidFill>
              <a:latin typeface="Adobe Caslon Pro" panose="0205050205050A020403" pitchFamily="18" charset="0"/>
            </a:endParaRPr>
          </a:p>
          <a:p>
            <a:pPr marL="0" indent="0" algn="l" rtl="0">
              <a:buNone/>
            </a:pPr>
            <a:r>
              <a:rPr lang="en-US" sz="2400" dirty="0">
                <a:solidFill>
                  <a:schemeClr val="bg1"/>
                </a:solidFill>
                <a:latin typeface="Adobe Caslon Pro" panose="0205050205050A020403" pitchFamily="18" charset="0"/>
              </a:rPr>
              <a:t>There are a few Uber driver car requirements. You must:</a:t>
            </a:r>
          </a:p>
          <a:p>
            <a:pPr marL="0" indent="0" algn="l" rtl="0">
              <a:buNone/>
            </a:pPr>
            <a:endParaRPr lang="en-US" sz="2400" dirty="0">
              <a:solidFill>
                <a:schemeClr val="bg1"/>
              </a:solidFill>
              <a:latin typeface="Adobe Caslon Pro" panose="0205050205050A020403" pitchFamily="18" charset="0"/>
            </a:endParaRPr>
          </a:p>
          <a:p>
            <a:pPr lvl="0" algn="l" rtl="0"/>
            <a:r>
              <a:rPr lang="en-US" sz="2400" dirty="0">
                <a:solidFill>
                  <a:schemeClr val="bg1"/>
                </a:solidFill>
                <a:latin typeface="Adobe Caslon Pro" panose="0205050205050A020403" pitchFamily="18" charset="0"/>
              </a:rPr>
              <a:t>Drive a 4-door car, truck, or minivan</a:t>
            </a:r>
          </a:p>
          <a:p>
            <a:pPr lvl="0" algn="l" rtl="0"/>
            <a:r>
              <a:rPr lang="en-US" sz="2400" dirty="0">
                <a:solidFill>
                  <a:schemeClr val="bg1"/>
                </a:solidFill>
                <a:latin typeface="Adobe Caslon Pro" panose="0205050205050A020403" pitchFamily="18" charset="0"/>
              </a:rPr>
              <a:t>Be 21 years of age or older</a:t>
            </a:r>
          </a:p>
          <a:p>
            <a:pPr lvl="0" algn="l" rtl="0"/>
            <a:r>
              <a:rPr lang="en-US" sz="2400" dirty="0">
                <a:solidFill>
                  <a:schemeClr val="bg1"/>
                </a:solidFill>
                <a:latin typeface="Adobe Caslon Pro" panose="0205050205050A020403" pitchFamily="18" charset="0"/>
              </a:rPr>
              <a:t>Have a valid driver’s license issued in the state where you will work for Uber</a:t>
            </a:r>
          </a:p>
          <a:p>
            <a:pPr lvl="0" algn="l" rtl="0"/>
            <a:r>
              <a:rPr lang="en-US" sz="2400" dirty="0">
                <a:solidFill>
                  <a:schemeClr val="bg1"/>
                </a:solidFill>
                <a:latin typeface="Adobe Caslon Pro" panose="0205050205050A020403" pitchFamily="18" charset="0"/>
              </a:rPr>
              <a:t>Have insurance</a:t>
            </a:r>
          </a:p>
          <a:p>
            <a:pPr lvl="0" algn="l" rtl="0"/>
            <a:r>
              <a:rPr lang="en-US" sz="2400" dirty="0">
                <a:solidFill>
                  <a:schemeClr val="bg1"/>
                </a:solidFill>
                <a:latin typeface="Adobe Caslon Pro" panose="0205050205050A020403" pitchFamily="18" charset="0"/>
              </a:rPr>
              <a:t>Pass a background check</a:t>
            </a:r>
          </a:p>
          <a:p>
            <a:pPr lvl="0" algn="l" rtl="0"/>
            <a:r>
              <a:rPr lang="en-US" sz="2400" dirty="0">
                <a:solidFill>
                  <a:schemeClr val="bg1"/>
                </a:solidFill>
                <a:latin typeface="Adobe Caslon Pro" panose="0205050205050A020403" pitchFamily="18" charset="0"/>
              </a:rPr>
              <a:t>Have at least three years of driving experience</a:t>
            </a:r>
          </a:p>
          <a:p>
            <a:pPr lvl="0" algn="l" rtl="0"/>
            <a:r>
              <a:rPr lang="en-US" sz="2400" dirty="0">
                <a:solidFill>
                  <a:schemeClr val="bg1"/>
                </a:solidFill>
                <a:latin typeface="Adobe Caslon Pro" panose="0205050205050A020403" pitchFamily="18" charset="0"/>
              </a:rPr>
              <a:t>Have a clean driving record</a:t>
            </a:r>
          </a:p>
          <a:p>
            <a:pPr lvl="0" algn="l" rtl="0"/>
            <a:r>
              <a:rPr lang="en-US" sz="2400" dirty="0">
                <a:solidFill>
                  <a:schemeClr val="bg1"/>
                </a:solidFill>
                <a:latin typeface="Adobe Caslon Pro" panose="0205050205050A020403" pitchFamily="18" charset="0"/>
              </a:rPr>
              <a:t>Have a vehicle fit to pass an Uber inspection</a:t>
            </a:r>
          </a:p>
          <a:p>
            <a:pPr algn="l" rtl="0"/>
            <a:endParaRPr lang="ar-SA" dirty="0"/>
          </a:p>
        </p:txBody>
      </p:sp>
    </p:spTree>
    <p:extLst>
      <p:ext uri="{BB962C8B-B14F-4D97-AF65-F5344CB8AC3E}">
        <p14:creationId xmlns:p14="http://schemas.microsoft.com/office/powerpoint/2010/main" val="6586217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ircle(in)">
                                      <p:cBhvr>
                                        <p:cTn id="29" dur="2000"/>
                                        <p:tgtEl>
                                          <p:spTgt spid="3">
                                            <p:txEl>
                                              <p:pRg st="6" end="6"/>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ircle(in)">
                                      <p:cBhvr>
                                        <p:cTn id="35" dur="2000"/>
                                        <p:tgtEl>
                                          <p:spTgt spid="3">
                                            <p:txEl>
                                              <p:pRg st="8" end="8"/>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circle(in)">
                                      <p:cBhvr>
                                        <p:cTn id="38" dur="2000"/>
                                        <p:tgtEl>
                                          <p:spTgt spid="3">
                                            <p:txEl>
                                              <p:pRg st="9" end="9"/>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circle(in)">
                                      <p:cBhvr>
                                        <p:cTn id="4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1672046"/>
            <a:ext cx="9618780" cy="4576354"/>
          </a:xfrm>
        </p:spPr>
        <p:txBody>
          <a:bodyPr>
            <a:normAutofit/>
          </a:bodyPr>
          <a:lstStyle/>
          <a:p>
            <a:pPr algn="l" rtl="0"/>
            <a:r>
              <a:rPr lang="en-US" sz="2400" b="1" dirty="0">
                <a:solidFill>
                  <a:schemeClr val="bg1"/>
                </a:solidFill>
                <a:latin typeface="Adobe Caslon Pro Bold" panose="0205070206050A020403" pitchFamily="18" charset="0"/>
              </a:rPr>
              <a:t>UBER CAR </a:t>
            </a:r>
            <a:r>
              <a:rPr lang="en-US" sz="2400" b="1" dirty="0" smtClean="0">
                <a:solidFill>
                  <a:schemeClr val="bg1"/>
                </a:solidFill>
                <a:latin typeface="Adobe Caslon Pro Bold" panose="0205070206050A020403" pitchFamily="18" charset="0"/>
              </a:rPr>
              <a:t>REQUIREMENTS:</a:t>
            </a:r>
          </a:p>
          <a:p>
            <a:pPr algn="l" rtl="0"/>
            <a:endParaRPr lang="en-US" sz="2400" dirty="0">
              <a:solidFill>
                <a:schemeClr val="bg1"/>
              </a:solidFill>
              <a:latin typeface="Adobe Caslon Pro Bold" panose="0205070206050A020403" pitchFamily="18" charset="0"/>
            </a:endParaRPr>
          </a:p>
          <a:p>
            <a:pPr marL="0" indent="0" algn="l" rtl="0">
              <a:buNone/>
            </a:pPr>
            <a:r>
              <a:rPr lang="en-US" sz="2400" dirty="0" smtClean="0">
                <a:solidFill>
                  <a:schemeClr val="bg1"/>
                </a:solidFill>
                <a:latin typeface="Adobe Caslon Pro Bold" panose="0205070206050A020403" pitchFamily="18" charset="0"/>
              </a:rPr>
              <a:t>      </a:t>
            </a:r>
            <a:r>
              <a:rPr lang="en-US" sz="2400" dirty="0" err="1" smtClean="0">
                <a:solidFill>
                  <a:schemeClr val="bg1"/>
                </a:solidFill>
                <a:latin typeface="Adobe Caslon Pro Bold" panose="0205070206050A020403" pitchFamily="18" charset="0"/>
              </a:rPr>
              <a:t>UberX</a:t>
            </a:r>
            <a:r>
              <a:rPr lang="en-US" sz="2400" dirty="0" smtClean="0">
                <a:solidFill>
                  <a:schemeClr val="bg1"/>
                </a:solidFill>
                <a:latin typeface="Adobe Caslon Pro Bold" panose="0205070206050A020403" pitchFamily="18" charset="0"/>
              </a:rPr>
              <a:t> </a:t>
            </a:r>
            <a:r>
              <a:rPr lang="en-US" sz="2400" dirty="0">
                <a:solidFill>
                  <a:schemeClr val="bg1"/>
                </a:solidFill>
                <a:latin typeface="Adobe Caslon Pro Bold" panose="0205070206050A020403" pitchFamily="18" charset="0"/>
              </a:rPr>
              <a:t>Cars must</a:t>
            </a:r>
            <a:r>
              <a:rPr lang="en-US" sz="2400" dirty="0" smtClean="0">
                <a:solidFill>
                  <a:schemeClr val="bg1"/>
                </a:solidFill>
                <a:latin typeface="Adobe Caslon Pro Bold" panose="0205070206050A020403" pitchFamily="18" charset="0"/>
              </a:rPr>
              <a:t>:</a:t>
            </a:r>
            <a:endParaRPr lang="en-US" sz="2400" dirty="0">
              <a:solidFill>
                <a:schemeClr val="bg1"/>
              </a:solidFill>
              <a:latin typeface="Adobe Caslon Pro Bold" panose="0205070206050A020403" pitchFamily="18" charset="0"/>
            </a:endParaRPr>
          </a:p>
          <a:p>
            <a:pPr lvl="0" algn="l" rtl="0"/>
            <a:r>
              <a:rPr lang="en-US" sz="2400" dirty="0">
                <a:solidFill>
                  <a:schemeClr val="bg1"/>
                </a:solidFill>
                <a:latin typeface="Adobe Caslon Pro Bold" panose="0205070206050A020403" pitchFamily="18" charset="0"/>
              </a:rPr>
              <a:t>Seat at least four, not including the driver</a:t>
            </a:r>
          </a:p>
          <a:p>
            <a:pPr lvl="0" algn="l" rtl="0"/>
            <a:r>
              <a:rPr lang="en-US" sz="2400" dirty="0">
                <a:solidFill>
                  <a:schemeClr val="bg1"/>
                </a:solidFill>
                <a:latin typeface="Adobe Caslon Pro Bold" panose="0205070206050A020403" pitchFamily="18" charset="0"/>
              </a:rPr>
              <a:t>Be a 4-door vehicle</a:t>
            </a:r>
          </a:p>
          <a:p>
            <a:pPr lvl="0" algn="l" rtl="0"/>
            <a:r>
              <a:rPr lang="en-US" sz="2400" dirty="0">
                <a:solidFill>
                  <a:schemeClr val="bg1"/>
                </a:solidFill>
                <a:latin typeface="Adobe Caslon Pro Bold" panose="0205070206050A020403" pitchFamily="18" charset="0"/>
              </a:rPr>
              <a:t>Be a 2004 or newer</a:t>
            </a:r>
          </a:p>
        </p:txBody>
      </p:sp>
    </p:spTree>
    <p:extLst>
      <p:ext uri="{BB962C8B-B14F-4D97-AF65-F5344CB8AC3E}">
        <p14:creationId xmlns:p14="http://schemas.microsoft.com/office/powerpoint/2010/main" val="1048435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dobe Caslon Pro Bold" panose="0205070206050A020403" pitchFamily="18" charset="0"/>
              </a:rPr>
              <a:t>Activity Diagram</a:t>
            </a:r>
            <a:endParaRPr lang="ar-SA" dirty="0">
              <a:solidFill>
                <a:schemeClr val="bg1"/>
              </a:solidFill>
              <a:latin typeface="Adobe Caslon Pro Bold" panose="0205070206050A020403" pitchFamily="18" charset="0"/>
            </a:endParaRPr>
          </a:p>
        </p:txBody>
      </p:sp>
      <p:pic>
        <p:nvPicPr>
          <p:cNvPr id="4" name="Picture 3" descr="H:\uber\image1.png"/>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853248"/>
            <a:ext cx="9000309" cy="4351655"/>
          </a:xfrm>
          <a:prstGeom prst="rect">
            <a:avLst/>
          </a:prstGeom>
          <a:noFill/>
          <a:ln>
            <a:noFill/>
          </a:ln>
        </p:spPr>
      </p:pic>
    </p:spTree>
    <p:extLst>
      <p:ext uri="{BB962C8B-B14F-4D97-AF65-F5344CB8AC3E}">
        <p14:creationId xmlns:p14="http://schemas.microsoft.com/office/powerpoint/2010/main" val="1994336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dobe Caslon Pro Bold" panose="0205070206050A020403" pitchFamily="18" charset="0"/>
              </a:rPr>
              <a:t>Use case modelling</a:t>
            </a:r>
            <a:endParaRPr lang="ar-SA" dirty="0">
              <a:solidFill>
                <a:schemeClr val="bg1"/>
              </a:solidFill>
              <a:latin typeface="Adobe Caslon Pro Bold" panose="0205070206050A020403" pitchFamily="18" charset="0"/>
            </a:endParaRPr>
          </a:p>
        </p:txBody>
      </p:sp>
      <p:pic>
        <p:nvPicPr>
          <p:cNvPr id="4" name="Picture 3" descr="H:\uber\jpeg.jpeg.jpg"/>
          <p:cNvPicPr/>
          <p:nvPr/>
        </p:nvPicPr>
        <p:blipFill>
          <a:blip r:embed="rId2">
            <a:extLst>
              <a:ext uri="{28A0092B-C50C-407E-A947-70E740481C1C}">
                <a14:useLocalDpi xmlns:a14="http://schemas.microsoft.com/office/drawing/2010/main" val="0"/>
              </a:ext>
            </a:extLst>
          </a:blip>
          <a:srcRect/>
          <a:stretch>
            <a:fillRect/>
          </a:stretch>
        </p:blipFill>
        <p:spPr bwMode="auto">
          <a:xfrm>
            <a:off x="1071153" y="1964055"/>
            <a:ext cx="8843555" cy="3652974"/>
          </a:xfrm>
          <a:prstGeom prst="rect">
            <a:avLst/>
          </a:prstGeom>
          <a:noFill/>
          <a:ln>
            <a:noFill/>
          </a:ln>
        </p:spPr>
      </p:pic>
    </p:spTree>
    <p:extLst>
      <p:ext uri="{BB962C8B-B14F-4D97-AF65-F5344CB8AC3E}">
        <p14:creationId xmlns:p14="http://schemas.microsoft.com/office/powerpoint/2010/main" val="8085983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5">
      <a:dk1>
        <a:sysClr val="windowText" lastClr="000000"/>
      </a:dk1>
      <a:lt1>
        <a:sysClr val="window" lastClr="FFFFFF"/>
      </a:lt1>
      <a:dk2>
        <a:srgbClr val="9AD9D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348</TotalTime>
  <Words>346</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Adobe Caslon Pro</vt:lpstr>
      <vt:lpstr>Adobe Caslon Pro Bold</vt:lpstr>
      <vt:lpstr>Arial</vt:lpstr>
      <vt:lpstr>Calibri</vt:lpstr>
      <vt:lpstr>Century Gothic</vt:lpstr>
      <vt:lpstr>Times New Roman</vt:lpstr>
      <vt:lpstr>Wingdings 3</vt:lpstr>
      <vt:lpstr>Ion</vt:lpstr>
      <vt:lpstr>UBER APP</vt:lpstr>
      <vt:lpstr>Feasibility  Study:</vt:lpstr>
      <vt:lpstr>PowerPoint Presentation</vt:lpstr>
      <vt:lpstr>PowerPoint Presentation</vt:lpstr>
      <vt:lpstr>Proposal Project</vt:lpstr>
      <vt:lpstr>Requirements:</vt:lpstr>
      <vt:lpstr>PowerPoint Presentation</vt:lpstr>
      <vt:lpstr>Activity Diagram</vt:lpstr>
      <vt:lpstr>Use case modelling</vt:lpstr>
      <vt:lpstr>Sequence Diagram</vt:lpstr>
      <vt:lpstr>Class Diagram</vt:lpstr>
      <vt:lpstr>USER Interface</vt:lpstr>
      <vt:lpstr>State of Uber App:</vt:lpstr>
      <vt:lpstr>Stimuli of Uber App:</vt:lpstr>
      <vt:lpstr>Thanks!</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APP</dc:title>
  <dc:creator>Nihad</dc:creator>
  <cp:lastModifiedBy>Nihad</cp:lastModifiedBy>
  <cp:revision>9</cp:revision>
  <dcterms:created xsi:type="dcterms:W3CDTF">2023-05-23T14:29:34Z</dcterms:created>
  <dcterms:modified xsi:type="dcterms:W3CDTF">2023-06-01T19:09:46Z</dcterms:modified>
</cp:coreProperties>
</file>