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 algn="r" rtl="1">
      <a:defRPr lang="ar-sa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6400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A0E974A-539F-41FD-9B08-42480AC7D047}" type="uaq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13/05/45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75DC4F1-CC00-4E21-8F9B-51DE3107EA3A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3FF097C-863E-4E99-A029-32034402B75F}" type="uaqdatetime1">
              <a:rPr lang="ar-SA" noProof="0" smtClean="0"/>
              <a:pPr algn="l"/>
              <a:t>13/05/45</a:t>
            </a:fld>
            <a:endParaRPr lang="ar-SA" noProof="0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56D563E5-3F3B-4F78-9C71-DC2608869805}" type="slidenum">
              <a:rPr lang="ar-SA" noProof="0" smtClean="0"/>
              <a:pPr algn="l"/>
              <a:t>‹#›</a:t>
            </a:fld>
            <a:endParaRPr lang="ar-SA" noProof="0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D563E5-3F3B-4F78-9C71-DC2608869805}" type="slidenum">
              <a:rPr lang="ar-SA" smtClean="0"/>
              <a:pPr algn="l" rtl="1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6D563E5-3F3B-4F78-9C71-DC2608869805}" type="slidenum">
              <a:rPr lang="ar-SA" smtClean="0"/>
              <a:pPr algn="l" rtl="1"/>
              <a:t>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-6350" y="3175"/>
            <a:ext cx="12198350" cy="6875463"/>
            <a:chOff x="0" y="3175"/>
            <a:chExt cx="12198350" cy="6875463"/>
          </a:xfrm>
        </p:grpSpPr>
        <p:sp>
          <p:nvSpPr>
            <p:cNvPr id="11" name="شكل حر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شكل حر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شكل حر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475481" y="6442524"/>
            <a:ext cx="27432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B6C8A7C5-7DE0-497D-893B-E168D1170663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044990" y="6442524"/>
            <a:ext cx="4114800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8970190" y="6442524"/>
            <a:ext cx="2755378" cy="365125"/>
          </a:xfrm>
        </p:spPr>
        <p:txBody>
          <a:bodyPr rtlCol="1" anchor="ctr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68" name="شكل حر 57"/>
          <p:cNvSpPr/>
          <p:nvPr/>
        </p:nvSpPr>
        <p:spPr bwMode="auto">
          <a:xfrm flipH="1">
            <a:off x="7735888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المجموعة 8" title="شكل حاوية للنص"/>
          <p:cNvGrpSpPr/>
          <p:nvPr/>
        </p:nvGrpSpPr>
        <p:grpSpPr>
          <a:xfrm flipH="1">
            <a:off x="-3513" y="467784"/>
            <a:ext cx="4875213" cy="5922963"/>
            <a:chOff x="7320300" y="467784"/>
            <a:chExt cx="4875213" cy="5922963"/>
          </a:xfrm>
        </p:grpSpPr>
        <p:sp>
          <p:nvSpPr>
            <p:cNvPr id="231" name="شكل حر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شكل حر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رابط مستقيم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477570" y="1023867"/>
            <a:ext cx="3793678" cy="3349641"/>
          </a:xfrm>
        </p:spPr>
        <p:txBody>
          <a:bodyPr rtlCol="1" anchor="t">
            <a:normAutofit/>
          </a:bodyPr>
          <a:lstStyle>
            <a:lvl1pPr algn="r" rtl="1">
              <a:lnSpc>
                <a:spcPct val="105000"/>
              </a:lnSpc>
              <a:defRPr sz="3900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477570" y="4945377"/>
            <a:ext cx="3793678" cy="1037760"/>
          </a:xfrm>
        </p:spPr>
        <p:txBody>
          <a:bodyPr rtlCol="1" anchor="t">
            <a:normAutofit/>
          </a:bodyPr>
          <a:lstStyle>
            <a:lvl1pPr marL="0" indent="0" algn="r" rtl="1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ar-SA" noProof="0" smtClean="0"/>
              <a:t>انقر لتحرير نمط العنوان الثانوي الرئيسي</a:t>
            </a:r>
            <a:endParaRPr lang="ar-SA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29" y="568345"/>
            <a:ext cx="8770571" cy="15607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487729" y="2438400"/>
            <a:ext cx="8770571" cy="365150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814E9512-0A66-4119-9110-74603AD15232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 title="ريش"/>
          <p:cNvGrpSpPr/>
          <p:nvPr/>
        </p:nvGrpSpPr>
        <p:grpSpPr>
          <a:xfrm flipH="1">
            <a:off x="8295307" y="362425"/>
            <a:ext cx="3495979" cy="6204388"/>
            <a:chOff x="400714" y="362425"/>
            <a:chExt cx="3495979" cy="6204388"/>
          </a:xfrm>
        </p:grpSpPr>
        <p:sp>
          <p:nvSpPr>
            <p:cNvPr id="25" name="شكل حر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شكل حر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flipH="1" flipV="1">
            <a:off x="1342409" y="507037"/>
            <a:ext cx="1571626" cy="5339932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3298723" y="524373"/>
            <a:ext cx="5959577" cy="5322596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408039" y="6296615"/>
            <a:ext cx="2505996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3E7AE73-B02E-4EBA-A167-059107D03620}" type="datetime1">
              <a:rPr lang="ar-SA" noProof="0" smtClean="0"/>
              <a:t>15/05/45</a:t>
            </a:fld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3298724" y="6296615"/>
            <a:ext cx="59595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rot="16200000" flipH="1">
            <a:off x="-1925910" y="2853201"/>
            <a:ext cx="5383267" cy="60426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AEF9944-A4F6-4C59-AEBD-678D6480B8EA}" type="slidenum">
              <a:rPr lang="ar-SA" noProof="0" smtClean="0"/>
              <a:pPr/>
              <a:t>‹#›</a:t>
            </a:fld>
            <a:endParaRPr lang="ar-SA" noProof="0" dirty="0"/>
          </a:p>
        </p:txBody>
      </p:sp>
      <p:cxnSp>
        <p:nvCxnSpPr>
          <p:cNvPr id="7" name="رابط مستقيم 6" title="خط التسطير"/>
          <p:cNvCxnSpPr>
            <a:cxnSpLocks/>
          </p:cNvCxnSpPr>
          <p:nvPr/>
        </p:nvCxnSpPr>
        <p:spPr>
          <a:xfrm flipH="1">
            <a:off x="3080418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29" y="568345"/>
            <a:ext cx="8770571" cy="15607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87729" y="2438400"/>
            <a:ext cx="8770571" cy="365150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A36FDF98-937A-4575-ACB2-296BA097D05C}" type="datetime1">
              <a:rPr lang="ar-SA" noProof="0" smtClean="0"/>
              <a:t>15/05/45</a:t>
            </a:fld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noProof="0" smtClean="0"/>
              <a:pPr/>
              <a:t>‹#›</a:t>
            </a:fld>
            <a:endParaRPr lang="ar-SA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شكل حر 5" title="خلفية ريش"/>
          <p:cNvSpPr>
            <a:spLocks noEditPoints="1"/>
          </p:cNvSpPr>
          <p:nvPr/>
        </p:nvSpPr>
        <p:spPr bwMode="auto">
          <a:xfrm flipH="1">
            <a:off x="-8615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المجموعة 8" title="شكل حاوية للنص"/>
          <p:cNvGrpSpPr/>
          <p:nvPr/>
        </p:nvGrpSpPr>
        <p:grpSpPr>
          <a:xfrm flipH="1">
            <a:off x="2452687" y="1262063"/>
            <a:ext cx="7286625" cy="4333875"/>
            <a:chOff x="2452688" y="1262063"/>
            <a:chExt cx="7286625" cy="4333875"/>
          </a:xfrm>
        </p:grpSpPr>
        <p:sp>
          <p:nvSpPr>
            <p:cNvPr id="175" name="شكل حر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شكل حر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رابط مستقيم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464057" y="6296730"/>
            <a:ext cx="2743200" cy="365125"/>
          </a:xfrm>
        </p:spPr>
        <p:txBody>
          <a:bodyPr rtlCol="1"/>
          <a:lstStyle>
            <a:lvl1pPr algn="r" rtl="1"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B0B9C001-459F-4B16-AD5E-400574CA0F4C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036290" y="6296730"/>
            <a:ext cx="4114800" cy="365125"/>
          </a:xfrm>
        </p:spPr>
        <p:txBody>
          <a:bodyPr rtlCol="1"/>
          <a:lstStyle>
            <a:lvl1pPr algn="ctr" rtl="1"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8946382" y="6296730"/>
            <a:ext cx="2781542" cy="365125"/>
          </a:xfrm>
        </p:spPr>
        <p:txBody>
          <a:bodyPr rtlCol="1" anchor="ctr"/>
          <a:lstStyle>
            <a:lvl1pPr algn="r" rtl="1">
              <a:defRPr sz="12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3169975" y="1830579"/>
            <a:ext cx="5859724" cy="1841715"/>
          </a:xfrm>
        </p:spPr>
        <p:txBody>
          <a:bodyPr rtlCol="1" anchor="t">
            <a:normAutofit/>
          </a:bodyPr>
          <a:lstStyle>
            <a:lvl1pPr algn="ctr" rtl="1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3810942" y="4176131"/>
            <a:ext cx="4566474" cy="1038807"/>
          </a:xfrm>
        </p:spPr>
        <p:txBody>
          <a:bodyPr rtlCol="1">
            <a:normAutofit/>
          </a:bodyPr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29" y="568345"/>
            <a:ext cx="8770571" cy="15607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5097781" y="2438399"/>
            <a:ext cx="4160520" cy="365760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487729" y="2438399"/>
            <a:ext cx="4160520" cy="365760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9A3DEB30-0EDB-4039-9A69-73C34C8A70DB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29" y="566928"/>
            <a:ext cx="8770573" cy="1563624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097781" y="2456408"/>
            <a:ext cx="4160520" cy="823912"/>
          </a:xfrm>
        </p:spPr>
        <p:txBody>
          <a:bodyPr rtlCol="1" anchor="b"/>
          <a:lstStyle>
            <a:lvl1pPr marL="0" indent="0" algn="r" rtl="1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5097781" y="3316639"/>
            <a:ext cx="4160520" cy="277936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487729" y="2456408"/>
            <a:ext cx="4160520" cy="823912"/>
          </a:xfrm>
        </p:spPr>
        <p:txBody>
          <a:bodyPr rtlCol="1" anchor="b"/>
          <a:lstStyle>
            <a:lvl1pPr marL="0" indent="0" algn="r" rtl="1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487729" y="3316639"/>
            <a:ext cx="4160520" cy="277936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99937F6E-467A-446E-8539-88B4252D8232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29" y="568345"/>
            <a:ext cx="8770571" cy="15607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2C0A7A1A-0491-4E54-8429-53E97339DA88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المجموعة 4" title="ريش"/>
          <p:cNvGrpSpPr/>
          <p:nvPr/>
        </p:nvGrpSpPr>
        <p:grpSpPr>
          <a:xfrm flipH="1">
            <a:off x="8295307" y="362425"/>
            <a:ext cx="3495979" cy="6204388"/>
            <a:chOff x="400714" y="362425"/>
            <a:chExt cx="3495979" cy="6204388"/>
          </a:xfrm>
        </p:grpSpPr>
        <p:sp>
          <p:nvSpPr>
            <p:cNvPr id="6" name="شكل حر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شكل حر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487729" y="6296615"/>
            <a:ext cx="27432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A88F5CC8-8300-4E42-9957-EDA7CDAEEB50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3590926" y="6296615"/>
            <a:ext cx="5667375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ar-SA" noProof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9794653" y="723328"/>
            <a:ext cx="1884348" cy="604269"/>
          </a:xfrm>
        </p:spPr>
        <p:txBody>
          <a:bodyPr rtlCol="1"/>
          <a:lstStyle>
            <a:lvl1pPr algn="l" rtl="1">
              <a:defRPr/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شكل حر 15" title="ريش"/>
          <p:cNvSpPr>
            <a:spLocks noEditPoints="1"/>
          </p:cNvSpPr>
          <p:nvPr/>
        </p:nvSpPr>
        <p:spPr bwMode="auto">
          <a:xfrm rot="19552666">
            <a:off x="210098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7797" y="1503907"/>
            <a:ext cx="3227715" cy="1687924"/>
          </a:xfrm>
        </p:spPr>
        <p:txBody>
          <a:bodyPr rtlCol="1" anchor="b">
            <a:normAutofit/>
          </a:bodyPr>
          <a:lstStyle>
            <a:lvl1pPr algn="r" rtl="1">
              <a:lnSpc>
                <a:spcPct val="104000"/>
              </a:lnSpc>
              <a:defRPr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107230" y="441414"/>
            <a:ext cx="7597040" cy="5654586"/>
          </a:xfr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  <a:p>
            <a:pPr lvl="1" rtl="1"/>
            <a:r>
              <a:rPr lang="ar-SA" noProof="0" smtClean="0"/>
              <a:t>المستوى الثاني</a:t>
            </a:r>
          </a:p>
          <a:p>
            <a:pPr lvl="2" rtl="1"/>
            <a:r>
              <a:rPr lang="ar-SA" noProof="0" smtClean="0"/>
              <a:t>المستوى الثالث</a:t>
            </a:r>
          </a:p>
          <a:p>
            <a:pPr lvl="3" rtl="1"/>
            <a:r>
              <a:rPr lang="ar-SA" noProof="0" smtClean="0"/>
              <a:t>المستوى الرابع</a:t>
            </a:r>
          </a:p>
          <a:p>
            <a:pPr lvl="4" rtl="1"/>
            <a:r>
              <a:rPr lang="ar-SA" noProof="0" smtClean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487797" y="3223803"/>
            <a:ext cx="3227715" cy="2872197"/>
          </a:xfrm>
        </p:spPr>
        <p:txBody>
          <a:bodyPr rtlCol="1"/>
          <a:lstStyle>
            <a:lvl1pPr marL="0" indent="0" algn="r" rtl="1">
              <a:spcBef>
                <a:spcPts val="14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87730" y="6286500"/>
            <a:ext cx="3227715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632CA10-0115-4F81-BFEA-67B0BD80A7C5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107230" y="6286500"/>
            <a:ext cx="759704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487797" y="373604"/>
            <a:ext cx="3227715" cy="816481"/>
          </a:xfrm>
        </p:spPr>
        <p:txBody>
          <a:bodyPr rtlCol="1" anchor="t"/>
          <a:lstStyle>
            <a:lvl1pPr algn="r" rtl="1">
              <a:defRPr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شكل حر 15" title="ريش"/>
          <p:cNvSpPr>
            <a:spLocks noEditPoints="1"/>
          </p:cNvSpPr>
          <p:nvPr/>
        </p:nvSpPr>
        <p:spPr bwMode="auto">
          <a:xfrm rot="19552666">
            <a:off x="210098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484887" y="1503910"/>
            <a:ext cx="3230625" cy="1687924"/>
          </a:xfrm>
        </p:spPr>
        <p:txBody>
          <a:bodyPr rtlCol="1" anchor="b">
            <a:noAutofit/>
          </a:bodyPr>
          <a:lstStyle>
            <a:lvl1pPr algn="r" rtl="1">
              <a:lnSpc>
                <a:spcPct val="104000"/>
              </a:lnSpc>
              <a:defRPr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 smtClean="0"/>
              <a:t>انقر لتحرير نمط العنوان الرئيسي</a:t>
            </a:r>
            <a:endParaRPr lang="ar-SA" noProof="0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089349" y="0"/>
            <a:ext cx="8102651" cy="6857999"/>
          </a:xfrm>
        </p:spPr>
        <p:txBody>
          <a:bodyPr rtlCol="1" anchor="t"/>
          <a:lstStyle>
            <a:lvl1pPr marL="0" indent="0" algn="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 noProof="0" smtClean="0"/>
              <a:t>انقر فوق الأيقونة لإضافة صورة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487680" y="3223806"/>
            <a:ext cx="3227832" cy="2872194"/>
          </a:xfrm>
        </p:spPr>
        <p:txBody>
          <a:bodyPr rtlCol="1"/>
          <a:lstStyle>
            <a:lvl1pPr marL="0" indent="0" algn="r" rtl="1">
              <a:spcBef>
                <a:spcPts val="14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ar-SA" noProof="0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87680" y="6291072"/>
            <a:ext cx="3227832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2C4E1C-3860-480D-A28D-6B3076A6E84A}" type="datetime1">
              <a:rPr lang="ar-SA" smtClean="0"/>
              <a:t>15/05/45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105605" y="6291072"/>
            <a:ext cx="7598664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487680" y="373607"/>
            <a:ext cx="3227832" cy="816482"/>
          </a:xfrm>
        </p:spPr>
        <p:txBody>
          <a:bodyPr rtlCol="1" anchor="t"/>
          <a:lstStyle>
            <a:lvl1pPr algn="r" rtl="1">
              <a:defRPr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المجموعة 6" title="ريش"/>
          <p:cNvGrpSpPr/>
          <p:nvPr/>
        </p:nvGrpSpPr>
        <p:grpSpPr>
          <a:xfrm flipH="1">
            <a:off x="8295307" y="362425"/>
            <a:ext cx="3495979" cy="6204388"/>
            <a:chOff x="400714" y="362425"/>
            <a:chExt cx="3495979" cy="6204388"/>
          </a:xfrm>
        </p:grpSpPr>
        <p:sp>
          <p:nvSpPr>
            <p:cNvPr id="12" name="شكل حر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شكل حر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487729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/>
          <a:p>
            <a:pPr rtl="1"/>
            <a:r>
              <a:rPr lang="ar-SA" noProof="0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487729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487729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93C80200-70BD-479E-9F6A-04C0553456FE}" type="datetime1">
              <a:rPr lang="ar-SA" noProof="0" smtClean="0"/>
              <a:t>15/05/45</a:t>
            </a:fld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3590926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9794653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AEF9944-A4F6-4C59-AEBD-678D6480B8EA}" type="slidenum">
              <a:rPr lang="ar-SA" noProof="0" smtClean="0"/>
              <a:pPr/>
              <a:t>‹#›</a:t>
            </a:fld>
            <a:endParaRPr lang="ar-SA" noProof="0" dirty="0"/>
          </a:p>
        </p:txBody>
      </p:sp>
      <p:cxnSp>
        <p:nvCxnSpPr>
          <p:cNvPr id="9" name="رابط مستقيم 8" title="خط التسطير"/>
          <p:cNvCxnSpPr>
            <a:cxnSpLocks/>
          </p:cNvCxnSpPr>
          <p:nvPr/>
        </p:nvCxnSpPr>
        <p:spPr>
          <a:xfrm flipH="1">
            <a:off x="487729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2004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4008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6012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8016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020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2024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r" defTabSz="914400" rtl="1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مستطيل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المجموعة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50" y="3175"/>
            <a:ext cx="12198350" cy="6875463"/>
            <a:chOff x="-6350" y="3175"/>
            <a:chExt cx="12198350" cy="6875463"/>
          </a:xfrm>
        </p:grpSpPr>
        <p:sp>
          <p:nvSpPr>
            <p:cNvPr id="54" name="شكل حر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شكل حر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شكل حر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-635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8" name="المجموعة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7" y="1262063"/>
            <a:ext cx="7286625" cy="4333875"/>
            <a:chOff x="2452687" y="1262063"/>
            <a:chExt cx="7286625" cy="4333875"/>
          </a:xfrm>
        </p:grpSpPr>
        <p:sp useBgFill="1">
          <p:nvSpPr>
            <p:cNvPr id="59" name="شكل حر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2452687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شكل حر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2643187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1" name="رابط مستقيم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168878" y="1830579"/>
            <a:ext cx="5860821" cy="1829015"/>
          </a:xfrm>
        </p:spPr>
        <p:txBody>
          <a:bodyPr rtlCol="1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Project</a:t>
            </a:r>
            <a:endParaRPr lang="ar-SA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168878" y="4176130"/>
            <a:ext cx="5860821" cy="926103"/>
          </a:xfrm>
        </p:spPr>
        <p:txBody>
          <a:bodyPr rtlCol="1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PlayStation App</a:t>
            </a:r>
            <a:endParaRPr lang="ar-SA" sz="3200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106854" y="623208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Project Use Case Modelling</a:t>
            </a:r>
            <a:endParaRPr lang="ar-SA" sz="1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Actor</a:t>
            </a:r>
          </a:p>
          <a:p>
            <a:pPr marL="0" indent="0" algn="ctr" rtl="0">
              <a:buNone/>
            </a:pPr>
            <a:endParaRPr lang="en-US" b="1" dirty="0"/>
          </a:p>
          <a:p>
            <a:pPr marL="0" indent="0" algn="ctr" rtl="0">
              <a:buNone/>
            </a:pPr>
            <a:endParaRPr lang="ar-SA" dirty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12428"/>
              </p:ext>
            </p:extLst>
          </p:nvPr>
        </p:nvGraphicFramePr>
        <p:xfrm>
          <a:off x="2138839" y="2947352"/>
          <a:ext cx="5810885" cy="337667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95575">
                  <a:extLst>
                    <a:ext uri="{9D8B030D-6E8A-4147-A177-3AD203B41FA5}">
                      <a16:colId xmlns:a16="http://schemas.microsoft.com/office/drawing/2014/main" val="3667814285"/>
                    </a:ext>
                  </a:extLst>
                </a:gridCol>
                <a:gridCol w="3115310">
                  <a:extLst>
                    <a:ext uri="{9D8B030D-6E8A-4147-A177-3AD203B41FA5}">
                      <a16:colId xmlns:a16="http://schemas.microsoft.com/office/drawing/2014/main" val="422976255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Roles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7059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Create announcements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Communicate with users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Update system designs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28862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View games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Rate games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Voice chat with friends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652287"/>
                  </a:ext>
                </a:extLst>
              </a:tr>
              <a:tr h="1522730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Review player ratings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Release games</a:t>
                      </a:r>
                      <a:endParaRPr lang="en-US" sz="1100" kern="10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Update games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Development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24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173529" y="558820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Project Use Case Modelling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Use </a:t>
            </a:r>
            <a:r>
              <a:rPr lang="en-US" dirty="0" smtClean="0"/>
              <a:t>cases &amp; its </a:t>
            </a:r>
            <a:r>
              <a:rPr lang="en-US" dirty="0"/>
              <a:t>related </a:t>
            </a:r>
            <a:r>
              <a:rPr lang="en-US" dirty="0" smtClean="0"/>
              <a:t>use</a:t>
            </a:r>
          </a:p>
          <a:p>
            <a:pPr marL="0" indent="0" algn="ctr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307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40" y="3434814"/>
            <a:ext cx="1428750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47975" y="4908407"/>
            <a:ext cx="1555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22"/>
          <p:cNvCxnSpPr/>
          <p:nvPr/>
        </p:nvCxnSpPr>
        <p:spPr>
          <a:xfrm flipV="1">
            <a:off x="4171950" y="3911180"/>
            <a:ext cx="2133905" cy="5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23"/>
          <p:cNvCxnSpPr/>
          <p:nvPr/>
        </p:nvCxnSpPr>
        <p:spPr>
          <a:xfrm>
            <a:off x="4114800" y="4499102"/>
            <a:ext cx="2133600" cy="107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24"/>
          <p:cNvCxnSpPr>
            <a:endCxn id="5" idx="2"/>
          </p:cNvCxnSpPr>
          <p:nvPr/>
        </p:nvCxnSpPr>
        <p:spPr>
          <a:xfrm>
            <a:off x="4143375" y="4509953"/>
            <a:ext cx="2105025" cy="20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6248400" y="4264152"/>
            <a:ext cx="2235200" cy="908050"/>
          </a:xfrm>
          <a:prstGeom prst="ellipse">
            <a:avLst/>
          </a:prstGeom>
          <a:noFill/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Voice</a:t>
            </a:r>
            <a:r>
              <a:rPr kumimoji="0" lang="ar-SA" altLang="ar-SA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1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</a:t>
            </a:r>
            <a:r>
              <a:rPr kumimoji="0" lang="ar-SA" altLang="ar-SA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1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kumimoji="0" lang="ar-SA" altLang="ar-SA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1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friends</a:t>
            </a:r>
            <a:endParaRPr kumimoji="0" lang="ar-SA" altLang="ar-SA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6248400" y="5263927"/>
            <a:ext cx="2228850" cy="908050"/>
          </a:xfrm>
          <a:prstGeom prst="ellipse">
            <a:avLst/>
          </a:prstGeom>
          <a:noFill/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Rate</a:t>
            </a:r>
            <a:r>
              <a:rPr kumimoji="0" lang="ar-SA" altLang="ar-SA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games</a:t>
            </a:r>
            <a:endParaRPr kumimoji="0" lang="ar-SA" altLang="ar-SA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6254139" y="3274029"/>
            <a:ext cx="2266950" cy="908050"/>
          </a:xfrm>
          <a:prstGeom prst="ellipse">
            <a:avLst/>
          </a:prstGeom>
          <a:noFill/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</a:t>
            </a:r>
            <a:r>
              <a:rPr kumimoji="0" lang="ar-SA" altLang="ar-SA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ar-SA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games</a:t>
            </a:r>
            <a:endParaRPr kumimoji="0" lang="ar-SA" altLang="ar-SA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ar-S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278740"/>
            <a:ext cx="20717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221154" y="568345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Project Use Case Modelling</a:t>
            </a:r>
            <a:endParaRPr lang="ar-SA" sz="3200" dirty="0"/>
          </a:p>
        </p:txBody>
      </p:sp>
      <p:pic>
        <p:nvPicPr>
          <p:cNvPr id="4" name="Picture 30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22" y="2297459"/>
            <a:ext cx="792348" cy="1294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56970" y="3416945"/>
            <a:ext cx="901700" cy="60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 rtl="1">
              <a:lnSpc>
                <a:spcPct val="107000"/>
              </a:lnSpc>
              <a:spcAft>
                <a:spcPts val="0"/>
              </a:spcAft>
            </a:pPr>
            <a:r>
              <a:rPr lang="en-US" sz="1200" i="1" kern="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31"/>
          <p:cNvCxnSpPr/>
          <p:nvPr/>
        </p:nvCxnSpPr>
        <p:spPr>
          <a:xfrm>
            <a:off x="2345534" y="2938165"/>
            <a:ext cx="12382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1"/>
          <p:cNvCxnSpPr/>
          <p:nvPr/>
        </p:nvCxnSpPr>
        <p:spPr>
          <a:xfrm>
            <a:off x="5641759" y="2924820"/>
            <a:ext cx="12382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32"/>
          <p:cNvSpPr/>
          <p:nvPr/>
        </p:nvSpPr>
        <p:spPr>
          <a:xfrm>
            <a:off x="3942739" y="2588270"/>
            <a:ext cx="1485900" cy="698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SA" sz="1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SA" sz="1200" b="1" kern="1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a typeface="Calibri" panose="020F0502020204030204" pitchFamily="34" charset="0"/>
                <a:cs typeface="Arial" panose="020B0604020202020204" pitchFamily="34" charset="0"/>
              </a:rPr>
              <a:t>View </a:t>
            </a:r>
            <a:r>
              <a:rPr lang="en-US" sz="1100" b="1" kern="100" dirty="0" smtClean="0">
                <a:ea typeface="Calibri" panose="020F0502020204030204" pitchFamily="34" charset="0"/>
                <a:cs typeface="Arial" panose="020B0604020202020204" pitchFamily="34" charset="0"/>
              </a:rPr>
              <a:t>games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Cylinder 35"/>
          <p:cNvSpPr/>
          <p:nvPr/>
        </p:nvSpPr>
        <p:spPr>
          <a:xfrm>
            <a:off x="7093130" y="2432695"/>
            <a:ext cx="1168400" cy="9842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09793"/>
              </p:ext>
            </p:extLst>
          </p:nvPr>
        </p:nvGraphicFramePr>
        <p:xfrm>
          <a:off x="2704062" y="3502671"/>
          <a:ext cx="4281825" cy="305052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143115">
                  <a:extLst>
                    <a:ext uri="{9D8B030D-6E8A-4147-A177-3AD203B41FA5}">
                      <a16:colId xmlns:a16="http://schemas.microsoft.com/office/drawing/2014/main" val="2269064296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3711348405"/>
                    </a:ext>
                  </a:extLst>
                </a:gridCol>
                <a:gridCol w="80675">
                  <a:extLst>
                    <a:ext uri="{9D8B030D-6E8A-4147-A177-3AD203B41FA5}">
                      <a16:colId xmlns:a16="http://schemas.microsoft.com/office/drawing/2014/main" val="117674447"/>
                    </a:ext>
                  </a:extLst>
                </a:gridCol>
              </a:tblGrid>
              <a:tr h="238603">
                <a:tc gridSpan="3"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User : View Games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44602"/>
                  </a:ext>
                </a:extLst>
              </a:tr>
              <a:tr h="239031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User and DB of games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Actors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4036269"/>
                  </a:ext>
                </a:extLst>
              </a:tr>
              <a:tr h="842808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It explains the interaction of the user (the player) and the way he views the games he has and those in the database designated for me to store games.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8202108"/>
                  </a:ext>
                </a:extLst>
              </a:tr>
              <a:tr h="421190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User email, User password, Game code, And Verification code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504160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Want to view the games. User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Stimulus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6821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Games information (Name, code)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Response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79442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 Comments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Comments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275" marR="5527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385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821104" y="606222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Sequence Diagrams</a:t>
            </a:r>
            <a:endParaRPr lang="ar-SA" sz="2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View games</a:t>
            </a:r>
          </a:p>
          <a:p>
            <a:pPr marL="0" indent="0" algn="ctr" rtl="0">
              <a:buNone/>
            </a:pPr>
            <a:endParaRPr lang="ar-SA" dirty="0"/>
          </a:p>
        </p:txBody>
      </p:sp>
      <p:pic>
        <p:nvPicPr>
          <p:cNvPr id="4" name="صورة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39" y="2876550"/>
            <a:ext cx="5753100" cy="3213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41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211629" y="615970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Creating a Class Diagram</a:t>
            </a:r>
            <a:endParaRPr lang="ar-SA" sz="2000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22275"/>
              </p:ext>
            </p:extLst>
          </p:nvPr>
        </p:nvGraphicFramePr>
        <p:xfrm>
          <a:off x="1211629" y="2371725"/>
          <a:ext cx="2865436" cy="36512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65436">
                  <a:extLst>
                    <a:ext uri="{9D8B030D-6E8A-4147-A177-3AD203B41FA5}">
                      <a16:colId xmlns:a16="http://schemas.microsoft.com/office/drawing/2014/main" val="1467696221"/>
                    </a:ext>
                  </a:extLst>
                </a:gridCol>
              </a:tblGrid>
              <a:tr h="165966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85750" algn="l"/>
                          <a:tab pos="1856105" algn="l"/>
                        </a:tabLst>
                      </a:pPr>
                      <a:r>
                        <a:rPr lang="ar-SA" sz="1000" kern="100">
                          <a:effectLst/>
                        </a:rPr>
                        <a:t>	</a:t>
                      </a:r>
                      <a:r>
                        <a:rPr lang="en-US" sz="1000" kern="100">
                          <a:effectLst/>
                        </a:rPr>
                        <a:t>Class user(player)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859" marR="49859" marT="0" marB="0"/>
                </a:tc>
                <a:extLst>
                  <a:ext uri="{0D108BD9-81ED-4DB2-BD59-A6C34878D82A}">
                    <a16:rowId xmlns:a16="http://schemas.microsoft.com/office/drawing/2014/main" val="2858070352"/>
                  </a:ext>
                </a:extLst>
              </a:tr>
              <a:tr h="1659659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Contact ID (</a:t>
                      </a:r>
                      <a:r>
                        <a:rPr lang="en-US" sz="1000" kern="100" dirty="0" err="1">
                          <a:effectLst/>
                        </a:rPr>
                        <a:t>Int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r>
                        <a:rPr lang="ar-SA" sz="1000" kern="100" dirty="0">
                          <a:effectLst/>
                        </a:rPr>
                        <a:t>-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Name (String)</a:t>
                      </a:r>
                      <a:r>
                        <a:rPr lang="ar-SA" sz="1000" kern="100" dirty="0">
                          <a:effectLst/>
                        </a:rPr>
                        <a:t>-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-Emile (String)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Nickname (String)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-Address (String)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-phone # (</a:t>
                      </a:r>
                      <a:r>
                        <a:rPr lang="en-US" sz="1000" kern="100" dirty="0" err="1">
                          <a:effectLst/>
                        </a:rPr>
                        <a:t>Int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-Bank account (</a:t>
                      </a:r>
                      <a:r>
                        <a:rPr lang="en-US" sz="1000" kern="100" dirty="0" err="1">
                          <a:effectLst/>
                        </a:rPr>
                        <a:t>Int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-password (</a:t>
                      </a:r>
                      <a:r>
                        <a:rPr lang="en-US" sz="1000" kern="100" dirty="0" err="1">
                          <a:effectLst/>
                        </a:rPr>
                        <a:t>Int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language (String)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-country (String)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859" marR="49859" marT="0" marB="0"/>
                </a:tc>
                <a:extLst>
                  <a:ext uri="{0D108BD9-81ED-4DB2-BD59-A6C34878D82A}">
                    <a16:rowId xmlns:a16="http://schemas.microsoft.com/office/drawing/2014/main" val="7637321"/>
                  </a:ext>
                </a:extLst>
              </a:tr>
              <a:tr h="182562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0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-New account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-Add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-Delete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-Update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-Search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-download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Review ()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0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0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10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859" marR="49859" marT="0" marB="0"/>
                </a:tc>
                <a:extLst>
                  <a:ext uri="{0D108BD9-81ED-4DB2-BD59-A6C34878D82A}">
                    <a16:rowId xmlns:a16="http://schemas.microsoft.com/office/drawing/2014/main" val="3253803505"/>
                  </a:ext>
                </a:extLst>
              </a:tr>
            </a:tbl>
          </a:graphicData>
        </a:graphic>
      </p:graphicFrame>
      <p:pic>
        <p:nvPicPr>
          <p:cNvPr id="5" name="Picture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13" b="100000" l="234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14" y="3117849"/>
            <a:ext cx="4831985" cy="243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95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720972" y="958361"/>
            <a:ext cx="7315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/>
              <a:t>Finally, we hope that our project was useful and interesting for </a:t>
            </a:r>
            <a:r>
              <a:rPr lang="en-US" sz="3200" dirty="0" smtClean="0"/>
              <a:t>everyone. </a:t>
            </a:r>
          </a:p>
          <a:p>
            <a:pPr algn="l" rtl="0"/>
            <a:r>
              <a:rPr lang="en-US" sz="3200" dirty="0" smtClean="0"/>
              <a:t>Thank </a:t>
            </a:r>
            <a:r>
              <a:rPr lang="en-US" sz="3200" dirty="0"/>
              <a:t>you for your kind </a:t>
            </a:r>
            <a:r>
              <a:rPr lang="en-US" sz="3200" dirty="0" smtClean="0"/>
              <a:t>attention.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2194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مستطيل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1" name="المجموعة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50" y="3175"/>
            <a:ext cx="12198350" cy="6875463"/>
            <a:chOff x="-6350" y="3175"/>
            <a:chExt cx="12198350" cy="6875463"/>
          </a:xfrm>
        </p:grpSpPr>
        <p:sp>
          <p:nvSpPr>
            <p:cNvPr id="42" name="شكل حر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شكل حر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شكل حر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-635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rtlCol="1"/>
            <a:lstStyle/>
            <a:p>
              <a:pPr algn="r" rtl="1"/>
              <a:endParaRPr lang="ar-S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 useBgFill="1">
        <p:nvSpPr>
          <p:cNvPr id="46" name="شكل حر: شكل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43468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rtlCol="1"/>
          <a:lstStyle/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مستطيل: زوايا مستديرة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9142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52845" y="1055489"/>
            <a:ext cx="9486309" cy="1073572"/>
          </a:xfrm>
        </p:spPr>
        <p:txBody>
          <a:bodyPr rtlCol="1" anchor="ctr">
            <a:normAutofit/>
          </a:bodyPr>
          <a:lstStyle/>
          <a:p>
            <a:pPr algn="ctr"/>
            <a:r>
              <a:rPr lang="en-US" sz="3200" b="1" dirty="0"/>
              <a:t>Introduction</a:t>
            </a:r>
            <a:endParaRPr lang="ar-SA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رابط مستقيم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عنصر نائب للمحتوى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52845" y="2438400"/>
            <a:ext cx="9486309" cy="3124200"/>
          </a:xfrm>
        </p:spPr>
        <p:txBody>
          <a:bodyPr rtlCol="1" anchor="ctr">
            <a:normAutofit/>
          </a:bodyPr>
          <a:lstStyle/>
          <a:p>
            <a:pPr marL="0" indent="0" algn="l" rtl="0">
              <a:buNone/>
            </a:pPr>
            <a:r>
              <a:rPr lang="en-US" sz="1800" dirty="0"/>
              <a:t>It is a software application for iOS and Android devices that allows us to identify connected friends or view progress or compare awards with friends or create a personal profile to display to friends. The first version of the application was released on November 15 / 2013.</a:t>
            </a:r>
          </a:p>
          <a:p>
            <a:pPr algn="ctr" rtl="1"/>
            <a:endParaRPr lang="ar-SA" sz="1800" b="0" i="0" u="none" strike="noStrike" kern="1200" dirty="0">
              <a:solidFill>
                <a:srgbClr val="474B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77" y="4298154"/>
            <a:ext cx="3028002" cy="15737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545004" y="587395"/>
            <a:ext cx="8770571" cy="1560716"/>
          </a:xfrm>
        </p:spPr>
        <p:txBody>
          <a:bodyPr/>
          <a:lstStyle/>
          <a:p>
            <a:pPr algn="ctr"/>
            <a:r>
              <a:rPr lang="en-US" sz="3200" b="1" dirty="0"/>
              <a:t>Problems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Is there any problem 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Yes,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- You </a:t>
            </a:r>
            <a:r>
              <a:rPr lang="en-US" sz="1800" dirty="0"/>
              <a:t>can't download games without Turn on a PS console.</a:t>
            </a:r>
          </a:p>
          <a:p>
            <a:pPr marL="0" indent="0" algn="l" rtl="0">
              <a:buNone/>
            </a:pPr>
            <a:r>
              <a:rPr lang="en-US" sz="1800" dirty="0" smtClean="0"/>
              <a:t>- You </a:t>
            </a:r>
            <a:r>
              <a:rPr lang="en-US" sz="1800" dirty="0"/>
              <a:t>cannot play/delete your PS games without Turn on a PS console.</a:t>
            </a:r>
          </a:p>
          <a:p>
            <a:pPr marL="0" indent="0" algn="l" rtl="0">
              <a:buNone/>
            </a:pPr>
            <a:endParaRPr lang="en-US" sz="1800" dirty="0"/>
          </a:p>
          <a:p>
            <a:pPr algn="l"/>
            <a:endParaRPr lang="ar-SA" sz="1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591"/>
            <a:ext cx="4484933" cy="14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135429" y="225445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Background</a:t>
            </a:r>
            <a:endParaRPr lang="ar-SA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Sony Corporation is a Japanese electronics company, founded by Masaru </a:t>
            </a:r>
            <a:r>
              <a:rPr lang="en-US" dirty="0" err="1"/>
              <a:t>Ibuka</a:t>
            </a:r>
            <a:r>
              <a:rPr lang="en-US" dirty="0"/>
              <a:t> in 1946, under the name "Tokyo Communications Engineering Corporation".  It is also one of the world's largest manufacturers of consumer electronic products.</a:t>
            </a:r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87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078279" y="558820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Proposed solution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Is there any solution ?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Yes,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1800" dirty="0" smtClean="0"/>
              <a:t>- Download </a:t>
            </a:r>
            <a:r>
              <a:rPr lang="en-US" sz="1800" dirty="0"/>
              <a:t>games to your PS console remotely.</a:t>
            </a:r>
          </a:p>
          <a:p>
            <a:pPr marL="0" indent="0" algn="l" rtl="0">
              <a:buNone/>
            </a:pPr>
            <a:r>
              <a:rPr lang="en-US" sz="1800" dirty="0"/>
              <a:t>- Launch/ Delete Your PS Games Remotely.</a:t>
            </a:r>
            <a:endParaRPr lang="ar-SA" sz="1200" dirty="0"/>
          </a:p>
          <a:p>
            <a:pPr marL="0" indent="0" algn="l" rtl="0">
              <a:buNone/>
            </a:pP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138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200" b="1" dirty="0"/>
              <a:t>Work Plan</a:t>
            </a:r>
            <a:br>
              <a:rPr lang="en-US" sz="3200" b="1" dirty="0"/>
            </a:br>
            <a:endParaRPr lang="ar-SA" sz="2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630600" y="2381250"/>
            <a:ext cx="10313624" cy="3861054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sz="2600" dirty="0"/>
              <a:t>In the PS App application we will use the Incremental model of application development where the application is developed in successive </a:t>
            </a:r>
            <a:r>
              <a:rPr lang="en-US" sz="2600" dirty="0" smtClean="0"/>
              <a:t>stages.</a:t>
            </a:r>
            <a:endParaRPr lang="en-US" sz="2600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1 </a:t>
            </a:r>
            <a:r>
              <a:rPr lang="en-US" dirty="0"/>
              <a:t>–</a:t>
            </a:r>
            <a:r>
              <a:rPr lang="en-US" dirty="0" smtClean="0"/>
              <a:t> Application requirements : </a:t>
            </a:r>
            <a:r>
              <a:rPr lang="en-US" dirty="0"/>
              <a:t>are determined by collecting information from players and </a:t>
            </a:r>
            <a:r>
              <a:rPr lang="en-US" dirty="0" smtClean="0"/>
              <a:t>developers.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marL="0" indent="0" algn="l" rtl="0">
              <a:buNone/>
            </a:pPr>
            <a:r>
              <a:rPr lang="en-US" dirty="0"/>
              <a:t>2 – </a:t>
            </a:r>
            <a:r>
              <a:rPr lang="en-US" dirty="0" smtClean="0"/>
              <a:t>Design : The </a:t>
            </a:r>
            <a:r>
              <a:rPr lang="en-US" dirty="0"/>
              <a:t>application is designed according to the requirements specified in the first </a:t>
            </a:r>
            <a:r>
              <a:rPr lang="en-US" dirty="0" smtClean="0"/>
              <a:t>stage.</a:t>
            </a:r>
            <a:endParaRPr lang="en-US" dirty="0"/>
          </a:p>
          <a:p>
            <a:pPr marL="0" indent="0" algn="l" rtl="0">
              <a:buNone/>
            </a:pPr>
            <a:r>
              <a:rPr lang="ar-SA" dirty="0"/>
              <a:t> 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3 – </a:t>
            </a:r>
            <a:r>
              <a:rPr lang="en-US" dirty="0" smtClean="0"/>
              <a:t>Implementation : Design </a:t>
            </a:r>
            <a:r>
              <a:rPr lang="en-US" dirty="0"/>
              <a:t>is performed like writing code or testing an </a:t>
            </a:r>
            <a:r>
              <a:rPr lang="en-US" dirty="0" smtClean="0"/>
              <a:t>application.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marL="0" indent="0" algn="l" rtl="0">
              <a:buNone/>
            </a:pPr>
            <a:r>
              <a:rPr lang="en-US" dirty="0"/>
              <a:t>4 – </a:t>
            </a:r>
            <a:r>
              <a:rPr lang="en-US" dirty="0" smtClean="0"/>
              <a:t>validation : It </a:t>
            </a:r>
            <a:r>
              <a:rPr lang="en-US" dirty="0"/>
              <a:t>is verified that the application meets the </a:t>
            </a:r>
            <a:r>
              <a:rPr lang="en-US" dirty="0" smtClean="0"/>
              <a:t>requirements.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marL="0" indent="0" algn="l" rtl="0">
              <a:buNone/>
            </a:pPr>
            <a:r>
              <a:rPr lang="en-US" dirty="0"/>
              <a:t>5 – </a:t>
            </a:r>
            <a:r>
              <a:rPr lang="en-US" dirty="0" smtClean="0"/>
              <a:t>Evolution : The </a:t>
            </a:r>
            <a:r>
              <a:rPr lang="en-US" dirty="0"/>
              <a:t>necessary modification are being made to the application based on feedback from players and </a:t>
            </a:r>
            <a:r>
              <a:rPr lang="en-US" dirty="0" smtClean="0"/>
              <a:t>developers.</a:t>
            </a:r>
            <a:endParaRPr lang="en-US" dirty="0"/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8711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392604" y="606445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Functional </a:t>
            </a:r>
            <a:r>
              <a:rPr lang="en-US" sz="3200" b="1" dirty="0" smtClean="0"/>
              <a:t>requirements</a:t>
            </a:r>
            <a:r>
              <a:rPr lang="en-US" sz="3200" dirty="0"/>
              <a:t/>
            </a:r>
            <a:br>
              <a:rPr lang="en-US" sz="3200" dirty="0"/>
            </a:b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1 - </a:t>
            </a:r>
            <a:r>
              <a:rPr lang="en-US" sz="1800" dirty="0"/>
              <a:t>The system must allow the player to log in using their (email and password</a:t>
            </a:r>
            <a:r>
              <a:rPr lang="en-US" sz="1800" dirty="0" smtClean="0"/>
              <a:t>).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2 - </a:t>
            </a:r>
            <a:r>
              <a:rPr lang="en-US" sz="1800" dirty="0"/>
              <a:t>The system must send a verification message to verify the player's identity</a:t>
            </a:r>
            <a:r>
              <a:rPr lang="en-US" sz="1800" dirty="0" smtClean="0"/>
              <a:t>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3 - </a:t>
            </a:r>
            <a:r>
              <a:rPr lang="en-US" sz="1800" dirty="0"/>
              <a:t>The system must allow the player to use a unique name that has not been used before</a:t>
            </a:r>
            <a:r>
              <a:rPr lang="en-US" sz="1800" dirty="0" smtClean="0"/>
              <a:t>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4 - </a:t>
            </a:r>
            <a:r>
              <a:rPr lang="en-US" sz="1800" dirty="0"/>
              <a:t>The system can allow the player to view his downloaded games.</a:t>
            </a: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232916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flipH="1">
            <a:off x="1040179" y="577870"/>
            <a:ext cx="8770571" cy="1560716"/>
          </a:xfrm>
        </p:spPr>
        <p:txBody>
          <a:bodyPr>
            <a:normAutofit/>
          </a:bodyPr>
          <a:lstStyle/>
          <a:p>
            <a:pPr algn="ctr" rtl="0"/>
            <a:r>
              <a:rPr lang="en-US" sz="3200" b="1" dirty="0"/>
              <a:t>Non-functional requirements</a:t>
            </a:r>
            <a:endParaRPr lang="ar-SA" sz="2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1 - </a:t>
            </a:r>
            <a:r>
              <a:rPr lang="en-US" dirty="0"/>
              <a:t>The running time of the application should not exceed four minutes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2 - </a:t>
            </a:r>
            <a:r>
              <a:rPr lang="en-US" dirty="0"/>
              <a:t>The system must enable the player to perform several tasks without reducing performance and efficiency.</a:t>
            </a:r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379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200" b="1" dirty="0"/>
              <a:t>Activity diagram</a:t>
            </a:r>
            <a:endParaRPr lang="ar-SA" sz="2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563929" y="2571750"/>
            <a:ext cx="8770571" cy="3651504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/>
              <a:t>View games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1026" name="Picture 2" descr="صورة واتساب بتاريخ 1445-05-11 في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4" y="3496815"/>
            <a:ext cx="7778992" cy="21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908812"/>
      </p:ext>
    </p:extLst>
  </p:cSld>
  <p:clrMapOvr>
    <a:masterClrMapping/>
  </p:clrMapOvr>
</p:sld>
</file>

<file path=ppt/theme/theme1.xml><?xml version="1.0" encoding="utf-8"?>
<a:theme xmlns:a="http://schemas.openxmlformats.org/drawingml/2006/main" name="مغطى بالريش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746_TF11309028.potx" id="{5C233435-D720-4EB2-BC3D-3CD69311A27A}" vid="{CDA9B1E7-0D2C-4BC2-A6DF-372538ED4C8E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تصميم ريش</Template>
  <TotalTime>0</TotalTime>
  <Words>528</Words>
  <Application>Microsoft Office PowerPoint</Application>
  <PresentationFormat>شاشة عريضة</PresentationFormat>
  <Paragraphs>128</Paragraphs>
  <Slides>15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Tahoma</vt:lpstr>
      <vt:lpstr>مغطى بالريش</vt:lpstr>
      <vt:lpstr>Project</vt:lpstr>
      <vt:lpstr>Introduction</vt:lpstr>
      <vt:lpstr>Problems</vt:lpstr>
      <vt:lpstr>Background</vt:lpstr>
      <vt:lpstr>Proposed solution</vt:lpstr>
      <vt:lpstr>Work Plan </vt:lpstr>
      <vt:lpstr>Functional requirements </vt:lpstr>
      <vt:lpstr>Non-functional requirements</vt:lpstr>
      <vt:lpstr>Activity diagram</vt:lpstr>
      <vt:lpstr>Project Use Case Modelling</vt:lpstr>
      <vt:lpstr>Project Use Case Modelling</vt:lpstr>
      <vt:lpstr>Project Use Case Modelling</vt:lpstr>
      <vt:lpstr>Sequence Diagrams</vt:lpstr>
      <vt:lpstr>Creating a Class Diagram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2023-11-27T15:36:51Z</dcterms:created>
  <dcterms:modified xsi:type="dcterms:W3CDTF">2023-11-27T17:39:49Z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