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3200400" cy="18288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roid Arabic Kufi" charset="1" panose="020B0606030804020204"/>
      <p:regular r:id="rId10"/>
    </p:embeddedFont>
    <p:embeddedFont>
      <p:font typeface="Droid Arabic Kufi Bold" charset="1" panose="020B0806030804020204"/>
      <p:regular r:id="rId11"/>
    </p:embeddedFont>
    <p:embeddedFont>
      <p:font typeface="Ara Hamah Alhorra" charset="1" panose="00000500000000000000"/>
      <p:regular r:id="rId12"/>
    </p:embeddedFont>
    <p:embeddedFont>
      <p:font typeface="Cairo" charset="1" panose="00000500000000000000"/>
      <p:regular r:id="rId13"/>
    </p:embeddedFont>
    <p:embeddedFont>
      <p:font typeface="Cairo Bold" charset="1" panose="00000800000000000000"/>
      <p:regular r:id="rId14"/>
    </p:embeddedFont>
    <p:embeddedFont>
      <p:font typeface="Cairo Extra-Light" charset="1" panose="00000300000000000000"/>
      <p:regular r:id="rId15"/>
    </p:embeddedFont>
    <p:embeddedFont>
      <p:font typeface="Cairo Light" charset="1" panose="00000400000000000000"/>
      <p:regular r:id="rId16"/>
    </p:embeddedFont>
    <p:embeddedFont>
      <p:font typeface="Cairo Semi-Bold" charset="1" panose="00000700000000000000"/>
      <p:regular r:id="rId17"/>
    </p:embeddedFont>
    <p:embeddedFont>
      <p:font typeface="Cairo Heavy" charset="1" panose="00000A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7.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2F0F4"/>
        </a:solidFill>
      </p:bgPr>
    </p:bg>
    <p:spTree>
      <p:nvGrpSpPr>
        <p:cNvPr id="1" name=""/>
        <p:cNvGrpSpPr/>
        <p:nvPr/>
      </p:nvGrpSpPr>
      <p:grpSpPr>
        <a:xfrm>
          <a:off x="0" y="0"/>
          <a:ext cx="0" cy="0"/>
          <a:chOff x="0" y="0"/>
          <a:chExt cx="0" cy="0"/>
        </a:xfrm>
      </p:grpSpPr>
      <p:grpSp>
        <p:nvGrpSpPr>
          <p:cNvPr name="Group 2" id="2"/>
          <p:cNvGrpSpPr/>
          <p:nvPr/>
        </p:nvGrpSpPr>
        <p:grpSpPr>
          <a:xfrm rot="5400000">
            <a:off x="-122474" y="-201847"/>
            <a:ext cx="1777714" cy="1774869"/>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4" id="4"/>
          <p:cNvGrpSpPr/>
          <p:nvPr/>
        </p:nvGrpSpPr>
        <p:grpSpPr>
          <a:xfrm rot="0">
            <a:off x="-741970" y="-203269"/>
            <a:ext cx="1278988" cy="1107604"/>
            <a:chOff x="0" y="0"/>
            <a:chExt cx="6350000" cy="5499100"/>
          </a:xfrm>
        </p:grpSpPr>
        <p:sp>
          <p:nvSpPr>
            <p:cNvPr name="Freeform 5" id="5"/>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AutoShape 6" id="6"/>
          <p:cNvSpPr/>
          <p:nvPr/>
        </p:nvSpPr>
        <p:spPr>
          <a:xfrm rot="0">
            <a:off x="-708633" y="169677"/>
            <a:ext cx="3085241" cy="13203"/>
          </a:xfrm>
          <a:prstGeom prst="rect">
            <a:avLst/>
          </a:prstGeom>
          <a:solidFill>
            <a:srgbClr val="000000"/>
          </a:solidFill>
        </p:spPr>
      </p:sp>
      <p:sp>
        <p:nvSpPr>
          <p:cNvPr name="TextBox 7" id="7"/>
          <p:cNvSpPr txBox="true"/>
          <p:nvPr/>
        </p:nvSpPr>
        <p:spPr>
          <a:xfrm rot="0">
            <a:off x="978288" y="622810"/>
            <a:ext cx="2039232" cy="732601"/>
          </a:xfrm>
          <a:prstGeom prst="rect">
            <a:avLst/>
          </a:prstGeom>
        </p:spPr>
        <p:txBody>
          <a:bodyPr anchor="t" rtlCol="false" tIns="0" lIns="0" bIns="0" rIns="0">
            <a:spAutoFit/>
          </a:bodyPr>
          <a:lstStyle/>
          <a:p>
            <a:pPr>
              <a:lnSpc>
                <a:spcPts val="2923"/>
              </a:lnSpc>
            </a:pPr>
            <a:r>
              <a:rPr lang="en-US" sz="2088">
                <a:solidFill>
                  <a:srgbClr val="000000"/>
                </a:solidFill>
                <a:latin typeface="Ara Hamah Alhorra"/>
              </a:rPr>
              <a:t>Discord application project:</a:t>
            </a:r>
          </a:p>
        </p:txBody>
      </p:sp>
      <p:sp>
        <p:nvSpPr>
          <p:cNvPr name="TextBox 8" id="8"/>
          <p:cNvSpPr txBox="true"/>
          <p:nvPr/>
        </p:nvSpPr>
        <p:spPr>
          <a:xfrm rot="0">
            <a:off x="833988" y="1475637"/>
            <a:ext cx="2183532" cy="170283"/>
          </a:xfrm>
          <a:prstGeom prst="rect">
            <a:avLst/>
          </a:prstGeom>
        </p:spPr>
        <p:txBody>
          <a:bodyPr anchor="t" rtlCol="false" tIns="0" lIns="0" bIns="0" rIns="0">
            <a:spAutoFit/>
          </a:bodyPr>
          <a:lstStyle/>
          <a:p>
            <a:pPr>
              <a:lnSpc>
                <a:spcPts val="14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457498"/>
            <a:ext cx="1951285" cy="1145319"/>
          </a:xfrm>
          <a:custGeom>
            <a:avLst/>
            <a:gdLst/>
            <a:ahLst/>
            <a:cxnLst/>
            <a:rect r="r" b="b" t="t" l="l"/>
            <a:pathLst>
              <a:path h="1145319" w="1951285">
                <a:moveTo>
                  <a:pt x="0" y="0"/>
                </a:moveTo>
                <a:lnTo>
                  <a:pt x="1951285" y="0"/>
                </a:lnTo>
                <a:lnTo>
                  <a:pt x="1951285" y="1145320"/>
                </a:lnTo>
                <a:lnTo>
                  <a:pt x="0" y="1145320"/>
                </a:lnTo>
                <a:lnTo>
                  <a:pt x="0" y="0"/>
                </a:lnTo>
                <a:close/>
              </a:path>
            </a:pathLst>
          </a:custGeom>
          <a:blipFill>
            <a:blip r:embed="rId2"/>
            <a:stretch>
              <a:fillRect l="0" t="0" r="0" b="0"/>
            </a:stretch>
          </a:blipFill>
        </p:spPr>
      </p:sp>
      <p:sp>
        <p:nvSpPr>
          <p:cNvPr name="TextBox 8" id="8"/>
          <p:cNvSpPr txBox="true"/>
          <p:nvPr/>
        </p:nvSpPr>
        <p:spPr>
          <a:xfrm rot="0">
            <a:off x="182880" y="154305"/>
            <a:ext cx="2364427" cy="207943"/>
          </a:xfrm>
          <a:prstGeom prst="rect">
            <a:avLst/>
          </a:prstGeom>
        </p:spPr>
        <p:txBody>
          <a:bodyPr anchor="t" rtlCol="false" tIns="0" lIns="0" bIns="0" rIns="0">
            <a:spAutoFit/>
          </a:bodyPr>
          <a:lstStyle/>
          <a:p>
            <a:pPr>
              <a:lnSpc>
                <a:spcPts val="1663"/>
              </a:lnSpc>
            </a:pPr>
            <a:r>
              <a:rPr lang="en-US" sz="1188">
                <a:solidFill>
                  <a:srgbClr val="000000"/>
                </a:solidFill>
                <a:latin typeface="Ara Hamah Alhorra Bold"/>
              </a:rPr>
              <a:t>CLASS DIAGRAM</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0F4"/>
        </a:solidFill>
      </p:bgPr>
    </p:bg>
    <p:spTree>
      <p:nvGrpSpPr>
        <p:cNvPr id="1" name=""/>
        <p:cNvGrpSpPr/>
        <p:nvPr/>
      </p:nvGrpSpPr>
      <p:grpSpPr>
        <a:xfrm>
          <a:off x="0" y="0"/>
          <a:ext cx="0" cy="0"/>
          <a:chOff x="0" y="0"/>
          <a:chExt cx="0" cy="0"/>
        </a:xfrm>
      </p:grpSpPr>
      <p:grpSp>
        <p:nvGrpSpPr>
          <p:cNvPr name="Group 2" id="2"/>
          <p:cNvGrpSpPr/>
          <p:nvPr/>
        </p:nvGrpSpPr>
        <p:grpSpPr>
          <a:xfrm rot="5400000">
            <a:off x="-122474" y="-201847"/>
            <a:ext cx="1777714" cy="1774869"/>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4" id="4"/>
          <p:cNvGrpSpPr/>
          <p:nvPr/>
        </p:nvGrpSpPr>
        <p:grpSpPr>
          <a:xfrm rot="0">
            <a:off x="-741970" y="-203269"/>
            <a:ext cx="1278988" cy="1107604"/>
            <a:chOff x="0" y="0"/>
            <a:chExt cx="6350000" cy="5499100"/>
          </a:xfrm>
        </p:grpSpPr>
        <p:sp>
          <p:nvSpPr>
            <p:cNvPr name="Freeform 5" id="5"/>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AutoShape 6" id="6"/>
          <p:cNvSpPr/>
          <p:nvPr/>
        </p:nvSpPr>
        <p:spPr>
          <a:xfrm rot="0">
            <a:off x="-708633" y="169677"/>
            <a:ext cx="3085241" cy="13203"/>
          </a:xfrm>
          <a:prstGeom prst="rect">
            <a:avLst/>
          </a:prstGeom>
          <a:solidFill>
            <a:srgbClr val="000000"/>
          </a:solidFill>
        </p:spPr>
      </p:sp>
      <p:sp>
        <p:nvSpPr>
          <p:cNvPr name="TextBox 7" id="7"/>
          <p:cNvSpPr txBox="true"/>
          <p:nvPr/>
        </p:nvSpPr>
        <p:spPr>
          <a:xfrm rot="0">
            <a:off x="979344" y="472740"/>
            <a:ext cx="2183532" cy="497840"/>
          </a:xfrm>
          <a:prstGeom prst="rect">
            <a:avLst/>
          </a:prstGeom>
        </p:spPr>
        <p:txBody>
          <a:bodyPr anchor="t" rtlCol="false" tIns="0" lIns="0" bIns="0" rIns="0">
            <a:spAutoFit/>
          </a:bodyPr>
          <a:lstStyle/>
          <a:p>
            <a:pPr>
              <a:lnSpc>
                <a:spcPts val="4060"/>
              </a:lnSpc>
            </a:pPr>
            <a:r>
              <a:rPr lang="en-US" sz="2900">
                <a:solidFill>
                  <a:srgbClr val="000000"/>
                </a:solidFill>
                <a:latin typeface="Ara Hamah Alhorra Bold"/>
              </a:rPr>
              <a:t>THE END</a:t>
            </a:r>
          </a:p>
        </p:txBody>
      </p:sp>
      <p:sp>
        <p:nvSpPr>
          <p:cNvPr name="TextBox 8" id="8"/>
          <p:cNvSpPr txBox="true"/>
          <p:nvPr/>
        </p:nvSpPr>
        <p:spPr>
          <a:xfrm rot="0">
            <a:off x="979344" y="1063847"/>
            <a:ext cx="1318154" cy="514832"/>
          </a:xfrm>
          <a:prstGeom prst="rect">
            <a:avLst/>
          </a:prstGeom>
        </p:spPr>
        <p:txBody>
          <a:bodyPr anchor="t" rtlCol="false" tIns="0" lIns="0" bIns="0" rIns="0">
            <a:spAutoFit/>
          </a:bodyPr>
          <a:lstStyle/>
          <a:p>
            <a:pPr>
              <a:lnSpc>
                <a:spcPts val="845"/>
              </a:lnSpc>
            </a:pPr>
            <a:r>
              <a:rPr lang="en-US" sz="603">
                <a:solidFill>
                  <a:srgbClr val="000000"/>
                </a:solidFill>
                <a:latin typeface="Cairo"/>
              </a:rPr>
              <a:t>Names of the project students: </a:t>
            </a:r>
          </a:p>
          <a:p>
            <a:pPr marL="130334" indent="-65167" lvl="1">
              <a:lnSpc>
                <a:spcPts val="845"/>
              </a:lnSpc>
              <a:buFont typeface="Arial"/>
              <a:buChar char="•"/>
            </a:pPr>
            <a:r>
              <a:rPr lang="en-US" sz="603">
                <a:solidFill>
                  <a:srgbClr val="000000"/>
                </a:solidFill>
                <a:latin typeface="Cairo"/>
              </a:rPr>
              <a:t>Nourah Salim Mufleh Al-Dosar</a:t>
            </a:r>
          </a:p>
          <a:p>
            <a:pPr marL="130334" indent="-65167" lvl="1">
              <a:lnSpc>
                <a:spcPts val="845"/>
              </a:lnSpc>
              <a:buFont typeface="Arial"/>
              <a:buChar char="•"/>
            </a:pPr>
            <a:r>
              <a:rPr lang="en-US" sz="603">
                <a:solidFill>
                  <a:srgbClr val="000000"/>
                </a:solidFill>
                <a:latin typeface="Cairo"/>
              </a:rPr>
              <a:t>Mashael Hadi Al-Ammar</a:t>
            </a:r>
          </a:p>
          <a:p>
            <a:pPr marL="130334" indent="-65167" lvl="1">
              <a:lnSpc>
                <a:spcPts val="845"/>
              </a:lnSpc>
              <a:buFont typeface="Arial"/>
              <a:buChar char="•"/>
            </a:pPr>
            <a:r>
              <a:rPr lang="en-US" sz="603">
                <a:solidFill>
                  <a:srgbClr val="000000"/>
                </a:solidFill>
                <a:latin typeface="Cairo"/>
              </a:rPr>
              <a:t>Reem Nashi Al-Ammar</a:t>
            </a:r>
          </a:p>
          <a:p>
            <a:pPr marL="130334" indent="-65167" lvl="1">
              <a:lnSpc>
                <a:spcPts val="845"/>
              </a:lnSpc>
              <a:buFont typeface="Arial"/>
              <a:buChar char="•"/>
            </a:pPr>
            <a:r>
              <a:rPr lang="en-US" sz="603">
                <a:solidFill>
                  <a:srgbClr val="000000"/>
                </a:solidFill>
                <a:latin typeface="Cairo"/>
              </a:rPr>
              <a:t>Sarah Hammad Al-Hammad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0F4"/>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sp>
        <p:nvSpPr>
          <p:cNvPr name="TextBox 3" id="3"/>
          <p:cNvSpPr txBox="true"/>
          <p:nvPr/>
        </p:nvSpPr>
        <p:spPr>
          <a:xfrm rot="0">
            <a:off x="182880" y="520280"/>
            <a:ext cx="2490583" cy="949174"/>
          </a:xfrm>
          <a:prstGeom prst="rect">
            <a:avLst/>
          </a:prstGeom>
        </p:spPr>
        <p:txBody>
          <a:bodyPr anchor="t" rtlCol="false" tIns="0" lIns="0" bIns="0" rIns="0">
            <a:spAutoFit/>
          </a:bodyPr>
          <a:lstStyle/>
          <a:p>
            <a:pPr>
              <a:lnSpc>
                <a:spcPts val="868"/>
              </a:lnSpc>
            </a:pPr>
          </a:p>
          <a:p>
            <a:pPr>
              <a:lnSpc>
                <a:spcPts val="868"/>
              </a:lnSpc>
            </a:pPr>
            <a:r>
              <a:rPr lang="en-US" sz="620">
                <a:solidFill>
                  <a:srgbClr val="000000"/>
                </a:solidFill>
                <a:latin typeface="Arimo Bold"/>
              </a:rPr>
              <a:t>In the introduction, we talked about the Discord Apps and that it was launched in 2015 and the inventor of the Discord Application . We also talked about the problem of the Discord (how to communicate with friends around the world while playing games online.)program and the solution to this problem as well, the work plan and the use of the most appropriate model for applying Discord, which is agile.</a:t>
            </a:r>
          </a:p>
          <a:p>
            <a:pPr>
              <a:lnSpc>
                <a:spcPts val="868"/>
              </a:lnSpc>
            </a:pPr>
          </a:p>
        </p:txBody>
      </p:sp>
      <p:sp>
        <p:nvSpPr>
          <p:cNvPr name="TextBox 4" id="4"/>
          <p:cNvSpPr txBox="true"/>
          <p:nvPr/>
        </p:nvSpPr>
        <p:spPr>
          <a:xfrm rot="0">
            <a:off x="182880" y="216475"/>
            <a:ext cx="1848666" cy="263780"/>
          </a:xfrm>
          <a:prstGeom prst="rect">
            <a:avLst/>
          </a:prstGeom>
        </p:spPr>
        <p:txBody>
          <a:bodyPr anchor="t" rtlCol="false" tIns="0" lIns="0" bIns="0" rIns="0">
            <a:spAutoFit/>
          </a:bodyPr>
          <a:lstStyle/>
          <a:p>
            <a:pPr>
              <a:lnSpc>
                <a:spcPts val="2181"/>
              </a:lnSpc>
            </a:pPr>
            <a:r>
              <a:rPr lang="en-US" sz="1558">
                <a:solidFill>
                  <a:srgbClr val="000000"/>
                </a:solidFill>
                <a:latin typeface="Ara Hamah Alhorra Bold"/>
              </a:rPr>
              <a:t>INTRODICATION</a:t>
            </a:r>
          </a:p>
        </p:txBody>
      </p:sp>
      <p:grpSp>
        <p:nvGrpSpPr>
          <p:cNvPr name="Group 5" id="5"/>
          <p:cNvGrpSpPr/>
          <p:nvPr/>
        </p:nvGrpSpPr>
        <p:grpSpPr>
          <a:xfrm rot="-5400000">
            <a:off x="1866999" y="481658"/>
            <a:ext cx="1753061" cy="1750256"/>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7" id="7"/>
          <p:cNvGrpSpPr/>
          <p:nvPr/>
        </p:nvGrpSpPr>
        <p:grpSpPr>
          <a:xfrm rot="-1833158">
            <a:off x="2450102" y="1238408"/>
            <a:ext cx="1205968" cy="1044369"/>
            <a:chOff x="0" y="0"/>
            <a:chExt cx="6350000" cy="5499100"/>
          </a:xfrm>
        </p:grpSpPr>
        <p:sp>
          <p:nvSpPr>
            <p:cNvPr name="Freeform 8" id="8"/>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sp>
        <p:nvSpPr>
          <p:cNvPr name="TextBox 3" id="3"/>
          <p:cNvSpPr txBox="true"/>
          <p:nvPr/>
        </p:nvSpPr>
        <p:spPr>
          <a:xfrm rot="0">
            <a:off x="201669" y="425890"/>
            <a:ext cx="1792925" cy="197039"/>
          </a:xfrm>
          <a:prstGeom prst="rect">
            <a:avLst/>
          </a:prstGeom>
        </p:spPr>
        <p:txBody>
          <a:bodyPr anchor="t" rtlCol="false" tIns="0" lIns="0" bIns="0" rIns="0">
            <a:spAutoFit/>
          </a:bodyPr>
          <a:lstStyle/>
          <a:p>
            <a:pPr>
              <a:lnSpc>
                <a:spcPts val="784"/>
              </a:lnSpc>
            </a:pPr>
            <a:r>
              <a:rPr lang="en-US" sz="560">
                <a:solidFill>
                  <a:srgbClr val="000000"/>
                </a:solidFill>
                <a:latin typeface="Ara Hamah Alhorra Bold"/>
              </a:rPr>
              <a:t>WE COLLECTED THE FUNCTIONAL REQUIREMENTS FOR THE APPLICATION AS FOLLOWS:</a:t>
            </a:r>
          </a:p>
        </p:txBody>
      </p:sp>
      <p:sp>
        <p:nvSpPr>
          <p:cNvPr name="TextBox 4" id="4"/>
          <p:cNvSpPr txBox="true"/>
          <p:nvPr/>
        </p:nvSpPr>
        <p:spPr>
          <a:xfrm rot="0">
            <a:off x="201669" y="179847"/>
            <a:ext cx="2364427" cy="207943"/>
          </a:xfrm>
          <a:prstGeom prst="rect">
            <a:avLst/>
          </a:prstGeom>
        </p:spPr>
        <p:txBody>
          <a:bodyPr anchor="t" rtlCol="false" tIns="0" lIns="0" bIns="0" rIns="0">
            <a:spAutoFit/>
          </a:bodyPr>
          <a:lstStyle/>
          <a:p>
            <a:pPr>
              <a:lnSpc>
                <a:spcPts val="1663"/>
              </a:lnSpc>
            </a:pPr>
            <a:r>
              <a:rPr lang="en-US" sz="1188">
                <a:solidFill>
                  <a:srgbClr val="000000"/>
                </a:solidFill>
                <a:latin typeface="Ara Hamah Alhorra Bold"/>
              </a:rPr>
              <a:t>FUNCTIONAL REQUIREMENTS </a:t>
            </a:r>
          </a:p>
        </p:txBody>
      </p:sp>
      <p:grpSp>
        <p:nvGrpSpPr>
          <p:cNvPr name="Group 5" id="5"/>
          <p:cNvGrpSpPr/>
          <p:nvPr/>
        </p:nvGrpSpPr>
        <p:grpSpPr>
          <a:xfrm rot="-5400000">
            <a:off x="1866999" y="481658"/>
            <a:ext cx="1753061" cy="1750256"/>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7" id="7"/>
          <p:cNvGrpSpPr/>
          <p:nvPr/>
        </p:nvGrpSpPr>
        <p:grpSpPr>
          <a:xfrm rot="-1833158">
            <a:off x="2450102" y="1238408"/>
            <a:ext cx="1205968" cy="1044369"/>
            <a:chOff x="0" y="0"/>
            <a:chExt cx="6350000" cy="5499100"/>
          </a:xfrm>
        </p:grpSpPr>
        <p:sp>
          <p:nvSpPr>
            <p:cNvPr name="Freeform 8" id="8"/>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9" id="9"/>
          <p:cNvSpPr/>
          <p:nvPr/>
        </p:nvSpPr>
        <p:spPr>
          <a:xfrm flipH="false" flipV="false" rot="0">
            <a:off x="183858" y="756279"/>
            <a:ext cx="225017" cy="225017"/>
          </a:xfrm>
          <a:custGeom>
            <a:avLst/>
            <a:gdLst/>
            <a:ahLst/>
            <a:cxnLst/>
            <a:rect r="r" b="b" t="t" l="l"/>
            <a:pathLst>
              <a:path h="225017" w="225017">
                <a:moveTo>
                  <a:pt x="0" y="0"/>
                </a:moveTo>
                <a:lnTo>
                  <a:pt x="225017" y="0"/>
                </a:lnTo>
                <a:lnTo>
                  <a:pt x="225017"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94484" y="756279"/>
            <a:ext cx="225017" cy="225017"/>
          </a:xfrm>
          <a:custGeom>
            <a:avLst/>
            <a:gdLst/>
            <a:ahLst/>
            <a:cxnLst/>
            <a:rect r="r" b="b" t="t" l="l"/>
            <a:pathLst>
              <a:path h="225017" w="225017">
                <a:moveTo>
                  <a:pt x="0" y="0"/>
                </a:moveTo>
                <a:lnTo>
                  <a:pt x="225018" y="0"/>
                </a:lnTo>
                <a:lnTo>
                  <a:pt x="225018"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58865" y="756279"/>
            <a:ext cx="225017" cy="225017"/>
          </a:xfrm>
          <a:custGeom>
            <a:avLst/>
            <a:gdLst/>
            <a:ahLst/>
            <a:cxnLst/>
            <a:rect r="r" b="b" t="t" l="l"/>
            <a:pathLst>
              <a:path h="225017" w="225017">
                <a:moveTo>
                  <a:pt x="0" y="0"/>
                </a:moveTo>
                <a:lnTo>
                  <a:pt x="225017" y="0"/>
                </a:lnTo>
                <a:lnTo>
                  <a:pt x="225017"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694484" y="1246727"/>
            <a:ext cx="225017" cy="225017"/>
          </a:xfrm>
          <a:custGeom>
            <a:avLst/>
            <a:gdLst/>
            <a:ahLst/>
            <a:cxnLst/>
            <a:rect r="r" b="b" t="t" l="l"/>
            <a:pathLst>
              <a:path h="225017" w="225017">
                <a:moveTo>
                  <a:pt x="0" y="0"/>
                </a:moveTo>
                <a:lnTo>
                  <a:pt x="225018" y="0"/>
                </a:lnTo>
                <a:lnTo>
                  <a:pt x="225018"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58865" y="1244277"/>
            <a:ext cx="225017" cy="225017"/>
          </a:xfrm>
          <a:custGeom>
            <a:avLst/>
            <a:gdLst/>
            <a:ahLst/>
            <a:cxnLst/>
            <a:rect r="r" b="b" t="t" l="l"/>
            <a:pathLst>
              <a:path h="225017" w="225017">
                <a:moveTo>
                  <a:pt x="0" y="0"/>
                </a:moveTo>
                <a:lnTo>
                  <a:pt x="225017" y="0"/>
                </a:lnTo>
                <a:lnTo>
                  <a:pt x="225017" y="225018"/>
                </a:lnTo>
                <a:lnTo>
                  <a:pt x="0" y="225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22007" y="756279"/>
            <a:ext cx="225017" cy="225017"/>
          </a:xfrm>
          <a:custGeom>
            <a:avLst/>
            <a:gdLst/>
            <a:ahLst/>
            <a:cxnLst/>
            <a:rect r="r" b="b" t="t" l="l"/>
            <a:pathLst>
              <a:path h="225017" w="225017">
                <a:moveTo>
                  <a:pt x="0" y="0"/>
                </a:moveTo>
                <a:lnTo>
                  <a:pt x="225018" y="0"/>
                </a:lnTo>
                <a:lnTo>
                  <a:pt x="225018"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83858" y="1246727"/>
            <a:ext cx="225017" cy="225017"/>
          </a:xfrm>
          <a:custGeom>
            <a:avLst/>
            <a:gdLst/>
            <a:ahLst/>
            <a:cxnLst/>
            <a:rect r="r" b="b" t="t" l="l"/>
            <a:pathLst>
              <a:path h="225017" w="225017">
                <a:moveTo>
                  <a:pt x="0" y="0"/>
                </a:moveTo>
                <a:lnTo>
                  <a:pt x="225017" y="0"/>
                </a:lnTo>
                <a:lnTo>
                  <a:pt x="225017" y="225017"/>
                </a:lnTo>
                <a:lnTo>
                  <a:pt x="0" y="225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0" y="1047971"/>
            <a:ext cx="592733"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user sign up </a:t>
            </a:r>
          </a:p>
        </p:txBody>
      </p:sp>
      <p:sp>
        <p:nvSpPr>
          <p:cNvPr name="TextBox 17" id="17"/>
          <p:cNvSpPr txBox="true"/>
          <p:nvPr/>
        </p:nvSpPr>
        <p:spPr>
          <a:xfrm rot="0">
            <a:off x="570161" y="1022571"/>
            <a:ext cx="520157" cy="1130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Profile setting and personalisation </a:t>
            </a:r>
          </a:p>
        </p:txBody>
      </p:sp>
      <p:sp>
        <p:nvSpPr>
          <p:cNvPr name="TextBox 18" id="18"/>
          <p:cNvSpPr txBox="true"/>
          <p:nvPr/>
        </p:nvSpPr>
        <p:spPr>
          <a:xfrm rot="0">
            <a:off x="1011295" y="1047971"/>
            <a:ext cx="520157"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Push notifications </a:t>
            </a:r>
          </a:p>
        </p:txBody>
      </p:sp>
      <p:sp>
        <p:nvSpPr>
          <p:cNvPr name="Freeform 19" id="19"/>
          <p:cNvSpPr/>
          <p:nvPr/>
        </p:nvSpPr>
        <p:spPr>
          <a:xfrm flipH="false" flipV="false" rot="0">
            <a:off x="1622007" y="1244277"/>
            <a:ext cx="225017" cy="225017"/>
          </a:xfrm>
          <a:custGeom>
            <a:avLst/>
            <a:gdLst/>
            <a:ahLst/>
            <a:cxnLst/>
            <a:rect r="r" b="b" t="t" l="l"/>
            <a:pathLst>
              <a:path h="225017" w="225017">
                <a:moveTo>
                  <a:pt x="0" y="0"/>
                </a:moveTo>
                <a:lnTo>
                  <a:pt x="225018" y="0"/>
                </a:lnTo>
                <a:lnTo>
                  <a:pt x="225018" y="225018"/>
                </a:lnTo>
                <a:lnTo>
                  <a:pt x="0" y="225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474437" y="1047971"/>
            <a:ext cx="520157" cy="1130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Send friend request/follow request </a:t>
            </a:r>
          </a:p>
        </p:txBody>
      </p:sp>
      <p:sp>
        <p:nvSpPr>
          <p:cNvPr name="TextBox 21" id="21"/>
          <p:cNvSpPr txBox="true"/>
          <p:nvPr/>
        </p:nvSpPr>
        <p:spPr>
          <a:xfrm rot="0">
            <a:off x="0" y="1509844"/>
            <a:ext cx="592733"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In-app chat /calling</a:t>
            </a:r>
          </a:p>
        </p:txBody>
      </p:sp>
      <p:sp>
        <p:nvSpPr>
          <p:cNvPr name="TextBox 22" id="22"/>
          <p:cNvSpPr txBox="true"/>
          <p:nvPr/>
        </p:nvSpPr>
        <p:spPr>
          <a:xfrm rot="0">
            <a:off x="533872" y="1509844"/>
            <a:ext cx="592733"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Content sharing </a:t>
            </a:r>
          </a:p>
        </p:txBody>
      </p:sp>
      <p:sp>
        <p:nvSpPr>
          <p:cNvPr name="TextBox 23" id="23"/>
          <p:cNvSpPr txBox="true"/>
          <p:nvPr/>
        </p:nvSpPr>
        <p:spPr>
          <a:xfrm rot="0">
            <a:off x="1007467" y="1507395"/>
            <a:ext cx="592733"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Video/audio streaming</a:t>
            </a:r>
          </a:p>
        </p:txBody>
      </p:sp>
      <p:sp>
        <p:nvSpPr>
          <p:cNvPr name="TextBox 24" id="24"/>
          <p:cNvSpPr txBox="true"/>
          <p:nvPr/>
        </p:nvSpPr>
        <p:spPr>
          <a:xfrm rot="0">
            <a:off x="1475278" y="1507395"/>
            <a:ext cx="592733" cy="62230"/>
          </a:xfrm>
          <a:prstGeom prst="rect">
            <a:avLst/>
          </a:prstGeom>
        </p:spPr>
        <p:txBody>
          <a:bodyPr anchor="t" rtlCol="false" tIns="0" lIns="0" bIns="0" rIns="0">
            <a:spAutoFit/>
          </a:bodyPr>
          <a:lstStyle/>
          <a:p>
            <a:pPr algn="ctr">
              <a:lnSpc>
                <a:spcPts val="420"/>
              </a:lnSpc>
            </a:pPr>
            <a:r>
              <a:rPr lang="en-US" sz="300">
                <a:solidFill>
                  <a:srgbClr val="000000"/>
                </a:solidFill>
                <a:latin typeface="Droid Arabic Kufi"/>
              </a:rPr>
              <a:t>Create threads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324238" y="564983"/>
            <a:ext cx="504811" cy="504811"/>
          </a:xfrm>
          <a:custGeom>
            <a:avLst/>
            <a:gdLst/>
            <a:ahLst/>
            <a:cxnLst/>
            <a:rect r="r" b="b" t="t" l="l"/>
            <a:pathLst>
              <a:path h="504811" w="504811">
                <a:moveTo>
                  <a:pt x="0" y="0"/>
                </a:moveTo>
                <a:lnTo>
                  <a:pt x="504810" y="0"/>
                </a:lnTo>
                <a:lnTo>
                  <a:pt x="504810" y="504810"/>
                </a:lnTo>
                <a:lnTo>
                  <a:pt x="0" y="504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82880" y="154305"/>
            <a:ext cx="2017427" cy="207899"/>
          </a:xfrm>
          <a:prstGeom prst="rect">
            <a:avLst/>
          </a:prstGeom>
        </p:spPr>
        <p:txBody>
          <a:bodyPr anchor="t" rtlCol="false" tIns="0" lIns="0" bIns="0" rIns="0">
            <a:spAutoFit/>
          </a:bodyPr>
          <a:lstStyle/>
          <a:p>
            <a:pPr>
              <a:lnSpc>
                <a:spcPts val="1666"/>
              </a:lnSpc>
            </a:pPr>
            <a:r>
              <a:rPr lang="en-US" sz="1190">
                <a:solidFill>
                  <a:srgbClr val="000000"/>
                </a:solidFill>
                <a:latin typeface="Ara Hamah Alhorra Bold"/>
              </a:rPr>
              <a:t>NON-FUNCTIONAL REQUIREMENTS </a:t>
            </a:r>
          </a:p>
        </p:txBody>
      </p:sp>
      <p:sp>
        <p:nvSpPr>
          <p:cNvPr name="Freeform 9" id="9"/>
          <p:cNvSpPr/>
          <p:nvPr/>
        </p:nvSpPr>
        <p:spPr>
          <a:xfrm flipH="false" flipV="false" rot="0">
            <a:off x="924298" y="564983"/>
            <a:ext cx="504811" cy="504811"/>
          </a:xfrm>
          <a:custGeom>
            <a:avLst/>
            <a:gdLst/>
            <a:ahLst/>
            <a:cxnLst/>
            <a:rect r="r" b="b" t="t" l="l"/>
            <a:pathLst>
              <a:path h="504811" w="504811">
                <a:moveTo>
                  <a:pt x="0" y="0"/>
                </a:moveTo>
                <a:lnTo>
                  <a:pt x="504811" y="0"/>
                </a:lnTo>
                <a:lnTo>
                  <a:pt x="504811" y="504810"/>
                </a:lnTo>
                <a:lnTo>
                  <a:pt x="0" y="504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74815" y="564983"/>
            <a:ext cx="504811" cy="504811"/>
          </a:xfrm>
          <a:custGeom>
            <a:avLst/>
            <a:gdLst/>
            <a:ahLst/>
            <a:cxnLst/>
            <a:rect r="r" b="b" t="t" l="l"/>
            <a:pathLst>
              <a:path h="504811" w="504811">
                <a:moveTo>
                  <a:pt x="0" y="0"/>
                </a:moveTo>
                <a:lnTo>
                  <a:pt x="504810" y="0"/>
                </a:lnTo>
                <a:lnTo>
                  <a:pt x="504810" y="504810"/>
                </a:lnTo>
                <a:lnTo>
                  <a:pt x="0" y="504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238719" y="564983"/>
            <a:ext cx="504811" cy="504811"/>
          </a:xfrm>
          <a:custGeom>
            <a:avLst/>
            <a:gdLst/>
            <a:ahLst/>
            <a:cxnLst/>
            <a:rect r="r" b="b" t="t" l="l"/>
            <a:pathLst>
              <a:path h="504811" w="504811">
                <a:moveTo>
                  <a:pt x="0" y="0"/>
                </a:moveTo>
                <a:lnTo>
                  <a:pt x="504811" y="0"/>
                </a:lnTo>
                <a:lnTo>
                  <a:pt x="504811" y="504810"/>
                </a:lnTo>
                <a:lnTo>
                  <a:pt x="0" y="504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08441" y="1228516"/>
            <a:ext cx="536404" cy="105410"/>
          </a:xfrm>
          <a:prstGeom prst="rect">
            <a:avLst/>
          </a:prstGeom>
        </p:spPr>
        <p:txBody>
          <a:bodyPr anchor="t" rtlCol="false" tIns="0" lIns="0" bIns="0" rIns="0">
            <a:spAutoFit/>
          </a:bodyPr>
          <a:lstStyle/>
          <a:p>
            <a:pPr algn="ctr">
              <a:lnSpc>
                <a:spcPts val="839"/>
              </a:lnSpc>
            </a:pPr>
            <a:r>
              <a:rPr lang="en-US" sz="600">
                <a:solidFill>
                  <a:srgbClr val="000000"/>
                </a:solidFill>
                <a:latin typeface="Droid Arabic Kufi Bold"/>
              </a:rPr>
              <a:t>Security</a:t>
            </a:r>
            <a:r>
              <a:rPr lang="en-US" sz="600">
                <a:solidFill>
                  <a:srgbClr val="000000"/>
                </a:solidFill>
                <a:latin typeface="Droid Arabic Kufi"/>
              </a:rPr>
              <a:t> </a:t>
            </a:r>
          </a:p>
        </p:txBody>
      </p:sp>
      <p:sp>
        <p:nvSpPr>
          <p:cNvPr name="TextBox 13" id="13"/>
          <p:cNvSpPr txBox="true"/>
          <p:nvPr/>
        </p:nvSpPr>
        <p:spPr>
          <a:xfrm rot="0">
            <a:off x="908502" y="1228516"/>
            <a:ext cx="536404" cy="105410"/>
          </a:xfrm>
          <a:prstGeom prst="rect">
            <a:avLst/>
          </a:prstGeom>
        </p:spPr>
        <p:txBody>
          <a:bodyPr anchor="t" rtlCol="false" tIns="0" lIns="0" bIns="0" rIns="0">
            <a:spAutoFit/>
          </a:bodyPr>
          <a:lstStyle/>
          <a:p>
            <a:pPr algn="ctr">
              <a:lnSpc>
                <a:spcPts val="839"/>
              </a:lnSpc>
            </a:pPr>
            <a:r>
              <a:rPr lang="en-US" sz="600">
                <a:solidFill>
                  <a:srgbClr val="000000"/>
                </a:solidFill>
                <a:latin typeface="Droid Arabic Kufi Bold"/>
              </a:rPr>
              <a:t>Response </a:t>
            </a:r>
            <a:r>
              <a:rPr lang="en-US" sz="600">
                <a:solidFill>
                  <a:srgbClr val="000000"/>
                </a:solidFill>
                <a:latin typeface="Droid Arabic Kufi"/>
              </a:rPr>
              <a:t> </a:t>
            </a:r>
          </a:p>
        </p:txBody>
      </p:sp>
      <p:sp>
        <p:nvSpPr>
          <p:cNvPr name="TextBox 14" id="14"/>
          <p:cNvSpPr txBox="true"/>
          <p:nvPr/>
        </p:nvSpPr>
        <p:spPr>
          <a:xfrm rot="0">
            <a:off x="1511580" y="1228516"/>
            <a:ext cx="631279" cy="105410"/>
          </a:xfrm>
          <a:prstGeom prst="rect">
            <a:avLst/>
          </a:prstGeom>
        </p:spPr>
        <p:txBody>
          <a:bodyPr anchor="t" rtlCol="false" tIns="0" lIns="0" bIns="0" rIns="0">
            <a:spAutoFit/>
          </a:bodyPr>
          <a:lstStyle/>
          <a:p>
            <a:pPr algn="ctr">
              <a:lnSpc>
                <a:spcPts val="840"/>
              </a:lnSpc>
            </a:pPr>
            <a:r>
              <a:rPr lang="en-US" sz="600">
                <a:solidFill>
                  <a:srgbClr val="000000"/>
                </a:solidFill>
                <a:latin typeface="Droid Arabic Kufi Bold"/>
              </a:rPr>
              <a:t>performance</a:t>
            </a:r>
          </a:p>
        </p:txBody>
      </p:sp>
      <p:sp>
        <p:nvSpPr>
          <p:cNvPr name="TextBox 15" id="15"/>
          <p:cNvSpPr txBox="true"/>
          <p:nvPr/>
        </p:nvSpPr>
        <p:spPr>
          <a:xfrm rot="0">
            <a:off x="2175485" y="1228516"/>
            <a:ext cx="631279" cy="105410"/>
          </a:xfrm>
          <a:prstGeom prst="rect">
            <a:avLst/>
          </a:prstGeom>
        </p:spPr>
        <p:txBody>
          <a:bodyPr anchor="t" rtlCol="false" tIns="0" lIns="0" bIns="0" rIns="0">
            <a:spAutoFit/>
          </a:bodyPr>
          <a:lstStyle/>
          <a:p>
            <a:pPr algn="ctr">
              <a:lnSpc>
                <a:spcPts val="840"/>
              </a:lnSpc>
            </a:pPr>
            <a:r>
              <a:rPr lang="en-US" sz="600">
                <a:solidFill>
                  <a:srgbClr val="000000"/>
                </a:solidFill>
                <a:latin typeface="Droid Arabic Kufi Bold"/>
              </a:rPr>
              <a:t>Ease of use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448846"/>
            <a:ext cx="1628691" cy="1178574"/>
          </a:xfrm>
          <a:custGeom>
            <a:avLst/>
            <a:gdLst/>
            <a:ahLst/>
            <a:cxnLst/>
            <a:rect r="r" b="b" t="t" l="l"/>
            <a:pathLst>
              <a:path h="1178574" w="1628691">
                <a:moveTo>
                  <a:pt x="0" y="0"/>
                </a:moveTo>
                <a:lnTo>
                  <a:pt x="1628691" y="0"/>
                </a:lnTo>
                <a:lnTo>
                  <a:pt x="1628691" y="1178574"/>
                </a:lnTo>
                <a:lnTo>
                  <a:pt x="0" y="1178574"/>
                </a:lnTo>
                <a:lnTo>
                  <a:pt x="0" y="0"/>
                </a:lnTo>
                <a:close/>
              </a:path>
            </a:pathLst>
          </a:custGeom>
          <a:blipFill>
            <a:blip r:embed="rId2"/>
            <a:stretch>
              <a:fillRect l="0" t="0" r="0" b="0"/>
            </a:stretch>
          </a:blipFill>
        </p:spPr>
      </p:sp>
      <p:sp>
        <p:nvSpPr>
          <p:cNvPr name="TextBox 8" id="8"/>
          <p:cNvSpPr txBox="true"/>
          <p:nvPr/>
        </p:nvSpPr>
        <p:spPr>
          <a:xfrm rot="0">
            <a:off x="182880" y="171591"/>
            <a:ext cx="1848666" cy="199183"/>
          </a:xfrm>
          <a:prstGeom prst="rect">
            <a:avLst/>
          </a:prstGeom>
        </p:spPr>
        <p:txBody>
          <a:bodyPr anchor="t" rtlCol="false" tIns="0" lIns="0" bIns="0" rIns="0">
            <a:spAutoFit/>
          </a:bodyPr>
          <a:lstStyle/>
          <a:p>
            <a:pPr>
              <a:lnSpc>
                <a:spcPts val="1621"/>
              </a:lnSpc>
            </a:pPr>
            <a:r>
              <a:rPr lang="en-US" sz="1158">
                <a:solidFill>
                  <a:srgbClr val="000000"/>
                </a:solidFill>
                <a:latin typeface="Ara Hamah Alhorra Bold"/>
              </a:rPr>
              <a:t>ACTIVITY DIAGRAM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589266"/>
            <a:ext cx="1944085" cy="1157348"/>
          </a:xfrm>
          <a:custGeom>
            <a:avLst/>
            <a:gdLst/>
            <a:ahLst/>
            <a:cxnLst/>
            <a:rect r="r" b="b" t="t" l="l"/>
            <a:pathLst>
              <a:path h="1157348" w="1944085">
                <a:moveTo>
                  <a:pt x="0" y="0"/>
                </a:moveTo>
                <a:lnTo>
                  <a:pt x="1944085" y="0"/>
                </a:lnTo>
                <a:lnTo>
                  <a:pt x="1944085" y="1157348"/>
                </a:lnTo>
                <a:lnTo>
                  <a:pt x="0" y="1157348"/>
                </a:lnTo>
                <a:lnTo>
                  <a:pt x="0" y="0"/>
                </a:lnTo>
                <a:close/>
              </a:path>
            </a:pathLst>
          </a:custGeom>
          <a:blipFill>
            <a:blip r:embed="rId2"/>
            <a:stretch>
              <a:fillRect l="0" t="0" r="0" b="0"/>
            </a:stretch>
          </a:blipFill>
        </p:spPr>
      </p:sp>
      <p:sp>
        <p:nvSpPr>
          <p:cNvPr name="TextBox 8" id="8"/>
          <p:cNvSpPr txBox="true"/>
          <p:nvPr/>
        </p:nvSpPr>
        <p:spPr>
          <a:xfrm rot="0">
            <a:off x="182880" y="167211"/>
            <a:ext cx="2364427" cy="207943"/>
          </a:xfrm>
          <a:prstGeom prst="rect">
            <a:avLst/>
          </a:prstGeom>
        </p:spPr>
        <p:txBody>
          <a:bodyPr anchor="t" rtlCol="false" tIns="0" lIns="0" bIns="0" rIns="0">
            <a:spAutoFit/>
          </a:bodyPr>
          <a:lstStyle/>
          <a:p>
            <a:pPr>
              <a:lnSpc>
                <a:spcPts val="1663"/>
              </a:lnSpc>
            </a:pPr>
            <a:r>
              <a:rPr lang="en-US" sz="1188">
                <a:solidFill>
                  <a:srgbClr val="000000"/>
                </a:solidFill>
                <a:latin typeface="Ara Hamah Alhorra Bold"/>
              </a:rPr>
              <a:t>USE CASE MODLING </a:t>
            </a:r>
          </a:p>
        </p:txBody>
      </p:sp>
      <p:sp>
        <p:nvSpPr>
          <p:cNvPr name="TextBox 9" id="9"/>
          <p:cNvSpPr txBox="true"/>
          <p:nvPr/>
        </p:nvSpPr>
        <p:spPr>
          <a:xfrm rot="0">
            <a:off x="182880" y="418870"/>
            <a:ext cx="2364427" cy="103721"/>
          </a:xfrm>
          <a:prstGeom prst="rect">
            <a:avLst/>
          </a:prstGeom>
        </p:spPr>
        <p:txBody>
          <a:bodyPr anchor="t" rtlCol="false" tIns="0" lIns="0" bIns="0" rIns="0">
            <a:spAutoFit/>
          </a:bodyPr>
          <a:lstStyle/>
          <a:p>
            <a:pPr marL="127006" indent="-63503" lvl="1">
              <a:lnSpc>
                <a:spcPts val="823"/>
              </a:lnSpc>
              <a:buFont typeface="Arial"/>
              <a:buChar char="•"/>
            </a:pPr>
            <a:r>
              <a:rPr lang="en-US" sz="588">
                <a:solidFill>
                  <a:srgbClr val="000000"/>
                </a:solidFill>
                <a:latin typeface="Ara Hamah Alhorra Bold"/>
              </a:rPr>
              <a:t>ACTORS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480256"/>
            <a:ext cx="1639543" cy="427124"/>
          </a:xfrm>
          <a:custGeom>
            <a:avLst/>
            <a:gdLst/>
            <a:ahLst/>
            <a:cxnLst/>
            <a:rect r="r" b="b" t="t" l="l"/>
            <a:pathLst>
              <a:path h="427124" w="1639543">
                <a:moveTo>
                  <a:pt x="0" y="0"/>
                </a:moveTo>
                <a:lnTo>
                  <a:pt x="1639543" y="0"/>
                </a:lnTo>
                <a:lnTo>
                  <a:pt x="1639543" y="427123"/>
                </a:lnTo>
                <a:lnTo>
                  <a:pt x="0" y="427123"/>
                </a:lnTo>
                <a:lnTo>
                  <a:pt x="0" y="0"/>
                </a:lnTo>
                <a:close/>
              </a:path>
            </a:pathLst>
          </a:custGeom>
          <a:blipFill>
            <a:blip r:embed="rId2"/>
            <a:stretch>
              <a:fillRect l="0" t="0" r="-731" b="0"/>
            </a:stretch>
          </a:blipFill>
        </p:spPr>
      </p:sp>
      <p:sp>
        <p:nvSpPr>
          <p:cNvPr name="Freeform 8" id="8"/>
          <p:cNvSpPr/>
          <p:nvPr/>
        </p:nvSpPr>
        <p:spPr>
          <a:xfrm flipH="false" flipV="false" rot="0">
            <a:off x="182880" y="973117"/>
            <a:ext cx="1729398" cy="376592"/>
          </a:xfrm>
          <a:custGeom>
            <a:avLst/>
            <a:gdLst/>
            <a:ahLst/>
            <a:cxnLst/>
            <a:rect r="r" b="b" t="t" l="l"/>
            <a:pathLst>
              <a:path h="376592" w="1729398">
                <a:moveTo>
                  <a:pt x="0" y="0"/>
                </a:moveTo>
                <a:lnTo>
                  <a:pt x="1729398" y="0"/>
                </a:lnTo>
                <a:lnTo>
                  <a:pt x="1729398" y="376592"/>
                </a:lnTo>
                <a:lnTo>
                  <a:pt x="0" y="376592"/>
                </a:lnTo>
                <a:lnTo>
                  <a:pt x="0" y="0"/>
                </a:lnTo>
                <a:close/>
              </a:path>
            </a:pathLst>
          </a:custGeom>
          <a:blipFill>
            <a:blip r:embed="rId3"/>
            <a:stretch>
              <a:fillRect l="0" t="0" r="0" b="0"/>
            </a:stretch>
          </a:blipFill>
        </p:spPr>
      </p:sp>
      <p:sp>
        <p:nvSpPr>
          <p:cNvPr name="TextBox 9" id="9"/>
          <p:cNvSpPr txBox="true"/>
          <p:nvPr/>
        </p:nvSpPr>
        <p:spPr>
          <a:xfrm rot="0">
            <a:off x="147103" y="262775"/>
            <a:ext cx="2364427" cy="103721"/>
          </a:xfrm>
          <a:prstGeom prst="rect">
            <a:avLst/>
          </a:prstGeom>
        </p:spPr>
        <p:txBody>
          <a:bodyPr anchor="t" rtlCol="false" tIns="0" lIns="0" bIns="0" rIns="0">
            <a:spAutoFit/>
          </a:bodyPr>
          <a:lstStyle/>
          <a:p>
            <a:pPr marL="127006" indent="-63503" lvl="1">
              <a:lnSpc>
                <a:spcPts val="823"/>
              </a:lnSpc>
              <a:buFont typeface="Arial"/>
              <a:buChar char="•"/>
            </a:pPr>
            <a:r>
              <a:rPr lang="en-US" sz="588">
                <a:solidFill>
                  <a:srgbClr val="000000"/>
                </a:solidFill>
                <a:latin typeface="Ara Hamah Alhorra Bold"/>
              </a:rPr>
              <a:t>USE CASES &amp;ITS RELATED USE CASES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778848"/>
            <a:ext cx="1459611" cy="934267"/>
          </a:xfrm>
          <a:custGeom>
            <a:avLst/>
            <a:gdLst/>
            <a:ahLst/>
            <a:cxnLst/>
            <a:rect r="r" b="b" t="t" l="l"/>
            <a:pathLst>
              <a:path h="934267" w="1459611">
                <a:moveTo>
                  <a:pt x="0" y="0"/>
                </a:moveTo>
                <a:lnTo>
                  <a:pt x="1459611" y="0"/>
                </a:lnTo>
                <a:lnTo>
                  <a:pt x="1459611" y="934267"/>
                </a:lnTo>
                <a:lnTo>
                  <a:pt x="0" y="934267"/>
                </a:lnTo>
                <a:lnTo>
                  <a:pt x="0" y="0"/>
                </a:lnTo>
                <a:close/>
              </a:path>
            </a:pathLst>
          </a:custGeom>
          <a:blipFill>
            <a:blip r:embed="rId2"/>
            <a:stretch>
              <a:fillRect l="0" t="0" r="0" b="0"/>
            </a:stretch>
          </a:blipFill>
        </p:spPr>
      </p:sp>
      <p:sp>
        <p:nvSpPr>
          <p:cNvPr name="Freeform 8" id="8"/>
          <p:cNvSpPr/>
          <p:nvPr/>
        </p:nvSpPr>
        <p:spPr>
          <a:xfrm flipH="false" flipV="false" rot="0">
            <a:off x="284699" y="480256"/>
            <a:ext cx="1255973" cy="324821"/>
          </a:xfrm>
          <a:custGeom>
            <a:avLst/>
            <a:gdLst/>
            <a:ahLst/>
            <a:cxnLst/>
            <a:rect r="r" b="b" t="t" l="l"/>
            <a:pathLst>
              <a:path h="324821" w="1255973">
                <a:moveTo>
                  <a:pt x="0" y="0"/>
                </a:moveTo>
                <a:lnTo>
                  <a:pt x="1255973" y="0"/>
                </a:lnTo>
                <a:lnTo>
                  <a:pt x="1255973" y="324820"/>
                </a:lnTo>
                <a:lnTo>
                  <a:pt x="0" y="324820"/>
                </a:lnTo>
                <a:lnTo>
                  <a:pt x="0" y="0"/>
                </a:lnTo>
                <a:close/>
              </a:path>
            </a:pathLst>
          </a:custGeom>
          <a:blipFill>
            <a:blip r:embed="rId3"/>
            <a:stretch>
              <a:fillRect l="0" t="0" r="0" b="0"/>
            </a:stretch>
          </a:blipFill>
        </p:spPr>
      </p:sp>
      <p:sp>
        <p:nvSpPr>
          <p:cNvPr name="TextBox 9" id="9"/>
          <p:cNvSpPr txBox="true"/>
          <p:nvPr/>
        </p:nvSpPr>
        <p:spPr>
          <a:xfrm rot="0">
            <a:off x="76662" y="260192"/>
            <a:ext cx="2364427" cy="103721"/>
          </a:xfrm>
          <a:prstGeom prst="rect">
            <a:avLst/>
          </a:prstGeom>
        </p:spPr>
        <p:txBody>
          <a:bodyPr anchor="t" rtlCol="false" tIns="0" lIns="0" bIns="0" rIns="0">
            <a:spAutoFit/>
          </a:bodyPr>
          <a:lstStyle/>
          <a:p>
            <a:pPr marL="127006" indent="-63503" lvl="1">
              <a:lnSpc>
                <a:spcPts val="823"/>
              </a:lnSpc>
              <a:buFont typeface="Arial"/>
              <a:buChar char="•"/>
            </a:pPr>
            <a:r>
              <a:rPr lang="en-US" sz="588">
                <a:solidFill>
                  <a:srgbClr val="000000"/>
                </a:solidFill>
                <a:latin typeface="Ara Hamah Alhorra Bold"/>
              </a:rPr>
              <a:t>TABLE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0F4"/>
        </a:solidFill>
      </p:bgPr>
    </p:bg>
    <p:spTree>
      <p:nvGrpSpPr>
        <p:cNvPr id="1" name=""/>
        <p:cNvGrpSpPr/>
        <p:nvPr/>
      </p:nvGrpSpPr>
      <p:grpSpPr>
        <a:xfrm>
          <a:off x="0" y="0"/>
          <a:ext cx="0" cy="0"/>
          <a:chOff x="0" y="0"/>
          <a:chExt cx="0" cy="0"/>
        </a:xfrm>
      </p:grpSpPr>
      <p:sp>
        <p:nvSpPr>
          <p:cNvPr name="AutoShape 2" id="2"/>
          <p:cNvSpPr/>
          <p:nvPr/>
        </p:nvSpPr>
        <p:spPr>
          <a:xfrm rot="0">
            <a:off x="-242888" y="81160"/>
            <a:ext cx="3635404" cy="9525"/>
          </a:xfrm>
          <a:prstGeom prst="rect">
            <a:avLst/>
          </a:prstGeom>
          <a:solidFill>
            <a:srgbClr val="000000"/>
          </a:solidFill>
        </p:spPr>
      </p:sp>
      <p:grpSp>
        <p:nvGrpSpPr>
          <p:cNvPr name="Group 3" id="3"/>
          <p:cNvGrpSpPr/>
          <p:nvPr/>
        </p:nvGrpSpPr>
        <p:grpSpPr>
          <a:xfrm rot="-5400000">
            <a:off x="1866999" y="481658"/>
            <a:ext cx="1753061" cy="1750256"/>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C47D6"/>
            </a:solidFill>
          </p:spPr>
        </p:sp>
      </p:grpSp>
      <p:grpSp>
        <p:nvGrpSpPr>
          <p:cNvPr name="Group 5" id="5"/>
          <p:cNvGrpSpPr/>
          <p:nvPr/>
        </p:nvGrpSpPr>
        <p:grpSpPr>
          <a:xfrm rot="-1833158">
            <a:off x="2450102" y="1238408"/>
            <a:ext cx="1205968" cy="1044369"/>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close/>
                </a:path>
              </a:pathLst>
            </a:custGeom>
            <a:solidFill>
              <a:srgbClr val="000000"/>
            </a:solidFill>
          </p:spPr>
        </p:sp>
      </p:grpSp>
      <p:sp>
        <p:nvSpPr>
          <p:cNvPr name="Freeform 7" id="7"/>
          <p:cNvSpPr/>
          <p:nvPr/>
        </p:nvSpPr>
        <p:spPr>
          <a:xfrm flipH="false" flipV="false" rot="0">
            <a:off x="182880" y="457498"/>
            <a:ext cx="1574086" cy="1303094"/>
          </a:xfrm>
          <a:custGeom>
            <a:avLst/>
            <a:gdLst/>
            <a:ahLst/>
            <a:cxnLst/>
            <a:rect r="r" b="b" t="t" l="l"/>
            <a:pathLst>
              <a:path h="1303094" w="1574086">
                <a:moveTo>
                  <a:pt x="0" y="0"/>
                </a:moveTo>
                <a:lnTo>
                  <a:pt x="1574086" y="0"/>
                </a:lnTo>
                <a:lnTo>
                  <a:pt x="1574086" y="1303095"/>
                </a:lnTo>
                <a:lnTo>
                  <a:pt x="0" y="1303095"/>
                </a:lnTo>
                <a:lnTo>
                  <a:pt x="0" y="0"/>
                </a:lnTo>
                <a:close/>
              </a:path>
            </a:pathLst>
          </a:custGeom>
          <a:blipFill>
            <a:blip r:embed="rId2"/>
            <a:stretch>
              <a:fillRect l="0" t="-3598" r="0" b="-3598"/>
            </a:stretch>
          </a:blipFill>
        </p:spPr>
      </p:sp>
      <p:sp>
        <p:nvSpPr>
          <p:cNvPr name="TextBox 8" id="8"/>
          <p:cNvSpPr txBox="true"/>
          <p:nvPr/>
        </p:nvSpPr>
        <p:spPr>
          <a:xfrm rot="0">
            <a:off x="182880" y="154305"/>
            <a:ext cx="2364427" cy="207943"/>
          </a:xfrm>
          <a:prstGeom prst="rect">
            <a:avLst/>
          </a:prstGeom>
        </p:spPr>
        <p:txBody>
          <a:bodyPr anchor="t" rtlCol="false" tIns="0" lIns="0" bIns="0" rIns="0">
            <a:spAutoFit/>
          </a:bodyPr>
          <a:lstStyle/>
          <a:p>
            <a:pPr>
              <a:lnSpc>
                <a:spcPts val="1663"/>
              </a:lnSpc>
            </a:pPr>
            <a:r>
              <a:rPr lang="en-US" sz="1188">
                <a:solidFill>
                  <a:srgbClr val="000000"/>
                </a:solidFill>
                <a:latin typeface="Ara Hamah Alhorra Bold"/>
              </a:rPr>
              <a:t>SEQUENCE DIAGRAMS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DAF1WNHbmkI</dc:identifier>
  <dcterms:modified xsi:type="dcterms:W3CDTF">2011-08-01T06:04:30Z</dcterms:modified>
  <cp:revision>1</cp:revision>
  <dc:title>بطاقة عمل أزرق وأسود هندسي مطور برمجيات</dc:title>
</cp:coreProperties>
</file>