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738" r:id="rId1"/>
  </p:sldMasterIdLst>
  <p:sldIdLst>
    <p:sldId id="258" r:id="rId2"/>
    <p:sldId id="256" r:id="rId3"/>
    <p:sldId id="257" r:id="rId4"/>
    <p:sldId id="263" r:id="rId5"/>
    <p:sldId id="262" r:id="rId6"/>
    <p:sldId id="264" r:id="rId7"/>
    <p:sldId id="268" r:id="rId8"/>
    <p:sldId id="265" r:id="rId9"/>
    <p:sldId id="266" r:id="rId10"/>
    <p:sldId id="267" r:id="rId11"/>
    <p:sldId id="270" r:id="rId12"/>
    <p:sldId id="271" r:id="rId13"/>
    <p:sldId id="272" r:id="rId14"/>
    <p:sldId id="273" r:id="rId15"/>
    <p:sldId id="274" r:id="rId16"/>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C9E"/>
    <a:srgbClr val="0067B1"/>
    <a:srgbClr val="0A44D1"/>
    <a:srgbClr val="0B4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نمط متوسط 4 - تميي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نمط متوسط 2 - تميي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النمط المتوس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1" autoAdjust="0"/>
    <p:restoredTop sz="94687"/>
  </p:normalViewPr>
  <p:slideViewPr>
    <p:cSldViewPr snapToGrid="0">
      <p:cViewPr varScale="1">
        <p:scale>
          <a:sx n="103" d="100"/>
          <a:sy n="103" d="100"/>
        </p:scale>
        <p:origin x="96"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6/1/2023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0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6/1/2023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897636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6/1/2023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14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6/1/2023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604867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6/1/2023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840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6/1/2023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25612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6/1/2023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67279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6/1/2023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705261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6/1/2023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680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6/1/2023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318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6/1/2023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90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lIns="109728" tIns="109728" rIns="109728" bIns="91440" anchor="ctr"/>
          <a:lstStyle>
            <a:lvl1pPr algn="l">
              <a:defRPr sz="900">
                <a:solidFill>
                  <a:schemeClr val="tx1"/>
                </a:solidFill>
              </a:defRPr>
            </a:lvl1pPr>
          </a:lstStyle>
          <a:p>
            <a:fld id="{6989806E-8E94-473C-AEE7-BE6F15F85533}" type="datetime1">
              <a:rPr lang="en-US" smtClean="0"/>
              <a:t>6/1/2023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lIns="109728" tIns="109728" rIns="109728" bIns="9144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lIns="109728" tIns="109728" rIns="109728" bIns="9144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49234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113000"/>
        </a:lnSpc>
        <a:spcBef>
          <a:spcPct val="0"/>
        </a:spcBef>
        <a:buNone/>
        <a:defRPr sz="4400" kern="1200" spc="190">
          <a:solidFill>
            <a:schemeClr val="tx1"/>
          </a:solidFill>
          <a:latin typeface="+mj-lt"/>
          <a:ea typeface="+mj-ea"/>
          <a:cs typeface="+mj-cs"/>
        </a:defRPr>
      </a:lvl1pPr>
    </p:titleStyle>
    <p:bodyStyle>
      <a:lvl1pPr marL="0" indent="0" algn="l" defTabSz="914400" rtl="0" eaLnBrk="1" latinLnBrk="0" hangingPunct="1">
        <a:lnSpc>
          <a:spcPct val="113000"/>
        </a:lnSpc>
        <a:spcBef>
          <a:spcPts val="1000"/>
        </a:spcBef>
        <a:buFont typeface="Arial" panose="020B0604020202020204" pitchFamily="34" charset="0"/>
        <a:buNone/>
        <a:defRPr sz="2200" kern="1200" spc="80">
          <a:solidFill>
            <a:schemeClr val="tx1"/>
          </a:solidFill>
          <a:latin typeface="+mn-lt"/>
          <a:ea typeface="+mn-ea"/>
          <a:cs typeface="+mn-cs"/>
        </a:defRPr>
      </a:lvl1pPr>
      <a:lvl2pPr marL="228600" indent="0" algn="l" defTabSz="914400" rtl="0" eaLnBrk="1" latinLnBrk="0" hangingPunct="1">
        <a:lnSpc>
          <a:spcPct val="113000"/>
        </a:lnSpc>
        <a:spcBef>
          <a:spcPts val="500"/>
        </a:spcBef>
        <a:buFont typeface="Arial" panose="020B0604020202020204" pitchFamily="34" charset="0"/>
        <a:buNone/>
        <a:defRPr sz="2000" kern="1200" spc="80">
          <a:solidFill>
            <a:schemeClr val="tx1"/>
          </a:solidFill>
          <a:latin typeface="+mn-lt"/>
          <a:ea typeface="+mn-ea"/>
          <a:cs typeface="+mn-cs"/>
        </a:defRPr>
      </a:lvl2pPr>
      <a:lvl3pPr marL="457200" indent="0" algn="l" defTabSz="914400" rtl="0" eaLnBrk="1" latinLnBrk="0" hangingPunct="1">
        <a:lnSpc>
          <a:spcPct val="113000"/>
        </a:lnSpc>
        <a:spcBef>
          <a:spcPts val="500"/>
        </a:spcBef>
        <a:buFont typeface="Arial" panose="020B0604020202020204" pitchFamily="34" charset="0"/>
        <a:buNone/>
        <a:defRPr sz="1800" kern="1200" spc="80">
          <a:solidFill>
            <a:schemeClr val="tx1"/>
          </a:solidFill>
          <a:latin typeface="+mn-lt"/>
          <a:ea typeface="+mn-ea"/>
          <a:cs typeface="+mn-cs"/>
        </a:defRPr>
      </a:lvl3pPr>
      <a:lvl4pPr marL="685800" indent="0" algn="l" defTabSz="914400" rtl="0" eaLnBrk="1" latinLnBrk="0" hangingPunct="1">
        <a:lnSpc>
          <a:spcPct val="113000"/>
        </a:lnSpc>
        <a:spcBef>
          <a:spcPts val="500"/>
        </a:spcBef>
        <a:buFont typeface="Arial" panose="020B0604020202020204" pitchFamily="34" charset="0"/>
        <a:buNone/>
        <a:defRPr sz="1600" kern="1200" spc="80">
          <a:solidFill>
            <a:schemeClr val="tx1"/>
          </a:solidFill>
          <a:latin typeface="+mn-lt"/>
          <a:ea typeface="+mn-ea"/>
          <a:cs typeface="+mn-cs"/>
        </a:defRPr>
      </a:lvl4pPr>
      <a:lvl5pPr marL="914400" indent="0" algn="l" defTabSz="914400" rtl="0" eaLnBrk="1" latinLnBrk="0" hangingPunct="1">
        <a:lnSpc>
          <a:spcPct val="113000"/>
        </a:lnSpc>
        <a:spcBef>
          <a:spcPts val="500"/>
        </a:spcBef>
        <a:buFont typeface="Arial" panose="020B0604020202020204" pitchFamily="34" charset="0"/>
        <a:buNone/>
        <a:defRPr sz="16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microsoft.com/office/2007/relationships/hdphoto" Target="../media/hdphoto2.wdp"/><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jpeg"/><Relationship Id="rId5" Type="http://schemas.microsoft.com/office/2007/relationships/hdphoto" Target="../media/hdphoto2.wdp"/><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jpeg"/><Relationship Id="rId5" Type="http://schemas.microsoft.com/office/2007/relationships/hdphoto" Target="../media/hdphoto2.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CE82FC2-F860-45B2-A3D6-C0687566A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FAE907D-B057-4259-A679-952AEED00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48" y="0"/>
            <a:ext cx="1221114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112905" cy="2787805"/>
          </a:xfrm>
          <a:prstGeom prst="rect">
            <a:avLst/>
          </a:prstGeom>
          <a:ln>
            <a:noFill/>
          </a:ln>
          <a:effectLst>
            <a:outerShdw blurRad="254000" dist="139700" dir="522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E8629BEE-13D1-4CDD-8A7D-0A9F9688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900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صورة تحتوي على سماء, غيم, أزرق, لقطة شاشة&#10;&#10;تم إنشاء الوصف تلقائياً">
            <a:extLst>
              <a:ext uri="{FF2B5EF4-FFF2-40B4-BE49-F238E27FC236}">
                <a16:creationId xmlns:a16="http://schemas.microsoft.com/office/drawing/2014/main" id="{74BEE0BF-FFD1-080E-090E-66075AD2AA68}"/>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18855" r="14478"/>
          <a:stretch/>
        </p:blipFill>
        <p:spPr>
          <a:xfrm>
            <a:off x="-28722" y="-1"/>
            <a:ext cx="12220722" cy="6847221"/>
          </a:xfrm>
          <a:prstGeom prst="rect">
            <a:avLst/>
          </a:prstGeom>
        </p:spPr>
      </p:pic>
      <p:pic>
        <p:nvPicPr>
          <p:cNvPr id="6" name="صورة 5" descr="صورة تحتوي على رسوم متحركة, الرسومات, قصاصة فنية&#10;&#10;تم إنشاء الوصف تلقائياً">
            <a:extLst>
              <a:ext uri="{FF2B5EF4-FFF2-40B4-BE49-F238E27FC236}">
                <a16:creationId xmlns:a16="http://schemas.microsoft.com/office/drawing/2014/main" id="{B7516200-1E3C-A0A3-3C0B-920C5AE1949D}"/>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Effect>
                      <a14:saturation sat="200000"/>
                    </a14:imgEffect>
                  </a14:imgLayer>
                </a14:imgProps>
              </a:ext>
            </a:extLst>
          </a:blip>
          <a:stretch>
            <a:fillRect/>
          </a:stretch>
        </p:blipFill>
        <p:spPr>
          <a:xfrm>
            <a:off x="4034508" y="1958210"/>
            <a:ext cx="2111987" cy="2111987"/>
          </a:xfrm>
          <a:prstGeom prst="rect">
            <a:avLst/>
          </a:prstGeom>
        </p:spPr>
      </p:pic>
      <p:sp>
        <p:nvSpPr>
          <p:cNvPr id="8" name="مربع نص 7">
            <a:extLst>
              <a:ext uri="{FF2B5EF4-FFF2-40B4-BE49-F238E27FC236}">
                <a16:creationId xmlns:a16="http://schemas.microsoft.com/office/drawing/2014/main" id="{3D39372F-2B5C-A8FF-C34B-FDD2E30CC99E}"/>
              </a:ext>
            </a:extLst>
          </p:cNvPr>
          <p:cNvSpPr txBox="1"/>
          <p:nvPr/>
        </p:nvSpPr>
        <p:spPr>
          <a:xfrm>
            <a:off x="5889570" y="2423925"/>
            <a:ext cx="3395619" cy="1384995"/>
          </a:xfrm>
          <a:prstGeom prst="rect">
            <a:avLst/>
          </a:prstGeom>
          <a:noFill/>
        </p:spPr>
        <p:txBody>
          <a:bodyPr wrap="square" rtlCol="1">
            <a:spAutoFit/>
          </a:bodyPr>
          <a:lstStyle/>
          <a:p>
            <a:pPr algn="l" rtl="0"/>
            <a:r>
              <a:rPr lang="en-US" sz="6000" b="1" kern="100" dirty="0">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Discord</a:t>
            </a:r>
            <a:endParaRPr lang="en-US" sz="6000" kern="100" dirty="0">
              <a:solidFill>
                <a:schemeClr val="bg1"/>
              </a:solidFill>
              <a:effectLst/>
              <a:latin typeface="Arial Rounded MT Bold" panose="020F0704030504030204" pitchFamily="34" charset="0"/>
              <a:ea typeface="Calibri" panose="020F0502020204030204" pitchFamily="34" charset="0"/>
              <a:cs typeface="Arial" panose="020B0604020202020204" pitchFamily="34" charset="0"/>
            </a:endParaRPr>
          </a:p>
          <a:p>
            <a:pPr marL="0" algn="l" defTabSz="914400" rtl="0" eaLnBrk="1" latinLnBrk="0" hangingPunct="1"/>
            <a:endParaRPr lang="ar-SA" sz="2400" dirty="0">
              <a:solidFill>
                <a:schemeClr val="bg1"/>
              </a:solidFill>
            </a:endParaRPr>
          </a:p>
        </p:txBody>
      </p:sp>
      <p:sp>
        <p:nvSpPr>
          <p:cNvPr id="2" name="مربع نص 1">
            <a:extLst>
              <a:ext uri="{FF2B5EF4-FFF2-40B4-BE49-F238E27FC236}">
                <a16:creationId xmlns:a16="http://schemas.microsoft.com/office/drawing/2014/main" id="{9AB5531F-3A24-97A3-A295-6EDBA7ED6580}"/>
              </a:ext>
            </a:extLst>
          </p:cNvPr>
          <p:cNvSpPr txBox="1"/>
          <p:nvPr/>
        </p:nvSpPr>
        <p:spPr>
          <a:xfrm>
            <a:off x="4868562" y="5940544"/>
            <a:ext cx="3818238" cy="646331"/>
          </a:xfrm>
          <a:prstGeom prst="rect">
            <a:avLst/>
          </a:prstGeom>
          <a:noFill/>
        </p:spPr>
        <p:txBody>
          <a:bodyPr wrap="square" rtlCol="1">
            <a:spAutoFit/>
          </a:bodyPr>
          <a:lstStyle/>
          <a:p>
            <a:pPr marL="0" algn="ctr" defTabSz="914400" rtl="0" eaLnBrk="1" latinLnBrk="0" hangingPunct="1"/>
            <a:r>
              <a:rPr lang="ar-SA" dirty="0">
                <a:solidFill>
                  <a:srgbClr val="005C9E"/>
                </a:solidFill>
                <a:latin typeface="Baghdad" pitchFamily="2" charset="-78"/>
                <a:cs typeface="Baghdad" pitchFamily="2" charset="-78"/>
              </a:rPr>
              <a:t>ناصر صالح الشبرين</a:t>
            </a:r>
          </a:p>
          <a:p>
            <a:pPr marL="0" algn="ctr" defTabSz="914400" rtl="0" eaLnBrk="1" latinLnBrk="0" hangingPunct="1"/>
            <a:r>
              <a:rPr lang="ar-SA" dirty="0">
                <a:solidFill>
                  <a:srgbClr val="005C9E"/>
                </a:solidFill>
                <a:latin typeface="Baghdad" pitchFamily="2" charset="-78"/>
                <a:cs typeface="Baghdad" pitchFamily="2" charset="-78"/>
              </a:rPr>
              <a:t>بدر سعد جنيح</a:t>
            </a:r>
          </a:p>
        </p:txBody>
      </p:sp>
    </p:spTree>
    <p:extLst>
      <p:ext uri="{BB962C8B-B14F-4D97-AF65-F5344CB8AC3E}">
        <p14:creationId xmlns:p14="http://schemas.microsoft.com/office/powerpoint/2010/main" val="938936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CE82FC2-F860-45B2-A3D6-C0687566A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FAE907D-B057-4259-A679-952AEED00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48" y="0"/>
            <a:ext cx="1221114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112905" cy="2787805"/>
          </a:xfrm>
          <a:prstGeom prst="rect">
            <a:avLst/>
          </a:prstGeom>
          <a:ln>
            <a:noFill/>
          </a:ln>
          <a:effectLst>
            <a:outerShdw blurRad="254000" dist="139700" dir="522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E8629BEE-13D1-4CDD-8A7D-0A9F9688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900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صورة تحتوي على سماء, غيم, أزرق, لقطة شاشة&#10;&#10;تم إنشاء الوصف تلقائياً">
            <a:extLst>
              <a:ext uri="{FF2B5EF4-FFF2-40B4-BE49-F238E27FC236}">
                <a16:creationId xmlns:a16="http://schemas.microsoft.com/office/drawing/2014/main" id="{74BEE0BF-FFD1-080E-090E-66075AD2AA68}"/>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18855" r="14478"/>
          <a:stretch/>
        </p:blipFill>
        <p:spPr>
          <a:xfrm>
            <a:off x="-38295" y="-1"/>
            <a:ext cx="6766474" cy="6858001"/>
          </a:xfrm>
          <a:prstGeom prst="rect">
            <a:avLst/>
          </a:prstGeom>
        </p:spPr>
      </p:pic>
      <p:pic>
        <p:nvPicPr>
          <p:cNvPr id="6" name="صورة 5" descr="صورة تحتوي على رسوم متحركة, الرسومات, قصاصة فنية&#10;&#10;تم إنشاء الوصف تلقائياً">
            <a:extLst>
              <a:ext uri="{FF2B5EF4-FFF2-40B4-BE49-F238E27FC236}">
                <a16:creationId xmlns:a16="http://schemas.microsoft.com/office/drawing/2014/main" id="{B7516200-1E3C-A0A3-3C0B-920C5AE1949D}"/>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Effect>
                      <a14:saturation sat="200000"/>
                    </a14:imgEffect>
                  </a14:imgLayer>
                </a14:imgProps>
              </a:ext>
            </a:extLst>
          </a:blip>
          <a:stretch>
            <a:fillRect/>
          </a:stretch>
        </p:blipFill>
        <p:spPr>
          <a:xfrm>
            <a:off x="11030145" y="-190907"/>
            <a:ext cx="1338165" cy="1338165"/>
          </a:xfrm>
          <a:prstGeom prst="rect">
            <a:avLst/>
          </a:prstGeom>
        </p:spPr>
      </p:pic>
      <p:sp>
        <p:nvSpPr>
          <p:cNvPr id="3" name="مربع نص 2">
            <a:extLst>
              <a:ext uri="{FF2B5EF4-FFF2-40B4-BE49-F238E27FC236}">
                <a16:creationId xmlns:a16="http://schemas.microsoft.com/office/drawing/2014/main" id="{3DECE54C-AE39-0B8B-CDF0-5EF8856D4A14}"/>
              </a:ext>
            </a:extLst>
          </p:cNvPr>
          <p:cNvSpPr txBox="1"/>
          <p:nvPr/>
        </p:nvSpPr>
        <p:spPr>
          <a:xfrm>
            <a:off x="7050433" y="874463"/>
            <a:ext cx="2962563" cy="519438"/>
          </a:xfrm>
          <a:prstGeom prst="rect">
            <a:avLst/>
          </a:prstGeom>
          <a:noFill/>
        </p:spPr>
        <p:txBody>
          <a:bodyPr wrap="square">
            <a:spAutoFit/>
          </a:bodyPr>
          <a:lstStyle/>
          <a:p>
            <a:pPr>
              <a:lnSpc>
                <a:spcPct val="107000"/>
              </a:lnSpc>
            </a:pPr>
            <a:r>
              <a:rPr lang="en-US" sz="2800" b="1" dirty="0">
                <a:solidFill>
                  <a:srgbClr val="005C9E"/>
                </a:solidFill>
                <a:latin typeface="Segoe UI" panose="020B0502040204020203" pitchFamily="34" charset="0"/>
                <a:ea typeface="Calibri" panose="020F0502020204030204" pitchFamily="34" charset="0"/>
              </a:rPr>
              <a:t>Activity diagram</a:t>
            </a:r>
          </a:p>
        </p:txBody>
      </p:sp>
      <p:pic>
        <p:nvPicPr>
          <p:cNvPr id="14" name="صورة 13" descr="صورة تحتوي على نص, رسم بياني, لقطة شاشة, موازِ&#10;&#10;تم إنشاء الوصف تلقائياً">
            <a:extLst>
              <a:ext uri="{FF2B5EF4-FFF2-40B4-BE49-F238E27FC236}">
                <a16:creationId xmlns:a16="http://schemas.microsoft.com/office/drawing/2014/main" id="{00AE553E-B884-0E2D-B321-45923CABE6BF}"/>
              </a:ext>
            </a:extLst>
          </p:cNvPr>
          <p:cNvPicPr>
            <a:picLocks noChangeAspect="1"/>
          </p:cNvPicPr>
          <p:nvPr/>
        </p:nvPicPr>
        <p:blipFill>
          <a:blip r:embed="rId6"/>
          <a:stretch>
            <a:fillRect/>
          </a:stretch>
        </p:blipFill>
        <p:spPr>
          <a:xfrm>
            <a:off x="6807343" y="1532184"/>
            <a:ext cx="5305492" cy="4707895"/>
          </a:xfrm>
          <a:prstGeom prst="rect">
            <a:avLst/>
          </a:prstGeom>
        </p:spPr>
      </p:pic>
    </p:spTree>
    <p:extLst>
      <p:ext uri="{BB962C8B-B14F-4D97-AF65-F5344CB8AC3E}">
        <p14:creationId xmlns:p14="http://schemas.microsoft.com/office/powerpoint/2010/main" val="1769419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CE82FC2-F860-45B2-A3D6-C0687566A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FAE907D-B057-4259-A679-952AEED00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48" y="0"/>
            <a:ext cx="1221114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112905" cy="2787805"/>
          </a:xfrm>
          <a:prstGeom prst="rect">
            <a:avLst/>
          </a:prstGeom>
          <a:ln>
            <a:noFill/>
          </a:ln>
          <a:effectLst>
            <a:outerShdw blurRad="254000" dist="139700" dir="522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E8629BEE-13D1-4CDD-8A7D-0A9F9688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900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صورة تحتوي على سماء, غيم, أزرق, لقطة شاشة&#10;&#10;تم إنشاء الوصف تلقائياً">
            <a:extLst>
              <a:ext uri="{FF2B5EF4-FFF2-40B4-BE49-F238E27FC236}">
                <a16:creationId xmlns:a16="http://schemas.microsoft.com/office/drawing/2014/main" id="{74BEE0BF-FFD1-080E-090E-66075AD2AA68}"/>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18855" r="14478"/>
          <a:stretch/>
        </p:blipFill>
        <p:spPr>
          <a:xfrm>
            <a:off x="-38296" y="-1"/>
            <a:ext cx="7096321" cy="6858001"/>
          </a:xfrm>
          <a:prstGeom prst="rect">
            <a:avLst/>
          </a:prstGeom>
        </p:spPr>
      </p:pic>
      <p:pic>
        <p:nvPicPr>
          <p:cNvPr id="6" name="صورة 5" descr="صورة تحتوي على رسوم متحركة, الرسومات, قصاصة فنية&#10;&#10;تم إنشاء الوصف تلقائياً">
            <a:extLst>
              <a:ext uri="{FF2B5EF4-FFF2-40B4-BE49-F238E27FC236}">
                <a16:creationId xmlns:a16="http://schemas.microsoft.com/office/drawing/2014/main" id="{B7516200-1E3C-A0A3-3C0B-920C5AE1949D}"/>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Effect>
                      <a14:saturation sat="200000"/>
                    </a14:imgEffect>
                  </a14:imgLayer>
                </a14:imgProps>
              </a:ext>
            </a:extLst>
          </a:blip>
          <a:stretch>
            <a:fillRect/>
          </a:stretch>
        </p:blipFill>
        <p:spPr>
          <a:xfrm>
            <a:off x="11030145" y="-190907"/>
            <a:ext cx="1338165" cy="1338165"/>
          </a:xfrm>
          <a:prstGeom prst="rect">
            <a:avLst/>
          </a:prstGeom>
        </p:spPr>
      </p:pic>
      <p:sp>
        <p:nvSpPr>
          <p:cNvPr id="3" name="مربع نص 2">
            <a:extLst>
              <a:ext uri="{FF2B5EF4-FFF2-40B4-BE49-F238E27FC236}">
                <a16:creationId xmlns:a16="http://schemas.microsoft.com/office/drawing/2014/main" id="{208F4743-CD30-4676-A516-C606C5A6CF83}"/>
              </a:ext>
            </a:extLst>
          </p:cNvPr>
          <p:cNvSpPr txBox="1"/>
          <p:nvPr/>
        </p:nvSpPr>
        <p:spPr>
          <a:xfrm>
            <a:off x="7119114" y="1004021"/>
            <a:ext cx="4758931" cy="519438"/>
          </a:xfrm>
          <a:prstGeom prst="rect">
            <a:avLst/>
          </a:prstGeom>
          <a:noFill/>
        </p:spPr>
        <p:txBody>
          <a:bodyPr wrap="square">
            <a:spAutoFit/>
          </a:bodyPr>
          <a:lstStyle/>
          <a:p>
            <a:pPr>
              <a:lnSpc>
                <a:spcPct val="107000"/>
              </a:lnSpc>
            </a:pPr>
            <a:r>
              <a:rPr lang="en-US" sz="2800" b="1" dirty="0">
                <a:solidFill>
                  <a:srgbClr val="005C9E"/>
                </a:solidFill>
                <a:latin typeface="Segoe UI" panose="020B0502040204020203" pitchFamily="34" charset="0"/>
                <a:ea typeface="Calibri" panose="020F0502020204030204" pitchFamily="34" charset="0"/>
              </a:rPr>
              <a:t>Project Use Case Modelling</a:t>
            </a:r>
          </a:p>
        </p:txBody>
      </p:sp>
      <p:pic>
        <p:nvPicPr>
          <p:cNvPr id="5" name="صورة 4">
            <a:extLst>
              <a:ext uri="{FF2B5EF4-FFF2-40B4-BE49-F238E27FC236}">
                <a16:creationId xmlns:a16="http://schemas.microsoft.com/office/drawing/2014/main" id="{BB410A61-06F4-9015-C812-765BBF8BA4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81796" y="1926983"/>
            <a:ext cx="4596249" cy="3659176"/>
          </a:xfrm>
          <a:prstGeom prst="rect">
            <a:avLst/>
          </a:prstGeom>
        </p:spPr>
      </p:pic>
    </p:spTree>
    <p:extLst>
      <p:ext uri="{BB962C8B-B14F-4D97-AF65-F5344CB8AC3E}">
        <p14:creationId xmlns:p14="http://schemas.microsoft.com/office/powerpoint/2010/main" val="3537445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CE82FC2-F860-45B2-A3D6-C0687566A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FAE907D-B057-4259-A679-952AEED00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48" y="0"/>
            <a:ext cx="1221114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112905" cy="2787805"/>
          </a:xfrm>
          <a:prstGeom prst="rect">
            <a:avLst/>
          </a:prstGeom>
          <a:ln>
            <a:noFill/>
          </a:ln>
          <a:effectLst>
            <a:outerShdw blurRad="254000" dist="139700" dir="522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E8629BEE-13D1-4CDD-8A7D-0A9F9688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900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صورة تحتوي على سماء, غيم, أزرق, لقطة شاشة&#10;&#10;تم إنشاء الوصف تلقائياً">
            <a:extLst>
              <a:ext uri="{FF2B5EF4-FFF2-40B4-BE49-F238E27FC236}">
                <a16:creationId xmlns:a16="http://schemas.microsoft.com/office/drawing/2014/main" id="{74BEE0BF-FFD1-080E-090E-66075AD2AA68}"/>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18855" r="14478"/>
          <a:stretch/>
        </p:blipFill>
        <p:spPr>
          <a:xfrm>
            <a:off x="-38296" y="-1"/>
            <a:ext cx="6653585" cy="6858001"/>
          </a:xfrm>
          <a:prstGeom prst="rect">
            <a:avLst/>
          </a:prstGeom>
        </p:spPr>
      </p:pic>
      <p:pic>
        <p:nvPicPr>
          <p:cNvPr id="6" name="صورة 5" descr="صورة تحتوي على رسوم متحركة, الرسومات, قصاصة فنية&#10;&#10;تم إنشاء الوصف تلقائياً">
            <a:extLst>
              <a:ext uri="{FF2B5EF4-FFF2-40B4-BE49-F238E27FC236}">
                <a16:creationId xmlns:a16="http://schemas.microsoft.com/office/drawing/2014/main" id="{B7516200-1E3C-A0A3-3C0B-920C5AE1949D}"/>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Effect>
                      <a14:saturation sat="200000"/>
                    </a14:imgEffect>
                  </a14:imgLayer>
                </a14:imgProps>
              </a:ext>
            </a:extLst>
          </a:blip>
          <a:stretch>
            <a:fillRect/>
          </a:stretch>
        </p:blipFill>
        <p:spPr>
          <a:xfrm>
            <a:off x="10969185" y="-169346"/>
            <a:ext cx="1338165" cy="1338165"/>
          </a:xfrm>
          <a:prstGeom prst="rect">
            <a:avLst/>
          </a:prstGeom>
        </p:spPr>
      </p:pic>
      <p:sp>
        <p:nvSpPr>
          <p:cNvPr id="7" name="مربع نص 6">
            <a:extLst>
              <a:ext uri="{FF2B5EF4-FFF2-40B4-BE49-F238E27FC236}">
                <a16:creationId xmlns:a16="http://schemas.microsoft.com/office/drawing/2014/main" id="{4A95B308-20EE-AD34-A6D8-2FE4D9BF1D92}"/>
              </a:ext>
            </a:extLst>
          </p:cNvPr>
          <p:cNvSpPr txBox="1"/>
          <p:nvPr/>
        </p:nvSpPr>
        <p:spPr>
          <a:xfrm>
            <a:off x="7016145" y="876431"/>
            <a:ext cx="4068390" cy="584775"/>
          </a:xfrm>
          <a:prstGeom prst="rect">
            <a:avLst/>
          </a:prstGeom>
          <a:noFill/>
        </p:spPr>
        <p:txBody>
          <a:bodyPr wrap="square">
            <a:spAutoFit/>
          </a:bodyPr>
          <a:lstStyle/>
          <a:p>
            <a:pPr algn="l" rtl="0"/>
            <a:r>
              <a:rPr lang="en-US" sz="3200" b="1" dirty="0">
                <a:solidFill>
                  <a:srgbClr val="005C9E"/>
                </a:solidFill>
                <a:latin typeface="Segoe UI" panose="020B0502040204020203" pitchFamily="34" charset="0"/>
                <a:ea typeface="Calibri" panose="020F0502020204030204" pitchFamily="34" charset="0"/>
              </a:rPr>
              <a:t>Use Cases</a:t>
            </a:r>
            <a:r>
              <a:rPr lang="en-US" sz="3200" dirty="0">
                <a:solidFill>
                  <a:srgbClr val="005C9E"/>
                </a:solidFill>
              </a:rPr>
              <a:t> </a:t>
            </a:r>
            <a:r>
              <a:rPr lang="en-US" sz="3200" b="1" dirty="0">
                <a:solidFill>
                  <a:srgbClr val="005C9E"/>
                </a:solidFill>
                <a:effectLst/>
                <a:latin typeface="Segoe UI" panose="020B0502040204020203" pitchFamily="34" charset="0"/>
                <a:ea typeface="Calibri" panose="020F0502020204030204" pitchFamily="34" charset="0"/>
              </a:rPr>
              <a:t>Table</a:t>
            </a:r>
            <a:endParaRPr lang="ar-SA" sz="3200" dirty="0">
              <a:solidFill>
                <a:srgbClr val="005C9E"/>
              </a:solidFill>
            </a:endParaRPr>
          </a:p>
        </p:txBody>
      </p:sp>
      <p:graphicFrame>
        <p:nvGraphicFramePr>
          <p:cNvPr id="2" name="جدول 1">
            <a:extLst>
              <a:ext uri="{FF2B5EF4-FFF2-40B4-BE49-F238E27FC236}">
                <a16:creationId xmlns:a16="http://schemas.microsoft.com/office/drawing/2014/main" id="{EA5E397A-A2D9-1FBF-1538-E7B666528611}"/>
              </a:ext>
            </a:extLst>
          </p:cNvPr>
          <p:cNvGraphicFramePr>
            <a:graphicFrameLocks noGrp="1"/>
          </p:cNvGraphicFramePr>
          <p:nvPr>
            <p:extLst>
              <p:ext uri="{D42A27DB-BD31-4B8C-83A1-F6EECF244321}">
                <p14:modId xmlns:p14="http://schemas.microsoft.com/office/powerpoint/2010/main" val="1454033183"/>
              </p:ext>
            </p:extLst>
          </p:nvPr>
        </p:nvGraphicFramePr>
        <p:xfrm>
          <a:off x="6759146" y="1789704"/>
          <a:ext cx="4893849" cy="4146085"/>
        </p:xfrm>
        <a:graphic>
          <a:graphicData uri="http://schemas.openxmlformats.org/drawingml/2006/table">
            <a:tbl>
              <a:tblPr firstRow="1" firstCol="1" bandRow="1">
                <a:tableStyleId>{5940675A-B579-460E-94D1-54222C63F5DA}</a:tableStyleId>
              </a:tblPr>
              <a:tblGrid>
                <a:gridCol w="1297459">
                  <a:extLst>
                    <a:ext uri="{9D8B030D-6E8A-4147-A177-3AD203B41FA5}">
                      <a16:colId xmlns:a16="http://schemas.microsoft.com/office/drawing/2014/main" val="47956989"/>
                    </a:ext>
                  </a:extLst>
                </a:gridCol>
                <a:gridCol w="3596390">
                  <a:extLst>
                    <a:ext uri="{9D8B030D-6E8A-4147-A177-3AD203B41FA5}">
                      <a16:colId xmlns:a16="http://schemas.microsoft.com/office/drawing/2014/main" val="1303228073"/>
                    </a:ext>
                  </a:extLst>
                </a:gridCol>
              </a:tblGrid>
              <a:tr h="422787">
                <a:tc>
                  <a:txBody>
                    <a:bodyPr/>
                    <a:lstStyle/>
                    <a:p>
                      <a:pPr algn="ctr">
                        <a:lnSpc>
                          <a:spcPct val="107000"/>
                        </a:lnSpc>
                      </a:pPr>
                      <a:r>
                        <a:rPr lang="en-US" sz="1400" b="1" kern="100" dirty="0">
                          <a:effectLst/>
                        </a:rPr>
                        <a:t>Actors</a:t>
                      </a:r>
                      <a:endParaRPr lang="en-US" sz="1000" b="1" kern="100" dirty="0">
                        <a:effectLst/>
                        <a:latin typeface="Calibri" panose="020F0502020204030204" pitchFamily="34" charset="0"/>
                        <a:ea typeface="Calibri" panose="020F0502020204030204" pitchFamily="34" charset="0"/>
                        <a:cs typeface="Arial" panose="020B0604020202020204" pitchFamily="34" charset="0"/>
                      </a:endParaRPr>
                    </a:p>
                  </a:txBody>
                  <a:tcPr marL="36732" marR="36732" marT="0" marB="0"/>
                </a:tc>
                <a:tc>
                  <a:txBody>
                    <a:bodyPr/>
                    <a:lstStyle/>
                    <a:p>
                      <a:pPr algn="l">
                        <a:lnSpc>
                          <a:spcPct val="107000"/>
                        </a:lnSpc>
                      </a:pPr>
                      <a:r>
                        <a:rPr lang="en-US" sz="900" kern="100" dirty="0">
                          <a:effectLst/>
                        </a:rPr>
                        <a:t>Gamer, Server Administrator</a:t>
                      </a:r>
                      <a:endParaRPr lang="en-US" sz="600" kern="100" dirty="0">
                        <a:effectLst/>
                        <a:latin typeface="Calibri" panose="020F0502020204030204" pitchFamily="34" charset="0"/>
                        <a:ea typeface="Calibri" panose="020F0502020204030204" pitchFamily="34" charset="0"/>
                        <a:cs typeface="Arial" panose="020B0604020202020204" pitchFamily="34" charset="0"/>
                      </a:endParaRPr>
                    </a:p>
                  </a:txBody>
                  <a:tcPr marL="36732" marR="36732" marT="0" marB="0"/>
                </a:tc>
                <a:extLst>
                  <a:ext uri="{0D108BD9-81ED-4DB2-BD59-A6C34878D82A}">
                    <a16:rowId xmlns:a16="http://schemas.microsoft.com/office/drawing/2014/main" val="1542613149"/>
                  </a:ext>
                </a:extLst>
              </a:tr>
              <a:tr h="725576">
                <a:tc>
                  <a:txBody>
                    <a:bodyPr/>
                    <a:lstStyle/>
                    <a:p>
                      <a:pPr algn="ctr">
                        <a:lnSpc>
                          <a:spcPct val="107000"/>
                        </a:lnSpc>
                      </a:pPr>
                      <a:r>
                        <a:rPr lang="en-US" sz="1400" b="1" kern="100" dirty="0">
                          <a:effectLst/>
                        </a:rPr>
                        <a:t>Description</a:t>
                      </a:r>
                      <a:endParaRPr lang="en-US" sz="1000" b="1" kern="100" dirty="0">
                        <a:effectLst/>
                        <a:latin typeface="Calibri" panose="020F0502020204030204" pitchFamily="34" charset="0"/>
                        <a:ea typeface="Calibri" panose="020F0502020204030204" pitchFamily="34" charset="0"/>
                        <a:cs typeface="Arial" panose="020B0604020202020204" pitchFamily="34" charset="0"/>
                      </a:endParaRPr>
                    </a:p>
                  </a:txBody>
                  <a:tcPr marL="36732" marR="36732" marT="0" marB="0"/>
                </a:tc>
                <a:tc>
                  <a:txBody>
                    <a:bodyPr/>
                    <a:lstStyle/>
                    <a:p>
                      <a:pPr algn="l">
                        <a:lnSpc>
                          <a:spcPct val="107000"/>
                        </a:lnSpc>
                      </a:pPr>
                      <a:r>
                        <a:rPr lang="en-US" sz="900" kern="100" dirty="0">
                          <a:effectLst/>
                        </a:rPr>
                        <a:t>A gamer wants to send a message in a private Discord server created by a server administrator for a gaming community.</a:t>
                      </a:r>
                      <a:endParaRPr lang="en-US" sz="600" kern="100" dirty="0">
                        <a:effectLst/>
                        <a:latin typeface="Calibri" panose="020F0502020204030204" pitchFamily="34" charset="0"/>
                        <a:ea typeface="Calibri" panose="020F0502020204030204" pitchFamily="34" charset="0"/>
                        <a:cs typeface="Arial" panose="020B0604020202020204" pitchFamily="34" charset="0"/>
                      </a:endParaRPr>
                    </a:p>
                  </a:txBody>
                  <a:tcPr marL="36732" marR="36732" marT="0" marB="0"/>
                </a:tc>
                <a:extLst>
                  <a:ext uri="{0D108BD9-81ED-4DB2-BD59-A6C34878D82A}">
                    <a16:rowId xmlns:a16="http://schemas.microsoft.com/office/drawing/2014/main" val="1176583051"/>
                  </a:ext>
                </a:extLst>
              </a:tr>
              <a:tr h="418916">
                <a:tc>
                  <a:txBody>
                    <a:bodyPr/>
                    <a:lstStyle/>
                    <a:p>
                      <a:pPr algn="ctr">
                        <a:lnSpc>
                          <a:spcPct val="107000"/>
                        </a:lnSpc>
                      </a:pPr>
                      <a:r>
                        <a:rPr lang="en-US" sz="1400" b="1" kern="100" dirty="0">
                          <a:effectLst/>
                        </a:rPr>
                        <a:t>Data</a:t>
                      </a:r>
                      <a:endParaRPr lang="en-US" sz="1000" b="1" kern="100" dirty="0">
                        <a:effectLst/>
                        <a:latin typeface="Calibri" panose="020F0502020204030204" pitchFamily="34" charset="0"/>
                        <a:ea typeface="Calibri" panose="020F0502020204030204" pitchFamily="34" charset="0"/>
                        <a:cs typeface="Arial" panose="020B0604020202020204" pitchFamily="34" charset="0"/>
                      </a:endParaRPr>
                    </a:p>
                  </a:txBody>
                  <a:tcPr marL="36732" marR="36732" marT="0" marB="0"/>
                </a:tc>
                <a:tc>
                  <a:txBody>
                    <a:bodyPr/>
                    <a:lstStyle/>
                    <a:p>
                      <a:pPr algn="l">
                        <a:lnSpc>
                          <a:spcPct val="107000"/>
                        </a:lnSpc>
                      </a:pPr>
                      <a:r>
                        <a:rPr lang="en-US" sz="900" kern="100">
                          <a:effectLst/>
                        </a:rPr>
                        <a:t>User profile, chat logs, server settings</a:t>
                      </a:r>
                      <a:endParaRPr lang="en-US" sz="600" kern="100">
                        <a:effectLst/>
                        <a:latin typeface="Calibri" panose="020F0502020204030204" pitchFamily="34" charset="0"/>
                        <a:ea typeface="Calibri" panose="020F0502020204030204" pitchFamily="34" charset="0"/>
                        <a:cs typeface="Arial" panose="020B0604020202020204" pitchFamily="34" charset="0"/>
                      </a:endParaRPr>
                    </a:p>
                  </a:txBody>
                  <a:tcPr marL="36732" marR="36732" marT="0" marB="0"/>
                </a:tc>
                <a:extLst>
                  <a:ext uri="{0D108BD9-81ED-4DB2-BD59-A6C34878D82A}">
                    <a16:rowId xmlns:a16="http://schemas.microsoft.com/office/drawing/2014/main" val="3115627824"/>
                  </a:ext>
                </a:extLst>
              </a:tr>
              <a:tr h="668372">
                <a:tc>
                  <a:txBody>
                    <a:bodyPr/>
                    <a:lstStyle/>
                    <a:p>
                      <a:pPr algn="ctr">
                        <a:lnSpc>
                          <a:spcPct val="107000"/>
                        </a:lnSpc>
                      </a:pPr>
                      <a:r>
                        <a:rPr lang="en-US" sz="1400" b="1" kern="100" dirty="0">
                          <a:effectLst/>
                        </a:rPr>
                        <a:t>Stimulus</a:t>
                      </a:r>
                      <a:endParaRPr lang="en-US" sz="1000" b="1" kern="100" dirty="0">
                        <a:effectLst/>
                        <a:latin typeface="Calibri" panose="020F0502020204030204" pitchFamily="34" charset="0"/>
                        <a:ea typeface="Calibri" panose="020F0502020204030204" pitchFamily="34" charset="0"/>
                        <a:cs typeface="Arial" panose="020B0604020202020204" pitchFamily="34" charset="0"/>
                      </a:endParaRPr>
                    </a:p>
                  </a:txBody>
                  <a:tcPr marL="36732" marR="36732" marT="0" marB="0"/>
                </a:tc>
                <a:tc>
                  <a:txBody>
                    <a:bodyPr/>
                    <a:lstStyle/>
                    <a:p>
                      <a:pPr algn="l">
                        <a:lnSpc>
                          <a:spcPct val="107000"/>
                        </a:lnSpc>
                      </a:pPr>
                      <a:r>
                        <a:rPr lang="en-US" sz="900" kern="100">
                          <a:effectLst/>
                        </a:rPr>
                        <a:t>The gamer opens the Discord app or website and navigates to the private server they want to send a message in.</a:t>
                      </a:r>
                      <a:endParaRPr lang="en-US" sz="600" kern="100">
                        <a:effectLst/>
                        <a:latin typeface="Calibri" panose="020F0502020204030204" pitchFamily="34" charset="0"/>
                        <a:ea typeface="Calibri" panose="020F0502020204030204" pitchFamily="34" charset="0"/>
                        <a:cs typeface="Arial" panose="020B0604020202020204" pitchFamily="34" charset="0"/>
                      </a:endParaRPr>
                    </a:p>
                  </a:txBody>
                  <a:tcPr marL="36732" marR="36732" marT="0" marB="0"/>
                </a:tc>
                <a:extLst>
                  <a:ext uri="{0D108BD9-81ED-4DB2-BD59-A6C34878D82A}">
                    <a16:rowId xmlns:a16="http://schemas.microsoft.com/office/drawing/2014/main" val="944182692"/>
                  </a:ext>
                </a:extLst>
              </a:tr>
              <a:tr h="1113463">
                <a:tc>
                  <a:txBody>
                    <a:bodyPr/>
                    <a:lstStyle/>
                    <a:p>
                      <a:pPr algn="ctr">
                        <a:lnSpc>
                          <a:spcPct val="107000"/>
                        </a:lnSpc>
                      </a:pPr>
                      <a:r>
                        <a:rPr lang="en-US" sz="1400" b="1" kern="100" dirty="0">
                          <a:effectLst/>
                        </a:rPr>
                        <a:t>Response</a:t>
                      </a:r>
                      <a:endParaRPr lang="en-US" sz="1000" b="1" kern="100" dirty="0">
                        <a:effectLst/>
                        <a:latin typeface="Calibri" panose="020F0502020204030204" pitchFamily="34" charset="0"/>
                        <a:ea typeface="Calibri" panose="020F0502020204030204" pitchFamily="34" charset="0"/>
                        <a:cs typeface="Arial" panose="020B0604020202020204" pitchFamily="34" charset="0"/>
                      </a:endParaRPr>
                    </a:p>
                  </a:txBody>
                  <a:tcPr marL="36732" marR="36732" marT="0" marB="0"/>
                </a:tc>
                <a:tc>
                  <a:txBody>
                    <a:bodyPr/>
                    <a:lstStyle/>
                    <a:p>
                      <a:pPr algn="l">
                        <a:lnSpc>
                          <a:spcPct val="107000"/>
                        </a:lnSpc>
                      </a:pPr>
                      <a:r>
                        <a:rPr lang="en-US" sz="900" kern="100">
                          <a:effectLst/>
                        </a:rPr>
                        <a:t>he gamer selects the chat room they want to send a message in and types their message in the message box. They can also attach files or embed links in their message if desired. Once the message is complete, they click the "Send" button.</a:t>
                      </a:r>
                      <a:endParaRPr lang="en-US" sz="600" kern="100">
                        <a:effectLst/>
                        <a:latin typeface="Calibri" panose="020F0502020204030204" pitchFamily="34" charset="0"/>
                        <a:ea typeface="Calibri" panose="020F0502020204030204" pitchFamily="34" charset="0"/>
                        <a:cs typeface="Arial" panose="020B0604020202020204" pitchFamily="34" charset="0"/>
                      </a:endParaRPr>
                    </a:p>
                  </a:txBody>
                  <a:tcPr marL="36732" marR="36732" marT="0" marB="0"/>
                </a:tc>
                <a:extLst>
                  <a:ext uri="{0D108BD9-81ED-4DB2-BD59-A6C34878D82A}">
                    <a16:rowId xmlns:a16="http://schemas.microsoft.com/office/drawing/2014/main" val="2770111124"/>
                  </a:ext>
                </a:extLst>
              </a:tr>
              <a:tr h="796971">
                <a:tc>
                  <a:txBody>
                    <a:bodyPr/>
                    <a:lstStyle/>
                    <a:p>
                      <a:pPr algn="ctr">
                        <a:lnSpc>
                          <a:spcPct val="107000"/>
                        </a:lnSpc>
                      </a:pPr>
                      <a:r>
                        <a:rPr lang="en-US" sz="1400" b="1" kern="100" dirty="0">
                          <a:effectLst/>
                        </a:rPr>
                        <a:t>Comments</a:t>
                      </a:r>
                      <a:endParaRPr lang="en-US" sz="1000" b="1" kern="100" dirty="0">
                        <a:effectLst/>
                        <a:latin typeface="Calibri" panose="020F0502020204030204" pitchFamily="34" charset="0"/>
                        <a:ea typeface="Calibri" panose="020F0502020204030204" pitchFamily="34" charset="0"/>
                        <a:cs typeface="Arial" panose="020B0604020202020204" pitchFamily="34" charset="0"/>
                      </a:endParaRPr>
                    </a:p>
                  </a:txBody>
                  <a:tcPr marL="36732" marR="36732" marT="0" marB="0"/>
                </a:tc>
                <a:tc>
                  <a:txBody>
                    <a:bodyPr/>
                    <a:lstStyle/>
                    <a:p>
                      <a:pPr algn="l">
                        <a:lnSpc>
                          <a:spcPct val="107000"/>
                        </a:lnSpc>
                      </a:pPr>
                      <a:r>
                        <a:rPr lang="en-US" sz="900" kern="100" dirty="0">
                          <a:effectLst/>
                        </a:rPr>
                        <a:t>It's important to follow any rules or guidelines set by the server administrator when sending messages in a private server.</a:t>
                      </a:r>
                      <a:endParaRPr lang="en-US" sz="600" kern="100" dirty="0">
                        <a:effectLst/>
                        <a:latin typeface="Calibri" panose="020F0502020204030204" pitchFamily="34" charset="0"/>
                        <a:ea typeface="Calibri" panose="020F0502020204030204" pitchFamily="34" charset="0"/>
                        <a:cs typeface="Arial" panose="020B0604020202020204" pitchFamily="34" charset="0"/>
                      </a:endParaRPr>
                    </a:p>
                  </a:txBody>
                  <a:tcPr marL="36732" marR="36732" marT="0" marB="0"/>
                </a:tc>
                <a:extLst>
                  <a:ext uri="{0D108BD9-81ED-4DB2-BD59-A6C34878D82A}">
                    <a16:rowId xmlns:a16="http://schemas.microsoft.com/office/drawing/2014/main" val="822952343"/>
                  </a:ext>
                </a:extLst>
              </a:tr>
            </a:tbl>
          </a:graphicData>
        </a:graphic>
      </p:graphicFrame>
    </p:spTree>
    <p:extLst>
      <p:ext uri="{BB962C8B-B14F-4D97-AF65-F5344CB8AC3E}">
        <p14:creationId xmlns:p14="http://schemas.microsoft.com/office/powerpoint/2010/main" val="34834976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CE82FC2-F860-45B2-A3D6-C0687566A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FAE907D-B057-4259-A679-952AEED00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48" y="0"/>
            <a:ext cx="1221114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112905" cy="2787805"/>
          </a:xfrm>
          <a:prstGeom prst="rect">
            <a:avLst/>
          </a:prstGeom>
          <a:ln>
            <a:noFill/>
          </a:ln>
          <a:effectLst>
            <a:outerShdw blurRad="254000" dist="139700" dir="522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E8629BEE-13D1-4CDD-8A7D-0A9F9688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900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صورة تحتوي على سماء, غيم, أزرق, لقطة شاشة&#10;&#10;تم إنشاء الوصف تلقائياً">
            <a:extLst>
              <a:ext uri="{FF2B5EF4-FFF2-40B4-BE49-F238E27FC236}">
                <a16:creationId xmlns:a16="http://schemas.microsoft.com/office/drawing/2014/main" id="{74BEE0BF-FFD1-080E-090E-66075AD2AA68}"/>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18855" r="14478"/>
          <a:stretch/>
        </p:blipFill>
        <p:spPr>
          <a:xfrm>
            <a:off x="-38295" y="-1"/>
            <a:ext cx="6768276" cy="6858001"/>
          </a:xfrm>
          <a:prstGeom prst="rect">
            <a:avLst/>
          </a:prstGeom>
        </p:spPr>
      </p:pic>
      <p:pic>
        <p:nvPicPr>
          <p:cNvPr id="6" name="صورة 5" descr="صورة تحتوي على رسوم متحركة, الرسومات, قصاصة فنية&#10;&#10;تم إنشاء الوصف تلقائياً">
            <a:extLst>
              <a:ext uri="{FF2B5EF4-FFF2-40B4-BE49-F238E27FC236}">
                <a16:creationId xmlns:a16="http://schemas.microsoft.com/office/drawing/2014/main" id="{B7516200-1E3C-A0A3-3C0B-920C5AE1949D}"/>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Effect>
                      <a14:saturation sat="200000"/>
                    </a14:imgEffect>
                  </a14:imgLayer>
                </a14:imgProps>
              </a:ext>
            </a:extLst>
          </a:blip>
          <a:stretch>
            <a:fillRect/>
          </a:stretch>
        </p:blipFill>
        <p:spPr>
          <a:xfrm>
            <a:off x="11030145" y="-190907"/>
            <a:ext cx="1338165" cy="1338165"/>
          </a:xfrm>
          <a:prstGeom prst="rect">
            <a:avLst/>
          </a:prstGeom>
        </p:spPr>
      </p:pic>
      <p:sp>
        <p:nvSpPr>
          <p:cNvPr id="3" name="مربع نص 2">
            <a:extLst>
              <a:ext uri="{FF2B5EF4-FFF2-40B4-BE49-F238E27FC236}">
                <a16:creationId xmlns:a16="http://schemas.microsoft.com/office/drawing/2014/main" id="{74B901C0-8ECF-A90F-833C-A7C67ADC3E43}"/>
              </a:ext>
            </a:extLst>
          </p:cNvPr>
          <p:cNvSpPr txBox="1"/>
          <p:nvPr/>
        </p:nvSpPr>
        <p:spPr>
          <a:xfrm>
            <a:off x="6002259" y="775306"/>
            <a:ext cx="6208888" cy="519438"/>
          </a:xfrm>
          <a:prstGeom prst="rect">
            <a:avLst/>
          </a:prstGeom>
          <a:noFill/>
        </p:spPr>
        <p:txBody>
          <a:bodyPr wrap="square">
            <a:spAutoFit/>
          </a:bodyPr>
          <a:lstStyle/>
          <a:p>
            <a:pPr algn="ctr">
              <a:lnSpc>
                <a:spcPct val="107000"/>
              </a:lnSpc>
            </a:pPr>
            <a:r>
              <a:rPr lang="en-US" sz="2800" b="1" kern="100" dirty="0">
                <a:solidFill>
                  <a:srgbClr val="005C9E"/>
                </a:solidFill>
                <a:effectLst/>
                <a:latin typeface="Segoe UI" panose="020B0502040204020203" pitchFamily="34" charset="0"/>
                <a:ea typeface="Calibri" panose="020F0502020204030204" pitchFamily="34" charset="0"/>
                <a:cs typeface="Arial" panose="020B0604020202020204" pitchFamily="34" charset="0"/>
              </a:rPr>
              <a:t>Related Use Cases</a:t>
            </a:r>
            <a:r>
              <a:rPr lang="en-US" sz="2000" b="1" dirty="0">
                <a:solidFill>
                  <a:srgbClr val="005C9E"/>
                </a:solidFill>
                <a:latin typeface="Segoe UI" panose="020B0502040204020203" pitchFamily="34" charset="0"/>
                <a:ea typeface="Calibri" panose="020F0502020204030204" pitchFamily="34" charset="0"/>
              </a:rPr>
              <a:t> </a:t>
            </a:r>
            <a:r>
              <a:rPr lang="en-US" sz="2800" b="1" kern="100" dirty="0">
                <a:solidFill>
                  <a:srgbClr val="005C9E"/>
                </a:solidFill>
                <a:latin typeface="Segoe UI" panose="020B0502040204020203" pitchFamily="34" charset="0"/>
                <a:ea typeface="Calibri" panose="020F0502020204030204" pitchFamily="34" charset="0"/>
                <a:cs typeface="Arial" panose="020B0604020202020204" pitchFamily="34" charset="0"/>
              </a:rPr>
              <a:t>Table</a:t>
            </a:r>
          </a:p>
        </p:txBody>
      </p:sp>
      <p:graphicFrame>
        <p:nvGraphicFramePr>
          <p:cNvPr id="2" name="جدول 1">
            <a:extLst>
              <a:ext uri="{FF2B5EF4-FFF2-40B4-BE49-F238E27FC236}">
                <a16:creationId xmlns:a16="http://schemas.microsoft.com/office/drawing/2014/main" id="{E4B6F7CA-9A48-20FD-9870-B78E81182BC5}"/>
              </a:ext>
            </a:extLst>
          </p:cNvPr>
          <p:cNvGraphicFramePr>
            <a:graphicFrameLocks noGrp="1"/>
          </p:cNvGraphicFramePr>
          <p:nvPr>
            <p:extLst>
              <p:ext uri="{D42A27DB-BD31-4B8C-83A1-F6EECF244321}">
                <p14:modId xmlns:p14="http://schemas.microsoft.com/office/powerpoint/2010/main" val="1329335341"/>
              </p:ext>
            </p:extLst>
          </p:nvPr>
        </p:nvGraphicFramePr>
        <p:xfrm>
          <a:off x="6944497" y="1649916"/>
          <a:ext cx="4967417" cy="4676744"/>
        </p:xfrm>
        <a:graphic>
          <a:graphicData uri="http://schemas.openxmlformats.org/drawingml/2006/table">
            <a:tbl>
              <a:tblPr firstRow="1" firstCol="1" bandRow="1">
                <a:tableStyleId>{5940675A-B579-460E-94D1-54222C63F5DA}</a:tableStyleId>
              </a:tblPr>
              <a:tblGrid>
                <a:gridCol w="1273498">
                  <a:extLst>
                    <a:ext uri="{9D8B030D-6E8A-4147-A177-3AD203B41FA5}">
                      <a16:colId xmlns:a16="http://schemas.microsoft.com/office/drawing/2014/main" val="1500323798"/>
                    </a:ext>
                  </a:extLst>
                </a:gridCol>
                <a:gridCol w="3693919">
                  <a:extLst>
                    <a:ext uri="{9D8B030D-6E8A-4147-A177-3AD203B41FA5}">
                      <a16:colId xmlns:a16="http://schemas.microsoft.com/office/drawing/2014/main" val="4251486771"/>
                    </a:ext>
                  </a:extLst>
                </a:gridCol>
              </a:tblGrid>
              <a:tr h="523187">
                <a:tc>
                  <a:txBody>
                    <a:bodyPr/>
                    <a:lstStyle/>
                    <a:p>
                      <a:pPr algn="ctr">
                        <a:lnSpc>
                          <a:spcPct val="107000"/>
                        </a:lnSpc>
                      </a:pPr>
                      <a:r>
                        <a:rPr lang="en-US" sz="1400" b="1" kern="100" dirty="0">
                          <a:effectLst/>
                        </a:rPr>
                        <a:t>Actors</a:t>
                      </a:r>
                      <a:endParaRPr lang="en-US" sz="900" b="1" kern="100" dirty="0">
                        <a:effectLst/>
                        <a:latin typeface="Calibri" panose="020F0502020204030204" pitchFamily="34" charset="0"/>
                        <a:ea typeface="Calibri" panose="020F0502020204030204" pitchFamily="34" charset="0"/>
                        <a:cs typeface="Arial" panose="020B0604020202020204" pitchFamily="34" charset="0"/>
                      </a:endParaRPr>
                    </a:p>
                  </a:txBody>
                  <a:tcPr marL="40992" marR="40992" marT="0" marB="0"/>
                </a:tc>
                <a:tc>
                  <a:txBody>
                    <a:bodyPr/>
                    <a:lstStyle/>
                    <a:p>
                      <a:pPr algn="l">
                        <a:lnSpc>
                          <a:spcPct val="107000"/>
                        </a:lnSpc>
                      </a:pPr>
                      <a:r>
                        <a:rPr lang="en-US" sz="1000" kern="100">
                          <a:effectLst/>
                        </a:rPr>
                        <a:t>Gamer, Server Administrator</a:t>
                      </a:r>
                      <a:endParaRPr lang="en-US" sz="700" kern="100">
                        <a:effectLst/>
                        <a:latin typeface="Calibri" panose="020F0502020204030204" pitchFamily="34" charset="0"/>
                        <a:ea typeface="Calibri" panose="020F0502020204030204" pitchFamily="34" charset="0"/>
                        <a:cs typeface="Arial" panose="020B0604020202020204" pitchFamily="34" charset="0"/>
                      </a:endParaRPr>
                    </a:p>
                  </a:txBody>
                  <a:tcPr marL="40992" marR="40992" marT="0" marB="0"/>
                </a:tc>
                <a:extLst>
                  <a:ext uri="{0D108BD9-81ED-4DB2-BD59-A6C34878D82A}">
                    <a16:rowId xmlns:a16="http://schemas.microsoft.com/office/drawing/2014/main" val="4074156129"/>
                  </a:ext>
                </a:extLst>
              </a:tr>
              <a:tr h="914644">
                <a:tc>
                  <a:txBody>
                    <a:bodyPr/>
                    <a:lstStyle/>
                    <a:p>
                      <a:pPr algn="ctr">
                        <a:lnSpc>
                          <a:spcPct val="107000"/>
                        </a:lnSpc>
                      </a:pPr>
                      <a:r>
                        <a:rPr lang="en-US" sz="1400" b="1" kern="100" dirty="0">
                          <a:effectLst/>
                        </a:rPr>
                        <a:t>Description</a:t>
                      </a:r>
                      <a:endParaRPr lang="en-US" sz="900" b="1" kern="100" dirty="0">
                        <a:effectLst/>
                        <a:latin typeface="Calibri" panose="020F0502020204030204" pitchFamily="34" charset="0"/>
                        <a:ea typeface="Calibri" panose="020F0502020204030204" pitchFamily="34" charset="0"/>
                        <a:cs typeface="Arial" panose="020B0604020202020204" pitchFamily="34" charset="0"/>
                      </a:endParaRPr>
                    </a:p>
                  </a:txBody>
                  <a:tcPr marL="40992" marR="40992" marT="0" marB="0"/>
                </a:tc>
                <a:tc>
                  <a:txBody>
                    <a:bodyPr/>
                    <a:lstStyle/>
                    <a:p>
                      <a:pPr algn="l">
                        <a:lnSpc>
                          <a:spcPct val="107000"/>
                        </a:lnSpc>
                      </a:pPr>
                      <a:r>
                        <a:rPr lang="en-US" sz="1000" kern="100" dirty="0">
                          <a:effectLst/>
                        </a:rPr>
                        <a:t>A gamer wants to delete a message they sent in a private Discord server created by a server administrator for a gaming community.</a:t>
                      </a:r>
                      <a:endParaRPr lang="en-US" sz="700" kern="100" dirty="0">
                        <a:effectLst/>
                        <a:latin typeface="Calibri" panose="020F0502020204030204" pitchFamily="34" charset="0"/>
                        <a:ea typeface="Calibri" panose="020F0502020204030204" pitchFamily="34" charset="0"/>
                        <a:cs typeface="Arial" panose="020B0604020202020204" pitchFamily="34" charset="0"/>
                      </a:endParaRPr>
                    </a:p>
                  </a:txBody>
                  <a:tcPr marL="40992" marR="40992" marT="0" marB="0"/>
                </a:tc>
                <a:extLst>
                  <a:ext uri="{0D108BD9-81ED-4DB2-BD59-A6C34878D82A}">
                    <a16:rowId xmlns:a16="http://schemas.microsoft.com/office/drawing/2014/main" val="2467779657"/>
                  </a:ext>
                </a:extLst>
              </a:tr>
              <a:tr h="518397">
                <a:tc>
                  <a:txBody>
                    <a:bodyPr/>
                    <a:lstStyle/>
                    <a:p>
                      <a:pPr algn="ctr">
                        <a:lnSpc>
                          <a:spcPct val="107000"/>
                        </a:lnSpc>
                      </a:pPr>
                      <a:r>
                        <a:rPr lang="en-US" sz="1400" b="1" kern="100" dirty="0">
                          <a:effectLst/>
                        </a:rPr>
                        <a:t>Data</a:t>
                      </a:r>
                      <a:endParaRPr lang="en-US" sz="900" b="1" kern="100" dirty="0">
                        <a:effectLst/>
                        <a:latin typeface="Calibri" panose="020F0502020204030204" pitchFamily="34" charset="0"/>
                        <a:ea typeface="Calibri" panose="020F0502020204030204" pitchFamily="34" charset="0"/>
                        <a:cs typeface="Arial" panose="020B0604020202020204" pitchFamily="34" charset="0"/>
                      </a:endParaRPr>
                    </a:p>
                  </a:txBody>
                  <a:tcPr marL="40992" marR="40992" marT="0" marB="0"/>
                </a:tc>
                <a:tc>
                  <a:txBody>
                    <a:bodyPr/>
                    <a:lstStyle/>
                    <a:p>
                      <a:pPr algn="l">
                        <a:lnSpc>
                          <a:spcPct val="107000"/>
                        </a:lnSpc>
                      </a:pPr>
                      <a:r>
                        <a:rPr lang="en-US" sz="1000" kern="100">
                          <a:effectLst/>
                        </a:rPr>
                        <a:t>User profile, chat logs, server settings</a:t>
                      </a:r>
                      <a:endParaRPr lang="en-US" sz="700" kern="100">
                        <a:effectLst/>
                        <a:latin typeface="Calibri" panose="020F0502020204030204" pitchFamily="34" charset="0"/>
                        <a:ea typeface="Calibri" panose="020F0502020204030204" pitchFamily="34" charset="0"/>
                        <a:cs typeface="Arial" panose="020B0604020202020204" pitchFamily="34" charset="0"/>
                      </a:endParaRPr>
                    </a:p>
                  </a:txBody>
                  <a:tcPr marL="40992" marR="40992" marT="0" marB="0"/>
                </a:tc>
                <a:extLst>
                  <a:ext uri="{0D108BD9-81ED-4DB2-BD59-A6C34878D82A}">
                    <a16:rowId xmlns:a16="http://schemas.microsoft.com/office/drawing/2014/main" val="96665177"/>
                  </a:ext>
                </a:extLst>
              </a:tr>
              <a:tr h="914644">
                <a:tc>
                  <a:txBody>
                    <a:bodyPr/>
                    <a:lstStyle/>
                    <a:p>
                      <a:pPr algn="ctr">
                        <a:lnSpc>
                          <a:spcPct val="107000"/>
                        </a:lnSpc>
                      </a:pPr>
                      <a:r>
                        <a:rPr lang="en-US" sz="1400" b="1" kern="100" dirty="0">
                          <a:effectLst/>
                        </a:rPr>
                        <a:t>Stimulus</a:t>
                      </a:r>
                      <a:endParaRPr lang="en-US" sz="900" b="1" kern="100" dirty="0">
                        <a:effectLst/>
                        <a:latin typeface="Calibri" panose="020F0502020204030204" pitchFamily="34" charset="0"/>
                        <a:ea typeface="Calibri" panose="020F0502020204030204" pitchFamily="34" charset="0"/>
                        <a:cs typeface="Arial" panose="020B0604020202020204" pitchFamily="34" charset="0"/>
                      </a:endParaRPr>
                    </a:p>
                  </a:txBody>
                  <a:tcPr marL="40992" marR="40992" marT="0" marB="0"/>
                </a:tc>
                <a:tc>
                  <a:txBody>
                    <a:bodyPr/>
                    <a:lstStyle/>
                    <a:p>
                      <a:pPr algn="l">
                        <a:lnSpc>
                          <a:spcPct val="107000"/>
                        </a:lnSpc>
                      </a:pPr>
                      <a:r>
                        <a:rPr lang="en-US" sz="1000" kern="100">
                          <a:effectLst/>
                        </a:rPr>
                        <a:t>The gamer opens the Discord app or website and navigates to the private server where they sent the message they want to delete.</a:t>
                      </a:r>
                      <a:endParaRPr lang="en-US" sz="700" kern="100">
                        <a:effectLst/>
                        <a:latin typeface="Calibri" panose="020F0502020204030204" pitchFamily="34" charset="0"/>
                        <a:ea typeface="Calibri" panose="020F0502020204030204" pitchFamily="34" charset="0"/>
                        <a:cs typeface="Arial" panose="020B0604020202020204" pitchFamily="34" charset="0"/>
                      </a:endParaRPr>
                    </a:p>
                  </a:txBody>
                  <a:tcPr marL="40992" marR="40992" marT="0" marB="0"/>
                </a:tc>
                <a:extLst>
                  <a:ext uri="{0D108BD9-81ED-4DB2-BD59-A6C34878D82A}">
                    <a16:rowId xmlns:a16="http://schemas.microsoft.com/office/drawing/2014/main" val="1946953793"/>
                  </a:ext>
                </a:extLst>
              </a:tr>
              <a:tr h="856898">
                <a:tc>
                  <a:txBody>
                    <a:bodyPr/>
                    <a:lstStyle/>
                    <a:p>
                      <a:pPr algn="ctr">
                        <a:lnSpc>
                          <a:spcPct val="107000"/>
                        </a:lnSpc>
                      </a:pPr>
                      <a:r>
                        <a:rPr lang="en-US" sz="1400" b="1" kern="100" dirty="0">
                          <a:effectLst/>
                        </a:rPr>
                        <a:t>Response</a:t>
                      </a:r>
                      <a:endParaRPr lang="en-US" sz="900" b="1" kern="100" dirty="0">
                        <a:effectLst/>
                        <a:latin typeface="Calibri" panose="020F0502020204030204" pitchFamily="34" charset="0"/>
                        <a:ea typeface="Calibri" panose="020F0502020204030204" pitchFamily="34" charset="0"/>
                        <a:cs typeface="Arial" panose="020B0604020202020204" pitchFamily="34" charset="0"/>
                      </a:endParaRPr>
                    </a:p>
                  </a:txBody>
                  <a:tcPr marL="40992" marR="40992" marT="0" marB="0"/>
                </a:tc>
                <a:tc>
                  <a:txBody>
                    <a:bodyPr/>
                    <a:lstStyle/>
                    <a:p>
                      <a:pPr algn="l">
                        <a:lnSpc>
                          <a:spcPct val="107000"/>
                        </a:lnSpc>
                      </a:pPr>
                      <a:r>
                        <a:rPr lang="en-US" sz="1000" kern="100" dirty="0">
                          <a:effectLst/>
                        </a:rPr>
                        <a:t>The gamer finds the message they want to delete in the chat log and right-clicks on it. They select the "Delete Message" option.</a:t>
                      </a:r>
                      <a:endParaRPr lang="en-US" sz="700" kern="100" dirty="0">
                        <a:effectLst/>
                        <a:latin typeface="Calibri" panose="020F0502020204030204" pitchFamily="34" charset="0"/>
                        <a:ea typeface="Calibri" panose="020F0502020204030204" pitchFamily="34" charset="0"/>
                        <a:cs typeface="Arial" panose="020B0604020202020204" pitchFamily="34" charset="0"/>
                      </a:endParaRPr>
                    </a:p>
                  </a:txBody>
                  <a:tcPr marL="40992" marR="40992" marT="0" marB="0"/>
                </a:tc>
                <a:extLst>
                  <a:ext uri="{0D108BD9-81ED-4DB2-BD59-A6C34878D82A}">
                    <a16:rowId xmlns:a16="http://schemas.microsoft.com/office/drawing/2014/main" val="1301576146"/>
                  </a:ext>
                </a:extLst>
              </a:tr>
              <a:tr h="948974">
                <a:tc>
                  <a:txBody>
                    <a:bodyPr/>
                    <a:lstStyle/>
                    <a:p>
                      <a:pPr algn="ctr">
                        <a:lnSpc>
                          <a:spcPct val="107000"/>
                        </a:lnSpc>
                      </a:pPr>
                      <a:r>
                        <a:rPr lang="en-US" sz="1400" b="1" kern="100" dirty="0">
                          <a:effectLst/>
                        </a:rPr>
                        <a:t>Comments</a:t>
                      </a:r>
                      <a:endParaRPr lang="en-US" sz="900" b="1" kern="100" dirty="0">
                        <a:effectLst/>
                        <a:latin typeface="Calibri" panose="020F0502020204030204" pitchFamily="34" charset="0"/>
                        <a:ea typeface="Calibri" panose="020F0502020204030204" pitchFamily="34" charset="0"/>
                        <a:cs typeface="Arial" panose="020B0604020202020204" pitchFamily="34" charset="0"/>
                      </a:endParaRPr>
                    </a:p>
                  </a:txBody>
                  <a:tcPr marL="40992" marR="40992" marT="0" marB="0"/>
                </a:tc>
                <a:tc>
                  <a:txBody>
                    <a:bodyPr/>
                    <a:lstStyle/>
                    <a:p>
                      <a:pPr algn="l">
                        <a:lnSpc>
                          <a:spcPct val="107000"/>
                        </a:lnSpc>
                      </a:pPr>
                      <a:r>
                        <a:rPr lang="en-US" sz="1000" kern="100" dirty="0">
                          <a:effectLst/>
                        </a:rPr>
                        <a:t>It's important to follow any rules or guidelines set by the server administrator when deleting messages in a private server.</a:t>
                      </a:r>
                      <a:endParaRPr lang="en-US" sz="700" kern="100" dirty="0">
                        <a:effectLst/>
                        <a:latin typeface="Calibri" panose="020F0502020204030204" pitchFamily="34" charset="0"/>
                        <a:ea typeface="Calibri" panose="020F0502020204030204" pitchFamily="34" charset="0"/>
                        <a:cs typeface="Arial" panose="020B0604020202020204" pitchFamily="34" charset="0"/>
                      </a:endParaRPr>
                    </a:p>
                  </a:txBody>
                  <a:tcPr marL="40992" marR="40992" marT="0" marB="0"/>
                </a:tc>
                <a:extLst>
                  <a:ext uri="{0D108BD9-81ED-4DB2-BD59-A6C34878D82A}">
                    <a16:rowId xmlns:a16="http://schemas.microsoft.com/office/drawing/2014/main" val="1060966136"/>
                  </a:ext>
                </a:extLst>
              </a:tr>
            </a:tbl>
          </a:graphicData>
        </a:graphic>
      </p:graphicFrame>
    </p:spTree>
    <p:extLst>
      <p:ext uri="{BB962C8B-B14F-4D97-AF65-F5344CB8AC3E}">
        <p14:creationId xmlns:p14="http://schemas.microsoft.com/office/powerpoint/2010/main" val="20782394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CE82FC2-F860-45B2-A3D6-C0687566A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FAE907D-B057-4259-A679-952AEED00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48" y="0"/>
            <a:ext cx="1221114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112905" cy="2787805"/>
          </a:xfrm>
          <a:prstGeom prst="rect">
            <a:avLst/>
          </a:prstGeom>
          <a:ln>
            <a:noFill/>
          </a:ln>
          <a:effectLst>
            <a:outerShdw blurRad="254000" dist="139700" dir="522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E8629BEE-13D1-4CDD-8A7D-0A9F9688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900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صورة تحتوي على سماء, غيم, أزرق, لقطة شاشة&#10;&#10;تم إنشاء الوصف تلقائياً">
            <a:extLst>
              <a:ext uri="{FF2B5EF4-FFF2-40B4-BE49-F238E27FC236}">
                <a16:creationId xmlns:a16="http://schemas.microsoft.com/office/drawing/2014/main" id="{74BEE0BF-FFD1-080E-090E-66075AD2AA68}"/>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18855" r="14478"/>
          <a:stretch/>
        </p:blipFill>
        <p:spPr>
          <a:xfrm>
            <a:off x="-38295" y="-1"/>
            <a:ext cx="6743896" cy="6858001"/>
          </a:xfrm>
          <a:prstGeom prst="rect">
            <a:avLst/>
          </a:prstGeom>
        </p:spPr>
      </p:pic>
      <p:pic>
        <p:nvPicPr>
          <p:cNvPr id="6" name="صورة 5" descr="صورة تحتوي على رسوم متحركة, الرسومات, قصاصة فنية&#10;&#10;تم إنشاء الوصف تلقائياً">
            <a:extLst>
              <a:ext uri="{FF2B5EF4-FFF2-40B4-BE49-F238E27FC236}">
                <a16:creationId xmlns:a16="http://schemas.microsoft.com/office/drawing/2014/main" id="{B7516200-1E3C-A0A3-3C0B-920C5AE1949D}"/>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Effect>
                      <a14:saturation sat="200000"/>
                    </a14:imgEffect>
                  </a14:imgLayer>
                </a14:imgProps>
              </a:ext>
            </a:extLst>
          </a:blip>
          <a:stretch>
            <a:fillRect/>
          </a:stretch>
        </p:blipFill>
        <p:spPr>
          <a:xfrm>
            <a:off x="11030145" y="-190907"/>
            <a:ext cx="1338165" cy="1338165"/>
          </a:xfrm>
          <a:prstGeom prst="rect">
            <a:avLst/>
          </a:prstGeom>
        </p:spPr>
      </p:pic>
      <p:sp>
        <p:nvSpPr>
          <p:cNvPr id="3" name="مربع نص 2">
            <a:extLst>
              <a:ext uri="{FF2B5EF4-FFF2-40B4-BE49-F238E27FC236}">
                <a16:creationId xmlns:a16="http://schemas.microsoft.com/office/drawing/2014/main" id="{17FB1DB8-B97C-7154-DA3D-9277D484DB59}"/>
              </a:ext>
            </a:extLst>
          </p:cNvPr>
          <p:cNvSpPr txBox="1"/>
          <p:nvPr/>
        </p:nvSpPr>
        <p:spPr>
          <a:xfrm>
            <a:off x="6870713" y="627030"/>
            <a:ext cx="3479120" cy="519438"/>
          </a:xfrm>
          <a:prstGeom prst="rect">
            <a:avLst/>
          </a:prstGeom>
          <a:noFill/>
        </p:spPr>
        <p:txBody>
          <a:bodyPr wrap="square">
            <a:spAutoFit/>
          </a:bodyPr>
          <a:lstStyle/>
          <a:p>
            <a:pPr>
              <a:lnSpc>
                <a:spcPct val="107000"/>
              </a:lnSpc>
            </a:pPr>
            <a:r>
              <a:rPr lang="en-US" sz="2800" b="1" kern="100" dirty="0">
                <a:solidFill>
                  <a:srgbClr val="005C9E"/>
                </a:solidFill>
                <a:latin typeface="Segoe UI" panose="020B0502040204020203" pitchFamily="34" charset="0"/>
                <a:ea typeface="Calibri" panose="020F0502020204030204" pitchFamily="34" charset="0"/>
                <a:cs typeface="Arial" panose="020B0604020202020204" pitchFamily="34" charset="0"/>
              </a:rPr>
              <a:t>Sequence Diagrams</a:t>
            </a:r>
          </a:p>
        </p:txBody>
      </p:sp>
      <p:pic>
        <p:nvPicPr>
          <p:cNvPr id="2" name="صورة 1" descr="صورة تحتوي على نص, لقطة شاشة, رسم بياني, خط&#10;&#10;تم إنشاء الوصف تلقائياً">
            <a:extLst>
              <a:ext uri="{FF2B5EF4-FFF2-40B4-BE49-F238E27FC236}">
                <a16:creationId xmlns:a16="http://schemas.microsoft.com/office/drawing/2014/main" id="{CC42AF08-35CA-9A9C-8523-03C492C30C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0713" y="1501640"/>
            <a:ext cx="5287273" cy="5323392"/>
          </a:xfrm>
          <a:prstGeom prst="rect">
            <a:avLst/>
          </a:prstGeom>
        </p:spPr>
      </p:pic>
    </p:spTree>
    <p:extLst>
      <p:ext uri="{BB962C8B-B14F-4D97-AF65-F5344CB8AC3E}">
        <p14:creationId xmlns:p14="http://schemas.microsoft.com/office/powerpoint/2010/main" val="33247275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CE82FC2-F860-45B2-A3D6-C0687566A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FAE907D-B057-4259-A679-952AEED00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48" y="0"/>
            <a:ext cx="1221114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112905" cy="2787805"/>
          </a:xfrm>
          <a:prstGeom prst="rect">
            <a:avLst/>
          </a:prstGeom>
          <a:ln>
            <a:noFill/>
          </a:ln>
          <a:effectLst>
            <a:outerShdw blurRad="254000" dist="139700" dir="522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E8629BEE-13D1-4CDD-8A7D-0A9F9688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900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صورة تحتوي على سماء, غيم, أزرق, لقطة شاشة&#10;&#10;تم إنشاء الوصف تلقائياً">
            <a:extLst>
              <a:ext uri="{FF2B5EF4-FFF2-40B4-BE49-F238E27FC236}">
                <a16:creationId xmlns:a16="http://schemas.microsoft.com/office/drawing/2014/main" id="{74BEE0BF-FFD1-080E-090E-66075AD2AA68}"/>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18855" r="14478"/>
          <a:stretch/>
        </p:blipFill>
        <p:spPr>
          <a:xfrm>
            <a:off x="-38295" y="-1"/>
            <a:ext cx="6789052" cy="6858001"/>
          </a:xfrm>
          <a:prstGeom prst="rect">
            <a:avLst/>
          </a:prstGeom>
        </p:spPr>
      </p:pic>
      <p:pic>
        <p:nvPicPr>
          <p:cNvPr id="6" name="صورة 5" descr="صورة تحتوي على رسوم متحركة, الرسومات, قصاصة فنية&#10;&#10;تم إنشاء الوصف تلقائياً">
            <a:extLst>
              <a:ext uri="{FF2B5EF4-FFF2-40B4-BE49-F238E27FC236}">
                <a16:creationId xmlns:a16="http://schemas.microsoft.com/office/drawing/2014/main" id="{B7516200-1E3C-A0A3-3C0B-920C5AE1949D}"/>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Effect>
                      <a14:saturation sat="200000"/>
                    </a14:imgEffect>
                  </a14:imgLayer>
                </a14:imgProps>
              </a:ext>
            </a:extLst>
          </a:blip>
          <a:stretch>
            <a:fillRect/>
          </a:stretch>
        </p:blipFill>
        <p:spPr>
          <a:xfrm>
            <a:off x="11030145" y="-190907"/>
            <a:ext cx="1338165" cy="1338165"/>
          </a:xfrm>
          <a:prstGeom prst="rect">
            <a:avLst/>
          </a:prstGeom>
        </p:spPr>
      </p:pic>
      <p:sp>
        <p:nvSpPr>
          <p:cNvPr id="3" name="مربع نص 2">
            <a:extLst>
              <a:ext uri="{FF2B5EF4-FFF2-40B4-BE49-F238E27FC236}">
                <a16:creationId xmlns:a16="http://schemas.microsoft.com/office/drawing/2014/main" id="{BEFCE830-72F6-CD11-EA34-7279010CC724}"/>
              </a:ext>
            </a:extLst>
          </p:cNvPr>
          <p:cNvSpPr txBox="1"/>
          <p:nvPr/>
        </p:nvSpPr>
        <p:spPr>
          <a:xfrm>
            <a:off x="6883042" y="614355"/>
            <a:ext cx="2588336" cy="532903"/>
          </a:xfrm>
          <a:prstGeom prst="rect">
            <a:avLst/>
          </a:prstGeom>
          <a:noFill/>
        </p:spPr>
        <p:txBody>
          <a:bodyPr wrap="square">
            <a:spAutoFit/>
          </a:bodyPr>
          <a:lstStyle/>
          <a:p>
            <a:pPr>
              <a:lnSpc>
                <a:spcPct val="107000"/>
              </a:lnSpc>
            </a:pPr>
            <a:r>
              <a:rPr lang="en-US" sz="2800" b="1" kern="100" dirty="0">
                <a:solidFill>
                  <a:srgbClr val="2F5496"/>
                </a:solidFill>
                <a:effectLst/>
                <a:latin typeface="Segoe UI" panose="020B0502040204020203" pitchFamily="34" charset="0"/>
                <a:ea typeface="Calibri" panose="020F0502020204030204" pitchFamily="34" charset="0"/>
                <a:cs typeface="Arial" panose="020B0604020202020204" pitchFamily="34" charset="0"/>
              </a:rPr>
              <a:t>Class Diagram</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 name="صورة 1" descr="صورة تحتوي على نص, رسم بياني, الخط, خط&#10;&#10;تم إنشاء الوصف تلقائياً">
            <a:extLst>
              <a:ext uri="{FF2B5EF4-FFF2-40B4-BE49-F238E27FC236}">
                <a16:creationId xmlns:a16="http://schemas.microsoft.com/office/drawing/2014/main" id="{B10D8624-A3D7-B14E-3D30-FE629A5A45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6779" y="1147258"/>
            <a:ext cx="3523365" cy="5710742"/>
          </a:xfrm>
          <a:prstGeom prst="rect">
            <a:avLst/>
          </a:prstGeom>
        </p:spPr>
      </p:pic>
    </p:spTree>
    <p:extLst>
      <p:ext uri="{BB962C8B-B14F-4D97-AF65-F5344CB8AC3E}">
        <p14:creationId xmlns:p14="http://schemas.microsoft.com/office/powerpoint/2010/main" val="5893903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CE82FC2-F860-45B2-A3D6-C0687566A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FAE907D-B057-4259-A679-952AEED00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48" y="0"/>
            <a:ext cx="1221114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112905" cy="2787805"/>
          </a:xfrm>
          <a:prstGeom prst="rect">
            <a:avLst/>
          </a:prstGeom>
          <a:ln>
            <a:noFill/>
          </a:ln>
          <a:effectLst>
            <a:outerShdw blurRad="254000" dist="139700" dir="522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E8629BEE-13D1-4CDD-8A7D-0A9F9688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900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مربع نص 7">
            <a:extLst>
              <a:ext uri="{FF2B5EF4-FFF2-40B4-BE49-F238E27FC236}">
                <a16:creationId xmlns:a16="http://schemas.microsoft.com/office/drawing/2014/main" id="{3D39372F-2B5C-A8FF-C34B-FDD2E30CC99E}"/>
              </a:ext>
            </a:extLst>
          </p:cNvPr>
          <p:cNvSpPr txBox="1"/>
          <p:nvPr/>
        </p:nvSpPr>
        <p:spPr>
          <a:xfrm>
            <a:off x="4415095" y="2798585"/>
            <a:ext cx="3395619" cy="1384995"/>
          </a:xfrm>
          <a:prstGeom prst="rect">
            <a:avLst/>
          </a:prstGeom>
          <a:noFill/>
        </p:spPr>
        <p:txBody>
          <a:bodyPr wrap="square" rtlCol="1">
            <a:spAutoFit/>
          </a:bodyPr>
          <a:lstStyle/>
          <a:p>
            <a:pPr algn="l" rtl="0"/>
            <a:r>
              <a:rPr lang="en-US" sz="6000" b="1" kern="100" dirty="0">
                <a:solidFill>
                  <a:srgbClr val="0A44D1"/>
                </a:solidFill>
                <a:effectLst/>
                <a:latin typeface="Arial Rounded MT Bold" panose="020F0704030504030204" pitchFamily="34" charset="0"/>
                <a:ea typeface="Calibri" panose="020F0502020204030204" pitchFamily="34" charset="0"/>
                <a:cs typeface="Arial" panose="020B0604020202020204" pitchFamily="34" charset="0"/>
              </a:rPr>
              <a:t>Discord</a:t>
            </a:r>
            <a:endParaRPr lang="en-US" sz="6000" kern="100" dirty="0">
              <a:solidFill>
                <a:srgbClr val="0A44D1"/>
              </a:solidFill>
              <a:effectLst/>
              <a:latin typeface="Arial Rounded MT Bold" panose="020F0704030504030204" pitchFamily="34" charset="0"/>
              <a:ea typeface="Calibri" panose="020F0502020204030204" pitchFamily="34" charset="0"/>
              <a:cs typeface="Arial" panose="020B0604020202020204" pitchFamily="34" charset="0"/>
            </a:endParaRPr>
          </a:p>
          <a:p>
            <a:pPr marL="0" algn="l" defTabSz="914400" rtl="0" eaLnBrk="1" latinLnBrk="0" hangingPunct="1"/>
            <a:endParaRPr lang="ar-SA" sz="2400" dirty="0">
              <a:solidFill>
                <a:srgbClr val="0B40C0"/>
              </a:solidFill>
            </a:endParaRPr>
          </a:p>
        </p:txBody>
      </p:sp>
      <p:pic>
        <p:nvPicPr>
          <p:cNvPr id="10" name="صورة 9">
            <a:extLst>
              <a:ext uri="{FF2B5EF4-FFF2-40B4-BE49-F238E27FC236}">
                <a16:creationId xmlns:a16="http://schemas.microsoft.com/office/drawing/2014/main" id="{E895D4BC-27B2-CF4E-0C62-0D0524F659B8}"/>
              </a:ext>
            </a:extLst>
          </p:cNvPr>
          <p:cNvPicPr>
            <a:picLocks noChangeAspect="1"/>
          </p:cNvPicPr>
          <p:nvPr/>
        </p:nvPicPr>
        <p:blipFill rotWithShape="1">
          <a:blip r:embed="rId2">
            <a:extLst>
              <a:ext uri="{28A0092B-C50C-407E-A947-70E740481C1C}">
                <a14:useLocalDpi xmlns:a14="http://schemas.microsoft.com/office/drawing/2010/main" val="0"/>
              </a:ext>
            </a:extLst>
          </a:blip>
          <a:srcRect l="470" t="10192" b="12724"/>
          <a:stretch/>
        </p:blipFill>
        <p:spPr>
          <a:xfrm>
            <a:off x="-28722" y="-10781"/>
            <a:ext cx="12192000" cy="1384995"/>
          </a:xfrm>
          <a:prstGeom prst="rect">
            <a:avLst/>
          </a:prstGeom>
        </p:spPr>
      </p:pic>
      <p:sp>
        <p:nvSpPr>
          <p:cNvPr id="12" name="مربع نص 11">
            <a:extLst>
              <a:ext uri="{FF2B5EF4-FFF2-40B4-BE49-F238E27FC236}">
                <a16:creationId xmlns:a16="http://schemas.microsoft.com/office/drawing/2014/main" id="{4FA39C66-67A1-0493-DBF2-BABA53139C73}"/>
              </a:ext>
            </a:extLst>
          </p:cNvPr>
          <p:cNvSpPr txBox="1"/>
          <p:nvPr/>
        </p:nvSpPr>
        <p:spPr>
          <a:xfrm>
            <a:off x="5011890" y="2300735"/>
            <a:ext cx="3496236" cy="738664"/>
          </a:xfrm>
          <a:prstGeom prst="rect">
            <a:avLst/>
          </a:prstGeom>
          <a:noFill/>
        </p:spPr>
        <p:txBody>
          <a:bodyPr wrap="square" rtlCol="1">
            <a:spAutoFit/>
          </a:bodyPr>
          <a:lstStyle/>
          <a:p>
            <a:pPr algn="l" rtl="0"/>
            <a:r>
              <a:rPr lang="en-US" sz="2400" i="1" kern="100" dirty="0">
                <a:effectLst/>
                <a:latin typeface="Segoe UI" panose="020B0502040204020203" pitchFamily="34" charset="0"/>
                <a:ea typeface="Calibri" panose="020F0502020204030204" pitchFamily="34" charset="0"/>
                <a:cs typeface="Arial" panose="020B0604020202020204" pitchFamily="34" charset="0"/>
              </a:rPr>
              <a:t>Project about</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0" algn="l" defTabSz="914400" rtl="0" eaLnBrk="1" latinLnBrk="0" hangingPunct="1"/>
            <a:endParaRPr lang="ar-SA" dirty="0"/>
          </a:p>
        </p:txBody>
      </p:sp>
      <p:graphicFrame>
        <p:nvGraphicFramePr>
          <p:cNvPr id="14" name="جدول 13">
            <a:extLst>
              <a:ext uri="{FF2B5EF4-FFF2-40B4-BE49-F238E27FC236}">
                <a16:creationId xmlns:a16="http://schemas.microsoft.com/office/drawing/2014/main" id="{5482536A-3398-69CB-575B-F2C46F01C720}"/>
              </a:ext>
            </a:extLst>
          </p:cNvPr>
          <p:cNvGraphicFramePr>
            <a:graphicFrameLocks noGrp="1"/>
          </p:cNvGraphicFramePr>
          <p:nvPr>
            <p:extLst>
              <p:ext uri="{D42A27DB-BD31-4B8C-83A1-F6EECF244321}">
                <p14:modId xmlns:p14="http://schemas.microsoft.com/office/powerpoint/2010/main" val="3914733378"/>
              </p:ext>
            </p:extLst>
          </p:nvPr>
        </p:nvGraphicFramePr>
        <p:xfrm>
          <a:off x="4049808" y="4103737"/>
          <a:ext cx="4556310" cy="787655"/>
        </p:xfrm>
        <a:graphic>
          <a:graphicData uri="http://schemas.openxmlformats.org/drawingml/2006/table">
            <a:tbl>
              <a:tblPr firstRow="1" firstCol="1" bandRow="1">
                <a:tableStyleId>{5940675A-B579-460E-94D1-54222C63F5DA}</a:tableStyleId>
              </a:tblPr>
              <a:tblGrid>
                <a:gridCol w="2925319">
                  <a:extLst>
                    <a:ext uri="{9D8B030D-6E8A-4147-A177-3AD203B41FA5}">
                      <a16:colId xmlns:a16="http://schemas.microsoft.com/office/drawing/2014/main" val="3379224829"/>
                    </a:ext>
                  </a:extLst>
                </a:gridCol>
                <a:gridCol w="1630991">
                  <a:extLst>
                    <a:ext uri="{9D8B030D-6E8A-4147-A177-3AD203B41FA5}">
                      <a16:colId xmlns:a16="http://schemas.microsoft.com/office/drawing/2014/main" val="4175709080"/>
                    </a:ext>
                  </a:extLst>
                </a:gridCol>
              </a:tblGrid>
              <a:tr h="269181">
                <a:tc>
                  <a:txBody>
                    <a:bodyPr/>
                    <a:lstStyle/>
                    <a:p>
                      <a:pPr algn="r">
                        <a:lnSpc>
                          <a:spcPct val="107000"/>
                        </a:lnSpc>
                      </a:pPr>
                      <a:r>
                        <a:rPr lang="en-US" sz="1350" kern="100">
                          <a:solidFill>
                            <a:schemeClr val="tx1"/>
                          </a:solidFill>
                          <a:effectLst/>
                        </a:rPr>
                        <a:t>Student Name </a:t>
                      </a:r>
                      <a:endParaRPr lang="en-US" sz="11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pPr>
                      <a:r>
                        <a:rPr lang="en-US" sz="1350" kern="100">
                          <a:solidFill>
                            <a:schemeClr val="tx1"/>
                          </a:solidFill>
                          <a:effectLst/>
                        </a:rPr>
                        <a:t>Student ID</a:t>
                      </a:r>
                      <a:endParaRPr lang="en-US" sz="11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19220232"/>
                  </a:ext>
                </a:extLst>
              </a:tr>
              <a:tr h="259237">
                <a:tc>
                  <a:txBody>
                    <a:bodyPr/>
                    <a:lstStyle/>
                    <a:p>
                      <a:pPr algn="r">
                        <a:lnSpc>
                          <a:spcPct val="107000"/>
                        </a:lnSpc>
                      </a:pPr>
                      <a:r>
                        <a:rPr lang="ar-SA" sz="1350" kern="100">
                          <a:solidFill>
                            <a:schemeClr val="tx1"/>
                          </a:solidFill>
                          <a:effectLst/>
                        </a:rPr>
                        <a:t>بدر سعد عبدالعزيز جنيح</a:t>
                      </a:r>
                      <a:endParaRPr lang="en-US" sz="11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pPr>
                      <a:r>
                        <a:rPr lang="en-US" sz="1350" kern="100">
                          <a:solidFill>
                            <a:schemeClr val="tx1"/>
                          </a:solidFill>
                          <a:effectLst/>
                        </a:rPr>
                        <a:t>442051760</a:t>
                      </a:r>
                      <a:endParaRPr lang="en-US" sz="11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67037586"/>
                  </a:ext>
                </a:extLst>
              </a:tr>
              <a:tr h="259237">
                <a:tc>
                  <a:txBody>
                    <a:bodyPr/>
                    <a:lstStyle/>
                    <a:p>
                      <a:pPr algn="r">
                        <a:lnSpc>
                          <a:spcPct val="107000"/>
                        </a:lnSpc>
                      </a:pPr>
                      <a:r>
                        <a:rPr lang="ar-SA" sz="1350" kern="100" dirty="0">
                          <a:solidFill>
                            <a:schemeClr val="tx1"/>
                          </a:solidFill>
                          <a:effectLst/>
                        </a:rPr>
                        <a:t>ناصر صالح الشبرين</a:t>
                      </a:r>
                      <a:endParaRPr lang="en-US" sz="11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pPr>
                      <a:r>
                        <a:rPr lang="en-US" sz="1350" kern="100" dirty="0">
                          <a:solidFill>
                            <a:schemeClr val="tx1"/>
                          </a:solidFill>
                          <a:effectLst/>
                        </a:rPr>
                        <a:t>442050688</a:t>
                      </a:r>
                      <a:endParaRPr lang="en-US" sz="11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55010066"/>
                  </a:ext>
                </a:extLst>
              </a:tr>
            </a:tbl>
          </a:graphicData>
        </a:graphic>
      </p:graphicFrame>
      <p:sp>
        <p:nvSpPr>
          <p:cNvPr id="17" name="مربع نص 16">
            <a:extLst>
              <a:ext uri="{FF2B5EF4-FFF2-40B4-BE49-F238E27FC236}">
                <a16:creationId xmlns:a16="http://schemas.microsoft.com/office/drawing/2014/main" id="{01013FFB-701C-6874-D9E6-09668264A837}"/>
              </a:ext>
            </a:extLst>
          </p:cNvPr>
          <p:cNvSpPr txBox="1"/>
          <p:nvPr/>
        </p:nvSpPr>
        <p:spPr>
          <a:xfrm>
            <a:off x="2235792" y="5144430"/>
            <a:ext cx="6113928" cy="670055"/>
          </a:xfrm>
          <a:prstGeom prst="rect">
            <a:avLst/>
          </a:prstGeom>
          <a:noFill/>
        </p:spPr>
        <p:txBody>
          <a:bodyPr wrap="square">
            <a:spAutoFit/>
          </a:bodyPr>
          <a:lstStyle/>
          <a:p>
            <a:pPr marL="1828800" indent="-1828800" algn="ctr">
              <a:lnSpc>
                <a:spcPct val="107000"/>
              </a:lnSpc>
            </a:pPr>
            <a:r>
              <a:rPr lang="en-US" sz="1800" b="1" kern="100" dirty="0">
                <a:effectLst/>
                <a:latin typeface="Segoe UI" panose="020B0502040204020203" pitchFamily="34" charset="0"/>
                <a:ea typeface="Calibri" panose="020F0502020204030204" pitchFamily="34" charset="0"/>
                <a:cs typeface="Arial" panose="020B0604020202020204" pitchFamily="34" charset="0"/>
              </a:rPr>
              <a:t>Supervised:</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1828800" indent="-1828800" algn="ctr">
              <a:lnSpc>
                <a:spcPct val="107000"/>
              </a:lnSpc>
            </a:pPr>
            <a:r>
              <a:rPr lang="ar-SA" sz="1800" kern="100" dirty="0">
                <a:effectLst/>
                <a:latin typeface="Calibri" panose="020F0502020204030204" pitchFamily="34" charset="0"/>
                <a:ea typeface="Calibri" panose="020F0502020204030204" pitchFamily="34" charset="0"/>
                <a:cs typeface="Segoe UI" panose="020B0502040204020203" pitchFamily="34" charset="0"/>
              </a:rPr>
              <a:t> 1444</a:t>
            </a:r>
            <a:r>
              <a:rPr lang="en-US" sz="1800" kern="100" dirty="0">
                <a:effectLst/>
                <a:latin typeface="Segoe UI" panose="020B0502040204020203" pitchFamily="34" charset="0"/>
                <a:ea typeface="Calibri" panose="020F0502020204030204" pitchFamily="34" charset="0"/>
                <a:cs typeface="Arial" panose="020B0604020202020204" pitchFamily="34" charset="0"/>
              </a:rPr>
              <a:t> </a:t>
            </a:r>
            <a:r>
              <a:rPr lang="ar-SA" sz="1800" kern="100" dirty="0">
                <a:effectLst/>
                <a:latin typeface="Segoe UI" panose="020B0502040204020203" pitchFamily="34" charset="0"/>
                <a:ea typeface="Calibri" panose="020F0502020204030204" pitchFamily="34" charset="0"/>
                <a:cs typeface="Arial" panose="020B0604020202020204" pitchFamily="34" charset="0"/>
              </a:rPr>
              <a:t>/ </a:t>
            </a:r>
            <a:r>
              <a:rPr lang="en-US" sz="1800" kern="100" dirty="0">
                <a:effectLst/>
                <a:latin typeface="Segoe UI" panose="020B0502040204020203" pitchFamily="34" charset="0"/>
                <a:ea typeface="Calibri" panose="020F0502020204030204" pitchFamily="34" charset="0"/>
                <a:cs typeface="Arial" panose="020B0604020202020204" pitchFamily="34" charset="0"/>
              </a:rPr>
              <a:t>                                                2023</a:t>
            </a:r>
            <a:r>
              <a:rPr lang="en-US" sz="1800" b="1" kern="100" dirty="0">
                <a:effectLst/>
                <a:latin typeface="Segoe UI" panose="020B0502040204020203" pitchFamily="34" charset="0"/>
                <a:ea typeface="Calibri" panose="020F0502020204030204" pitchFamily="34"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8" name="مربع نص 17">
            <a:extLst>
              <a:ext uri="{FF2B5EF4-FFF2-40B4-BE49-F238E27FC236}">
                <a16:creationId xmlns:a16="http://schemas.microsoft.com/office/drawing/2014/main" id="{826CEFCE-245B-B183-7E5D-7D7A485CBADC}"/>
              </a:ext>
            </a:extLst>
          </p:cNvPr>
          <p:cNvSpPr txBox="1"/>
          <p:nvPr/>
        </p:nvSpPr>
        <p:spPr>
          <a:xfrm>
            <a:off x="5206753" y="5161427"/>
            <a:ext cx="2510118" cy="369332"/>
          </a:xfrm>
          <a:prstGeom prst="rect">
            <a:avLst/>
          </a:prstGeom>
          <a:noFill/>
        </p:spPr>
        <p:txBody>
          <a:bodyPr wrap="square" rtlCol="1">
            <a:spAutoFit/>
          </a:bodyPr>
          <a:lstStyle/>
          <a:p>
            <a:r>
              <a:rPr lang="ar-SA" sz="1800" kern="100" dirty="0">
                <a:effectLst/>
                <a:latin typeface="Calibri" panose="020F0502020204030204" pitchFamily="34" charset="0"/>
                <a:ea typeface="Calibri" panose="020F0502020204030204" pitchFamily="34" charset="0"/>
                <a:cs typeface="Segoe UI" panose="020B0502040204020203" pitchFamily="34" charset="0"/>
              </a:rPr>
              <a:t>محمد سعد عسيري</a:t>
            </a:r>
            <a:endParaRPr lang="ar-SA" dirty="0"/>
          </a:p>
        </p:txBody>
      </p:sp>
      <p:sp>
        <p:nvSpPr>
          <p:cNvPr id="20" name="مربع نص 19">
            <a:extLst>
              <a:ext uri="{FF2B5EF4-FFF2-40B4-BE49-F238E27FC236}">
                <a16:creationId xmlns:a16="http://schemas.microsoft.com/office/drawing/2014/main" id="{76727455-4841-688F-3DBD-D338B69F0216}"/>
              </a:ext>
            </a:extLst>
          </p:cNvPr>
          <p:cNvSpPr txBox="1"/>
          <p:nvPr/>
        </p:nvSpPr>
        <p:spPr>
          <a:xfrm>
            <a:off x="4907893" y="5445153"/>
            <a:ext cx="6113928" cy="369332"/>
          </a:xfrm>
          <a:prstGeom prst="rect">
            <a:avLst/>
          </a:prstGeom>
          <a:noFill/>
        </p:spPr>
        <p:txBody>
          <a:bodyPr wrap="square">
            <a:spAutoFit/>
          </a:bodyPr>
          <a:lstStyle/>
          <a:p>
            <a:pPr marL="0" algn="l" defTabSz="914400" rtl="0" eaLnBrk="1" latinLnBrk="0" hangingPunct="1"/>
            <a:r>
              <a:rPr lang="en-US" sz="1800" b="1" kern="100" dirty="0">
                <a:effectLst/>
                <a:latin typeface="Segoe UI" panose="020B0502040204020203" pitchFamily="34" charset="0"/>
                <a:ea typeface="Calibri" panose="020F0502020204030204" pitchFamily="34" charset="0"/>
                <a:cs typeface="Arial" panose="020B0604020202020204" pitchFamily="34" charset="0"/>
              </a:rPr>
              <a:t>Year: </a:t>
            </a:r>
            <a:endParaRPr lang="ar-SA" dirty="0"/>
          </a:p>
        </p:txBody>
      </p:sp>
    </p:spTree>
    <p:extLst>
      <p:ext uri="{BB962C8B-B14F-4D97-AF65-F5344CB8AC3E}">
        <p14:creationId xmlns:p14="http://schemas.microsoft.com/office/powerpoint/2010/main" val="299613737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CE82FC2-F860-45B2-A3D6-C0687566A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FAE907D-B057-4259-A679-952AEED00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48" y="0"/>
            <a:ext cx="1221114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112905" cy="2787805"/>
          </a:xfrm>
          <a:prstGeom prst="rect">
            <a:avLst/>
          </a:prstGeom>
          <a:ln>
            <a:noFill/>
          </a:ln>
          <a:effectLst>
            <a:outerShdw blurRad="254000" dist="139700" dir="522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E8629BEE-13D1-4CDD-8A7D-0A9F9688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900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صورة تحتوي على سماء, غيم, أزرق, لقطة شاشة&#10;&#10;تم إنشاء الوصف تلقائياً">
            <a:extLst>
              <a:ext uri="{FF2B5EF4-FFF2-40B4-BE49-F238E27FC236}">
                <a16:creationId xmlns:a16="http://schemas.microsoft.com/office/drawing/2014/main" id="{74BEE0BF-FFD1-080E-090E-66075AD2AA68}"/>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18855" r="14478"/>
          <a:stretch/>
        </p:blipFill>
        <p:spPr>
          <a:xfrm>
            <a:off x="-41305" y="-2"/>
            <a:ext cx="6774134" cy="6858001"/>
          </a:xfrm>
          <a:prstGeom prst="rect">
            <a:avLst/>
          </a:prstGeom>
        </p:spPr>
      </p:pic>
      <p:pic>
        <p:nvPicPr>
          <p:cNvPr id="6" name="صورة 5" descr="صورة تحتوي على رسوم متحركة, الرسومات, قصاصة فنية&#10;&#10;تم إنشاء الوصف تلقائياً">
            <a:extLst>
              <a:ext uri="{FF2B5EF4-FFF2-40B4-BE49-F238E27FC236}">
                <a16:creationId xmlns:a16="http://schemas.microsoft.com/office/drawing/2014/main" id="{B7516200-1E3C-A0A3-3C0B-920C5AE1949D}"/>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Effect>
                      <a14:saturation sat="200000"/>
                    </a14:imgEffect>
                  </a14:imgLayer>
                </a14:imgProps>
              </a:ext>
            </a:extLst>
          </a:blip>
          <a:stretch>
            <a:fillRect/>
          </a:stretch>
        </p:blipFill>
        <p:spPr>
          <a:xfrm>
            <a:off x="11030145" y="-190907"/>
            <a:ext cx="1338165" cy="1338165"/>
          </a:xfrm>
          <a:prstGeom prst="rect">
            <a:avLst/>
          </a:prstGeom>
        </p:spPr>
      </p:pic>
      <p:sp>
        <p:nvSpPr>
          <p:cNvPr id="2" name="مربع نص 1">
            <a:extLst>
              <a:ext uri="{FF2B5EF4-FFF2-40B4-BE49-F238E27FC236}">
                <a16:creationId xmlns:a16="http://schemas.microsoft.com/office/drawing/2014/main" id="{7E0DC8F1-3B26-87F0-58EC-FC949ED2F59B}"/>
              </a:ext>
            </a:extLst>
          </p:cNvPr>
          <p:cNvSpPr txBox="1"/>
          <p:nvPr/>
        </p:nvSpPr>
        <p:spPr>
          <a:xfrm>
            <a:off x="6966913" y="2240980"/>
            <a:ext cx="5313242" cy="2376035"/>
          </a:xfrm>
          <a:prstGeom prst="rect">
            <a:avLst/>
          </a:prstGeom>
          <a:noFill/>
        </p:spPr>
        <p:txBody>
          <a:bodyPr wrap="square" rtlCol="1">
            <a:spAutoFit/>
          </a:bodyPr>
          <a:lstStyle/>
          <a:p>
            <a:pPr algn="ctr">
              <a:lnSpc>
                <a:spcPct val="107000"/>
              </a:lnSpc>
            </a:pPr>
            <a:r>
              <a:rPr lang="en-US" sz="2000" b="1" i="1" kern="100" dirty="0">
                <a:effectLst/>
                <a:latin typeface="+mj-lt"/>
                <a:ea typeface="Calibri" panose="020F0502020204030204" pitchFamily="34" charset="0"/>
                <a:cs typeface="Arial" panose="020B0604020202020204" pitchFamily="34" charset="0"/>
              </a:rPr>
              <a:t>Introduction</a:t>
            </a:r>
          </a:p>
          <a:p>
            <a:pPr algn="l">
              <a:lnSpc>
                <a:spcPct val="107000"/>
              </a:lnSpc>
            </a:pPr>
            <a:endParaRPr lang="en-US" sz="2000" kern="100" dirty="0">
              <a:effectLst/>
              <a:latin typeface="+mj-lt"/>
              <a:ea typeface="Calibri" panose="020F0502020204030204" pitchFamily="34" charset="0"/>
              <a:cs typeface="Arial" panose="020B0604020202020204" pitchFamily="34" charset="0"/>
            </a:endParaRPr>
          </a:p>
          <a:p>
            <a:pPr algn="l">
              <a:lnSpc>
                <a:spcPct val="107000"/>
              </a:lnSpc>
            </a:pPr>
            <a:r>
              <a:rPr lang="en-US" sz="2000" kern="100" dirty="0">
                <a:latin typeface="+mj-lt"/>
                <a:ea typeface="Calibri" panose="020F0502020204030204" pitchFamily="34" charset="0"/>
                <a:cs typeface="Arial" panose="020B0604020202020204" pitchFamily="34" charset="0"/>
              </a:rPr>
              <a:t>In this project, we have chosen the Discord app, which is </a:t>
            </a:r>
            <a:r>
              <a:rPr lang="en-US" sz="2000" kern="100">
                <a:latin typeface="+mj-lt"/>
                <a:ea typeface="Calibri" panose="020F0502020204030204" pitchFamily="34" charset="0"/>
                <a:cs typeface="Arial" panose="020B0604020202020204" pitchFamily="34" charset="0"/>
              </a:rPr>
              <a:t>a popular messaging </a:t>
            </a:r>
            <a:r>
              <a:rPr lang="en-US" sz="2000" kern="100" dirty="0">
                <a:latin typeface="+mj-lt"/>
                <a:ea typeface="Calibri" panose="020F0502020204030204" pitchFamily="34" charset="0"/>
                <a:cs typeface="Arial" panose="020B0604020202020204" pitchFamily="34" charset="0"/>
              </a:rPr>
              <a:t>and communication platform, We will be showing some of the problems that Discord has solved.</a:t>
            </a:r>
            <a:endParaRPr lang="ar-SA" sz="2000" dirty="0">
              <a:latin typeface="+mj-lt"/>
            </a:endParaRPr>
          </a:p>
        </p:txBody>
      </p:sp>
    </p:spTree>
    <p:extLst>
      <p:ext uri="{BB962C8B-B14F-4D97-AF65-F5344CB8AC3E}">
        <p14:creationId xmlns:p14="http://schemas.microsoft.com/office/powerpoint/2010/main" val="33578296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CE82FC2-F860-45B2-A3D6-C0687566A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FAE907D-B057-4259-A679-952AEED00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48" y="0"/>
            <a:ext cx="1221114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112905" cy="2787805"/>
          </a:xfrm>
          <a:prstGeom prst="rect">
            <a:avLst/>
          </a:prstGeom>
          <a:ln>
            <a:noFill/>
          </a:ln>
          <a:effectLst>
            <a:outerShdw blurRad="254000" dist="139700" dir="522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E8629BEE-13D1-4CDD-8A7D-0A9F9688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900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صورة تحتوي على سماء, غيم, أزرق, لقطة شاشة&#10;&#10;تم إنشاء الوصف تلقائياً">
            <a:extLst>
              <a:ext uri="{FF2B5EF4-FFF2-40B4-BE49-F238E27FC236}">
                <a16:creationId xmlns:a16="http://schemas.microsoft.com/office/drawing/2014/main" id="{74BEE0BF-FFD1-080E-090E-66075AD2AA68}"/>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18855" r="14478"/>
          <a:stretch/>
        </p:blipFill>
        <p:spPr>
          <a:xfrm>
            <a:off x="-38295" y="-1"/>
            <a:ext cx="6766474" cy="6858001"/>
          </a:xfrm>
          <a:prstGeom prst="rect">
            <a:avLst/>
          </a:prstGeom>
        </p:spPr>
      </p:pic>
      <p:pic>
        <p:nvPicPr>
          <p:cNvPr id="6" name="صورة 5" descr="صورة تحتوي على رسوم متحركة, الرسومات, قصاصة فنية&#10;&#10;تم إنشاء الوصف تلقائياً">
            <a:extLst>
              <a:ext uri="{FF2B5EF4-FFF2-40B4-BE49-F238E27FC236}">
                <a16:creationId xmlns:a16="http://schemas.microsoft.com/office/drawing/2014/main" id="{B7516200-1E3C-A0A3-3C0B-920C5AE1949D}"/>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Effect>
                      <a14:saturation sat="200000"/>
                    </a14:imgEffect>
                  </a14:imgLayer>
                </a14:imgProps>
              </a:ext>
            </a:extLst>
          </a:blip>
          <a:stretch>
            <a:fillRect/>
          </a:stretch>
        </p:blipFill>
        <p:spPr>
          <a:xfrm>
            <a:off x="11030145" y="-190907"/>
            <a:ext cx="1338165" cy="1338165"/>
          </a:xfrm>
          <a:prstGeom prst="rect">
            <a:avLst/>
          </a:prstGeom>
        </p:spPr>
      </p:pic>
      <p:sp>
        <p:nvSpPr>
          <p:cNvPr id="3" name="مربع نص 2">
            <a:extLst>
              <a:ext uri="{FF2B5EF4-FFF2-40B4-BE49-F238E27FC236}">
                <a16:creationId xmlns:a16="http://schemas.microsoft.com/office/drawing/2014/main" id="{77701E46-ED05-7081-B53E-B875C5104954}"/>
              </a:ext>
            </a:extLst>
          </p:cNvPr>
          <p:cNvSpPr txBox="1"/>
          <p:nvPr/>
        </p:nvSpPr>
        <p:spPr>
          <a:xfrm>
            <a:off x="7925757" y="1517696"/>
            <a:ext cx="6208776" cy="658835"/>
          </a:xfrm>
          <a:prstGeom prst="rect">
            <a:avLst/>
          </a:prstGeom>
          <a:noFill/>
        </p:spPr>
        <p:txBody>
          <a:bodyPr wrap="square">
            <a:spAutoFit/>
          </a:bodyPr>
          <a:lstStyle/>
          <a:p>
            <a:pPr algn="l">
              <a:lnSpc>
                <a:spcPct val="107000"/>
              </a:lnSpc>
            </a:pPr>
            <a:r>
              <a:rPr lang="en-US" sz="3600" b="1" i="1" kern="100" dirty="0">
                <a:effectLst/>
                <a:latin typeface="Segoe UI" panose="020B0502040204020203" pitchFamily="34" charset="0"/>
                <a:ea typeface="Calibri" panose="020F0502020204030204" pitchFamily="34" charset="0"/>
                <a:cs typeface="Arial" panose="020B0604020202020204" pitchFamily="34" charset="0"/>
              </a:rPr>
              <a:t>Background</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مربع نص 9">
            <a:extLst>
              <a:ext uri="{FF2B5EF4-FFF2-40B4-BE49-F238E27FC236}">
                <a16:creationId xmlns:a16="http://schemas.microsoft.com/office/drawing/2014/main" id="{C8FAA4A9-5305-D1E7-AF40-64060FBCA9D1}"/>
              </a:ext>
            </a:extLst>
          </p:cNvPr>
          <p:cNvSpPr txBox="1"/>
          <p:nvPr/>
        </p:nvSpPr>
        <p:spPr>
          <a:xfrm>
            <a:off x="6823742" y="2505949"/>
            <a:ext cx="5272695" cy="2713692"/>
          </a:xfrm>
          <a:prstGeom prst="rect">
            <a:avLst/>
          </a:prstGeom>
          <a:noFill/>
        </p:spPr>
        <p:txBody>
          <a:bodyPr wrap="square">
            <a:spAutoFit/>
          </a:bodyPr>
          <a:lstStyle/>
          <a:p>
            <a:pPr algn="l">
              <a:lnSpc>
                <a:spcPct val="107000"/>
              </a:lnSpc>
            </a:pPr>
            <a:r>
              <a:rPr lang="en-US" sz="1600" kern="100" dirty="0">
                <a:effectLst/>
                <a:latin typeface="Segoe UI" panose="020B0502040204020203" pitchFamily="34" charset="0"/>
                <a:ea typeface="Calibri" panose="020F0502020204030204" pitchFamily="34" charset="0"/>
                <a:cs typeface="Arial" panose="020B0604020202020204" pitchFamily="34" charset="0"/>
              </a:rPr>
              <a:t>Discord has over 140 million monthly active users and is available in over 27 languages. The platform has received investments from various companies, including Tencent and Index Ventures, and has a valuation of over $15 billion.</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algn="l">
              <a:lnSpc>
                <a:spcPct val="107000"/>
              </a:lnSpc>
            </a:pPr>
            <a:r>
              <a:rPr lang="en-US" sz="1600" kern="100" dirty="0">
                <a:effectLst/>
                <a:latin typeface="Segoe UI" panose="020B0502040204020203" pitchFamily="34" charset="0"/>
                <a:ea typeface="Calibri" panose="020F0502020204030204" pitchFamily="34" charset="0"/>
                <a:cs typeface="Arial" panose="020B0604020202020204" pitchFamily="34" charset="0"/>
              </a:rPr>
              <a:t> </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algn="l">
              <a:lnSpc>
                <a:spcPct val="107000"/>
              </a:lnSpc>
            </a:pPr>
            <a:r>
              <a:rPr lang="en-US" sz="1600" kern="100" dirty="0">
                <a:effectLst/>
                <a:latin typeface="Segoe UI" panose="020B0502040204020203" pitchFamily="34" charset="0"/>
                <a:ea typeface="Calibri" panose="020F0502020204030204" pitchFamily="34" charset="0"/>
                <a:cs typeface="Arial" panose="020B0604020202020204" pitchFamily="34" charset="0"/>
              </a:rPr>
              <a:t>In 2017, the platform won the "Best Communication App" award at the Crunchies Awards, and in 2019, it won the "Fastest Rising Startup" award at the TechCrunch Disrupt conference.</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53945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CE82FC2-F860-45B2-A3D6-C0687566A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FAE907D-B057-4259-A679-952AEED00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48" y="0"/>
            <a:ext cx="1221114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112905" cy="2787805"/>
          </a:xfrm>
          <a:prstGeom prst="rect">
            <a:avLst/>
          </a:prstGeom>
          <a:ln>
            <a:noFill/>
          </a:ln>
          <a:effectLst>
            <a:outerShdw blurRad="254000" dist="139700" dir="522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E8629BEE-13D1-4CDD-8A7D-0A9F9688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900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صورة تحتوي على سماء, غيم, أزرق, لقطة شاشة&#10;&#10;تم إنشاء الوصف تلقائياً">
            <a:extLst>
              <a:ext uri="{FF2B5EF4-FFF2-40B4-BE49-F238E27FC236}">
                <a16:creationId xmlns:a16="http://schemas.microsoft.com/office/drawing/2014/main" id="{74BEE0BF-FFD1-080E-090E-66075AD2AA68}"/>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18855" r="14478"/>
          <a:stretch/>
        </p:blipFill>
        <p:spPr>
          <a:xfrm>
            <a:off x="-38295" y="-1"/>
            <a:ext cx="6732606" cy="6858001"/>
          </a:xfrm>
          <a:prstGeom prst="rect">
            <a:avLst/>
          </a:prstGeom>
        </p:spPr>
      </p:pic>
      <p:pic>
        <p:nvPicPr>
          <p:cNvPr id="6" name="صورة 5" descr="صورة تحتوي على رسوم متحركة, الرسومات, قصاصة فنية&#10;&#10;تم إنشاء الوصف تلقائياً">
            <a:extLst>
              <a:ext uri="{FF2B5EF4-FFF2-40B4-BE49-F238E27FC236}">
                <a16:creationId xmlns:a16="http://schemas.microsoft.com/office/drawing/2014/main" id="{B7516200-1E3C-A0A3-3C0B-920C5AE1949D}"/>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Effect>
                      <a14:saturation sat="200000"/>
                    </a14:imgEffect>
                  </a14:imgLayer>
                </a14:imgProps>
              </a:ext>
            </a:extLst>
          </a:blip>
          <a:stretch>
            <a:fillRect/>
          </a:stretch>
        </p:blipFill>
        <p:spPr>
          <a:xfrm>
            <a:off x="11030145" y="-190907"/>
            <a:ext cx="1338165" cy="1338165"/>
          </a:xfrm>
          <a:prstGeom prst="rect">
            <a:avLst/>
          </a:prstGeom>
        </p:spPr>
      </p:pic>
      <p:sp>
        <p:nvSpPr>
          <p:cNvPr id="7" name="مربع نص 6">
            <a:extLst>
              <a:ext uri="{FF2B5EF4-FFF2-40B4-BE49-F238E27FC236}">
                <a16:creationId xmlns:a16="http://schemas.microsoft.com/office/drawing/2014/main" id="{1DD0408F-F752-6364-0A8A-309D483A12D8}"/>
              </a:ext>
            </a:extLst>
          </p:cNvPr>
          <p:cNvSpPr txBox="1"/>
          <p:nvPr/>
        </p:nvSpPr>
        <p:spPr>
          <a:xfrm>
            <a:off x="8073671" y="1147258"/>
            <a:ext cx="6642374" cy="1673856"/>
          </a:xfrm>
          <a:prstGeom prst="rect">
            <a:avLst/>
          </a:prstGeom>
          <a:noFill/>
        </p:spPr>
        <p:txBody>
          <a:bodyPr wrap="square">
            <a:spAutoFit/>
          </a:bodyPr>
          <a:lstStyle/>
          <a:p>
            <a:pPr algn="l">
              <a:lnSpc>
                <a:spcPct val="107000"/>
              </a:lnSpc>
            </a:pPr>
            <a:r>
              <a:rPr lang="en-US" sz="5400" b="1" i="1" kern="100" dirty="0">
                <a:effectLst/>
                <a:latin typeface="Segoe UI" panose="020B0502040204020203" pitchFamily="34" charset="0"/>
                <a:ea typeface="Calibri" panose="020F0502020204030204" pitchFamily="34" charset="0"/>
                <a:cs typeface="Arial" panose="020B0604020202020204" pitchFamily="34" charset="0"/>
              </a:rPr>
              <a:t>Problems</a:t>
            </a:r>
          </a:p>
          <a:p>
            <a:pPr algn="l">
              <a:lnSpc>
                <a:spcPct val="107000"/>
              </a:lnSpc>
            </a:pPr>
            <a:endParaRPr lang="en-US" sz="4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مربع نص 7">
            <a:extLst>
              <a:ext uri="{FF2B5EF4-FFF2-40B4-BE49-F238E27FC236}">
                <a16:creationId xmlns:a16="http://schemas.microsoft.com/office/drawing/2014/main" id="{85F56B2A-1EC2-2417-43A8-33A035395D2B}"/>
              </a:ext>
            </a:extLst>
          </p:cNvPr>
          <p:cNvSpPr txBox="1"/>
          <p:nvPr/>
        </p:nvSpPr>
        <p:spPr>
          <a:xfrm>
            <a:off x="7439455" y="2605408"/>
            <a:ext cx="4371115" cy="2367315"/>
          </a:xfrm>
          <a:prstGeom prst="rect">
            <a:avLst/>
          </a:prstGeom>
          <a:noFill/>
        </p:spPr>
        <p:txBody>
          <a:bodyPr wrap="square" rtlCol="1">
            <a:spAutoFit/>
          </a:bodyPr>
          <a:lstStyle/>
          <a:p>
            <a:pPr marL="342900" indent="-342900" algn="l" rtl="0">
              <a:lnSpc>
                <a:spcPct val="107000"/>
              </a:lnSpc>
              <a:buFont typeface="Arial" panose="020B0604020202020204" pitchFamily="34" charset="0"/>
              <a:buChar char="•"/>
            </a:pPr>
            <a:r>
              <a:rPr lang="en-US" sz="2800" kern="100" dirty="0">
                <a:effectLst/>
                <a:latin typeface="Segoe UI" panose="020B0502040204020203" pitchFamily="34" charset="0"/>
                <a:ea typeface="Calibri" panose="020F0502020204030204" pitchFamily="34" charset="0"/>
                <a:cs typeface="Arial" panose="020B0604020202020204" pitchFamily="34" charset="0"/>
              </a:rPr>
              <a:t>Lack of Communication Tools</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l" rtl="0">
              <a:lnSpc>
                <a:spcPct val="107000"/>
              </a:lnSpc>
              <a:buFont typeface="Arial" panose="020B0604020202020204" pitchFamily="34" charset="0"/>
              <a:buChar char="•"/>
            </a:pPr>
            <a:r>
              <a:rPr lang="en-US" sz="2800" kern="100" dirty="0">
                <a:effectLst/>
                <a:latin typeface="Segoe UI" panose="020B0502040204020203" pitchFamily="34" charset="0"/>
                <a:ea typeface="Calibri" panose="020F0502020204030204" pitchFamily="34" charset="0"/>
                <a:cs typeface="Arial" panose="020B0604020202020204" pitchFamily="34" charset="0"/>
              </a:rPr>
              <a:t>Poor User Experience</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l" rtl="0">
              <a:lnSpc>
                <a:spcPct val="107000"/>
              </a:lnSpc>
              <a:buFont typeface="Arial" panose="020B0604020202020204" pitchFamily="34" charset="0"/>
              <a:buChar char="•"/>
            </a:pPr>
            <a:r>
              <a:rPr lang="en-US" sz="2800" kern="100" dirty="0">
                <a:effectLst/>
                <a:latin typeface="Segoe UI" panose="020B0502040204020203" pitchFamily="34" charset="0"/>
                <a:ea typeface="Calibri" panose="020F0502020204030204" pitchFamily="34" charset="0"/>
                <a:cs typeface="Arial" panose="020B0604020202020204" pitchFamily="34" charset="0"/>
              </a:rPr>
              <a:t>Limited Customization</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0" algn="l" defTabSz="914400" rtl="0" eaLnBrk="1" latinLnBrk="0" hangingPunct="1"/>
            <a:endParaRPr lang="ar-SA" sz="2800" dirty="0"/>
          </a:p>
        </p:txBody>
      </p:sp>
    </p:spTree>
    <p:extLst>
      <p:ext uri="{BB962C8B-B14F-4D97-AF65-F5344CB8AC3E}">
        <p14:creationId xmlns:p14="http://schemas.microsoft.com/office/powerpoint/2010/main" val="9884292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CE82FC2-F860-45B2-A3D6-C0687566A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FAE907D-B057-4259-A679-952AEED00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48" y="0"/>
            <a:ext cx="1221114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112905" cy="2787805"/>
          </a:xfrm>
          <a:prstGeom prst="rect">
            <a:avLst/>
          </a:prstGeom>
          <a:ln>
            <a:noFill/>
          </a:ln>
          <a:effectLst>
            <a:outerShdw blurRad="254000" dist="139700" dir="522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E8629BEE-13D1-4CDD-8A7D-0A9F9688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900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صورة تحتوي على سماء, غيم, أزرق, لقطة شاشة&#10;&#10;تم إنشاء الوصف تلقائياً">
            <a:extLst>
              <a:ext uri="{FF2B5EF4-FFF2-40B4-BE49-F238E27FC236}">
                <a16:creationId xmlns:a16="http://schemas.microsoft.com/office/drawing/2014/main" id="{74BEE0BF-FFD1-080E-090E-66075AD2AA68}"/>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18855" r="14478"/>
          <a:stretch/>
        </p:blipFill>
        <p:spPr>
          <a:xfrm>
            <a:off x="-38295" y="-1"/>
            <a:ext cx="6822918" cy="6858001"/>
          </a:xfrm>
          <a:prstGeom prst="rect">
            <a:avLst/>
          </a:prstGeom>
        </p:spPr>
      </p:pic>
      <p:pic>
        <p:nvPicPr>
          <p:cNvPr id="6" name="صورة 5" descr="صورة تحتوي على رسوم متحركة, الرسومات, قصاصة فنية&#10;&#10;تم إنشاء الوصف تلقائياً">
            <a:extLst>
              <a:ext uri="{FF2B5EF4-FFF2-40B4-BE49-F238E27FC236}">
                <a16:creationId xmlns:a16="http://schemas.microsoft.com/office/drawing/2014/main" id="{B7516200-1E3C-A0A3-3C0B-920C5AE1949D}"/>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Effect>
                      <a14:saturation sat="200000"/>
                    </a14:imgEffect>
                  </a14:imgLayer>
                </a14:imgProps>
              </a:ext>
            </a:extLst>
          </a:blip>
          <a:stretch>
            <a:fillRect/>
          </a:stretch>
        </p:blipFill>
        <p:spPr>
          <a:xfrm>
            <a:off x="11030145" y="-190907"/>
            <a:ext cx="1338165" cy="1338165"/>
          </a:xfrm>
          <a:prstGeom prst="rect">
            <a:avLst/>
          </a:prstGeom>
        </p:spPr>
      </p:pic>
      <p:sp>
        <p:nvSpPr>
          <p:cNvPr id="3" name="مربع نص 2">
            <a:extLst>
              <a:ext uri="{FF2B5EF4-FFF2-40B4-BE49-F238E27FC236}">
                <a16:creationId xmlns:a16="http://schemas.microsoft.com/office/drawing/2014/main" id="{23FD38B2-2F46-3527-6288-60C972E713FE}"/>
              </a:ext>
            </a:extLst>
          </p:cNvPr>
          <p:cNvSpPr txBox="1"/>
          <p:nvPr/>
        </p:nvSpPr>
        <p:spPr>
          <a:xfrm>
            <a:off x="6784623" y="1995408"/>
            <a:ext cx="5601666" cy="530017"/>
          </a:xfrm>
          <a:prstGeom prst="rect">
            <a:avLst/>
          </a:prstGeom>
          <a:noFill/>
        </p:spPr>
        <p:txBody>
          <a:bodyPr wrap="square">
            <a:spAutoFit/>
          </a:bodyPr>
          <a:lstStyle/>
          <a:p>
            <a:pPr algn="l">
              <a:lnSpc>
                <a:spcPct val="107000"/>
              </a:lnSpc>
            </a:pPr>
            <a:r>
              <a:rPr lang="en-US" sz="2800" b="1" i="1" kern="100" dirty="0">
                <a:effectLst/>
                <a:latin typeface="Segoe UI" panose="020B0502040204020203" pitchFamily="34" charset="0"/>
                <a:ea typeface="Calibri" panose="020F0502020204030204" pitchFamily="34" charset="0"/>
                <a:cs typeface="Arial" panose="020B0604020202020204" pitchFamily="34" charset="0"/>
              </a:rPr>
              <a:t>Proposed solution (Respectively)</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مربع نص 9">
            <a:extLst>
              <a:ext uri="{FF2B5EF4-FFF2-40B4-BE49-F238E27FC236}">
                <a16:creationId xmlns:a16="http://schemas.microsoft.com/office/drawing/2014/main" id="{C4AB7A29-A215-8521-2873-6014151711E4}"/>
              </a:ext>
            </a:extLst>
          </p:cNvPr>
          <p:cNvSpPr txBox="1"/>
          <p:nvPr/>
        </p:nvSpPr>
        <p:spPr>
          <a:xfrm>
            <a:off x="7167117" y="2850737"/>
            <a:ext cx="4800720" cy="2678747"/>
          </a:xfrm>
          <a:prstGeom prst="rect">
            <a:avLst/>
          </a:prstGeom>
          <a:noFill/>
        </p:spPr>
        <p:txBody>
          <a:bodyPr wrap="square">
            <a:spAutoFit/>
          </a:bodyPr>
          <a:lstStyle/>
          <a:p>
            <a:pPr algn="l">
              <a:lnSpc>
                <a:spcPct val="107000"/>
              </a:lnSpc>
            </a:pPr>
            <a:r>
              <a:rPr lang="en-US" kern="100" dirty="0">
                <a:effectLst/>
                <a:latin typeface="Segoe UI" panose="020B0502040204020203" pitchFamily="34" charset="0"/>
                <a:ea typeface="Calibri" panose="020F0502020204030204" pitchFamily="34" charset="0"/>
                <a:cs typeface="Arial" panose="020B0604020202020204" pitchFamily="34" charset="0"/>
              </a:rPr>
              <a:t>Discord offers a range of communication tools, such as text, voice, and video chat,</a:t>
            </a:r>
            <a:r>
              <a:rPr lang="en-US" sz="1400" kern="100" dirty="0">
                <a:effectLst/>
                <a:latin typeface="Calibri" panose="020F0502020204030204" pitchFamily="34" charset="0"/>
                <a:ea typeface="Calibri" panose="020F0502020204030204" pitchFamily="34" charset="0"/>
                <a:cs typeface="Arial" panose="020B0604020202020204" pitchFamily="34" charset="0"/>
              </a:rPr>
              <a:t> </a:t>
            </a:r>
            <a:r>
              <a:rPr lang="en-US" kern="100" dirty="0">
                <a:effectLst/>
                <a:latin typeface="Segoe UI" panose="020B0502040204020203" pitchFamily="34" charset="0"/>
                <a:ea typeface="Calibri" panose="020F0502020204030204" pitchFamily="34" charset="0"/>
                <a:cs typeface="Arial" panose="020B0604020202020204" pitchFamily="34" charset="0"/>
              </a:rPr>
              <a:t>allowing users to communicate and collaborate in real time, regardless of their location or device.</a:t>
            </a:r>
          </a:p>
          <a:p>
            <a:pPr algn="l">
              <a:lnSpc>
                <a:spcPct val="107000"/>
              </a:lnSpc>
            </a:pP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l">
              <a:lnSpc>
                <a:spcPct val="107000"/>
              </a:lnSpc>
            </a:pPr>
            <a:r>
              <a:rPr lang="en-US" kern="100" dirty="0">
                <a:effectLst/>
                <a:latin typeface="Segoe UI" panose="020B0502040204020203" pitchFamily="34" charset="0"/>
                <a:ea typeface="Calibri" panose="020F0502020204030204" pitchFamily="34" charset="0"/>
                <a:cs typeface="Arial" panose="020B0604020202020204" pitchFamily="34" charset="0"/>
              </a:rPr>
              <a:t>Discord allows users to create their own servers and channels, and customize their profiles.</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189228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CE82FC2-F860-45B2-A3D6-C0687566A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FAE907D-B057-4259-A679-952AEED00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48" y="0"/>
            <a:ext cx="1221114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112905" cy="2787805"/>
          </a:xfrm>
          <a:prstGeom prst="rect">
            <a:avLst/>
          </a:prstGeom>
          <a:ln>
            <a:noFill/>
          </a:ln>
          <a:effectLst>
            <a:outerShdw blurRad="254000" dist="139700" dir="522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E8629BEE-13D1-4CDD-8A7D-0A9F9688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900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صورة تحتوي على سماء, غيم, أزرق, لقطة شاشة&#10;&#10;تم إنشاء الوصف تلقائياً">
            <a:extLst>
              <a:ext uri="{FF2B5EF4-FFF2-40B4-BE49-F238E27FC236}">
                <a16:creationId xmlns:a16="http://schemas.microsoft.com/office/drawing/2014/main" id="{74BEE0BF-FFD1-080E-090E-66075AD2AA68}"/>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18855" r="14478"/>
          <a:stretch/>
        </p:blipFill>
        <p:spPr>
          <a:xfrm>
            <a:off x="-70321" y="0"/>
            <a:ext cx="6775921" cy="6858001"/>
          </a:xfrm>
          <a:prstGeom prst="rect">
            <a:avLst/>
          </a:prstGeom>
        </p:spPr>
      </p:pic>
      <p:pic>
        <p:nvPicPr>
          <p:cNvPr id="6" name="صورة 5" descr="صورة تحتوي على رسوم متحركة, الرسومات, قصاصة فنية&#10;&#10;تم إنشاء الوصف تلقائياً">
            <a:extLst>
              <a:ext uri="{FF2B5EF4-FFF2-40B4-BE49-F238E27FC236}">
                <a16:creationId xmlns:a16="http://schemas.microsoft.com/office/drawing/2014/main" id="{B7516200-1E3C-A0A3-3C0B-920C5AE1949D}"/>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Effect>
                      <a14:saturation sat="200000"/>
                    </a14:imgEffect>
                  </a14:imgLayer>
                </a14:imgProps>
              </a:ext>
            </a:extLst>
          </a:blip>
          <a:stretch>
            <a:fillRect/>
          </a:stretch>
        </p:blipFill>
        <p:spPr>
          <a:xfrm>
            <a:off x="11030145" y="-190907"/>
            <a:ext cx="1338165" cy="1338165"/>
          </a:xfrm>
          <a:prstGeom prst="rect">
            <a:avLst/>
          </a:prstGeom>
        </p:spPr>
      </p:pic>
      <p:graphicFrame>
        <p:nvGraphicFramePr>
          <p:cNvPr id="2" name="جدول 1">
            <a:extLst>
              <a:ext uri="{FF2B5EF4-FFF2-40B4-BE49-F238E27FC236}">
                <a16:creationId xmlns:a16="http://schemas.microsoft.com/office/drawing/2014/main" id="{A86FAAB3-AAFF-3B97-F1E7-C7DC25BB135E}"/>
              </a:ext>
            </a:extLst>
          </p:cNvPr>
          <p:cNvGraphicFramePr>
            <a:graphicFrameLocks noGrp="1"/>
          </p:cNvGraphicFramePr>
          <p:nvPr>
            <p:extLst>
              <p:ext uri="{D42A27DB-BD31-4B8C-83A1-F6EECF244321}">
                <p14:modId xmlns:p14="http://schemas.microsoft.com/office/powerpoint/2010/main" val="1605946770"/>
              </p:ext>
            </p:extLst>
          </p:nvPr>
        </p:nvGraphicFramePr>
        <p:xfrm>
          <a:off x="6965247" y="1338165"/>
          <a:ext cx="4967106" cy="4738654"/>
        </p:xfrm>
        <a:graphic>
          <a:graphicData uri="http://schemas.openxmlformats.org/drawingml/2006/table">
            <a:tbl>
              <a:tblPr firstRow="1" firstCol="1" bandRow="1">
                <a:tableStyleId>{5940675A-B579-460E-94D1-54222C63F5DA}</a:tableStyleId>
              </a:tblPr>
              <a:tblGrid>
                <a:gridCol w="1227568">
                  <a:extLst>
                    <a:ext uri="{9D8B030D-6E8A-4147-A177-3AD203B41FA5}">
                      <a16:colId xmlns:a16="http://schemas.microsoft.com/office/drawing/2014/main" val="2832210466"/>
                    </a:ext>
                  </a:extLst>
                </a:gridCol>
                <a:gridCol w="759275">
                  <a:extLst>
                    <a:ext uri="{9D8B030D-6E8A-4147-A177-3AD203B41FA5}">
                      <a16:colId xmlns:a16="http://schemas.microsoft.com/office/drawing/2014/main" val="2159699643"/>
                    </a:ext>
                  </a:extLst>
                </a:gridCol>
                <a:gridCol w="993421">
                  <a:extLst>
                    <a:ext uri="{9D8B030D-6E8A-4147-A177-3AD203B41FA5}">
                      <a16:colId xmlns:a16="http://schemas.microsoft.com/office/drawing/2014/main" val="2670430564"/>
                    </a:ext>
                  </a:extLst>
                </a:gridCol>
                <a:gridCol w="993421">
                  <a:extLst>
                    <a:ext uri="{9D8B030D-6E8A-4147-A177-3AD203B41FA5}">
                      <a16:colId xmlns:a16="http://schemas.microsoft.com/office/drawing/2014/main" val="490244537"/>
                    </a:ext>
                  </a:extLst>
                </a:gridCol>
                <a:gridCol w="993421">
                  <a:extLst>
                    <a:ext uri="{9D8B030D-6E8A-4147-A177-3AD203B41FA5}">
                      <a16:colId xmlns:a16="http://schemas.microsoft.com/office/drawing/2014/main" val="1783556110"/>
                    </a:ext>
                  </a:extLst>
                </a:gridCol>
              </a:tblGrid>
              <a:tr h="340957">
                <a:tc>
                  <a:txBody>
                    <a:bodyPr/>
                    <a:lstStyle/>
                    <a:p>
                      <a:pPr algn="ctr">
                        <a:lnSpc>
                          <a:spcPct val="107000"/>
                        </a:lnSpc>
                      </a:pPr>
                      <a:r>
                        <a:rPr lang="en-US" sz="1050" kern="100" dirty="0">
                          <a:effectLst/>
                        </a:rPr>
                        <a:t>Task</a:t>
                      </a:r>
                      <a:endParaRPr lang="en-US" sz="8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dirty="0">
                          <a:effectLst/>
                        </a:rPr>
                        <a:t>Days</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dirty="0">
                          <a:effectLst/>
                        </a:rPr>
                        <a:t>Start</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dirty="0">
                          <a:effectLst/>
                        </a:rPr>
                        <a:t>End</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dirty="0">
                          <a:effectLst/>
                        </a:rPr>
                        <a:t>Status</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extLst>
                  <a:ext uri="{0D108BD9-81ED-4DB2-BD59-A6C34878D82A}">
                    <a16:rowId xmlns:a16="http://schemas.microsoft.com/office/drawing/2014/main" val="2188577955"/>
                  </a:ext>
                </a:extLst>
              </a:tr>
              <a:tr h="340957">
                <a:tc>
                  <a:txBody>
                    <a:bodyPr/>
                    <a:lstStyle/>
                    <a:p>
                      <a:pPr algn="ctr">
                        <a:lnSpc>
                          <a:spcPct val="107000"/>
                        </a:lnSpc>
                      </a:pPr>
                      <a:r>
                        <a:rPr lang="en-US" sz="900" kern="100" dirty="0">
                          <a:effectLst/>
                        </a:rPr>
                        <a:t>Introduction</a:t>
                      </a:r>
                      <a:endParaRPr lang="en-US" sz="8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dirty="0">
                          <a:effectLst/>
                        </a:rPr>
                        <a:t>1</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13/4</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13/4</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complete</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extLst>
                  <a:ext uri="{0D108BD9-81ED-4DB2-BD59-A6C34878D82A}">
                    <a16:rowId xmlns:a16="http://schemas.microsoft.com/office/drawing/2014/main" val="745159842"/>
                  </a:ext>
                </a:extLst>
              </a:tr>
              <a:tr h="340957">
                <a:tc>
                  <a:txBody>
                    <a:bodyPr/>
                    <a:lstStyle/>
                    <a:p>
                      <a:pPr algn="ctr">
                        <a:lnSpc>
                          <a:spcPct val="107000"/>
                        </a:lnSpc>
                      </a:pPr>
                      <a:r>
                        <a:rPr lang="en-US" sz="900" kern="100" dirty="0">
                          <a:effectLst/>
                        </a:rPr>
                        <a:t>Problem</a:t>
                      </a:r>
                      <a:endParaRPr lang="en-US" sz="8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dirty="0">
                          <a:effectLst/>
                        </a:rPr>
                        <a:t>1</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14/4</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dirty="0">
                          <a:effectLst/>
                        </a:rPr>
                        <a:t>14/4</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complete</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extLst>
                  <a:ext uri="{0D108BD9-81ED-4DB2-BD59-A6C34878D82A}">
                    <a16:rowId xmlns:a16="http://schemas.microsoft.com/office/drawing/2014/main" val="480392617"/>
                  </a:ext>
                </a:extLst>
              </a:tr>
              <a:tr h="340957">
                <a:tc>
                  <a:txBody>
                    <a:bodyPr/>
                    <a:lstStyle/>
                    <a:p>
                      <a:pPr algn="ctr">
                        <a:lnSpc>
                          <a:spcPct val="107000"/>
                        </a:lnSpc>
                      </a:pPr>
                      <a:r>
                        <a:rPr lang="en-US" sz="900" kern="100" dirty="0">
                          <a:effectLst/>
                        </a:rPr>
                        <a:t>Background</a:t>
                      </a:r>
                      <a:endParaRPr lang="en-US" sz="8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dirty="0">
                          <a:effectLst/>
                        </a:rPr>
                        <a:t>1</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20/4</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20/4</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complete</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extLst>
                  <a:ext uri="{0D108BD9-81ED-4DB2-BD59-A6C34878D82A}">
                    <a16:rowId xmlns:a16="http://schemas.microsoft.com/office/drawing/2014/main" val="951549657"/>
                  </a:ext>
                </a:extLst>
              </a:tr>
              <a:tr h="340957">
                <a:tc>
                  <a:txBody>
                    <a:bodyPr/>
                    <a:lstStyle/>
                    <a:p>
                      <a:pPr algn="ctr">
                        <a:lnSpc>
                          <a:spcPct val="107000"/>
                        </a:lnSpc>
                      </a:pPr>
                      <a:r>
                        <a:rPr lang="en-US" sz="900" kern="100" dirty="0">
                          <a:effectLst/>
                        </a:rPr>
                        <a:t>Work plan</a:t>
                      </a:r>
                      <a:endParaRPr lang="en-US" sz="8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dirty="0">
                          <a:effectLst/>
                        </a:rPr>
                        <a:t>2</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dirty="0">
                          <a:effectLst/>
                        </a:rPr>
                        <a:t>23/4</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24/4</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complete</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extLst>
                  <a:ext uri="{0D108BD9-81ED-4DB2-BD59-A6C34878D82A}">
                    <a16:rowId xmlns:a16="http://schemas.microsoft.com/office/drawing/2014/main" val="2013816486"/>
                  </a:ext>
                </a:extLst>
              </a:tr>
              <a:tr h="340957">
                <a:tc>
                  <a:txBody>
                    <a:bodyPr/>
                    <a:lstStyle/>
                    <a:p>
                      <a:pPr algn="ctr">
                        <a:lnSpc>
                          <a:spcPct val="107000"/>
                        </a:lnSpc>
                      </a:pPr>
                      <a:r>
                        <a:rPr lang="en-US" sz="900" kern="100" dirty="0">
                          <a:effectLst/>
                        </a:rPr>
                        <a:t>Functional requirements</a:t>
                      </a:r>
                      <a:endParaRPr lang="en-US" sz="8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2</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dirty="0">
                          <a:effectLst/>
                        </a:rPr>
                        <a:t>26/4</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27/4</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complete</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extLst>
                  <a:ext uri="{0D108BD9-81ED-4DB2-BD59-A6C34878D82A}">
                    <a16:rowId xmlns:a16="http://schemas.microsoft.com/office/drawing/2014/main" val="1198279254"/>
                  </a:ext>
                </a:extLst>
              </a:tr>
              <a:tr h="443028">
                <a:tc>
                  <a:txBody>
                    <a:bodyPr/>
                    <a:lstStyle/>
                    <a:p>
                      <a:pPr algn="ctr">
                        <a:lnSpc>
                          <a:spcPct val="107000"/>
                        </a:lnSpc>
                      </a:pPr>
                      <a:r>
                        <a:rPr lang="en-US" sz="900" kern="100" dirty="0">
                          <a:effectLst/>
                        </a:rPr>
                        <a:t>Non-functional requirements</a:t>
                      </a:r>
                      <a:endParaRPr lang="en-US" sz="8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1</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dirty="0">
                          <a:effectLst/>
                        </a:rPr>
                        <a:t>29/4</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dirty="0">
                          <a:effectLst/>
                        </a:rPr>
                        <a:t>29/4</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complete</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extLst>
                  <a:ext uri="{0D108BD9-81ED-4DB2-BD59-A6C34878D82A}">
                    <a16:rowId xmlns:a16="http://schemas.microsoft.com/office/drawing/2014/main" val="577494213"/>
                  </a:ext>
                </a:extLst>
              </a:tr>
              <a:tr h="340957">
                <a:tc>
                  <a:txBody>
                    <a:bodyPr/>
                    <a:lstStyle/>
                    <a:p>
                      <a:pPr algn="ctr">
                        <a:lnSpc>
                          <a:spcPct val="107000"/>
                        </a:lnSpc>
                      </a:pPr>
                      <a:r>
                        <a:rPr lang="en-US" sz="900" kern="100" dirty="0">
                          <a:effectLst/>
                        </a:rPr>
                        <a:t>Project activity model</a:t>
                      </a:r>
                      <a:endParaRPr lang="en-US" sz="8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3</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1/5</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dirty="0">
                          <a:effectLst/>
                        </a:rPr>
                        <a:t>3/5</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complete</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extLst>
                  <a:ext uri="{0D108BD9-81ED-4DB2-BD59-A6C34878D82A}">
                    <a16:rowId xmlns:a16="http://schemas.microsoft.com/office/drawing/2014/main" val="2255029370"/>
                  </a:ext>
                </a:extLst>
              </a:tr>
              <a:tr h="443028">
                <a:tc>
                  <a:txBody>
                    <a:bodyPr/>
                    <a:lstStyle/>
                    <a:p>
                      <a:pPr algn="ctr">
                        <a:lnSpc>
                          <a:spcPct val="107000"/>
                        </a:lnSpc>
                      </a:pPr>
                      <a:r>
                        <a:rPr lang="en-US" sz="900" kern="100" dirty="0">
                          <a:effectLst/>
                        </a:rPr>
                        <a:t>Project use case modelling </a:t>
                      </a:r>
                      <a:endParaRPr lang="en-US" sz="8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2</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2/5</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dirty="0">
                          <a:effectLst/>
                        </a:rPr>
                        <a:t>3/5</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complete</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extLst>
                  <a:ext uri="{0D108BD9-81ED-4DB2-BD59-A6C34878D82A}">
                    <a16:rowId xmlns:a16="http://schemas.microsoft.com/office/drawing/2014/main" val="1886097838"/>
                  </a:ext>
                </a:extLst>
              </a:tr>
              <a:tr h="340957">
                <a:tc>
                  <a:txBody>
                    <a:bodyPr/>
                    <a:lstStyle/>
                    <a:p>
                      <a:pPr algn="ctr">
                        <a:lnSpc>
                          <a:spcPct val="107000"/>
                        </a:lnSpc>
                      </a:pPr>
                      <a:r>
                        <a:rPr lang="en-US" sz="900" kern="100" dirty="0">
                          <a:effectLst/>
                        </a:rPr>
                        <a:t>Creating a class diagram </a:t>
                      </a:r>
                      <a:endParaRPr lang="en-US" sz="8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1</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12/5</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dirty="0">
                          <a:effectLst/>
                        </a:rPr>
                        <a:t>12/5</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dirty="0">
                          <a:effectLst/>
                        </a:rPr>
                        <a:t>complete</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extLst>
                  <a:ext uri="{0D108BD9-81ED-4DB2-BD59-A6C34878D82A}">
                    <a16:rowId xmlns:a16="http://schemas.microsoft.com/office/drawing/2014/main" val="1687976096"/>
                  </a:ext>
                </a:extLst>
              </a:tr>
              <a:tr h="443028">
                <a:tc>
                  <a:txBody>
                    <a:bodyPr/>
                    <a:lstStyle/>
                    <a:p>
                      <a:pPr algn="ctr">
                        <a:lnSpc>
                          <a:spcPct val="107000"/>
                        </a:lnSpc>
                      </a:pPr>
                      <a:r>
                        <a:rPr lang="en-US" sz="900" kern="100" dirty="0">
                          <a:effectLst/>
                        </a:rPr>
                        <a:t>Creating sequences diagram</a:t>
                      </a:r>
                      <a:endParaRPr lang="en-US" sz="8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2</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13/5</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14/4</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dirty="0">
                          <a:effectLst/>
                        </a:rPr>
                        <a:t>complete</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extLst>
                  <a:ext uri="{0D108BD9-81ED-4DB2-BD59-A6C34878D82A}">
                    <a16:rowId xmlns:a16="http://schemas.microsoft.com/office/drawing/2014/main" val="3403345527"/>
                  </a:ext>
                </a:extLst>
              </a:tr>
              <a:tr h="340957">
                <a:tc>
                  <a:txBody>
                    <a:bodyPr/>
                    <a:lstStyle/>
                    <a:p>
                      <a:pPr algn="ctr">
                        <a:lnSpc>
                          <a:spcPct val="107000"/>
                        </a:lnSpc>
                      </a:pPr>
                      <a:r>
                        <a:rPr lang="en-US" sz="900" kern="100" dirty="0">
                          <a:effectLst/>
                        </a:rPr>
                        <a:t>Report </a:t>
                      </a:r>
                      <a:endParaRPr lang="en-US" sz="8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3</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18/5</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20/5</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dirty="0">
                          <a:effectLst/>
                        </a:rPr>
                        <a:t>complete</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extLst>
                  <a:ext uri="{0D108BD9-81ED-4DB2-BD59-A6C34878D82A}">
                    <a16:rowId xmlns:a16="http://schemas.microsoft.com/office/drawing/2014/main" val="979709177"/>
                  </a:ext>
                </a:extLst>
              </a:tr>
              <a:tr h="340957">
                <a:tc>
                  <a:txBody>
                    <a:bodyPr/>
                    <a:lstStyle/>
                    <a:p>
                      <a:pPr algn="ctr">
                        <a:lnSpc>
                          <a:spcPct val="107000"/>
                        </a:lnSpc>
                      </a:pPr>
                      <a:r>
                        <a:rPr lang="en-US" sz="900" kern="100" dirty="0">
                          <a:effectLst/>
                        </a:rPr>
                        <a:t>Presentation</a:t>
                      </a:r>
                      <a:endParaRPr lang="en-US" sz="8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a:effectLst/>
                        </a:rPr>
                        <a:t>1</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dirty="0">
                          <a:effectLst/>
                        </a:rPr>
                        <a:t>27/5</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dirty="0">
                          <a:effectLst/>
                        </a:rPr>
                        <a:t>27/5</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tc>
                  <a:txBody>
                    <a:bodyPr/>
                    <a:lstStyle/>
                    <a:p>
                      <a:pPr algn="ctr">
                        <a:lnSpc>
                          <a:spcPct val="107000"/>
                        </a:lnSpc>
                      </a:pPr>
                      <a:r>
                        <a:rPr lang="en-US" sz="1050" kern="100" dirty="0">
                          <a:effectLst/>
                        </a:rPr>
                        <a:t>complete</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32212" marR="32212" marT="0" marB="0"/>
                </a:tc>
                <a:extLst>
                  <a:ext uri="{0D108BD9-81ED-4DB2-BD59-A6C34878D82A}">
                    <a16:rowId xmlns:a16="http://schemas.microsoft.com/office/drawing/2014/main" val="75883041"/>
                  </a:ext>
                </a:extLst>
              </a:tr>
            </a:tbl>
          </a:graphicData>
        </a:graphic>
      </p:graphicFrame>
      <p:sp>
        <p:nvSpPr>
          <p:cNvPr id="5" name="مربع نص 4">
            <a:extLst>
              <a:ext uri="{FF2B5EF4-FFF2-40B4-BE49-F238E27FC236}">
                <a16:creationId xmlns:a16="http://schemas.microsoft.com/office/drawing/2014/main" id="{26E98076-D963-E030-991D-BA5B61826E2A}"/>
              </a:ext>
            </a:extLst>
          </p:cNvPr>
          <p:cNvSpPr txBox="1"/>
          <p:nvPr/>
        </p:nvSpPr>
        <p:spPr>
          <a:xfrm>
            <a:off x="4223084" y="331419"/>
            <a:ext cx="6208888" cy="532903"/>
          </a:xfrm>
          <a:prstGeom prst="rect">
            <a:avLst/>
          </a:prstGeom>
          <a:noFill/>
        </p:spPr>
        <p:txBody>
          <a:bodyPr wrap="square">
            <a:spAutoFit/>
          </a:bodyPr>
          <a:lstStyle/>
          <a:p>
            <a:pPr>
              <a:lnSpc>
                <a:spcPct val="107000"/>
              </a:lnSpc>
            </a:pPr>
            <a:r>
              <a:rPr lang="en-US" sz="2800" b="1" kern="100" dirty="0">
                <a:effectLst/>
                <a:latin typeface="Segoe UI" panose="020B0502040204020203" pitchFamily="34" charset="0"/>
                <a:ea typeface="Calibri" panose="020F0502020204030204" pitchFamily="34" charset="0"/>
                <a:cs typeface="Arial" panose="020B0604020202020204" pitchFamily="34" charset="0"/>
              </a:rPr>
              <a:t>Work plan</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24292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CE82FC2-F860-45B2-A3D6-C0687566A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FAE907D-B057-4259-A679-952AEED00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48" y="0"/>
            <a:ext cx="1221114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112905" cy="2787805"/>
          </a:xfrm>
          <a:prstGeom prst="rect">
            <a:avLst/>
          </a:prstGeom>
          <a:ln>
            <a:noFill/>
          </a:ln>
          <a:effectLst>
            <a:outerShdw blurRad="254000" dist="139700" dir="522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E8629BEE-13D1-4CDD-8A7D-0A9F9688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900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صورة تحتوي على سماء, غيم, أزرق, لقطة شاشة&#10;&#10;تم إنشاء الوصف تلقائياً">
            <a:extLst>
              <a:ext uri="{FF2B5EF4-FFF2-40B4-BE49-F238E27FC236}">
                <a16:creationId xmlns:a16="http://schemas.microsoft.com/office/drawing/2014/main" id="{74BEE0BF-FFD1-080E-090E-66075AD2AA68}"/>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18855" r="14478"/>
          <a:stretch/>
        </p:blipFill>
        <p:spPr>
          <a:xfrm>
            <a:off x="-38296" y="-1"/>
            <a:ext cx="6777763" cy="6858001"/>
          </a:xfrm>
          <a:prstGeom prst="rect">
            <a:avLst/>
          </a:prstGeom>
        </p:spPr>
      </p:pic>
      <p:pic>
        <p:nvPicPr>
          <p:cNvPr id="6" name="صورة 5" descr="صورة تحتوي على رسوم متحركة, الرسومات, قصاصة فنية&#10;&#10;تم إنشاء الوصف تلقائياً">
            <a:extLst>
              <a:ext uri="{FF2B5EF4-FFF2-40B4-BE49-F238E27FC236}">
                <a16:creationId xmlns:a16="http://schemas.microsoft.com/office/drawing/2014/main" id="{B7516200-1E3C-A0A3-3C0B-920C5AE1949D}"/>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Effect>
                      <a14:saturation sat="200000"/>
                    </a14:imgEffect>
                  </a14:imgLayer>
                </a14:imgProps>
              </a:ext>
            </a:extLst>
          </a:blip>
          <a:stretch>
            <a:fillRect/>
          </a:stretch>
        </p:blipFill>
        <p:spPr>
          <a:xfrm>
            <a:off x="11030145" y="-190907"/>
            <a:ext cx="1338165" cy="1338165"/>
          </a:xfrm>
          <a:prstGeom prst="rect">
            <a:avLst/>
          </a:prstGeom>
        </p:spPr>
      </p:pic>
      <p:sp>
        <p:nvSpPr>
          <p:cNvPr id="10" name="مربع نص 9">
            <a:extLst>
              <a:ext uri="{FF2B5EF4-FFF2-40B4-BE49-F238E27FC236}">
                <a16:creationId xmlns:a16="http://schemas.microsoft.com/office/drawing/2014/main" id="{82F62FDB-21CA-1758-D72A-EB71C9B88DEF}"/>
              </a:ext>
            </a:extLst>
          </p:cNvPr>
          <p:cNvSpPr txBox="1"/>
          <p:nvPr/>
        </p:nvSpPr>
        <p:spPr>
          <a:xfrm>
            <a:off x="5142979" y="998541"/>
            <a:ext cx="6208776" cy="530017"/>
          </a:xfrm>
          <a:prstGeom prst="rect">
            <a:avLst/>
          </a:prstGeom>
          <a:noFill/>
        </p:spPr>
        <p:txBody>
          <a:bodyPr wrap="square">
            <a:spAutoFit/>
          </a:bodyPr>
          <a:lstStyle/>
          <a:p>
            <a:pPr>
              <a:lnSpc>
                <a:spcPct val="107000"/>
              </a:lnSpc>
            </a:pPr>
            <a:r>
              <a:rPr lang="en-US" sz="2800" b="1" i="1" kern="100" dirty="0">
                <a:effectLst/>
                <a:latin typeface="Segoe UI" panose="020B0502040204020203" pitchFamily="34" charset="0"/>
                <a:ea typeface="Calibri" panose="020F0502020204030204" pitchFamily="34" charset="0"/>
                <a:cs typeface="Arial" panose="020B0604020202020204" pitchFamily="34" charset="0"/>
              </a:rPr>
              <a:t>Functional Requirements:</a:t>
            </a: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7" name="مربع نص 16">
            <a:extLst>
              <a:ext uri="{FF2B5EF4-FFF2-40B4-BE49-F238E27FC236}">
                <a16:creationId xmlns:a16="http://schemas.microsoft.com/office/drawing/2014/main" id="{F27796F3-5DD0-E3FA-1446-575831A78CBC}"/>
              </a:ext>
            </a:extLst>
          </p:cNvPr>
          <p:cNvSpPr txBox="1"/>
          <p:nvPr/>
        </p:nvSpPr>
        <p:spPr>
          <a:xfrm>
            <a:off x="6958297" y="1601160"/>
            <a:ext cx="4760078" cy="5230214"/>
          </a:xfrm>
          <a:prstGeom prst="rect">
            <a:avLst/>
          </a:prstGeom>
          <a:noFill/>
        </p:spPr>
        <p:txBody>
          <a:bodyPr wrap="square">
            <a:spAutoFit/>
          </a:bodyPr>
          <a:lstStyle/>
          <a:p>
            <a:pPr marL="171450" indent="-171450" algn="l" rtl="0">
              <a:lnSpc>
                <a:spcPct val="107000"/>
              </a:lnSpc>
              <a:buFont typeface="Arial" panose="020B0604020202020204" pitchFamily="34" charset="0"/>
              <a:buChar char="•"/>
            </a:pPr>
            <a:r>
              <a:rPr lang="en-US" sz="1200" kern="100" dirty="0">
                <a:effectLst/>
                <a:latin typeface="Segoe UI" panose="020B0502040204020203" pitchFamily="34" charset="0"/>
                <a:ea typeface="Calibri" panose="020F0502020204030204" pitchFamily="34" charset="0"/>
                <a:cs typeface="Arial" panose="020B0604020202020204" pitchFamily="34" charset="0"/>
              </a:rPr>
              <a:t>Messaging: Users can send and receive real-time messages, including text, voice, and video messages.</a:t>
            </a:r>
            <a:endParaRPr lang="en-US" sz="1050" kern="100" dirty="0">
              <a:effectLst/>
              <a:latin typeface="Calibri" panose="020F0502020204030204" pitchFamily="34" charset="0"/>
              <a:ea typeface="Calibri" panose="020F0502020204030204" pitchFamily="34" charset="0"/>
              <a:cs typeface="Arial" panose="020B0604020202020204" pitchFamily="34" charset="0"/>
            </a:endParaRPr>
          </a:p>
          <a:p>
            <a:pPr marL="228600" algn="l">
              <a:lnSpc>
                <a:spcPct val="107000"/>
              </a:lnSpc>
            </a:pPr>
            <a:endParaRPr lang="en-US" sz="1050" kern="100" dirty="0">
              <a:effectLst/>
              <a:latin typeface="Calibri" panose="020F0502020204030204" pitchFamily="34" charset="0"/>
              <a:ea typeface="Calibri" panose="020F0502020204030204" pitchFamily="34" charset="0"/>
              <a:cs typeface="Arial" panose="020B0604020202020204" pitchFamily="34" charset="0"/>
            </a:endParaRPr>
          </a:p>
          <a:p>
            <a:pPr marL="171450" indent="-171450" algn="l" rtl="0">
              <a:lnSpc>
                <a:spcPct val="107000"/>
              </a:lnSpc>
              <a:buFont typeface="Arial" panose="020B0604020202020204" pitchFamily="34" charset="0"/>
              <a:buChar char="•"/>
            </a:pPr>
            <a:r>
              <a:rPr lang="en-US" sz="1200" kern="100" dirty="0">
                <a:effectLst/>
                <a:latin typeface="Segoe UI" panose="020B0502040204020203" pitchFamily="34" charset="0"/>
                <a:ea typeface="Calibri" panose="020F0502020204030204" pitchFamily="34" charset="0"/>
                <a:cs typeface="Arial" panose="020B0604020202020204" pitchFamily="34" charset="0"/>
              </a:rPr>
              <a:t>Channel Management: Create and manage channels, including text, voice, and video channels. Users can invite other users to channels and manage access permissions.</a:t>
            </a:r>
            <a:endParaRPr lang="en-US" sz="1050" kern="100" dirty="0">
              <a:effectLst/>
              <a:latin typeface="Calibri" panose="020F0502020204030204" pitchFamily="34" charset="0"/>
              <a:ea typeface="Calibri" panose="020F0502020204030204" pitchFamily="34" charset="0"/>
              <a:cs typeface="Arial" panose="020B0604020202020204" pitchFamily="34" charset="0"/>
            </a:endParaRPr>
          </a:p>
          <a:p>
            <a:pPr algn="l">
              <a:lnSpc>
                <a:spcPct val="107000"/>
              </a:lnSpc>
            </a:pPr>
            <a:endParaRPr lang="en-US" sz="1050" kern="100" dirty="0">
              <a:effectLst/>
              <a:latin typeface="Calibri" panose="020F0502020204030204" pitchFamily="34" charset="0"/>
              <a:ea typeface="Calibri" panose="020F0502020204030204" pitchFamily="34" charset="0"/>
              <a:cs typeface="Arial" panose="020B0604020202020204" pitchFamily="34" charset="0"/>
            </a:endParaRPr>
          </a:p>
          <a:p>
            <a:pPr marL="171450" indent="-171450" algn="l" rtl="0">
              <a:lnSpc>
                <a:spcPct val="107000"/>
              </a:lnSpc>
              <a:buFont typeface="Arial" panose="020B0604020202020204" pitchFamily="34" charset="0"/>
              <a:buChar char="•"/>
            </a:pPr>
            <a:r>
              <a:rPr lang="en-US" sz="1200" kern="100" dirty="0">
                <a:effectLst/>
                <a:latin typeface="Segoe UI" panose="020B0502040204020203" pitchFamily="34" charset="0"/>
                <a:ea typeface="Calibri" panose="020F0502020204030204" pitchFamily="34" charset="0"/>
                <a:cs typeface="Arial" panose="020B0604020202020204" pitchFamily="34" charset="0"/>
              </a:rPr>
              <a:t>Voice and Video Chat: Users make voice and video call with other users or groups.</a:t>
            </a:r>
            <a:endParaRPr lang="en-US" sz="1050" kern="100" dirty="0">
              <a:effectLst/>
              <a:latin typeface="Calibri" panose="020F0502020204030204" pitchFamily="34" charset="0"/>
              <a:ea typeface="Calibri" panose="020F0502020204030204" pitchFamily="34" charset="0"/>
              <a:cs typeface="Arial" panose="020B0604020202020204" pitchFamily="34" charset="0"/>
            </a:endParaRPr>
          </a:p>
          <a:p>
            <a:pPr algn="l">
              <a:lnSpc>
                <a:spcPct val="107000"/>
              </a:lnSpc>
            </a:pPr>
            <a:endParaRPr lang="en-US" sz="1050" kern="100" dirty="0">
              <a:effectLst/>
              <a:latin typeface="Calibri" panose="020F0502020204030204" pitchFamily="34" charset="0"/>
              <a:ea typeface="Calibri" panose="020F0502020204030204" pitchFamily="34" charset="0"/>
              <a:cs typeface="Arial" panose="020B0604020202020204" pitchFamily="34" charset="0"/>
            </a:endParaRPr>
          </a:p>
          <a:p>
            <a:pPr marL="171450" indent="-171450" algn="l" rtl="0">
              <a:lnSpc>
                <a:spcPct val="107000"/>
              </a:lnSpc>
              <a:buFont typeface="Arial" panose="020B0604020202020204" pitchFamily="34" charset="0"/>
              <a:buChar char="•"/>
            </a:pPr>
            <a:r>
              <a:rPr lang="en-US" sz="1200" kern="100" dirty="0">
                <a:effectLst/>
                <a:latin typeface="Segoe UI" panose="020B0502040204020203" pitchFamily="34" charset="0"/>
                <a:ea typeface="Calibri" panose="020F0502020204030204" pitchFamily="34" charset="0"/>
                <a:cs typeface="Arial" panose="020B0604020202020204" pitchFamily="34" charset="0"/>
              </a:rPr>
              <a:t>File Sharing: Including images, documents, and videos, with other users and groups.</a:t>
            </a:r>
            <a:endParaRPr lang="en-US" sz="1050" kern="100" dirty="0">
              <a:effectLst/>
              <a:latin typeface="Calibri" panose="020F0502020204030204" pitchFamily="34" charset="0"/>
              <a:ea typeface="Calibri" panose="020F0502020204030204" pitchFamily="34" charset="0"/>
              <a:cs typeface="Arial" panose="020B0604020202020204" pitchFamily="34" charset="0"/>
            </a:endParaRPr>
          </a:p>
          <a:p>
            <a:pPr algn="l">
              <a:lnSpc>
                <a:spcPct val="107000"/>
              </a:lnSpc>
            </a:pPr>
            <a:endParaRPr lang="en-US" sz="1050" kern="100" dirty="0">
              <a:effectLst/>
              <a:latin typeface="Calibri" panose="020F0502020204030204" pitchFamily="34" charset="0"/>
              <a:ea typeface="Calibri" panose="020F0502020204030204" pitchFamily="34" charset="0"/>
              <a:cs typeface="Arial" panose="020B0604020202020204" pitchFamily="34" charset="0"/>
            </a:endParaRPr>
          </a:p>
          <a:p>
            <a:pPr marL="171450" indent="-171450" algn="l" rtl="0">
              <a:lnSpc>
                <a:spcPct val="107000"/>
              </a:lnSpc>
              <a:buFont typeface="Arial" panose="020B0604020202020204" pitchFamily="34" charset="0"/>
              <a:buChar char="•"/>
            </a:pPr>
            <a:r>
              <a:rPr lang="en-US" sz="1200" kern="100" dirty="0">
                <a:effectLst/>
                <a:latin typeface="Segoe UI" panose="020B0502040204020203" pitchFamily="34" charset="0"/>
                <a:ea typeface="Calibri" panose="020F0502020204030204" pitchFamily="34" charset="0"/>
                <a:cs typeface="Arial" panose="020B0604020202020204" pitchFamily="34" charset="0"/>
              </a:rPr>
              <a:t>Bot Integration: In Discord, you can connect and configure bots to perform various actions, such as moderation, music playback, and game integration.</a:t>
            </a:r>
            <a:endParaRPr lang="en-US" sz="1050" kern="100" dirty="0">
              <a:effectLst/>
              <a:latin typeface="Calibri" panose="020F0502020204030204" pitchFamily="34" charset="0"/>
              <a:ea typeface="Calibri" panose="020F0502020204030204" pitchFamily="34" charset="0"/>
              <a:cs typeface="Arial" panose="020B0604020202020204" pitchFamily="34" charset="0"/>
            </a:endParaRPr>
          </a:p>
          <a:p>
            <a:pPr algn="l">
              <a:lnSpc>
                <a:spcPct val="107000"/>
              </a:lnSpc>
            </a:pPr>
            <a:endParaRPr lang="en-US" sz="1050" kern="100" dirty="0">
              <a:effectLst/>
              <a:latin typeface="Calibri" panose="020F0502020204030204" pitchFamily="34" charset="0"/>
              <a:ea typeface="Calibri" panose="020F0502020204030204" pitchFamily="34" charset="0"/>
              <a:cs typeface="Arial" panose="020B0604020202020204" pitchFamily="34" charset="0"/>
            </a:endParaRPr>
          </a:p>
          <a:p>
            <a:pPr marL="171450" indent="-171450" algn="l" rtl="0">
              <a:lnSpc>
                <a:spcPct val="107000"/>
              </a:lnSpc>
              <a:buFont typeface="Arial" panose="020B0604020202020204" pitchFamily="34" charset="0"/>
              <a:buChar char="•"/>
            </a:pPr>
            <a:r>
              <a:rPr lang="en-US" sz="1200" kern="100" dirty="0">
                <a:effectLst/>
                <a:latin typeface="Segoe UI" panose="020B0502040204020203" pitchFamily="34" charset="0"/>
                <a:ea typeface="Calibri" panose="020F0502020204030204" pitchFamily="34" charset="0"/>
                <a:cs typeface="Arial" panose="020B0604020202020204" pitchFamily="34" charset="0"/>
              </a:rPr>
              <a:t>User Management: Discord gives users allow to manage their profiles and settings, including display name, avatar, and notification preferences.</a:t>
            </a:r>
            <a:endParaRPr lang="en-US" sz="1050" kern="100" dirty="0">
              <a:effectLst/>
              <a:latin typeface="Calibri" panose="020F0502020204030204" pitchFamily="34" charset="0"/>
              <a:ea typeface="Calibri" panose="020F0502020204030204" pitchFamily="34" charset="0"/>
              <a:cs typeface="Arial" panose="020B0604020202020204" pitchFamily="34" charset="0"/>
            </a:endParaRPr>
          </a:p>
          <a:p>
            <a:pPr algn="l">
              <a:lnSpc>
                <a:spcPct val="107000"/>
              </a:lnSpc>
            </a:pPr>
            <a:endParaRPr lang="en-US" sz="1050" kern="100" dirty="0">
              <a:effectLst/>
              <a:latin typeface="Calibri" panose="020F0502020204030204" pitchFamily="34" charset="0"/>
              <a:ea typeface="Calibri" panose="020F0502020204030204" pitchFamily="34" charset="0"/>
              <a:cs typeface="Arial" panose="020B0604020202020204" pitchFamily="34" charset="0"/>
            </a:endParaRPr>
          </a:p>
          <a:p>
            <a:pPr marL="171450" indent="-171450" algn="l" rtl="0">
              <a:lnSpc>
                <a:spcPct val="107000"/>
              </a:lnSpc>
              <a:buFont typeface="Arial" panose="020B0604020202020204" pitchFamily="34" charset="0"/>
              <a:buChar char="•"/>
            </a:pPr>
            <a:r>
              <a:rPr lang="en-US" sz="1200" kern="100" dirty="0">
                <a:effectLst/>
                <a:latin typeface="Segoe UI" panose="020B0502040204020203" pitchFamily="34" charset="0"/>
                <a:ea typeface="Calibri" panose="020F0502020204030204" pitchFamily="34" charset="0"/>
                <a:cs typeface="Arial" panose="020B0604020202020204" pitchFamily="34" charset="0"/>
              </a:rPr>
              <a:t>Gaming Integration</a:t>
            </a:r>
            <a:r>
              <a:rPr lang="en-US" sz="105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a:effectLst/>
                <a:latin typeface="Segoe UI" panose="020B0502040204020203" pitchFamily="34" charset="0"/>
                <a:ea typeface="Calibri" panose="020F0502020204030204" pitchFamily="34" charset="0"/>
                <a:cs typeface="Arial" panose="020B0604020202020204" pitchFamily="34" charset="0"/>
              </a:rPr>
              <a:t>You can join and create gaming groups, and provide integration with popular gaming platforms.</a:t>
            </a:r>
            <a:endParaRPr lang="en-US" sz="1050" kern="100" dirty="0">
              <a:effectLst/>
              <a:latin typeface="Calibri" panose="020F0502020204030204" pitchFamily="34" charset="0"/>
              <a:ea typeface="Calibri" panose="020F0502020204030204" pitchFamily="34" charset="0"/>
              <a:cs typeface="Arial" panose="020B0604020202020204" pitchFamily="34" charset="0"/>
            </a:endParaRPr>
          </a:p>
          <a:p>
            <a:pPr algn="l">
              <a:lnSpc>
                <a:spcPct val="107000"/>
              </a:lnSpc>
            </a:pPr>
            <a:endParaRPr lang="en-US" sz="1050" kern="100" dirty="0">
              <a:effectLst/>
              <a:latin typeface="Calibri" panose="020F0502020204030204" pitchFamily="34" charset="0"/>
              <a:ea typeface="Calibri" panose="020F0502020204030204" pitchFamily="34" charset="0"/>
              <a:cs typeface="Arial" panose="020B0604020202020204" pitchFamily="34" charset="0"/>
            </a:endParaRPr>
          </a:p>
          <a:p>
            <a:pPr marL="171450" indent="-171450" algn="l" rtl="0">
              <a:lnSpc>
                <a:spcPct val="107000"/>
              </a:lnSpc>
              <a:buFont typeface="Arial" panose="020B0604020202020204" pitchFamily="34" charset="0"/>
              <a:buChar char="•"/>
            </a:pPr>
            <a:r>
              <a:rPr lang="en-US" sz="1200" kern="100" dirty="0">
                <a:effectLst/>
                <a:latin typeface="Segoe UI" panose="020B0502040204020203" pitchFamily="34" charset="0"/>
                <a:ea typeface="Calibri" panose="020F0502020204030204" pitchFamily="34" charset="0"/>
                <a:cs typeface="Arial" panose="020B0604020202020204" pitchFamily="34" charset="0"/>
              </a:rPr>
              <a:t>Emojis and Reactions: Discord allows users to use emojis and reactions to express emotions and reactions to messages.</a:t>
            </a:r>
            <a:endParaRPr lang="en-US" sz="1050" kern="100" dirty="0">
              <a:effectLst/>
              <a:latin typeface="Calibri" panose="020F0502020204030204" pitchFamily="34" charset="0"/>
              <a:ea typeface="Calibri" panose="020F0502020204030204" pitchFamily="34" charset="0"/>
              <a:cs typeface="Arial" panose="020B0604020202020204" pitchFamily="34" charset="0"/>
            </a:endParaRPr>
          </a:p>
          <a:p>
            <a:pPr algn="l">
              <a:lnSpc>
                <a:spcPct val="107000"/>
              </a:lnSpc>
            </a:pPr>
            <a:endParaRPr lang="en-US" sz="105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462433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CE82FC2-F860-45B2-A3D6-C0687566A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FAE907D-B057-4259-A679-952AEED00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48" y="0"/>
            <a:ext cx="1221114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112905" cy="2787805"/>
          </a:xfrm>
          <a:prstGeom prst="rect">
            <a:avLst/>
          </a:prstGeom>
          <a:ln>
            <a:noFill/>
          </a:ln>
          <a:effectLst>
            <a:outerShdw blurRad="254000" dist="139700" dir="522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E8629BEE-13D1-4CDD-8A7D-0A9F9688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900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صورة تحتوي على سماء, غيم, أزرق, لقطة شاشة&#10;&#10;تم إنشاء الوصف تلقائياً">
            <a:extLst>
              <a:ext uri="{FF2B5EF4-FFF2-40B4-BE49-F238E27FC236}">
                <a16:creationId xmlns:a16="http://schemas.microsoft.com/office/drawing/2014/main" id="{74BEE0BF-FFD1-080E-090E-66075AD2AA68}"/>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18855" r="14478"/>
          <a:stretch/>
        </p:blipFill>
        <p:spPr>
          <a:xfrm>
            <a:off x="-19148" y="0"/>
            <a:ext cx="7096321" cy="6858001"/>
          </a:xfrm>
          <a:prstGeom prst="rect">
            <a:avLst/>
          </a:prstGeom>
        </p:spPr>
      </p:pic>
      <p:pic>
        <p:nvPicPr>
          <p:cNvPr id="6" name="صورة 5" descr="صورة تحتوي على رسوم متحركة, الرسومات, قصاصة فنية&#10;&#10;تم إنشاء الوصف تلقائياً">
            <a:extLst>
              <a:ext uri="{FF2B5EF4-FFF2-40B4-BE49-F238E27FC236}">
                <a16:creationId xmlns:a16="http://schemas.microsoft.com/office/drawing/2014/main" id="{B7516200-1E3C-A0A3-3C0B-920C5AE1949D}"/>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Effect>
                      <a14:saturation sat="200000"/>
                    </a14:imgEffect>
                  </a14:imgLayer>
                </a14:imgProps>
              </a:ext>
            </a:extLst>
          </a:blip>
          <a:stretch>
            <a:fillRect/>
          </a:stretch>
        </p:blipFill>
        <p:spPr>
          <a:xfrm>
            <a:off x="11030145" y="-190907"/>
            <a:ext cx="1338165" cy="1338165"/>
          </a:xfrm>
          <a:prstGeom prst="rect">
            <a:avLst/>
          </a:prstGeom>
        </p:spPr>
      </p:pic>
      <p:sp>
        <p:nvSpPr>
          <p:cNvPr id="3" name="مربع نص 2">
            <a:extLst>
              <a:ext uri="{FF2B5EF4-FFF2-40B4-BE49-F238E27FC236}">
                <a16:creationId xmlns:a16="http://schemas.microsoft.com/office/drawing/2014/main" id="{BF9264FB-9D87-BB96-54A4-B79A4B28CB8A}"/>
              </a:ext>
            </a:extLst>
          </p:cNvPr>
          <p:cNvSpPr txBox="1"/>
          <p:nvPr/>
        </p:nvSpPr>
        <p:spPr>
          <a:xfrm>
            <a:off x="6912721" y="1666419"/>
            <a:ext cx="5298427" cy="532903"/>
          </a:xfrm>
          <a:prstGeom prst="rect">
            <a:avLst/>
          </a:prstGeom>
          <a:noFill/>
        </p:spPr>
        <p:txBody>
          <a:bodyPr wrap="square">
            <a:spAutoFit/>
          </a:bodyPr>
          <a:lstStyle/>
          <a:p>
            <a:pPr>
              <a:lnSpc>
                <a:spcPct val="107000"/>
              </a:lnSpc>
            </a:pPr>
            <a:r>
              <a:rPr lang="en-US" sz="2800" b="1" i="1" kern="100" dirty="0">
                <a:effectLst/>
                <a:latin typeface="Segoe UI" panose="020B0502040204020203" pitchFamily="34" charset="0"/>
                <a:ea typeface="Calibri" panose="020F0502020204030204" pitchFamily="34" charset="0"/>
                <a:cs typeface="Arial" panose="020B0604020202020204" pitchFamily="34" charset="0"/>
              </a:rPr>
              <a:t>Non-Functional requirements:</a:t>
            </a: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مربع نص 9">
            <a:extLst>
              <a:ext uri="{FF2B5EF4-FFF2-40B4-BE49-F238E27FC236}">
                <a16:creationId xmlns:a16="http://schemas.microsoft.com/office/drawing/2014/main" id="{E77BBC3D-68B3-D7AE-742D-C63EAF96707A}"/>
              </a:ext>
            </a:extLst>
          </p:cNvPr>
          <p:cNvSpPr txBox="1"/>
          <p:nvPr/>
        </p:nvSpPr>
        <p:spPr>
          <a:xfrm>
            <a:off x="7413497" y="2718483"/>
            <a:ext cx="4442179" cy="2884251"/>
          </a:xfrm>
          <a:prstGeom prst="rect">
            <a:avLst/>
          </a:prstGeom>
          <a:noFill/>
        </p:spPr>
        <p:txBody>
          <a:bodyPr wrap="square">
            <a:spAutoFit/>
          </a:bodyPr>
          <a:lstStyle/>
          <a:p>
            <a:pPr marL="342900" lvl="0" indent="-342900" algn="l" rtl="0">
              <a:lnSpc>
                <a:spcPct val="107000"/>
              </a:lnSpc>
              <a:buFont typeface="Arial" panose="020B0604020202020204" pitchFamily="34" charset="0"/>
              <a:buChar char="•"/>
            </a:pPr>
            <a:r>
              <a:rPr lang="en-US" sz="1000" kern="100" dirty="0">
                <a:effectLst/>
                <a:latin typeface="Segoe UI" panose="020B0502040204020203" pitchFamily="34" charset="0"/>
                <a:ea typeface="Calibri" panose="020F0502020204030204" pitchFamily="34" charset="0"/>
                <a:cs typeface="Arial" panose="020B0604020202020204" pitchFamily="34" charset="0"/>
              </a:rPr>
              <a:t>Security: Ensure the security of user data and communications by implementing appropriate security measures, such as encryption, firewalls, and access controls.</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buFont typeface="Arial" panose="020B0604020202020204" pitchFamily="34" charset="0"/>
              <a:buChar char="•"/>
            </a:pPr>
            <a:endParaRPr lang="en-US" sz="1000" kern="100" dirty="0">
              <a:effectLst/>
              <a:latin typeface="Segoe UI" panose="020B0502040204020203" pitchFamily="34" charset="0"/>
              <a:ea typeface="Calibri" panose="020F0502020204030204" pitchFamily="34" charset="0"/>
              <a:cs typeface="Arial" panose="020B0604020202020204" pitchFamily="34" charset="0"/>
            </a:endParaRPr>
          </a:p>
          <a:p>
            <a:pPr marL="342900" lvl="0" indent="-342900" algn="l" rtl="0">
              <a:lnSpc>
                <a:spcPct val="107000"/>
              </a:lnSpc>
              <a:buFont typeface="Arial" panose="020B0604020202020204" pitchFamily="34" charset="0"/>
              <a:buChar char="•"/>
            </a:pPr>
            <a:r>
              <a:rPr lang="en-US" sz="1000" kern="100" dirty="0">
                <a:effectLst/>
                <a:latin typeface="Segoe UI" panose="020B0502040204020203" pitchFamily="34" charset="0"/>
                <a:ea typeface="Calibri" panose="020F0502020204030204" pitchFamily="34" charset="0"/>
                <a:cs typeface="Arial" panose="020B0604020202020204" pitchFamily="34" charset="0"/>
              </a:rPr>
              <a:t>Reliability: Provide a reliable service with high availability and minimal downtime. The platform should have failover and disaster recovery mechanisms to ensure service continuity.</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buFont typeface="Arial" panose="020B0604020202020204" pitchFamily="34" charset="0"/>
              <a:buChar char="•"/>
            </a:pPr>
            <a:r>
              <a:rPr lang="en-US" sz="1000" kern="100" dirty="0">
                <a:effectLst/>
                <a:latin typeface="Segoe UI" panose="020B0502040204020203" pitchFamily="34" charset="0"/>
                <a:ea typeface="Calibri" panose="020F0502020204030204" pitchFamily="34" charset="0"/>
                <a:cs typeface="Arial" panose="020B0604020202020204" pitchFamily="34" charset="0"/>
              </a:rPr>
              <a:t>Performance: Provide a fast and responsive user experience, with minimal lag or delay in messaging and file sharing. The platform should optimize network usage and server resources to ensure optimal performance.</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buFont typeface="Arial" panose="020B0604020202020204" pitchFamily="34" charset="0"/>
              <a:buChar char="•"/>
            </a:pPr>
            <a:r>
              <a:rPr lang="en-US" sz="1000" kern="100" dirty="0">
                <a:effectLst/>
                <a:latin typeface="Segoe UI" panose="020B0502040204020203" pitchFamily="34" charset="0"/>
                <a:ea typeface="Calibri" panose="020F0502020204030204" pitchFamily="34" charset="0"/>
                <a:cs typeface="Arial" panose="020B0604020202020204" pitchFamily="34" charset="0"/>
              </a:rPr>
              <a:t>Usability: user-friendly interface that is easy to navigate the platform should provide clear and concise instructions and error messages to users.</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214135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theme/theme1.xml><?xml version="1.0" encoding="utf-8"?>
<a:theme xmlns:a="http://schemas.openxmlformats.org/drawingml/2006/main" name="Bevel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3">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284</TotalTime>
  <Words>848</Words>
  <Application>Microsoft Office PowerPoint</Application>
  <PresentationFormat>شاشة عريضة</PresentationFormat>
  <Paragraphs>150</Paragraphs>
  <Slides>15</Slides>
  <Notes>0</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15</vt:i4>
      </vt:variant>
    </vt:vector>
  </HeadingPairs>
  <TitlesOfParts>
    <vt:vector size="23" baseType="lpstr">
      <vt:lpstr>Meiryo</vt:lpstr>
      <vt:lpstr>Arial</vt:lpstr>
      <vt:lpstr>Arial Rounded MT Bold</vt:lpstr>
      <vt:lpstr>Baghdad</vt:lpstr>
      <vt:lpstr>Bierstadt</vt:lpstr>
      <vt:lpstr>Calibri</vt:lpstr>
      <vt:lpstr>Segoe UI</vt:lpstr>
      <vt:lpstr>BevelVTI</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حور الشبرين</dc:creator>
  <cp:lastModifiedBy>badr saad</cp:lastModifiedBy>
  <cp:revision>6</cp:revision>
  <dcterms:created xsi:type="dcterms:W3CDTF">2023-05-27T12:50:03Z</dcterms:created>
  <dcterms:modified xsi:type="dcterms:W3CDTF">2023-06-01T17:10:48Z</dcterms:modified>
</cp:coreProperties>
</file>