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57" r:id="rId5"/>
    <p:sldId id="258" r:id="rId6"/>
    <p:sldId id="259" r:id="rId7"/>
    <p:sldId id="261" r:id="rId8"/>
    <p:sldId id="260"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OneDrive\Desktop\excel\Air_Traffic_Passenger_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OneDrive\Desktop\excel\Air_Traffic_Passenger_Statistic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[Air_Traffic_Passenger_Statistics.xlsx]Total Passenger!PivotTable1</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 Passenger'!$B$3</c:f>
              <c:strCache>
                <c:ptCount val="1"/>
                <c:pt idx="0">
                  <c:v>Total</c:v>
                </c:pt>
              </c:strCache>
            </c:strRef>
          </c:tx>
          <c:spPr>
            <a:solidFill>
              <a:schemeClr val="accent1"/>
            </a:solidFill>
            <a:ln>
              <a:noFill/>
            </a:ln>
            <a:effectLst/>
          </c:spPr>
          <c:invertIfNegative val="0"/>
          <c:cat>
            <c:strRef>
              <c:f>'Total Passenger'!$A$4:$A$16</c:f>
              <c:strCach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strCache>
            </c:strRef>
          </c:cat>
          <c:val>
            <c:numRef>
              <c:f>'Total Passenger'!$B$4:$B$16</c:f>
              <c:numCache>
                <c:formatCode>General</c:formatCode>
                <c:ptCount val="12"/>
                <c:pt idx="0">
                  <c:v>305087</c:v>
                </c:pt>
                <c:pt idx="1">
                  <c:v>686118</c:v>
                </c:pt>
                <c:pt idx="2">
                  <c:v>636946</c:v>
                </c:pt>
                <c:pt idx="3">
                  <c:v>641005</c:v>
                </c:pt>
                <c:pt idx="4">
                  <c:v>599886</c:v>
                </c:pt>
                <c:pt idx="5">
                  <c:v>595388</c:v>
                </c:pt>
                <c:pt idx="6">
                  <c:v>585198</c:v>
                </c:pt>
                <c:pt idx="7">
                  <c:v>850434</c:v>
                </c:pt>
                <c:pt idx="8">
                  <c:v>834049</c:v>
                </c:pt>
                <c:pt idx="9">
                  <c:v>995523</c:v>
                </c:pt>
                <c:pt idx="10">
                  <c:v>1002438</c:v>
                </c:pt>
                <c:pt idx="11">
                  <c:v>266515</c:v>
                </c:pt>
              </c:numCache>
            </c:numRef>
          </c:val>
          <c:extLst>
            <c:ext xmlns:c16="http://schemas.microsoft.com/office/drawing/2014/chart" uri="{C3380CC4-5D6E-409C-BE32-E72D297353CC}">
              <c16:uniqueId val="{00000000-4E3F-4AAC-BFEA-1F4EAF3C14E7}"/>
            </c:ext>
          </c:extLst>
        </c:ser>
        <c:dLbls>
          <c:showLegendKey val="0"/>
          <c:showVal val="0"/>
          <c:showCatName val="0"/>
          <c:showSerName val="0"/>
          <c:showPercent val="0"/>
          <c:showBubbleSize val="0"/>
        </c:dLbls>
        <c:gapWidth val="219"/>
        <c:overlap val="-27"/>
        <c:axId val="410212168"/>
        <c:axId val="410207576"/>
      </c:barChart>
      <c:catAx>
        <c:axId val="410212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207576"/>
        <c:crosses val="autoZero"/>
        <c:auto val="1"/>
        <c:lblAlgn val="ctr"/>
        <c:lblOffset val="100"/>
        <c:noMultiLvlLbl val="0"/>
      </c:catAx>
      <c:valAx>
        <c:axId val="4102075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212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[Air_Traffic_Passenger_Statistics.xlsx]Airlines vise passenger!PivotTable2</c:name>
    <c:fmtId val="1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334863419296248E-2"/>
          <c:y val="5.6964849996299527E-2"/>
          <c:w val="0.85831795228606156"/>
          <c:h val="0.83913373059214291"/>
        </c:manualLayout>
      </c:layout>
      <c:barChart>
        <c:barDir val="col"/>
        <c:grouping val="clustered"/>
        <c:varyColors val="0"/>
        <c:ser>
          <c:idx val="0"/>
          <c:order val="0"/>
          <c:tx>
            <c:strRef>
              <c:f>'Airlines vise passenger'!$B$3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'Airlines vise passenger'!$A$4:$A$8</c:f>
              <c:strCache>
                <c:ptCount val="4"/>
                <c:pt idx="0">
                  <c:v>American Airlines</c:v>
                </c:pt>
                <c:pt idx="1">
                  <c:v>American Eagle Airlines</c:v>
                </c:pt>
                <c:pt idx="2">
                  <c:v>SkyWest Airlines</c:v>
                </c:pt>
                <c:pt idx="3">
                  <c:v>United Airlines - Pre 07/01/2013</c:v>
                </c:pt>
              </c:strCache>
            </c:strRef>
          </c:cat>
          <c:val>
            <c:numRef>
              <c:f>'Airlines vise passenger'!$B$4:$B$8</c:f>
              <c:numCache>
                <c:formatCode>General</c:formatCode>
                <c:ptCount val="4"/>
                <c:pt idx="0">
                  <c:v>1719412</c:v>
                </c:pt>
                <c:pt idx="1">
                  <c:v>55939</c:v>
                </c:pt>
                <c:pt idx="2">
                  <c:v>1209416</c:v>
                </c:pt>
                <c:pt idx="3">
                  <c:v>5661523</c:v>
                </c:pt>
              </c:numCache>
            </c:numRef>
          </c:val>
          <c:extLst>
            <c:ext xmlns:c16="http://schemas.microsoft.com/office/drawing/2014/chart" uri="{C3380CC4-5D6E-409C-BE32-E72D297353CC}">
              <c16:uniqueId val="{00000000-CB6C-451D-8A4B-41DC7ED778A2}"/>
            </c:ext>
          </c:extLst>
        </c:ser>
        <c:dLbls>
          <c:dLblPos val="outEnd"/>
          <c:showLegendKey val="0"/>
          <c:showVal val="1"/>
          <c:showCatName val="0"/>
          <c:showSerName val="0"/>
          <c:showPercent val="0"/>
          <c:showBubbleSize val="0"/>
        </c:dLbls>
        <c:gapWidth val="219"/>
        <c:overlap val="-27"/>
        <c:axId val="507868328"/>
        <c:axId val="507865376"/>
      </c:barChart>
      <c:catAx>
        <c:axId val="507868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865376"/>
        <c:crosses val="autoZero"/>
        <c:auto val="1"/>
        <c:lblAlgn val="ctr"/>
        <c:lblOffset val="100"/>
        <c:noMultiLvlLbl val="0"/>
      </c:catAx>
      <c:valAx>
        <c:axId val="507865376"/>
        <c:scaling>
          <c:orientation val="minMax"/>
        </c:scaling>
        <c:delete val="1"/>
        <c:axPos val="l"/>
        <c:numFmt formatCode="General" sourceLinked="1"/>
        <c:majorTickMark val="none"/>
        <c:minorTickMark val="none"/>
        <c:tickLblPos val="nextTo"/>
        <c:crossAx val="507868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[Air_Traffic_Passenger_Statistics.xlsx]month vise passanger details!PivotTable1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'month vise passanger details'!$B$3</c:f>
              <c:strCache>
                <c:ptCount val="1"/>
                <c:pt idx="0">
                  <c:v>Total</c:v>
                </c:pt>
              </c:strCache>
            </c:strRef>
          </c:tx>
          <c:spPr>
            <a:ln w="28575" cap="rnd">
              <a:solidFill>
                <a:schemeClr val="accent1"/>
              </a:solidFill>
              <a:round/>
            </a:ln>
            <a:effectLst/>
          </c:spPr>
          <c:marker>
            <c:symbol val="none"/>
          </c:marker>
          <c:cat>
            <c:strRef>
              <c:f>'month vise passanger details'!$A$4:$A$16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'month vise passanger details'!$B$4:$B$16</c:f>
              <c:numCache>
                <c:formatCode>General</c:formatCode>
                <c:ptCount val="12"/>
                <c:pt idx="0">
                  <c:v>2448889</c:v>
                </c:pt>
                <c:pt idx="1">
                  <c:v>2223024</c:v>
                </c:pt>
                <c:pt idx="2">
                  <c:v>2708778</c:v>
                </c:pt>
                <c:pt idx="3">
                  <c:v>2773293</c:v>
                </c:pt>
                <c:pt idx="4">
                  <c:v>2829000</c:v>
                </c:pt>
                <c:pt idx="5">
                  <c:v>3071396</c:v>
                </c:pt>
                <c:pt idx="6">
                  <c:v>3227605</c:v>
                </c:pt>
                <c:pt idx="7">
                  <c:v>3143839</c:v>
                </c:pt>
                <c:pt idx="8">
                  <c:v>2720100</c:v>
                </c:pt>
                <c:pt idx="9">
                  <c:v>2834959</c:v>
                </c:pt>
                <c:pt idx="10">
                  <c:v>2653887</c:v>
                </c:pt>
                <c:pt idx="11">
                  <c:v>2698200</c:v>
                </c:pt>
              </c:numCache>
            </c:numRef>
          </c:val>
          <c:smooth val="0"/>
          <c:extLst>
            <c:ext xmlns:c16="http://schemas.microsoft.com/office/drawing/2014/chart" uri="{C3380CC4-5D6E-409C-BE32-E72D297353CC}">
              <c16:uniqueId val="{00000000-B47E-46E9-A60B-856682E02C57}"/>
            </c:ext>
          </c:extLst>
        </c:ser>
        <c:dLbls>
          <c:showLegendKey val="0"/>
          <c:showVal val="0"/>
          <c:showCatName val="0"/>
          <c:showSerName val="0"/>
          <c:showPercent val="0"/>
          <c:showBubbleSize val="0"/>
        </c:dLbls>
        <c:smooth val="0"/>
        <c:axId val="515057856"/>
        <c:axId val="515059496"/>
      </c:lineChart>
      <c:catAx>
        <c:axId val="51505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5059496"/>
        <c:crosses val="autoZero"/>
        <c:auto val="1"/>
        <c:lblAlgn val="ctr"/>
        <c:lblOffset val="100"/>
        <c:noMultiLvlLbl val="0"/>
      </c:catAx>
      <c:valAx>
        <c:axId val="5150594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150578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2/27/2022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2/27/2022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2/27/2022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cFs8m2S6il73rRjcwQaGb7Y70zpuW5YY/view?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0A85-E049-418E-812C-E646924C052D}"/>
              </a:ext>
            </a:extLst>
          </p:cNvPr>
          <p:cNvSpPr>
            <a:spLocks noGrp="1"/>
          </p:cNvSpPr>
          <p:nvPr>
            <p:ph type="ctrTitle"/>
          </p:nvPr>
        </p:nvSpPr>
        <p:spPr/>
        <p:txBody>
          <a:bodyPr>
            <a:normAutofit/>
          </a:bodyPr>
          <a:lstStyle/>
          <a:p>
            <a:r>
              <a:rPr lang="en-US" sz="4800" dirty="0"/>
              <a:t>air traffic passenger statistics</a:t>
            </a:r>
            <a:endParaRPr lang="en-IN" sz="4800" dirty="0"/>
          </a:p>
        </p:txBody>
      </p:sp>
      <p:sp>
        <p:nvSpPr>
          <p:cNvPr id="3" name="Subtitle 2">
            <a:extLst>
              <a:ext uri="{FF2B5EF4-FFF2-40B4-BE49-F238E27FC236}">
                <a16:creationId xmlns:a16="http://schemas.microsoft.com/office/drawing/2014/main" id="{DA536189-28B2-481F-92F0-56CFAE28947C}"/>
              </a:ext>
            </a:extLst>
          </p:cNvPr>
          <p:cNvSpPr>
            <a:spLocks noGrp="1"/>
          </p:cNvSpPr>
          <p:nvPr>
            <p:ph type="subTitle" idx="1"/>
          </p:nvPr>
        </p:nvSpPr>
        <p:spPr/>
        <p:txBody>
          <a:bodyPr>
            <a:normAutofit/>
          </a:bodyPr>
          <a:lstStyle/>
          <a:p>
            <a:r>
              <a:rPr lang="en-US" sz="4800" dirty="0"/>
              <a:t>Excel Project </a:t>
            </a:r>
            <a:endParaRPr lang="en-IN" sz="4800" dirty="0"/>
          </a:p>
        </p:txBody>
      </p:sp>
      <p:sp>
        <p:nvSpPr>
          <p:cNvPr id="4" name="TextBox 3">
            <a:hlinkClick r:id="rId2"/>
            <a:extLst>
              <a:ext uri="{FF2B5EF4-FFF2-40B4-BE49-F238E27FC236}">
                <a16:creationId xmlns:a16="http://schemas.microsoft.com/office/drawing/2014/main" id="{56BBE88B-82AB-41FC-850E-5B192D21B5C1}"/>
              </a:ext>
            </a:extLst>
          </p:cNvPr>
          <p:cNvSpPr txBox="1"/>
          <p:nvPr/>
        </p:nvSpPr>
        <p:spPr>
          <a:xfrm>
            <a:off x="5247861" y="5305505"/>
            <a:ext cx="3233530" cy="646331"/>
          </a:xfrm>
          <a:prstGeom prst="rect">
            <a:avLst/>
          </a:prstGeom>
          <a:noFill/>
        </p:spPr>
        <p:txBody>
          <a:bodyPr wrap="square" rtlCol="0">
            <a:spAutoFit/>
          </a:bodyPr>
          <a:lstStyle/>
          <a:p>
            <a:r>
              <a:rPr lang="en-US" sz="3600" dirty="0">
                <a:hlinkClick r:id="rId2"/>
              </a:rPr>
              <a:t>My link:</a:t>
            </a:r>
            <a:endParaRPr lang="en-IN" sz="3600" dirty="0"/>
          </a:p>
        </p:txBody>
      </p:sp>
    </p:spTree>
    <p:extLst>
      <p:ext uri="{BB962C8B-B14F-4D97-AF65-F5344CB8AC3E}">
        <p14:creationId xmlns:p14="http://schemas.microsoft.com/office/powerpoint/2010/main" val="3362191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405E-E154-4BE5-864B-C9AF37C6139D}"/>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6078AFE7-D14C-4F39-9F7D-61126C7A1AC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6459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5D42-8359-4943-8659-98F41E15EC9B}"/>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E163ABAA-8ABF-4C7D-8C16-D2C4B06091B8}"/>
              </a:ext>
            </a:extLst>
          </p:cNvPr>
          <p:cNvSpPr>
            <a:spLocks noGrp="1"/>
          </p:cNvSpPr>
          <p:nvPr>
            <p:ph idx="1"/>
          </p:nvPr>
        </p:nvSpPr>
        <p:spPr/>
        <p:txBody>
          <a:bodyPr>
            <a:normAutofit/>
          </a:bodyPr>
          <a:lstStyle/>
          <a:p>
            <a:pPr marL="0" indent="0">
              <a:buNone/>
            </a:pPr>
            <a:r>
              <a:rPr lang="en-US" sz="2800" dirty="0"/>
              <a:t>Q1.Maximum </a:t>
            </a:r>
            <a:r>
              <a:rPr lang="en-US" sz="2800" dirty="0" err="1"/>
              <a:t>passanger</a:t>
            </a:r>
            <a:r>
              <a:rPr lang="en-US" sz="2800" dirty="0"/>
              <a:t> in which year?</a:t>
            </a:r>
          </a:p>
          <a:p>
            <a:pPr marL="0" indent="0">
              <a:buNone/>
            </a:pPr>
            <a:r>
              <a:rPr lang="en-US" sz="2800" dirty="0"/>
              <a:t>Q2.Calculate the total passenger in may 2006?</a:t>
            </a:r>
          </a:p>
          <a:p>
            <a:pPr marL="0" indent="0">
              <a:buNone/>
            </a:pPr>
            <a:r>
              <a:rPr lang="en-US" sz="2800" dirty="0"/>
              <a:t>Q3.Find the Airline IATA code and Geo summery of Airline?</a:t>
            </a:r>
          </a:p>
          <a:p>
            <a:pPr marL="0" indent="0">
              <a:buNone/>
            </a:pPr>
            <a:r>
              <a:rPr lang="en-US" sz="2800" dirty="0"/>
              <a:t>Q4.calculate year vice adjusted </a:t>
            </a:r>
            <a:r>
              <a:rPr lang="en-US" sz="2800" dirty="0" err="1"/>
              <a:t>passanger</a:t>
            </a:r>
            <a:r>
              <a:rPr lang="en-US" sz="2800" dirty="0"/>
              <a:t> count?</a:t>
            </a:r>
          </a:p>
          <a:p>
            <a:pPr marL="0" indent="0">
              <a:buNone/>
            </a:pPr>
            <a:r>
              <a:rPr lang="en-US" sz="2800" dirty="0"/>
              <a:t>Q5.Calculae the Us Airlines Low Fare </a:t>
            </a:r>
            <a:r>
              <a:rPr lang="en-US" sz="2800" dirty="0" err="1"/>
              <a:t>Passangers</a:t>
            </a:r>
            <a:r>
              <a:rPr lang="en-US" sz="2800" dirty="0"/>
              <a:t>?</a:t>
            </a:r>
          </a:p>
          <a:p>
            <a:pPr marL="0" indent="0">
              <a:buNone/>
            </a:pPr>
            <a:r>
              <a:rPr lang="en-US" sz="2800" dirty="0"/>
              <a:t>Q6.Find the list of </a:t>
            </a:r>
            <a:r>
              <a:rPr lang="en-US" sz="2800" dirty="0" err="1"/>
              <a:t>Adjusent</a:t>
            </a:r>
            <a:r>
              <a:rPr lang="en-US" sz="2800" dirty="0"/>
              <a:t> </a:t>
            </a:r>
            <a:r>
              <a:rPr lang="en-US" sz="2800" dirty="0" err="1"/>
              <a:t>passangerof</a:t>
            </a:r>
            <a:r>
              <a:rPr lang="en-US" sz="2800" dirty="0"/>
              <a:t> enplaned in year 2005?</a:t>
            </a:r>
          </a:p>
          <a:p>
            <a:pPr marL="0" indent="0">
              <a:buNone/>
            </a:pPr>
            <a:r>
              <a:rPr lang="en-US" sz="2800" dirty="0"/>
              <a:t>Q7.Determine the </a:t>
            </a:r>
            <a:r>
              <a:rPr lang="en-US" sz="2800" dirty="0" err="1"/>
              <a:t>passanger</a:t>
            </a:r>
            <a:r>
              <a:rPr lang="en-US" sz="2800" dirty="0"/>
              <a:t> with airlines?</a:t>
            </a:r>
            <a:endParaRPr lang="en-IN" sz="2800" dirty="0"/>
          </a:p>
        </p:txBody>
      </p:sp>
    </p:spTree>
    <p:extLst>
      <p:ext uri="{BB962C8B-B14F-4D97-AF65-F5344CB8AC3E}">
        <p14:creationId xmlns:p14="http://schemas.microsoft.com/office/powerpoint/2010/main" val="47711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AF9D-9602-4DF5-99D4-FF7334110D5D}"/>
              </a:ext>
            </a:extLst>
          </p:cNvPr>
          <p:cNvSpPr>
            <a:spLocks noGrp="1"/>
          </p:cNvSpPr>
          <p:nvPr>
            <p:ph type="title"/>
          </p:nvPr>
        </p:nvSpPr>
        <p:spPr/>
        <p:txBody>
          <a:bodyPr/>
          <a:lstStyle/>
          <a:p>
            <a:r>
              <a:rPr lang="en-US" dirty="0"/>
              <a:t>About :</a:t>
            </a:r>
            <a:endParaRPr lang="en-IN" dirty="0"/>
          </a:p>
        </p:txBody>
      </p:sp>
      <p:sp>
        <p:nvSpPr>
          <p:cNvPr id="3" name="Content Placeholder 2">
            <a:extLst>
              <a:ext uri="{FF2B5EF4-FFF2-40B4-BE49-F238E27FC236}">
                <a16:creationId xmlns:a16="http://schemas.microsoft.com/office/drawing/2014/main" id="{6B999D69-95B2-4894-8D92-30CD99495045}"/>
              </a:ext>
            </a:extLst>
          </p:cNvPr>
          <p:cNvSpPr>
            <a:spLocks noGrp="1"/>
          </p:cNvSpPr>
          <p:nvPr>
            <p:ph idx="1"/>
          </p:nvPr>
        </p:nvSpPr>
        <p:spPr/>
        <p:txBody>
          <a:bodyPr>
            <a:normAutofit fontScale="92500"/>
          </a:bodyPr>
          <a:lstStyle/>
          <a:p>
            <a:r>
              <a:rPr lang="en-US" b="0" i="0" dirty="0">
                <a:effectLst/>
                <a:latin typeface="AktivGrotesk"/>
              </a:rPr>
              <a:t>Providing the reports and management information your organization needs to plan, convince, and choose strategic directions, depends on having detailed, accurate traffic statistics over the long term, that you can analyze and pull together in numerous ways. Percentage changes only inform at a given moment in time. Scheduled capacity only tells you what might have been. With disparate sources of data that evolve over time, trends can become distorted, and models may no longer apply. Monthly Traffic Statistics provides you with a realistic picture of air traffic, from market overview to regional and airline level, collected directly from airlines.</a:t>
            </a:r>
          </a:p>
          <a:p>
            <a:r>
              <a:rPr lang="en-US" dirty="0">
                <a:latin typeface="AktivGrotesk"/>
              </a:rPr>
              <a:t>Dataset row is 150008 and column is 16.</a:t>
            </a:r>
          </a:p>
          <a:p>
            <a:endParaRPr lang="en-US" dirty="0">
              <a:latin typeface="AktivGrotesk"/>
            </a:endParaRPr>
          </a:p>
          <a:p>
            <a:r>
              <a:rPr lang="en-US">
                <a:latin typeface="AktivGrotesk"/>
              </a:rPr>
              <a:t> My link: </a:t>
            </a:r>
            <a:r>
              <a:rPr lang="en-US" dirty="0">
                <a:latin typeface="AktivGrotesk"/>
              </a:rPr>
              <a:t>https://drive.google.com/file/d/1cFs8m2S6il73rRjcwQaGb7Y70zpuW5YY/view?usp=sharing</a:t>
            </a:r>
          </a:p>
        </p:txBody>
      </p:sp>
    </p:spTree>
    <p:extLst>
      <p:ext uri="{BB962C8B-B14F-4D97-AF65-F5344CB8AC3E}">
        <p14:creationId xmlns:p14="http://schemas.microsoft.com/office/powerpoint/2010/main" val="341048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2B42-581F-45A6-B4C8-DCE6ED7F2CC5}"/>
              </a:ext>
            </a:extLst>
          </p:cNvPr>
          <p:cNvSpPr>
            <a:spLocks noGrp="1"/>
          </p:cNvSpPr>
          <p:nvPr>
            <p:ph type="title"/>
          </p:nvPr>
        </p:nvSpPr>
        <p:spPr/>
        <p:txBody>
          <a:bodyPr/>
          <a:lstStyle/>
          <a:p>
            <a:r>
              <a:rPr lang="en-US" dirty="0"/>
              <a:t>Airlines  Total passengers</a:t>
            </a:r>
            <a:endParaRPr lang="en-IN" dirty="0"/>
          </a:p>
        </p:txBody>
      </p:sp>
      <p:graphicFrame>
        <p:nvGraphicFramePr>
          <p:cNvPr id="4" name="Content Placeholder 3">
            <a:extLst>
              <a:ext uri="{FF2B5EF4-FFF2-40B4-BE49-F238E27FC236}">
                <a16:creationId xmlns:a16="http://schemas.microsoft.com/office/drawing/2014/main" id="{43F68A56-C2CD-485E-BF21-B4F8ECB85B76}"/>
              </a:ext>
            </a:extLst>
          </p:cNvPr>
          <p:cNvGraphicFramePr>
            <a:graphicFrameLocks noGrp="1"/>
          </p:cNvGraphicFramePr>
          <p:nvPr>
            <p:ph idx="1"/>
            <p:extLst>
              <p:ext uri="{D42A27DB-BD31-4B8C-83A1-F6EECF244321}">
                <p14:modId xmlns:p14="http://schemas.microsoft.com/office/powerpoint/2010/main" val="220192840"/>
              </p:ext>
            </p:extLst>
          </p:nvPr>
        </p:nvGraphicFramePr>
        <p:xfrm>
          <a:off x="2" y="1792936"/>
          <a:ext cx="3343834" cy="5065060"/>
        </p:xfrm>
        <a:graphic>
          <a:graphicData uri="http://schemas.openxmlformats.org/drawingml/2006/table">
            <a:tbl>
              <a:tblPr>
                <a:tableStyleId>{5C22544A-7EE6-4342-B048-85BDC9FD1C3A}</a:tableStyleId>
              </a:tblPr>
              <a:tblGrid>
                <a:gridCol w="1222476">
                  <a:extLst>
                    <a:ext uri="{9D8B030D-6E8A-4147-A177-3AD203B41FA5}">
                      <a16:colId xmlns:a16="http://schemas.microsoft.com/office/drawing/2014/main" val="425745858"/>
                    </a:ext>
                  </a:extLst>
                </a:gridCol>
                <a:gridCol w="2121358">
                  <a:extLst>
                    <a:ext uri="{9D8B030D-6E8A-4147-A177-3AD203B41FA5}">
                      <a16:colId xmlns:a16="http://schemas.microsoft.com/office/drawing/2014/main" val="829023116"/>
                    </a:ext>
                  </a:extLst>
                </a:gridCol>
              </a:tblGrid>
              <a:tr h="361790">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Sum of Passenger Count</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1661430"/>
                  </a:ext>
                </a:extLst>
              </a:tr>
              <a:tr h="361790">
                <a:tc>
                  <a:txBody>
                    <a:bodyPr/>
                    <a:lstStyle/>
                    <a:p>
                      <a:pPr algn="ctr" fontAlgn="b"/>
                      <a:r>
                        <a:rPr lang="en-IN" sz="1100" u="none" strike="noStrike">
                          <a:effectLst/>
                        </a:rPr>
                        <a:t>2005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305087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7118211"/>
                  </a:ext>
                </a:extLst>
              </a:tr>
              <a:tr h="361790">
                <a:tc>
                  <a:txBody>
                    <a:bodyPr/>
                    <a:lstStyle/>
                    <a:p>
                      <a:pPr algn="ctr" fontAlgn="b"/>
                      <a:r>
                        <a:rPr lang="en-IN" sz="1100" u="none" strike="noStrike">
                          <a:effectLst/>
                        </a:rPr>
                        <a:t>2006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686118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0016820"/>
                  </a:ext>
                </a:extLst>
              </a:tr>
              <a:tr h="361790">
                <a:tc>
                  <a:txBody>
                    <a:bodyPr/>
                    <a:lstStyle/>
                    <a:p>
                      <a:pPr algn="ctr" fontAlgn="b"/>
                      <a:r>
                        <a:rPr lang="en-IN" sz="1100" u="none" strike="noStrike">
                          <a:effectLst/>
                        </a:rPr>
                        <a:t>2007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636946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4493537"/>
                  </a:ext>
                </a:extLst>
              </a:tr>
              <a:tr h="361790">
                <a:tc>
                  <a:txBody>
                    <a:bodyPr/>
                    <a:lstStyle/>
                    <a:p>
                      <a:pPr algn="ctr" fontAlgn="b"/>
                      <a:r>
                        <a:rPr lang="en-IN" sz="1100" u="none" strike="noStrike">
                          <a:effectLst/>
                        </a:rPr>
                        <a:t>2008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641005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0541179"/>
                  </a:ext>
                </a:extLst>
              </a:tr>
              <a:tr h="361790">
                <a:tc>
                  <a:txBody>
                    <a:bodyPr/>
                    <a:lstStyle/>
                    <a:p>
                      <a:pPr algn="ctr" fontAlgn="b"/>
                      <a:r>
                        <a:rPr lang="en-IN" sz="1100" u="none" strike="noStrike">
                          <a:effectLst/>
                        </a:rPr>
                        <a:t>2009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599886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5005488"/>
                  </a:ext>
                </a:extLst>
              </a:tr>
              <a:tr h="361790">
                <a:tc>
                  <a:txBody>
                    <a:bodyPr/>
                    <a:lstStyle/>
                    <a:p>
                      <a:pPr algn="ctr" fontAlgn="b"/>
                      <a:r>
                        <a:rPr lang="en-IN" sz="1100" u="none" strike="noStrike">
                          <a:effectLst/>
                        </a:rPr>
                        <a:t>2010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595388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3774971"/>
                  </a:ext>
                </a:extLst>
              </a:tr>
              <a:tr h="361790">
                <a:tc>
                  <a:txBody>
                    <a:bodyPr/>
                    <a:lstStyle/>
                    <a:p>
                      <a:pPr algn="ctr" fontAlgn="b"/>
                      <a:r>
                        <a:rPr lang="en-IN" sz="1100" u="none" strike="noStrike">
                          <a:effectLst/>
                        </a:rPr>
                        <a:t>2011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585198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1353250"/>
                  </a:ext>
                </a:extLst>
              </a:tr>
              <a:tr h="361790">
                <a:tc>
                  <a:txBody>
                    <a:bodyPr/>
                    <a:lstStyle/>
                    <a:p>
                      <a:pPr algn="ctr" fontAlgn="b"/>
                      <a:r>
                        <a:rPr lang="en-IN" sz="1100" u="none" strike="noStrike">
                          <a:effectLst/>
                        </a:rPr>
                        <a:t>2012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850434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7313098"/>
                  </a:ext>
                </a:extLst>
              </a:tr>
              <a:tr h="361790">
                <a:tc>
                  <a:txBody>
                    <a:bodyPr/>
                    <a:lstStyle/>
                    <a:p>
                      <a:pPr algn="ctr" fontAlgn="b"/>
                      <a:r>
                        <a:rPr lang="en-IN" sz="1100" u="none" strike="noStrike">
                          <a:effectLst/>
                        </a:rPr>
                        <a:t>2013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834049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105745"/>
                  </a:ext>
                </a:extLst>
              </a:tr>
              <a:tr h="361790">
                <a:tc>
                  <a:txBody>
                    <a:bodyPr/>
                    <a:lstStyle/>
                    <a:p>
                      <a:pPr algn="ctr" fontAlgn="b"/>
                      <a:r>
                        <a:rPr lang="en-IN" sz="1100" u="none" strike="noStrike">
                          <a:effectLst/>
                        </a:rPr>
                        <a:t>2014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995523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5141798"/>
                  </a:ext>
                </a:extLst>
              </a:tr>
              <a:tr h="361790">
                <a:tc>
                  <a:txBody>
                    <a:bodyPr/>
                    <a:lstStyle/>
                    <a:p>
                      <a:pPr algn="ctr" fontAlgn="b"/>
                      <a:r>
                        <a:rPr lang="en-IN" sz="1100" u="none" strike="noStrike">
                          <a:effectLst/>
                        </a:rPr>
                        <a:t>2015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1002438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3496173"/>
                  </a:ext>
                </a:extLst>
              </a:tr>
              <a:tr h="361790">
                <a:tc>
                  <a:txBody>
                    <a:bodyPr/>
                    <a:lstStyle/>
                    <a:p>
                      <a:pPr algn="ctr" fontAlgn="b"/>
                      <a:r>
                        <a:rPr lang="en-IN" sz="1100" u="none" strike="noStrike">
                          <a:effectLst/>
                        </a:rPr>
                        <a:t>2016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266515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880221"/>
                  </a:ext>
                </a:extLst>
              </a:tr>
              <a:tr h="361790">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7998587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4306814"/>
                  </a:ext>
                </a:extLst>
              </a:tr>
            </a:tbl>
          </a:graphicData>
        </a:graphic>
      </p:graphicFrame>
      <p:graphicFrame>
        <p:nvGraphicFramePr>
          <p:cNvPr id="5" name="Chart 4">
            <a:extLst>
              <a:ext uri="{FF2B5EF4-FFF2-40B4-BE49-F238E27FC236}">
                <a16:creationId xmlns:a16="http://schemas.microsoft.com/office/drawing/2014/main" id="{E9D837CC-B486-434C-8EDA-7170723F420D}"/>
              </a:ext>
            </a:extLst>
          </p:cNvPr>
          <p:cNvGraphicFramePr>
            <a:graphicFrameLocks/>
          </p:cNvGraphicFramePr>
          <p:nvPr>
            <p:extLst>
              <p:ext uri="{D42A27DB-BD31-4B8C-83A1-F6EECF244321}">
                <p14:modId xmlns:p14="http://schemas.microsoft.com/office/powerpoint/2010/main" val="1550139896"/>
              </p:ext>
            </p:extLst>
          </p:nvPr>
        </p:nvGraphicFramePr>
        <p:xfrm>
          <a:off x="3810000" y="2057400"/>
          <a:ext cx="8381998" cy="48005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28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E3EA-E337-4DF5-A25A-3BB021D8009F}"/>
              </a:ext>
            </a:extLst>
          </p:cNvPr>
          <p:cNvSpPr>
            <a:spLocks noGrp="1"/>
          </p:cNvSpPr>
          <p:nvPr>
            <p:ph type="title"/>
          </p:nvPr>
        </p:nvSpPr>
        <p:spPr/>
        <p:txBody>
          <a:bodyPr/>
          <a:lstStyle/>
          <a:p>
            <a:r>
              <a:rPr lang="en-US" dirty="0"/>
              <a:t>Airlines passenger details</a:t>
            </a:r>
            <a:endParaRPr lang="en-IN" dirty="0"/>
          </a:p>
        </p:txBody>
      </p:sp>
      <p:sp>
        <p:nvSpPr>
          <p:cNvPr id="3" name="Text Placeholder 2">
            <a:extLst>
              <a:ext uri="{FF2B5EF4-FFF2-40B4-BE49-F238E27FC236}">
                <a16:creationId xmlns:a16="http://schemas.microsoft.com/office/drawing/2014/main" id="{42012C3E-6487-42F5-8CBC-890E9BF2BC8D}"/>
              </a:ext>
            </a:extLst>
          </p:cNvPr>
          <p:cNvSpPr>
            <a:spLocks noGrp="1"/>
          </p:cNvSpPr>
          <p:nvPr>
            <p:ph type="body" idx="1"/>
          </p:nvPr>
        </p:nvSpPr>
        <p:spPr/>
        <p:txBody>
          <a:bodyPr/>
          <a:lstStyle/>
          <a:p>
            <a:r>
              <a:rPr lang="en-US" dirty="0"/>
              <a:t>Airlines passenger list</a:t>
            </a:r>
            <a:endParaRPr lang="en-IN" dirty="0"/>
          </a:p>
        </p:txBody>
      </p:sp>
      <p:graphicFrame>
        <p:nvGraphicFramePr>
          <p:cNvPr id="7" name="Content Placeholder 6">
            <a:extLst>
              <a:ext uri="{FF2B5EF4-FFF2-40B4-BE49-F238E27FC236}">
                <a16:creationId xmlns:a16="http://schemas.microsoft.com/office/drawing/2014/main" id="{2AF4E9D1-346B-43ED-BB98-438C4144EE07}"/>
              </a:ext>
            </a:extLst>
          </p:cNvPr>
          <p:cNvGraphicFramePr>
            <a:graphicFrameLocks noGrp="1"/>
          </p:cNvGraphicFramePr>
          <p:nvPr>
            <p:ph sz="half" idx="2"/>
            <p:extLst>
              <p:ext uri="{D42A27DB-BD31-4B8C-83A1-F6EECF244321}">
                <p14:modId xmlns:p14="http://schemas.microsoft.com/office/powerpoint/2010/main" val="1558813071"/>
              </p:ext>
            </p:extLst>
          </p:nvPr>
        </p:nvGraphicFramePr>
        <p:xfrm>
          <a:off x="1202918" y="2656564"/>
          <a:ext cx="5027195" cy="3566160"/>
        </p:xfrm>
        <a:graphic>
          <a:graphicData uri="http://schemas.openxmlformats.org/drawingml/2006/table">
            <a:tbl>
              <a:tblPr>
                <a:tableStyleId>{5C22544A-7EE6-4342-B048-85BDC9FD1C3A}</a:tableStyleId>
              </a:tblPr>
              <a:tblGrid>
                <a:gridCol w="2797086">
                  <a:extLst>
                    <a:ext uri="{9D8B030D-6E8A-4147-A177-3AD203B41FA5}">
                      <a16:colId xmlns:a16="http://schemas.microsoft.com/office/drawing/2014/main" val="3832791235"/>
                    </a:ext>
                  </a:extLst>
                </a:gridCol>
                <a:gridCol w="2230109">
                  <a:extLst>
                    <a:ext uri="{9D8B030D-6E8A-4147-A177-3AD203B41FA5}">
                      <a16:colId xmlns:a16="http://schemas.microsoft.com/office/drawing/2014/main" val="1868736815"/>
                    </a:ext>
                  </a:extLst>
                </a:gridCol>
              </a:tblGrid>
              <a:tr h="594360">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Sum of Passenger Count</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2013033"/>
                  </a:ext>
                </a:extLst>
              </a:tr>
              <a:tr h="594360">
                <a:tc>
                  <a:txBody>
                    <a:bodyPr/>
                    <a:lstStyle/>
                    <a:p>
                      <a:pPr algn="ctr" fontAlgn="b"/>
                      <a:r>
                        <a:rPr lang="en-IN" sz="1100" u="none" strike="noStrike">
                          <a:effectLst/>
                        </a:rPr>
                        <a:t>American Airlines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1719412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7677245"/>
                  </a:ext>
                </a:extLst>
              </a:tr>
              <a:tr h="594360">
                <a:tc>
                  <a:txBody>
                    <a:bodyPr/>
                    <a:lstStyle/>
                    <a:p>
                      <a:pPr algn="ctr" fontAlgn="b"/>
                      <a:r>
                        <a:rPr lang="en-IN" sz="1100" u="none" strike="noStrike">
                          <a:effectLst/>
                        </a:rPr>
                        <a:t>American Eagle Airlines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55939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2772424"/>
                  </a:ext>
                </a:extLst>
              </a:tr>
              <a:tr h="594360">
                <a:tc>
                  <a:txBody>
                    <a:bodyPr/>
                    <a:lstStyle/>
                    <a:p>
                      <a:pPr algn="ctr" fontAlgn="b"/>
                      <a:r>
                        <a:rPr lang="en-IN" sz="1100" u="none" strike="noStrike">
                          <a:effectLst/>
                        </a:rPr>
                        <a:t>SkyWest Airlines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1209416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90482687"/>
                  </a:ext>
                </a:extLst>
              </a:tr>
              <a:tr h="594360">
                <a:tc>
                  <a:txBody>
                    <a:bodyPr/>
                    <a:lstStyle/>
                    <a:p>
                      <a:pPr algn="ctr" fontAlgn="b"/>
                      <a:r>
                        <a:rPr lang="en-IN" sz="1100" u="none" strike="noStrike">
                          <a:effectLst/>
                        </a:rPr>
                        <a:t>United Airlines - Pre 07/01/2013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5661523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7950144"/>
                  </a:ext>
                </a:extLst>
              </a:tr>
              <a:tr h="594360">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8646290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3494491"/>
                  </a:ext>
                </a:extLst>
              </a:tr>
            </a:tbl>
          </a:graphicData>
        </a:graphic>
      </p:graphicFrame>
      <p:sp>
        <p:nvSpPr>
          <p:cNvPr id="5" name="Text Placeholder 4">
            <a:extLst>
              <a:ext uri="{FF2B5EF4-FFF2-40B4-BE49-F238E27FC236}">
                <a16:creationId xmlns:a16="http://schemas.microsoft.com/office/drawing/2014/main" id="{81D06529-0C24-4F5A-AF66-52898FFE209A}"/>
              </a:ext>
            </a:extLst>
          </p:cNvPr>
          <p:cNvSpPr>
            <a:spLocks noGrp="1"/>
          </p:cNvSpPr>
          <p:nvPr>
            <p:ph type="body" sz="quarter" idx="3"/>
          </p:nvPr>
        </p:nvSpPr>
        <p:spPr/>
        <p:txBody>
          <a:bodyPr/>
          <a:lstStyle/>
          <a:p>
            <a:r>
              <a:rPr lang="en-US" dirty="0"/>
              <a:t>Airlines  Graph:</a:t>
            </a:r>
            <a:endParaRPr lang="en-IN" dirty="0"/>
          </a:p>
        </p:txBody>
      </p:sp>
      <p:graphicFrame>
        <p:nvGraphicFramePr>
          <p:cNvPr id="8" name="Content Placeholder 7">
            <a:extLst>
              <a:ext uri="{FF2B5EF4-FFF2-40B4-BE49-F238E27FC236}">
                <a16:creationId xmlns:a16="http://schemas.microsoft.com/office/drawing/2014/main" id="{378B67D0-5B53-4A18-8012-08900089FF18}"/>
              </a:ext>
            </a:extLst>
          </p:cNvPr>
          <p:cNvGraphicFramePr>
            <a:graphicFrameLocks noGrp="1"/>
          </p:cNvGraphicFramePr>
          <p:nvPr>
            <p:ph sz="quarter" idx="4"/>
            <p:extLst>
              <p:ext uri="{D42A27DB-BD31-4B8C-83A1-F6EECF244321}">
                <p14:modId xmlns:p14="http://schemas.microsoft.com/office/powerpoint/2010/main" val="2529347146"/>
              </p:ext>
            </p:extLst>
          </p:nvPr>
        </p:nvGraphicFramePr>
        <p:xfrm>
          <a:off x="6230937" y="2655888"/>
          <a:ext cx="5674191" cy="3567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961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1B22-B6E6-4953-A6EA-1E6A8CD2ADE2}"/>
              </a:ext>
            </a:extLst>
          </p:cNvPr>
          <p:cNvSpPr>
            <a:spLocks noGrp="1"/>
          </p:cNvSpPr>
          <p:nvPr>
            <p:ph type="title"/>
          </p:nvPr>
        </p:nvSpPr>
        <p:spPr/>
        <p:txBody>
          <a:bodyPr/>
          <a:lstStyle/>
          <a:p>
            <a:r>
              <a:rPr lang="en-US" dirty="0"/>
              <a:t>Passenger count month vise :</a:t>
            </a:r>
            <a:endParaRPr lang="en-IN" dirty="0"/>
          </a:p>
        </p:txBody>
      </p:sp>
      <p:sp>
        <p:nvSpPr>
          <p:cNvPr id="4" name="Text Placeholder 3">
            <a:extLst>
              <a:ext uri="{FF2B5EF4-FFF2-40B4-BE49-F238E27FC236}">
                <a16:creationId xmlns:a16="http://schemas.microsoft.com/office/drawing/2014/main" id="{B35461A2-E567-446A-8543-D01898B8C233}"/>
              </a:ext>
            </a:extLst>
          </p:cNvPr>
          <p:cNvSpPr>
            <a:spLocks noGrp="1"/>
          </p:cNvSpPr>
          <p:nvPr>
            <p:ph type="body" sz="half" idx="2"/>
          </p:nvPr>
        </p:nvSpPr>
        <p:spPr/>
        <p:txBody>
          <a:bodyPr/>
          <a:lstStyle/>
          <a:p>
            <a:endParaRPr lang="en-IN" dirty="0"/>
          </a:p>
        </p:txBody>
      </p:sp>
      <p:graphicFrame>
        <p:nvGraphicFramePr>
          <p:cNvPr id="6" name="Table 5">
            <a:extLst>
              <a:ext uri="{FF2B5EF4-FFF2-40B4-BE49-F238E27FC236}">
                <a16:creationId xmlns:a16="http://schemas.microsoft.com/office/drawing/2014/main" id="{2F12DC9D-9C62-4349-93DA-900774A2865C}"/>
              </a:ext>
            </a:extLst>
          </p:cNvPr>
          <p:cNvGraphicFramePr>
            <a:graphicFrameLocks noGrp="1"/>
          </p:cNvGraphicFramePr>
          <p:nvPr>
            <p:extLst>
              <p:ext uri="{D42A27DB-BD31-4B8C-83A1-F6EECF244321}">
                <p14:modId xmlns:p14="http://schemas.microsoft.com/office/powerpoint/2010/main" val="1892997060"/>
              </p:ext>
            </p:extLst>
          </p:nvPr>
        </p:nvGraphicFramePr>
        <p:xfrm>
          <a:off x="7790689" y="2148848"/>
          <a:ext cx="3196310" cy="3931920"/>
        </p:xfrm>
        <a:graphic>
          <a:graphicData uri="http://schemas.openxmlformats.org/drawingml/2006/table">
            <a:tbl>
              <a:tblPr>
                <a:tableStyleId>{5C22544A-7EE6-4342-B048-85BDC9FD1C3A}</a:tableStyleId>
              </a:tblPr>
              <a:tblGrid>
                <a:gridCol w="1168544">
                  <a:extLst>
                    <a:ext uri="{9D8B030D-6E8A-4147-A177-3AD203B41FA5}">
                      <a16:colId xmlns:a16="http://schemas.microsoft.com/office/drawing/2014/main" val="2458881349"/>
                    </a:ext>
                  </a:extLst>
                </a:gridCol>
                <a:gridCol w="2027766">
                  <a:extLst>
                    <a:ext uri="{9D8B030D-6E8A-4147-A177-3AD203B41FA5}">
                      <a16:colId xmlns:a16="http://schemas.microsoft.com/office/drawing/2014/main" val="1946865089"/>
                    </a:ext>
                  </a:extLst>
                </a:gridCol>
              </a:tblGrid>
              <a:tr h="245745">
                <a:tc>
                  <a:txBody>
                    <a:bodyPr/>
                    <a:lstStyle/>
                    <a:p>
                      <a:pPr algn="ctr" fontAlgn="b"/>
                      <a:r>
                        <a:rPr lang="en-IN" sz="1100" u="none" strike="noStrike">
                          <a:effectLst/>
                        </a:rPr>
                        <a:t>Year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2009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4289657"/>
                  </a:ext>
                </a:extLst>
              </a:tr>
              <a:tr h="245745">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0564779"/>
                  </a:ext>
                </a:extLst>
              </a:tr>
              <a:tr h="245745">
                <a:tc>
                  <a:txBody>
                    <a:bodyPr/>
                    <a:lstStyle/>
                    <a:p>
                      <a:pPr algn="ctr"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Sum of Passenger Count</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0528766"/>
                  </a:ext>
                </a:extLst>
              </a:tr>
              <a:tr h="245745">
                <a:tc>
                  <a:txBody>
                    <a:bodyPr/>
                    <a:lstStyle/>
                    <a:p>
                      <a:pPr algn="ctr" fontAlgn="b"/>
                      <a:r>
                        <a:rPr lang="en-IN" sz="1100" u="none" strike="noStrike">
                          <a:effectLst/>
                        </a:rPr>
                        <a:t>January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2644539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647544"/>
                  </a:ext>
                </a:extLst>
              </a:tr>
              <a:tr h="245745">
                <a:tc>
                  <a:txBody>
                    <a:bodyPr/>
                    <a:lstStyle/>
                    <a:p>
                      <a:pPr algn="ctr" fontAlgn="b"/>
                      <a:r>
                        <a:rPr lang="en-IN" sz="1100" u="none" strike="noStrike">
                          <a:effectLst/>
                        </a:rPr>
                        <a:t>February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2359800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1921267"/>
                  </a:ext>
                </a:extLst>
              </a:tr>
              <a:tr h="245745">
                <a:tc>
                  <a:txBody>
                    <a:bodyPr/>
                    <a:lstStyle/>
                    <a:p>
                      <a:pPr algn="ctr" fontAlgn="b"/>
                      <a:r>
                        <a:rPr lang="en-IN" sz="1100" u="none" strike="noStrike">
                          <a:effectLst/>
                        </a:rPr>
                        <a:t>March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2925918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3440057"/>
                  </a:ext>
                </a:extLst>
              </a:tr>
              <a:tr h="245745">
                <a:tc>
                  <a:txBody>
                    <a:bodyPr/>
                    <a:lstStyle/>
                    <a:p>
                      <a:pPr algn="ctr" fontAlgn="b"/>
                      <a:r>
                        <a:rPr lang="en-IN" sz="1100" u="none" strike="noStrike">
                          <a:effectLst/>
                        </a:rPr>
                        <a:t>April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3024973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9199596"/>
                  </a:ext>
                </a:extLst>
              </a:tr>
              <a:tr h="245745">
                <a:tc>
                  <a:txBody>
                    <a:bodyPr/>
                    <a:lstStyle/>
                    <a:p>
                      <a:pPr algn="ctr" fontAlgn="b"/>
                      <a:r>
                        <a:rPr lang="en-IN" sz="1100" u="none" strike="noStrike">
                          <a:effectLst/>
                        </a:rPr>
                        <a:t>May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3177100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8686617"/>
                  </a:ext>
                </a:extLst>
              </a:tr>
              <a:tr h="245745">
                <a:tc>
                  <a:txBody>
                    <a:bodyPr/>
                    <a:lstStyle/>
                    <a:p>
                      <a:pPr algn="ctr" fontAlgn="b"/>
                      <a:r>
                        <a:rPr lang="en-IN" sz="1100" u="none" strike="noStrike">
                          <a:effectLst/>
                        </a:rPr>
                        <a:t>June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3419595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5830300"/>
                  </a:ext>
                </a:extLst>
              </a:tr>
              <a:tr h="245745">
                <a:tc>
                  <a:txBody>
                    <a:bodyPr/>
                    <a:lstStyle/>
                    <a:p>
                      <a:pPr algn="ctr" fontAlgn="b"/>
                      <a:r>
                        <a:rPr lang="en-IN" sz="1100" u="none" strike="noStrike">
                          <a:effectLst/>
                        </a:rPr>
                        <a:t>July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3649702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6994981"/>
                  </a:ext>
                </a:extLst>
              </a:tr>
              <a:tr h="245745">
                <a:tc>
                  <a:txBody>
                    <a:bodyPr/>
                    <a:lstStyle/>
                    <a:p>
                      <a:pPr algn="ctr" fontAlgn="b"/>
                      <a:r>
                        <a:rPr lang="en-IN" sz="1100" u="none" strike="noStrike">
                          <a:effectLst/>
                        </a:rPr>
                        <a:t>August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3650668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7694471"/>
                  </a:ext>
                </a:extLst>
              </a:tr>
              <a:tr h="245745">
                <a:tc>
                  <a:txBody>
                    <a:bodyPr/>
                    <a:lstStyle/>
                    <a:p>
                      <a:pPr algn="ctr" fontAlgn="b"/>
                      <a:r>
                        <a:rPr lang="en-IN" sz="1100" u="none" strike="noStrike">
                          <a:effectLst/>
                        </a:rPr>
                        <a:t>September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3191526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1554287"/>
                  </a:ext>
                </a:extLst>
              </a:tr>
              <a:tr h="245745">
                <a:tc>
                  <a:txBody>
                    <a:bodyPr/>
                    <a:lstStyle/>
                    <a:p>
                      <a:pPr algn="ctr" fontAlgn="b"/>
                      <a:r>
                        <a:rPr lang="en-IN" sz="1100" u="none" strike="noStrike">
                          <a:effectLst/>
                        </a:rPr>
                        <a:t>October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3249428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4130801"/>
                  </a:ext>
                </a:extLst>
              </a:tr>
              <a:tr h="245745">
                <a:tc>
                  <a:txBody>
                    <a:bodyPr/>
                    <a:lstStyle/>
                    <a:p>
                      <a:pPr algn="ctr" fontAlgn="b"/>
                      <a:r>
                        <a:rPr lang="en-IN" sz="1100" u="none" strike="noStrike">
                          <a:effectLst/>
                        </a:rPr>
                        <a:t>November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2971484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0342204"/>
                  </a:ext>
                </a:extLst>
              </a:tr>
              <a:tr h="245745">
                <a:tc>
                  <a:txBody>
                    <a:bodyPr/>
                    <a:lstStyle/>
                    <a:p>
                      <a:pPr algn="ctr" fontAlgn="b"/>
                      <a:r>
                        <a:rPr lang="en-IN" sz="1100" u="none" strike="noStrike">
                          <a:effectLst/>
                        </a:rPr>
                        <a:t>December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3074209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0925198"/>
                  </a:ext>
                </a:extLst>
              </a:tr>
              <a:tr h="245745">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37338942</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9518877"/>
                  </a:ext>
                </a:extLst>
              </a:tr>
            </a:tbl>
          </a:graphicData>
        </a:graphic>
      </p:graphicFrame>
      <p:graphicFrame>
        <p:nvGraphicFramePr>
          <p:cNvPr id="7" name="Picture Placeholder 6">
            <a:extLst>
              <a:ext uri="{FF2B5EF4-FFF2-40B4-BE49-F238E27FC236}">
                <a16:creationId xmlns:a16="http://schemas.microsoft.com/office/drawing/2014/main" id="{FEB02339-EAD0-44DF-9015-A8BF68DF0CCE}"/>
              </a:ext>
            </a:extLst>
          </p:cNvPr>
          <p:cNvGraphicFramePr>
            <a:graphicFrameLocks noGrp="1"/>
          </p:cNvGraphicFramePr>
          <p:nvPr>
            <p:ph type="pic" idx="1"/>
            <p:extLst>
              <p:ext uri="{D42A27DB-BD31-4B8C-83A1-F6EECF244321}">
                <p14:modId xmlns:p14="http://schemas.microsoft.com/office/powerpoint/2010/main" val="100505979"/>
              </p:ext>
            </p:extLst>
          </p:nvPr>
        </p:nvGraphicFramePr>
        <p:xfrm>
          <a:off x="1279525" y="2211388"/>
          <a:ext cx="6127750" cy="3932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561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C15-2A87-4501-B529-1F1E13985B0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9581AE0-44B0-4DF2-9F4D-1E68C4B1804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483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BCD02-2054-4EB7-AE24-88537CCEE38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9381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5663-7F3F-476B-9273-CC6916D1A54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D8C54E2-7BD3-43EC-B6E8-98C670855A34}"/>
              </a:ext>
            </a:extLst>
          </p:cNvPr>
          <p:cNvSpPr>
            <a:spLocks noGrp="1"/>
          </p:cNvSpPr>
          <p:nvPr>
            <p:ph idx="1"/>
          </p:nvPr>
        </p:nvSpPr>
        <p:spPr/>
        <p:txBody>
          <a:bodyPr/>
          <a:lstStyle/>
          <a:p>
            <a:r>
              <a:rPr lang="en-US" dirty="0"/>
              <a:t>1.top airlines is united airlines.</a:t>
            </a:r>
          </a:p>
          <a:p>
            <a:r>
              <a:rPr lang="en-US" dirty="0"/>
              <a:t>2.2015  is highest </a:t>
            </a:r>
            <a:r>
              <a:rPr lang="en-US" dirty="0" err="1"/>
              <a:t>passanger</a:t>
            </a:r>
            <a:r>
              <a:rPr lang="en-US" dirty="0"/>
              <a:t> count</a:t>
            </a:r>
          </a:p>
          <a:p>
            <a:r>
              <a:rPr lang="en-US" dirty="0"/>
              <a:t>3.pricewise is US region is highest.</a:t>
            </a:r>
            <a:endParaRPr lang="en-IN" dirty="0"/>
          </a:p>
        </p:txBody>
      </p:sp>
    </p:spTree>
    <p:extLst>
      <p:ext uri="{BB962C8B-B14F-4D97-AF65-F5344CB8AC3E}">
        <p14:creationId xmlns:p14="http://schemas.microsoft.com/office/powerpoint/2010/main" val="996250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105</TotalTime>
  <Words>370</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AktivGrotesk</vt:lpstr>
      <vt:lpstr>Calibri</vt:lpstr>
      <vt:lpstr>Corbel</vt:lpstr>
      <vt:lpstr>Wingdings</vt:lpstr>
      <vt:lpstr>Banded</vt:lpstr>
      <vt:lpstr>air traffic passenger statistics</vt:lpstr>
      <vt:lpstr>Problem Statement :</vt:lpstr>
      <vt:lpstr>About :</vt:lpstr>
      <vt:lpstr>Airlines  Total passengers</vt:lpstr>
      <vt:lpstr>Airlines passenger details</vt:lpstr>
      <vt:lpstr>Passenger count month vise :</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passenger statistics</dc:title>
  <dc:creator>avinash lonkar</dc:creator>
  <cp:lastModifiedBy>Aniket Phapale</cp:lastModifiedBy>
  <cp:revision>8</cp:revision>
  <dcterms:created xsi:type="dcterms:W3CDTF">2022-02-21T15:47:04Z</dcterms:created>
  <dcterms:modified xsi:type="dcterms:W3CDTF">2022-02-27T13:12:10Z</dcterms:modified>
</cp:coreProperties>
</file>