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ECB"/>
    <a:srgbClr val="6EA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8" d="100"/>
          <a:sy n="128" d="100"/>
        </p:scale>
        <p:origin x="-263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4F12-75A6-F940-B5DB-B74132462A5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A62D7-9512-5D4E-B55D-3FED8124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734D9-BC49-DD4B-8120-97E8DEE711C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ECB5-3202-E742-BDF1-F1952386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1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E1A8-3C0F-BC4C-B44F-EFDB1FEADDED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62AFE1-CB22-F940-980C-48D10E4E7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FF1E1A8-3C0F-BC4C-B44F-EFDB1FEADDED}" type="datetimeFigureOut">
              <a:rPr lang="en-US" smtClean="0"/>
              <a:pPr/>
              <a:t>11/28/16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686288" y="5867400"/>
            <a:ext cx="2773705" cy="753551"/>
            <a:chOff x="1723260" y="2174909"/>
            <a:chExt cx="5494494" cy="1492725"/>
          </a:xfrm>
        </p:grpSpPr>
        <p:pic>
          <p:nvPicPr>
            <p:cNvPr id="8" name="Picture 7" descr="logo_glss_512x512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260" y="2174909"/>
              <a:ext cx="1492725" cy="1492725"/>
            </a:xfrm>
            <a:prstGeom prst="rect">
              <a:avLst/>
            </a:prstGeom>
          </p:spPr>
        </p:pic>
        <p:pic>
          <p:nvPicPr>
            <p:cNvPr id="9" name="Picture 8" descr="GoLeanSixSigma.com Logo 2013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797" y="2733315"/>
              <a:ext cx="3695957" cy="476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0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oLeanSixSigma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909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Task Board</a:t>
            </a:r>
            <a:br>
              <a:rPr lang="en-US" dirty="0" smtClean="0"/>
            </a:br>
            <a:r>
              <a:rPr lang="en-US" dirty="0" smtClean="0"/>
              <a:t>Monitoring Cards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24753" y="1284530"/>
            <a:ext cx="5494494" cy="1492725"/>
            <a:chOff x="1723260" y="2174909"/>
            <a:chExt cx="5494494" cy="1492725"/>
          </a:xfrm>
        </p:grpSpPr>
        <p:pic>
          <p:nvPicPr>
            <p:cNvPr id="4" name="Picture 3" descr="logo_glss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260" y="2174909"/>
              <a:ext cx="1492725" cy="1492725"/>
            </a:xfrm>
            <a:prstGeom prst="rect">
              <a:avLst/>
            </a:prstGeom>
          </p:spPr>
        </p:pic>
        <p:pic>
          <p:nvPicPr>
            <p:cNvPr id="5" name="Picture 4" descr="GoLeanSixSigma.com Logo 20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797" y="2733315"/>
              <a:ext cx="3695957" cy="47628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190994" y="5312799"/>
            <a:ext cx="67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Visit </a:t>
            </a:r>
            <a:r>
              <a:rPr lang="en-US" dirty="0" smtClean="0">
                <a:latin typeface="Arial"/>
                <a:cs typeface="Arial"/>
                <a:hlinkClick r:id="rId4"/>
              </a:rPr>
              <a:t>GoLeanSixSigma.com</a:t>
            </a:r>
            <a:r>
              <a:rPr lang="en-US" dirty="0" smtClean="0">
                <a:latin typeface="Arial"/>
                <a:cs typeface="Arial"/>
              </a:rPr>
              <a:t> for more Lean Six Sigma Resources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35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Visual Controls Monitoring Card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94298"/>
              </p:ext>
            </p:extLst>
          </p:nvPr>
        </p:nvGraphicFramePr>
        <p:xfrm>
          <a:off x="876564" y="1704106"/>
          <a:ext cx="4435734" cy="45625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867"/>
                <a:gridCol w="2217867"/>
              </a:tblGrid>
              <a:tr h="59582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Visual Controls </a:t>
                      </a:r>
                      <a:br>
                        <a:rPr lang="en-US" sz="140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Visual Controls </a:t>
                      </a:r>
                      <a:br>
                        <a:rPr lang="en-US" sz="140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96668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visual controls show pace and progression of work?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visual controls show expected vs. actual when needed?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reasons for misses or flow interrupters specific and clearly described?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When there are misses are we ensuring there is a proper response?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visuals regularly used to drive improvement and revised as needed?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visuals signed off or initialed by leaders? 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visual controls show pace and progression of work?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visual controls show expected vs. actual when needed?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reasons for misses or flow interrupters specific and clearly described?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When there are misses are we ensuring there is a proper response?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visuals regularly used to drive improvement and revised as needed?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visuals signed off or initialed by leaders? 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6532" y="3042471"/>
            <a:ext cx="2498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08ECB"/>
                </a:solidFill>
                <a:latin typeface="Arial"/>
                <a:cs typeface="Arial"/>
              </a:rPr>
              <a:t>A Tool For Leaders To Monitor Visual Controls</a:t>
            </a:r>
            <a:endParaRPr lang="en-US" sz="2400" dirty="0">
              <a:solidFill>
                <a:srgbClr val="208EC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78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Process Performance Board Monitoring Card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41922"/>
              </p:ext>
            </p:extLst>
          </p:nvPr>
        </p:nvGraphicFramePr>
        <p:xfrm>
          <a:off x="876564" y="1704106"/>
          <a:ext cx="4435734" cy="50001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867"/>
                <a:gridCol w="2217867"/>
              </a:tblGrid>
              <a:tr h="59582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Process Performance Board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Process Performance Board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96668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Is the Process Performance Board being used on a regular basis by the team?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Does the Process Performance Board tell you what you need to know about the process?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Is it being used to communicate goals, status (expected vs. actual) and process improvement progress?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Are problems visible? Are efforts to work on the problems visible?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Are tasks assigned to help resolve problems?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Is there follow through on what was found, actions that were assigned and discussed as opportunities for improvement?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1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Is the Process Performance Board being used on a regular basis by the team?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Does the Process Performance Board tell you what you need to know about the process?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Is it being used to communicate goals, status (expected vs. actual) and process improvement progress?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Are problems visible? Are efforts to work on the problems visible?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Are tasks assigned to help resolve problems?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Is there follow through on what was found, actions that were assigned and discussed as opportunities for improvement? 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6532" y="3042471"/>
            <a:ext cx="2498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08ECB"/>
                </a:solidFill>
                <a:latin typeface="Arial"/>
                <a:cs typeface="Arial"/>
              </a:rPr>
              <a:t>A Tool For Leaders To Monitor Process Performance Board</a:t>
            </a:r>
            <a:endParaRPr lang="en-US" sz="2400" dirty="0">
              <a:solidFill>
                <a:srgbClr val="208EC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3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A3 Problem Solving Monitoring Card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26224"/>
              </p:ext>
            </p:extLst>
          </p:nvPr>
        </p:nvGraphicFramePr>
        <p:xfrm>
          <a:off x="876564" y="1704106"/>
          <a:ext cx="4435734" cy="49087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867"/>
                <a:gridCol w="2217867"/>
              </a:tblGrid>
              <a:tr h="59582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A3 Problem Solving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/>
                      </a:r>
                      <a:br>
                        <a:rPr lang="en-US" sz="14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A3 Problem Solving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/>
                      </a:r>
                      <a:br>
                        <a:rPr lang="en-US" sz="14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96668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staff jumping to solutions without knowing root cause?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reoccurring problems visited frequently because the root cause is not known?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employees using the A3 process and gaining capability around A3 use?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using the A3 process with team members and promoting A3 use?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Is the team bringing problems forward or waiting on assignments?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employees demonstrating problem-solving and continuous improvement thinking? 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staff jumping to solutions without knowing root cause?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reoccurring problems visited frequently because the root cause is not known?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employees using the A3 process and gaining capability around A3 use?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using the A3 process with team members and promoting A3 use?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Is the team bringing problems forward or waiting on assignments?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employees demonstrating problem-solving and continuous improvement thinking? 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6532" y="3042471"/>
            <a:ext cx="2498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08ECB"/>
                </a:solidFill>
                <a:latin typeface="Arial"/>
                <a:cs typeface="Arial"/>
              </a:rPr>
              <a:t>A Tool For Leaders To Monitor A3 Problem Solving</a:t>
            </a:r>
            <a:endParaRPr lang="en-US" sz="2400" dirty="0">
              <a:solidFill>
                <a:srgbClr val="208EC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3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A3 Coaching Monitoring Card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32822"/>
              </p:ext>
            </p:extLst>
          </p:nvPr>
        </p:nvGraphicFramePr>
        <p:xfrm>
          <a:off x="876564" y="1704106"/>
          <a:ext cx="4435734" cy="45625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867"/>
                <a:gridCol w="2217867"/>
              </a:tblGrid>
              <a:tr h="59582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A3 Coaching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br>
                        <a:rPr lang="en-US" sz="14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A3 Coaching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br>
                        <a:rPr lang="en-US" sz="14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96668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using the A3 to build the problem solving muscle of staff?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investing time with staff to build the problem solving muscle?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jumping to solution and getting emotionally attached to the solution?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being mentors by asking questions versus solving the problems for their staff?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using the A3 to build the problem solving muscle of staff?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investing time with staff to build the problem solving muscle?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jumping to solution and getting emotionally attached to the solution?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leaders being mentors by asking questions versus solving the problems for their staff?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6532" y="3042471"/>
            <a:ext cx="2498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08ECB"/>
                </a:solidFill>
                <a:latin typeface="Arial"/>
                <a:cs typeface="Arial"/>
              </a:rPr>
              <a:t>A Tool For Leaders To Monitor Visual Controls</a:t>
            </a:r>
            <a:endParaRPr lang="en-US" sz="2400" dirty="0">
              <a:solidFill>
                <a:srgbClr val="208EC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3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Huddle Meetings Monitoring Card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67337"/>
              </p:ext>
            </p:extLst>
          </p:nvPr>
        </p:nvGraphicFramePr>
        <p:xfrm>
          <a:off x="876564" y="1704106"/>
          <a:ext cx="4435734" cy="5015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867"/>
                <a:gridCol w="2217867"/>
              </a:tblGrid>
              <a:tr h="59582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Huddle Meeting</a:t>
                      </a:r>
                      <a:br>
                        <a:rPr lang="en-US" sz="140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Huddle</a:t>
                      </a:r>
                      <a:r>
                        <a:rPr lang="en-US" sz="1400" baseline="0" smtClean="0">
                          <a:latin typeface="Arial"/>
                          <a:cs typeface="Arial"/>
                        </a:rPr>
                        <a:t> Meeting</a:t>
                      </a:r>
                      <a:r>
                        <a:rPr lang="en-US" sz="1400" smtClean="0">
                          <a:latin typeface="Arial"/>
                          <a:cs typeface="Arial"/>
                        </a:rPr>
                        <a:t/>
                      </a:r>
                      <a:br>
                        <a:rPr lang="en-US" sz="1400" smtClean="0">
                          <a:latin typeface="Arial"/>
                          <a:cs typeface="Arial"/>
                        </a:rPr>
                      </a:br>
                      <a:r>
                        <a:rPr lang="en-US" sz="140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96668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occur regularly and occur at the Process Performance Boards?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focus on the status of process as well as results?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have clear purpose and agenda beyond today’s requirements?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result in task assignments to improve the process, follow-up on assignments and problem-solving discussion?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Is there Round Robin rounds to seek input, open issues, suggestions, and questions?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occur regularly and occur at the Process Performance Boards?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focus on the status of process as well as results?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have clear purpose and agenda beyond today’s requirements?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Do Huddle Meetings result in task assignments to improve the process, follow-up on assignments and problem-solving discussion?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Is there Round Robin rounds to seek input, open issues, suggestions, and questions?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6532" y="3042471"/>
            <a:ext cx="2498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08ECB"/>
                </a:solidFill>
                <a:latin typeface="Arial"/>
                <a:cs typeface="Arial"/>
              </a:rPr>
              <a:t>A Tool For Leaders To Monitor Huddle Meetings</a:t>
            </a:r>
            <a:endParaRPr lang="en-US" sz="2400" dirty="0">
              <a:solidFill>
                <a:srgbClr val="208EC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39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Leader Process Walks Monitoring Card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55300"/>
              </p:ext>
            </p:extLst>
          </p:nvPr>
        </p:nvGraphicFramePr>
        <p:xfrm>
          <a:off x="876564" y="1417638"/>
          <a:ext cx="4435734" cy="55564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867"/>
                <a:gridCol w="2217867"/>
              </a:tblGrid>
              <a:tr h="59582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Leader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Process Walk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/>
                      </a:r>
                      <a:br>
                        <a:rPr lang="en-US" sz="140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Leader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Process Walk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/>
                      </a:r>
                      <a:br>
                        <a:rPr lang="en-US" sz="140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Monitoring Card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96668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 Process Walks occurring on a regular basis?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visual controls being reviewed to understand the following: 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What is the work being done here?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What is the process by which it should be done?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How can you tell its working? 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Are we adhering to the process?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Are we getting the business results expected from this process?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What is the next improvement that we are going to make in this process?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Leader Process Walks occurring on a regular basis?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Are visual controls being reviewed to understand the following: 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What is the work being done here?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What is the process by which it should be done?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How can you tell its working? 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Are we adhering to the process?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Are we getting the business results expected from this process?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latin typeface="Arial"/>
                          <a:cs typeface="Arial"/>
                        </a:rPr>
                        <a:t>What is the next improvement that we are going to make in this process? </a:t>
                      </a:r>
                    </a:p>
                  </a:txBody>
                  <a:tcPr>
                    <a:lnL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6532" y="3042471"/>
            <a:ext cx="2498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08ECB"/>
                </a:solidFill>
                <a:latin typeface="Arial"/>
                <a:cs typeface="Arial"/>
              </a:rPr>
              <a:t>A Tool For Leaders To Monitor Leader Process Walks</a:t>
            </a:r>
            <a:endParaRPr lang="en-US" sz="2400" dirty="0">
              <a:solidFill>
                <a:srgbClr val="208EC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3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998</Words>
  <Application>Microsoft Macintosh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Task Board Monitoring Cards</vt:lpstr>
      <vt:lpstr>Visual Controls Monitoring Card</vt:lpstr>
      <vt:lpstr>Process Performance Board Monitoring Card</vt:lpstr>
      <vt:lpstr>A3 Problem Solving Monitoring Card</vt:lpstr>
      <vt:lpstr>A3 Coaching Monitoring Card</vt:lpstr>
      <vt:lpstr>Huddle Meetings Monitoring Card</vt:lpstr>
      <vt:lpstr>Leader Process Walks Monitoring Card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</dc:creator>
  <cp:lastModifiedBy>julius@goleansixsigma.com</cp:lastModifiedBy>
  <cp:revision>10</cp:revision>
  <dcterms:created xsi:type="dcterms:W3CDTF">2013-10-11T19:06:50Z</dcterms:created>
  <dcterms:modified xsi:type="dcterms:W3CDTF">2016-11-29T00:40:08Z</dcterms:modified>
</cp:coreProperties>
</file>