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8"/>
  </p:notesMasterIdLst>
  <p:handoutMasterIdLst>
    <p:handoutMasterId r:id="rId9"/>
  </p:handoutMasterIdLst>
  <p:sldIdLst>
    <p:sldId id="291" r:id="rId5"/>
    <p:sldId id="293" r:id="rId6"/>
    <p:sldId id="29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4080">
          <p15:clr>
            <a:srgbClr val="A4A3A4"/>
          </p15:clr>
        </p15:guide>
        <p15:guide id="5" pos="383">
          <p15:clr>
            <a:srgbClr val="A4A3A4"/>
          </p15:clr>
        </p15:guide>
        <p15:guide id="6" pos="7295">
          <p15:clr>
            <a:srgbClr val="A4A3A4"/>
          </p15:clr>
        </p15:guide>
        <p15:guide id="7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1" autoAdjust="0"/>
    <p:restoredTop sz="88221" autoAdjust="0"/>
  </p:normalViewPr>
  <p:slideViewPr>
    <p:cSldViewPr>
      <p:cViewPr varScale="1">
        <p:scale>
          <a:sx n="76" d="100"/>
          <a:sy n="76" d="100"/>
        </p:scale>
        <p:origin x="1500" y="66"/>
      </p:cViewPr>
      <p:guideLst>
        <p:guide orient="horz" pos="2160"/>
        <p:guide orient="horz" pos="960"/>
        <p:guide orient="horz" pos="3792"/>
        <p:guide orient="horz" pos="4080"/>
        <p:guide pos="383"/>
        <p:guide pos="729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33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E721-C2AD-495A-BA5D-7A6BE726C106}" type="datetimeFigureOut">
              <a:rPr lang="en-US"/>
              <a:t>6/2/2017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C9033-766F-4052-AB17-7EC97F48FE1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94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E89E7-9C39-47DD-AD67-E6FCA81EE1EE}" type="datetimeFigureOut">
              <a:rPr lang="en-US"/>
              <a:t>6/2/2017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4494212" cy="2529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429000"/>
            <a:ext cx="6096000" cy="5029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86FF2-5085-4FC6-AA54-A4D211FF83A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0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4494212" cy="2528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for Informal and Formal requirements, when you read the books, please focus on</a:t>
            </a:r>
            <a:r>
              <a:rPr lang="en-US" baseline="0" dirty="0"/>
              <a:t> being able to answer these questions: </a:t>
            </a:r>
          </a:p>
          <a:p>
            <a:r>
              <a:rPr lang="en-US" baseline="0" dirty="0"/>
              <a:t>What are the pluses and minuses of the learning resource (book, article, webinar)? </a:t>
            </a:r>
          </a:p>
          <a:p>
            <a:r>
              <a:rPr lang="en-US" baseline="0" dirty="0"/>
              <a:t>How do the concepts apply specifically to your role and your work at H&amp;A? </a:t>
            </a:r>
          </a:p>
          <a:p>
            <a:r>
              <a:rPr lang="en-US" baseline="0" dirty="0"/>
              <a:t>What recommendations do you have for others in using this resource? (types of roles; Belt levels</a:t>
            </a:r>
            <a:r>
              <a:rPr lang="en-US" baseline="0"/>
              <a:t>; other)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D9378-B104-4C0C-BF7A-E23EC5B22E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4494212" cy="2528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D9378-B104-4C0C-BF7A-E23EC5B22E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467-2F26-4B51-86E3-CDF935344BF8}" type="datetime1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0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6DDD-DD6A-4DBD-ABDB-EE72AD113B3B}" type="datetime1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41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1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737-AE9A-4772-A44E-BB73C679E50D}" type="datetime1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5209" y="133350"/>
            <a:ext cx="10969943" cy="109728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header</a:t>
            </a:r>
            <a:br>
              <a:rPr lang="en-US" dirty="0"/>
            </a:br>
            <a:r>
              <a:rPr lang="en-US" dirty="0"/>
              <a:t>Arial 32 pt. bold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508760"/>
            <a:ext cx="10972059" cy="466344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defRPr sz="24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itchFamily="34" charset="0"/>
              <a:buChar char="•"/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Bullet level 1, Arial 24 pt.</a:t>
            </a:r>
          </a:p>
          <a:p>
            <a:pPr lvl="1"/>
            <a:r>
              <a:rPr lang="en-US" dirty="0"/>
              <a:t>Bullet level 2, Arial 20 pt.</a:t>
            </a:r>
          </a:p>
          <a:p>
            <a:pPr lvl="2"/>
            <a:r>
              <a:rPr lang="en-US" dirty="0"/>
              <a:t>Bullet level 3, Arial 20 pt.</a:t>
            </a:r>
          </a:p>
        </p:txBody>
      </p:sp>
    </p:spTree>
    <p:extLst>
      <p:ext uri="{BB962C8B-B14F-4D97-AF65-F5344CB8AC3E}">
        <p14:creationId xmlns:p14="http://schemas.microsoft.com/office/powerpoint/2010/main" val="347535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069-9633-40A7-8FF6-6E62E9B89A12}" type="datetime1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7D9-4AE3-4EEC-93B8-64E266DC5A88}" type="datetime1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3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3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A14A-4E96-4B7B-B10A-FB37C2BDCF2A}" type="datetime1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8819-EE87-4A4D-BC23-475D3A894ADC}" type="datetime1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987B-9F5B-451A-A9B0-832CD1CBB754}" type="datetime1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9A2-F983-49C2-B1FD-C1525DC020B8}" type="datetime1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6F4-017F-4C26-B30D-C813714F6A60}" type="datetime1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65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6F4-017F-4C26-B30D-C813714F6A60}" type="datetime1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62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96F4-017F-4C26-B30D-C813714F6A60}" type="datetime1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EE88-343E-4AED-AB47-DC2FB3AE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31807"/>
              </p:ext>
            </p:extLst>
          </p:nvPr>
        </p:nvGraphicFramePr>
        <p:xfrm>
          <a:off x="18517" y="0"/>
          <a:ext cx="12171895" cy="783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6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Belt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Desired Outcomes</a:t>
                      </a:r>
                      <a:r>
                        <a:rPr lang="en-US" sz="1600" baseline="0" dirty="0"/>
                        <a:t> &amp;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Capabilities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Formal &amp; Informal Learning</a:t>
                      </a:r>
                      <a:endParaRPr lang="en-US" sz="16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Pathway Development &amp; Coaching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/>
                        <a:t>See Lean Coaching Guide for details and tips.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marL="121888" marR="1218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Proficient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in Lean principles and select tools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Apply Lean to at least 1 problem resulting in Quality, Cost, Delivery/Schedule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 improvement results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Kickoff 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“What is Lean” Podcast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“H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istory of Lean”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Attend </a:t>
                      </a:r>
                      <a:r>
                        <a:rPr lang="en-US" sz="1400" u="sng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of the monthly Lean Practitioner calls OR Learning Lab if agenda topic is recommended by your Lean coach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Receive coaching as needed  from any Yellow Belt or above on doing the Self-Assessment, (optional Personal Development Plan)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and in choosing relevant Lean approaches and tools to solve chosen problem.</a:t>
                      </a:r>
                    </a:p>
                  </a:txBody>
                  <a:tcPr marL="121888" marR="1218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76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Yellow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Score 40%+</a:t>
                      </a:r>
                    </a:p>
                  </a:txBody>
                  <a:tcPr marL="121888" marR="121888">
                    <a:solidFill>
                      <a:srgbClr val="F1FB6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Conversant describing and comfortable applying Lean;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Apply Lean to at least 2 problems resulting in QCD results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F1FB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Above,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plus: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the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book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Toyota Way</a:t>
                      </a:r>
                      <a:endParaRPr lang="en-US" sz="140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2 additional resources from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Participate in 1+ Learning Lab OR Lean Practitioner call if agenda topic is recommended by your Lean coach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Teach 1 Lean tool you used to others [on LP call; make a video; teach a White Belt; teach to use on a project; etc.]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F1FB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Receive Coaching from a Green Belt or Above in learning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&amp; applying relevant Lean approaches and tools to solve chosen problem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 a Personal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Development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(Optional) be a coach to White Belt level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F1F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76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Green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Score 60%+</a:t>
                      </a:r>
                    </a:p>
                  </a:txBody>
                  <a:tcPr marL="121888" marR="1218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Proficient in selecting appropriate tools to solve problems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Competent in Strategy Deployment or leading other A3 development 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&amp; implementation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Competent in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Lean 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nd group planning, facilitation, and implementation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3+ improvements (facilitate and do) resulting in &gt;15% QCD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 results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Above plus: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books: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Toyota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</a:rPr>
                        <a:t> Kata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</a:rPr>
                        <a:t>Toyota Way Fieldbook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Attend 2 Learning Labs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Design and Lead 1 Lean Practitioner Call OR Learning 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 Green Belt Training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Teach 2 Lean tools you used to others [on LP call; make a video; teach a White Belt; teach to use on a project; etc.]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Receive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Coaching from a Green Belt or Black Belt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 a Personal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Development Plan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Coach at least 2 people at the White or Yellow Belt level &amp; support reaching their target QCD results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71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Score 80%+</a:t>
                      </a:r>
                    </a:p>
                  </a:txBody>
                  <a:tcPr marL="121888" marR="12188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Demonstrate a deep level of Lean thinking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Highly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 skilled in </a:t>
                      </a:r>
                      <a:r>
                        <a:rPr lang="en-US" sz="1400" i="0" baseline="0">
                          <a:solidFill>
                            <a:schemeClr val="tx1"/>
                          </a:solidFill>
                        </a:rPr>
                        <a:t>Strategy Deployment</a:t>
                      </a:r>
                      <a:endParaRPr lang="en-US" sz="1400" i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5+ improvements (facilitate and do) affecting $2M revenue or cost equivalent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Ability to independently plan, facilitate,</a:t>
                      </a: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 and implement improvements with</a:t>
                      </a: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 large groups with complex challenges</a:t>
                      </a:r>
                    </a:p>
                  </a:txBody>
                  <a:tcPr marL="121888" marR="12188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Above plus: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book: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Managing to Learn and Practical Lean Leadership</a:t>
                      </a:r>
                      <a:endParaRPr lang="en-US" sz="140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Develop/design 2 Learning Resources for H&amp;A Staff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Speak at a Lean conference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or about Lean at a priority External network event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Teach 3+ Lean tools you used to others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Receive Coaching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from a Black Belt or Master Black Belt</a:t>
                      </a: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 a Personal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Development Plan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Coach 4 people and include at least 1 Green Belt. Accountable for helping them achieve QCD results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2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connection between your lean belt and your cornerstone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LEAN JOURNEY PATHWAY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E88-343E-4AED-AB47-DC2FB3AECF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03932"/>
              </p:ext>
            </p:extLst>
          </p:nvPr>
        </p:nvGraphicFramePr>
        <p:xfrm>
          <a:off x="-9471" y="0"/>
          <a:ext cx="12170308" cy="688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1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Lean Goals Specific to Belt Level Desired</a:t>
                      </a:r>
                    </a:p>
                  </a:txBody>
                  <a:tcPr marL="121888" marR="1218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888" marR="1218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Belt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Performance Goals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Learning Goals</a:t>
                      </a:r>
                      <a:endParaRPr lang="en-US" sz="1800" b="1" dirty="0"/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89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White</a:t>
                      </a:r>
                    </a:p>
                  </a:txBody>
                  <a:tcPr marL="121888" marR="1218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Apply Lean to at least 1 problem resulting in Quality, Cost, Delivery/Schedule</a:t>
                      </a:r>
                      <a:r>
                        <a:rPr lang="en-US" sz="1800" i="0" baseline="0" dirty="0">
                          <a:solidFill>
                            <a:schemeClr val="tx1"/>
                          </a:solidFill>
                        </a:rPr>
                        <a:t> improvement results</a:t>
                      </a:r>
                      <a:endParaRPr lang="en-US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Proficient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in Lean principles and select tools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0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i="0" baseline="0" dirty="0">
                          <a:solidFill>
                            <a:schemeClr val="tx1"/>
                          </a:solidFill>
                        </a:rPr>
                        <a:t>Tackle at least 2 problems resulting in QCD improvements by applying Lean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people I helped learn and apply Lean to their own work </a:t>
                      </a:r>
                      <a:endParaRPr lang="en-US" sz="1800" dirty="0"/>
                    </a:p>
                  </a:txBody>
                  <a:tcPr marL="121888" marR="12188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Conversant describing and comfortable applying Lean to the work I do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6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Green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3+ improvements which include facilitation and implementation  that results in significant improvements that your clients (internal or external)</a:t>
                      </a:r>
                      <a:r>
                        <a:rPr lang="en-US" sz="1800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SDS that I influence, % of my target metrics achieved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improvements implemented resulting in Quality, Cost, Delivery result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NSR Value of projects affected by improvement efforts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people I helped learn and apply Lean to their own work </a:t>
                      </a:r>
                      <a:endParaRPr lang="en-US" sz="1800" dirty="0"/>
                    </a:p>
                  </a:txBody>
                  <a:tcPr marL="121888" marR="1218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The ability to solve problems in your work by selecting appropriate  Lean tools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Competent in Strategy Deployment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Competent in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Lean 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nd group planning, facilitation, and implementation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0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5+ improvements (facilitate and do) affecting $2M revenue or cost equivalent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people I helped learn and apply Lean to their own work </a:t>
                      </a:r>
                      <a:endParaRPr lang="en-US" sz="1800" dirty="0"/>
                    </a:p>
                  </a:txBody>
                  <a:tcPr marL="121888" marR="12188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Demonstrate a deep level of Lean thinking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Highly</a:t>
                      </a:r>
                      <a:r>
                        <a:rPr lang="en-US" sz="1800" i="0" baseline="0" dirty="0">
                          <a:solidFill>
                            <a:schemeClr val="tx1"/>
                          </a:solidFill>
                        </a:rPr>
                        <a:t> skilled in Strategy Deployment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Ability to independently plan, facilitate,</a:t>
                      </a:r>
                      <a:r>
                        <a:rPr lang="en-US" sz="1800" i="0" baseline="0" dirty="0">
                          <a:solidFill>
                            <a:schemeClr val="tx1"/>
                          </a:solidFill>
                        </a:rPr>
                        <a:t> and implement improvements with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 groups with complex challenges</a:t>
                      </a:r>
                    </a:p>
                  </a:txBody>
                  <a:tcPr marL="121888" marR="12188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0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aley Aldrich">
      <a:dk1>
        <a:srgbClr val="59534D"/>
      </a:dk1>
      <a:lt1>
        <a:sysClr val="window" lastClr="FFFFFF"/>
      </a:lt1>
      <a:dk2>
        <a:srgbClr val="000000"/>
      </a:dk2>
      <a:lt2>
        <a:srgbClr val="34B5D0"/>
      </a:lt2>
      <a:accent1>
        <a:srgbClr val="34B5D0"/>
      </a:accent1>
      <a:accent2>
        <a:srgbClr val="5A8E22"/>
      </a:accent2>
      <a:accent3>
        <a:srgbClr val="007DA4"/>
      </a:accent3>
      <a:accent4>
        <a:srgbClr val="776F67"/>
      </a:accent4>
      <a:accent5>
        <a:srgbClr val="165C7D"/>
      </a:accent5>
      <a:accent6>
        <a:srgbClr val="A2AD00"/>
      </a:accent6>
      <a:hlink>
        <a:srgbClr val="34B5D0"/>
      </a:hlink>
      <a:folHlink>
        <a:srgbClr val="9F958A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spcBef>
            <a:spcPts val="600"/>
          </a:spcBef>
          <a:buSzPct val="80000"/>
          <a:defRPr/>
        </a:defPPr>
      </a:lstStyle>
    </a:txDef>
  </a:objectDefaults>
  <a:extraClrSchemeLst/>
  <a:custClrLst>
    <a:custClr name="R214 G73 B42">
      <a:srgbClr val="D6492A"/>
    </a:custClr>
    <a:custClr name="R250 G148 B62">
      <a:srgbClr val="FA943E"/>
    </a:custClr>
    <a:custClr name="R236 G222 B41">
      <a:srgbClr val="ECDE29"/>
    </a:custClr>
    <a:custClr name="R214 G212 B174">
      <a:srgbClr val="D6D4AE"/>
    </a:custClr>
    <a:custClr name="R169 G163 B155">
      <a:srgbClr val="A9A39B"/>
    </a:custClr>
    <a:custClr name="R204 G199 B192">
      <a:srgbClr val="CCC7C0"/>
    </a:custClr>
    <a:custClr name="R88 B61 B62">
      <a:srgbClr val="583D3E"/>
    </a:custClr>
    <a:custClr name="R75 G71 B26">
      <a:srgbClr val="4B471A"/>
    </a:custClr>
  </a:custClrLst>
</a:theme>
</file>

<file path=ppt/theme/theme3.xml><?xml version="1.0" encoding="utf-8"?>
<a:theme xmlns:a="http://schemas.openxmlformats.org/drawingml/2006/main" name="Office Theme">
  <a:themeElements>
    <a:clrScheme name="Haley Aldrich">
      <a:dk1>
        <a:srgbClr val="59534D"/>
      </a:dk1>
      <a:lt1>
        <a:sysClr val="window" lastClr="FFFFFF"/>
      </a:lt1>
      <a:dk2>
        <a:srgbClr val="000000"/>
      </a:dk2>
      <a:lt2>
        <a:srgbClr val="34B5D0"/>
      </a:lt2>
      <a:accent1>
        <a:srgbClr val="34B5D0"/>
      </a:accent1>
      <a:accent2>
        <a:srgbClr val="5A8E22"/>
      </a:accent2>
      <a:accent3>
        <a:srgbClr val="007DA4"/>
      </a:accent3>
      <a:accent4>
        <a:srgbClr val="776F67"/>
      </a:accent4>
      <a:accent5>
        <a:srgbClr val="165C7D"/>
      </a:accent5>
      <a:accent6>
        <a:srgbClr val="A2AD00"/>
      </a:accent6>
      <a:hlink>
        <a:srgbClr val="34B5D0"/>
      </a:hlink>
      <a:folHlink>
        <a:srgbClr val="9F958A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spcBef>
            <a:spcPts val="600"/>
          </a:spcBef>
          <a:buSzPct val="80000"/>
          <a:defRPr/>
        </a:defPPr>
      </a:lstStyle>
    </a:txDef>
  </a:objectDefaults>
  <a:extraClrSchemeLst/>
  <a:custClrLst>
    <a:custClr name="R214 G73 B42">
      <a:srgbClr val="D6492A"/>
    </a:custClr>
    <a:custClr name="R250 G148 B62">
      <a:srgbClr val="FA943E"/>
    </a:custClr>
    <a:custClr name="R236 G222 B41">
      <a:srgbClr val="ECDE29"/>
    </a:custClr>
    <a:custClr name="R214 G212 B174">
      <a:srgbClr val="D6D4AE"/>
    </a:custClr>
    <a:custClr name="R169 G163 B155">
      <a:srgbClr val="A9A39B"/>
    </a:custClr>
    <a:custClr name="R204 G199 B192">
      <a:srgbClr val="CCC7C0"/>
    </a:custClr>
    <a:custClr name="R88 B61 B62">
      <a:srgbClr val="583D3E"/>
    </a:custClr>
    <a:custClr name="R75 G71 B26">
      <a:srgbClr val="4B471A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7a71db89-76ab-4763-ab2e-234ad2ef66f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E0645A4135849B7753A53A2997DFC" ma:contentTypeVersion="1" ma:contentTypeDescription="Create a new document." ma:contentTypeScope="" ma:versionID="0bfbf150ea079ee32f6f8969857cd1db">
  <xsd:schema xmlns:xsd="http://www.w3.org/2001/XMLSchema" xmlns:xs="http://www.w3.org/2001/XMLSchema" xmlns:p="http://schemas.microsoft.com/office/2006/metadata/properties" xmlns:ns2="7a71db89-76ab-4763-ab2e-234ad2ef66fe" targetNamespace="http://schemas.microsoft.com/office/2006/metadata/properties" ma:root="true" ma:fieldsID="ce66c83c797ab8b0ce972ce453dd02c5" ns2:_="">
    <xsd:import namespace="7a71db89-76ab-4763-ab2e-234ad2ef66fe"/>
    <xsd:element name="properties">
      <xsd:complexType>
        <xsd:sequence>
          <xsd:element name="documentManagement">
            <xsd:complexType>
              <xsd:all>
                <xsd:element ref="ns2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1db89-76ab-4763-ab2e-234ad2ef66fe" elementFormDefault="qualified">
    <xsd:import namespace="http://schemas.microsoft.com/office/2006/documentManagement/types"/>
    <xsd:import namespace="http://schemas.microsoft.com/office/infopath/2007/PartnerControls"/>
    <xsd:element name="Order0" ma:index="8" nillable="true" ma:displayName="Order" ma:internalName="Order0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74564-05DF-4F11-9BFB-90BE4E10DDF2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a71db89-76ab-4763-ab2e-234ad2ef66f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7A71AF5-6CE3-4AC1-8235-3951477D4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71db89-76ab-4763-ab2e-234ad2ef66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811158-2AD3-49AE-8BAC-3C83361EB9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833</Words>
  <Application>Microsoft Office PowerPoint</Application>
  <PresentationFormat>Custom</PresentationFormat>
  <Paragraphs>98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Making the connection between your lean belt and your cornerstone goals</vt:lpstr>
      <vt:lpstr>PowerPoint Presentation</vt:lpstr>
    </vt:vector>
  </TitlesOfParts>
  <Company>Haley &amp; Aldrich,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C. Meade</dc:creator>
  <cp:lastModifiedBy>Masci, Nick</cp:lastModifiedBy>
  <cp:revision>33</cp:revision>
  <cp:lastPrinted>2015-08-13T17:20:16Z</cp:lastPrinted>
  <dcterms:created xsi:type="dcterms:W3CDTF">2015-04-09T15:17:52Z</dcterms:created>
  <dcterms:modified xsi:type="dcterms:W3CDTF">2017-06-02T11:23:17Z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3900</vt:r8>
  </property>
  <property fmtid="{D5CDD505-2E9C-101B-9397-08002B2CF9AE}" pid="3" name="ContentTypeId">
    <vt:lpwstr>0x0101007DAE0645A4135849B7753A53A2997DFC</vt:lpwstr>
  </property>
</Properties>
</file>