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9"/>
  </p:notesMasterIdLst>
  <p:sldIdLst>
    <p:sldId id="256" r:id="rId2"/>
    <p:sldId id="259" r:id="rId3"/>
    <p:sldId id="261" r:id="rId4"/>
    <p:sldId id="260" r:id="rId5"/>
    <p:sldId id="289" r:id="rId6"/>
    <p:sldId id="290" r:id="rId7"/>
    <p:sldId id="263" r:id="rId8"/>
    <p:sldId id="298" r:id="rId9"/>
    <p:sldId id="291" r:id="rId10"/>
    <p:sldId id="264" r:id="rId11"/>
    <p:sldId id="292" r:id="rId12"/>
    <p:sldId id="265" r:id="rId13"/>
    <p:sldId id="294" r:id="rId14"/>
    <p:sldId id="293" r:id="rId15"/>
    <p:sldId id="296" r:id="rId16"/>
    <p:sldId id="266" r:id="rId17"/>
    <p:sldId id="299" r:id="rId18"/>
    <p:sldId id="295" r:id="rId19"/>
    <p:sldId id="267" r:id="rId20"/>
    <p:sldId id="297" r:id="rId21"/>
    <p:sldId id="262" r:id="rId22"/>
    <p:sldId id="268" r:id="rId23"/>
    <p:sldId id="269" r:id="rId24"/>
    <p:sldId id="270" r:id="rId25"/>
    <p:sldId id="271" r:id="rId26"/>
    <p:sldId id="272" r:id="rId27"/>
    <p:sldId id="273" r:id="rId28"/>
    <p:sldId id="300" r:id="rId29"/>
    <p:sldId id="277" r:id="rId30"/>
    <p:sldId id="301" r:id="rId31"/>
    <p:sldId id="282" r:id="rId32"/>
    <p:sldId id="283" r:id="rId33"/>
    <p:sldId id="284" r:id="rId34"/>
    <p:sldId id="285" r:id="rId35"/>
    <p:sldId id="286" r:id="rId36"/>
    <p:sldId id="288" r:id="rId37"/>
    <p:sldId id="30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15B31-E6E5-4369-BFC7-07622AB20CDF}" type="datetimeFigureOut">
              <a:rPr lang="en-US" smtClean="0"/>
              <a:pPr/>
              <a:t>9/19/2014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F66B4-982D-43B2-AF59-06EDF1D10E6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49ACBBF-9580-4B66-BCCA-7393DDDFC3E0}" type="datetime1">
              <a:rPr lang="en-US" smtClean="0"/>
              <a:pPr/>
              <a:t>9/19/2014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98C4A7D-6833-4C4D-8A94-2560479B41C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C212C7-29CB-485D-8858-B97FCD0A8579}" type="datetime1">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C4A7D-6833-4C4D-8A94-2560479B41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25F1583-2CAB-4F6F-BAEB-9B4E763EAE1E}" type="datetime1">
              <a:rPr lang="en-US" smtClean="0"/>
              <a:pPr/>
              <a:t>9/19/2014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98C4A7D-6833-4C4D-8A94-2560479B41C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71FC178-4C29-4D51-B18B-8FF34DD340A8}" type="datetime1">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98C4A7D-6833-4C4D-8A94-2560479B41C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49C3B5F-99DE-419D-A1EC-4BD1DA9D08AA}" type="datetime1">
              <a:rPr lang="en-US" smtClean="0"/>
              <a:pPr/>
              <a:t>9/19/2014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98C4A7D-6833-4C4D-8A94-2560479B41C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AB2682D-EBF2-4F0E-8A60-5936FB6A20BD}" type="datetime1">
              <a:rPr lang="en-US" smtClean="0"/>
              <a:pPr/>
              <a:t>9/19/2014</a:t>
            </a:fld>
            <a:endParaRPr lang="en-US"/>
          </a:p>
        </p:txBody>
      </p:sp>
      <p:sp>
        <p:nvSpPr>
          <p:cNvPr id="10" name="Slide Number Placeholder 9"/>
          <p:cNvSpPr>
            <a:spLocks noGrp="1"/>
          </p:cNvSpPr>
          <p:nvPr>
            <p:ph type="sldNum" sz="quarter" idx="16"/>
          </p:nvPr>
        </p:nvSpPr>
        <p:spPr/>
        <p:txBody>
          <a:bodyPr rtlCol="0"/>
          <a:lstStyle/>
          <a:p>
            <a:fld id="{E98C4A7D-6833-4C4D-8A94-2560479B41C0}"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A1658ED-7B3E-46EE-B181-7F714D163FC6}" type="datetime1">
              <a:rPr lang="en-US" smtClean="0"/>
              <a:pPr/>
              <a:t>9/19/2014</a:t>
            </a:fld>
            <a:endParaRPr lang="en-US"/>
          </a:p>
        </p:txBody>
      </p:sp>
      <p:sp>
        <p:nvSpPr>
          <p:cNvPr id="12" name="Slide Number Placeholder 11"/>
          <p:cNvSpPr>
            <a:spLocks noGrp="1"/>
          </p:cNvSpPr>
          <p:nvPr>
            <p:ph type="sldNum" sz="quarter" idx="16"/>
          </p:nvPr>
        </p:nvSpPr>
        <p:spPr/>
        <p:txBody>
          <a:bodyPr rtlCol="0"/>
          <a:lstStyle/>
          <a:p>
            <a:fld id="{E98C4A7D-6833-4C4D-8A94-2560479B41C0}"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05DF1D-5B5E-4BE7-ABB4-1CF7D0D5B748}" type="datetime1">
              <a:rPr lang="en-US" smtClean="0"/>
              <a:pPr/>
              <a:t>9/19/2014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98C4A7D-6833-4C4D-8A94-2560479B41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E3263-0AC3-4CAB-9BD3-B4E70633BD40}" type="datetime1">
              <a:rPr lang="en-US" smtClean="0"/>
              <a:pPr/>
              <a:t>9/19/2014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98C4A7D-6833-4C4D-8A94-2560479B41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4534063-38B6-4A8D-8A76-C3C8A60204EA}" type="datetime1">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98C4A7D-6833-4C4D-8A94-2560479B41C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CCB1179-52C8-4D0F-A210-D2F1C5874F65}" type="datetime1">
              <a:rPr lang="en-US" smtClean="0"/>
              <a:pPr/>
              <a:t>9/19/2014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98C4A7D-6833-4C4D-8A94-2560479B41C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B56FC2F-E8B5-475A-ABFD-689BA0B71766}" type="datetime1">
              <a:rPr lang="en-US" smtClean="0"/>
              <a:pPr/>
              <a:t>9/19/2014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98C4A7D-6833-4C4D-8A94-2560479B41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144000" cy="1828800"/>
          </a:xfrm>
        </p:spPr>
        <p:txBody>
          <a:bodyPr/>
          <a:lstStyle/>
          <a:p>
            <a:r>
              <a:rPr lang="en-US" dirty="0" smtClean="0"/>
              <a:t>ER-to-Relational Model Mapping</a:t>
            </a:r>
            <a:endParaRPr lang="en-US" dirty="0"/>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457200" y="4495800"/>
            <a:ext cx="8991600" cy="923330"/>
          </a:xfrm>
          <a:prstGeom prst="rect">
            <a:avLst/>
          </a:prstGeom>
          <a:noFill/>
        </p:spPr>
        <p:txBody>
          <a:bodyPr wrap="square" rtlCol="0">
            <a:spAutoFit/>
          </a:bodyPr>
          <a:lstStyle/>
          <a:p>
            <a:pPr fontAlgn="auto">
              <a:spcBef>
                <a:spcPct val="0"/>
              </a:spcBef>
              <a:spcAft>
                <a:spcPts val="0"/>
              </a:spcAft>
              <a:buFontTx/>
              <a:buNone/>
              <a:defRPr/>
            </a:pPr>
            <a:r>
              <a:rPr lang="en-IN" cap="all" dirty="0">
                <a:solidFill>
                  <a:schemeClr val="tx2"/>
                </a:solidFill>
                <a:effectLst>
                  <a:outerShdw blurRad="38100" dist="38100" dir="2700000" algn="tl">
                    <a:srgbClr val="000000"/>
                  </a:outerShdw>
                </a:effectLst>
              </a:rPr>
              <a:t>Content </a:t>
            </a:r>
            <a:r>
              <a:rPr lang="en-IN" altLang="en-US" cap="all" dirty="0">
                <a:solidFill>
                  <a:schemeClr val="tx2"/>
                </a:solidFill>
                <a:effectLst>
                  <a:outerShdw blurRad="38100" dist="38100" dir="2700000" algn="tl">
                    <a:srgbClr val="000000"/>
                  </a:outerShdw>
                </a:effectLst>
              </a:rPr>
              <a:t>Sources:</a:t>
            </a:r>
          </a:p>
          <a:p>
            <a:pPr marL="457200" indent="-457200" fontAlgn="auto">
              <a:spcBef>
                <a:spcPct val="0"/>
              </a:spcBef>
              <a:spcAft>
                <a:spcPts val="0"/>
              </a:spcAft>
              <a:defRPr/>
            </a:pPr>
            <a:r>
              <a:rPr lang="en-US" cap="all" dirty="0" err="1">
                <a:solidFill>
                  <a:schemeClr val="tx2"/>
                </a:solidFill>
                <a:effectLst>
                  <a:outerShdw blurRad="38100" dist="38100" dir="2700000" algn="tl">
                    <a:srgbClr val="000000"/>
                  </a:outerShdw>
                </a:effectLst>
              </a:rPr>
              <a:t>Elamsari</a:t>
            </a:r>
            <a:r>
              <a:rPr lang="en-US" cap="all" dirty="0">
                <a:solidFill>
                  <a:schemeClr val="tx2"/>
                </a:solidFill>
                <a:effectLst>
                  <a:outerShdw blurRad="38100" dist="38100" dir="2700000" algn="tl">
                    <a:srgbClr val="000000"/>
                  </a:outerShdw>
                </a:effectLst>
              </a:rPr>
              <a:t> and </a:t>
            </a:r>
            <a:r>
              <a:rPr lang="en-US" cap="all" dirty="0" err="1">
                <a:solidFill>
                  <a:schemeClr val="tx2"/>
                </a:solidFill>
                <a:effectLst>
                  <a:outerShdw blurRad="38100" dist="38100" dir="2700000" algn="tl">
                    <a:srgbClr val="000000"/>
                  </a:outerShdw>
                </a:effectLst>
              </a:rPr>
              <a:t>Navathe</a:t>
            </a:r>
            <a:r>
              <a:rPr lang="en-US" cap="all" dirty="0">
                <a:solidFill>
                  <a:schemeClr val="tx2"/>
                </a:solidFill>
                <a:effectLst>
                  <a:outerShdw blurRad="38100" dist="38100" dir="2700000" algn="tl">
                    <a:srgbClr val="000000"/>
                  </a:outerShdw>
                </a:effectLst>
              </a:rPr>
              <a:t>, Fundamentals of Database Management systems</a:t>
            </a:r>
          </a:p>
          <a:p>
            <a:endParaRPr lang="en-US" dirty="0"/>
          </a:p>
        </p:txBody>
      </p:sp>
      <p:pic>
        <p:nvPicPr>
          <p:cNvPr id="5" name="Picture 7" descr="jiit logo.jpg"/>
          <p:cNvPicPr>
            <a:picLocks noChangeAspect="1"/>
          </p:cNvPicPr>
          <p:nvPr/>
        </p:nvPicPr>
        <p:blipFill>
          <a:blip r:embed="rId2"/>
          <a:srcRect/>
          <a:stretch>
            <a:fillRect/>
          </a:stretch>
        </p:blipFill>
        <p:spPr bwMode="auto">
          <a:xfrm>
            <a:off x="8001000" y="0"/>
            <a:ext cx="1143000" cy="785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1026"/>
          <p:cNvSpPr>
            <a:spLocks noGrp="1" noChangeArrowheads="1"/>
          </p:cNvSpPr>
          <p:nvPr>
            <p:ph type="title"/>
          </p:nvPr>
        </p:nvSpPr>
        <p:spPr>
          <a:xfrm>
            <a:off x="0" y="914400"/>
            <a:ext cx="9144000" cy="766762"/>
          </a:xfrm>
        </p:spPr>
        <p:txBody>
          <a:bodyPr>
            <a:normAutofit fontScale="90000"/>
          </a:bodyPr>
          <a:lstStyle/>
          <a:p>
            <a:r>
              <a:rPr lang="en-US" sz="4000" dirty="0" smtClean="0"/>
              <a:t>Step 3: Mapping of Binary 1:1 Relation Types</a:t>
            </a:r>
            <a:r>
              <a:rPr lang="en-US" b="1" dirty="0" smtClean="0">
                <a:latin typeface="Arial" charset="0"/>
              </a:rPr>
              <a:t/>
            </a:r>
            <a:br>
              <a:rPr lang="en-US" b="1" dirty="0" smtClean="0">
                <a:latin typeface="Arial" charset="0"/>
              </a:rPr>
            </a:br>
            <a:r>
              <a:rPr lang="en-US" b="1" dirty="0"/>
              <a:t/>
            </a:r>
            <a:br>
              <a:rPr lang="en-US" b="1" dirty="0"/>
            </a:br>
            <a:endParaRPr lang="en-US" sz="3600" dirty="0"/>
          </a:p>
        </p:txBody>
      </p:sp>
      <p:sp>
        <p:nvSpPr>
          <p:cNvPr id="206851" name="Rectangle 1027"/>
          <p:cNvSpPr>
            <a:spLocks noGrp="1" noChangeArrowheads="1"/>
          </p:cNvSpPr>
          <p:nvPr>
            <p:ph type="body" idx="1"/>
          </p:nvPr>
        </p:nvSpPr>
        <p:spPr>
          <a:xfrm>
            <a:off x="0" y="1600200"/>
            <a:ext cx="9143999" cy="5410199"/>
          </a:xfrm>
        </p:spPr>
        <p:txBody>
          <a:bodyPr/>
          <a:lstStyle/>
          <a:p>
            <a:pPr>
              <a:lnSpc>
                <a:spcPct val="80000"/>
              </a:lnSpc>
              <a:buFont typeface="Wingdings" pitchFamily="2" charset="2"/>
              <a:buNone/>
            </a:pPr>
            <a:r>
              <a:rPr lang="en-US" sz="700" dirty="0" smtClean="0"/>
              <a:t>          </a:t>
            </a:r>
            <a:r>
              <a:rPr lang="en-US" sz="2400" dirty="0"/>
              <a:t>For each </a:t>
            </a:r>
            <a:r>
              <a:rPr lang="en-US" sz="2400" dirty="0" smtClean="0"/>
              <a:t>binary </a:t>
            </a:r>
            <a:r>
              <a:rPr lang="en-US" sz="2400" dirty="0"/>
              <a:t>1:1 relationship type R in the ER schema, </a:t>
            </a:r>
            <a:r>
              <a:rPr lang="en-US" sz="2400" dirty="0" smtClean="0"/>
              <a:t>there are three possible approaches:</a:t>
            </a:r>
          </a:p>
          <a:p>
            <a:pPr>
              <a:lnSpc>
                <a:spcPct val="80000"/>
              </a:lnSpc>
              <a:buFont typeface="Wingdings" pitchFamily="2" charset="2"/>
              <a:buNone/>
            </a:pPr>
            <a:r>
              <a:rPr lang="en-US" sz="1600" dirty="0" smtClean="0"/>
              <a:t>      </a:t>
            </a:r>
            <a:r>
              <a:rPr lang="en-US" sz="1800" dirty="0"/>
              <a:t>(1) </a:t>
            </a:r>
            <a:r>
              <a:rPr lang="en-US" sz="1800" u="sng" dirty="0"/>
              <a:t>Foreign Key approach:</a:t>
            </a:r>
            <a:r>
              <a:rPr lang="en-US" sz="1800" dirty="0"/>
              <a:t> Choose one of the relations-S, say-and include a foreign key in S the primary key of T. </a:t>
            </a:r>
            <a:r>
              <a:rPr lang="en-US" sz="1800" dirty="0" smtClean="0"/>
              <a:t>(Better choose </a:t>
            </a:r>
            <a:r>
              <a:rPr lang="en-US" sz="1800" dirty="0"/>
              <a:t>an entity </a:t>
            </a:r>
            <a:r>
              <a:rPr lang="en-US" sz="1800" dirty="0" smtClean="0"/>
              <a:t>with </a:t>
            </a:r>
            <a:r>
              <a:rPr lang="en-US" sz="1800" i="1" dirty="0"/>
              <a:t>total participation </a:t>
            </a:r>
            <a:r>
              <a:rPr lang="en-US" sz="1800" dirty="0"/>
              <a:t>in R in the role of </a:t>
            </a:r>
            <a:r>
              <a:rPr lang="en-US" sz="1800" dirty="0" smtClean="0"/>
              <a:t>S)  </a:t>
            </a:r>
            <a:r>
              <a:rPr lang="en-US" sz="1800" b="1" dirty="0"/>
              <a:t>Example</a:t>
            </a:r>
            <a:r>
              <a:rPr lang="en-US" sz="1800" dirty="0"/>
              <a:t>: 1:1 relation MANAGES is mapped by choosing the participating entity type DEPARTMENT to serve in the role of S, because its participation in the MANAGES relationship type is total.</a:t>
            </a:r>
          </a:p>
          <a:p>
            <a:pPr>
              <a:lnSpc>
                <a:spcPct val="80000"/>
              </a:lnSpc>
              <a:buFont typeface="Wingdings" pitchFamily="2" charset="2"/>
              <a:buNone/>
            </a:pPr>
            <a:endParaRPr lang="en-US" sz="1800" dirty="0"/>
          </a:p>
          <a:p>
            <a:pPr>
              <a:lnSpc>
                <a:spcPct val="80000"/>
              </a:lnSpc>
              <a:buFont typeface="Wingdings" pitchFamily="2" charset="2"/>
              <a:buNone/>
            </a:pPr>
            <a:endParaRPr lang="en-US" sz="1600" dirty="0"/>
          </a:p>
          <a:p>
            <a:pPr>
              <a:lnSpc>
                <a:spcPct val="80000"/>
              </a:lnSpc>
              <a:buFont typeface="Wingdings" pitchFamily="2" charset="2"/>
              <a:buNone/>
            </a:pPr>
            <a:endParaRPr lang="en-US" sz="600" dirty="0"/>
          </a:p>
        </p:txBody>
      </p:sp>
      <p:pic>
        <p:nvPicPr>
          <p:cNvPr id="6" name="Picture 5" descr="dett.PNG"/>
          <p:cNvPicPr>
            <a:picLocks noChangeAspect="1"/>
          </p:cNvPicPr>
          <p:nvPr/>
        </p:nvPicPr>
        <p:blipFill>
          <a:blip r:embed="rId2"/>
          <a:stretch>
            <a:fillRect/>
          </a:stretch>
        </p:blipFill>
        <p:spPr>
          <a:xfrm>
            <a:off x="5257800" y="5791200"/>
            <a:ext cx="3886200" cy="1066800"/>
          </a:xfrm>
          <a:prstGeom prst="rect">
            <a:avLst/>
          </a:prstGeom>
        </p:spPr>
      </p:pic>
      <p:sp>
        <p:nvSpPr>
          <p:cNvPr id="7" name="Right Arrow 6"/>
          <p:cNvSpPr/>
          <p:nvPr/>
        </p:nvSpPr>
        <p:spPr>
          <a:xfrm rot="1859652">
            <a:off x="3972792" y="5479735"/>
            <a:ext cx="117599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ett1.PNG"/>
          <p:cNvPicPr>
            <a:picLocks noChangeAspect="1"/>
          </p:cNvPicPr>
          <p:nvPr/>
        </p:nvPicPr>
        <p:blipFill>
          <a:blip r:embed="rId3"/>
          <a:stretch>
            <a:fillRect/>
          </a:stretch>
        </p:blipFill>
        <p:spPr>
          <a:xfrm>
            <a:off x="381000" y="3657600"/>
            <a:ext cx="7039958" cy="1771897"/>
          </a:xfrm>
          <a:prstGeom prst="rect">
            <a:avLst/>
          </a:prstGeom>
        </p:spPr>
      </p:pic>
      <p:cxnSp>
        <p:nvCxnSpPr>
          <p:cNvPr id="12" name="Straight Arrow Connector 11"/>
          <p:cNvCxnSpPr/>
          <p:nvPr/>
        </p:nvCxnSpPr>
        <p:spPr>
          <a:xfrm flipV="1">
            <a:off x="1295400" y="49530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276600" y="4876800"/>
            <a:ext cx="1371600" cy="1143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743200" y="6019800"/>
            <a:ext cx="1524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Total participation</a:t>
            </a:r>
            <a:endParaRPr lang="en-US" dirty="0"/>
          </a:p>
        </p:txBody>
      </p:sp>
      <p:sp>
        <p:nvSpPr>
          <p:cNvPr id="18" name="Rounded Rectangle 17"/>
          <p:cNvSpPr/>
          <p:nvPr/>
        </p:nvSpPr>
        <p:spPr>
          <a:xfrm>
            <a:off x="0" y="60198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Emp</a:t>
            </a:r>
            <a:r>
              <a:rPr lang="en-US" dirty="0" smtClean="0"/>
              <a:t> - Dept(1:1)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blinds(horizontal)">
                                      <p:cBhvr>
                                        <p:cTn id="7" dur="500"/>
                                        <p:tgtEl>
                                          <p:spTgt spid="206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blinds(horizontal)">
                                      <p:cBhvr>
                                        <p:cTn id="12" dur="500"/>
                                        <p:tgtEl>
                                          <p:spTgt spid="206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ox(in)">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ox(in)">
                                      <p:cBhvr>
                                        <p:cTn id="40" dur="500"/>
                                        <p:tgtEl>
                                          <p:spTgt spid="13"/>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ox(in)">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991600" cy="990600"/>
          </a:xfrm>
        </p:spPr>
        <p:txBody>
          <a:bodyPr>
            <a:normAutofit/>
          </a:bodyPr>
          <a:lstStyle/>
          <a:p>
            <a:r>
              <a:rPr lang="en-US" sz="3600" dirty="0" smtClean="0"/>
              <a:t>Step 3: Mapping of Binary 1:1 Relation Types</a:t>
            </a:r>
            <a:endParaRPr lang="en-US" sz="3600" dirty="0"/>
          </a:p>
        </p:txBody>
      </p:sp>
      <p:sp>
        <p:nvSpPr>
          <p:cNvPr id="3" name="Content Placeholder 2"/>
          <p:cNvSpPr>
            <a:spLocks noGrp="1"/>
          </p:cNvSpPr>
          <p:nvPr>
            <p:ph sz="quarter" idx="1"/>
          </p:nvPr>
        </p:nvSpPr>
        <p:spPr/>
        <p:txBody>
          <a:bodyPr>
            <a:normAutofit/>
          </a:bodyPr>
          <a:lstStyle/>
          <a:p>
            <a:pPr>
              <a:lnSpc>
                <a:spcPct val="80000"/>
              </a:lnSpc>
              <a:buFont typeface="Wingdings" pitchFamily="2" charset="2"/>
              <a:buNone/>
            </a:pPr>
            <a:r>
              <a:rPr lang="en-US" sz="2000" dirty="0" smtClean="0"/>
              <a:t> (2) </a:t>
            </a:r>
            <a:r>
              <a:rPr lang="en-US" sz="2000" u="sng" dirty="0" smtClean="0"/>
              <a:t>Merged relation option:</a:t>
            </a:r>
            <a:r>
              <a:rPr lang="en-US" sz="2000" dirty="0" smtClean="0"/>
              <a:t> An alternate mapping of a 1:1 relationship type is possible by merging the two entity types and the relationship into a single relation. This may be appropriate when </a:t>
            </a:r>
            <a:r>
              <a:rPr lang="en-US" sz="2000" i="1" dirty="0" smtClean="0"/>
              <a:t>both</a:t>
            </a:r>
            <a:r>
              <a:rPr lang="en-US" sz="2000" dirty="0" smtClean="0"/>
              <a:t> </a:t>
            </a:r>
            <a:r>
              <a:rPr lang="en-US" sz="2000" i="1" dirty="0" smtClean="0"/>
              <a:t>participations are total.</a:t>
            </a:r>
          </a:p>
          <a:p>
            <a:pPr>
              <a:lnSpc>
                <a:spcPct val="80000"/>
              </a:lnSpc>
              <a:buFont typeface="Wingdings" pitchFamily="2" charset="2"/>
              <a:buNone/>
            </a:pPr>
            <a:endParaRPr lang="en-US" sz="2000" i="1" dirty="0" smtClean="0"/>
          </a:p>
          <a:p>
            <a:pPr>
              <a:lnSpc>
                <a:spcPct val="80000"/>
              </a:lnSpc>
              <a:buFont typeface="Wingdings" pitchFamily="2" charset="2"/>
              <a:buNone/>
            </a:pPr>
            <a:r>
              <a:rPr lang="en-US" sz="2000" i="1" dirty="0" smtClean="0"/>
              <a:t>     </a:t>
            </a:r>
            <a:r>
              <a:rPr lang="en-US" sz="2000" dirty="0" smtClean="0"/>
              <a:t>(3) </a:t>
            </a:r>
            <a:r>
              <a:rPr lang="en-US" sz="2000" u="sng" dirty="0" smtClean="0"/>
              <a:t>Cross-reference or relationship relation option:</a:t>
            </a:r>
            <a:r>
              <a:rPr lang="en-US" sz="2000" dirty="0" smtClean="0"/>
              <a:t> The third alternative is to set up a third relation R for the </a:t>
            </a:r>
            <a:r>
              <a:rPr lang="en-US" sz="1800" dirty="0" smtClean="0"/>
              <a:t>purpose of cross-referencing the primary keys of the two relations S and T representing the entity types. </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258762"/>
            <a:ext cx="8915400" cy="1112837"/>
          </a:xfrm>
        </p:spPr>
        <p:txBody>
          <a:bodyPr>
            <a:normAutofit fontScale="90000"/>
          </a:bodyPr>
          <a:lstStyle/>
          <a:p>
            <a:r>
              <a:rPr lang="en-US" sz="3600" dirty="0"/>
              <a:t/>
            </a:r>
            <a:br>
              <a:rPr lang="en-US" sz="3600" dirty="0"/>
            </a:br>
            <a:r>
              <a:rPr lang="en-US" sz="3600" dirty="0" smtClean="0"/>
              <a:t>Step 4: Mapping of Binary 1:N Relationship Types.</a:t>
            </a:r>
            <a:br>
              <a:rPr lang="en-US" sz="3600" dirty="0" smtClean="0"/>
            </a:br>
            <a:endParaRPr lang="en-US" sz="3600" dirty="0"/>
          </a:p>
        </p:txBody>
      </p:sp>
      <p:sp>
        <p:nvSpPr>
          <p:cNvPr id="205827" name="Rectangle 3"/>
          <p:cNvSpPr>
            <a:spLocks noGrp="1" noChangeArrowheads="1"/>
          </p:cNvSpPr>
          <p:nvPr>
            <p:ph type="body" idx="1"/>
          </p:nvPr>
        </p:nvSpPr>
        <p:spPr>
          <a:xfrm>
            <a:off x="419100" y="1533525"/>
            <a:ext cx="8248650" cy="4724400"/>
          </a:xfrm>
        </p:spPr>
        <p:txBody>
          <a:bodyPr/>
          <a:lstStyle/>
          <a:p>
            <a:pPr>
              <a:buFont typeface="Wingdings" pitchFamily="2" charset="2"/>
              <a:buNone/>
            </a:pPr>
            <a:endParaRPr lang="en-US" sz="1400" b="1" dirty="0">
              <a:latin typeface="Arial" charset="0"/>
            </a:endParaRPr>
          </a:p>
          <a:p>
            <a:pPr lvl="1"/>
            <a:r>
              <a:rPr lang="en-US" sz="2000" dirty="0"/>
              <a:t>For each regular binary 1:N relationship type R, identify the relation S that represent the participating entity type at the N-side of the relationship type. </a:t>
            </a:r>
            <a:endParaRPr lang="en-US" sz="2000" dirty="0" smtClean="0"/>
          </a:p>
          <a:p>
            <a:pPr lvl="1"/>
            <a:r>
              <a:rPr lang="en-US" sz="2000" dirty="0" smtClean="0"/>
              <a:t>Include </a:t>
            </a:r>
            <a:r>
              <a:rPr lang="en-US" sz="2000" dirty="0"/>
              <a:t>as foreign key in S the primary key of the relation T that represents the other entity type participating in R. </a:t>
            </a:r>
            <a:endParaRPr lang="en-US" sz="2000" dirty="0" smtClean="0"/>
          </a:p>
          <a:p>
            <a:pPr lvl="1"/>
            <a:r>
              <a:rPr lang="en-US" sz="2000" dirty="0" smtClean="0"/>
              <a:t>Include </a:t>
            </a:r>
            <a:r>
              <a:rPr lang="en-US" sz="2000" dirty="0"/>
              <a:t>any simple attributes of the 1:N relation type as attributes of S</a:t>
            </a:r>
            <a:r>
              <a:rPr lang="en-US" sz="2000" dirty="0" smtClean="0"/>
              <a:t>.</a:t>
            </a:r>
            <a:endParaRPr lang="en-US" sz="1800" dirty="0" smtClean="0"/>
          </a:p>
          <a:p>
            <a:pPr lvl="1">
              <a:buNone/>
            </a:pPr>
            <a:endParaRPr lang="en-US" sz="1800" dirty="0" smtClean="0"/>
          </a:p>
          <a:p>
            <a:pPr lvl="1">
              <a:buNone/>
            </a:pPr>
            <a:r>
              <a:rPr lang="en-US" sz="1800" dirty="0" smtClean="0"/>
              <a:t>     </a:t>
            </a:r>
            <a:r>
              <a:rPr lang="en-US" sz="2000" b="1" dirty="0"/>
              <a:t>Example:</a:t>
            </a:r>
            <a:r>
              <a:rPr lang="en-US" sz="2000" dirty="0"/>
              <a:t> 1:N relationship types WORKS_FOR, CONTROLS, and SUPERVISION in the figure. For WORKS_FOR we include the primary key DNUMBER of the DEPARTMENT relation as foreign key in the EMPLOYEE relation and call it DNO.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animEffect transition="in" filter="box(in)">
                                      <p:cBhvr>
                                        <p:cTn id="7" dur="500"/>
                                        <p:tgtEl>
                                          <p:spTgt spid="2058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827">
                                            <p:txEl>
                                              <p:pRg st="2" end="2"/>
                                            </p:txEl>
                                          </p:spTgt>
                                        </p:tgtEl>
                                        <p:attrNameLst>
                                          <p:attrName>style.visibility</p:attrName>
                                        </p:attrNameLst>
                                      </p:cBhvr>
                                      <p:to>
                                        <p:strVal val="visible"/>
                                      </p:to>
                                    </p:set>
                                    <p:animEffect transition="in" filter="box(in)">
                                      <p:cBhvr>
                                        <p:cTn id="12" dur="500"/>
                                        <p:tgtEl>
                                          <p:spTgt spid="2058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animEffect transition="in" filter="box(in)">
                                      <p:cBhvr>
                                        <p:cTn id="17" dur="500"/>
                                        <p:tgtEl>
                                          <p:spTgt spid="2058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5827">
                                            <p:txEl>
                                              <p:pRg st="5" end="5"/>
                                            </p:txEl>
                                          </p:spTgt>
                                        </p:tgtEl>
                                        <p:attrNameLst>
                                          <p:attrName>style.visibility</p:attrName>
                                        </p:attrNameLst>
                                      </p:cBhvr>
                                      <p:to>
                                        <p:strVal val="visible"/>
                                      </p:to>
                                    </p:set>
                                    <p:animEffect transition="in" filter="box(in)">
                                      <p:cBhvr>
                                        <p:cTn id="22" dur="500"/>
                                        <p:tgtEl>
                                          <p:spTgt spid="205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7" name="Picture 1027" descr="3.2.gif                                                        0001035BEeyore                         B91DCF3B:"/>
          <p:cNvPicPr>
            <a:picLocks noGrp="1" noChangeAspect="1" noChangeArrowheads="1"/>
          </p:cNvPicPr>
          <p:nvPr>
            <p:ph idx="1"/>
          </p:nvPr>
        </p:nvPicPr>
        <p:blipFill>
          <a:blip r:embed="rId2"/>
          <a:srcRect/>
          <a:stretch>
            <a:fillRect/>
          </a:stretch>
        </p:blipFill>
        <p:spPr>
          <a:xfrm>
            <a:off x="0" y="0"/>
            <a:ext cx="9144000" cy="7010400"/>
          </a:xfrm>
        </p:spPr>
      </p:pic>
      <p:cxnSp>
        <p:nvCxnSpPr>
          <p:cNvPr id="6" name="Straight Arrow Connector 5"/>
          <p:cNvCxnSpPr/>
          <p:nvPr/>
        </p:nvCxnSpPr>
        <p:spPr>
          <a:xfrm rot="5400000" flipH="1" flipV="1">
            <a:off x="609600" y="3886200"/>
            <a:ext cx="990600" cy="6858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6286500" y="3924300"/>
            <a:ext cx="3352800" cy="76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2095500" y="1943100"/>
            <a:ext cx="3886200" cy="213360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0" y="4724400"/>
            <a:ext cx="1524000" cy="76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SuperSSN</a:t>
            </a:r>
            <a:r>
              <a:rPr lang="en-US" dirty="0" smtClean="0"/>
              <a:t> as Foreign Key</a:t>
            </a:r>
          </a:p>
          <a:p>
            <a:pPr algn="ctr"/>
            <a:endParaRPr lang="en-US" dirty="0"/>
          </a:p>
        </p:txBody>
      </p:sp>
      <p:sp>
        <p:nvSpPr>
          <p:cNvPr id="21" name="Rounded Rectangle 20"/>
          <p:cNvSpPr/>
          <p:nvPr/>
        </p:nvSpPr>
        <p:spPr>
          <a:xfrm>
            <a:off x="1905000" y="4953000"/>
            <a:ext cx="236220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Dnumber</a:t>
            </a:r>
            <a:r>
              <a:rPr lang="en-US" dirty="0" smtClean="0"/>
              <a:t> as foreign Key</a:t>
            </a:r>
            <a:endParaRPr lang="en-US" dirty="0"/>
          </a:p>
        </p:txBody>
      </p:sp>
      <p:sp>
        <p:nvSpPr>
          <p:cNvPr id="22" name="Rounded Rectangle 21"/>
          <p:cNvSpPr/>
          <p:nvPr/>
        </p:nvSpPr>
        <p:spPr>
          <a:xfrm>
            <a:off x="6858000" y="5638800"/>
            <a:ext cx="2133600" cy="533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Dnum</a:t>
            </a:r>
            <a:r>
              <a:rPr lang="en-US" dirty="0" smtClean="0"/>
              <a:t> as Foreign Key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331" name="Picture 3" descr="31755_FIG0707.gif                                              0001035BEeyore                         B91DCF3B:"/>
          <p:cNvPicPr>
            <a:picLocks noGrp="1" noChangeAspect="1" noChangeArrowheads="1"/>
          </p:cNvPicPr>
          <p:nvPr>
            <p:ph idx="1"/>
          </p:nvPr>
        </p:nvPicPr>
        <p:blipFill>
          <a:blip r:embed="rId2"/>
          <a:srcRect/>
          <a:stretch>
            <a:fillRect/>
          </a:stretch>
        </p:blipFill>
        <p:spPr>
          <a:xfrm>
            <a:off x="0" y="0"/>
            <a:ext cx="9144000" cy="6858000"/>
          </a:xfrm>
        </p:spPr>
      </p:pic>
      <p:cxnSp>
        <p:nvCxnSpPr>
          <p:cNvPr id="6" name="Straight Arrow Connector 5"/>
          <p:cNvCxnSpPr/>
          <p:nvPr/>
        </p:nvCxnSpPr>
        <p:spPr>
          <a:xfrm rot="10800000">
            <a:off x="7315200" y="4572000"/>
            <a:ext cx="9144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172200" y="5257800"/>
            <a:ext cx="2743200" cy="533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PK(DNUMBER)=FK(DNUM)</a:t>
            </a:r>
            <a:endParaRPr lang="en-US" dirty="0"/>
          </a:p>
        </p:txBody>
      </p:sp>
      <p:cxnSp>
        <p:nvCxnSpPr>
          <p:cNvPr id="16" name="Straight Arrow Connector 15"/>
          <p:cNvCxnSpPr/>
          <p:nvPr/>
        </p:nvCxnSpPr>
        <p:spPr>
          <a:xfrm flipV="1">
            <a:off x="1447800" y="152400"/>
            <a:ext cx="5257800" cy="205740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0" y="2209800"/>
            <a:ext cx="1828800" cy="6858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PK(SSN)=</a:t>
            </a:r>
          </a:p>
          <a:p>
            <a:pPr algn="ctr"/>
            <a:r>
              <a:rPr lang="en-US" dirty="0"/>
              <a:t> </a:t>
            </a:r>
            <a:r>
              <a:rPr lang="en-US" dirty="0" smtClean="0"/>
              <a:t>FK(</a:t>
            </a:r>
            <a:r>
              <a:rPr lang="en-US" dirty="0" err="1" smtClean="0"/>
              <a:t>SuperSSN</a:t>
            </a:r>
            <a:r>
              <a:rPr lang="en-US" dirty="0" smtClean="0"/>
              <a:t>)</a:t>
            </a:r>
          </a:p>
        </p:txBody>
      </p:sp>
      <p:cxnSp>
        <p:nvCxnSpPr>
          <p:cNvPr id="22" name="Straight Arrow Connector 21"/>
          <p:cNvCxnSpPr/>
          <p:nvPr/>
        </p:nvCxnSpPr>
        <p:spPr>
          <a:xfrm rot="5400000" flipH="1" flipV="1">
            <a:off x="8343900" y="1638300"/>
            <a:ext cx="8382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7391400" y="2057400"/>
            <a:ext cx="1752600" cy="533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PK(</a:t>
            </a:r>
            <a:r>
              <a:rPr lang="en-US" dirty="0" err="1" smtClean="0"/>
              <a:t>Dnumber</a:t>
            </a:r>
            <a:r>
              <a:rPr lang="en-US" dirty="0" smtClean="0"/>
              <a:t>)=</a:t>
            </a:r>
          </a:p>
          <a:p>
            <a:pPr algn="ctr"/>
            <a:r>
              <a:rPr lang="en-US" dirty="0" smtClean="0"/>
              <a:t>FK(</a:t>
            </a:r>
            <a:r>
              <a:rPr lang="en-US" dirty="0" err="1" smtClean="0"/>
              <a:t>Dno</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601200" cy="990600"/>
          </a:xfrm>
        </p:spPr>
        <p:txBody>
          <a:bodyPr>
            <a:normAutofit/>
          </a:bodyPr>
          <a:lstStyle/>
          <a:p>
            <a:r>
              <a:rPr lang="en-US" sz="3200" dirty="0" smtClean="0"/>
              <a:t>Step 4: Mapping of Binary 1:N Relationship Types</a:t>
            </a:r>
            <a:endParaRPr lang="en-US" sz="3200" dirty="0"/>
          </a:p>
        </p:txBody>
      </p:sp>
      <p:sp>
        <p:nvSpPr>
          <p:cNvPr id="3" name="Content Placeholder 2"/>
          <p:cNvSpPr>
            <a:spLocks noGrp="1"/>
          </p:cNvSpPr>
          <p:nvPr>
            <p:ph sz="quarter" idx="1"/>
          </p:nvPr>
        </p:nvSpPr>
        <p:spPr>
          <a:xfrm>
            <a:off x="0" y="1600200"/>
            <a:ext cx="8766048" cy="4495800"/>
          </a:xfrm>
        </p:spPr>
        <p:txBody>
          <a:bodyPr>
            <a:normAutofit/>
          </a:bodyPr>
          <a:lstStyle/>
          <a:p>
            <a:r>
              <a:rPr lang="en-US" sz="2000" dirty="0" smtClean="0"/>
              <a:t>PARTICIPATION type:</a:t>
            </a:r>
          </a:p>
          <a:p>
            <a:pPr lvl="1"/>
            <a:r>
              <a:rPr lang="en-US" sz="2000" dirty="0" smtClean="0"/>
              <a:t>TOTAL  participation the “many” side, the extra attribute added to the “many” side containing the primary key of the “one” side, </a:t>
            </a:r>
            <a:r>
              <a:rPr lang="en-US" sz="2000" dirty="0" smtClean="0">
                <a:solidFill>
                  <a:srgbClr val="C00000"/>
                </a:solidFill>
              </a:rPr>
              <a:t>will contain NOT NULL values.</a:t>
            </a:r>
          </a:p>
          <a:p>
            <a:pPr lvl="1"/>
            <a:r>
              <a:rPr lang="en-US" sz="2000" dirty="0" smtClean="0"/>
              <a:t>In PARTIAL participation, on many” side the extra attribute added to the “many” side containing the primary key of the “one” side, </a:t>
            </a:r>
            <a:r>
              <a:rPr lang="en-US" sz="2000" dirty="0" smtClean="0">
                <a:solidFill>
                  <a:srgbClr val="C00000"/>
                </a:solidFill>
              </a:rPr>
              <a:t>could result in NULL values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0" y="258762"/>
            <a:ext cx="8991600" cy="960437"/>
          </a:xfrm>
        </p:spPr>
        <p:txBody>
          <a:bodyPr>
            <a:normAutofit fontScale="90000"/>
          </a:bodyPr>
          <a:lstStyle/>
          <a:p>
            <a:r>
              <a:rPr lang="en-US" sz="3600" b="1" dirty="0"/>
              <a:t/>
            </a:r>
            <a:br>
              <a:rPr lang="en-US" sz="3600" b="1" dirty="0"/>
            </a:br>
            <a:r>
              <a:rPr lang="en-US" sz="3600" b="1" dirty="0" smtClean="0"/>
              <a:t>   </a:t>
            </a:r>
            <a:r>
              <a:rPr lang="en-US" sz="3100" dirty="0" smtClean="0"/>
              <a:t>Step 5: Mapping of Binary M:N Relationship Types</a:t>
            </a:r>
            <a:r>
              <a:rPr lang="en-US" sz="3600" b="1" dirty="0" smtClean="0">
                <a:latin typeface="Arial" charset="0"/>
              </a:rPr>
              <a:t/>
            </a:r>
            <a:br>
              <a:rPr lang="en-US" sz="3600" b="1" dirty="0" smtClean="0">
                <a:latin typeface="Arial" charset="0"/>
              </a:rPr>
            </a:br>
            <a:endParaRPr lang="en-US" sz="3600" dirty="0"/>
          </a:p>
        </p:txBody>
      </p:sp>
      <p:sp>
        <p:nvSpPr>
          <p:cNvPr id="211971" name="Rectangle 3"/>
          <p:cNvSpPr>
            <a:spLocks noGrp="1" noChangeArrowheads="1"/>
          </p:cNvSpPr>
          <p:nvPr>
            <p:ph type="body" idx="1"/>
          </p:nvPr>
        </p:nvSpPr>
        <p:spPr>
          <a:xfrm>
            <a:off x="333375" y="1504950"/>
            <a:ext cx="8582025" cy="5019675"/>
          </a:xfrm>
        </p:spPr>
        <p:txBody>
          <a:bodyPr/>
          <a:lstStyle/>
          <a:p>
            <a:pPr>
              <a:lnSpc>
                <a:spcPct val="80000"/>
              </a:lnSpc>
              <a:buFont typeface="Wingdings" pitchFamily="2" charset="2"/>
              <a:buNone/>
            </a:pPr>
            <a:endParaRPr lang="en-US" sz="2000" b="1" dirty="0">
              <a:latin typeface="Arial" charset="0"/>
            </a:endParaRPr>
          </a:p>
          <a:p>
            <a:pPr lvl="1">
              <a:lnSpc>
                <a:spcPct val="80000"/>
              </a:lnSpc>
            </a:pPr>
            <a:r>
              <a:rPr lang="en-US" sz="2000" dirty="0" smtClean="0"/>
              <a:t>Each binary </a:t>
            </a:r>
            <a:r>
              <a:rPr lang="en-US" sz="2000" dirty="0"/>
              <a:t>M:N relationship type </a:t>
            </a:r>
            <a:r>
              <a:rPr lang="en-US" sz="2000" dirty="0" smtClean="0"/>
              <a:t>R= </a:t>
            </a:r>
            <a:r>
              <a:rPr lang="en-US" sz="2000" i="1" dirty="0" smtClean="0"/>
              <a:t>new relation</a:t>
            </a:r>
            <a:r>
              <a:rPr lang="en-US" sz="2000" dirty="0" smtClean="0"/>
              <a:t> </a:t>
            </a:r>
            <a:r>
              <a:rPr lang="en-US" sz="2000" dirty="0"/>
              <a:t>S to represent </a:t>
            </a:r>
            <a:r>
              <a:rPr lang="en-US" sz="2000" dirty="0" smtClean="0"/>
              <a:t>R.</a:t>
            </a:r>
          </a:p>
          <a:p>
            <a:pPr lvl="1">
              <a:lnSpc>
                <a:spcPct val="80000"/>
              </a:lnSpc>
            </a:pPr>
            <a:r>
              <a:rPr lang="en-US" sz="2000" dirty="0" smtClean="0"/>
              <a:t>Include </a:t>
            </a:r>
            <a:r>
              <a:rPr lang="en-US" sz="2000" dirty="0"/>
              <a:t>as foreign key attributes in S the primary keys of the relations that represent the participating entity types; </a:t>
            </a:r>
            <a:r>
              <a:rPr lang="en-US" sz="2000" i="1" dirty="0"/>
              <a:t>their combination will form the primary key</a:t>
            </a:r>
            <a:r>
              <a:rPr lang="en-US" sz="2000" dirty="0"/>
              <a:t> of S. </a:t>
            </a:r>
            <a:endParaRPr lang="en-US" sz="2000" dirty="0" smtClean="0"/>
          </a:p>
          <a:p>
            <a:pPr lvl="1">
              <a:lnSpc>
                <a:spcPct val="80000"/>
              </a:lnSpc>
            </a:pPr>
            <a:r>
              <a:rPr lang="en-US" sz="2000" dirty="0" smtClean="0"/>
              <a:t>Also </a:t>
            </a:r>
            <a:r>
              <a:rPr lang="en-US" sz="2000" dirty="0"/>
              <a:t>include any simple attributes of the M:N relationship type (or simple components of composite attributes) as attributes of S.</a:t>
            </a:r>
          </a:p>
          <a:p>
            <a:pPr lvl="1">
              <a:lnSpc>
                <a:spcPct val="80000"/>
              </a:lnSpc>
              <a:buFontTx/>
              <a:buNone/>
            </a:pPr>
            <a:r>
              <a:rPr lang="en-US" sz="1600" dirty="0"/>
              <a:t>     </a:t>
            </a:r>
          </a:p>
          <a:p>
            <a:pPr lvl="1">
              <a:lnSpc>
                <a:spcPct val="80000"/>
              </a:lnSpc>
              <a:buFontTx/>
              <a:buNone/>
            </a:pPr>
            <a:r>
              <a:rPr lang="en-US" sz="1800" dirty="0"/>
              <a:t>     </a:t>
            </a:r>
            <a:r>
              <a:rPr lang="en-US" sz="2000" b="1" dirty="0"/>
              <a:t>Example:</a:t>
            </a:r>
            <a:r>
              <a:rPr lang="en-US" sz="2000" dirty="0"/>
              <a:t> The M:N relationship type WORKS_ON from the ER  diagram is mapped by creating a relation WORKS_ON in the relational database schema. The primary keys of the PROJECT and EMPLOYEE relations are included as foreign keys in WORKS_ON and renamed PNO and ESSN, respectively. </a:t>
            </a:r>
          </a:p>
          <a:p>
            <a:pPr lvl="1">
              <a:lnSpc>
                <a:spcPct val="80000"/>
              </a:lnSpc>
              <a:buFontTx/>
              <a:buNone/>
            </a:pPr>
            <a:r>
              <a:rPr lang="en-US" sz="2000" dirty="0"/>
              <a:t>    Attribute HOURS in WORKS_ON represents the HOURS attribute of the relation type. The primary key of the WORKS_ON relation is the combination of the foreign key attributes {ESSN, PNO}.  </a:t>
            </a:r>
            <a:endParaRPr lang="en-US" sz="1400" dirty="0"/>
          </a:p>
          <a:p>
            <a:pPr lvl="1">
              <a:lnSpc>
                <a:spcPct val="80000"/>
              </a:lnSpc>
              <a:buFontTx/>
              <a:buNone/>
            </a:pP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1971">
                                            <p:txEl>
                                              <p:pRg st="1" end="1"/>
                                            </p:txEl>
                                          </p:spTgt>
                                        </p:tgtEl>
                                        <p:attrNameLst>
                                          <p:attrName>style.visibility</p:attrName>
                                        </p:attrNameLst>
                                      </p:cBhvr>
                                      <p:to>
                                        <p:strVal val="visible"/>
                                      </p:to>
                                    </p:set>
                                    <p:animEffect transition="in" filter="box(in)">
                                      <p:cBhvr>
                                        <p:cTn id="7" dur="500"/>
                                        <p:tgtEl>
                                          <p:spTgt spid="2119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1971">
                                            <p:txEl>
                                              <p:pRg st="2" end="2"/>
                                            </p:txEl>
                                          </p:spTgt>
                                        </p:tgtEl>
                                        <p:attrNameLst>
                                          <p:attrName>style.visibility</p:attrName>
                                        </p:attrNameLst>
                                      </p:cBhvr>
                                      <p:to>
                                        <p:strVal val="visible"/>
                                      </p:to>
                                    </p:set>
                                    <p:animEffect transition="in" filter="box(in)">
                                      <p:cBhvr>
                                        <p:cTn id="12" dur="500"/>
                                        <p:tgtEl>
                                          <p:spTgt spid="2119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1971">
                                            <p:txEl>
                                              <p:pRg st="3" end="3"/>
                                            </p:txEl>
                                          </p:spTgt>
                                        </p:tgtEl>
                                        <p:attrNameLst>
                                          <p:attrName>style.visibility</p:attrName>
                                        </p:attrNameLst>
                                      </p:cBhvr>
                                      <p:to>
                                        <p:strVal val="visible"/>
                                      </p:to>
                                    </p:set>
                                    <p:animEffect transition="in" filter="box(in)">
                                      <p:cBhvr>
                                        <p:cTn id="17" dur="500"/>
                                        <p:tgtEl>
                                          <p:spTgt spid="2119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1971">
                                            <p:txEl>
                                              <p:pRg st="5" end="5"/>
                                            </p:txEl>
                                          </p:spTgt>
                                        </p:tgtEl>
                                        <p:attrNameLst>
                                          <p:attrName>style.visibility</p:attrName>
                                        </p:attrNameLst>
                                      </p:cBhvr>
                                      <p:to>
                                        <p:strVal val="visible"/>
                                      </p:to>
                                    </p:set>
                                    <p:animEffect transition="in" filter="box(in)">
                                      <p:cBhvr>
                                        <p:cTn id="22" dur="500"/>
                                        <p:tgtEl>
                                          <p:spTgt spid="211971">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11971">
                                            <p:txEl>
                                              <p:pRg st="6" end="6"/>
                                            </p:txEl>
                                          </p:spTgt>
                                        </p:tgtEl>
                                        <p:attrNameLst>
                                          <p:attrName>style.visibility</p:attrName>
                                        </p:attrNameLst>
                                      </p:cBhvr>
                                      <p:to>
                                        <p:strVal val="visible"/>
                                      </p:to>
                                    </p:set>
                                    <p:animEffect transition="in" filter="box(in)">
                                      <p:cBhvr>
                                        <p:cTn id="25" dur="500"/>
                                        <p:tgtEl>
                                          <p:spTgt spid="211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7" name="Picture 1027" descr="3.2.gif                                                        0001035BEeyore                         B91DCF3B:"/>
          <p:cNvPicPr>
            <a:picLocks noGrp="1" noChangeAspect="1" noChangeArrowheads="1"/>
          </p:cNvPicPr>
          <p:nvPr>
            <p:ph idx="1"/>
          </p:nvPr>
        </p:nvPicPr>
        <p:blipFill>
          <a:blip r:embed="rId2"/>
          <a:srcRect/>
          <a:stretch>
            <a:fillRect/>
          </a:stretch>
        </p:blipFill>
        <p:spPr>
          <a:xfrm>
            <a:off x="379412" y="228600"/>
            <a:ext cx="8764588" cy="6629400"/>
          </a:xfrm>
        </p:spPr>
      </p:pic>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66048" cy="990600"/>
          </a:xfrm>
        </p:spPr>
        <p:txBody>
          <a:bodyPr>
            <a:noAutofit/>
          </a:bodyPr>
          <a:lstStyle/>
          <a:p>
            <a:r>
              <a:rPr lang="en-US" sz="3600" b="1" dirty="0" smtClean="0"/>
              <a:t> </a:t>
            </a:r>
            <a:r>
              <a:rPr lang="en-US" sz="3200" dirty="0" smtClean="0"/>
              <a:t>Step 5: Mapping of Binary M:N Relationship Types</a:t>
            </a:r>
            <a:endParaRPr lang="en-US" sz="3200" dirty="0"/>
          </a:p>
        </p:txBody>
      </p:sp>
      <p:pic>
        <p:nvPicPr>
          <p:cNvPr id="5" name="Picture 4" descr="works_on.PNG"/>
          <p:cNvPicPr>
            <a:picLocks noChangeAspect="1"/>
          </p:cNvPicPr>
          <p:nvPr/>
        </p:nvPicPr>
        <p:blipFill>
          <a:blip r:embed="rId2"/>
          <a:stretch>
            <a:fillRect/>
          </a:stretch>
        </p:blipFill>
        <p:spPr>
          <a:xfrm>
            <a:off x="838200" y="1752600"/>
            <a:ext cx="4114800" cy="2286000"/>
          </a:xfrm>
          <a:prstGeom prst="rect">
            <a:avLst/>
          </a:prstGeom>
        </p:spPr>
      </p:pic>
      <p:pic>
        <p:nvPicPr>
          <p:cNvPr id="2050" name="Picture 2"/>
          <p:cNvPicPr>
            <a:picLocks noChangeAspect="1" noChangeArrowheads="1"/>
          </p:cNvPicPr>
          <p:nvPr/>
        </p:nvPicPr>
        <p:blipFill>
          <a:blip r:embed="rId3"/>
          <a:srcRect/>
          <a:stretch>
            <a:fillRect/>
          </a:stretch>
        </p:blipFill>
        <p:spPr bwMode="auto">
          <a:xfrm rot="10800000" flipH="1" flipV="1">
            <a:off x="4191000" y="4953000"/>
            <a:ext cx="4114800" cy="1676400"/>
          </a:xfrm>
          <a:prstGeom prst="rect">
            <a:avLst/>
          </a:prstGeom>
          <a:noFill/>
          <a:ln w="9525">
            <a:noFill/>
            <a:miter lim="800000"/>
            <a:headEnd/>
            <a:tailEnd/>
          </a:ln>
          <a:effectLst/>
        </p:spPr>
      </p:pic>
      <p:sp>
        <p:nvSpPr>
          <p:cNvPr id="8" name="Right Arrow 7"/>
          <p:cNvSpPr/>
          <p:nvPr/>
        </p:nvSpPr>
        <p:spPr>
          <a:xfrm rot="1357905">
            <a:off x="2502536" y="4245121"/>
            <a:ext cx="1600200" cy="653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ox(in)">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0" y="228600"/>
            <a:ext cx="8686800" cy="766762"/>
          </a:xfrm>
        </p:spPr>
        <p:txBody>
          <a:bodyPr>
            <a:normAutofit fontScale="90000"/>
          </a:bodyPr>
          <a:lstStyle/>
          <a:p>
            <a:r>
              <a:rPr lang="en-US" sz="3600" b="1" dirty="0"/>
              <a:t/>
            </a:r>
            <a:br>
              <a:rPr lang="en-US" sz="3600" b="1" dirty="0"/>
            </a:br>
            <a:r>
              <a:rPr lang="en-US" sz="3600" dirty="0" smtClean="0"/>
              <a:t>Step 6: Mapping of </a:t>
            </a:r>
            <a:r>
              <a:rPr lang="en-US" sz="3600" dirty="0" err="1" smtClean="0"/>
              <a:t>Multivalued</a:t>
            </a:r>
            <a:r>
              <a:rPr lang="en-US" sz="3600" dirty="0" smtClean="0"/>
              <a:t> attributes.</a:t>
            </a:r>
            <a:r>
              <a:rPr lang="en-US" sz="3600" b="1" dirty="0" smtClean="0">
                <a:latin typeface="Arial" charset="0"/>
              </a:rPr>
              <a:t/>
            </a:r>
            <a:br>
              <a:rPr lang="en-US" sz="3600" b="1" dirty="0" smtClean="0">
                <a:latin typeface="Arial" charset="0"/>
              </a:rPr>
            </a:br>
            <a:endParaRPr lang="en-US" sz="3600" dirty="0"/>
          </a:p>
        </p:txBody>
      </p:sp>
      <p:sp>
        <p:nvSpPr>
          <p:cNvPr id="212995" name="Rectangle 3"/>
          <p:cNvSpPr>
            <a:spLocks noGrp="1" noChangeArrowheads="1"/>
          </p:cNvSpPr>
          <p:nvPr>
            <p:ph type="body" idx="1"/>
          </p:nvPr>
        </p:nvSpPr>
        <p:spPr>
          <a:xfrm>
            <a:off x="323850" y="1533525"/>
            <a:ext cx="8562975" cy="4857750"/>
          </a:xfrm>
        </p:spPr>
        <p:txBody>
          <a:bodyPr/>
          <a:lstStyle/>
          <a:p>
            <a:pPr>
              <a:buFont typeface="Wingdings" pitchFamily="2" charset="2"/>
              <a:buNone/>
            </a:pPr>
            <a:endParaRPr lang="en-US" sz="1400" b="1" dirty="0">
              <a:latin typeface="Arial" charset="0"/>
            </a:endParaRPr>
          </a:p>
          <a:p>
            <a:pPr lvl="1"/>
            <a:r>
              <a:rPr lang="en-US" sz="2000" dirty="0" smtClean="0"/>
              <a:t>Each </a:t>
            </a:r>
            <a:r>
              <a:rPr lang="en-US" sz="2000" dirty="0" err="1"/>
              <a:t>multivalued</a:t>
            </a:r>
            <a:r>
              <a:rPr lang="en-US" sz="2000" dirty="0"/>
              <a:t> attribute </a:t>
            </a:r>
            <a:r>
              <a:rPr lang="en-US" sz="2000" dirty="0" smtClean="0"/>
              <a:t>A= </a:t>
            </a:r>
            <a:r>
              <a:rPr lang="en-US" sz="2000" dirty="0"/>
              <a:t>new relation </a:t>
            </a:r>
            <a:r>
              <a:rPr lang="en-US" sz="2000" dirty="0" smtClean="0"/>
              <a:t>R( MV Attribute+ the </a:t>
            </a:r>
            <a:r>
              <a:rPr lang="en-US" sz="2000" dirty="0"/>
              <a:t>primary key attribute K-as a foreign key in R-of the relation that represents the entity type of relationship type that has A as an </a:t>
            </a:r>
            <a:r>
              <a:rPr lang="en-US" sz="2000" dirty="0" smtClean="0"/>
              <a:t>attribute)</a:t>
            </a:r>
          </a:p>
          <a:p>
            <a:pPr lvl="1"/>
            <a:r>
              <a:rPr lang="en-US" sz="2000" dirty="0" smtClean="0"/>
              <a:t>If </a:t>
            </a:r>
            <a:r>
              <a:rPr lang="en-US" sz="2000" dirty="0"/>
              <a:t>the </a:t>
            </a:r>
            <a:r>
              <a:rPr lang="en-US" sz="2000" dirty="0" err="1"/>
              <a:t>multivalued</a:t>
            </a:r>
            <a:r>
              <a:rPr lang="en-US" sz="2000" dirty="0"/>
              <a:t> attribute is composite, we include its simple components. </a:t>
            </a:r>
          </a:p>
          <a:p>
            <a:pPr>
              <a:buFont typeface="Wingdings" pitchFamily="2" charset="2"/>
              <a:buNone/>
            </a:pPr>
            <a:endParaRPr lang="en-US" sz="2000" dirty="0"/>
          </a:p>
          <a:p>
            <a:pPr lvl="1">
              <a:buFontTx/>
              <a:buNone/>
            </a:pPr>
            <a:r>
              <a:rPr lang="en-US" sz="1800" dirty="0"/>
              <a:t>     </a:t>
            </a:r>
            <a:r>
              <a:rPr lang="en-US" sz="2000" b="1" dirty="0"/>
              <a:t>Example:</a:t>
            </a:r>
            <a:r>
              <a:rPr lang="en-US" sz="2000" dirty="0"/>
              <a:t> The relation DEPT_LOCATIONS is created. The attribute DLOCATION represents the </a:t>
            </a:r>
            <a:r>
              <a:rPr lang="en-US" sz="2000" dirty="0" err="1"/>
              <a:t>multivalued</a:t>
            </a:r>
            <a:r>
              <a:rPr lang="en-US" sz="2000" dirty="0"/>
              <a:t> attribute LOCATIONS of DEPARTMENT, while DNUMBER-as foreign key-represents the primary key of the DEPARTMENT relation. The primary key of R is the combination of {DNUMBER, DLOCATION}.</a:t>
            </a:r>
          </a:p>
          <a:p>
            <a:pPr lvl="1">
              <a:buFontTx/>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box(in)">
                                      <p:cBhvr>
                                        <p:cTn id="7" dur="500"/>
                                        <p:tgtEl>
                                          <p:spTgt spid="2129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2995">
                                            <p:txEl>
                                              <p:pRg st="2" end="2"/>
                                            </p:txEl>
                                          </p:spTgt>
                                        </p:tgtEl>
                                        <p:attrNameLst>
                                          <p:attrName>style.visibility</p:attrName>
                                        </p:attrNameLst>
                                      </p:cBhvr>
                                      <p:to>
                                        <p:strVal val="visible"/>
                                      </p:to>
                                    </p:set>
                                    <p:animEffect transition="in" filter="box(in)">
                                      <p:cBhvr>
                                        <p:cTn id="12" dur="500"/>
                                        <p:tgtEl>
                                          <p:spTgt spid="2129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2995">
                                            <p:txEl>
                                              <p:pRg st="4" end="4"/>
                                            </p:txEl>
                                          </p:spTgt>
                                        </p:tgtEl>
                                        <p:attrNameLst>
                                          <p:attrName>style.visibility</p:attrName>
                                        </p:attrNameLst>
                                      </p:cBhvr>
                                      <p:to>
                                        <p:strVal val="visible"/>
                                      </p:to>
                                    </p:set>
                                    <p:animEffect transition="in" filter="blinds(horizontal)">
                                      <p:cBhvr>
                                        <p:cTn id="17" dur="500"/>
                                        <p:tgtEl>
                                          <p:spTgt spid="212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250825" y="303213"/>
            <a:ext cx="8534400" cy="842962"/>
          </a:xfrm>
        </p:spPr>
        <p:txBody>
          <a:bodyPr/>
          <a:lstStyle/>
          <a:p>
            <a:pPr>
              <a:lnSpc>
                <a:spcPct val="80000"/>
              </a:lnSpc>
            </a:pPr>
            <a:r>
              <a:rPr lang="en-US" sz="3600" b="1" dirty="0" smtClean="0">
                <a:latin typeface="Arial" charset="0"/>
              </a:rPr>
              <a:t>ER-to-Relational Mapping Algorithm</a:t>
            </a:r>
            <a:r>
              <a:rPr lang="en-US" sz="3600" b="1" dirty="0" smtClean="0"/>
              <a:t> </a:t>
            </a:r>
            <a:endParaRPr lang="en-US" sz="3600" b="1" dirty="0"/>
          </a:p>
        </p:txBody>
      </p:sp>
      <p:sp>
        <p:nvSpPr>
          <p:cNvPr id="71685" name="Rectangle 5"/>
          <p:cNvSpPr>
            <a:spLocks noGrp="1" noChangeArrowheads="1"/>
          </p:cNvSpPr>
          <p:nvPr>
            <p:ph type="body" idx="1"/>
          </p:nvPr>
        </p:nvSpPr>
        <p:spPr>
          <a:xfrm>
            <a:off x="304800" y="1676400"/>
            <a:ext cx="8458200" cy="4811712"/>
          </a:xfrm>
        </p:spPr>
        <p:txBody>
          <a:bodyPr>
            <a:normAutofit/>
          </a:bodyPr>
          <a:lstStyle/>
          <a:p>
            <a:pPr>
              <a:lnSpc>
                <a:spcPct val="80000"/>
              </a:lnSpc>
            </a:pPr>
            <a:endParaRPr lang="en-US" sz="2000" b="1" dirty="0"/>
          </a:p>
          <a:p>
            <a:pPr>
              <a:lnSpc>
                <a:spcPct val="80000"/>
              </a:lnSpc>
              <a:buFont typeface="Wingdings" pitchFamily="2" charset="2"/>
              <a:buNone/>
            </a:pPr>
            <a:endParaRPr lang="en-US" sz="1100" b="1" dirty="0"/>
          </a:p>
          <a:p>
            <a:pPr>
              <a:lnSpc>
                <a:spcPct val="80000"/>
              </a:lnSpc>
              <a:buFont typeface="Wingdings" pitchFamily="2" charset="2"/>
              <a:buNone/>
            </a:pPr>
            <a:r>
              <a:rPr lang="en-US" sz="2800" b="1" dirty="0"/>
              <a:t>	</a:t>
            </a:r>
            <a:r>
              <a:rPr lang="en-US" sz="2800" dirty="0"/>
              <a:t>Step 1: Mapping of Regular Entity Types</a:t>
            </a:r>
          </a:p>
          <a:p>
            <a:pPr>
              <a:lnSpc>
                <a:spcPct val="80000"/>
              </a:lnSpc>
              <a:buFont typeface="Wingdings" pitchFamily="2" charset="2"/>
              <a:buNone/>
            </a:pPr>
            <a:r>
              <a:rPr lang="en-US" sz="2800" dirty="0"/>
              <a:t>	Step 2: Mapping of Weak Entity Types</a:t>
            </a:r>
          </a:p>
          <a:p>
            <a:pPr>
              <a:lnSpc>
                <a:spcPct val="80000"/>
              </a:lnSpc>
              <a:buFont typeface="Wingdings" pitchFamily="2" charset="2"/>
              <a:buNone/>
            </a:pPr>
            <a:r>
              <a:rPr lang="en-US" sz="2800" dirty="0"/>
              <a:t>	Step 3: Mapping of Binary 1:1 Relation Types</a:t>
            </a:r>
          </a:p>
          <a:p>
            <a:pPr>
              <a:lnSpc>
                <a:spcPct val="80000"/>
              </a:lnSpc>
              <a:buFont typeface="Wingdings" pitchFamily="2" charset="2"/>
              <a:buNone/>
            </a:pPr>
            <a:r>
              <a:rPr lang="en-US" sz="2800" dirty="0"/>
              <a:t>	Step 4: Mapping of Binary 1:N Relationship Types.</a:t>
            </a:r>
          </a:p>
          <a:p>
            <a:pPr>
              <a:lnSpc>
                <a:spcPct val="80000"/>
              </a:lnSpc>
              <a:buFont typeface="Wingdings" pitchFamily="2" charset="2"/>
              <a:buNone/>
            </a:pPr>
            <a:r>
              <a:rPr lang="en-US" sz="2800" dirty="0"/>
              <a:t>	Step 5: Mapping of Binary M:N Relationship Types.</a:t>
            </a:r>
          </a:p>
          <a:p>
            <a:pPr>
              <a:lnSpc>
                <a:spcPct val="80000"/>
              </a:lnSpc>
              <a:buFont typeface="Wingdings" pitchFamily="2" charset="2"/>
              <a:buNone/>
            </a:pPr>
            <a:r>
              <a:rPr lang="en-US" sz="2800" dirty="0"/>
              <a:t>	Step 6: Mapping of </a:t>
            </a:r>
            <a:r>
              <a:rPr lang="en-US" sz="2800" dirty="0" err="1"/>
              <a:t>Multivalued</a:t>
            </a:r>
            <a:r>
              <a:rPr lang="en-US" sz="2800" dirty="0"/>
              <a:t> attributes.</a:t>
            </a:r>
          </a:p>
          <a:p>
            <a:pPr>
              <a:lnSpc>
                <a:spcPct val="80000"/>
              </a:lnSpc>
              <a:buFont typeface="Wingdings" pitchFamily="2" charset="2"/>
              <a:buNone/>
            </a:pPr>
            <a:r>
              <a:rPr lang="en-US" sz="2800" dirty="0"/>
              <a:t>	Step 7: Mapping of N-</a:t>
            </a:r>
            <a:r>
              <a:rPr lang="en-US" sz="2800" dirty="0" err="1"/>
              <a:t>ary</a:t>
            </a:r>
            <a:r>
              <a:rPr lang="en-US" sz="2800" dirty="0"/>
              <a:t> Relationship Types.</a:t>
            </a:r>
          </a:p>
          <a:p>
            <a:pPr>
              <a:lnSpc>
                <a:spcPct val="80000"/>
              </a:lnSpc>
              <a:buFont typeface="Wingdings" pitchFamily="2" charset="2"/>
              <a:buNone/>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Step 6: Mapping of </a:t>
            </a:r>
            <a:r>
              <a:rPr lang="en-US" sz="3600" dirty="0" err="1" smtClean="0"/>
              <a:t>Multivalued</a:t>
            </a:r>
            <a:r>
              <a:rPr lang="en-US" sz="3600" dirty="0" smtClean="0"/>
              <a:t> attributes.</a:t>
            </a:r>
            <a:endParaRPr lang="en-US" sz="3600" dirty="0"/>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304800" y="1676400"/>
            <a:ext cx="3429000" cy="2639826"/>
          </a:xfrm>
          <a:prstGeom prst="rect">
            <a:avLst/>
          </a:prstGeom>
          <a:noFill/>
          <a:ln w="9525">
            <a:noFill/>
            <a:miter lim="800000"/>
            <a:headEnd/>
            <a:tailEnd/>
          </a:ln>
          <a:effectLst/>
        </p:spPr>
      </p:pic>
      <p:sp>
        <p:nvSpPr>
          <p:cNvPr id="5" name="Right Arrow 4"/>
          <p:cNvSpPr/>
          <p:nvPr/>
        </p:nvSpPr>
        <p:spPr>
          <a:xfrm>
            <a:off x="3810000" y="2971800"/>
            <a:ext cx="1524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3"/>
          <a:srcRect/>
          <a:stretch>
            <a:fillRect/>
          </a:stretch>
        </p:blipFill>
        <p:spPr bwMode="auto">
          <a:xfrm>
            <a:off x="5486400" y="2819400"/>
            <a:ext cx="3657600" cy="1219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ox(i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box(in)">
                                      <p:cBhvr>
                                        <p:cTn id="1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09600" y="304800"/>
            <a:ext cx="2203450" cy="2659063"/>
          </a:xfrm>
        </p:spPr>
        <p:txBody>
          <a:bodyPr anchor="t"/>
          <a:lstStyle/>
          <a:p>
            <a:pPr algn="l"/>
            <a:r>
              <a:rPr lang="en-US" sz="2400" b="1"/>
              <a:t>FIGURE 7.2</a:t>
            </a:r>
            <a:br>
              <a:rPr lang="en-US" sz="2400" b="1"/>
            </a:br>
            <a:r>
              <a:rPr lang="en-US" sz="2400"/>
              <a:t>Result of mapping the COMPANY ER schema into a relational schema.</a:t>
            </a:r>
            <a:endParaRPr lang="en-US" b="1"/>
          </a:p>
        </p:txBody>
      </p:sp>
      <p:pic>
        <p:nvPicPr>
          <p:cNvPr id="227331" name="Picture 3" descr="31755_FIG0707.gif                                              0001035BEeyore                         B91DCF3B:"/>
          <p:cNvPicPr>
            <a:picLocks noGrp="1" noChangeAspect="1" noChangeArrowheads="1"/>
          </p:cNvPicPr>
          <p:nvPr>
            <p:ph idx="1"/>
          </p:nvPr>
        </p:nvPicPr>
        <p:blipFill>
          <a:blip r:embed="rId2"/>
          <a:srcRect/>
          <a:stretch>
            <a:fillRect/>
          </a:stretch>
        </p:blipFill>
        <p:spPr>
          <a:xfrm>
            <a:off x="2813050" y="1017588"/>
            <a:ext cx="5975350" cy="429895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457199"/>
            <a:ext cx="7772400" cy="568325"/>
          </a:xfrm>
        </p:spPr>
        <p:txBody>
          <a:bodyPr>
            <a:normAutofit fontScale="90000"/>
          </a:bodyPr>
          <a:lstStyle/>
          <a:p>
            <a:r>
              <a:rPr lang="en-US" sz="3600" dirty="0" smtClean="0"/>
              <a:t>Step 7: Mapping of N-</a:t>
            </a:r>
            <a:r>
              <a:rPr lang="en-US" sz="3600" dirty="0" err="1" smtClean="0"/>
              <a:t>ary</a:t>
            </a:r>
            <a:r>
              <a:rPr lang="en-US" sz="3600" dirty="0" smtClean="0"/>
              <a:t> Relationship Types.</a:t>
            </a:r>
            <a:r>
              <a:rPr lang="en-US" sz="3600" b="1" dirty="0" smtClean="0">
                <a:latin typeface="Arial" charset="0"/>
              </a:rPr>
              <a:t/>
            </a:r>
            <a:br>
              <a:rPr lang="en-US" sz="3600" b="1" dirty="0" smtClean="0">
                <a:latin typeface="Arial" charset="0"/>
              </a:rPr>
            </a:br>
            <a:endParaRPr lang="en-US" sz="3600" dirty="0"/>
          </a:p>
        </p:txBody>
      </p:sp>
      <p:sp>
        <p:nvSpPr>
          <p:cNvPr id="214019" name="Rectangle 3"/>
          <p:cNvSpPr>
            <a:spLocks noGrp="1" noChangeArrowheads="1"/>
          </p:cNvSpPr>
          <p:nvPr>
            <p:ph type="body" idx="1"/>
          </p:nvPr>
        </p:nvSpPr>
        <p:spPr>
          <a:xfrm>
            <a:off x="323850" y="1533525"/>
            <a:ext cx="8343900" cy="4724400"/>
          </a:xfrm>
        </p:spPr>
        <p:txBody>
          <a:bodyPr/>
          <a:lstStyle/>
          <a:p>
            <a:pPr>
              <a:lnSpc>
                <a:spcPct val="90000"/>
              </a:lnSpc>
              <a:buFont typeface="Wingdings" pitchFamily="2" charset="2"/>
              <a:buNone/>
            </a:pPr>
            <a:endParaRPr lang="en-US" sz="1000" dirty="0"/>
          </a:p>
          <a:p>
            <a:pPr lvl="1">
              <a:lnSpc>
                <a:spcPct val="90000"/>
              </a:lnSpc>
            </a:pPr>
            <a:r>
              <a:rPr lang="en-US" sz="2400" dirty="0"/>
              <a:t>For each n-</a:t>
            </a:r>
            <a:r>
              <a:rPr lang="en-US" sz="2400" dirty="0" err="1"/>
              <a:t>ary</a:t>
            </a:r>
            <a:r>
              <a:rPr lang="en-US" sz="2400" dirty="0"/>
              <a:t> relationship type R, where n&gt;2, create a new relationship S to represent R.</a:t>
            </a:r>
          </a:p>
          <a:p>
            <a:pPr lvl="1">
              <a:lnSpc>
                <a:spcPct val="90000"/>
              </a:lnSpc>
            </a:pPr>
            <a:r>
              <a:rPr lang="en-US" sz="2400" dirty="0"/>
              <a:t>Include as foreign key attributes in S the primary keys of the relations that represent the participating entity types. </a:t>
            </a:r>
          </a:p>
          <a:p>
            <a:pPr lvl="1">
              <a:lnSpc>
                <a:spcPct val="90000"/>
              </a:lnSpc>
            </a:pPr>
            <a:r>
              <a:rPr lang="en-US" sz="2400" dirty="0"/>
              <a:t>Also include any simple attributes of the n-</a:t>
            </a:r>
            <a:r>
              <a:rPr lang="en-US" sz="2400" dirty="0" err="1"/>
              <a:t>ary</a:t>
            </a:r>
            <a:r>
              <a:rPr lang="en-US" sz="2400" dirty="0"/>
              <a:t> relationship type (or simple components of composite attributes) as attributes of S.</a:t>
            </a:r>
            <a:r>
              <a:rPr lang="en-US" sz="1800" dirty="0"/>
              <a:t> </a:t>
            </a:r>
          </a:p>
          <a:p>
            <a:pPr lvl="1">
              <a:lnSpc>
                <a:spcPct val="90000"/>
              </a:lnSpc>
              <a:buFontTx/>
              <a:buNone/>
            </a:pPr>
            <a:endParaRPr lang="en-US" sz="1000" dirty="0"/>
          </a:p>
          <a:p>
            <a:pPr lvl="1">
              <a:lnSpc>
                <a:spcPct val="90000"/>
              </a:lnSpc>
              <a:buFontTx/>
              <a:buNone/>
            </a:pPr>
            <a:r>
              <a:rPr lang="en-US" sz="1800" dirty="0"/>
              <a:t>     </a:t>
            </a:r>
            <a:r>
              <a:rPr lang="en-US" sz="2000" b="1" dirty="0"/>
              <a:t>Example: </a:t>
            </a:r>
            <a:r>
              <a:rPr lang="en-US" sz="2000" dirty="0"/>
              <a:t>The relationship type SUPPY in the ER below. This can be mapped to the relation SUPPLY shown in the relational schema, whose primary key is the combination of the three foreign keys {SNAME, PARTNO, PROJNAME}</a:t>
            </a:r>
            <a:endParaRPr lang="en-US" sz="2400" b="1" dirty="0">
              <a:solidFill>
                <a:srgbClr val="FF0066"/>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title"/>
          </p:nvPr>
        </p:nvSpPr>
        <p:spPr>
          <a:xfrm>
            <a:off x="533400" y="304800"/>
            <a:ext cx="7924800" cy="1439863"/>
          </a:xfrm>
        </p:spPr>
        <p:txBody>
          <a:bodyPr anchor="t"/>
          <a:lstStyle/>
          <a:p>
            <a:pPr algn="l"/>
            <a:r>
              <a:rPr lang="en-US" sz="2400" b="1"/>
              <a:t>FIGURE 4.11</a:t>
            </a:r>
            <a:r>
              <a:rPr lang="en-US" sz="2400"/>
              <a:t/>
            </a:r>
            <a:br>
              <a:rPr lang="en-US" sz="2400"/>
            </a:br>
            <a:r>
              <a:rPr lang="en-US" sz="2400"/>
              <a:t>Ternary relationship types. (a) The SUPPLY relationship. </a:t>
            </a:r>
            <a:endParaRPr lang="en-US"/>
          </a:p>
        </p:txBody>
      </p:sp>
      <p:pic>
        <p:nvPicPr>
          <p:cNvPr id="229381" name="Picture 5" descr="31755_FIG0411a.gif                                             0001035BEeyore                         B91DCF3B:"/>
          <p:cNvPicPr>
            <a:picLocks noGrp="1" noChangeAspect="1" noChangeArrowheads="1"/>
          </p:cNvPicPr>
          <p:nvPr>
            <p:ph idx="1"/>
          </p:nvPr>
        </p:nvPicPr>
        <p:blipFill>
          <a:blip r:embed="rId2"/>
          <a:srcRect/>
          <a:stretch>
            <a:fillRect/>
          </a:stretch>
        </p:blipFill>
        <p:spPr>
          <a:xfrm>
            <a:off x="685800" y="1911350"/>
            <a:ext cx="7772400" cy="26543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1026"/>
          <p:cNvSpPr>
            <a:spLocks noGrp="1" noChangeArrowheads="1"/>
          </p:cNvSpPr>
          <p:nvPr>
            <p:ph type="title"/>
          </p:nvPr>
        </p:nvSpPr>
        <p:spPr>
          <a:xfrm>
            <a:off x="492125" y="304800"/>
            <a:ext cx="7173913" cy="1143000"/>
          </a:xfrm>
        </p:spPr>
        <p:txBody>
          <a:bodyPr anchor="t">
            <a:normAutofit fontScale="90000"/>
          </a:bodyPr>
          <a:lstStyle/>
          <a:p>
            <a:pPr algn="l"/>
            <a:r>
              <a:rPr lang="en-US" sz="2400" b="1"/>
              <a:t>FIGURE 7.3</a:t>
            </a:r>
            <a:br>
              <a:rPr lang="en-US" sz="2400" b="1"/>
            </a:br>
            <a:r>
              <a:rPr lang="en-US" sz="2400"/>
              <a:t>Mapping the </a:t>
            </a:r>
            <a:r>
              <a:rPr lang="en-US" sz="2400" i="1"/>
              <a:t>n</a:t>
            </a:r>
            <a:r>
              <a:rPr lang="en-US" sz="2400"/>
              <a:t>-ary relationship type SUPPLY from Figure 4.11a.</a:t>
            </a:r>
            <a:endParaRPr lang="en-US" b="1"/>
          </a:p>
        </p:txBody>
      </p:sp>
      <p:pic>
        <p:nvPicPr>
          <p:cNvPr id="228355" name="Picture 1027" descr="31755_FIG0901.gif                                              0001035BEeyore                         B91DCF3B:"/>
          <p:cNvPicPr>
            <a:picLocks noGrp="1" noChangeAspect="1" noChangeArrowheads="1"/>
          </p:cNvPicPr>
          <p:nvPr>
            <p:ph idx="1"/>
          </p:nvPr>
        </p:nvPicPr>
        <p:blipFill>
          <a:blip r:embed="rId2"/>
          <a:srcRect/>
          <a:stretch>
            <a:fillRect/>
          </a:stretch>
        </p:blipFill>
        <p:spPr>
          <a:xfrm>
            <a:off x="1476375" y="1752600"/>
            <a:ext cx="6189663" cy="41148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258763"/>
            <a:ext cx="7772400" cy="766762"/>
          </a:xfrm>
        </p:spPr>
        <p:txBody>
          <a:bodyPr>
            <a:normAutofit fontScale="90000"/>
          </a:bodyPr>
          <a:lstStyle/>
          <a:p>
            <a:r>
              <a:rPr lang="en-US" sz="3600" dirty="0"/>
              <a:t/>
            </a:r>
            <a:br>
              <a:rPr lang="en-US" sz="3600" dirty="0"/>
            </a:br>
            <a:r>
              <a:rPr lang="en-US" sz="3600" dirty="0"/>
              <a:t>Summary of Mapping constructs and constraints</a:t>
            </a:r>
          </a:p>
        </p:txBody>
      </p:sp>
      <p:sp>
        <p:nvSpPr>
          <p:cNvPr id="215043" name="Rectangle 3"/>
          <p:cNvSpPr>
            <a:spLocks noGrp="1" noChangeArrowheads="1"/>
          </p:cNvSpPr>
          <p:nvPr>
            <p:ph type="body" idx="1"/>
          </p:nvPr>
        </p:nvSpPr>
        <p:spPr>
          <a:xfrm>
            <a:off x="685800" y="1533525"/>
            <a:ext cx="7981950" cy="4724400"/>
          </a:xfrm>
        </p:spPr>
        <p:txBody>
          <a:bodyPr/>
          <a:lstStyle/>
          <a:p>
            <a:pPr>
              <a:buFont typeface="Wingdings" pitchFamily="2" charset="2"/>
              <a:buNone/>
            </a:pPr>
            <a:endParaRPr lang="en-US" sz="3300"/>
          </a:p>
          <a:p>
            <a:pPr>
              <a:buFont typeface="Wingdings" pitchFamily="2" charset="2"/>
              <a:buNone/>
            </a:pPr>
            <a:r>
              <a:rPr lang="en-US" sz="2400"/>
              <a:t>                               </a:t>
            </a:r>
            <a:endParaRPr lang="en-US" sz="2400" b="1">
              <a:solidFill>
                <a:srgbClr val="FF0066"/>
              </a:solidFill>
            </a:endParaRPr>
          </a:p>
        </p:txBody>
      </p:sp>
      <p:sp>
        <p:nvSpPr>
          <p:cNvPr id="215044" name="Text Box 4"/>
          <p:cNvSpPr txBox="1">
            <a:spLocks noChangeArrowheads="1"/>
          </p:cNvSpPr>
          <p:nvPr/>
        </p:nvSpPr>
        <p:spPr bwMode="auto">
          <a:xfrm>
            <a:off x="922338" y="2043113"/>
            <a:ext cx="6975499" cy="3477875"/>
          </a:xfrm>
          <a:prstGeom prst="rect">
            <a:avLst/>
          </a:prstGeom>
          <a:noFill/>
          <a:ln w="9525">
            <a:noFill/>
            <a:miter lim="800000"/>
            <a:headEnd/>
            <a:tailEnd/>
          </a:ln>
          <a:effectLst/>
        </p:spPr>
        <p:txBody>
          <a:bodyPr wrap="none">
            <a:spAutoFit/>
          </a:bodyPr>
          <a:lstStyle/>
          <a:p>
            <a:r>
              <a:rPr lang="en-US" sz="2200" b="1" i="1" dirty="0"/>
              <a:t>Table 7.1 Correspondence between ER and Relational Models</a:t>
            </a:r>
            <a:endParaRPr lang="en-US" sz="1800" dirty="0"/>
          </a:p>
          <a:p>
            <a:endParaRPr lang="en-US" sz="1800" dirty="0"/>
          </a:p>
          <a:p>
            <a:r>
              <a:rPr lang="en-US" sz="1800" b="1" dirty="0"/>
              <a:t>ER Model		</a:t>
            </a:r>
            <a:r>
              <a:rPr lang="en-US" sz="1800" b="1" dirty="0" smtClean="0"/>
              <a:t>	Relational </a:t>
            </a:r>
            <a:r>
              <a:rPr lang="en-US" sz="1800" b="1" dirty="0"/>
              <a:t>Model</a:t>
            </a:r>
            <a:endParaRPr lang="en-US" sz="1800" dirty="0"/>
          </a:p>
          <a:p>
            <a:r>
              <a:rPr lang="en-US" sz="1800" dirty="0"/>
              <a:t>Entity type		“Entity” relation</a:t>
            </a:r>
          </a:p>
          <a:p>
            <a:r>
              <a:rPr lang="en-US" sz="1800" dirty="0"/>
              <a:t>1:1 or 1:N relationship type	Foreign key (or “relationship” relation)</a:t>
            </a:r>
          </a:p>
          <a:p>
            <a:r>
              <a:rPr lang="en-US" sz="1800" dirty="0"/>
              <a:t>M:N relationship type	“Relationship” relation and two foreign keys</a:t>
            </a:r>
          </a:p>
          <a:p>
            <a:r>
              <a:rPr lang="en-US" sz="1800" i="1" dirty="0"/>
              <a:t>n</a:t>
            </a:r>
            <a:r>
              <a:rPr lang="en-US" sz="1800" dirty="0"/>
              <a:t>-</a:t>
            </a:r>
            <a:r>
              <a:rPr lang="en-US" sz="1800" dirty="0" err="1"/>
              <a:t>ary</a:t>
            </a:r>
            <a:r>
              <a:rPr lang="en-US" sz="1800" dirty="0"/>
              <a:t> relationship type	“Relationship” relation and n foreign keys</a:t>
            </a:r>
          </a:p>
          <a:p>
            <a:r>
              <a:rPr lang="en-US" sz="1800" dirty="0"/>
              <a:t>Simple attribute		</a:t>
            </a:r>
            <a:r>
              <a:rPr lang="en-US" sz="1800" dirty="0" err="1"/>
              <a:t>Attribute</a:t>
            </a:r>
            <a:endParaRPr lang="en-US" sz="1800" dirty="0"/>
          </a:p>
          <a:p>
            <a:r>
              <a:rPr lang="en-US" sz="1800" dirty="0"/>
              <a:t>Composite attribute		Set of simple component attributes</a:t>
            </a:r>
          </a:p>
          <a:p>
            <a:r>
              <a:rPr lang="en-US" sz="1800" dirty="0" err="1"/>
              <a:t>Multivalued</a:t>
            </a:r>
            <a:r>
              <a:rPr lang="en-US" sz="1800" dirty="0"/>
              <a:t> attribute	Relation and foreign key</a:t>
            </a:r>
          </a:p>
          <a:p>
            <a:r>
              <a:rPr lang="en-US" sz="1800" dirty="0"/>
              <a:t>Value set			Domain</a:t>
            </a:r>
          </a:p>
          <a:p>
            <a:r>
              <a:rPr lang="en-US" sz="1800" dirty="0"/>
              <a:t>Key attribute		Primary (or secondary) key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 y="457200"/>
            <a:ext cx="9144000" cy="842962"/>
          </a:xfrm>
        </p:spPr>
        <p:txBody>
          <a:bodyPr>
            <a:normAutofit fontScale="90000"/>
          </a:bodyPr>
          <a:lstStyle/>
          <a:p>
            <a:r>
              <a:rPr lang="en-US" sz="3100" dirty="0">
                <a:solidFill>
                  <a:srgbClr val="C00000"/>
                </a:solidFill>
              </a:rPr>
              <a:t>Mapping EER Model Constructs to </a:t>
            </a:r>
            <a:r>
              <a:rPr lang="en-US" sz="3100" dirty="0" smtClean="0">
                <a:solidFill>
                  <a:srgbClr val="C00000"/>
                </a:solidFill>
              </a:rPr>
              <a:t>Relations</a:t>
            </a:r>
            <a:r>
              <a:rPr lang="en-US" sz="3100" dirty="0" smtClean="0"/>
              <a:t/>
            </a:r>
            <a:br>
              <a:rPr lang="en-US" sz="3100" dirty="0" smtClean="0"/>
            </a:br>
            <a:r>
              <a:rPr lang="en-US" sz="3100" dirty="0" smtClean="0"/>
              <a:t>Step8:  Options for Mapping Specialization or Generalization</a:t>
            </a:r>
            <a:r>
              <a:rPr lang="en-US" sz="3600" dirty="0" smtClean="0">
                <a:latin typeface="Arial" charset="0"/>
              </a:rPr>
              <a:t/>
            </a:r>
            <a:br>
              <a:rPr lang="en-US" sz="3600" dirty="0" smtClean="0">
                <a:latin typeface="Arial" charset="0"/>
              </a:rPr>
            </a:br>
            <a:r>
              <a:rPr lang="en-US" sz="3600" dirty="0" smtClean="0"/>
              <a:t> </a:t>
            </a:r>
            <a:endParaRPr lang="en-US" sz="3600" dirty="0"/>
          </a:p>
        </p:txBody>
      </p:sp>
      <p:sp>
        <p:nvSpPr>
          <p:cNvPr id="185347" name="Rectangle 3"/>
          <p:cNvSpPr>
            <a:spLocks noGrp="1" noChangeArrowheads="1"/>
          </p:cNvSpPr>
          <p:nvPr>
            <p:ph type="body" idx="1"/>
          </p:nvPr>
        </p:nvSpPr>
        <p:spPr>
          <a:xfrm>
            <a:off x="381000" y="1676400"/>
            <a:ext cx="8534400" cy="4992687"/>
          </a:xfrm>
        </p:spPr>
        <p:txBody>
          <a:bodyPr>
            <a:normAutofit/>
          </a:bodyPr>
          <a:lstStyle/>
          <a:p>
            <a:pPr>
              <a:lnSpc>
                <a:spcPct val="80000"/>
              </a:lnSpc>
              <a:buFont typeface="Wingdings" pitchFamily="2" charset="2"/>
              <a:buNone/>
            </a:pPr>
            <a:endParaRPr lang="en-US" sz="800" b="1" dirty="0">
              <a:latin typeface="Arial" charset="0"/>
            </a:endParaRPr>
          </a:p>
          <a:p>
            <a:pPr>
              <a:lnSpc>
                <a:spcPct val="80000"/>
              </a:lnSpc>
              <a:buFont typeface="Wingdings" pitchFamily="2" charset="2"/>
              <a:buNone/>
            </a:pPr>
            <a:r>
              <a:rPr lang="en-US" sz="2400" dirty="0" smtClean="0"/>
              <a:t>    Assumptions: </a:t>
            </a:r>
          </a:p>
          <a:p>
            <a:pPr>
              <a:lnSpc>
                <a:spcPct val="80000"/>
              </a:lnSpc>
              <a:buFont typeface="Wingdings" pitchFamily="2" charset="2"/>
              <a:buNone/>
            </a:pPr>
            <a:r>
              <a:rPr lang="en-US" sz="2400" dirty="0" smtClean="0"/>
              <a:t>	</a:t>
            </a:r>
            <a:r>
              <a:rPr lang="en-US" sz="2000" dirty="0" smtClean="0"/>
              <a:t>subclasses -&gt;{</a:t>
            </a:r>
            <a:r>
              <a:rPr lang="en-US" sz="2000" dirty="0"/>
              <a:t>S</a:t>
            </a:r>
            <a:r>
              <a:rPr lang="en-US" sz="2000" baseline="-25000" dirty="0"/>
              <a:t>1</a:t>
            </a:r>
            <a:r>
              <a:rPr lang="en-US" sz="2000" dirty="0"/>
              <a:t>, S</a:t>
            </a:r>
            <a:r>
              <a:rPr lang="en-US" sz="2000" baseline="-25000" dirty="0"/>
              <a:t>2</a:t>
            </a:r>
            <a:r>
              <a:rPr lang="en-US" sz="2000" dirty="0"/>
              <a:t>,….,</a:t>
            </a:r>
            <a:r>
              <a:rPr lang="en-US" sz="2000" dirty="0" err="1"/>
              <a:t>S</a:t>
            </a:r>
            <a:r>
              <a:rPr lang="en-US" sz="2000" baseline="-25000" dirty="0" err="1"/>
              <a:t>m</a:t>
            </a:r>
            <a:r>
              <a:rPr lang="en-US" sz="2000" dirty="0"/>
              <a:t>} </a:t>
            </a:r>
            <a:endParaRPr lang="en-US" sz="2000" dirty="0" smtClean="0"/>
          </a:p>
          <a:p>
            <a:pPr>
              <a:lnSpc>
                <a:spcPct val="80000"/>
              </a:lnSpc>
              <a:buFont typeface="Wingdings" pitchFamily="2" charset="2"/>
              <a:buNone/>
            </a:pPr>
            <a:r>
              <a:rPr lang="en-US" sz="2000" dirty="0" smtClean="0"/>
              <a:t>	generalized </a:t>
            </a:r>
            <a:r>
              <a:rPr lang="en-US" sz="2000" dirty="0" err="1"/>
              <a:t>superclass</a:t>
            </a:r>
            <a:r>
              <a:rPr lang="en-US" sz="2000" dirty="0"/>
              <a:t> </a:t>
            </a:r>
            <a:r>
              <a:rPr lang="en-US" sz="2000" dirty="0" smtClean="0"/>
              <a:t>-&gt;C{ k,a</a:t>
            </a:r>
            <a:r>
              <a:rPr lang="en-US" sz="2000" baseline="-25000" dirty="0" smtClean="0"/>
              <a:t>1</a:t>
            </a:r>
            <a:r>
              <a:rPr lang="en-US" sz="2000" dirty="0" smtClean="0"/>
              <a:t>,…</a:t>
            </a:r>
            <a:r>
              <a:rPr lang="en-US" sz="2000" dirty="0"/>
              <a:t>a</a:t>
            </a:r>
            <a:r>
              <a:rPr lang="en-US" sz="2000" baseline="-25000" dirty="0"/>
              <a:t>n</a:t>
            </a:r>
            <a:r>
              <a:rPr lang="en-US" sz="2000" dirty="0"/>
              <a:t>} </a:t>
            </a:r>
          </a:p>
          <a:p>
            <a:pPr>
              <a:lnSpc>
                <a:spcPct val="80000"/>
              </a:lnSpc>
              <a:buFont typeface="Wingdings" pitchFamily="2" charset="2"/>
              <a:buNone/>
            </a:pPr>
            <a:endParaRPr lang="en-US" sz="1400" dirty="0"/>
          </a:p>
          <a:p>
            <a:pPr>
              <a:lnSpc>
                <a:spcPct val="80000"/>
              </a:lnSpc>
              <a:buFont typeface="Wingdings" pitchFamily="2" charset="2"/>
              <a:buNone/>
            </a:pPr>
            <a:endParaRPr lang="en-US" sz="1400" dirty="0"/>
          </a:p>
          <a:p>
            <a:pPr>
              <a:lnSpc>
                <a:spcPct val="80000"/>
              </a:lnSpc>
              <a:buFont typeface="Wingdings" pitchFamily="2" charset="2"/>
              <a:buNone/>
            </a:pPr>
            <a:endParaRPr lang="en-US" sz="1800" dirty="0"/>
          </a:p>
          <a:p>
            <a:pPr>
              <a:lnSpc>
                <a:spcPct val="80000"/>
              </a:lnSpc>
              <a:buFont typeface="Wingdings" pitchFamily="2" charset="2"/>
              <a:buNone/>
            </a:pPr>
            <a:endParaRPr lang="en-US" sz="1800" dirty="0"/>
          </a:p>
          <a:p>
            <a:pPr>
              <a:lnSpc>
                <a:spcPct val="80000"/>
              </a:lnSpc>
              <a:buFont typeface="Wingdings" pitchFamily="2" charset="2"/>
              <a:buNone/>
            </a:pPr>
            <a:endParaRPr lang="en-US" sz="1500" dirty="0"/>
          </a:p>
        </p:txBody>
      </p:sp>
      <p:sp>
        <p:nvSpPr>
          <p:cNvPr id="4" name="Rectangular Callout 3"/>
          <p:cNvSpPr/>
          <p:nvPr/>
        </p:nvSpPr>
        <p:spPr>
          <a:xfrm>
            <a:off x="4191000" y="1828800"/>
            <a:ext cx="2514600" cy="579119"/>
          </a:xfrm>
          <a:prstGeom prst="wedgeRectCallout">
            <a:avLst>
              <a:gd name="adj1" fmla="val -67139"/>
              <a:gd name="adj2" fmla="val 956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 is Primary key</a:t>
            </a:r>
            <a:endParaRPr lang="en-US" dirty="0"/>
          </a:p>
        </p:txBody>
      </p:sp>
      <p:sp>
        <p:nvSpPr>
          <p:cNvPr id="5" name="Rounded Rectangle 4"/>
          <p:cNvSpPr/>
          <p:nvPr/>
        </p:nvSpPr>
        <p:spPr>
          <a:xfrm>
            <a:off x="457200" y="1752600"/>
            <a:ext cx="78486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9" name="Picture 3" descr="31755_FIG0404.gif                                              0001035BEeyore                         B91DCF3B:"/>
          <p:cNvPicPr>
            <a:picLocks noGrp="1" noChangeAspect="1" noChangeArrowheads="1"/>
          </p:cNvPicPr>
          <p:nvPr>
            <p:ph sz="quarter" idx="1"/>
          </p:nvPr>
        </p:nvPicPr>
        <p:blipFill>
          <a:blip r:embed="rId2"/>
          <a:stretch>
            <a:fillRect/>
          </a:stretch>
        </p:blipFill>
        <p:spPr>
          <a:xfrm>
            <a:off x="0" y="3048000"/>
            <a:ext cx="4530379" cy="3657600"/>
          </a:xfrm>
        </p:spPr>
      </p:pic>
      <p:sp>
        <p:nvSpPr>
          <p:cNvPr id="5" name="Right Arrow 4"/>
          <p:cNvSpPr/>
          <p:nvPr/>
        </p:nvSpPr>
        <p:spPr>
          <a:xfrm>
            <a:off x="3886200" y="48768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 0704a.gif                                                      0001035BEeyore                         B91DCF3B:"/>
          <p:cNvPicPr>
            <a:picLocks noChangeAspect="1" noChangeArrowheads="1"/>
          </p:cNvPicPr>
          <p:nvPr/>
        </p:nvPicPr>
        <p:blipFill>
          <a:blip r:embed="rId3"/>
          <a:srcRect/>
          <a:stretch>
            <a:fillRect/>
          </a:stretch>
        </p:blipFill>
        <p:spPr bwMode="auto">
          <a:xfrm>
            <a:off x="4648201" y="4572000"/>
            <a:ext cx="4495800" cy="1268744"/>
          </a:xfrm>
          <a:prstGeom prst="rect">
            <a:avLst/>
          </a:prstGeom>
          <a:noFill/>
        </p:spPr>
      </p:pic>
      <p:sp>
        <p:nvSpPr>
          <p:cNvPr id="7" name="Rectangle 6"/>
          <p:cNvSpPr/>
          <p:nvPr/>
        </p:nvSpPr>
        <p:spPr>
          <a:xfrm>
            <a:off x="152400" y="1600200"/>
            <a:ext cx="8382000" cy="1421928"/>
          </a:xfrm>
          <a:prstGeom prst="rect">
            <a:avLst/>
          </a:prstGeom>
        </p:spPr>
        <p:txBody>
          <a:bodyPr wrap="square">
            <a:spAutoFit/>
          </a:bodyPr>
          <a:lstStyle/>
          <a:p>
            <a:pPr>
              <a:lnSpc>
                <a:spcPct val="80000"/>
              </a:lnSpc>
              <a:buFont typeface="Arial" pitchFamily="34" charset="0"/>
              <a:buChar char="•"/>
            </a:pPr>
            <a:r>
              <a:rPr lang="en-US" dirty="0" smtClean="0"/>
              <a:t>Create a relation L for C with attributes </a:t>
            </a:r>
            <a:r>
              <a:rPr lang="en-US" dirty="0" err="1" smtClean="0"/>
              <a:t>Attrs</a:t>
            </a:r>
            <a:r>
              <a:rPr lang="en-US" dirty="0" smtClean="0"/>
              <a:t>(L) = {k,a</a:t>
            </a:r>
            <a:r>
              <a:rPr lang="en-US" baseline="-25000" dirty="0" smtClean="0"/>
              <a:t>1</a:t>
            </a:r>
            <a:r>
              <a:rPr lang="en-US" dirty="0" smtClean="0"/>
              <a:t>,…a</a:t>
            </a:r>
            <a:r>
              <a:rPr lang="en-US" baseline="-25000" dirty="0" smtClean="0"/>
              <a:t>n</a:t>
            </a:r>
            <a:r>
              <a:rPr lang="en-US" dirty="0" smtClean="0"/>
              <a:t>} and PK(L) = k. </a:t>
            </a:r>
          </a:p>
          <a:p>
            <a:pPr>
              <a:lnSpc>
                <a:spcPct val="80000"/>
              </a:lnSpc>
              <a:buFont typeface="Arial" pitchFamily="34" charset="0"/>
              <a:buChar char="•"/>
            </a:pPr>
            <a:r>
              <a:rPr lang="en-US" dirty="0" smtClean="0"/>
              <a:t>Create a relation L</a:t>
            </a:r>
            <a:r>
              <a:rPr lang="en-US" baseline="-25000" dirty="0" smtClean="0"/>
              <a:t>i</a:t>
            </a:r>
            <a:r>
              <a:rPr lang="en-US" dirty="0" smtClean="0"/>
              <a:t> for each subclass S</a:t>
            </a:r>
            <a:r>
              <a:rPr lang="en-US" baseline="-25000" dirty="0" smtClean="0"/>
              <a:t>i</a:t>
            </a:r>
            <a:r>
              <a:rPr lang="en-US" dirty="0" smtClean="0"/>
              <a:t>, 1 &lt; </a:t>
            </a:r>
            <a:r>
              <a:rPr lang="en-US" dirty="0" err="1" smtClean="0"/>
              <a:t>i</a:t>
            </a:r>
            <a:r>
              <a:rPr lang="en-US" dirty="0" smtClean="0"/>
              <a:t> &lt; m, with the attributes </a:t>
            </a:r>
          </a:p>
          <a:p>
            <a:pPr>
              <a:lnSpc>
                <a:spcPct val="80000"/>
              </a:lnSpc>
              <a:buFont typeface="Arial" pitchFamily="34" charset="0"/>
              <a:buChar char="•"/>
            </a:pPr>
            <a:r>
              <a:rPr lang="en-US" u="sng" dirty="0" err="1" smtClean="0"/>
              <a:t>Attrs</a:t>
            </a:r>
            <a:r>
              <a:rPr lang="en-US" u="sng" dirty="0" smtClean="0"/>
              <a:t>(L</a:t>
            </a:r>
            <a:r>
              <a:rPr lang="en-US" u="sng" baseline="-25000" dirty="0" smtClean="0"/>
              <a:t>i</a:t>
            </a:r>
            <a:r>
              <a:rPr lang="en-US" u="sng" dirty="0" smtClean="0"/>
              <a:t>) = {k} U {attributes of S</a:t>
            </a:r>
            <a:r>
              <a:rPr lang="en-US" u="sng" baseline="-25000" dirty="0" smtClean="0"/>
              <a:t>i</a:t>
            </a:r>
            <a:r>
              <a:rPr lang="en-US" u="sng" dirty="0" smtClean="0"/>
              <a:t>} and PK(L</a:t>
            </a:r>
            <a:r>
              <a:rPr lang="en-US" u="sng" baseline="-25000" dirty="0" smtClean="0"/>
              <a:t>i</a:t>
            </a:r>
            <a:r>
              <a:rPr lang="en-US" u="sng" dirty="0" smtClean="0"/>
              <a:t>)=k. </a:t>
            </a:r>
          </a:p>
          <a:p>
            <a:pPr>
              <a:lnSpc>
                <a:spcPct val="80000"/>
              </a:lnSpc>
              <a:buFont typeface="Wingdings" pitchFamily="2" charset="2"/>
              <a:buNone/>
            </a:pPr>
            <a:endParaRPr lang="en-US" dirty="0" smtClean="0"/>
          </a:p>
          <a:p>
            <a:pPr>
              <a:lnSpc>
                <a:spcPct val="80000"/>
              </a:lnSpc>
              <a:buFont typeface="Wingdings" pitchFamily="2" charset="2"/>
              <a:buNone/>
            </a:pPr>
            <a:r>
              <a:rPr lang="en-US" i="1" dirty="0" smtClean="0">
                <a:solidFill>
                  <a:srgbClr val="C00000"/>
                </a:solidFill>
              </a:rPr>
              <a:t>Note: This option works </a:t>
            </a:r>
            <a:r>
              <a:rPr lang="en-US" b="1" i="1" dirty="0" smtClean="0">
                <a:solidFill>
                  <a:srgbClr val="C00000"/>
                </a:solidFill>
              </a:rPr>
              <a:t>for any specialization</a:t>
            </a:r>
            <a:r>
              <a:rPr lang="en-US" i="1" dirty="0" smtClean="0">
                <a:solidFill>
                  <a:srgbClr val="C00000"/>
                </a:solidFill>
              </a:rPr>
              <a:t> (total or partial, disjoint of over-lapping).  </a:t>
            </a:r>
            <a:r>
              <a:rPr lang="en-US" dirty="0" smtClean="0"/>
              <a:t>	</a:t>
            </a:r>
            <a:endParaRPr lang="en-US" dirty="0"/>
          </a:p>
        </p:txBody>
      </p:sp>
      <p:sp>
        <p:nvSpPr>
          <p:cNvPr id="10" name="Title 9"/>
          <p:cNvSpPr>
            <a:spLocks noGrp="1"/>
          </p:cNvSpPr>
          <p:nvPr>
            <p:ph type="title"/>
          </p:nvPr>
        </p:nvSpPr>
        <p:spPr>
          <a:xfrm>
            <a:off x="152400" y="685800"/>
            <a:ext cx="8153400" cy="523220"/>
          </a:xfrm>
          <a:prstGeom prst="rect">
            <a:avLst/>
          </a:prstGeom>
        </p:spPr>
        <p:txBody>
          <a:bodyPr wrap="square">
            <a:spAutoFit/>
          </a:bodyPr>
          <a:lstStyle/>
          <a:p>
            <a:r>
              <a:rPr lang="en-US" sz="2800" dirty="0" smtClean="0"/>
              <a:t>Option 8A: Multiple relations-</a:t>
            </a:r>
            <a:r>
              <a:rPr lang="en-US" sz="2800" dirty="0" err="1" smtClean="0"/>
              <a:t>Superclass</a:t>
            </a:r>
            <a:r>
              <a:rPr lang="en-US" sz="2800" dirty="0" smtClean="0"/>
              <a:t> and subclasses. </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Option 8B: Multiple relations-Subclass relations only</a:t>
            </a:r>
            <a:endParaRPr lang="en-US" sz="2800" dirty="0"/>
          </a:p>
        </p:txBody>
      </p:sp>
      <p:sp>
        <p:nvSpPr>
          <p:cNvPr id="3" name="Content Placeholder 2"/>
          <p:cNvSpPr>
            <a:spLocks noGrp="1"/>
          </p:cNvSpPr>
          <p:nvPr>
            <p:ph sz="quarter" idx="1"/>
          </p:nvPr>
        </p:nvSpPr>
        <p:spPr>
          <a:xfrm>
            <a:off x="0" y="1600200"/>
            <a:ext cx="8766048" cy="1447800"/>
          </a:xfrm>
        </p:spPr>
        <p:txBody>
          <a:bodyPr>
            <a:noAutofit/>
          </a:bodyPr>
          <a:lstStyle/>
          <a:p>
            <a:pPr>
              <a:lnSpc>
                <a:spcPct val="80000"/>
              </a:lnSpc>
              <a:buFont typeface="Wingdings" pitchFamily="2" charset="2"/>
              <a:buNone/>
            </a:pPr>
            <a:r>
              <a:rPr lang="en-US" sz="2000" dirty="0" smtClean="0"/>
              <a:t> </a:t>
            </a:r>
            <a:r>
              <a:rPr lang="en-US" sz="2000" b="1" dirty="0" smtClean="0"/>
              <a:t>    </a:t>
            </a:r>
            <a:r>
              <a:rPr lang="en-US" sz="2000" dirty="0" smtClean="0"/>
              <a:t>Create a relation L</a:t>
            </a:r>
            <a:r>
              <a:rPr lang="en-US" sz="2000" baseline="-25000" dirty="0" smtClean="0"/>
              <a:t>i</a:t>
            </a:r>
            <a:r>
              <a:rPr lang="en-US" sz="2000" dirty="0" smtClean="0"/>
              <a:t> for each subclass S</a:t>
            </a:r>
            <a:r>
              <a:rPr lang="en-US" sz="2000" baseline="-25000" dirty="0" smtClean="0"/>
              <a:t>i</a:t>
            </a:r>
            <a:r>
              <a:rPr lang="en-US" sz="2000" dirty="0" smtClean="0"/>
              <a:t>, 1 &lt; </a:t>
            </a:r>
            <a:r>
              <a:rPr lang="en-US" sz="2000" dirty="0" err="1" smtClean="0"/>
              <a:t>i</a:t>
            </a:r>
            <a:r>
              <a:rPr lang="en-US" sz="2000" dirty="0" smtClean="0"/>
              <a:t> &lt; m, with the attributes</a:t>
            </a:r>
          </a:p>
          <a:p>
            <a:pPr>
              <a:lnSpc>
                <a:spcPct val="80000"/>
              </a:lnSpc>
              <a:buFont typeface="Wingdings" pitchFamily="2" charset="2"/>
              <a:buNone/>
            </a:pPr>
            <a:r>
              <a:rPr lang="en-US" sz="2000" dirty="0" smtClean="0"/>
              <a:t>	</a:t>
            </a:r>
            <a:r>
              <a:rPr lang="en-US" sz="2000" u="sng" dirty="0" smtClean="0"/>
              <a:t> </a:t>
            </a:r>
            <a:r>
              <a:rPr lang="en-US" sz="2000" u="sng" dirty="0" err="1" smtClean="0"/>
              <a:t>Attr</a:t>
            </a:r>
            <a:r>
              <a:rPr lang="en-US" sz="2000" u="sng" dirty="0" smtClean="0"/>
              <a:t>(L</a:t>
            </a:r>
            <a:r>
              <a:rPr lang="en-US" sz="2000" u="sng" baseline="-25000" dirty="0" smtClean="0"/>
              <a:t>i</a:t>
            </a:r>
            <a:r>
              <a:rPr lang="en-US" sz="2000" u="sng" dirty="0" smtClean="0"/>
              <a:t>) = {attributes of S</a:t>
            </a:r>
            <a:r>
              <a:rPr lang="en-US" sz="2000" u="sng" baseline="-25000" dirty="0" smtClean="0"/>
              <a:t>i</a:t>
            </a:r>
            <a:r>
              <a:rPr lang="en-US" sz="2000" u="sng" dirty="0" smtClean="0"/>
              <a:t>} U {k,a</a:t>
            </a:r>
            <a:r>
              <a:rPr lang="en-US" sz="2000" u="sng" baseline="-25000" dirty="0" smtClean="0"/>
              <a:t>1</a:t>
            </a:r>
            <a:r>
              <a:rPr lang="en-US" sz="2000" u="sng" dirty="0" smtClean="0"/>
              <a:t>…,a</a:t>
            </a:r>
            <a:r>
              <a:rPr lang="en-US" sz="2000" u="sng" baseline="-25000" dirty="0" smtClean="0"/>
              <a:t>n</a:t>
            </a:r>
            <a:r>
              <a:rPr lang="en-US" sz="2000" u="sng" dirty="0" smtClean="0"/>
              <a:t>} and PK(L</a:t>
            </a:r>
            <a:r>
              <a:rPr lang="en-US" sz="2000" u="sng" baseline="-25000" dirty="0" smtClean="0"/>
              <a:t>i</a:t>
            </a:r>
            <a:r>
              <a:rPr lang="en-US" sz="2000" u="sng" dirty="0" smtClean="0"/>
              <a:t>) = k. </a:t>
            </a:r>
          </a:p>
          <a:p>
            <a:pPr>
              <a:lnSpc>
                <a:spcPct val="80000"/>
              </a:lnSpc>
              <a:buFont typeface="Wingdings" pitchFamily="2" charset="2"/>
              <a:buNone/>
            </a:pPr>
            <a:r>
              <a:rPr lang="en-US" sz="2000" dirty="0" smtClean="0"/>
              <a:t>Note: Only works for a  specialization whose subclasses are </a:t>
            </a:r>
            <a:r>
              <a:rPr lang="en-US" sz="2000" b="1" dirty="0" smtClean="0"/>
              <a:t>total</a:t>
            </a:r>
            <a:r>
              <a:rPr lang="en-US" sz="2000" dirty="0" smtClean="0"/>
              <a:t> (every entity in the </a:t>
            </a:r>
            <a:r>
              <a:rPr lang="en-US" sz="2000" dirty="0" err="1" smtClean="0"/>
              <a:t>superclass</a:t>
            </a:r>
            <a:r>
              <a:rPr lang="en-US" sz="2000" dirty="0" smtClean="0"/>
              <a:t> must belong to (at least) one of the subclasses).</a:t>
            </a:r>
            <a:endParaRPr lang="en-US" sz="2000" dirty="0"/>
          </a:p>
        </p:txBody>
      </p:sp>
      <p:pic>
        <p:nvPicPr>
          <p:cNvPr id="4" name="Picture 5" descr=" 0403b.gif                                                      0001035BEeyore                         B91DCF3B:"/>
          <p:cNvPicPr>
            <a:picLocks noChangeAspect="1" noChangeArrowheads="1"/>
          </p:cNvPicPr>
          <p:nvPr/>
        </p:nvPicPr>
        <p:blipFill>
          <a:blip r:embed="rId2"/>
          <a:srcRect/>
          <a:stretch>
            <a:fillRect/>
          </a:stretch>
        </p:blipFill>
        <p:spPr>
          <a:xfrm>
            <a:off x="228600" y="3200400"/>
            <a:ext cx="3810000" cy="3427412"/>
          </a:xfrm>
          <a:prstGeom prst="rect">
            <a:avLst/>
          </a:prstGeom>
        </p:spPr>
      </p:pic>
      <p:pic>
        <p:nvPicPr>
          <p:cNvPr id="5" name="Picture 4" descr=" 0704b.gif                                                      0001035BEeyore                         B91DCF3B:"/>
          <p:cNvPicPr>
            <a:picLocks noChangeAspect="1" noChangeArrowheads="1"/>
          </p:cNvPicPr>
          <p:nvPr/>
        </p:nvPicPr>
        <p:blipFill>
          <a:blip r:embed="rId3"/>
          <a:srcRect/>
          <a:stretch>
            <a:fillRect/>
          </a:stretch>
        </p:blipFill>
        <p:spPr bwMode="auto">
          <a:xfrm>
            <a:off x="4567237" y="4343400"/>
            <a:ext cx="4576763" cy="1230480"/>
          </a:xfrm>
          <a:prstGeom prst="rect">
            <a:avLst/>
          </a:prstGeom>
          <a:noFill/>
        </p:spPr>
      </p:pic>
      <p:sp>
        <p:nvSpPr>
          <p:cNvPr id="6" name="Right Arrow 5"/>
          <p:cNvSpPr/>
          <p:nvPr/>
        </p:nvSpPr>
        <p:spPr>
          <a:xfrm>
            <a:off x="3505200" y="4495800"/>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50825" y="303213"/>
            <a:ext cx="8534400" cy="842962"/>
          </a:xfrm>
        </p:spPr>
        <p:txBody>
          <a:bodyPr>
            <a:normAutofit fontScale="90000"/>
          </a:bodyPr>
          <a:lstStyle/>
          <a:p>
            <a:r>
              <a:rPr lang="en-US" sz="3200" dirty="0" smtClean="0"/>
              <a:t> </a:t>
            </a:r>
            <a:r>
              <a:rPr lang="en-US" sz="3600" dirty="0" smtClean="0"/>
              <a:t>Option 8C: Single relation with one type attribute</a:t>
            </a:r>
            <a:endParaRPr lang="en-US" sz="3600" dirty="0"/>
          </a:p>
        </p:txBody>
      </p:sp>
      <p:sp>
        <p:nvSpPr>
          <p:cNvPr id="216067" name="Rectangle 3"/>
          <p:cNvSpPr>
            <a:spLocks noGrp="1" noChangeArrowheads="1"/>
          </p:cNvSpPr>
          <p:nvPr>
            <p:ph type="body" idx="1"/>
          </p:nvPr>
        </p:nvSpPr>
        <p:spPr>
          <a:xfrm>
            <a:off x="0" y="1524000"/>
            <a:ext cx="9144000" cy="4695825"/>
          </a:xfrm>
        </p:spPr>
        <p:txBody>
          <a:bodyPr/>
          <a:lstStyle/>
          <a:p>
            <a:pPr>
              <a:buFont typeface="Wingdings" pitchFamily="2" charset="2"/>
              <a:buNone/>
            </a:pPr>
            <a:r>
              <a:rPr lang="en-US" sz="2000" dirty="0" smtClean="0"/>
              <a:t>Create </a:t>
            </a:r>
            <a:r>
              <a:rPr lang="en-US" sz="2000" dirty="0"/>
              <a:t>a single relation L with </a:t>
            </a:r>
            <a:r>
              <a:rPr lang="en-US" sz="2000" dirty="0" smtClean="0"/>
              <a:t>attributes</a:t>
            </a:r>
          </a:p>
          <a:p>
            <a:pPr>
              <a:buFont typeface="Wingdings" pitchFamily="2" charset="2"/>
              <a:buNone/>
            </a:pPr>
            <a:r>
              <a:rPr lang="en-US" sz="2000" dirty="0" smtClean="0"/>
              <a:t> </a:t>
            </a:r>
            <a:r>
              <a:rPr lang="en-US" sz="2000" u="sng" dirty="0" err="1" smtClean="0"/>
              <a:t>Attrs</a:t>
            </a:r>
            <a:r>
              <a:rPr lang="en-US" sz="2000" u="sng" dirty="0" smtClean="0"/>
              <a:t>(L) = {k,a</a:t>
            </a:r>
            <a:r>
              <a:rPr lang="en-US" sz="2000" u="sng" baseline="-25000" dirty="0" smtClean="0"/>
              <a:t>1</a:t>
            </a:r>
            <a:r>
              <a:rPr lang="en-US" sz="2000" u="sng" dirty="0" smtClean="0"/>
              <a:t>,…a</a:t>
            </a:r>
            <a:r>
              <a:rPr lang="en-US" sz="2000" u="sng" baseline="-25000" dirty="0" smtClean="0"/>
              <a:t>n</a:t>
            </a:r>
            <a:r>
              <a:rPr lang="en-US" sz="2000" u="sng" dirty="0" smtClean="0"/>
              <a:t>} U {attributes of S</a:t>
            </a:r>
            <a:r>
              <a:rPr lang="en-US" sz="2000" u="sng" baseline="-25000" dirty="0" smtClean="0"/>
              <a:t>1</a:t>
            </a:r>
            <a:r>
              <a:rPr lang="en-US" sz="2000" u="sng" dirty="0" smtClean="0"/>
              <a:t>} U…U {attributes of </a:t>
            </a:r>
            <a:r>
              <a:rPr lang="en-US" sz="2000" u="sng" dirty="0" err="1" smtClean="0"/>
              <a:t>S</a:t>
            </a:r>
            <a:r>
              <a:rPr lang="en-US" sz="2000" u="sng" baseline="-25000" dirty="0" err="1" smtClean="0"/>
              <a:t>m</a:t>
            </a:r>
            <a:r>
              <a:rPr lang="en-US" sz="2000" u="sng" dirty="0" smtClean="0"/>
              <a:t>} U </a:t>
            </a:r>
            <a:r>
              <a:rPr lang="en-US" sz="2000" u="sng" dirty="0" smtClean="0">
                <a:solidFill>
                  <a:srgbClr val="C00000"/>
                </a:solidFill>
              </a:rPr>
              <a:t>{t}</a:t>
            </a:r>
            <a:r>
              <a:rPr lang="en-US" sz="2000" u="sng" dirty="0" smtClean="0"/>
              <a:t> and PK(L) = k</a:t>
            </a:r>
            <a:r>
              <a:rPr lang="en-US" sz="2000" dirty="0" smtClean="0"/>
              <a:t>. </a:t>
            </a:r>
          </a:p>
          <a:p>
            <a:pPr>
              <a:buFont typeface="Wingdings" pitchFamily="2" charset="2"/>
              <a:buNone/>
            </a:pPr>
            <a:r>
              <a:rPr lang="en-US" sz="2000" dirty="0" smtClean="0"/>
              <a:t>   </a:t>
            </a:r>
            <a:r>
              <a:rPr lang="en-US" sz="1800" i="1" dirty="0" smtClean="0">
                <a:solidFill>
                  <a:srgbClr val="C00000"/>
                </a:solidFill>
              </a:rPr>
              <a:t>Note: The </a:t>
            </a:r>
            <a:r>
              <a:rPr lang="en-US" sz="1800" i="1" dirty="0">
                <a:solidFill>
                  <a:srgbClr val="C00000"/>
                </a:solidFill>
              </a:rPr>
              <a:t>attribute t is called a type (or </a:t>
            </a:r>
            <a:r>
              <a:rPr lang="en-US" sz="1800" b="1" i="1" dirty="0">
                <a:solidFill>
                  <a:srgbClr val="C00000"/>
                </a:solidFill>
              </a:rPr>
              <a:t>discriminating</a:t>
            </a:r>
            <a:r>
              <a:rPr lang="en-US" sz="1800" i="1" dirty="0">
                <a:solidFill>
                  <a:srgbClr val="C00000"/>
                </a:solidFill>
              </a:rPr>
              <a:t>) attribute that indicates the subclass to which each </a:t>
            </a:r>
            <a:r>
              <a:rPr lang="en-US" sz="1800" i="1" dirty="0" err="1">
                <a:solidFill>
                  <a:srgbClr val="C00000"/>
                </a:solidFill>
              </a:rPr>
              <a:t>tuple</a:t>
            </a:r>
            <a:r>
              <a:rPr lang="en-US" sz="1800" i="1" dirty="0">
                <a:solidFill>
                  <a:srgbClr val="C00000"/>
                </a:solidFill>
              </a:rPr>
              <a:t> belongs</a:t>
            </a:r>
            <a:endParaRPr lang="en-US" sz="2000" i="1" dirty="0">
              <a:solidFill>
                <a:srgbClr val="C00000"/>
              </a:solidFill>
            </a:endParaRPr>
          </a:p>
          <a:p>
            <a:pPr>
              <a:buFont typeface="Wingdings" pitchFamily="2" charset="2"/>
              <a:buNone/>
            </a:pPr>
            <a:r>
              <a:rPr lang="en-US" sz="2500" dirty="0"/>
              <a:t>	</a:t>
            </a:r>
          </a:p>
        </p:txBody>
      </p:sp>
      <p:pic>
        <p:nvPicPr>
          <p:cNvPr id="4" name="Picture 3" descr="31755_FIG0404.gif                                              0001035BEeyore                         B91DCF3B:"/>
          <p:cNvPicPr>
            <a:picLocks noChangeAspect="1" noChangeArrowheads="1"/>
          </p:cNvPicPr>
          <p:nvPr/>
        </p:nvPicPr>
        <p:blipFill>
          <a:blip r:embed="rId2"/>
          <a:srcRect/>
          <a:stretch>
            <a:fillRect/>
          </a:stretch>
        </p:blipFill>
        <p:spPr>
          <a:xfrm>
            <a:off x="0" y="3429000"/>
            <a:ext cx="4648200" cy="3429000"/>
          </a:xfrm>
          <a:prstGeom prst="rect">
            <a:avLst/>
          </a:prstGeom>
        </p:spPr>
      </p:pic>
      <p:sp>
        <p:nvSpPr>
          <p:cNvPr id="5" name="Right Arrow 4"/>
          <p:cNvSpPr/>
          <p:nvPr/>
        </p:nvSpPr>
        <p:spPr>
          <a:xfrm>
            <a:off x="3048000" y="47244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 0704c.gif                                                      0001035BEeyore                         B91DCF3B:"/>
          <p:cNvPicPr>
            <a:picLocks noChangeAspect="1" noChangeArrowheads="1"/>
          </p:cNvPicPr>
          <p:nvPr/>
        </p:nvPicPr>
        <p:blipFill>
          <a:blip r:embed="rId3"/>
          <a:srcRect/>
          <a:stretch>
            <a:fillRect/>
          </a:stretch>
        </p:blipFill>
        <p:spPr bwMode="auto">
          <a:xfrm>
            <a:off x="3657600" y="4419600"/>
            <a:ext cx="5486400" cy="5715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7" name="Picture 1027" descr="3.2.gif                                                        0001035BEeyore                         B91DCF3B:"/>
          <p:cNvPicPr>
            <a:picLocks noGrp="1" noChangeAspect="1" noChangeArrowheads="1"/>
          </p:cNvPicPr>
          <p:nvPr>
            <p:ph idx="1"/>
          </p:nvPr>
        </p:nvPicPr>
        <p:blipFill>
          <a:blip r:embed="rId2"/>
          <a:srcRect/>
          <a:stretch>
            <a:fillRect/>
          </a:stretch>
        </p:blipFill>
        <p:spPr>
          <a:xfrm>
            <a:off x="379412" y="228600"/>
            <a:ext cx="8764588" cy="6629400"/>
          </a:xfrm>
        </p:spPr>
      </p:pic>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153400" cy="990600"/>
          </a:xfrm>
        </p:spPr>
        <p:txBody>
          <a:bodyPr>
            <a:normAutofit fontScale="90000"/>
          </a:bodyPr>
          <a:lstStyle/>
          <a:p>
            <a:r>
              <a:rPr lang="en-US" sz="3100" dirty="0" smtClean="0"/>
              <a:t> Option 8D: Single relation with multiple type attributes.</a:t>
            </a:r>
            <a:r>
              <a:rPr lang="en-US" b="1" dirty="0" smtClean="0"/>
              <a:t/>
            </a:r>
            <a:br>
              <a:rPr lang="en-US" b="1" dirty="0" smtClean="0"/>
            </a:br>
            <a:endParaRPr lang="en-US" dirty="0"/>
          </a:p>
        </p:txBody>
      </p:sp>
      <p:sp>
        <p:nvSpPr>
          <p:cNvPr id="3" name="Content Placeholder 2"/>
          <p:cNvSpPr>
            <a:spLocks noGrp="1"/>
          </p:cNvSpPr>
          <p:nvPr>
            <p:ph sz="quarter" idx="1"/>
          </p:nvPr>
        </p:nvSpPr>
        <p:spPr>
          <a:xfrm>
            <a:off x="612648" y="1600200"/>
            <a:ext cx="8153400" cy="1600200"/>
          </a:xfrm>
        </p:spPr>
        <p:txBody>
          <a:bodyPr>
            <a:normAutofit fontScale="92500" lnSpcReduction="10000"/>
          </a:bodyPr>
          <a:lstStyle/>
          <a:p>
            <a:pPr>
              <a:buFont typeface="Wingdings" pitchFamily="2" charset="2"/>
              <a:buNone/>
            </a:pPr>
            <a:r>
              <a:rPr lang="en-US" sz="2000" dirty="0" smtClean="0"/>
              <a:t>Create a single relation schema L with attributes </a:t>
            </a:r>
          </a:p>
          <a:p>
            <a:pPr>
              <a:buFont typeface="Wingdings" pitchFamily="2" charset="2"/>
              <a:buNone/>
            </a:pPr>
            <a:r>
              <a:rPr lang="en-US" sz="2000" dirty="0" smtClean="0"/>
              <a:t>	</a:t>
            </a:r>
            <a:r>
              <a:rPr lang="en-US" sz="2000" u="sng" dirty="0" err="1" smtClean="0"/>
              <a:t>Attrs</a:t>
            </a:r>
            <a:r>
              <a:rPr lang="en-US" sz="2000" u="sng" dirty="0" smtClean="0"/>
              <a:t>(L) = {k,a</a:t>
            </a:r>
            <a:r>
              <a:rPr lang="en-US" sz="2000" u="sng" baseline="-25000" dirty="0" smtClean="0"/>
              <a:t>1</a:t>
            </a:r>
            <a:r>
              <a:rPr lang="en-US" sz="2000" u="sng" dirty="0" smtClean="0"/>
              <a:t>,…a</a:t>
            </a:r>
            <a:r>
              <a:rPr lang="en-US" sz="2000" u="sng" baseline="-25000" dirty="0" smtClean="0"/>
              <a:t>n</a:t>
            </a:r>
            <a:r>
              <a:rPr lang="en-US" sz="2000" u="sng" dirty="0" smtClean="0"/>
              <a:t>} U {attributes of S</a:t>
            </a:r>
            <a:r>
              <a:rPr lang="en-US" sz="2000" u="sng" baseline="-25000" dirty="0" smtClean="0"/>
              <a:t>1</a:t>
            </a:r>
            <a:r>
              <a:rPr lang="en-US" sz="2000" u="sng" dirty="0" smtClean="0"/>
              <a:t>} U…U {attributes of </a:t>
            </a:r>
            <a:r>
              <a:rPr lang="en-US" sz="2000" u="sng" dirty="0" err="1" smtClean="0"/>
              <a:t>S</a:t>
            </a:r>
            <a:r>
              <a:rPr lang="en-US" sz="2000" u="sng" baseline="-25000" dirty="0" err="1" smtClean="0"/>
              <a:t>m</a:t>
            </a:r>
            <a:r>
              <a:rPr lang="en-US" sz="2000" u="sng" dirty="0" smtClean="0"/>
              <a:t>} U {t</a:t>
            </a:r>
            <a:r>
              <a:rPr lang="en-US" sz="2000" u="sng" baseline="-25000" dirty="0" smtClean="0"/>
              <a:t>1</a:t>
            </a:r>
            <a:r>
              <a:rPr lang="en-US" sz="2000" u="sng" dirty="0" smtClean="0"/>
              <a:t>, t</a:t>
            </a:r>
            <a:r>
              <a:rPr lang="en-US" sz="2000" u="sng" baseline="-25000" dirty="0" smtClean="0"/>
              <a:t>2</a:t>
            </a:r>
            <a:r>
              <a:rPr lang="en-US" sz="2000" u="sng" dirty="0" smtClean="0"/>
              <a:t>,…,t</a:t>
            </a:r>
            <a:r>
              <a:rPr lang="en-US" sz="2000" u="sng" baseline="-25000" dirty="0" smtClean="0"/>
              <a:t>m</a:t>
            </a:r>
            <a:r>
              <a:rPr lang="en-US" sz="2000" u="sng" dirty="0" smtClean="0"/>
              <a:t>} and PK(L) = k</a:t>
            </a:r>
            <a:r>
              <a:rPr lang="en-US" sz="2000" dirty="0" smtClean="0"/>
              <a:t>. </a:t>
            </a:r>
          </a:p>
          <a:p>
            <a:pPr>
              <a:buFont typeface="Wingdings" pitchFamily="2" charset="2"/>
              <a:buNone/>
            </a:pPr>
            <a:r>
              <a:rPr lang="en-US" sz="2000" dirty="0" smtClean="0">
                <a:solidFill>
                  <a:srgbClr val="C00000"/>
                </a:solidFill>
              </a:rPr>
              <a:t>Each </a:t>
            </a:r>
            <a:r>
              <a:rPr lang="en-US" sz="2000" dirty="0" err="1" smtClean="0">
                <a:solidFill>
                  <a:srgbClr val="C00000"/>
                </a:solidFill>
              </a:rPr>
              <a:t>t</a:t>
            </a:r>
            <a:r>
              <a:rPr lang="en-US" sz="2000" baseline="-25000" dirty="0" err="1" smtClean="0">
                <a:solidFill>
                  <a:srgbClr val="C00000"/>
                </a:solidFill>
              </a:rPr>
              <a:t>i</a:t>
            </a:r>
            <a:r>
              <a:rPr lang="en-US" sz="2000" dirty="0" smtClean="0">
                <a:solidFill>
                  <a:srgbClr val="C00000"/>
                </a:solidFill>
              </a:rPr>
              <a:t>, 1 &lt; I &lt; m, is a Boolean type attribute indicating whether a </a:t>
            </a:r>
            <a:r>
              <a:rPr lang="en-US" sz="2000" dirty="0" err="1" smtClean="0">
                <a:solidFill>
                  <a:srgbClr val="C00000"/>
                </a:solidFill>
              </a:rPr>
              <a:t>tuple</a:t>
            </a:r>
            <a:r>
              <a:rPr lang="en-US" sz="2000" dirty="0" smtClean="0">
                <a:solidFill>
                  <a:srgbClr val="C00000"/>
                </a:solidFill>
              </a:rPr>
              <a:t> belongs to the subclass S</a:t>
            </a:r>
            <a:r>
              <a:rPr lang="en-US" sz="2000" baseline="-25000" dirty="0" smtClean="0">
                <a:solidFill>
                  <a:srgbClr val="C00000"/>
                </a:solidFill>
              </a:rPr>
              <a:t>i</a:t>
            </a:r>
            <a:r>
              <a:rPr lang="en-US" sz="2000" dirty="0" smtClean="0">
                <a:solidFill>
                  <a:srgbClr val="C00000"/>
                </a:solidFill>
              </a:rPr>
              <a:t>.</a:t>
            </a:r>
            <a:endParaRPr lang="en-US" sz="2000" dirty="0">
              <a:solidFill>
                <a:srgbClr val="C00000"/>
              </a:solidFill>
            </a:endParaRPr>
          </a:p>
        </p:txBody>
      </p:sp>
      <p:pic>
        <p:nvPicPr>
          <p:cNvPr id="4" name="Picture 3" descr="31755_FIG0405.gif                                              0001035BEeyore                         B91DCF3B:"/>
          <p:cNvPicPr>
            <a:picLocks noChangeAspect="1" noChangeArrowheads="1"/>
          </p:cNvPicPr>
          <p:nvPr/>
        </p:nvPicPr>
        <p:blipFill>
          <a:blip r:embed="rId2"/>
          <a:srcRect/>
          <a:stretch>
            <a:fillRect/>
          </a:stretch>
        </p:blipFill>
        <p:spPr>
          <a:xfrm>
            <a:off x="228600" y="3581400"/>
            <a:ext cx="3902075" cy="3048000"/>
          </a:xfrm>
          <a:prstGeom prst="rect">
            <a:avLst/>
          </a:prstGeom>
        </p:spPr>
      </p:pic>
      <p:sp>
        <p:nvSpPr>
          <p:cNvPr id="5" name="Right Arrow 4"/>
          <p:cNvSpPr/>
          <p:nvPr/>
        </p:nvSpPr>
        <p:spPr>
          <a:xfrm rot="20886541">
            <a:off x="2438400" y="45720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 0704d.gif                                                      0001035BEeyore                         B91DCF3B:"/>
          <p:cNvPicPr>
            <a:picLocks noChangeAspect="1" noChangeArrowheads="1"/>
          </p:cNvPicPr>
          <p:nvPr/>
        </p:nvPicPr>
        <p:blipFill>
          <a:blip r:embed="rId3"/>
          <a:srcRect/>
          <a:stretch>
            <a:fillRect/>
          </a:stretch>
        </p:blipFill>
        <p:spPr bwMode="auto">
          <a:xfrm>
            <a:off x="3048000" y="4114800"/>
            <a:ext cx="6096000" cy="378355"/>
          </a:xfrm>
          <a:prstGeom prst="rect">
            <a:avLst/>
          </a:prstGeom>
          <a:noFill/>
        </p:spPr>
      </p:pic>
      <p:grpSp>
        <p:nvGrpSpPr>
          <p:cNvPr id="15" name="Group 14"/>
          <p:cNvGrpSpPr/>
          <p:nvPr/>
        </p:nvGrpSpPr>
        <p:grpSpPr>
          <a:xfrm>
            <a:off x="4876800" y="4495800"/>
            <a:ext cx="2514600" cy="1752600"/>
            <a:chOff x="4876800" y="4495800"/>
            <a:chExt cx="2514600" cy="1752600"/>
          </a:xfrm>
        </p:grpSpPr>
        <p:cxnSp>
          <p:nvCxnSpPr>
            <p:cNvPr id="8" name="Straight Arrow Connector 7"/>
            <p:cNvCxnSpPr/>
            <p:nvPr/>
          </p:nvCxnSpPr>
          <p:spPr>
            <a:xfrm rot="16200000" flipH="1">
              <a:off x="4762500" y="4610100"/>
              <a:ext cx="12192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6172200" y="4495800"/>
              <a:ext cx="121920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410200" y="5715000"/>
              <a:ext cx="1600200" cy="533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Boolean</a:t>
              </a:r>
              <a:r>
                <a:rPr lang="en-US" dirty="0" smtClean="0"/>
                <a:t> </a:t>
              </a:r>
              <a:r>
                <a:rPr lang="en-US" dirty="0" smtClean="0">
                  <a:solidFill>
                    <a:srgbClr val="C00000"/>
                  </a:solidFill>
                </a:rPr>
                <a:t>Flags</a:t>
              </a:r>
              <a:r>
                <a:rPr lang="en-US" dirty="0" smtClean="0"/>
                <a:t> </a:t>
              </a:r>
              <a:endParaRPr lang="en-US"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50824" y="457199"/>
            <a:ext cx="8893175" cy="688975"/>
          </a:xfrm>
        </p:spPr>
        <p:txBody>
          <a:bodyPr>
            <a:normAutofit fontScale="90000"/>
          </a:bodyPr>
          <a:lstStyle/>
          <a:p>
            <a:r>
              <a:rPr lang="en-US" sz="3600" dirty="0" smtClean="0"/>
              <a:t>Mapping of Shared Subclasses (Multiple Inheritance)</a:t>
            </a:r>
            <a:r>
              <a:rPr lang="en-US" sz="3600" b="1" dirty="0" smtClean="0">
                <a:latin typeface="Arial" charset="0"/>
              </a:rPr>
              <a:t/>
            </a:r>
            <a:br>
              <a:rPr lang="en-US" sz="3600" b="1" dirty="0" smtClean="0">
                <a:latin typeface="Arial" charset="0"/>
              </a:rPr>
            </a:br>
            <a:endParaRPr lang="en-US" sz="3600" b="1" dirty="0"/>
          </a:p>
        </p:txBody>
      </p:sp>
      <p:sp>
        <p:nvSpPr>
          <p:cNvPr id="186371" name="Rectangle 3"/>
          <p:cNvSpPr>
            <a:spLocks noGrp="1" noChangeArrowheads="1"/>
          </p:cNvSpPr>
          <p:nvPr>
            <p:ph type="body" idx="1"/>
          </p:nvPr>
        </p:nvSpPr>
        <p:spPr>
          <a:xfrm>
            <a:off x="304800" y="1828800"/>
            <a:ext cx="8413750" cy="4811712"/>
          </a:xfrm>
        </p:spPr>
        <p:txBody>
          <a:bodyPr/>
          <a:lstStyle/>
          <a:p>
            <a:pPr>
              <a:lnSpc>
                <a:spcPct val="90000"/>
              </a:lnSpc>
            </a:pPr>
            <a:r>
              <a:rPr lang="en-US" sz="2000" dirty="0" smtClean="0"/>
              <a:t>A </a:t>
            </a:r>
            <a:r>
              <a:rPr lang="en-US" sz="2000" dirty="0"/>
              <a:t>shared subclass, such as STUDENT_ASSISTANT, is a subclass of several classes, indicating multiple inheritance. These classes must all have the same key attribute; otherwise, the shared subclass would be modeled as a category. </a:t>
            </a:r>
          </a:p>
          <a:p>
            <a:pPr>
              <a:lnSpc>
                <a:spcPct val="90000"/>
              </a:lnSpc>
              <a:buFont typeface="Wingdings" pitchFamily="2" charset="2"/>
              <a:buNone/>
            </a:pPr>
            <a:endParaRPr lang="en-US" sz="2000" dirty="0"/>
          </a:p>
          <a:p>
            <a:pPr>
              <a:lnSpc>
                <a:spcPct val="90000"/>
              </a:lnSpc>
              <a:buFont typeface="Wingdings" pitchFamily="2" charset="2"/>
              <a:buNone/>
            </a:pPr>
            <a:r>
              <a:rPr lang="en-US" sz="2000" dirty="0"/>
              <a:t>	We can apply any of the options discussed in Step 8 to a shared subclass, subject to the restriction discussed in Step 8 of the mapping algorithm. Below both 8C and 8D are used for the shared class STUDENT_ASSISTANT.</a:t>
            </a:r>
          </a:p>
          <a:p>
            <a:pPr>
              <a:lnSpc>
                <a:spcPct val="90000"/>
              </a:lnSpc>
              <a:buFont typeface="Wingdings" pitchFamily="2" charset="2"/>
              <a:buNone/>
            </a:pPr>
            <a:r>
              <a:rPr lang="en-US" dirty="0"/>
              <a:t>     </a:t>
            </a:r>
          </a:p>
          <a:p>
            <a:pPr>
              <a:lnSpc>
                <a:spcPct val="90000"/>
              </a:lnSpc>
              <a:buFont typeface="Wingdings" pitchFamily="2" charset="2"/>
              <a:buNone/>
            </a:pPr>
            <a:r>
              <a:rPr lang="en-US" dirty="0"/>
              <a:t>     </a:t>
            </a:r>
          </a:p>
          <a:p>
            <a:pPr>
              <a:lnSpc>
                <a:spcPct val="90000"/>
              </a:lnSpc>
              <a:buFont typeface="Wingdings" pitchFamily="2" charset="2"/>
              <a:buNone/>
            </a:pPr>
            <a:endParaRPr lang="en-US" dirty="0"/>
          </a:p>
          <a:p>
            <a:pPr>
              <a:lnSpc>
                <a:spcPct val="90000"/>
              </a:lnSpc>
              <a:buFont typeface="Wingdings" pitchFamily="2" charset="2"/>
              <a:buNone/>
            </a:pPr>
            <a:r>
              <a:rPr lang="en-US" dirty="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533400" y="304800"/>
            <a:ext cx="2921000" cy="2933700"/>
          </a:xfrm>
        </p:spPr>
        <p:txBody>
          <a:bodyPr anchor="t"/>
          <a:lstStyle/>
          <a:p>
            <a:pPr algn="l"/>
            <a:r>
              <a:rPr lang="en-US" sz="2400" b="1" dirty="0"/>
              <a:t>FIGURE 4.7</a:t>
            </a:r>
            <a:r>
              <a:rPr lang="en-US" sz="2400" dirty="0"/>
              <a:t/>
            </a:r>
            <a:br>
              <a:rPr lang="en-US" sz="2400" dirty="0"/>
            </a:br>
            <a:r>
              <a:rPr lang="en-US" sz="2400" dirty="0"/>
              <a:t>A specialization lattice with multiple inheritance for a UNIVERSITY database.</a:t>
            </a:r>
            <a:endParaRPr lang="en-US" dirty="0"/>
          </a:p>
        </p:txBody>
      </p:sp>
      <p:pic>
        <p:nvPicPr>
          <p:cNvPr id="233475" name="Picture 3" descr="31755_FIG0407.gif                                              0001035BEeyore                         B91DCF3B:"/>
          <p:cNvPicPr>
            <a:picLocks noGrp="1" noChangeAspect="1" noChangeArrowheads="1"/>
          </p:cNvPicPr>
          <p:nvPr>
            <p:ph idx="1"/>
          </p:nvPr>
        </p:nvPicPr>
        <p:blipFill>
          <a:blip r:embed="rId2"/>
          <a:srcRect/>
          <a:stretch>
            <a:fillRect/>
          </a:stretch>
        </p:blipFill>
        <p:spPr>
          <a:xfrm>
            <a:off x="3227388" y="190500"/>
            <a:ext cx="5294312" cy="60960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228600" y="228600"/>
            <a:ext cx="8153400" cy="1143000"/>
          </a:xfrm>
        </p:spPr>
        <p:txBody>
          <a:bodyPr anchor="t">
            <a:normAutofit fontScale="90000"/>
          </a:bodyPr>
          <a:lstStyle/>
          <a:p>
            <a:pPr algn="l"/>
            <a:r>
              <a:rPr lang="en-US" sz="2400" b="1" dirty="0"/>
              <a:t>FIGURE 7.5</a:t>
            </a:r>
            <a:br>
              <a:rPr lang="en-US" sz="2400" b="1" dirty="0"/>
            </a:br>
            <a:r>
              <a:rPr lang="en-US" sz="2400" dirty="0"/>
              <a:t>Mapping the EER specialization lattice in Figure 4.6 using multiple options.</a:t>
            </a:r>
            <a:endParaRPr lang="en-US" dirty="0"/>
          </a:p>
        </p:txBody>
      </p:sp>
      <p:pic>
        <p:nvPicPr>
          <p:cNvPr id="232451" name="Picture 3" descr="31755_FIG0903.gif                                              0001035BEeyore                         B91DCF3B:"/>
          <p:cNvPicPr>
            <a:picLocks noGrp="1" noChangeAspect="1" noChangeArrowheads="1"/>
          </p:cNvPicPr>
          <p:nvPr>
            <p:ph idx="1"/>
          </p:nvPr>
        </p:nvPicPr>
        <p:blipFill>
          <a:blip r:embed="rId2"/>
          <a:srcRect/>
          <a:stretch>
            <a:fillRect/>
          </a:stretch>
        </p:blipFill>
        <p:spPr>
          <a:xfrm>
            <a:off x="850900" y="2065338"/>
            <a:ext cx="7772400" cy="3132137"/>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0" y="303213"/>
            <a:ext cx="9143999" cy="842962"/>
          </a:xfrm>
        </p:spPr>
        <p:txBody>
          <a:bodyPr>
            <a:normAutofit/>
          </a:bodyPr>
          <a:lstStyle/>
          <a:p>
            <a:r>
              <a:rPr lang="en-US" sz="3200" dirty="0" smtClean="0">
                <a:latin typeface="Arial" charset="0"/>
              </a:rPr>
              <a:t>Step 9: Mapping of Union Types (Categories)</a:t>
            </a:r>
            <a:endParaRPr lang="en-US" sz="3200" dirty="0">
              <a:latin typeface="Arial" charset="0"/>
            </a:endParaRPr>
          </a:p>
        </p:txBody>
      </p:sp>
      <p:sp>
        <p:nvSpPr>
          <p:cNvPr id="221187" name="Rectangle 3"/>
          <p:cNvSpPr>
            <a:spLocks noGrp="1" noChangeArrowheads="1"/>
          </p:cNvSpPr>
          <p:nvPr>
            <p:ph type="body" idx="1"/>
          </p:nvPr>
        </p:nvSpPr>
        <p:spPr>
          <a:xfrm>
            <a:off x="371475" y="1389063"/>
            <a:ext cx="8413750" cy="4811712"/>
          </a:xfrm>
        </p:spPr>
        <p:txBody>
          <a:bodyPr/>
          <a:lstStyle/>
          <a:p>
            <a:pPr>
              <a:buFont typeface="Wingdings" pitchFamily="2" charset="2"/>
              <a:buNone/>
            </a:pPr>
            <a:endParaRPr lang="en-US" sz="900" b="1" dirty="0"/>
          </a:p>
          <a:p>
            <a:pPr lvl="1"/>
            <a:r>
              <a:rPr lang="en-US" sz="2000" dirty="0"/>
              <a:t>For mapping a category whose defining </a:t>
            </a:r>
            <a:r>
              <a:rPr lang="en-US" sz="2000" dirty="0" err="1"/>
              <a:t>superclass</a:t>
            </a:r>
            <a:r>
              <a:rPr lang="en-US" sz="2000" dirty="0"/>
              <a:t> have different keys, it is customary to specify a new key attribute, called a </a:t>
            </a:r>
            <a:r>
              <a:rPr lang="en-US" sz="2000" b="1" dirty="0"/>
              <a:t>surrogate key</a:t>
            </a:r>
            <a:r>
              <a:rPr lang="en-US" sz="2000" dirty="0"/>
              <a:t>, when creating a relation to correspond to the category.</a:t>
            </a:r>
            <a:r>
              <a:rPr lang="en-US" sz="1600" dirty="0"/>
              <a:t> </a:t>
            </a:r>
          </a:p>
          <a:p>
            <a:pPr lvl="1"/>
            <a:r>
              <a:rPr lang="en-US" sz="2000" dirty="0"/>
              <a:t>In the example below we can create a relation OWNER to correspond to the OWNER category and include any attributes of the category in this relation. The primary key of the OWNER relation is the surrogate key, which we called </a:t>
            </a:r>
            <a:r>
              <a:rPr lang="en-US" sz="2000" dirty="0" err="1"/>
              <a:t>OwnerId</a:t>
            </a:r>
            <a:r>
              <a:rPr lang="en-US" sz="2000" dirty="0"/>
              <a:t>.</a:t>
            </a:r>
          </a:p>
          <a:p>
            <a:pPr>
              <a:buFont typeface="Wingdings" pitchFamily="2" charset="2"/>
              <a:buNone/>
            </a:pPr>
            <a:r>
              <a:rPr lang="en-US" sz="1800" dirty="0"/>
              <a:t>  </a:t>
            </a:r>
          </a:p>
          <a:p>
            <a:pPr>
              <a:buFont typeface="Wingdings" pitchFamily="2" charset="2"/>
              <a:buNone/>
            </a:pPr>
            <a:endParaRPr lang="en-US" sz="1800" dirty="0"/>
          </a:p>
          <a:p>
            <a:pPr>
              <a:buFont typeface="Wingdings" pitchFamily="2" charset="2"/>
              <a:buNone/>
            </a:pPr>
            <a:r>
              <a:rPr lang="en-US" sz="1800" dirty="0"/>
              <a:t>       </a:t>
            </a:r>
            <a:endParaRPr lang="en-US" sz="2400" b="1" dirty="0">
              <a:solidFill>
                <a:srgbClr val="FF0066"/>
              </a:solidFill>
            </a:endParaRPr>
          </a:p>
          <a:p>
            <a:pPr>
              <a:buFont typeface="Wingdings" pitchFamily="2" charset="2"/>
              <a:buNone/>
            </a:pPr>
            <a:endParaRPr lang="en-US" sz="2400" dirty="0"/>
          </a:p>
          <a:p>
            <a:pPr>
              <a:buFont typeface="Wingdings" pitchFamily="2" charset="2"/>
              <a:buNone/>
            </a:pP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7" name="Picture 1027" descr="31755_FIG0408.gif                                              0001035BEeyore                         B91DCF3B:"/>
          <p:cNvPicPr>
            <a:picLocks noGrp="1" noChangeAspect="1" noChangeArrowheads="1"/>
          </p:cNvPicPr>
          <p:nvPr>
            <p:ph idx="1"/>
          </p:nvPr>
        </p:nvPicPr>
        <p:blipFill>
          <a:blip r:embed="rId2"/>
          <a:srcRect/>
          <a:stretch>
            <a:fillRect/>
          </a:stretch>
        </p:blipFill>
        <p:spPr>
          <a:xfrm>
            <a:off x="0" y="0"/>
            <a:ext cx="4573588" cy="6858000"/>
          </a:xfrm>
        </p:spPr>
      </p:pic>
      <p:sp>
        <p:nvSpPr>
          <p:cNvPr id="5" name="Right Arrow 4"/>
          <p:cNvSpPr/>
          <p:nvPr/>
        </p:nvSpPr>
        <p:spPr>
          <a:xfrm>
            <a:off x="3505200" y="22098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31755_FIG0904.gif                                              0001035BEeyore                         B91DCF3B:"/>
          <p:cNvPicPr>
            <a:picLocks noChangeAspect="1" noChangeArrowheads="1"/>
          </p:cNvPicPr>
          <p:nvPr/>
        </p:nvPicPr>
        <p:blipFill>
          <a:blip r:embed="rId3"/>
          <a:srcRect/>
          <a:stretch>
            <a:fillRect/>
          </a:stretch>
        </p:blipFill>
        <p:spPr>
          <a:xfrm>
            <a:off x="4572000" y="0"/>
            <a:ext cx="4572000" cy="68580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5" name="Picture 5" descr="31755_FIG0913.gif                                              0001035BEeyore                         B91DCF3B:"/>
          <p:cNvPicPr>
            <a:picLocks noChangeAspect="1" noChangeArrowheads="1"/>
          </p:cNvPicPr>
          <p:nvPr/>
        </p:nvPicPr>
        <p:blipFill>
          <a:blip r:embed="rId2"/>
          <a:srcRect/>
          <a:stretch>
            <a:fillRect/>
          </a:stretch>
        </p:blipFill>
        <p:spPr bwMode="auto">
          <a:xfrm>
            <a:off x="1027113" y="1146175"/>
            <a:ext cx="7304087" cy="4716463"/>
          </a:xfrm>
          <a:prstGeom prst="rect">
            <a:avLst/>
          </a:prstGeom>
          <a:noFill/>
          <a:ln w="9525">
            <a:noFill/>
            <a:miter lim="800000"/>
            <a:headEnd/>
            <a:tailEnd/>
          </a:ln>
          <a:effectLst/>
        </p:spPr>
      </p:pic>
      <p:sp>
        <p:nvSpPr>
          <p:cNvPr id="225282" name="Rectangle 2"/>
          <p:cNvSpPr>
            <a:spLocks noGrp="1" noChangeArrowheads="1"/>
          </p:cNvSpPr>
          <p:nvPr>
            <p:ph type="title"/>
          </p:nvPr>
        </p:nvSpPr>
        <p:spPr>
          <a:xfrm>
            <a:off x="371475" y="303213"/>
            <a:ext cx="8534400" cy="842962"/>
          </a:xfrm>
        </p:spPr>
        <p:txBody>
          <a:bodyPr/>
          <a:lstStyle/>
          <a:p>
            <a:r>
              <a:rPr lang="en-US" sz="4000" b="1"/>
              <a:t>Mapping Exercise</a:t>
            </a:r>
          </a:p>
        </p:txBody>
      </p:sp>
      <p:sp>
        <p:nvSpPr>
          <p:cNvPr id="225283" name="Rectangle 3"/>
          <p:cNvSpPr>
            <a:spLocks noGrp="1" noChangeArrowheads="1"/>
          </p:cNvSpPr>
          <p:nvPr>
            <p:ph type="body" idx="1"/>
          </p:nvPr>
        </p:nvSpPr>
        <p:spPr>
          <a:xfrm>
            <a:off x="371475" y="1146175"/>
            <a:ext cx="8413750" cy="5054600"/>
          </a:xfrm>
        </p:spPr>
        <p:txBody>
          <a:bodyPr/>
          <a:lstStyle/>
          <a:p>
            <a:pPr>
              <a:buFont typeface="Wingdings" pitchFamily="2" charset="2"/>
              <a:buNone/>
            </a:pPr>
            <a:r>
              <a:rPr lang="en-US" sz="2000"/>
              <a:t>Exercise 7.4.</a:t>
            </a:r>
            <a:endParaRPr lang="en-US" sz="2800" b="1">
              <a:solidFill>
                <a:srgbClr val="FF0066"/>
              </a:solidFill>
            </a:endParaRPr>
          </a:p>
          <a:p>
            <a:pPr>
              <a:buFont typeface="Wingdings" pitchFamily="2" charset="2"/>
              <a:buNone/>
            </a:pPr>
            <a:endParaRPr lang="en-US" sz="2800"/>
          </a:p>
          <a:p>
            <a:pPr>
              <a:buFont typeface="Wingdings" pitchFamily="2" charset="2"/>
              <a:buNone/>
            </a:pPr>
            <a:endParaRPr lang="en-US" sz="2800"/>
          </a:p>
        </p:txBody>
      </p:sp>
      <p:sp>
        <p:nvSpPr>
          <p:cNvPr id="225284" name="Rectangle 4"/>
          <p:cNvSpPr>
            <a:spLocks noChangeArrowheads="1"/>
          </p:cNvSpPr>
          <p:nvPr/>
        </p:nvSpPr>
        <p:spPr bwMode="auto">
          <a:xfrm>
            <a:off x="371475" y="5772150"/>
            <a:ext cx="4710113" cy="665163"/>
          </a:xfrm>
          <a:prstGeom prst="rect">
            <a:avLst/>
          </a:prstGeom>
          <a:noFill/>
          <a:ln w="9525">
            <a:noFill/>
            <a:miter lim="800000"/>
            <a:headEnd/>
            <a:tailEnd/>
          </a:ln>
          <a:effectLst/>
        </p:spPr>
        <p:txBody>
          <a:bodyPr lIns="92075" tIns="46038" rIns="92075" bIns="46038"/>
          <a:lstStyle/>
          <a:p>
            <a:r>
              <a:rPr lang="en-US" sz="1400" b="1">
                <a:solidFill>
                  <a:srgbClr val="333399"/>
                </a:solidFill>
                <a:latin typeface="Arial" charset="0"/>
              </a:rPr>
              <a:t>FIGURE 7.7</a:t>
            </a:r>
            <a:br>
              <a:rPr lang="en-US" sz="1400" b="1">
                <a:solidFill>
                  <a:srgbClr val="333399"/>
                </a:solidFill>
                <a:latin typeface="Arial" charset="0"/>
              </a:rPr>
            </a:br>
            <a:r>
              <a:rPr lang="en-US" sz="1400">
                <a:solidFill>
                  <a:srgbClr val="333399"/>
                </a:solidFill>
                <a:latin typeface="Arial" charset="0"/>
              </a:rPr>
              <a:t>An ER schema for a SHIP_TRACKING database.</a:t>
            </a:r>
            <a:r>
              <a:rPr lang="en-US" sz="1400" b="1">
                <a:solidFill>
                  <a:srgbClr val="333399"/>
                </a:solidFill>
                <a:latin typeface="Arial" charset="0"/>
              </a:rPr>
              <a:t/>
            </a:r>
            <a:br>
              <a:rPr lang="en-US" sz="1400" b="1">
                <a:solidFill>
                  <a:srgbClr val="333399"/>
                </a:solidFill>
                <a:latin typeface="Arial" charset="0"/>
              </a:rPr>
            </a:br>
            <a:endParaRPr lang="en-US" sz="1400" b="1">
              <a:solidFill>
                <a:srgbClr val="333399"/>
              </a:solidFill>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ctr">
              <a:buNone/>
            </a:pPr>
            <a:r>
              <a:rPr lang="en-US" sz="5400" dirty="0" err="1" smtClean="0"/>
              <a:t>Thankyou</a:t>
            </a:r>
            <a:endParaRPr lang="en-US" sz="5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0" y="1371600"/>
            <a:ext cx="9144000" cy="5486400"/>
          </a:xfrm>
        </p:spPr>
        <p:txBody>
          <a:bodyPr>
            <a:normAutofit/>
          </a:bodyPr>
          <a:lstStyle/>
          <a:p>
            <a:pPr>
              <a:lnSpc>
                <a:spcPct val="80000"/>
              </a:lnSpc>
              <a:buFont typeface="Wingdings" pitchFamily="2" charset="2"/>
              <a:buNone/>
            </a:pPr>
            <a:endParaRPr lang="en-US" sz="2000" b="1" dirty="0">
              <a:latin typeface="Arial" charset="0"/>
            </a:endParaRPr>
          </a:p>
          <a:p>
            <a:pPr lvl="1">
              <a:lnSpc>
                <a:spcPct val="80000"/>
              </a:lnSpc>
            </a:pPr>
            <a:r>
              <a:rPr lang="en-US" sz="2000" dirty="0" smtClean="0"/>
              <a:t>Convert each </a:t>
            </a:r>
            <a:r>
              <a:rPr lang="en-US" sz="2000" dirty="0"/>
              <a:t>regular (strong) entity type </a:t>
            </a:r>
            <a:r>
              <a:rPr lang="en-US" sz="2000" dirty="0" smtClean="0"/>
              <a:t>E = relation </a:t>
            </a:r>
            <a:r>
              <a:rPr lang="en-US" sz="2000" dirty="0"/>
              <a:t>R </a:t>
            </a:r>
            <a:r>
              <a:rPr lang="en-US" sz="2000" dirty="0" smtClean="0"/>
              <a:t>with simple </a:t>
            </a:r>
            <a:r>
              <a:rPr lang="en-US" sz="2000" dirty="0"/>
              <a:t>attributes of </a:t>
            </a:r>
            <a:r>
              <a:rPr lang="en-US" sz="2000" dirty="0" smtClean="0"/>
              <a:t>E.</a:t>
            </a:r>
          </a:p>
          <a:p>
            <a:pPr lvl="1">
              <a:lnSpc>
                <a:spcPct val="80000"/>
              </a:lnSpc>
            </a:pPr>
            <a:r>
              <a:rPr lang="en-US" sz="2000" dirty="0" smtClean="0">
                <a:solidFill>
                  <a:srgbClr val="C00000"/>
                </a:solidFill>
              </a:rPr>
              <a:t>One of the Key </a:t>
            </a:r>
            <a:r>
              <a:rPr lang="en-US" sz="2000" dirty="0"/>
              <a:t>attributes of E </a:t>
            </a:r>
            <a:r>
              <a:rPr lang="en-US" sz="2000" dirty="0" smtClean="0"/>
              <a:t>=primary </a:t>
            </a:r>
            <a:r>
              <a:rPr lang="en-US" sz="2000" dirty="0"/>
              <a:t>key for R. </a:t>
            </a:r>
            <a:r>
              <a:rPr lang="en-US" sz="2000" dirty="0" smtClean="0"/>
              <a:t> </a:t>
            </a:r>
          </a:p>
          <a:p>
            <a:pPr lvl="2">
              <a:lnSpc>
                <a:spcPct val="80000"/>
              </a:lnSpc>
            </a:pPr>
            <a:r>
              <a:rPr lang="en-US" sz="1700" dirty="0" smtClean="0"/>
              <a:t>(If </a:t>
            </a:r>
            <a:r>
              <a:rPr lang="en-US" sz="1700" dirty="0"/>
              <a:t>the chosen key of E is </a:t>
            </a:r>
            <a:r>
              <a:rPr lang="en-US" sz="1700" dirty="0" smtClean="0"/>
              <a:t>composite then it </a:t>
            </a:r>
            <a:r>
              <a:rPr lang="en-US" sz="1700" dirty="0"/>
              <a:t>will </a:t>
            </a:r>
            <a:r>
              <a:rPr lang="en-US" sz="1700" dirty="0" smtClean="0"/>
              <a:t>be composite in </a:t>
            </a:r>
            <a:r>
              <a:rPr lang="en-US" sz="1700" dirty="0"/>
              <a:t>R</a:t>
            </a:r>
            <a:r>
              <a:rPr lang="en-US" sz="1700" dirty="0" smtClean="0"/>
              <a:t>.)</a:t>
            </a:r>
            <a:endParaRPr lang="en-US" sz="1700" b="1" dirty="0" smtClean="0"/>
          </a:p>
          <a:p>
            <a:pPr lvl="2">
              <a:lnSpc>
                <a:spcPct val="80000"/>
              </a:lnSpc>
            </a:pPr>
            <a:r>
              <a:rPr lang="en-US" sz="2000" b="1" dirty="0" smtClean="0"/>
              <a:t>Example</a:t>
            </a:r>
            <a:r>
              <a:rPr lang="en-US" sz="2000" b="1" dirty="0"/>
              <a:t>:</a:t>
            </a:r>
            <a:r>
              <a:rPr lang="en-US" sz="2000" dirty="0"/>
              <a:t> We create the relations EMPLOYEE, DEPARTMENT, and PROJECT in the relational schema corresponding to the regular entities in the ER diagram. SSN, DNUMBER, and PNUMBER are the primary keys for the relations EMPLOYEE, DEPARTMENT, and PROJECT as shown.</a:t>
            </a:r>
          </a:p>
        </p:txBody>
      </p:sp>
      <p:sp>
        <p:nvSpPr>
          <p:cNvPr id="5" name="Title 4"/>
          <p:cNvSpPr>
            <a:spLocks noGrp="1"/>
          </p:cNvSpPr>
          <p:nvPr>
            <p:ph type="title"/>
          </p:nvPr>
        </p:nvSpPr>
        <p:spPr>
          <a:xfrm>
            <a:off x="0" y="762000"/>
            <a:ext cx="8766048" cy="533400"/>
          </a:xfrm>
        </p:spPr>
        <p:txBody>
          <a:bodyPr>
            <a:normAutofit fontScale="90000"/>
          </a:bodyPr>
          <a:lstStyle/>
          <a:p>
            <a:r>
              <a:rPr lang="en-US" dirty="0" smtClean="0"/>
              <a:t>Step 1: Mapping of Regular Entity Types.</a:t>
            </a:r>
            <a:r>
              <a:rPr lang="en-US" b="1" dirty="0" smtClean="0">
                <a:latin typeface="Arial" charset="0"/>
              </a:rPr>
              <a:t/>
            </a:r>
            <a:br>
              <a:rPr lang="en-US" b="1" dirty="0" smtClean="0">
                <a:latin typeface="Arial" charset="0"/>
              </a:rPr>
            </a:br>
            <a:endParaRPr lang="en-US" dirty="0"/>
          </a:p>
        </p:txBody>
      </p:sp>
      <p:pic>
        <p:nvPicPr>
          <p:cNvPr id="6" name="Picture 5" descr="Employee.PNG"/>
          <p:cNvPicPr>
            <a:picLocks noChangeAspect="1"/>
          </p:cNvPicPr>
          <p:nvPr/>
        </p:nvPicPr>
        <p:blipFill>
          <a:blip r:embed="rId2"/>
          <a:stretch>
            <a:fillRect/>
          </a:stretch>
        </p:blipFill>
        <p:spPr>
          <a:xfrm>
            <a:off x="1" y="3657600"/>
            <a:ext cx="4267200" cy="3200400"/>
          </a:xfrm>
          <a:prstGeom prst="rect">
            <a:avLst/>
          </a:prstGeom>
        </p:spPr>
      </p:pic>
      <p:sp>
        <p:nvSpPr>
          <p:cNvPr id="7" name="Right Arrow 6"/>
          <p:cNvSpPr/>
          <p:nvPr/>
        </p:nvSpPr>
        <p:spPr>
          <a:xfrm>
            <a:off x="3352800" y="4038600"/>
            <a:ext cx="1752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emp_r.PNG"/>
          <p:cNvPicPr>
            <a:picLocks noChangeAspect="1"/>
          </p:cNvPicPr>
          <p:nvPr/>
        </p:nvPicPr>
        <p:blipFill>
          <a:blip r:embed="rId3"/>
          <a:stretch>
            <a:fillRect/>
          </a:stretch>
        </p:blipFill>
        <p:spPr>
          <a:xfrm>
            <a:off x="5181600" y="3657600"/>
            <a:ext cx="4210638" cy="129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animEffect transition="in" filter="box(in)">
                                      <p:cBhvr>
                                        <p:cTn id="7" dur="500"/>
                                        <p:tgtEl>
                                          <p:spTgt spid="1239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box(in)">
                                      <p:cBhvr>
                                        <p:cTn id="12" dur="50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box(in)">
                                      <p:cBhvr>
                                        <p:cTn id="17" dur="50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box(in)">
                                      <p:cBhvr>
                                        <p:cTn id="22" dur="50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table</a:t>
            </a:r>
            <a:endParaRPr lang="en-US" dirty="0"/>
          </a:p>
        </p:txBody>
      </p:sp>
      <p:pic>
        <p:nvPicPr>
          <p:cNvPr id="4" name="Content Placeholder 3" descr="dept_r.PNG"/>
          <p:cNvPicPr>
            <a:picLocks noGrp="1" noChangeAspect="1"/>
          </p:cNvPicPr>
          <p:nvPr>
            <p:ph sz="quarter" idx="1"/>
          </p:nvPr>
        </p:nvPicPr>
        <p:blipFill>
          <a:blip r:embed="rId2"/>
          <a:stretch>
            <a:fillRect/>
          </a:stretch>
        </p:blipFill>
        <p:spPr>
          <a:xfrm>
            <a:off x="4953000" y="2514600"/>
            <a:ext cx="4495800" cy="1676400"/>
          </a:xfrm>
        </p:spPr>
      </p:pic>
      <p:pic>
        <p:nvPicPr>
          <p:cNvPr id="5" name="Picture 4" descr="dept.PNG"/>
          <p:cNvPicPr>
            <a:picLocks noChangeAspect="1"/>
          </p:cNvPicPr>
          <p:nvPr/>
        </p:nvPicPr>
        <p:blipFill>
          <a:blip r:embed="rId3"/>
          <a:stretch>
            <a:fillRect/>
          </a:stretch>
        </p:blipFill>
        <p:spPr>
          <a:xfrm>
            <a:off x="304800" y="2133600"/>
            <a:ext cx="3794399" cy="2590800"/>
          </a:xfrm>
          <a:prstGeom prst="rect">
            <a:avLst/>
          </a:prstGeom>
        </p:spPr>
      </p:pic>
      <p:sp>
        <p:nvSpPr>
          <p:cNvPr id="6" name="Right Arrow 5"/>
          <p:cNvSpPr/>
          <p:nvPr/>
        </p:nvSpPr>
        <p:spPr>
          <a:xfrm>
            <a:off x="3352800" y="3429000"/>
            <a:ext cx="1752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5181600"/>
            <a:ext cx="9067800" cy="830997"/>
          </a:xfrm>
          <a:prstGeom prst="rect">
            <a:avLst/>
          </a:prstGeom>
          <a:noFill/>
        </p:spPr>
        <p:txBody>
          <a:bodyPr wrap="square" rtlCol="0">
            <a:spAutoFit/>
          </a:bodyPr>
          <a:lstStyle/>
          <a:p>
            <a:r>
              <a:rPr lang="en-US" sz="2400" dirty="0" smtClean="0">
                <a:solidFill>
                  <a:srgbClr val="C00000"/>
                </a:solidFill>
              </a:rPr>
              <a:t>Note:   Multi valued Attributes are considered in further steps</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table</a:t>
            </a:r>
            <a:endParaRPr lang="en-US" dirty="0"/>
          </a:p>
        </p:txBody>
      </p:sp>
      <p:pic>
        <p:nvPicPr>
          <p:cNvPr id="4" name="Content Placeholder 3" descr="proj_r.PNG"/>
          <p:cNvPicPr>
            <a:picLocks noGrp="1" noChangeAspect="1"/>
          </p:cNvPicPr>
          <p:nvPr>
            <p:ph sz="quarter" idx="1"/>
          </p:nvPr>
        </p:nvPicPr>
        <p:blipFill>
          <a:blip r:embed="rId2"/>
          <a:stretch>
            <a:fillRect/>
          </a:stretch>
        </p:blipFill>
        <p:spPr>
          <a:xfrm>
            <a:off x="5419897" y="2895600"/>
            <a:ext cx="3724103" cy="914400"/>
          </a:xfrm>
        </p:spPr>
      </p:pic>
      <p:pic>
        <p:nvPicPr>
          <p:cNvPr id="5" name="Picture 4" descr="project.PNG"/>
          <p:cNvPicPr>
            <a:picLocks noChangeAspect="1"/>
          </p:cNvPicPr>
          <p:nvPr/>
        </p:nvPicPr>
        <p:blipFill>
          <a:blip r:embed="rId3"/>
          <a:stretch>
            <a:fillRect/>
          </a:stretch>
        </p:blipFill>
        <p:spPr>
          <a:xfrm>
            <a:off x="0" y="1828800"/>
            <a:ext cx="5029200" cy="3124200"/>
          </a:xfrm>
          <a:prstGeom prst="rect">
            <a:avLst/>
          </a:prstGeom>
        </p:spPr>
      </p:pic>
      <p:sp>
        <p:nvSpPr>
          <p:cNvPr id="6" name="Right Arrow 5"/>
          <p:cNvSpPr/>
          <p:nvPr/>
        </p:nvSpPr>
        <p:spPr>
          <a:xfrm>
            <a:off x="3657600" y="3048000"/>
            <a:ext cx="1752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1026"/>
          <p:cNvSpPr>
            <a:spLocks noGrp="1" noChangeArrowheads="1"/>
          </p:cNvSpPr>
          <p:nvPr>
            <p:ph type="title"/>
          </p:nvPr>
        </p:nvSpPr>
        <p:spPr>
          <a:xfrm>
            <a:off x="685800" y="258762"/>
            <a:ext cx="7772400" cy="960437"/>
          </a:xfrm>
        </p:spPr>
        <p:txBody>
          <a:bodyPr>
            <a:normAutofit fontScale="90000"/>
          </a:bodyPr>
          <a:lstStyle/>
          <a:p>
            <a:r>
              <a:rPr lang="en-US" b="1" dirty="0"/>
              <a:t/>
            </a:r>
            <a:br>
              <a:rPr lang="en-US" b="1" dirty="0"/>
            </a:br>
            <a:r>
              <a:rPr lang="en-US" sz="3600" dirty="0" smtClean="0"/>
              <a:t>Step 2: Mapping of Weak Entity Types</a:t>
            </a:r>
            <a:r>
              <a:rPr lang="en-US" sz="3600" b="1" dirty="0" smtClean="0">
                <a:latin typeface="Arial" charset="0"/>
              </a:rPr>
              <a:t/>
            </a:r>
            <a:br>
              <a:rPr lang="en-US" sz="3600" b="1" dirty="0" smtClean="0">
                <a:latin typeface="Arial" charset="0"/>
              </a:rPr>
            </a:br>
            <a:endParaRPr lang="en-US" sz="3600" dirty="0"/>
          </a:p>
        </p:txBody>
      </p:sp>
      <p:sp>
        <p:nvSpPr>
          <p:cNvPr id="207875" name="Rectangle 1027"/>
          <p:cNvSpPr>
            <a:spLocks noGrp="1" noChangeArrowheads="1"/>
          </p:cNvSpPr>
          <p:nvPr>
            <p:ph type="body" idx="1"/>
          </p:nvPr>
        </p:nvSpPr>
        <p:spPr>
          <a:xfrm>
            <a:off x="428624" y="1524000"/>
            <a:ext cx="8486775" cy="5714999"/>
          </a:xfrm>
        </p:spPr>
        <p:txBody>
          <a:bodyPr>
            <a:normAutofit/>
          </a:bodyPr>
          <a:lstStyle/>
          <a:p>
            <a:pPr>
              <a:lnSpc>
                <a:spcPct val="80000"/>
              </a:lnSpc>
              <a:buFont typeface="Wingdings" pitchFamily="2" charset="2"/>
              <a:buNone/>
            </a:pPr>
            <a:endParaRPr lang="en-US" sz="2000" b="1" dirty="0">
              <a:latin typeface="Arial" charset="0"/>
            </a:endParaRPr>
          </a:p>
          <a:p>
            <a:pPr lvl="1">
              <a:lnSpc>
                <a:spcPct val="80000"/>
              </a:lnSpc>
            </a:pPr>
            <a:r>
              <a:rPr lang="en-US" sz="2000" dirty="0" smtClean="0"/>
              <a:t>A weak </a:t>
            </a:r>
            <a:r>
              <a:rPr lang="en-US" sz="2000" dirty="0"/>
              <a:t>entity type W </a:t>
            </a:r>
            <a:r>
              <a:rPr lang="en-US" sz="2000" dirty="0" smtClean="0"/>
              <a:t>with </a:t>
            </a:r>
            <a:r>
              <a:rPr lang="en-US" sz="2000" dirty="0"/>
              <a:t>owner entity type </a:t>
            </a:r>
            <a:r>
              <a:rPr lang="en-US" sz="2000" dirty="0" smtClean="0"/>
              <a:t>E= A relation R including </a:t>
            </a:r>
            <a:r>
              <a:rPr lang="en-US" sz="2000" dirty="0"/>
              <a:t>all simple </a:t>
            </a:r>
            <a:r>
              <a:rPr lang="en-US" sz="2000" dirty="0" smtClean="0"/>
              <a:t>attributes </a:t>
            </a:r>
            <a:r>
              <a:rPr lang="en-US" sz="2000" dirty="0"/>
              <a:t>of W as attributes of </a:t>
            </a:r>
            <a:r>
              <a:rPr lang="en-US" sz="2000" dirty="0" smtClean="0"/>
              <a:t>R.</a:t>
            </a:r>
          </a:p>
          <a:p>
            <a:pPr lvl="1">
              <a:lnSpc>
                <a:spcPct val="80000"/>
              </a:lnSpc>
            </a:pPr>
            <a:r>
              <a:rPr lang="en-US" sz="2000" dirty="0" smtClean="0"/>
              <a:t>Foreign </a:t>
            </a:r>
            <a:r>
              <a:rPr lang="en-US" sz="2000" dirty="0"/>
              <a:t>key </a:t>
            </a:r>
            <a:r>
              <a:rPr lang="en-US" sz="2000" dirty="0" smtClean="0"/>
              <a:t>of R=Primary </a:t>
            </a:r>
            <a:r>
              <a:rPr lang="en-US" sz="2000" dirty="0"/>
              <a:t>key attribute(s) of the relation(s) that correspond to the owner entity type(s</a:t>
            </a:r>
            <a:r>
              <a:rPr lang="en-US" sz="2000" dirty="0" smtClean="0"/>
              <a:t>).</a:t>
            </a:r>
          </a:p>
          <a:p>
            <a:pPr lvl="1">
              <a:lnSpc>
                <a:spcPct val="80000"/>
              </a:lnSpc>
            </a:pPr>
            <a:r>
              <a:rPr lang="en-US" sz="2000" dirty="0" smtClean="0">
                <a:solidFill>
                  <a:srgbClr val="C00000"/>
                </a:solidFill>
              </a:rPr>
              <a:t>The </a:t>
            </a:r>
            <a:r>
              <a:rPr lang="en-US" sz="2000" dirty="0">
                <a:solidFill>
                  <a:srgbClr val="C00000"/>
                </a:solidFill>
              </a:rPr>
              <a:t>primary key of </a:t>
            </a:r>
            <a:r>
              <a:rPr lang="en-US" sz="2000" dirty="0" smtClean="0">
                <a:solidFill>
                  <a:srgbClr val="C00000"/>
                </a:solidFill>
              </a:rPr>
              <a:t>R= primary </a:t>
            </a:r>
            <a:r>
              <a:rPr lang="en-US" sz="2000" dirty="0">
                <a:solidFill>
                  <a:srgbClr val="C00000"/>
                </a:solidFill>
              </a:rPr>
              <a:t>key(s) of the </a:t>
            </a:r>
            <a:r>
              <a:rPr lang="en-US" sz="2000" dirty="0" smtClean="0">
                <a:solidFill>
                  <a:srgbClr val="C00000"/>
                </a:solidFill>
              </a:rPr>
              <a:t>owner + the </a:t>
            </a:r>
            <a:r>
              <a:rPr lang="en-US" sz="2000" dirty="0">
                <a:solidFill>
                  <a:srgbClr val="C00000"/>
                </a:solidFill>
              </a:rPr>
              <a:t>partial key of the weak entity type </a:t>
            </a:r>
            <a:r>
              <a:rPr lang="en-US" sz="2000" dirty="0" smtClean="0">
                <a:solidFill>
                  <a:srgbClr val="C00000"/>
                </a:solidFill>
              </a:rPr>
              <a:t>W</a:t>
            </a:r>
            <a:endParaRPr lang="en-US" sz="2000" dirty="0">
              <a:solidFill>
                <a:srgbClr val="C00000"/>
              </a:solidFill>
            </a:endParaRPr>
          </a:p>
          <a:p>
            <a:pPr lvl="1">
              <a:lnSpc>
                <a:spcPct val="80000"/>
              </a:lnSpc>
              <a:buFontTx/>
              <a:buNone/>
            </a:pPr>
            <a:r>
              <a:rPr lang="en-US" sz="1100" dirty="0" smtClean="0"/>
              <a:t>       </a:t>
            </a:r>
            <a:r>
              <a:rPr lang="en-US" sz="2000" b="1" dirty="0"/>
              <a:t>Example:</a:t>
            </a:r>
            <a:r>
              <a:rPr lang="en-US" sz="2000" dirty="0"/>
              <a:t> Create the relation DEPENDENT in this step to correspond to the weak entity type DEPENDENT. Include the primary key SSN of the EMPLOYEE relation as a foreign key attribute of DEPENDENT (renamed to ESSN). </a:t>
            </a:r>
          </a:p>
          <a:p>
            <a:pPr lvl="1">
              <a:lnSpc>
                <a:spcPct val="80000"/>
              </a:lnSpc>
              <a:buFontTx/>
              <a:buNone/>
            </a:pPr>
            <a:r>
              <a:rPr lang="en-US" sz="2000" dirty="0"/>
              <a:t>    The primary key of the DEPENDENT relation is the combination {ESSN, DEPENDENT_NAME} because DEPENDENT_NAME is the partial key of DEPENDENT. </a:t>
            </a:r>
            <a:endParaRPr lang="en-US" sz="3100" dirty="0"/>
          </a:p>
          <a:p>
            <a:pPr>
              <a:lnSpc>
                <a:spcPct val="80000"/>
              </a:lnSpc>
              <a:buFont typeface="Wingdings" pitchFamily="2" charset="2"/>
              <a:buNone/>
            </a:pPr>
            <a:endParaRPr lang="en-US" sz="2000" dirty="0"/>
          </a:p>
          <a:p>
            <a:pPr>
              <a:lnSpc>
                <a:spcPct val="80000"/>
              </a:lnSpc>
              <a:buFont typeface="Wingdings" pitchFamily="2" charset="2"/>
              <a:buNone/>
            </a:pPr>
            <a:r>
              <a:rPr 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animEffect transition="in" filter="box(in)">
                                      <p:cBhvr>
                                        <p:cTn id="7" dur="500"/>
                                        <p:tgtEl>
                                          <p:spTgt spid="2078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7875">
                                            <p:txEl>
                                              <p:pRg st="2" end="2"/>
                                            </p:txEl>
                                          </p:spTgt>
                                        </p:tgtEl>
                                        <p:attrNameLst>
                                          <p:attrName>style.visibility</p:attrName>
                                        </p:attrNameLst>
                                      </p:cBhvr>
                                      <p:to>
                                        <p:strVal val="visible"/>
                                      </p:to>
                                    </p:set>
                                    <p:animEffect transition="in" filter="box(in)">
                                      <p:cBhvr>
                                        <p:cTn id="12" dur="500"/>
                                        <p:tgtEl>
                                          <p:spTgt spid="2078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7875">
                                            <p:txEl>
                                              <p:pRg st="3" end="3"/>
                                            </p:txEl>
                                          </p:spTgt>
                                        </p:tgtEl>
                                        <p:attrNameLst>
                                          <p:attrName>style.visibility</p:attrName>
                                        </p:attrNameLst>
                                      </p:cBhvr>
                                      <p:to>
                                        <p:strVal val="visible"/>
                                      </p:to>
                                    </p:set>
                                    <p:animEffect transition="in" filter="box(in)">
                                      <p:cBhvr>
                                        <p:cTn id="17" dur="500"/>
                                        <p:tgtEl>
                                          <p:spTgt spid="2078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7875">
                                            <p:txEl>
                                              <p:pRg st="4" end="4"/>
                                            </p:txEl>
                                          </p:spTgt>
                                        </p:tgtEl>
                                        <p:attrNameLst>
                                          <p:attrName>style.visibility</p:attrName>
                                        </p:attrNameLst>
                                      </p:cBhvr>
                                      <p:to>
                                        <p:strVal val="visible"/>
                                      </p:to>
                                    </p:set>
                                    <p:animEffect transition="in" filter="box(in)">
                                      <p:cBhvr>
                                        <p:cTn id="22" dur="500"/>
                                        <p:tgtEl>
                                          <p:spTgt spid="207875">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07875">
                                            <p:txEl>
                                              <p:pRg st="5" end="5"/>
                                            </p:txEl>
                                          </p:spTgt>
                                        </p:tgtEl>
                                        <p:attrNameLst>
                                          <p:attrName>style.visibility</p:attrName>
                                        </p:attrNameLst>
                                      </p:cBhvr>
                                      <p:to>
                                        <p:strVal val="visible"/>
                                      </p:to>
                                    </p:set>
                                    <p:animEffect transition="in" filter="box(in)">
                                      <p:cBhvr>
                                        <p:cTn id="25" dur="500"/>
                                        <p:tgtEl>
                                          <p:spTgt spid="207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7" name="Picture 1027" descr="3.2.gif                                                        0001035BEeyore                         B91DCF3B:"/>
          <p:cNvPicPr>
            <a:picLocks noGrp="1" noChangeAspect="1" noChangeArrowheads="1"/>
          </p:cNvPicPr>
          <p:nvPr>
            <p:ph idx="1"/>
          </p:nvPr>
        </p:nvPicPr>
        <p:blipFill>
          <a:blip r:embed="rId2"/>
          <a:srcRect/>
          <a:stretch>
            <a:fillRect/>
          </a:stretch>
        </p:blipFill>
        <p:spPr>
          <a:xfrm>
            <a:off x="379412" y="228600"/>
            <a:ext cx="8764588" cy="6629400"/>
          </a:xfrm>
        </p:spPr>
      </p:pic>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Mapping of Weak Entity Types</a:t>
            </a:r>
            <a:endParaRPr lang="en-US" dirty="0"/>
          </a:p>
        </p:txBody>
      </p:sp>
      <p:pic>
        <p:nvPicPr>
          <p:cNvPr id="4" name="Content Placeholder 3" descr="dependent.PNG"/>
          <p:cNvPicPr>
            <a:picLocks noGrp="1" noChangeAspect="1"/>
          </p:cNvPicPr>
          <p:nvPr>
            <p:ph sz="quarter" idx="1"/>
          </p:nvPr>
        </p:nvPicPr>
        <p:blipFill>
          <a:blip r:embed="rId2"/>
          <a:stretch>
            <a:fillRect/>
          </a:stretch>
        </p:blipFill>
        <p:spPr>
          <a:xfrm>
            <a:off x="0" y="2590800"/>
            <a:ext cx="3810000" cy="1428751"/>
          </a:xfrm>
        </p:spPr>
      </p:pic>
      <p:sp>
        <p:nvSpPr>
          <p:cNvPr id="5" name="Right Arrow 4"/>
          <p:cNvSpPr/>
          <p:nvPr/>
        </p:nvSpPr>
        <p:spPr>
          <a:xfrm>
            <a:off x="2743200" y="2743200"/>
            <a:ext cx="1752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srcRect/>
          <a:stretch>
            <a:fillRect/>
          </a:stretch>
        </p:blipFill>
        <p:spPr bwMode="auto">
          <a:xfrm>
            <a:off x="4572000" y="2667000"/>
            <a:ext cx="5219700" cy="723900"/>
          </a:xfrm>
          <a:prstGeom prst="rect">
            <a:avLst/>
          </a:prstGeom>
          <a:noFill/>
          <a:ln w="9525">
            <a:noFill/>
            <a:miter lim="800000"/>
            <a:headEnd/>
            <a:tailEnd/>
          </a:ln>
          <a:effectLst/>
        </p:spPr>
      </p:pic>
      <p:cxnSp>
        <p:nvCxnSpPr>
          <p:cNvPr id="8" name="Straight Arrow Connector 7"/>
          <p:cNvCxnSpPr/>
          <p:nvPr/>
        </p:nvCxnSpPr>
        <p:spPr>
          <a:xfrm rot="5400000" flipH="1" flipV="1">
            <a:off x="4456906" y="3695700"/>
            <a:ext cx="991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810000" y="4191000"/>
            <a:ext cx="2209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key of owner </a:t>
            </a:r>
            <a:endParaRPr lang="en-US" dirty="0"/>
          </a:p>
        </p:txBody>
      </p:sp>
      <p:cxnSp>
        <p:nvCxnSpPr>
          <p:cNvPr id="16" name="Straight Arrow Connector 15"/>
          <p:cNvCxnSpPr/>
          <p:nvPr/>
        </p:nvCxnSpPr>
        <p:spPr>
          <a:xfrm rot="16200000" flipV="1">
            <a:off x="6057900" y="331470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553200" y="4191000"/>
            <a:ext cx="1828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Partial key of Weak Entity</a:t>
            </a:r>
            <a:endParaRPr lang="en-US" dirty="0"/>
          </a:p>
        </p:txBody>
      </p:sp>
      <p:sp>
        <p:nvSpPr>
          <p:cNvPr id="20" name="TextBox 19"/>
          <p:cNvSpPr txBox="1"/>
          <p:nvPr/>
        </p:nvSpPr>
        <p:spPr>
          <a:xfrm>
            <a:off x="762000" y="5486400"/>
            <a:ext cx="7924800" cy="369332"/>
          </a:xfrm>
          <a:prstGeom prst="rect">
            <a:avLst/>
          </a:prstGeom>
          <a:noFill/>
        </p:spPr>
        <p:txBody>
          <a:bodyPr wrap="square" rtlCol="0">
            <a:spAutoFit/>
          </a:bodyPr>
          <a:lstStyle/>
          <a:p>
            <a:r>
              <a:rPr lang="en-US" dirty="0" smtClean="0">
                <a:solidFill>
                  <a:srgbClr val="C00000"/>
                </a:solidFill>
              </a:rPr>
              <a:t>Note: Renaming of keys is optional but preferable.</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ox(in)">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par>
                                <p:cTn id="23" presetID="4" presetClass="entr" presetSubtype="16"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ox(in)">
                                      <p:cBhvr>
                                        <p:cTn id="25" dur="500"/>
                                        <p:tgtEl>
                                          <p:spTgt spid="8"/>
                                        </p:tgtEl>
                                      </p:cBhvr>
                                    </p:animEffect>
                                  </p:childTnLst>
                                </p:cTn>
                              </p:par>
                              <p:par>
                                <p:cTn id="26" presetID="4" presetClass="entr" presetSubtype="16"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ox(in)">
                                      <p:cBhvr>
                                        <p:cTn id="28" dur="500"/>
                                        <p:tgtEl>
                                          <p:spTgt spid="1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ox(in)">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ox(in)">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7" grpId="0" animBg="1"/>
      <p:bldP spid="20"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172</TotalTime>
  <Words>1473</Words>
  <Application>Microsoft Office PowerPoint</Application>
  <PresentationFormat>On-screen Show (4:3)</PresentationFormat>
  <Paragraphs>155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Median</vt:lpstr>
      <vt:lpstr>ER-to-Relational Model Mapping</vt:lpstr>
      <vt:lpstr>ER-to-Relational Mapping Algorithm </vt:lpstr>
      <vt:lpstr>Slide 3</vt:lpstr>
      <vt:lpstr>Step 1: Mapping of Regular Entity Types. </vt:lpstr>
      <vt:lpstr>Department table</vt:lpstr>
      <vt:lpstr>Project table</vt:lpstr>
      <vt:lpstr> Step 2: Mapping of Weak Entity Types </vt:lpstr>
      <vt:lpstr>Slide 8</vt:lpstr>
      <vt:lpstr>Step 2: Mapping of Weak Entity Types</vt:lpstr>
      <vt:lpstr>Step 3: Mapping of Binary 1:1 Relation Types  </vt:lpstr>
      <vt:lpstr>Step 3: Mapping of Binary 1:1 Relation Types</vt:lpstr>
      <vt:lpstr> Step 4: Mapping of Binary 1:N Relationship Types. </vt:lpstr>
      <vt:lpstr>Slide 13</vt:lpstr>
      <vt:lpstr>Slide 14</vt:lpstr>
      <vt:lpstr>Step 4: Mapping of Binary 1:N Relationship Types</vt:lpstr>
      <vt:lpstr>    Step 5: Mapping of Binary M:N Relationship Types </vt:lpstr>
      <vt:lpstr>Slide 17</vt:lpstr>
      <vt:lpstr> Step 5: Mapping of Binary M:N Relationship Types</vt:lpstr>
      <vt:lpstr> Step 6: Mapping of Multivalued attributes. </vt:lpstr>
      <vt:lpstr>Step 6: Mapping of Multivalued attributes.</vt:lpstr>
      <vt:lpstr>FIGURE 7.2 Result of mapping the COMPANY ER schema into a relational schema.</vt:lpstr>
      <vt:lpstr>Step 7: Mapping of N-ary Relationship Types. </vt:lpstr>
      <vt:lpstr>FIGURE 4.11 Ternary relationship types. (a) The SUPPLY relationship. </vt:lpstr>
      <vt:lpstr>FIGURE 7.3 Mapping the n-ary relationship type SUPPLY from Figure 4.11a.</vt:lpstr>
      <vt:lpstr> Summary of Mapping constructs and constraints</vt:lpstr>
      <vt:lpstr>Mapping EER Model Constructs to Relations Step8:  Options for Mapping Specialization or Generalization  </vt:lpstr>
      <vt:lpstr>Option 8A: Multiple relations-Superclass and subclasses. </vt:lpstr>
      <vt:lpstr>Option 8B: Multiple relations-Subclass relations only</vt:lpstr>
      <vt:lpstr> Option 8C: Single relation with one type attribute</vt:lpstr>
      <vt:lpstr> Option 8D: Single relation with multiple type attributes. </vt:lpstr>
      <vt:lpstr>Mapping of Shared Subclasses (Multiple Inheritance) </vt:lpstr>
      <vt:lpstr>FIGURE 4.7 A specialization lattice with multiple inheritance for a UNIVERSITY database.</vt:lpstr>
      <vt:lpstr>FIGURE 7.5 Mapping the EER specialization lattice in Figure 4.6 using multiple options.</vt:lpstr>
      <vt:lpstr>Step 9: Mapping of Union Types (Categories)</vt:lpstr>
      <vt:lpstr>Slide 35</vt:lpstr>
      <vt:lpstr>Mapping Exercise</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ER-to-Relational Model Mapping</dc:title>
  <dc:creator>harvinder</dc:creator>
  <cp:lastModifiedBy>harvinder</cp:lastModifiedBy>
  <cp:revision>25</cp:revision>
  <dcterms:created xsi:type="dcterms:W3CDTF">2014-09-16T06:20:18Z</dcterms:created>
  <dcterms:modified xsi:type="dcterms:W3CDTF">2014-09-19T06:45:22Z</dcterms:modified>
</cp:coreProperties>
</file>