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sldIdLst>
    <p:sldId id="256" r:id="rId2"/>
    <p:sldId id="259" r:id="rId3"/>
    <p:sldId id="279" r:id="rId4"/>
    <p:sldId id="301" r:id="rId5"/>
    <p:sldId id="300" r:id="rId6"/>
    <p:sldId id="305" r:id="rId7"/>
    <p:sldId id="307" r:id="rId8"/>
    <p:sldId id="334" r:id="rId9"/>
    <p:sldId id="335" r:id="rId10"/>
    <p:sldId id="308" r:id="rId11"/>
    <p:sldId id="309" r:id="rId12"/>
    <p:sldId id="336" r:id="rId13"/>
    <p:sldId id="311" r:id="rId14"/>
    <p:sldId id="312" r:id="rId15"/>
    <p:sldId id="313" r:id="rId16"/>
    <p:sldId id="314" r:id="rId17"/>
    <p:sldId id="315" r:id="rId18"/>
    <p:sldId id="316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0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16" autoAdjust="0"/>
    <p:restoredTop sz="94660"/>
  </p:normalViewPr>
  <p:slideViewPr>
    <p:cSldViewPr>
      <p:cViewPr varScale="1">
        <p:scale>
          <a:sx n="68" d="100"/>
          <a:sy n="68" d="100"/>
        </p:scale>
        <p:origin x="-16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3135F2-A48A-43A9-95B3-B2A85F263A1B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C198697-1C6A-4DA0-A980-A6872C1CF3DB}">
      <dgm:prSet custT="1"/>
      <dgm:spPr/>
      <dgm:t>
        <a:bodyPr/>
        <a:lstStyle/>
        <a:p>
          <a:pPr rtl="0"/>
          <a:r>
            <a:rPr lang="en-US" sz="1800" i="1" dirty="0" smtClean="0">
              <a:solidFill>
                <a:schemeClr val="tx1"/>
              </a:solidFill>
            </a:rPr>
            <a:t>DATABASE</a:t>
          </a:r>
          <a:endParaRPr lang="en-IN" sz="1800" dirty="0">
            <a:solidFill>
              <a:schemeClr val="tx1"/>
            </a:solidFill>
          </a:endParaRPr>
        </a:p>
      </dgm:t>
    </dgm:pt>
    <dgm:pt modelId="{96972AAC-75C2-4D06-AA22-DE09D7DDA21C}" type="parTrans" cxnId="{E8EE0BB8-F7CC-49A9-968F-D9AF1C65C725}">
      <dgm:prSet/>
      <dgm:spPr/>
      <dgm:t>
        <a:bodyPr/>
        <a:lstStyle/>
        <a:p>
          <a:endParaRPr lang="en-IN"/>
        </a:p>
      </dgm:t>
    </dgm:pt>
    <dgm:pt modelId="{3C45CD8D-87A4-4CEB-B179-D7407DA8972E}" type="sibTrans" cxnId="{E8EE0BB8-F7CC-49A9-968F-D9AF1C65C725}">
      <dgm:prSet/>
      <dgm:spPr/>
      <dgm:t>
        <a:bodyPr/>
        <a:lstStyle/>
        <a:p>
          <a:endParaRPr lang="en-IN"/>
        </a:p>
      </dgm:t>
    </dgm:pt>
    <dgm:pt modelId="{A67DC101-2F3F-480B-BAB2-07656452785D}">
      <dgm:prSet/>
      <dgm:spPr/>
      <dgm:t>
        <a:bodyPr/>
        <a:lstStyle/>
        <a:p>
          <a:pPr rtl="0"/>
          <a:r>
            <a:rPr lang="en-US" dirty="0" smtClean="0"/>
            <a:t>a collection of entities,</a:t>
          </a:r>
          <a:endParaRPr lang="en-IN" dirty="0"/>
        </a:p>
      </dgm:t>
    </dgm:pt>
    <dgm:pt modelId="{E38D79B1-BA7F-44CF-8CA1-3FE1E6A98DBE}" type="parTrans" cxnId="{0832491C-8C98-45F9-AFD8-046F1852B970}">
      <dgm:prSet/>
      <dgm:spPr/>
      <dgm:t>
        <a:bodyPr/>
        <a:lstStyle/>
        <a:p>
          <a:endParaRPr lang="en-IN"/>
        </a:p>
      </dgm:t>
    </dgm:pt>
    <dgm:pt modelId="{FB87B7C6-2659-4A3A-905F-063E58C9B6B0}" type="sibTrans" cxnId="{0832491C-8C98-45F9-AFD8-046F1852B970}">
      <dgm:prSet/>
      <dgm:spPr/>
      <dgm:t>
        <a:bodyPr/>
        <a:lstStyle/>
        <a:p>
          <a:endParaRPr lang="en-IN"/>
        </a:p>
      </dgm:t>
    </dgm:pt>
    <dgm:pt modelId="{CFC4D513-BE6D-474A-96CD-E1A02592D3E5}">
      <dgm:prSet/>
      <dgm:spPr/>
      <dgm:t>
        <a:bodyPr/>
        <a:lstStyle/>
        <a:p>
          <a:pPr rtl="0"/>
          <a:r>
            <a:rPr lang="en-US" dirty="0" smtClean="0"/>
            <a:t>relationship among entities.</a:t>
          </a:r>
          <a:endParaRPr lang="en-IN" dirty="0"/>
        </a:p>
      </dgm:t>
    </dgm:pt>
    <dgm:pt modelId="{A83C8FD1-85B0-486A-8544-5F276AFAA986}" type="parTrans" cxnId="{CC087240-11C0-4C01-B907-517CB45EE313}">
      <dgm:prSet/>
      <dgm:spPr/>
      <dgm:t>
        <a:bodyPr/>
        <a:lstStyle/>
        <a:p>
          <a:endParaRPr lang="en-IN"/>
        </a:p>
      </dgm:t>
    </dgm:pt>
    <dgm:pt modelId="{EE89656F-176C-409C-B89E-C0F2BEA2325A}" type="sibTrans" cxnId="{CC087240-11C0-4C01-B907-517CB45EE313}">
      <dgm:prSet/>
      <dgm:spPr/>
      <dgm:t>
        <a:bodyPr/>
        <a:lstStyle/>
        <a:p>
          <a:endParaRPr lang="en-IN"/>
        </a:p>
      </dgm:t>
    </dgm:pt>
    <dgm:pt modelId="{6E4C9F6D-B217-4044-A152-CB485D66CDD2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ENTITY</a:t>
          </a:r>
          <a:endParaRPr lang="en-IN" dirty="0">
            <a:solidFill>
              <a:schemeClr val="tx1"/>
            </a:solidFill>
          </a:endParaRPr>
        </a:p>
      </dgm:t>
    </dgm:pt>
    <dgm:pt modelId="{E941AB1E-2636-439D-B842-24C02DF3B390}" type="parTrans" cxnId="{AF74C2B2-2344-479B-94A0-33C3C450284D}">
      <dgm:prSet/>
      <dgm:spPr/>
      <dgm:t>
        <a:bodyPr/>
        <a:lstStyle/>
        <a:p>
          <a:endParaRPr lang="en-IN"/>
        </a:p>
      </dgm:t>
    </dgm:pt>
    <dgm:pt modelId="{BE6A70D5-0094-427D-8209-4F3EEFC35261}" type="sibTrans" cxnId="{AF74C2B2-2344-479B-94A0-33C3C450284D}">
      <dgm:prSet/>
      <dgm:spPr/>
      <dgm:t>
        <a:bodyPr/>
        <a:lstStyle/>
        <a:p>
          <a:endParaRPr lang="en-IN"/>
        </a:p>
      </dgm:t>
    </dgm:pt>
    <dgm:pt modelId="{4BB1F3D4-9517-4E7C-81F6-443F64DA498D}">
      <dgm:prSet/>
      <dgm:spPr/>
      <dgm:t>
        <a:bodyPr/>
        <a:lstStyle/>
        <a:p>
          <a:pPr rtl="0"/>
          <a:r>
            <a:rPr lang="en-US" dirty="0" smtClean="0"/>
            <a:t>an object that exists and is distinguishable from other objects.</a:t>
          </a:r>
          <a:endParaRPr lang="en-US" dirty="0"/>
        </a:p>
      </dgm:t>
    </dgm:pt>
    <dgm:pt modelId="{47E542A7-DB0C-4EC7-961B-FAF723186510}" type="parTrans" cxnId="{DBBF6783-7C60-4559-93DD-428426A44CE0}">
      <dgm:prSet/>
      <dgm:spPr/>
      <dgm:t>
        <a:bodyPr/>
        <a:lstStyle/>
        <a:p>
          <a:endParaRPr lang="en-IN"/>
        </a:p>
      </dgm:t>
    </dgm:pt>
    <dgm:pt modelId="{67A3C763-7B93-4CA0-82ED-4CBEB8F01EBC}" type="sibTrans" cxnId="{DBBF6783-7C60-4559-93DD-428426A44CE0}">
      <dgm:prSet/>
      <dgm:spPr/>
      <dgm:t>
        <a:bodyPr/>
        <a:lstStyle/>
        <a:p>
          <a:endParaRPr lang="en-IN"/>
        </a:p>
      </dgm:t>
    </dgm:pt>
    <dgm:pt modelId="{31529619-FD42-4A90-BCBD-45A6AA8E8E9D}">
      <dgm:prSet/>
      <dgm:spPr/>
      <dgm:t>
        <a:bodyPr/>
        <a:lstStyle/>
        <a:p>
          <a:pPr rtl="0"/>
          <a:r>
            <a:rPr lang="en-IN" dirty="0" smtClean="0">
              <a:solidFill>
                <a:schemeClr val="tx1"/>
              </a:solidFill>
            </a:rPr>
            <a:t>ATTRIBUTES</a:t>
          </a:r>
          <a:endParaRPr lang="en-IN" dirty="0">
            <a:solidFill>
              <a:schemeClr val="tx1"/>
            </a:solidFill>
          </a:endParaRPr>
        </a:p>
      </dgm:t>
    </dgm:pt>
    <dgm:pt modelId="{6DBA2EE3-439C-41AF-80E7-94D888F5EB72}" type="parTrans" cxnId="{3643641B-B34B-4413-804B-EFDF154FD84D}">
      <dgm:prSet/>
      <dgm:spPr/>
      <dgm:t>
        <a:bodyPr/>
        <a:lstStyle/>
        <a:p>
          <a:endParaRPr lang="en-IN"/>
        </a:p>
      </dgm:t>
    </dgm:pt>
    <dgm:pt modelId="{44A2C5EE-F168-4E95-81A0-3A8902AD341E}" type="sibTrans" cxnId="{3643641B-B34B-4413-804B-EFDF154FD84D}">
      <dgm:prSet/>
      <dgm:spPr/>
      <dgm:t>
        <a:bodyPr/>
        <a:lstStyle/>
        <a:p>
          <a:endParaRPr lang="en-IN"/>
        </a:p>
      </dgm:t>
    </dgm:pt>
    <dgm:pt modelId="{37C40009-414D-4A45-84F9-9B0E76D1EA25}">
      <dgm:prSet/>
      <dgm:spPr/>
      <dgm:t>
        <a:bodyPr/>
        <a:lstStyle/>
        <a:p>
          <a:pPr rtl="0"/>
          <a:r>
            <a:rPr lang="en-US" dirty="0" smtClean="0"/>
            <a:t>Example: people have </a:t>
          </a:r>
          <a:r>
            <a:rPr lang="en-US" i="1" dirty="0" smtClean="0"/>
            <a:t>names </a:t>
          </a:r>
          <a:r>
            <a:rPr lang="en-US" dirty="0" smtClean="0"/>
            <a:t>and </a:t>
          </a:r>
          <a:r>
            <a:rPr lang="en-US" i="1" dirty="0" smtClean="0"/>
            <a:t>addresses	</a:t>
          </a:r>
          <a:endParaRPr lang="en-IN" dirty="0"/>
        </a:p>
      </dgm:t>
    </dgm:pt>
    <dgm:pt modelId="{7C09D804-C044-4D0D-93B0-57C3DC160818}" type="parTrans" cxnId="{AB2C1601-2037-438E-96AB-6F9C4A9BAAD8}">
      <dgm:prSet/>
      <dgm:spPr/>
      <dgm:t>
        <a:bodyPr/>
        <a:lstStyle/>
        <a:p>
          <a:endParaRPr lang="en-IN"/>
        </a:p>
      </dgm:t>
    </dgm:pt>
    <dgm:pt modelId="{6D3BA051-2ABC-4A43-993F-006CF175D21F}" type="sibTrans" cxnId="{AB2C1601-2037-438E-96AB-6F9C4A9BAAD8}">
      <dgm:prSet/>
      <dgm:spPr/>
      <dgm:t>
        <a:bodyPr/>
        <a:lstStyle/>
        <a:p>
          <a:endParaRPr lang="en-IN"/>
        </a:p>
      </dgm:t>
    </dgm:pt>
    <dgm:pt modelId="{DC84A7E8-3EA5-40E7-A125-F9370FF3E92E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ENTITY SET</a:t>
          </a:r>
          <a:endParaRPr lang="en-IN" dirty="0">
            <a:solidFill>
              <a:schemeClr val="tx1"/>
            </a:solidFill>
          </a:endParaRPr>
        </a:p>
      </dgm:t>
    </dgm:pt>
    <dgm:pt modelId="{04840A11-EEC9-44B1-8963-C8E6D220F83F}" type="parTrans" cxnId="{E1EE311B-5CF6-4686-B5A9-185160458C78}">
      <dgm:prSet/>
      <dgm:spPr/>
      <dgm:t>
        <a:bodyPr/>
        <a:lstStyle/>
        <a:p>
          <a:endParaRPr lang="en-IN"/>
        </a:p>
      </dgm:t>
    </dgm:pt>
    <dgm:pt modelId="{40118B13-C01A-4793-B6A0-6F6B22F4D0B3}" type="sibTrans" cxnId="{E1EE311B-5CF6-4686-B5A9-185160458C78}">
      <dgm:prSet/>
      <dgm:spPr/>
      <dgm:t>
        <a:bodyPr/>
        <a:lstStyle/>
        <a:p>
          <a:endParaRPr lang="en-IN"/>
        </a:p>
      </dgm:t>
    </dgm:pt>
    <dgm:pt modelId="{64C37D75-CAB3-4D5C-BCC1-2A7749141AA0}">
      <dgm:prSet/>
      <dgm:spPr/>
      <dgm:t>
        <a:bodyPr/>
        <a:lstStyle/>
        <a:p>
          <a:pPr rtl="0"/>
          <a:r>
            <a:rPr lang="en-US" dirty="0" smtClean="0"/>
            <a:t>Set of entities of the same type that share the same properties</a:t>
          </a:r>
          <a:endParaRPr lang="en-IN" dirty="0"/>
        </a:p>
      </dgm:t>
    </dgm:pt>
    <dgm:pt modelId="{DB06458E-9756-4E72-8CBB-EE94F6B8670C}" type="parTrans" cxnId="{D4052CAD-3768-41AB-B6CD-5DE3FF47FDF7}">
      <dgm:prSet/>
      <dgm:spPr/>
      <dgm:t>
        <a:bodyPr/>
        <a:lstStyle/>
        <a:p>
          <a:endParaRPr lang="en-IN"/>
        </a:p>
      </dgm:t>
    </dgm:pt>
    <dgm:pt modelId="{5E976B9B-FCF6-4D21-924C-8DBBA047D2FD}" type="sibTrans" cxnId="{D4052CAD-3768-41AB-B6CD-5DE3FF47FDF7}">
      <dgm:prSet/>
      <dgm:spPr/>
      <dgm:t>
        <a:bodyPr/>
        <a:lstStyle/>
        <a:p>
          <a:endParaRPr lang="en-IN"/>
        </a:p>
      </dgm:t>
    </dgm:pt>
    <dgm:pt modelId="{672C73FB-2C4D-494F-AEE6-FF7BC397DF2C}">
      <dgm:prSet/>
      <dgm:spPr/>
      <dgm:t>
        <a:bodyPr/>
        <a:lstStyle/>
        <a:p>
          <a:pPr rtl="0"/>
          <a:r>
            <a:rPr lang="en-US" dirty="0" smtClean="0"/>
            <a:t>Example:  specific person, company, event, plant</a:t>
          </a:r>
          <a:endParaRPr lang="en-US" dirty="0"/>
        </a:p>
      </dgm:t>
    </dgm:pt>
    <dgm:pt modelId="{019D6FB6-E169-4711-B235-617285D5B537}" type="parTrans" cxnId="{800661F8-68D5-42F3-9843-DA2C52A6B53C}">
      <dgm:prSet/>
      <dgm:spPr/>
      <dgm:t>
        <a:bodyPr/>
        <a:lstStyle/>
        <a:p>
          <a:endParaRPr lang="en-IN"/>
        </a:p>
      </dgm:t>
    </dgm:pt>
    <dgm:pt modelId="{8F7CF9FC-8E2F-44D8-9A7E-BE66E6769235}" type="sibTrans" cxnId="{800661F8-68D5-42F3-9843-DA2C52A6B53C}">
      <dgm:prSet/>
      <dgm:spPr/>
      <dgm:t>
        <a:bodyPr/>
        <a:lstStyle/>
        <a:p>
          <a:endParaRPr lang="en-IN"/>
        </a:p>
      </dgm:t>
    </dgm:pt>
    <dgm:pt modelId="{6C42C654-E26B-437E-9890-F931AC1A4BF8}">
      <dgm:prSet/>
      <dgm:spPr/>
      <dgm:t>
        <a:bodyPr/>
        <a:lstStyle/>
        <a:p>
          <a:pPr rtl="0"/>
          <a:r>
            <a:rPr lang="en-US" dirty="0" smtClean="0"/>
            <a:t>Example: set of all persons, companies, trees, holidays</a:t>
          </a:r>
          <a:endParaRPr lang="en-IN" dirty="0"/>
        </a:p>
      </dgm:t>
    </dgm:pt>
    <dgm:pt modelId="{5C512056-68A6-44D3-917D-E6B347D07334}" type="parTrans" cxnId="{935BD7ED-B3FC-45E0-9844-0DAF4A5277DB}">
      <dgm:prSet/>
      <dgm:spPr/>
      <dgm:t>
        <a:bodyPr/>
        <a:lstStyle/>
        <a:p>
          <a:endParaRPr lang="en-IN"/>
        </a:p>
      </dgm:t>
    </dgm:pt>
    <dgm:pt modelId="{61E78912-7FA5-4F25-9FC6-ABFF9093B89B}" type="sibTrans" cxnId="{935BD7ED-B3FC-45E0-9844-0DAF4A5277DB}">
      <dgm:prSet/>
      <dgm:spPr/>
      <dgm:t>
        <a:bodyPr/>
        <a:lstStyle/>
        <a:p>
          <a:endParaRPr lang="en-IN"/>
        </a:p>
      </dgm:t>
    </dgm:pt>
    <dgm:pt modelId="{DC9CFCF9-63C7-4FFC-9502-12AC72C49B6D}" type="pres">
      <dgm:prSet presAssocID="{4A3135F2-A48A-43A9-95B3-B2A85F263A1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29D2B37-E9F5-4914-AEE5-F66455A3A8C9}" type="pres">
      <dgm:prSet presAssocID="{0C198697-1C6A-4DA0-A980-A6872C1CF3DB}" presName="root" presStyleCnt="0"/>
      <dgm:spPr/>
    </dgm:pt>
    <dgm:pt modelId="{DEBE8922-E300-41F7-BEF9-42ED0C7ACBF1}" type="pres">
      <dgm:prSet presAssocID="{0C198697-1C6A-4DA0-A980-A6872C1CF3DB}" presName="rootComposite" presStyleCnt="0"/>
      <dgm:spPr/>
    </dgm:pt>
    <dgm:pt modelId="{B434AB25-1A3A-44F5-95E9-7F711D7EFEBE}" type="pres">
      <dgm:prSet presAssocID="{0C198697-1C6A-4DA0-A980-A6872C1CF3DB}" presName="rootText" presStyleLbl="node1" presStyleIdx="0" presStyleCnt="4" custScaleY="247783" custLinFactNeighborX="-16525" custLinFactNeighborY="-75750"/>
      <dgm:spPr/>
      <dgm:t>
        <a:bodyPr/>
        <a:lstStyle/>
        <a:p>
          <a:endParaRPr lang="en-IN"/>
        </a:p>
      </dgm:t>
    </dgm:pt>
    <dgm:pt modelId="{FA71965C-A7EB-4EED-BB47-A1CEE8B7E51D}" type="pres">
      <dgm:prSet presAssocID="{0C198697-1C6A-4DA0-A980-A6872C1CF3DB}" presName="rootConnector" presStyleLbl="node1" presStyleIdx="0" presStyleCnt="4"/>
      <dgm:spPr/>
      <dgm:t>
        <a:bodyPr/>
        <a:lstStyle/>
        <a:p>
          <a:endParaRPr lang="en-US"/>
        </a:p>
      </dgm:t>
    </dgm:pt>
    <dgm:pt modelId="{3D8F4940-A728-4C8C-B12B-05C6EA5E9C24}" type="pres">
      <dgm:prSet presAssocID="{0C198697-1C6A-4DA0-A980-A6872C1CF3DB}" presName="childShape" presStyleCnt="0"/>
      <dgm:spPr/>
    </dgm:pt>
    <dgm:pt modelId="{63EBF592-86D9-4F82-9B16-00ABBD3A73D1}" type="pres">
      <dgm:prSet presAssocID="{E38D79B1-BA7F-44CF-8CA1-3FE1E6A98DBE}" presName="Name13" presStyleLbl="parChTrans1D2" presStyleIdx="0" presStyleCnt="7"/>
      <dgm:spPr/>
      <dgm:t>
        <a:bodyPr/>
        <a:lstStyle/>
        <a:p>
          <a:endParaRPr lang="en-US"/>
        </a:p>
      </dgm:t>
    </dgm:pt>
    <dgm:pt modelId="{A08E3CE5-14A1-4F48-9902-D9A24BEBE119}" type="pres">
      <dgm:prSet presAssocID="{A67DC101-2F3F-480B-BAB2-07656452785D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7D983-D914-47FD-B60E-BB44F9B3266F}" type="pres">
      <dgm:prSet presAssocID="{A83C8FD1-85B0-486A-8544-5F276AFAA986}" presName="Name13" presStyleLbl="parChTrans1D2" presStyleIdx="1" presStyleCnt="7"/>
      <dgm:spPr/>
      <dgm:t>
        <a:bodyPr/>
        <a:lstStyle/>
        <a:p>
          <a:endParaRPr lang="en-US"/>
        </a:p>
      </dgm:t>
    </dgm:pt>
    <dgm:pt modelId="{C5AE6D9D-CC5F-4A1A-9C26-709178A27E3E}" type="pres">
      <dgm:prSet presAssocID="{CFC4D513-BE6D-474A-96CD-E1A02592D3E5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461A0-4A1D-49A0-8750-C423D9877DBA}" type="pres">
      <dgm:prSet presAssocID="{6E4C9F6D-B217-4044-A152-CB485D66CDD2}" presName="root" presStyleCnt="0"/>
      <dgm:spPr/>
    </dgm:pt>
    <dgm:pt modelId="{53B6A5CD-7C71-4E30-BD4C-CBFD889BF575}" type="pres">
      <dgm:prSet presAssocID="{6E4C9F6D-B217-4044-A152-CB485D66CDD2}" presName="rootComposite" presStyleCnt="0"/>
      <dgm:spPr/>
    </dgm:pt>
    <dgm:pt modelId="{8BDAC7ED-9EF8-4119-9980-EAC15FFDC9EE}" type="pres">
      <dgm:prSet presAssocID="{6E4C9F6D-B217-4044-A152-CB485D66CDD2}" presName="rootText" presStyleLbl="node1" presStyleIdx="1" presStyleCnt="4" custScaleY="247783" custLinFactNeighborX="4563" custLinFactNeighborY="-75750"/>
      <dgm:spPr/>
      <dgm:t>
        <a:bodyPr/>
        <a:lstStyle/>
        <a:p>
          <a:endParaRPr lang="en-IN"/>
        </a:p>
      </dgm:t>
    </dgm:pt>
    <dgm:pt modelId="{57479B19-51F2-4F03-82EB-0E8F33B93C64}" type="pres">
      <dgm:prSet presAssocID="{6E4C9F6D-B217-4044-A152-CB485D66CDD2}" presName="rootConnector" presStyleLbl="node1" presStyleIdx="1" presStyleCnt="4"/>
      <dgm:spPr/>
      <dgm:t>
        <a:bodyPr/>
        <a:lstStyle/>
        <a:p>
          <a:endParaRPr lang="en-US"/>
        </a:p>
      </dgm:t>
    </dgm:pt>
    <dgm:pt modelId="{F9034D28-DBC1-49E2-974A-36DBE21BAF2E}" type="pres">
      <dgm:prSet presAssocID="{6E4C9F6D-B217-4044-A152-CB485D66CDD2}" presName="childShape" presStyleCnt="0"/>
      <dgm:spPr/>
    </dgm:pt>
    <dgm:pt modelId="{B0FAA3A7-73A1-42C7-9A2E-FB67412D0F19}" type="pres">
      <dgm:prSet presAssocID="{47E542A7-DB0C-4EC7-961B-FAF723186510}" presName="Name13" presStyleLbl="parChTrans1D2" presStyleIdx="2" presStyleCnt="7"/>
      <dgm:spPr/>
      <dgm:t>
        <a:bodyPr/>
        <a:lstStyle/>
        <a:p>
          <a:endParaRPr lang="en-US"/>
        </a:p>
      </dgm:t>
    </dgm:pt>
    <dgm:pt modelId="{3C91C04A-BFE1-41E7-936F-8F5434429DBF}" type="pres">
      <dgm:prSet presAssocID="{4BB1F3D4-9517-4E7C-81F6-443F64DA498D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C2651ED-72C8-4120-866B-3B8CA4B80CFE}" type="pres">
      <dgm:prSet presAssocID="{019D6FB6-E169-4711-B235-617285D5B537}" presName="Name13" presStyleLbl="parChTrans1D2" presStyleIdx="3" presStyleCnt="7"/>
      <dgm:spPr/>
      <dgm:t>
        <a:bodyPr/>
        <a:lstStyle/>
        <a:p>
          <a:endParaRPr lang="en-US"/>
        </a:p>
      </dgm:t>
    </dgm:pt>
    <dgm:pt modelId="{90615A87-D139-42BF-91BC-95470A04B90B}" type="pres">
      <dgm:prSet presAssocID="{672C73FB-2C4D-494F-AEE6-FF7BC397DF2C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74EC6-B69F-4238-9B73-1B3E6AF73ABD}" type="pres">
      <dgm:prSet presAssocID="{31529619-FD42-4A90-BCBD-45A6AA8E8E9D}" presName="root" presStyleCnt="0"/>
      <dgm:spPr/>
    </dgm:pt>
    <dgm:pt modelId="{692F9205-3BF3-43F5-9339-B412BDBA0998}" type="pres">
      <dgm:prSet presAssocID="{31529619-FD42-4A90-BCBD-45A6AA8E8E9D}" presName="rootComposite" presStyleCnt="0"/>
      <dgm:spPr/>
    </dgm:pt>
    <dgm:pt modelId="{DA5C81DE-6FD6-40AD-8094-0CC309B629CF}" type="pres">
      <dgm:prSet presAssocID="{31529619-FD42-4A90-BCBD-45A6AA8E8E9D}" presName="rootText" presStyleLbl="node1" presStyleIdx="2" presStyleCnt="4" custScaleY="247783" custLinFactNeighborX="-1402" custLinFactNeighborY="-75750"/>
      <dgm:spPr/>
      <dgm:t>
        <a:bodyPr/>
        <a:lstStyle/>
        <a:p>
          <a:endParaRPr lang="en-IN"/>
        </a:p>
      </dgm:t>
    </dgm:pt>
    <dgm:pt modelId="{A82BFB29-8277-4E70-B051-53C8F9991B56}" type="pres">
      <dgm:prSet presAssocID="{31529619-FD42-4A90-BCBD-45A6AA8E8E9D}" presName="rootConnector" presStyleLbl="node1" presStyleIdx="2" presStyleCnt="4"/>
      <dgm:spPr/>
      <dgm:t>
        <a:bodyPr/>
        <a:lstStyle/>
        <a:p>
          <a:endParaRPr lang="en-US"/>
        </a:p>
      </dgm:t>
    </dgm:pt>
    <dgm:pt modelId="{0994F225-DC7F-4248-B83B-8B2F3A55A83D}" type="pres">
      <dgm:prSet presAssocID="{31529619-FD42-4A90-BCBD-45A6AA8E8E9D}" presName="childShape" presStyleCnt="0"/>
      <dgm:spPr/>
    </dgm:pt>
    <dgm:pt modelId="{5842F1F5-33FB-4B17-A8BF-C30656C8EEA7}" type="pres">
      <dgm:prSet presAssocID="{7C09D804-C044-4D0D-93B0-57C3DC160818}" presName="Name13" presStyleLbl="parChTrans1D2" presStyleIdx="4" presStyleCnt="7"/>
      <dgm:spPr/>
      <dgm:t>
        <a:bodyPr/>
        <a:lstStyle/>
        <a:p>
          <a:endParaRPr lang="en-US"/>
        </a:p>
      </dgm:t>
    </dgm:pt>
    <dgm:pt modelId="{686435B8-C765-4B85-827E-6A9E9619FAD0}" type="pres">
      <dgm:prSet presAssocID="{37C40009-414D-4A45-84F9-9B0E76D1EA2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9AEA5-4938-424E-A359-A87986738F82}" type="pres">
      <dgm:prSet presAssocID="{DC84A7E8-3EA5-40E7-A125-F9370FF3E92E}" presName="root" presStyleCnt="0"/>
      <dgm:spPr/>
    </dgm:pt>
    <dgm:pt modelId="{B0B01471-2FBF-4AF1-B209-EFD60A23FB63}" type="pres">
      <dgm:prSet presAssocID="{DC84A7E8-3EA5-40E7-A125-F9370FF3E92E}" presName="rootComposite" presStyleCnt="0"/>
      <dgm:spPr/>
    </dgm:pt>
    <dgm:pt modelId="{B78256DF-F5A4-4798-907F-C64A170EFDEE}" type="pres">
      <dgm:prSet presAssocID="{DC84A7E8-3EA5-40E7-A125-F9370FF3E92E}" presName="rootText" presStyleLbl="node1" presStyleIdx="3" presStyleCnt="4" custScaleY="247783" custLinFactNeighborX="-1402" custLinFactNeighborY="-75750"/>
      <dgm:spPr/>
      <dgm:t>
        <a:bodyPr/>
        <a:lstStyle/>
        <a:p>
          <a:endParaRPr lang="en-IN"/>
        </a:p>
      </dgm:t>
    </dgm:pt>
    <dgm:pt modelId="{1B922FFF-00C0-47D9-A72A-DFC328CD834C}" type="pres">
      <dgm:prSet presAssocID="{DC84A7E8-3EA5-40E7-A125-F9370FF3E92E}" presName="rootConnector" presStyleLbl="node1" presStyleIdx="3" presStyleCnt="4"/>
      <dgm:spPr/>
      <dgm:t>
        <a:bodyPr/>
        <a:lstStyle/>
        <a:p>
          <a:endParaRPr lang="en-US"/>
        </a:p>
      </dgm:t>
    </dgm:pt>
    <dgm:pt modelId="{6160A105-B85D-485F-93CE-D4B466E4661F}" type="pres">
      <dgm:prSet presAssocID="{DC84A7E8-3EA5-40E7-A125-F9370FF3E92E}" presName="childShape" presStyleCnt="0"/>
      <dgm:spPr/>
    </dgm:pt>
    <dgm:pt modelId="{8B6568F2-A6AE-4537-9DBB-2468F45C210A}" type="pres">
      <dgm:prSet presAssocID="{DB06458E-9756-4E72-8CBB-EE94F6B8670C}" presName="Name13" presStyleLbl="parChTrans1D2" presStyleIdx="5" presStyleCnt="7"/>
      <dgm:spPr/>
      <dgm:t>
        <a:bodyPr/>
        <a:lstStyle/>
        <a:p>
          <a:endParaRPr lang="en-US"/>
        </a:p>
      </dgm:t>
    </dgm:pt>
    <dgm:pt modelId="{C910FB15-F53B-4594-9E2A-C703BC7DF61B}" type="pres">
      <dgm:prSet presAssocID="{64C37D75-CAB3-4D5C-BCC1-2A7749141AA0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BE1C391-711E-4C72-9FAE-B5F2BE8E42D0}" type="pres">
      <dgm:prSet presAssocID="{5C512056-68A6-44D3-917D-E6B347D07334}" presName="Name13" presStyleLbl="parChTrans1D2" presStyleIdx="6" presStyleCnt="7"/>
      <dgm:spPr/>
      <dgm:t>
        <a:bodyPr/>
        <a:lstStyle/>
        <a:p>
          <a:endParaRPr lang="en-US"/>
        </a:p>
      </dgm:t>
    </dgm:pt>
    <dgm:pt modelId="{4CBB3B05-36FD-40C1-8CE0-EEA3E39547B1}" type="pres">
      <dgm:prSet presAssocID="{6C42C654-E26B-437E-9890-F931AC1A4BF8}" presName="childText" presStyleLbl="b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26F039-1283-43C5-8115-B02F422135B8}" type="presOf" srcId="{DB06458E-9756-4E72-8CBB-EE94F6B8670C}" destId="{8B6568F2-A6AE-4537-9DBB-2468F45C210A}" srcOrd="0" destOrd="0" presId="urn:microsoft.com/office/officeart/2005/8/layout/hierarchy3"/>
    <dgm:cxn modelId="{4B6978D3-67D6-4B1D-840F-FC7C94013D8A}" type="presOf" srcId="{7C09D804-C044-4D0D-93B0-57C3DC160818}" destId="{5842F1F5-33FB-4B17-A8BF-C30656C8EEA7}" srcOrd="0" destOrd="0" presId="urn:microsoft.com/office/officeart/2005/8/layout/hierarchy3"/>
    <dgm:cxn modelId="{D4052CAD-3768-41AB-B6CD-5DE3FF47FDF7}" srcId="{DC84A7E8-3EA5-40E7-A125-F9370FF3E92E}" destId="{64C37D75-CAB3-4D5C-BCC1-2A7749141AA0}" srcOrd="0" destOrd="0" parTransId="{DB06458E-9756-4E72-8CBB-EE94F6B8670C}" sibTransId="{5E976B9B-FCF6-4D21-924C-8DBBA047D2FD}"/>
    <dgm:cxn modelId="{AB2C1601-2037-438E-96AB-6F9C4A9BAAD8}" srcId="{31529619-FD42-4A90-BCBD-45A6AA8E8E9D}" destId="{37C40009-414D-4A45-84F9-9B0E76D1EA25}" srcOrd="0" destOrd="0" parTransId="{7C09D804-C044-4D0D-93B0-57C3DC160818}" sibTransId="{6D3BA051-2ABC-4A43-993F-006CF175D21F}"/>
    <dgm:cxn modelId="{0A5B4E17-6BC7-4BB4-A1F5-9632804B8073}" type="presOf" srcId="{0C198697-1C6A-4DA0-A980-A6872C1CF3DB}" destId="{B434AB25-1A3A-44F5-95E9-7F711D7EFEBE}" srcOrd="0" destOrd="0" presId="urn:microsoft.com/office/officeart/2005/8/layout/hierarchy3"/>
    <dgm:cxn modelId="{A5E2DF50-8443-4E73-9C42-3194848E8A0B}" type="presOf" srcId="{4BB1F3D4-9517-4E7C-81F6-443F64DA498D}" destId="{3C91C04A-BFE1-41E7-936F-8F5434429DBF}" srcOrd="0" destOrd="0" presId="urn:microsoft.com/office/officeart/2005/8/layout/hierarchy3"/>
    <dgm:cxn modelId="{BC7F85A8-77E3-47B9-B75C-E5F465CDC46A}" type="presOf" srcId="{31529619-FD42-4A90-BCBD-45A6AA8E8E9D}" destId="{A82BFB29-8277-4E70-B051-53C8F9991B56}" srcOrd="1" destOrd="0" presId="urn:microsoft.com/office/officeart/2005/8/layout/hierarchy3"/>
    <dgm:cxn modelId="{277D6FFA-CCA6-4BAA-AE0F-EB8DD26255EF}" type="presOf" srcId="{64C37D75-CAB3-4D5C-BCC1-2A7749141AA0}" destId="{C910FB15-F53B-4594-9E2A-C703BC7DF61B}" srcOrd="0" destOrd="0" presId="urn:microsoft.com/office/officeart/2005/8/layout/hierarchy3"/>
    <dgm:cxn modelId="{66C30D06-A3A6-40AF-9746-C149E1C37FBD}" type="presOf" srcId="{019D6FB6-E169-4711-B235-617285D5B537}" destId="{DC2651ED-72C8-4120-866B-3B8CA4B80CFE}" srcOrd="0" destOrd="0" presId="urn:microsoft.com/office/officeart/2005/8/layout/hierarchy3"/>
    <dgm:cxn modelId="{800661F8-68D5-42F3-9843-DA2C52A6B53C}" srcId="{6E4C9F6D-B217-4044-A152-CB485D66CDD2}" destId="{672C73FB-2C4D-494F-AEE6-FF7BC397DF2C}" srcOrd="1" destOrd="0" parTransId="{019D6FB6-E169-4711-B235-617285D5B537}" sibTransId="{8F7CF9FC-8E2F-44D8-9A7E-BE66E6769235}"/>
    <dgm:cxn modelId="{DBBF6783-7C60-4559-93DD-428426A44CE0}" srcId="{6E4C9F6D-B217-4044-A152-CB485D66CDD2}" destId="{4BB1F3D4-9517-4E7C-81F6-443F64DA498D}" srcOrd="0" destOrd="0" parTransId="{47E542A7-DB0C-4EC7-961B-FAF723186510}" sibTransId="{67A3C763-7B93-4CA0-82ED-4CBEB8F01EBC}"/>
    <dgm:cxn modelId="{E8EE0BB8-F7CC-49A9-968F-D9AF1C65C725}" srcId="{4A3135F2-A48A-43A9-95B3-B2A85F263A1B}" destId="{0C198697-1C6A-4DA0-A980-A6872C1CF3DB}" srcOrd="0" destOrd="0" parTransId="{96972AAC-75C2-4D06-AA22-DE09D7DDA21C}" sibTransId="{3C45CD8D-87A4-4CEB-B179-D7407DA8972E}"/>
    <dgm:cxn modelId="{D8B1C3EC-456E-40BE-BE52-7E5024C6F0FE}" type="presOf" srcId="{E38D79B1-BA7F-44CF-8CA1-3FE1E6A98DBE}" destId="{63EBF592-86D9-4F82-9B16-00ABBD3A73D1}" srcOrd="0" destOrd="0" presId="urn:microsoft.com/office/officeart/2005/8/layout/hierarchy3"/>
    <dgm:cxn modelId="{1C26D7F0-31AD-462A-A59E-563DC3F0663D}" type="presOf" srcId="{672C73FB-2C4D-494F-AEE6-FF7BC397DF2C}" destId="{90615A87-D139-42BF-91BC-95470A04B90B}" srcOrd="0" destOrd="0" presId="urn:microsoft.com/office/officeart/2005/8/layout/hierarchy3"/>
    <dgm:cxn modelId="{4CBEE61D-FE5F-4CBE-BA3A-90B1CF84E722}" type="presOf" srcId="{A67DC101-2F3F-480B-BAB2-07656452785D}" destId="{A08E3CE5-14A1-4F48-9902-D9A24BEBE119}" srcOrd="0" destOrd="0" presId="urn:microsoft.com/office/officeart/2005/8/layout/hierarchy3"/>
    <dgm:cxn modelId="{F203F44B-11D0-45B6-9A5F-31A3F2CE281A}" type="presOf" srcId="{31529619-FD42-4A90-BCBD-45A6AA8E8E9D}" destId="{DA5C81DE-6FD6-40AD-8094-0CC309B629CF}" srcOrd="0" destOrd="0" presId="urn:microsoft.com/office/officeart/2005/8/layout/hierarchy3"/>
    <dgm:cxn modelId="{A93B43D5-51B8-4186-973C-048692F4774F}" type="presOf" srcId="{0C198697-1C6A-4DA0-A980-A6872C1CF3DB}" destId="{FA71965C-A7EB-4EED-BB47-A1CEE8B7E51D}" srcOrd="1" destOrd="0" presId="urn:microsoft.com/office/officeart/2005/8/layout/hierarchy3"/>
    <dgm:cxn modelId="{935BD7ED-B3FC-45E0-9844-0DAF4A5277DB}" srcId="{DC84A7E8-3EA5-40E7-A125-F9370FF3E92E}" destId="{6C42C654-E26B-437E-9890-F931AC1A4BF8}" srcOrd="1" destOrd="0" parTransId="{5C512056-68A6-44D3-917D-E6B347D07334}" sibTransId="{61E78912-7FA5-4F25-9FC6-ABFF9093B89B}"/>
    <dgm:cxn modelId="{01D8A502-7D2E-4BCE-B0F9-E5E9C6533155}" type="presOf" srcId="{6E4C9F6D-B217-4044-A152-CB485D66CDD2}" destId="{57479B19-51F2-4F03-82EB-0E8F33B93C64}" srcOrd="1" destOrd="0" presId="urn:microsoft.com/office/officeart/2005/8/layout/hierarchy3"/>
    <dgm:cxn modelId="{CC087240-11C0-4C01-B907-517CB45EE313}" srcId="{0C198697-1C6A-4DA0-A980-A6872C1CF3DB}" destId="{CFC4D513-BE6D-474A-96CD-E1A02592D3E5}" srcOrd="1" destOrd="0" parTransId="{A83C8FD1-85B0-486A-8544-5F276AFAA986}" sibTransId="{EE89656F-176C-409C-B89E-C0F2BEA2325A}"/>
    <dgm:cxn modelId="{985E552F-AD92-4947-95BF-E16CAE651B87}" type="presOf" srcId="{DC84A7E8-3EA5-40E7-A125-F9370FF3E92E}" destId="{B78256DF-F5A4-4798-907F-C64A170EFDEE}" srcOrd="0" destOrd="0" presId="urn:microsoft.com/office/officeart/2005/8/layout/hierarchy3"/>
    <dgm:cxn modelId="{ED322F94-F56E-4FC5-873F-B1012EA6A65B}" type="presOf" srcId="{47E542A7-DB0C-4EC7-961B-FAF723186510}" destId="{B0FAA3A7-73A1-42C7-9A2E-FB67412D0F19}" srcOrd="0" destOrd="0" presId="urn:microsoft.com/office/officeart/2005/8/layout/hierarchy3"/>
    <dgm:cxn modelId="{F6716FFC-5B7F-41ED-94D2-B7A3AD3143E0}" type="presOf" srcId="{DC84A7E8-3EA5-40E7-A125-F9370FF3E92E}" destId="{1B922FFF-00C0-47D9-A72A-DFC328CD834C}" srcOrd="1" destOrd="0" presId="urn:microsoft.com/office/officeart/2005/8/layout/hierarchy3"/>
    <dgm:cxn modelId="{2FFF9197-B752-4753-8527-A47054EBDC6D}" type="presOf" srcId="{4A3135F2-A48A-43A9-95B3-B2A85F263A1B}" destId="{DC9CFCF9-63C7-4FFC-9502-12AC72C49B6D}" srcOrd="0" destOrd="0" presId="urn:microsoft.com/office/officeart/2005/8/layout/hierarchy3"/>
    <dgm:cxn modelId="{C3516858-A5D6-4D2D-8659-0D942BB4AC66}" type="presOf" srcId="{5C512056-68A6-44D3-917D-E6B347D07334}" destId="{1BE1C391-711E-4C72-9FAE-B5F2BE8E42D0}" srcOrd="0" destOrd="0" presId="urn:microsoft.com/office/officeart/2005/8/layout/hierarchy3"/>
    <dgm:cxn modelId="{85798E63-4DA1-42A2-95E6-30D9A73315B9}" type="presOf" srcId="{6C42C654-E26B-437E-9890-F931AC1A4BF8}" destId="{4CBB3B05-36FD-40C1-8CE0-EEA3E39547B1}" srcOrd="0" destOrd="0" presId="urn:microsoft.com/office/officeart/2005/8/layout/hierarchy3"/>
    <dgm:cxn modelId="{E1EE311B-5CF6-4686-B5A9-185160458C78}" srcId="{4A3135F2-A48A-43A9-95B3-B2A85F263A1B}" destId="{DC84A7E8-3EA5-40E7-A125-F9370FF3E92E}" srcOrd="3" destOrd="0" parTransId="{04840A11-EEC9-44B1-8963-C8E6D220F83F}" sibTransId="{40118B13-C01A-4793-B6A0-6F6B22F4D0B3}"/>
    <dgm:cxn modelId="{593E7DAF-C735-49E8-85C7-FC9662E60016}" type="presOf" srcId="{6E4C9F6D-B217-4044-A152-CB485D66CDD2}" destId="{8BDAC7ED-9EF8-4119-9980-EAC15FFDC9EE}" srcOrd="0" destOrd="0" presId="urn:microsoft.com/office/officeart/2005/8/layout/hierarchy3"/>
    <dgm:cxn modelId="{6EEF19FF-5193-49EE-9D8B-29EBF5EA3FC0}" type="presOf" srcId="{A83C8FD1-85B0-486A-8544-5F276AFAA986}" destId="{7687D983-D914-47FD-B60E-BB44F9B3266F}" srcOrd="0" destOrd="0" presId="urn:microsoft.com/office/officeart/2005/8/layout/hierarchy3"/>
    <dgm:cxn modelId="{78F67FC5-CBD6-4260-A3E8-0CCEBB831CF4}" type="presOf" srcId="{37C40009-414D-4A45-84F9-9B0E76D1EA25}" destId="{686435B8-C765-4B85-827E-6A9E9619FAD0}" srcOrd="0" destOrd="0" presId="urn:microsoft.com/office/officeart/2005/8/layout/hierarchy3"/>
    <dgm:cxn modelId="{0CE5CCCB-871E-4B87-A624-B323741D575D}" type="presOf" srcId="{CFC4D513-BE6D-474A-96CD-E1A02592D3E5}" destId="{C5AE6D9D-CC5F-4A1A-9C26-709178A27E3E}" srcOrd="0" destOrd="0" presId="urn:microsoft.com/office/officeart/2005/8/layout/hierarchy3"/>
    <dgm:cxn modelId="{AF74C2B2-2344-479B-94A0-33C3C450284D}" srcId="{4A3135F2-A48A-43A9-95B3-B2A85F263A1B}" destId="{6E4C9F6D-B217-4044-A152-CB485D66CDD2}" srcOrd="1" destOrd="0" parTransId="{E941AB1E-2636-439D-B842-24C02DF3B390}" sibTransId="{BE6A70D5-0094-427D-8209-4F3EEFC35261}"/>
    <dgm:cxn modelId="{0832491C-8C98-45F9-AFD8-046F1852B970}" srcId="{0C198697-1C6A-4DA0-A980-A6872C1CF3DB}" destId="{A67DC101-2F3F-480B-BAB2-07656452785D}" srcOrd="0" destOrd="0" parTransId="{E38D79B1-BA7F-44CF-8CA1-3FE1E6A98DBE}" sibTransId="{FB87B7C6-2659-4A3A-905F-063E58C9B6B0}"/>
    <dgm:cxn modelId="{3643641B-B34B-4413-804B-EFDF154FD84D}" srcId="{4A3135F2-A48A-43A9-95B3-B2A85F263A1B}" destId="{31529619-FD42-4A90-BCBD-45A6AA8E8E9D}" srcOrd="2" destOrd="0" parTransId="{6DBA2EE3-439C-41AF-80E7-94D888F5EB72}" sibTransId="{44A2C5EE-F168-4E95-81A0-3A8902AD341E}"/>
    <dgm:cxn modelId="{89390735-622E-48BA-9FD8-BC87E9F81A48}" type="presParOf" srcId="{DC9CFCF9-63C7-4FFC-9502-12AC72C49B6D}" destId="{D29D2B37-E9F5-4914-AEE5-F66455A3A8C9}" srcOrd="0" destOrd="0" presId="urn:microsoft.com/office/officeart/2005/8/layout/hierarchy3"/>
    <dgm:cxn modelId="{D06A3EEE-D833-4A0E-9042-C5BFC9417F20}" type="presParOf" srcId="{D29D2B37-E9F5-4914-AEE5-F66455A3A8C9}" destId="{DEBE8922-E300-41F7-BEF9-42ED0C7ACBF1}" srcOrd="0" destOrd="0" presId="urn:microsoft.com/office/officeart/2005/8/layout/hierarchy3"/>
    <dgm:cxn modelId="{52C82DB8-3290-4F71-BB47-17E83AA36FD8}" type="presParOf" srcId="{DEBE8922-E300-41F7-BEF9-42ED0C7ACBF1}" destId="{B434AB25-1A3A-44F5-95E9-7F711D7EFEBE}" srcOrd="0" destOrd="0" presId="urn:microsoft.com/office/officeart/2005/8/layout/hierarchy3"/>
    <dgm:cxn modelId="{69F3206F-7D99-4572-AD1B-DFDA8981026A}" type="presParOf" srcId="{DEBE8922-E300-41F7-BEF9-42ED0C7ACBF1}" destId="{FA71965C-A7EB-4EED-BB47-A1CEE8B7E51D}" srcOrd="1" destOrd="0" presId="urn:microsoft.com/office/officeart/2005/8/layout/hierarchy3"/>
    <dgm:cxn modelId="{77482705-8DE8-4E94-AC6E-5C4ED47F9983}" type="presParOf" srcId="{D29D2B37-E9F5-4914-AEE5-F66455A3A8C9}" destId="{3D8F4940-A728-4C8C-B12B-05C6EA5E9C24}" srcOrd="1" destOrd="0" presId="urn:microsoft.com/office/officeart/2005/8/layout/hierarchy3"/>
    <dgm:cxn modelId="{93B501EE-31FF-4710-A488-74926FFC5EAA}" type="presParOf" srcId="{3D8F4940-A728-4C8C-B12B-05C6EA5E9C24}" destId="{63EBF592-86D9-4F82-9B16-00ABBD3A73D1}" srcOrd="0" destOrd="0" presId="urn:microsoft.com/office/officeart/2005/8/layout/hierarchy3"/>
    <dgm:cxn modelId="{A10FAA5B-39F5-4257-889E-3508069DE948}" type="presParOf" srcId="{3D8F4940-A728-4C8C-B12B-05C6EA5E9C24}" destId="{A08E3CE5-14A1-4F48-9902-D9A24BEBE119}" srcOrd="1" destOrd="0" presId="urn:microsoft.com/office/officeart/2005/8/layout/hierarchy3"/>
    <dgm:cxn modelId="{82B81254-4D05-4619-A73C-42735A355DA9}" type="presParOf" srcId="{3D8F4940-A728-4C8C-B12B-05C6EA5E9C24}" destId="{7687D983-D914-47FD-B60E-BB44F9B3266F}" srcOrd="2" destOrd="0" presId="urn:microsoft.com/office/officeart/2005/8/layout/hierarchy3"/>
    <dgm:cxn modelId="{E25B86A9-8246-406B-818E-4BCECB011C46}" type="presParOf" srcId="{3D8F4940-A728-4C8C-B12B-05C6EA5E9C24}" destId="{C5AE6D9D-CC5F-4A1A-9C26-709178A27E3E}" srcOrd="3" destOrd="0" presId="urn:microsoft.com/office/officeart/2005/8/layout/hierarchy3"/>
    <dgm:cxn modelId="{7F2373EB-CA16-4CE2-83FE-217B404F10AF}" type="presParOf" srcId="{DC9CFCF9-63C7-4FFC-9502-12AC72C49B6D}" destId="{211461A0-4A1D-49A0-8750-C423D9877DBA}" srcOrd="1" destOrd="0" presId="urn:microsoft.com/office/officeart/2005/8/layout/hierarchy3"/>
    <dgm:cxn modelId="{5A40813E-D620-4983-96A0-BC64D908DAA3}" type="presParOf" srcId="{211461A0-4A1D-49A0-8750-C423D9877DBA}" destId="{53B6A5CD-7C71-4E30-BD4C-CBFD889BF575}" srcOrd="0" destOrd="0" presId="urn:microsoft.com/office/officeart/2005/8/layout/hierarchy3"/>
    <dgm:cxn modelId="{3A27CCB9-BF50-4E6F-8EE2-D67436539D0F}" type="presParOf" srcId="{53B6A5CD-7C71-4E30-BD4C-CBFD889BF575}" destId="{8BDAC7ED-9EF8-4119-9980-EAC15FFDC9EE}" srcOrd="0" destOrd="0" presId="urn:microsoft.com/office/officeart/2005/8/layout/hierarchy3"/>
    <dgm:cxn modelId="{003DC864-6AE3-4F70-9217-21EAD15CBB2E}" type="presParOf" srcId="{53B6A5CD-7C71-4E30-BD4C-CBFD889BF575}" destId="{57479B19-51F2-4F03-82EB-0E8F33B93C64}" srcOrd="1" destOrd="0" presId="urn:microsoft.com/office/officeart/2005/8/layout/hierarchy3"/>
    <dgm:cxn modelId="{8EBE88F8-F99F-4034-9F1F-98743832281C}" type="presParOf" srcId="{211461A0-4A1D-49A0-8750-C423D9877DBA}" destId="{F9034D28-DBC1-49E2-974A-36DBE21BAF2E}" srcOrd="1" destOrd="0" presId="urn:microsoft.com/office/officeart/2005/8/layout/hierarchy3"/>
    <dgm:cxn modelId="{DD922BB7-0CC7-4CEC-8F24-F7CEF73077BA}" type="presParOf" srcId="{F9034D28-DBC1-49E2-974A-36DBE21BAF2E}" destId="{B0FAA3A7-73A1-42C7-9A2E-FB67412D0F19}" srcOrd="0" destOrd="0" presId="urn:microsoft.com/office/officeart/2005/8/layout/hierarchy3"/>
    <dgm:cxn modelId="{7E5996FA-BBA1-4193-84B9-5B2867595677}" type="presParOf" srcId="{F9034D28-DBC1-49E2-974A-36DBE21BAF2E}" destId="{3C91C04A-BFE1-41E7-936F-8F5434429DBF}" srcOrd="1" destOrd="0" presId="urn:microsoft.com/office/officeart/2005/8/layout/hierarchy3"/>
    <dgm:cxn modelId="{78B6C80E-9BFE-42C0-B8A7-2CFC1A906E81}" type="presParOf" srcId="{F9034D28-DBC1-49E2-974A-36DBE21BAF2E}" destId="{DC2651ED-72C8-4120-866B-3B8CA4B80CFE}" srcOrd="2" destOrd="0" presId="urn:microsoft.com/office/officeart/2005/8/layout/hierarchy3"/>
    <dgm:cxn modelId="{61B7F19C-D71A-4F9F-A8E3-6D6C837C37F9}" type="presParOf" srcId="{F9034D28-DBC1-49E2-974A-36DBE21BAF2E}" destId="{90615A87-D139-42BF-91BC-95470A04B90B}" srcOrd="3" destOrd="0" presId="urn:microsoft.com/office/officeart/2005/8/layout/hierarchy3"/>
    <dgm:cxn modelId="{0AAE437D-E3F8-42F9-ACD3-13854B1FA6CE}" type="presParOf" srcId="{DC9CFCF9-63C7-4FFC-9502-12AC72C49B6D}" destId="{E1274EC6-B69F-4238-9B73-1B3E6AF73ABD}" srcOrd="2" destOrd="0" presId="urn:microsoft.com/office/officeart/2005/8/layout/hierarchy3"/>
    <dgm:cxn modelId="{13E255EB-B497-49D3-9B44-39D55420B975}" type="presParOf" srcId="{E1274EC6-B69F-4238-9B73-1B3E6AF73ABD}" destId="{692F9205-3BF3-43F5-9339-B412BDBA0998}" srcOrd="0" destOrd="0" presId="urn:microsoft.com/office/officeart/2005/8/layout/hierarchy3"/>
    <dgm:cxn modelId="{9F072971-80C9-4566-90C6-3FBEA19F3009}" type="presParOf" srcId="{692F9205-3BF3-43F5-9339-B412BDBA0998}" destId="{DA5C81DE-6FD6-40AD-8094-0CC309B629CF}" srcOrd="0" destOrd="0" presId="urn:microsoft.com/office/officeart/2005/8/layout/hierarchy3"/>
    <dgm:cxn modelId="{76AC5704-ECDD-4148-842B-695B8FFD3702}" type="presParOf" srcId="{692F9205-3BF3-43F5-9339-B412BDBA0998}" destId="{A82BFB29-8277-4E70-B051-53C8F9991B56}" srcOrd="1" destOrd="0" presId="urn:microsoft.com/office/officeart/2005/8/layout/hierarchy3"/>
    <dgm:cxn modelId="{C81A3A14-7F56-4EA8-9C1F-217F3CB06A1A}" type="presParOf" srcId="{E1274EC6-B69F-4238-9B73-1B3E6AF73ABD}" destId="{0994F225-DC7F-4248-B83B-8B2F3A55A83D}" srcOrd="1" destOrd="0" presId="urn:microsoft.com/office/officeart/2005/8/layout/hierarchy3"/>
    <dgm:cxn modelId="{BC3841B8-0583-4ED6-99E7-CA4A27AF1A60}" type="presParOf" srcId="{0994F225-DC7F-4248-B83B-8B2F3A55A83D}" destId="{5842F1F5-33FB-4B17-A8BF-C30656C8EEA7}" srcOrd="0" destOrd="0" presId="urn:microsoft.com/office/officeart/2005/8/layout/hierarchy3"/>
    <dgm:cxn modelId="{659AEAE5-7CF5-410B-ACB3-CFE022F2271A}" type="presParOf" srcId="{0994F225-DC7F-4248-B83B-8B2F3A55A83D}" destId="{686435B8-C765-4B85-827E-6A9E9619FAD0}" srcOrd="1" destOrd="0" presId="urn:microsoft.com/office/officeart/2005/8/layout/hierarchy3"/>
    <dgm:cxn modelId="{805E5B86-50C6-4D75-94C2-2EAE139D0AB5}" type="presParOf" srcId="{DC9CFCF9-63C7-4FFC-9502-12AC72C49B6D}" destId="{F749AEA5-4938-424E-A359-A87986738F82}" srcOrd="3" destOrd="0" presId="urn:microsoft.com/office/officeart/2005/8/layout/hierarchy3"/>
    <dgm:cxn modelId="{AE76D76F-E2CB-421E-9FD2-B8647D4DB999}" type="presParOf" srcId="{F749AEA5-4938-424E-A359-A87986738F82}" destId="{B0B01471-2FBF-4AF1-B209-EFD60A23FB63}" srcOrd="0" destOrd="0" presId="urn:microsoft.com/office/officeart/2005/8/layout/hierarchy3"/>
    <dgm:cxn modelId="{DDBC66CA-DD2B-4752-96C4-4E514DC59896}" type="presParOf" srcId="{B0B01471-2FBF-4AF1-B209-EFD60A23FB63}" destId="{B78256DF-F5A4-4798-907F-C64A170EFDEE}" srcOrd="0" destOrd="0" presId="urn:microsoft.com/office/officeart/2005/8/layout/hierarchy3"/>
    <dgm:cxn modelId="{E049BCF8-7AC2-4728-AE1C-9E054F960816}" type="presParOf" srcId="{B0B01471-2FBF-4AF1-B209-EFD60A23FB63}" destId="{1B922FFF-00C0-47D9-A72A-DFC328CD834C}" srcOrd="1" destOrd="0" presId="urn:microsoft.com/office/officeart/2005/8/layout/hierarchy3"/>
    <dgm:cxn modelId="{F90F8AD9-1507-44E6-919F-276020AAEDAA}" type="presParOf" srcId="{F749AEA5-4938-424E-A359-A87986738F82}" destId="{6160A105-B85D-485F-93CE-D4B466E4661F}" srcOrd="1" destOrd="0" presId="urn:microsoft.com/office/officeart/2005/8/layout/hierarchy3"/>
    <dgm:cxn modelId="{6D72DFEC-B0AB-4FB5-9A40-7C93F365CA13}" type="presParOf" srcId="{6160A105-B85D-485F-93CE-D4B466E4661F}" destId="{8B6568F2-A6AE-4537-9DBB-2468F45C210A}" srcOrd="0" destOrd="0" presId="urn:microsoft.com/office/officeart/2005/8/layout/hierarchy3"/>
    <dgm:cxn modelId="{0385E757-99E0-41CB-A09A-B7BAFEEBC048}" type="presParOf" srcId="{6160A105-B85D-485F-93CE-D4B466E4661F}" destId="{C910FB15-F53B-4594-9E2A-C703BC7DF61B}" srcOrd="1" destOrd="0" presId="urn:microsoft.com/office/officeart/2005/8/layout/hierarchy3"/>
    <dgm:cxn modelId="{36F5992E-FC93-40DC-B853-4469E3958337}" type="presParOf" srcId="{6160A105-B85D-485F-93CE-D4B466E4661F}" destId="{1BE1C391-711E-4C72-9FAE-B5F2BE8E42D0}" srcOrd="2" destOrd="0" presId="urn:microsoft.com/office/officeart/2005/8/layout/hierarchy3"/>
    <dgm:cxn modelId="{5CAF717C-9E06-4C90-836E-844E64248A3E}" type="presParOf" srcId="{6160A105-B85D-485F-93CE-D4B466E4661F}" destId="{4CBB3B05-36FD-40C1-8CE0-EEA3E39547B1}" srcOrd="3" destOrd="0" presId="urn:microsoft.com/office/officeart/2005/8/layout/hierarchy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40A42-48C8-419F-BB92-834F1A3979D3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4AB5A-C7D0-4C93-A90A-B88D4791C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07712-E702-453D-8450-A77AF1AE9ECB}" type="slidenum">
              <a:rPr lang="en-US"/>
              <a:pPr/>
              <a:t>12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 cap="flat"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31F5CBD-12CF-4394-A210-CC5A8E72B0F0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ED7B6A-CB9A-448B-B3B6-9D7415720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52CE-FCB9-4415-A31F-F173966FEFFB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7B6A-CB9A-448B-B3B6-9D7415720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4E216A-D6DF-4CFA-899B-BF692A831EAE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4ED7B6A-CB9A-448B-B3B6-9D7415720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C3C9-3EE8-4F15-8144-9367DD631655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ED7B6A-CB9A-448B-B3B6-9D74157205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0017-5256-47D0-A808-B144493C7C9C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4ED7B6A-CB9A-448B-B3B6-9D74157205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525EC94-7134-4384-8B0C-6491FD6FDFA5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ED7B6A-CB9A-448B-B3B6-9D74157205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98C9F8D-1858-46D0-842C-6EFB7EF76AC2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ED7B6A-CB9A-448B-B3B6-9D74157205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78EC-6D4D-4217-B2D9-AF5E77056266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ED7B6A-CB9A-448B-B3B6-9D7415720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A684-B88D-4935-BC55-1C20AFD08250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ED7B6A-CB9A-448B-B3B6-9D7415720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479A-09E4-4762-BAC9-E5B563016F2A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ED7B6A-CB9A-448B-B3B6-9D74157205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6807DC6-4113-4E71-9F56-AB3EA4D8EA55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4ED7B6A-CB9A-448B-B3B6-9D74157205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399A74-2458-4C39-84C3-0E5E03B1C78A}" type="datetime1">
              <a:rPr lang="en-US" smtClean="0"/>
              <a:pPr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4ED7B6A-CB9A-448B-B3B6-9D7415720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6"/>
          <p:cNvSpPr txBox="1">
            <a:spLocks/>
          </p:cNvSpPr>
          <p:nvPr/>
        </p:nvSpPr>
        <p:spPr>
          <a:xfrm>
            <a:off x="2438400" y="6019800"/>
            <a:ext cx="6705600" cy="685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7" descr="jiit 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7200" y="0"/>
            <a:ext cx="10668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90600" y="1143000"/>
            <a:ext cx="7543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Data Modeling </a:t>
            </a:r>
            <a:r>
              <a:rPr lang="en-US" sz="4400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Using</a:t>
            </a:r>
          </a:p>
          <a:p>
            <a:pPr>
              <a:spcBef>
                <a:spcPct val="0"/>
              </a:spcBef>
              <a:defRPr/>
            </a:pPr>
            <a:r>
              <a:rPr lang="en-US" sz="4400" cap="all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the </a:t>
            </a:r>
            <a:r>
              <a:rPr lang="en-US" sz="4400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Entity-Relationship Model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7B6A-CB9A-448B-B3B6-9D741572052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962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Content </a:t>
            </a:r>
            <a:r>
              <a:rPr lang="en-I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Sources:</a:t>
            </a:r>
            <a:br>
              <a:rPr lang="en-I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I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Elamsari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Navathe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Fundamentals of Database Management systems</a:t>
            </a:r>
            <a:b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IN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Silberschatz−Korth−Sudarshan</a:t>
            </a:r>
            <a:r>
              <a:rPr lang="en-I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• Database System Concepts, Fourth Edition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Relationship Sets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05800" cy="4949825"/>
          </a:xfrm>
        </p:spPr>
        <p:txBody>
          <a:bodyPr/>
          <a:lstStyle/>
          <a:p>
            <a:pPr eaLnBrk="1" hangingPunct="1">
              <a:tabLst>
                <a:tab pos="1536700" algn="ctr"/>
                <a:tab pos="3543300" algn="ctr"/>
                <a:tab pos="5481638" algn="ctr"/>
              </a:tabLst>
              <a:defRPr/>
            </a:pPr>
            <a:r>
              <a:rPr lang="en-US" sz="2800" smtClean="0"/>
              <a:t>A </a:t>
            </a:r>
            <a:r>
              <a:rPr lang="en-US" sz="2800" b="1" smtClean="0">
                <a:solidFill>
                  <a:schemeClr val="tx2"/>
                </a:solidFill>
              </a:rPr>
              <a:t>relationship</a:t>
            </a:r>
            <a:r>
              <a:rPr lang="en-US" sz="2800" smtClean="0"/>
              <a:t> is an association among several entities	Example:</a:t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800" u="sng" smtClean="0"/>
              <a:t>Hayes</a:t>
            </a:r>
            <a:r>
              <a:rPr lang="en-US" sz="2800" smtClean="0"/>
              <a:t>	</a:t>
            </a:r>
            <a:r>
              <a:rPr lang="en-US" sz="2800" i="1" u="sng" smtClean="0"/>
              <a:t>depositor</a:t>
            </a:r>
            <a:r>
              <a:rPr lang="en-US" sz="2800" smtClean="0"/>
              <a:t>	</a:t>
            </a:r>
            <a:r>
              <a:rPr lang="en-US" sz="2800" u="sng" smtClean="0"/>
              <a:t>A-102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800" i="1" smtClean="0"/>
              <a:t>customer</a:t>
            </a:r>
            <a:r>
              <a:rPr lang="en-US" sz="2800" smtClean="0"/>
              <a:t> entity	relationship set	</a:t>
            </a:r>
            <a:r>
              <a:rPr lang="en-US" sz="2800" i="1" smtClean="0"/>
              <a:t>account</a:t>
            </a:r>
            <a:r>
              <a:rPr lang="en-US" sz="2800" smtClean="0"/>
              <a:t> entity</a:t>
            </a:r>
          </a:p>
          <a:p>
            <a:pPr eaLnBrk="1" hangingPunct="1">
              <a:tabLst>
                <a:tab pos="1536700" algn="ctr"/>
                <a:tab pos="3543300" algn="ctr"/>
                <a:tab pos="5481638" algn="ctr"/>
              </a:tabLst>
              <a:defRPr/>
            </a:pPr>
            <a:r>
              <a:rPr lang="en-US" sz="2800" smtClean="0"/>
              <a:t>A </a:t>
            </a:r>
            <a:r>
              <a:rPr lang="en-US" sz="2800" b="1" smtClean="0">
                <a:solidFill>
                  <a:schemeClr val="tx2"/>
                </a:solidFill>
              </a:rPr>
              <a:t>relationship set</a:t>
            </a:r>
            <a:r>
              <a:rPr lang="en-US" sz="2800" smtClean="0"/>
              <a:t> is a mathematical relation among </a:t>
            </a:r>
            <a:r>
              <a:rPr lang="en-US" sz="2800" i="1" smtClean="0"/>
              <a:t>n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 2 entities, each taken from entity sets</a:t>
            </a:r>
          </a:p>
          <a:p>
            <a:pPr eaLnBrk="1" hangingPunct="1">
              <a:buFont typeface="Wingdings" pitchFamily="2" charset="2"/>
              <a:buNone/>
              <a:tabLst>
                <a:tab pos="1536700" algn="ctr"/>
                <a:tab pos="3543300" algn="ctr"/>
                <a:tab pos="5481638" algn="ctr"/>
              </a:tabLst>
              <a:defRPr/>
            </a:pPr>
            <a:r>
              <a:rPr lang="en-US" sz="2800" smtClean="0">
                <a:sym typeface="Symbol" pitchFamily="18" charset="2"/>
              </a:rPr>
              <a:t>			{(</a:t>
            </a:r>
            <a:r>
              <a:rPr lang="en-US" sz="2800" i="1" smtClean="0">
                <a:sym typeface="Symbol" pitchFamily="18" charset="2"/>
              </a:rPr>
              <a:t>e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, </a:t>
            </a:r>
            <a:r>
              <a:rPr lang="en-US" sz="2800" i="1" smtClean="0">
                <a:sym typeface="Symbol" pitchFamily="18" charset="2"/>
              </a:rPr>
              <a:t>e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, … </a:t>
            </a:r>
            <a:r>
              <a:rPr lang="en-US" sz="2800" i="1" smtClean="0">
                <a:sym typeface="Symbol" pitchFamily="18" charset="2"/>
              </a:rPr>
              <a:t>e</a:t>
            </a:r>
            <a:r>
              <a:rPr lang="en-US" sz="2800" i="1" baseline="-25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) | </a:t>
            </a:r>
            <a:r>
              <a:rPr lang="en-US" sz="2800" i="1" smtClean="0">
                <a:sym typeface="Symbol" pitchFamily="18" charset="2"/>
              </a:rPr>
              <a:t>e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   </a:t>
            </a:r>
            <a:r>
              <a:rPr lang="en-US" sz="2800" i="1" smtClean="0">
                <a:sym typeface="Symbol" pitchFamily="18" charset="2"/>
              </a:rPr>
              <a:t>E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, </a:t>
            </a:r>
            <a:r>
              <a:rPr lang="en-US" sz="2800" i="1" smtClean="0">
                <a:sym typeface="Symbol" pitchFamily="18" charset="2"/>
              </a:rPr>
              <a:t>e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   </a:t>
            </a:r>
            <a:r>
              <a:rPr lang="en-US" sz="2800" i="1" smtClean="0">
                <a:sym typeface="Symbol" pitchFamily="18" charset="2"/>
              </a:rPr>
              <a:t>E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, …, </a:t>
            </a:r>
            <a:r>
              <a:rPr lang="en-US" sz="2800" i="1" smtClean="0">
                <a:sym typeface="Symbol" pitchFamily="18" charset="2"/>
              </a:rPr>
              <a:t>e</a:t>
            </a:r>
            <a:r>
              <a:rPr lang="en-US" sz="2800" i="1" baseline="-25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   </a:t>
            </a:r>
            <a:r>
              <a:rPr lang="en-US" sz="2800" i="1" smtClean="0">
                <a:sym typeface="Symbol" pitchFamily="18" charset="2"/>
              </a:rPr>
              <a:t>E</a:t>
            </a:r>
            <a:r>
              <a:rPr lang="en-US" sz="2800" i="1" baseline="-25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}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where (</a:t>
            </a:r>
            <a:r>
              <a:rPr lang="en-US" sz="2800" i="1" smtClean="0">
                <a:sym typeface="Symbol" pitchFamily="18" charset="2"/>
              </a:rPr>
              <a:t>e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, </a:t>
            </a:r>
            <a:r>
              <a:rPr lang="en-US" sz="2800" i="1" smtClean="0">
                <a:sym typeface="Symbol" pitchFamily="18" charset="2"/>
              </a:rPr>
              <a:t>e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, …, </a:t>
            </a:r>
            <a:r>
              <a:rPr lang="en-US" sz="2800" i="1" smtClean="0">
                <a:sym typeface="Symbol" pitchFamily="18" charset="2"/>
              </a:rPr>
              <a:t>e</a:t>
            </a:r>
            <a:r>
              <a:rPr lang="en-US" sz="2800" i="1" baseline="-25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) is a relationship</a:t>
            </a:r>
          </a:p>
          <a:p>
            <a:pPr lvl="1" eaLnBrk="1" hangingPunct="1">
              <a:buFont typeface="Wingdings" pitchFamily="2" charset="2"/>
              <a:buNone/>
              <a:tabLst>
                <a:tab pos="1536700" algn="ctr"/>
                <a:tab pos="3543300" algn="ctr"/>
                <a:tab pos="5481638" algn="ctr"/>
              </a:tabLst>
              <a:defRPr/>
            </a:pPr>
            <a:r>
              <a:rPr lang="en-US" sz="2400" b="1" smtClean="0">
                <a:sym typeface="Symbol" pitchFamily="18" charset="2"/>
              </a:rPr>
              <a:t>Example:</a:t>
            </a:r>
            <a:r>
              <a:rPr lang="en-US" sz="2400" smtClean="0">
                <a:sym typeface="Symbol" pitchFamily="18" charset="2"/>
              </a:rPr>
              <a:t>  (Hayes, A-102)  </a:t>
            </a:r>
            <a:r>
              <a:rPr lang="en-US" sz="2400" i="1" smtClean="0">
                <a:sym typeface="Symbol" pitchFamily="18" charset="2"/>
              </a:rPr>
              <a:t>depositor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Degree of a Relationship Set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848600" cy="495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/>
              <a:t>Refers to number of entity sets that participate in a relationship set.</a:t>
            </a:r>
          </a:p>
          <a:p>
            <a:pPr eaLnBrk="1" hangingPunct="1">
              <a:defRPr/>
            </a:pPr>
            <a:r>
              <a:rPr lang="en-US" sz="2800" dirty="0" smtClean="0"/>
              <a:t>Relationship sets that involve two entity sets are </a:t>
            </a:r>
            <a:r>
              <a:rPr lang="en-US" sz="2800" b="1" dirty="0" smtClean="0">
                <a:solidFill>
                  <a:schemeClr val="tx2"/>
                </a:solidFill>
              </a:rPr>
              <a:t>binary</a:t>
            </a:r>
            <a:r>
              <a:rPr lang="en-US" sz="2800" dirty="0" smtClean="0"/>
              <a:t> (or degree two).  Generally, most relationship sets in a database system are binary</a:t>
            </a:r>
          </a:p>
          <a:p>
            <a:pPr eaLnBrk="1" hangingPunct="1">
              <a:defRPr/>
            </a:pPr>
            <a:r>
              <a:rPr lang="en-US" sz="2800" dirty="0" smtClean="0"/>
              <a:t>Relationship sets may involve more than two entity sets. Relationship types of degree 3 are called </a:t>
            </a:r>
            <a:r>
              <a:rPr lang="en-US" sz="2800" b="1" dirty="0" smtClean="0"/>
              <a:t>ternary</a:t>
            </a:r>
            <a:r>
              <a:rPr lang="en-US" sz="2800" dirty="0" smtClean="0"/>
              <a:t> and of degree n are called </a:t>
            </a:r>
            <a:r>
              <a:rPr lang="en-US" sz="2800" b="1" dirty="0" smtClean="0"/>
              <a:t>n-</a:t>
            </a:r>
            <a:r>
              <a:rPr lang="en-US" sz="2800" b="1" dirty="0" err="1" smtClean="0"/>
              <a:t>ary</a:t>
            </a:r>
            <a:r>
              <a:rPr lang="en-US" sz="2800" b="1" dirty="0" smtClean="0"/>
              <a:t>.</a:t>
            </a:r>
          </a:p>
          <a:p>
            <a:pPr eaLnBrk="1" hangingPunct="1">
              <a:defRPr/>
            </a:pPr>
            <a:r>
              <a:rPr lang="en-US" dirty="0" smtClean="0"/>
              <a:t>Relationships between more than two entity sets are rare.  Most relationships are binary.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24212F9-B3D5-4464-A4AE-03310EE92AC0}" type="slidenum">
              <a:rPr lang="en-US"/>
              <a:pPr/>
              <a:t>12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Recursive relationship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676400"/>
            <a:ext cx="8153400" cy="4114800"/>
          </a:xfrm>
          <a:noFill/>
          <a:ln/>
        </p:spPr>
        <p:txBody>
          <a:bodyPr/>
          <a:lstStyle/>
          <a:p>
            <a:r>
              <a:rPr lang="en-US" dirty="0"/>
              <a:t>Each entity type in a relationship type plays a particular </a:t>
            </a:r>
            <a:r>
              <a:rPr lang="en-US" u="sng" dirty="0"/>
              <a:t>role</a:t>
            </a:r>
            <a:r>
              <a:rPr lang="en-US" dirty="0"/>
              <a:t> that is described by a </a:t>
            </a:r>
            <a:r>
              <a:rPr lang="en-US" u="sng" dirty="0"/>
              <a:t>role name</a:t>
            </a:r>
            <a:r>
              <a:rPr lang="en-US" dirty="0"/>
              <a:t>.  Role names are especially important in </a:t>
            </a:r>
            <a:r>
              <a:rPr lang="en-US" u="sng" dirty="0"/>
              <a:t>recursive</a:t>
            </a:r>
            <a:r>
              <a:rPr lang="en-US" dirty="0"/>
              <a:t> relationship types where the same entity participates in more than one role: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822700" y="4695825"/>
            <a:ext cx="1497013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2400"/>
              <a:t>Employee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846513" y="5668963"/>
            <a:ext cx="1468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2000"/>
              <a:t>Supervision</a:t>
            </a:r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3632200" y="5499100"/>
            <a:ext cx="1879600" cy="812800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 flipV="1">
            <a:off x="3582988" y="5183188"/>
            <a:ext cx="531812" cy="760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flipH="1" flipV="1">
            <a:off x="4954588" y="5183188"/>
            <a:ext cx="531812" cy="760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2039938" y="5256213"/>
            <a:ext cx="1639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Supervisor        1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5395913" y="5256213"/>
            <a:ext cx="1776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N          Supervisee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Mapping Cardinality Constraints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Express the </a:t>
            </a:r>
            <a:r>
              <a:rPr lang="en-US" sz="2800" dirty="0" smtClean="0">
                <a:solidFill>
                  <a:srgbClr val="800000"/>
                </a:solidFill>
              </a:rPr>
              <a:t>number of entities </a:t>
            </a:r>
            <a:r>
              <a:rPr lang="en-US" sz="2800" dirty="0" smtClean="0"/>
              <a:t>to which another entity can be associated via a relationship set.</a:t>
            </a:r>
          </a:p>
          <a:p>
            <a:pPr eaLnBrk="1" hangingPunct="1">
              <a:defRPr/>
            </a:pPr>
            <a:r>
              <a:rPr lang="en-US" sz="2800" dirty="0" smtClean="0"/>
              <a:t>Useful in describing binary relationship sets.</a:t>
            </a:r>
          </a:p>
          <a:p>
            <a:pPr eaLnBrk="1" hangingPunct="1">
              <a:defRPr/>
            </a:pPr>
            <a:r>
              <a:rPr lang="en-US" sz="2800" dirty="0" smtClean="0"/>
              <a:t>For a binary relationship set the mapping cardinality must be one of the following types:</a:t>
            </a:r>
          </a:p>
          <a:p>
            <a:pPr lvl="1" eaLnBrk="1" hangingPunct="1">
              <a:defRPr/>
            </a:pPr>
            <a:r>
              <a:rPr lang="en-US" sz="2400" dirty="0" smtClean="0"/>
              <a:t>One to one</a:t>
            </a:r>
          </a:p>
          <a:p>
            <a:pPr lvl="1" eaLnBrk="1" hangingPunct="1">
              <a:defRPr/>
            </a:pPr>
            <a:r>
              <a:rPr lang="en-US" sz="2400" dirty="0" smtClean="0"/>
              <a:t>One to many</a:t>
            </a:r>
          </a:p>
          <a:p>
            <a:pPr lvl="1" eaLnBrk="1" hangingPunct="1">
              <a:defRPr/>
            </a:pPr>
            <a:r>
              <a:rPr lang="en-US" sz="2400" dirty="0" smtClean="0"/>
              <a:t>Many to one</a:t>
            </a:r>
          </a:p>
          <a:p>
            <a:pPr lvl="1" eaLnBrk="1" hangingPunct="1">
              <a:defRPr/>
            </a:pPr>
            <a:r>
              <a:rPr lang="en-US" sz="2400" dirty="0" smtClean="0"/>
              <a:t>Many to many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Mapping Cardinalities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905000" y="5715000"/>
            <a:ext cx="141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One to one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715000" y="5715000"/>
            <a:ext cx="149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One to many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295400" y="6216650"/>
            <a:ext cx="633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>
                <a:latin typeface="Helvetica" charset="0"/>
              </a:rPr>
              <a:t>Note: Some elements in </a:t>
            </a:r>
            <a:r>
              <a:rPr kumimoji="1" lang="en-US" i="1">
                <a:latin typeface="Helvetica" charset="0"/>
              </a:rPr>
              <a:t>A</a:t>
            </a:r>
            <a:r>
              <a:rPr kumimoji="1" lang="en-US">
                <a:latin typeface="Helvetica" charset="0"/>
              </a:rPr>
              <a:t> and </a:t>
            </a:r>
            <a:r>
              <a:rPr kumimoji="1" lang="en-US" i="1">
                <a:latin typeface="Helvetica" charset="0"/>
              </a:rPr>
              <a:t>B</a:t>
            </a:r>
            <a:r>
              <a:rPr kumimoji="1" lang="en-US">
                <a:latin typeface="Helvetica" charset="0"/>
              </a:rPr>
              <a:t> may not be mapped to any </a:t>
            </a:r>
          </a:p>
          <a:p>
            <a:r>
              <a:rPr kumimoji="1" lang="en-US">
                <a:latin typeface="Helvetica" charset="0"/>
              </a:rPr>
              <a:t>elements in the other set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/>
          <a:srcRect l="624" t="9708" r="417" b="9708"/>
          <a:stretch>
            <a:fillRect/>
          </a:stretch>
        </p:blipFill>
        <p:spPr bwMode="auto">
          <a:xfrm>
            <a:off x="990600" y="1447800"/>
            <a:ext cx="7315200" cy="38465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Mapping Cardinalities 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032000" y="5775325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Many to one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626100" y="5775325"/>
            <a:ext cx="161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Many to many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219200" y="6156325"/>
            <a:ext cx="7007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2000">
                <a:latin typeface="Helvetica" charset="0"/>
              </a:rPr>
              <a:t>Note: Some elements in A and B may not be mapped to any </a:t>
            </a:r>
          </a:p>
          <a:p>
            <a:r>
              <a:rPr kumimoji="1" lang="en-US" sz="2000">
                <a:latin typeface="Helvetica" charset="0"/>
              </a:rPr>
              <a:t>elements in the other set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/>
          <a:srcRect l="581" t="9547" r="388" b="9805"/>
          <a:stretch>
            <a:fillRect/>
          </a:stretch>
        </p:blipFill>
        <p:spPr bwMode="auto">
          <a:xfrm>
            <a:off x="1371600" y="1752600"/>
            <a:ext cx="6816725" cy="39354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/>
          <p:cNvSpPr>
            <a:spLocks noChangeShapeType="1"/>
          </p:cNvSpPr>
          <p:nvPr/>
        </p:nvSpPr>
        <p:spPr bwMode="auto">
          <a:xfrm flipV="1">
            <a:off x="1524000" y="2136775"/>
            <a:ext cx="297180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 flipV="1">
            <a:off x="1524000" y="2765425"/>
            <a:ext cx="291465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V="1">
            <a:off x="1543050" y="3317875"/>
            <a:ext cx="2857500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1543050" y="3832225"/>
            <a:ext cx="291465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1543050" y="4308475"/>
            <a:ext cx="287655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1524000" y="4803775"/>
            <a:ext cx="293370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1543050" y="5318125"/>
            <a:ext cx="289560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4552950" y="2136775"/>
            <a:ext cx="2895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4572000" y="2746375"/>
            <a:ext cx="28384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 flipV="1">
            <a:off x="4552950" y="2365375"/>
            <a:ext cx="2857500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 flipV="1">
            <a:off x="4591050" y="3298825"/>
            <a:ext cx="280035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V="1">
            <a:off x="4552950" y="4194175"/>
            <a:ext cx="28194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V="1">
            <a:off x="4552950" y="4194175"/>
            <a:ext cx="283845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Rectangle 15"/>
          <p:cNvSpPr>
            <a:spLocks noGrp="1" noRot="1" noChangeArrowheads="1"/>
          </p:cNvSpPr>
          <p:nvPr>
            <p:ph type="title"/>
          </p:nvPr>
        </p:nvSpPr>
        <p:spPr>
          <a:xfrm>
            <a:off x="0" y="325438"/>
            <a:ext cx="9144000" cy="533400"/>
          </a:xfrm>
          <a:ln>
            <a:solidFill>
              <a:schemeClr val="tx1"/>
            </a:solidFill>
          </a:ln>
        </p:spPr>
        <p:txBody>
          <a:bodyPr tIns="0">
            <a:spAutoFit/>
          </a:bodyPr>
          <a:lstStyle/>
          <a:p>
            <a:pPr eaLnBrk="1" hangingPunct="1">
              <a:defRPr/>
            </a:pPr>
            <a:r>
              <a:rPr lang="en-US" sz="3200" b="0" smtClean="0"/>
              <a:t>Many-to-one (N:1) RELATIONSHIP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4381500" y="2047875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4381500" y="2638425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4381500" y="3209925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4381500" y="3800475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4381500" y="4371975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4381500" y="4962525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4381500" y="5534025"/>
            <a:ext cx="209550" cy="1809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Oval 23"/>
          <p:cNvSpPr>
            <a:spLocks noChangeArrowheads="1"/>
          </p:cNvSpPr>
          <p:nvPr/>
        </p:nvSpPr>
        <p:spPr bwMode="auto">
          <a:xfrm>
            <a:off x="466725" y="1546225"/>
            <a:ext cx="1943100" cy="39814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0" bIns="0"/>
          <a:lstStyle/>
          <a:p>
            <a:pPr algn="ctr">
              <a:spcBef>
                <a:spcPct val="30000"/>
              </a:spcBef>
              <a:spcAft>
                <a:spcPct val="30000"/>
              </a:spcAft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sz="2000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000" baseline="-25000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000" baseline="-25000" dirty="0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</a:t>
            </a:r>
            <a:endParaRPr lang="en-US" sz="2000" dirty="0">
              <a:solidFill>
                <a:schemeClr val="bg2"/>
              </a:solidFill>
              <a:latin typeface="Times New Roman" pitchFamily="18" charset="0"/>
              <a:sym typeface="Symbol" pitchFamily="18" charset="2"/>
            </a:endParaRPr>
          </a:p>
          <a:p>
            <a:pPr algn="ctr">
              <a:spcBef>
                <a:spcPct val="30000"/>
              </a:spcBef>
              <a:spcAft>
                <a:spcPct val="30000"/>
              </a:spcAft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sz="2000" baseline="-25000" dirty="0">
                <a:latin typeface="Times New Roman" pitchFamily="18" charset="0"/>
                <a:sym typeface="Symbol" pitchFamily="18" charset="2"/>
              </a:rPr>
              <a:t>2  </a:t>
            </a:r>
            <a:r>
              <a:rPr lang="en-US" sz="2000" baseline="-25000" dirty="0">
                <a:latin typeface="Times New Roman" pitchFamily="18" charset="0"/>
                <a:sym typeface="Monotype Sorts" pitchFamily="2" charset="2"/>
              </a:rPr>
              <a:t></a:t>
            </a: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algn="ctr">
              <a:spcBef>
                <a:spcPct val="30000"/>
              </a:spcBef>
              <a:spcAft>
                <a:spcPct val="30000"/>
              </a:spcAft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sz="2000" baseline="-25000" dirty="0">
                <a:latin typeface="Times New Roman" pitchFamily="18" charset="0"/>
                <a:sym typeface="Symbol" pitchFamily="18" charset="2"/>
              </a:rPr>
              <a:t>3  </a:t>
            </a:r>
            <a:r>
              <a:rPr lang="en-US" sz="2000" baseline="-25000" dirty="0">
                <a:latin typeface="Times New Roman" pitchFamily="18" charset="0"/>
                <a:sym typeface="Monotype Sorts" pitchFamily="2" charset="2"/>
              </a:rPr>
              <a:t></a:t>
            </a: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algn="ctr">
              <a:spcBef>
                <a:spcPct val="30000"/>
              </a:spcBef>
              <a:spcAft>
                <a:spcPct val="30000"/>
              </a:spcAft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sz="2000" baseline="-25000" dirty="0">
                <a:latin typeface="Times New Roman" pitchFamily="18" charset="0"/>
                <a:sym typeface="Symbol" pitchFamily="18" charset="2"/>
              </a:rPr>
              <a:t>4  </a:t>
            </a:r>
            <a:r>
              <a:rPr lang="en-US" sz="2000" baseline="-25000" dirty="0">
                <a:latin typeface="Times New Roman" pitchFamily="18" charset="0"/>
                <a:sym typeface="Monotype Sorts" pitchFamily="2" charset="2"/>
              </a:rPr>
              <a:t></a:t>
            </a: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algn="ctr">
              <a:spcBef>
                <a:spcPct val="30000"/>
              </a:spcBef>
              <a:spcAft>
                <a:spcPct val="30000"/>
              </a:spcAft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sz="2000" baseline="-25000" dirty="0">
                <a:latin typeface="Times New Roman" pitchFamily="18" charset="0"/>
                <a:sym typeface="Symbol" pitchFamily="18" charset="2"/>
              </a:rPr>
              <a:t>5  </a:t>
            </a:r>
            <a:r>
              <a:rPr lang="en-US" sz="2000" baseline="-25000" dirty="0">
                <a:latin typeface="Times New Roman" pitchFamily="18" charset="0"/>
                <a:sym typeface="Monotype Sorts" pitchFamily="2" charset="2"/>
              </a:rPr>
              <a:t></a:t>
            </a: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algn="ctr">
              <a:spcBef>
                <a:spcPct val="30000"/>
              </a:spcBef>
              <a:spcAft>
                <a:spcPct val="30000"/>
              </a:spcAft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sz="2000" baseline="-25000" dirty="0">
                <a:latin typeface="Times New Roman" pitchFamily="18" charset="0"/>
                <a:sym typeface="Symbol" pitchFamily="18" charset="2"/>
              </a:rPr>
              <a:t>6  </a:t>
            </a:r>
            <a:r>
              <a:rPr lang="en-US" sz="2000" baseline="-25000" dirty="0">
                <a:latin typeface="Times New Roman" pitchFamily="18" charset="0"/>
                <a:sym typeface="Monotype Sorts" pitchFamily="2" charset="2"/>
              </a:rPr>
              <a:t></a:t>
            </a: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algn="ctr">
              <a:spcBef>
                <a:spcPct val="30000"/>
              </a:spcBef>
              <a:spcAft>
                <a:spcPct val="30000"/>
              </a:spcAft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sz="2000" baseline="-25000" dirty="0">
                <a:latin typeface="Times New Roman" pitchFamily="18" charset="0"/>
                <a:sym typeface="Symbol" pitchFamily="18" charset="2"/>
              </a:rPr>
              <a:t>7</a:t>
            </a:r>
            <a:r>
              <a:rPr lang="en-US" sz="2000" baseline="-25000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000" baseline="-25000" dirty="0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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466725" y="1054100"/>
            <a:ext cx="180975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</a:rPr>
              <a:t>EMPLOYEE</a:t>
            </a:r>
          </a:p>
        </p:txBody>
      </p:sp>
      <p:sp>
        <p:nvSpPr>
          <p:cNvPr id="18457" name="Oval 25"/>
          <p:cNvSpPr>
            <a:spLocks noChangeArrowheads="1"/>
          </p:cNvSpPr>
          <p:nvPr/>
        </p:nvSpPr>
        <p:spPr bwMode="auto">
          <a:xfrm>
            <a:off x="3505200" y="1546225"/>
            <a:ext cx="1943100" cy="472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0" bIns="3657600"/>
          <a:lstStyle/>
          <a:p>
            <a:pPr algn="ctr">
              <a:spcBef>
                <a:spcPct val="40000"/>
              </a:spcBef>
              <a:spcAft>
                <a:spcPct val="50000"/>
              </a:spcAft>
            </a:pPr>
            <a:r>
              <a:rPr lang="en-US" sz="2000" dirty="0">
                <a:latin typeface="Times New Roman" pitchFamily="18" charset="0"/>
              </a:rPr>
              <a:t>r</a:t>
            </a:r>
            <a:r>
              <a:rPr lang="en-US" sz="2000" baseline="-25000" dirty="0">
                <a:latin typeface="Times New Roman" pitchFamily="18" charset="0"/>
              </a:rPr>
              <a:t>1</a:t>
            </a:r>
            <a:endParaRPr lang="en-US" sz="2000" dirty="0">
              <a:latin typeface="Times New Roman" pitchFamily="18" charset="0"/>
            </a:endParaRPr>
          </a:p>
          <a:p>
            <a:pPr algn="ctr">
              <a:spcBef>
                <a:spcPct val="40000"/>
              </a:spcBef>
              <a:spcAft>
                <a:spcPct val="50000"/>
              </a:spcAft>
            </a:pPr>
            <a:r>
              <a:rPr lang="en-US" sz="2000" dirty="0">
                <a:latin typeface="Times New Roman" pitchFamily="18" charset="0"/>
              </a:rPr>
              <a:t>r</a:t>
            </a:r>
            <a:r>
              <a:rPr lang="en-US" sz="2000" baseline="-25000" dirty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  <a:p>
            <a:pPr algn="ctr">
              <a:spcBef>
                <a:spcPct val="40000"/>
              </a:spcBef>
              <a:spcAft>
                <a:spcPct val="50000"/>
              </a:spcAft>
            </a:pPr>
            <a:r>
              <a:rPr lang="en-US" sz="2000" dirty="0">
                <a:latin typeface="Times New Roman" pitchFamily="18" charset="0"/>
              </a:rPr>
              <a:t>r</a:t>
            </a:r>
            <a:r>
              <a:rPr lang="en-US" sz="2000" baseline="-25000" dirty="0">
                <a:latin typeface="Times New Roman" pitchFamily="18" charset="0"/>
              </a:rPr>
              <a:t>3</a:t>
            </a:r>
            <a:endParaRPr lang="en-US" sz="2000" dirty="0">
              <a:latin typeface="Times New Roman" pitchFamily="18" charset="0"/>
            </a:endParaRPr>
          </a:p>
          <a:p>
            <a:pPr algn="ctr">
              <a:spcBef>
                <a:spcPct val="40000"/>
              </a:spcBef>
              <a:spcAft>
                <a:spcPct val="50000"/>
              </a:spcAft>
            </a:pPr>
            <a:r>
              <a:rPr lang="en-US" sz="2000" dirty="0">
                <a:latin typeface="Times New Roman" pitchFamily="18" charset="0"/>
              </a:rPr>
              <a:t>r</a:t>
            </a:r>
            <a:r>
              <a:rPr lang="en-US" sz="2000" baseline="-25000" dirty="0">
                <a:latin typeface="Times New Roman" pitchFamily="18" charset="0"/>
              </a:rPr>
              <a:t>4</a:t>
            </a:r>
            <a:endParaRPr lang="en-US" sz="2000" dirty="0">
              <a:latin typeface="Times New Roman" pitchFamily="18" charset="0"/>
            </a:endParaRPr>
          </a:p>
          <a:p>
            <a:pPr algn="ctr">
              <a:spcBef>
                <a:spcPct val="40000"/>
              </a:spcBef>
              <a:spcAft>
                <a:spcPct val="50000"/>
              </a:spcAft>
            </a:pPr>
            <a:r>
              <a:rPr lang="en-US" sz="2000" dirty="0">
                <a:latin typeface="Times New Roman" pitchFamily="18" charset="0"/>
              </a:rPr>
              <a:t>r</a:t>
            </a:r>
            <a:r>
              <a:rPr lang="en-US" sz="2000" baseline="-25000" dirty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  <a:p>
            <a:pPr algn="ctr">
              <a:spcBef>
                <a:spcPct val="40000"/>
              </a:spcBef>
              <a:spcAft>
                <a:spcPct val="50000"/>
              </a:spcAft>
            </a:pPr>
            <a:r>
              <a:rPr lang="en-US" sz="2000" dirty="0">
                <a:latin typeface="Times New Roman" pitchFamily="18" charset="0"/>
              </a:rPr>
              <a:t>r</a:t>
            </a:r>
            <a:r>
              <a:rPr lang="en-US" sz="2000" baseline="-25000" dirty="0">
                <a:latin typeface="Times New Roman" pitchFamily="18" charset="0"/>
              </a:rPr>
              <a:t>6</a:t>
            </a:r>
            <a:endParaRPr lang="en-US" sz="2000" dirty="0">
              <a:latin typeface="Times New Roman" pitchFamily="18" charset="0"/>
            </a:endParaRPr>
          </a:p>
          <a:p>
            <a:pPr algn="ctr">
              <a:spcBef>
                <a:spcPct val="40000"/>
              </a:spcBef>
              <a:spcAft>
                <a:spcPct val="50000"/>
              </a:spcAft>
            </a:pPr>
            <a:r>
              <a:rPr lang="en-US" sz="2000" dirty="0">
                <a:latin typeface="Times New Roman" pitchFamily="18" charset="0"/>
              </a:rPr>
              <a:t>r</a:t>
            </a:r>
            <a:r>
              <a:rPr lang="en-US" sz="2000" baseline="-25000" dirty="0">
                <a:latin typeface="Times New Roman" pitchFamily="18" charset="0"/>
              </a:rPr>
              <a:t>7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3460750" y="1054100"/>
            <a:ext cx="203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WORKS_FOR</a:t>
            </a:r>
          </a:p>
        </p:txBody>
      </p:sp>
      <p:sp>
        <p:nvSpPr>
          <p:cNvPr id="18459" name="Oval 27"/>
          <p:cNvSpPr>
            <a:spLocks noChangeArrowheads="1"/>
          </p:cNvSpPr>
          <p:nvPr/>
        </p:nvSpPr>
        <p:spPr bwMode="auto">
          <a:xfrm>
            <a:off x="6553200" y="1546225"/>
            <a:ext cx="1943100" cy="39814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0" bIns="0"/>
          <a:lstStyle/>
          <a:p>
            <a:pPr algn="ctr">
              <a:spcBef>
                <a:spcPct val="100000"/>
              </a:spcBef>
              <a:spcAft>
                <a:spcPct val="100000"/>
              </a:spcAft>
            </a:pPr>
            <a:r>
              <a:rPr lang="en-US" sz="2000" baseline="-25000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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</a:t>
            </a:r>
            <a:r>
              <a:rPr lang="en-US" sz="2000" baseline="-25000">
                <a:latin typeface="Times New Roman" pitchFamily="18" charset="0"/>
              </a:rPr>
              <a:t>1</a:t>
            </a:r>
            <a:endParaRPr lang="en-US" sz="2000">
              <a:latin typeface="Times New Roman" pitchFamily="18" charset="0"/>
            </a:endParaRPr>
          </a:p>
          <a:p>
            <a:pPr algn="ctr">
              <a:spcBef>
                <a:spcPct val="100000"/>
              </a:spcBef>
              <a:spcAft>
                <a:spcPct val="100000"/>
              </a:spcAft>
            </a:pPr>
            <a:r>
              <a:rPr lang="en-US" sz="2000" baseline="-25000">
                <a:latin typeface="Times New Roman" pitchFamily="18" charset="0"/>
                <a:sym typeface="Monotype Sorts" pitchFamily="2" charset="2"/>
              </a:rPr>
              <a:t></a:t>
            </a:r>
            <a:r>
              <a:rPr lang="en-US" sz="2000">
                <a:latin typeface="Times New Roman" pitchFamily="18" charset="0"/>
              </a:rPr>
              <a:t> d</a:t>
            </a:r>
            <a:r>
              <a:rPr lang="en-US" sz="2000" baseline="-25000">
                <a:latin typeface="Times New Roman" pitchFamily="18" charset="0"/>
              </a:rPr>
              <a:t>2</a:t>
            </a:r>
            <a:endParaRPr lang="en-US" sz="2000">
              <a:latin typeface="Times New Roman" pitchFamily="18" charset="0"/>
            </a:endParaRPr>
          </a:p>
          <a:p>
            <a:pPr algn="ctr">
              <a:spcBef>
                <a:spcPct val="100000"/>
              </a:spcBef>
              <a:spcAft>
                <a:spcPct val="100000"/>
              </a:spcAft>
            </a:pPr>
            <a:r>
              <a:rPr lang="en-US" sz="2000" baseline="-25000">
                <a:latin typeface="Times New Roman" pitchFamily="18" charset="0"/>
                <a:sym typeface="Monotype Sorts" pitchFamily="2" charset="2"/>
              </a:rPr>
              <a:t></a:t>
            </a:r>
            <a:r>
              <a:rPr lang="en-US" sz="2000">
                <a:latin typeface="Times New Roman" pitchFamily="18" charset="0"/>
              </a:rPr>
              <a:t> d</a:t>
            </a:r>
            <a:r>
              <a:rPr lang="en-US" sz="2000" baseline="-25000">
                <a:latin typeface="Times New Roman" pitchFamily="18" charset="0"/>
              </a:rPr>
              <a:t>3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6413500" y="1054100"/>
            <a:ext cx="22336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DEPARTMENT</a:t>
            </a:r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 flipV="1">
            <a:off x="4572000" y="2347913"/>
            <a:ext cx="2838450" cy="268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/>
          <p:cNvSpPr>
            <a:spLocks noChangeShapeType="1"/>
          </p:cNvSpPr>
          <p:nvPr/>
        </p:nvSpPr>
        <p:spPr bwMode="auto">
          <a:xfrm flipV="1">
            <a:off x="1524000" y="2076450"/>
            <a:ext cx="297180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 flipV="1">
            <a:off x="1524000" y="2705100"/>
            <a:ext cx="291465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V="1">
            <a:off x="1543050" y="3257550"/>
            <a:ext cx="2857500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1543050" y="3771900"/>
            <a:ext cx="291465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1543050" y="4248150"/>
            <a:ext cx="287655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1524000" y="4743450"/>
            <a:ext cx="293370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1543050" y="5257800"/>
            <a:ext cx="289560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4552950" y="2076450"/>
            <a:ext cx="2895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4572000" y="2686050"/>
            <a:ext cx="28384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V="1">
            <a:off x="4552950" y="2305050"/>
            <a:ext cx="2857500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flipV="1">
            <a:off x="4591050" y="3238500"/>
            <a:ext cx="280035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 flipV="1">
            <a:off x="4552950" y="4133850"/>
            <a:ext cx="28194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V="1">
            <a:off x="4552950" y="4133850"/>
            <a:ext cx="283845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V="1">
            <a:off x="4572000" y="2305050"/>
            <a:ext cx="2838450" cy="268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1524000" y="2781300"/>
            <a:ext cx="2895600" cy="3071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 flipV="1">
            <a:off x="4572000" y="4133850"/>
            <a:ext cx="2838450" cy="171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 flipV="1">
            <a:off x="1504950" y="1724025"/>
            <a:ext cx="2876550" cy="3533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4572000" y="1543050"/>
            <a:ext cx="280035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Rectangle 20"/>
          <p:cNvSpPr>
            <a:spLocks noGrp="1" noRot="1" noChangeArrowheads="1"/>
          </p:cNvSpPr>
          <p:nvPr>
            <p:ph type="title"/>
          </p:nvPr>
        </p:nvSpPr>
        <p:spPr>
          <a:xfrm>
            <a:off x="296863" y="85725"/>
            <a:ext cx="8496300" cy="11430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sz="2800" b="0" smtClean="0">
                <a:solidFill>
                  <a:schemeClr val="tx1"/>
                </a:solidFill>
              </a:rPr>
              <a:t>Many-to-many (M:N) RELATIONSHIP</a:t>
            </a:r>
          </a:p>
        </p:txBody>
      </p:sp>
      <p:sp>
        <p:nvSpPr>
          <p:cNvPr id="19478" name="Oval 22"/>
          <p:cNvSpPr>
            <a:spLocks noChangeArrowheads="1"/>
          </p:cNvSpPr>
          <p:nvPr/>
        </p:nvSpPr>
        <p:spPr bwMode="auto">
          <a:xfrm>
            <a:off x="400050" y="1485900"/>
            <a:ext cx="1943100" cy="39814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0" bIns="0"/>
          <a:lstStyle/>
          <a:p>
            <a:pPr algn="ctr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sz="2000" baseline="-25000">
                <a:latin typeface="Times New Roman" pitchFamily="18" charset="0"/>
                <a:sym typeface="Symbol" pitchFamily="18" charset="2"/>
              </a:rPr>
              <a:t>1  </a:t>
            </a:r>
            <a:r>
              <a:rPr lang="en-US" sz="2000" baseline="-25000">
                <a:latin typeface="Times New Roman" pitchFamily="18" charset="0"/>
                <a:sym typeface="Monotype Sorts" pitchFamily="2" charset="2"/>
              </a:rPr>
              <a:t></a:t>
            </a:r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algn="ctr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sz="2000" baseline="-25000">
                <a:latin typeface="Times New Roman" pitchFamily="18" charset="0"/>
                <a:sym typeface="Symbol" pitchFamily="18" charset="2"/>
              </a:rPr>
              <a:t>2  </a:t>
            </a:r>
            <a:r>
              <a:rPr lang="en-US" sz="2000" baseline="-25000">
                <a:latin typeface="Times New Roman" pitchFamily="18" charset="0"/>
                <a:sym typeface="Monotype Sorts" pitchFamily="2" charset="2"/>
              </a:rPr>
              <a:t></a:t>
            </a:r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algn="ctr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sz="2000" baseline="-25000">
                <a:latin typeface="Times New Roman" pitchFamily="18" charset="0"/>
                <a:sym typeface="Symbol" pitchFamily="18" charset="2"/>
              </a:rPr>
              <a:t>3  </a:t>
            </a:r>
            <a:r>
              <a:rPr lang="en-US" sz="2000" baseline="-25000">
                <a:latin typeface="Times New Roman" pitchFamily="18" charset="0"/>
                <a:sym typeface="Monotype Sorts" pitchFamily="2" charset="2"/>
              </a:rPr>
              <a:t></a:t>
            </a:r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algn="ctr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sz="2000" baseline="-25000">
                <a:latin typeface="Times New Roman" pitchFamily="18" charset="0"/>
                <a:sym typeface="Symbol" pitchFamily="18" charset="2"/>
              </a:rPr>
              <a:t>4  </a:t>
            </a:r>
            <a:r>
              <a:rPr lang="en-US" sz="2000" baseline="-25000">
                <a:latin typeface="Times New Roman" pitchFamily="18" charset="0"/>
                <a:sym typeface="Monotype Sorts" pitchFamily="2" charset="2"/>
              </a:rPr>
              <a:t></a:t>
            </a:r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algn="ctr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sz="2000" baseline="-25000">
                <a:latin typeface="Times New Roman" pitchFamily="18" charset="0"/>
                <a:sym typeface="Symbol" pitchFamily="18" charset="2"/>
              </a:rPr>
              <a:t>5  </a:t>
            </a:r>
            <a:r>
              <a:rPr lang="en-US" sz="2000" baseline="-25000">
                <a:latin typeface="Times New Roman" pitchFamily="18" charset="0"/>
                <a:sym typeface="Monotype Sorts" pitchFamily="2" charset="2"/>
              </a:rPr>
              <a:t></a:t>
            </a:r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algn="ctr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sz="2000" baseline="-25000">
                <a:latin typeface="Times New Roman" pitchFamily="18" charset="0"/>
                <a:sym typeface="Symbol" pitchFamily="18" charset="2"/>
              </a:rPr>
              <a:t>6  </a:t>
            </a:r>
            <a:r>
              <a:rPr lang="en-US" sz="2000" baseline="-25000">
                <a:latin typeface="Times New Roman" pitchFamily="18" charset="0"/>
                <a:sym typeface="Monotype Sorts" pitchFamily="2" charset="2"/>
              </a:rPr>
              <a:t></a:t>
            </a:r>
            <a:endParaRPr lang="en-US" sz="2000">
              <a:latin typeface="Times New Roman" pitchFamily="18" charset="0"/>
              <a:sym typeface="Symbol" pitchFamily="18" charset="2"/>
            </a:endParaRPr>
          </a:p>
          <a:p>
            <a:pPr algn="ctr">
              <a:spcBef>
                <a:spcPct val="30000"/>
              </a:spcBef>
              <a:spcAft>
                <a:spcPct val="30000"/>
              </a:spcAft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sz="2000" baseline="-25000">
                <a:latin typeface="Times New Roman" pitchFamily="18" charset="0"/>
                <a:sym typeface="Symbol" pitchFamily="18" charset="2"/>
              </a:rPr>
              <a:t>7  </a:t>
            </a:r>
            <a:r>
              <a:rPr lang="en-US" sz="2000" baseline="-25000">
                <a:latin typeface="Times New Roman" pitchFamily="18" charset="0"/>
                <a:sym typeface="Monotype Sorts" pitchFamily="2" charset="2"/>
              </a:rPr>
              <a:t></a:t>
            </a:r>
          </a:p>
        </p:txBody>
      </p:sp>
      <p:sp>
        <p:nvSpPr>
          <p:cNvPr id="19479" name="Oval 23"/>
          <p:cNvSpPr>
            <a:spLocks noChangeArrowheads="1"/>
          </p:cNvSpPr>
          <p:nvPr/>
        </p:nvSpPr>
        <p:spPr bwMode="auto">
          <a:xfrm>
            <a:off x="3505200" y="1485900"/>
            <a:ext cx="1943100" cy="472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0" bIns="3657600"/>
          <a:lstStyle/>
          <a:p>
            <a:pPr algn="ctr">
              <a:spcBef>
                <a:spcPct val="40000"/>
              </a:spcBef>
              <a:spcAft>
                <a:spcPct val="50000"/>
              </a:spcAft>
            </a:pPr>
            <a:r>
              <a:rPr lang="en-US" sz="2000" dirty="0">
                <a:latin typeface="Times New Roman" pitchFamily="18" charset="0"/>
              </a:rPr>
              <a:t>r</a:t>
            </a:r>
            <a:r>
              <a:rPr lang="en-US" sz="2000" baseline="-25000" dirty="0">
                <a:latin typeface="Times New Roman" pitchFamily="18" charset="0"/>
              </a:rPr>
              <a:t>1</a:t>
            </a:r>
            <a:endParaRPr lang="en-US" sz="2000" dirty="0">
              <a:latin typeface="Times New Roman" pitchFamily="18" charset="0"/>
            </a:endParaRPr>
          </a:p>
          <a:p>
            <a:pPr algn="ctr">
              <a:spcBef>
                <a:spcPct val="40000"/>
              </a:spcBef>
              <a:spcAft>
                <a:spcPct val="50000"/>
              </a:spcAft>
            </a:pPr>
            <a:r>
              <a:rPr lang="en-US" sz="2000" dirty="0">
                <a:latin typeface="Times New Roman" pitchFamily="18" charset="0"/>
              </a:rPr>
              <a:t>r</a:t>
            </a:r>
            <a:r>
              <a:rPr lang="en-US" sz="2000" baseline="-25000" dirty="0">
                <a:latin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</a:endParaRPr>
          </a:p>
          <a:p>
            <a:pPr algn="ctr">
              <a:spcBef>
                <a:spcPct val="40000"/>
              </a:spcBef>
              <a:spcAft>
                <a:spcPct val="50000"/>
              </a:spcAft>
            </a:pPr>
            <a:r>
              <a:rPr lang="en-US" sz="2000" dirty="0">
                <a:latin typeface="Times New Roman" pitchFamily="18" charset="0"/>
              </a:rPr>
              <a:t>r</a:t>
            </a:r>
            <a:r>
              <a:rPr lang="en-US" sz="2000" baseline="-25000" dirty="0">
                <a:latin typeface="Times New Roman" pitchFamily="18" charset="0"/>
              </a:rPr>
              <a:t>3</a:t>
            </a:r>
            <a:endParaRPr lang="en-US" sz="2000" dirty="0">
              <a:latin typeface="Times New Roman" pitchFamily="18" charset="0"/>
            </a:endParaRPr>
          </a:p>
          <a:p>
            <a:pPr algn="ctr">
              <a:spcBef>
                <a:spcPct val="40000"/>
              </a:spcBef>
              <a:spcAft>
                <a:spcPct val="50000"/>
              </a:spcAft>
            </a:pPr>
            <a:r>
              <a:rPr lang="en-US" sz="2000" dirty="0">
                <a:latin typeface="Times New Roman" pitchFamily="18" charset="0"/>
              </a:rPr>
              <a:t>r</a:t>
            </a:r>
            <a:r>
              <a:rPr lang="en-US" sz="2000" baseline="-25000" dirty="0">
                <a:latin typeface="Times New Roman" pitchFamily="18" charset="0"/>
              </a:rPr>
              <a:t>4</a:t>
            </a:r>
            <a:endParaRPr lang="en-US" sz="2000" dirty="0">
              <a:latin typeface="Times New Roman" pitchFamily="18" charset="0"/>
            </a:endParaRPr>
          </a:p>
          <a:p>
            <a:pPr algn="ctr">
              <a:spcBef>
                <a:spcPct val="40000"/>
              </a:spcBef>
              <a:spcAft>
                <a:spcPct val="50000"/>
              </a:spcAft>
            </a:pPr>
            <a:r>
              <a:rPr lang="en-US" sz="2000" dirty="0">
                <a:latin typeface="Times New Roman" pitchFamily="18" charset="0"/>
              </a:rPr>
              <a:t>r</a:t>
            </a:r>
            <a:r>
              <a:rPr lang="en-US" sz="2000" baseline="-25000" dirty="0">
                <a:latin typeface="Times New Roman" pitchFamily="18" charset="0"/>
              </a:rPr>
              <a:t>5</a:t>
            </a:r>
            <a:endParaRPr lang="en-US" sz="2000" dirty="0">
              <a:latin typeface="Times New Roman" pitchFamily="18" charset="0"/>
            </a:endParaRPr>
          </a:p>
          <a:p>
            <a:pPr algn="ctr">
              <a:spcBef>
                <a:spcPct val="40000"/>
              </a:spcBef>
              <a:spcAft>
                <a:spcPct val="50000"/>
              </a:spcAft>
            </a:pPr>
            <a:r>
              <a:rPr lang="en-US" sz="2000" dirty="0">
                <a:latin typeface="Times New Roman" pitchFamily="18" charset="0"/>
              </a:rPr>
              <a:t>r</a:t>
            </a:r>
            <a:r>
              <a:rPr lang="en-US" sz="2000" baseline="-25000" dirty="0">
                <a:latin typeface="Times New Roman" pitchFamily="18" charset="0"/>
              </a:rPr>
              <a:t>6</a:t>
            </a:r>
            <a:endParaRPr lang="en-US" sz="2000" dirty="0">
              <a:latin typeface="Times New Roman" pitchFamily="18" charset="0"/>
            </a:endParaRPr>
          </a:p>
          <a:p>
            <a:pPr algn="ctr">
              <a:spcBef>
                <a:spcPct val="40000"/>
              </a:spcBef>
              <a:spcAft>
                <a:spcPct val="50000"/>
              </a:spcAft>
            </a:pPr>
            <a:r>
              <a:rPr lang="en-US" sz="2000" dirty="0">
                <a:latin typeface="Times New Roman" pitchFamily="18" charset="0"/>
              </a:rPr>
              <a:t>r</a:t>
            </a:r>
            <a:r>
              <a:rPr lang="en-US" sz="2000" baseline="-25000" dirty="0">
                <a:latin typeface="Times New Roman" pitchFamily="18" charset="0"/>
              </a:rPr>
              <a:t>7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9480" name="Oval 24"/>
          <p:cNvSpPr>
            <a:spLocks noChangeArrowheads="1"/>
          </p:cNvSpPr>
          <p:nvPr/>
        </p:nvSpPr>
        <p:spPr bwMode="auto">
          <a:xfrm>
            <a:off x="6553200" y="1485900"/>
            <a:ext cx="1943100" cy="39814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0" bIns="0"/>
          <a:lstStyle/>
          <a:p>
            <a:pPr algn="ctr">
              <a:spcBef>
                <a:spcPct val="100000"/>
              </a:spcBef>
              <a:spcAft>
                <a:spcPct val="100000"/>
              </a:spcAft>
            </a:pPr>
            <a:r>
              <a:rPr lang="en-US" sz="2000" baseline="-25000">
                <a:latin typeface="Times New Roman" pitchFamily="18" charset="0"/>
                <a:sym typeface="Monotype Sorts" pitchFamily="2" charset="2"/>
              </a:rPr>
              <a:t></a:t>
            </a:r>
            <a:r>
              <a:rPr lang="en-US" sz="2000">
                <a:latin typeface="Times New Roman" pitchFamily="18" charset="0"/>
              </a:rPr>
              <a:t> p</a:t>
            </a:r>
            <a:r>
              <a:rPr lang="en-US" sz="2000" baseline="-25000">
                <a:latin typeface="Times New Roman" pitchFamily="18" charset="0"/>
              </a:rPr>
              <a:t>1</a:t>
            </a:r>
            <a:endParaRPr lang="en-US" sz="2000">
              <a:latin typeface="Times New Roman" pitchFamily="18" charset="0"/>
            </a:endParaRPr>
          </a:p>
          <a:p>
            <a:pPr algn="ctr">
              <a:spcBef>
                <a:spcPct val="100000"/>
              </a:spcBef>
              <a:spcAft>
                <a:spcPct val="100000"/>
              </a:spcAft>
            </a:pPr>
            <a:r>
              <a:rPr lang="en-US" sz="2000" baseline="-25000">
                <a:latin typeface="Times New Roman" pitchFamily="18" charset="0"/>
                <a:sym typeface="Monotype Sorts" pitchFamily="2" charset="2"/>
              </a:rPr>
              <a:t></a:t>
            </a:r>
            <a:r>
              <a:rPr lang="en-US" sz="2000">
                <a:latin typeface="Times New Roman" pitchFamily="18" charset="0"/>
              </a:rPr>
              <a:t> p</a:t>
            </a:r>
            <a:r>
              <a:rPr lang="en-US" sz="2000" baseline="-25000">
                <a:latin typeface="Times New Roman" pitchFamily="18" charset="0"/>
              </a:rPr>
              <a:t>2</a:t>
            </a:r>
            <a:endParaRPr lang="en-US" sz="2000">
              <a:latin typeface="Times New Roman" pitchFamily="18" charset="0"/>
            </a:endParaRPr>
          </a:p>
          <a:p>
            <a:pPr algn="ctr">
              <a:spcBef>
                <a:spcPct val="100000"/>
              </a:spcBef>
              <a:spcAft>
                <a:spcPct val="100000"/>
              </a:spcAft>
            </a:pPr>
            <a:r>
              <a:rPr lang="en-US" sz="2000" baseline="-25000">
                <a:latin typeface="Times New Roman" pitchFamily="18" charset="0"/>
                <a:sym typeface="Monotype Sorts" pitchFamily="2" charset="2"/>
              </a:rPr>
              <a:t></a:t>
            </a:r>
            <a:r>
              <a:rPr lang="en-US" sz="2000">
                <a:latin typeface="Times New Roman" pitchFamily="18" charset="0"/>
              </a:rPr>
              <a:t> p</a:t>
            </a:r>
            <a:r>
              <a:rPr lang="en-US" sz="2000" baseline="-25000">
                <a:latin typeface="Times New Roman" pitchFamily="18" charset="0"/>
              </a:rPr>
              <a:t>3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4381500" y="2005013"/>
            <a:ext cx="20955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4381500" y="2595563"/>
            <a:ext cx="20955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4381500" y="3167063"/>
            <a:ext cx="20955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4381500" y="3757613"/>
            <a:ext cx="20955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4381500" y="4329113"/>
            <a:ext cx="20955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4381500" y="4991100"/>
            <a:ext cx="20955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4381500" y="5491163"/>
            <a:ext cx="20955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>
            <a:off x="4591050" y="43291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4400550" y="5853113"/>
            <a:ext cx="20955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Rectangle 37"/>
          <p:cNvSpPr>
            <a:spLocks noChangeArrowheads="1"/>
          </p:cNvSpPr>
          <p:nvPr/>
        </p:nvSpPr>
        <p:spPr bwMode="auto">
          <a:xfrm>
            <a:off x="4343400" y="1543050"/>
            <a:ext cx="20955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Relationships and Relationship Types (3)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7630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 smtClean="0"/>
              <a:t>Recursive</a:t>
            </a:r>
            <a:r>
              <a:rPr lang="en-US" sz="2800" dirty="0" smtClean="0"/>
              <a:t> relationship type:</a:t>
            </a:r>
          </a:p>
          <a:p>
            <a:pPr eaLnBrk="1" hangingPunct="1">
              <a:buNone/>
              <a:defRPr/>
            </a:pPr>
            <a:r>
              <a:rPr lang="en-US" sz="2800" dirty="0" smtClean="0"/>
              <a:t>		Both participations are same entity type in different 	roles.</a:t>
            </a:r>
          </a:p>
          <a:p>
            <a:pPr eaLnBrk="1" hangingPunct="1">
              <a:defRPr/>
            </a:pPr>
            <a:r>
              <a:rPr lang="en-US" sz="2800" dirty="0" smtClean="0"/>
              <a:t>For example, SUPERVISION relationships between EMPLOYEE (in role of supervisor or boss) and (another) EMPLOYEE (in role of subordinate or worker).</a:t>
            </a:r>
          </a:p>
          <a:p>
            <a:pPr eaLnBrk="1" hangingPunct="1">
              <a:defRPr/>
            </a:pPr>
            <a:r>
              <a:rPr lang="en-US" sz="2800" dirty="0" smtClean="0"/>
              <a:t>In following figure, first role participation labeled with 1 and second role participation labeled with 2.</a:t>
            </a:r>
          </a:p>
          <a:p>
            <a:pPr eaLnBrk="1" hangingPunct="1">
              <a:defRPr/>
            </a:pPr>
            <a:r>
              <a:rPr lang="en-US" sz="2800" dirty="0" smtClean="0"/>
              <a:t>In ER diagram, need to display role names to distinguish participations.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9900" y="0"/>
            <a:ext cx="82677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E-R Diagrams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38175" y="4029075"/>
            <a:ext cx="85058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dirty="0">
                <a:latin typeface="Helvetica" charset="0"/>
              </a:rPr>
              <a:t>Rectangles represent entity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dirty="0">
                <a:latin typeface="Helvetica" charset="0"/>
              </a:rPr>
              <a:t>Diamonds represent relationship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dirty="0">
                <a:latin typeface="Helvetica" charset="0"/>
              </a:rPr>
              <a:t>Lines link attributes to entity sets and entity sets to relationship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dirty="0">
                <a:latin typeface="Helvetica" charset="0"/>
              </a:rPr>
              <a:t>Ellipses represent attributes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dirty="0">
                <a:latin typeface="Helvetica" charset="0"/>
              </a:rPr>
              <a:t>Double ellipses represent </a:t>
            </a:r>
            <a:r>
              <a:rPr kumimoji="1" lang="en-US" dirty="0" err="1">
                <a:latin typeface="Helvetica" charset="0"/>
              </a:rPr>
              <a:t>multivalued</a:t>
            </a:r>
            <a:r>
              <a:rPr kumimoji="1" lang="en-US" dirty="0">
                <a:latin typeface="Helvetica" charset="0"/>
              </a:rPr>
              <a:t> attributes.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dirty="0">
                <a:latin typeface="Helvetica" charset="0"/>
              </a:rPr>
              <a:t>Dashed ellipses denote derived attributes.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dirty="0">
                <a:latin typeface="Helvetica" charset="0"/>
              </a:rPr>
              <a:t>Underline indicates primary key attributes  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/>
          <a:srcRect l="423" t="30743" r="635" b="31024"/>
          <a:stretch>
            <a:fillRect/>
          </a:stretch>
        </p:blipFill>
        <p:spPr bwMode="auto">
          <a:xfrm>
            <a:off x="914400" y="1676400"/>
            <a:ext cx="7175500" cy="20796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63000" cy="45719"/>
          </a:xfrm>
        </p:spPr>
        <p:txBody>
          <a:bodyPr>
            <a:noAutofit/>
          </a:bodyPr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000" dirty="0"/>
              <a:t>A simplified diagram to illustrate the main phases of database design.</a:t>
            </a:r>
            <a:endParaRPr lang="en-US" sz="2800" dirty="0"/>
          </a:p>
        </p:txBody>
      </p:sp>
      <p:pic>
        <p:nvPicPr>
          <p:cNvPr id="499729" name="Picture 17" descr="31755_FIG0301.gif                                              0001035BEeyore                         B91DCF3B: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533400"/>
            <a:ext cx="9144000" cy="6324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5025" y="103188"/>
            <a:ext cx="7831138" cy="8461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smtClean="0"/>
              <a:t>E-R Diagram With Composite, Multivalued, and Derived Attributes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 l="600" t="15976" r="998" b="15976"/>
          <a:stretch>
            <a:fillRect/>
          </a:stretch>
        </p:blipFill>
        <p:spPr bwMode="auto">
          <a:xfrm>
            <a:off x="457200" y="1905000"/>
            <a:ext cx="8242300" cy="42751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Cardinality Constraints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94663" cy="47974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We express cardinality constraints by drawing either a directed line (</a:t>
            </a:r>
            <a:r>
              <a:rPr lang="en-US" dirty="0" smtClean="0">
                <a:sym typeface="Symbol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 eaLnBrk="1" hangingPunct="1">
              <a:defRPr/>
            </a:pPr>
            <a:r>
              <a:rPr lang="en-US" dirty="0" smtClean="0"/>
              <a:t>One-to-one relationship:</a:t>
            </a:r>
          </a:p>
          <a:p>
            <a:pPr lvl="1" eaLnBrk="1" hangingPunct="1">
              <a:defRPr/>
            </a:pPr>
            <a:r>
              <a:rPr lang="en-US" dirty="0" smtClean="0"/>
              <a:t>A customer is associated with at most one loan via the relationship </a:t>
            </a:r>
            <a:r>
              <a:rPr lang="en-US" i="1" dirty="0" smtClean="0"/>
              <a:t>borrower</a:t>
            </a:r>
          </a:p>
          <a:p>
            <a:pPr lvl="1" eaLnBrk="1" hangingPunct="1">
              <a:defRPr/>
            </a:pPr>
            <a:r>
              <a:rPr lang="en-US" dirty="0" smtClean="0"/>
              <a:t>A loan is associated with at most one customer via </a:t>
            </a:r>
            <a:r>
              <a:rPr lang="en-US" i="1" dirty="0" smtClean="0"/>
              <a:t>borrower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19150" y="0"/>
            <a:ext cx="80772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One-To-Many Relationship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907338" cy="19780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In the one-to-many relationship a loan is associated with at most one customer via </a:t>
            </a:r>
            <a:r>
              <a:rPr lang="en-US" i="1" smtClean="0"/>
              <a:t>borrower</a:t>
            </a:r>
            <a:r>
              <a:rPr lang="en-US" smtClean="0"/>
              <a:t>, a customer is associated with several (including 0) loans via </a:t>
            </a:r>
            <a:r>
              <a:rPr lang="en-US" i="1" smtClean="0"/>
              <a:t>borrower</a:t>
            </a:r>
            <a:endParaRPr lang="en-US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/>
          <a:srcRect l="16525" t="847" r="16737" b="72424"/>
          <a:stretch>
            <a:fillRect/>
          </a:stretch>
        </p:blipFill>
        <p:spPr bwMode="auto">
          <a:xfrm>
            <a:off x="152400" y="3810000"/>
            <a:ext cx="8037512" cy="241458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12763" y="123825"/>
            <a:ext cx="8113712" cy="457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Many-To-One Relationships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 l="16525" t="31747" r="16737" b="39993"/>
          <a:stretch>
            <a:fillRect/>
          </a:stretch>
        </p:blipFill>
        <p:spPr bwMode="auto">
          <a:xfrm>
            <a:off x="1219200" y="3886200"/>
            <a:ext cx="7508875" cy="23844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848600" cy="16383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mtClean="0"/>
              <a:t>In a many-to-one relationship a loan is associated with several (including 0) customers via </a:t>
            </a:r>
            <a:r>
              <a:rPr lang="en-US" i="1" smtClean="0"/>
              <a:t>borrower</a:t>
            </a:r>
            <a:r>
              <a:rPr lang="en-US" smtClean="0"/>
              <a:t>, a customer is associated with at most one loan via </a:t>
            </a:r>
            <a:r>
              <a:rPr lang="en-US" i="1" smtClean="0"/>
              <a:t>borrower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Many-To-Many Relationship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2057400"/>
            <a:ext cx="7550150" cy="14271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smtClean="0"/>
              <a:t>A customer is associated with several (possibly 0) loans via borrower</a:t>
            </a:r>
          </a:p>
          <a:p>
            <a:pPr eaLnBrk="1" hangingPunct="1">
              <a:defRPr/>
            </a:pPr>
            <a:r>
              <a:rPr lang="en-US" smtClean="0"/>
              <a:t>A loan is associated with several (possibly 0) customers via borrower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 l="1064" t="30733" r="1064" b="30733"/>
          <a:stretch>
            <a:fillRect/>
          </a:stretch>
        </p:blipFill>
        <p:spPr bwMode="auto">
          <a:xfrm>
            <a:off x="990600" y="4191000"/>
            <a:ext cx="7723188" cy="22812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30300" y="298450"/>
            <a:ext cx="7594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Participation of an Entity Set in a Relationship Set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771525" y="1600200"/>
            <a:ext cx="83724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charset="0"/>
              </a:rPr>
              <a:t>Total participation (indicated by double line):  every entity in the entity set participates in at least one relationship in the relationship set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>
                <a:latin typeface="Helvetica" charset="0"/>
              </a:rPr>
              <a:t>E.g. participation of loan in borrower is total</a:t>
            </a:r>
          </a:p>
          <a:p>
            <a:pPr marL="1085850" lvl="2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</a:pPr>
            <a:r>
              <a:rPr kumimoji="1" lang="en-US">
                <a:latin typeface="Helvetica" charset="0"/>
              </a:rPr>
              <a:t> every loan must have a customer associated to it via borrower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charset="0"/>
              </a:rPr>
              <a:t>Partial participation:  some entities may not participate in any relationship in the relationship set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>
                <a:latin typeface="Helvetica" charset="0"/>
              </a:rPr>
              <a:t>Example: participation of customer in borrower is partial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 l="385" t="34634" r="577" b="34634"/>
          <a:stretch>
            <a:fillRect/>
          </a:stretch>
        </p:blipFill>
        <p:spPr bwMode="auto">
          <a:xfrm>
            <a:off x="609600" y="4572000"/>
            <a:ext cx="8104188" cy="18859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Roles</a:t>
            </a:r>
          </a:p>
        </p:txBody>
      </p:sp>
      <p:pic>
        <p:nvPicPr>
          <p:cNvPr id="3072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 l="578" t="17995" r="578" b="17995"/>
          <a:stretch>
            <a:fillRect/>
          </a:stretch>
        </p:blipFill>
        <p:spPr>
          <a:xfrm>
            <a:off x="1219200" y="3124200"/>
            <a:ext cx="7315200" cy="3427413"/>
          </a:xfrm>
          <a:noFill/>
          <a:ln w="38100" cmpd="dbl">
            <a:solidFill>
              <a:schemeClr val="tx2"/>
            </a:solidFill>
          </a:ln>
        </p:spPr>
      </p:pic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457200" y="1828800"/>
            <a:ext cx="800100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4"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2400">
                <a:latin typeface="Arial" charset="0"/>
              </a:rPr>
              <a:t>Role labels are optional, and are used to clarify semantics of the relationship</a:t>
            </a:r>
          </a:p>
          <a:p>
            <a:pPr eaLnBrk="1" hangingPunct="1"/>
            <a:r>
              <a:rPr lang="en-US">
                <a:latin typeface="Arial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Relationship Sets with Attributes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/>
          <a:srcRect l="638" t="28896" r="638" b="29178"/>
          <a:stretch>
            <a:fillRect/>
          </a:stretch>
        </p:blipFill>
        <p:spPr bwMode="auto">
          <a:xfrm>
            <a:off x="533400" y="2057400"/>
            <a:ext cx="7999412" cy="25479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66800" y="381000"/>
            <a:ext cx="80772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E-R Diagram with a Ternary Relationship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/>
          <a:srcRect l="755" t="25693" r="378" b="25441"/>
          <a:stretch>
            <a:fillRect/>
          </a:stretch>
        </p:blipFill>
        <p:spPr bwMode="auto">
          <a:xfrm>
            <a:off x="838200" y="2590800"/>
            <a:ext cx="7477125" cy="27717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Entities are:</a:t>
            </a:r>
          </a:p>
          <a:p>
            <a:pPr eaLnBrk="1" hangingPunct="1">
              <a:defRPr/>
            </a:pPr>
            <a:r>
              <a:rPr lang="en-US" smtClean="0"/>
              <a:t>EMPLOYEE</a:t>
            </a:r>
          </a:p>
          <a:p>
            <a:pPr eaLnBrk="1" hangingPunct="1">
              <a:defRPr/>
            </a:pPr>
            <a:r>
              <a:rPr lang="en-US" smtClean="0"/>
              <a:t>DEPARTMENT</a:t>
            </a:r>
          </a:p>
          <a:p>
            <a:pPr eaLnBrk="1" hangingPunct="1">
              <a:defRPr/>
            </a:pPr>
            <a:r>
              <a:rPr lang="en-US" smtClean="0"/>
              <a:t>PROJECT</a:t>
            </a:r>
          </a:p>
          <a:p>
            <a:pPr eaLnBrk="1" hangingPunct="1">
              <a:defRPr/>
            </a:pPr>
            <a:r>
              <a:rPr lang="en-US" smtClean="0"/>
              <a:t>DEPENDENT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61248" cy="990600"/>
          </a:xfrm>
        </p:spPr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ED7B6A-CB9A-448B-B3B6-9D7415720527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28600" y="1524000"/>
          <a:ext cx="8763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800" b="1" smtClean="0"/>
              <a:t>ER DIAGRAM –</a:t>
            </a:r>
          </a:p>
          <a:p>
            <a:pPr eaLnBrk="1" hangingPunct="1">
              <a:defRPr/>
            </a:pPr>
            <a:r>
              <a:rPr lang="en-US" sz="2800" b="1" smtClean="0"/>
              <a:t> Relationship Types are:</a:t>
            </a:r>
            <a:br>
              <a:rPr lang="en-US" sz="2800" b="1" smtClean="0"/>
            </a:br>
            <a:endParaRPr lang="en-US" sz="2800" b="1" smtClean="0"/>
          </a:p>
          <a:p>
            <a:pPr eaLnBrk="1" hangingPunct="1">
              <a:defRPr/>
            </a:pPr>
            <a:r>
              <a:rPr lang="en-US" sz="2800" b="1" smtClean="0"/>
              <a:t>WORKS_FOR,</a:t>
            </a:r>
          </a:p>
          <a:p>
            <a:pPr eaLnBrk="1" hangingPunct="1">
              <a:defRPr/>
            </a:pPr>
            <a:r>
              <a:rPr lang="en-US" sz="2800" b="1" smtClean="0"/>
              <a:t> MANAGES,</a:t>
            </a:r>
          </a:p>
          <a:p>
            <a:pPr eaLnBrk="1" hangingPunct="1">
              <a:defRPr/>
            </a:pPr>
            <a:r>
              <a:rPr lang="en-US" sz="2800" b="1" smtClean="0"/>
              <a:t> WORKS_ON, </a:t>
            </a:r>
          </a:p>
          <a:p>
            <a:pPr eaLnBrk="1" hangingPunct="1">
              <a:defRPr/>
            </a:pPr>
            <a:r>
              <a:rPr lang="en-US" sz="2800" b="1" smtClean="0"/>
              <a:t>CONTROLS,</a:t>
            </a:r>
          </a:p>
          <a:p>
            <a:pPr eaLnBrk="1" hangingPunct="1">
              <a:defRPr/>
            </a:pPr>
            <a:r>
              <a:rPr lang="en-US" sz="2800" b="1" smtClean="0"/>
              <a:t>SUPERVISION, </a:t>
            </a:r>
          </a:p>
          <a:p>
            <a:pPr eaLnBrk="1" hangingPunct="1">
              <a:defRPr/>
            </a:pPr>
            <a:r>
              <a:rPr lang="en-US" sz="2800" b="1" smtClean="0"/>
              <a:t>DEPENDENTS_OF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2300" y="215900"/>
            <a:ext cx="7940675" cy="76835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0" smtClean="0"/>
              <a:t>ER DIAGRAM – Entity Types are:</a:t>
            </a:r>
            <a:br>
              <a:rPr lang="en-US" sz="2800" b="0" smtClean="0"/>
            </a:br>
            <a:r>
              <a:rPr lang="en-US" sz="2400" b="0" smtClean="0"/>
              <a:t>EMPLOYEE, DEPARTMENT, PROJECT, DEPENDENT</a:t>
            </a:r>
          </a:p>
        </p:txBody>
      </p:sp>
      <p:pic>
        <p:nvPicPr>
          <p:cNvPr id="35843" name="Picture 3" descr="3-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79248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54075" y="0"/>
            <a:ext cx="6994525" cy="1052513"/>
          </a:xfrm>
        </p:spPr>
        <p:txBody>
          <a:bodyPr tIns="0">
            <a:spAutoFit/>
          </a:bodyPr>
          <a:lstStyle/>
          <a:p>
            <a:pPr eaLnBrk="1" hangingPunct="1">
              <a:defRPr/>
            </a:pPr>
            <a:r>
              <a:rPr lang="en-US" sz="3300" b="0" smtClean="0"/>
              <a:t>ER DIAGRAM FOR A BANK </a:t>
            </a:r>
            <a:br>
              <a:rPr lang="en-US" sz="3300" b="0" smtClean="0"/>
            </a:br>
            <a:r>
              <a:rPr lang="en-US" sz="3300" b="0" smtClean="0"/>
              <a:t>DATABASE</a:t>
            </a:r>
          </a:p>
        </p:txBody>
      </p:sp>
      <p:pic>
        <p:nvPicPr>
          <p:cNvPr id="36867" name="Picture 4" descr="ch03_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2350" y="1208088"/>
            <a:ext cx="707707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2813" y="136525"/>
            <a:ext cx="7772400" cy="766763"/>
          </a:xfrm>
        </p:spPr>
        <p:txBody>
          <a:bodyPr/>
          <a:lstStyle/>
          <a:p>
            <a:pPr eaLnBrk="1" hangingPunct="1">
              <a:defRPr/>
            </a:pPr>
            <a:r>
              <a:rPr lang="en-US" b="0" smtClean="0"/>
              <a:t>PROBLEM with ER notation</a:t>
            </a:r>
            <a:endParaRPr lang="en-US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THE ENTITY RELATIONSHIP MODEL IN ITS ORIGINAL FORM DID NOT   SUPPORT THE SPECIALIZATION/ GENERALIZATION ABSTRACTIONS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ED7B6A-CB9A-448B-B3B6-9D741572052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8800" smtClean="0"/>
              <a:t>		Thankyou</a:t>
            </a:r>
            <a:endParaRPr lang="en-US" sz="8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Two entity types, EMPLOYEE and COMPANY, and some member entities of each.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/>
              <a:t>Slide 3-</a:t>
            </a:r>
            <a:fld id="{3FE45D07-3EEC-4E2C-868E-4273F6A2737E}" type="slidenum">
              <a:rPr lang="en-US"/>
              <a:pPr/>
              <a:t>4</a:t>
            </a:fld>
            <a:endParaRPr lang="en-US"/>
          </a:p>
        </p:txBody>
      </p:sp>
      <p:pic>
        <p:nvPicPr>
          <p:cNvPr id="521221" name="Picture 5" descr="31755_FIG0306.gif                                              0001035BEeyore                         B91DCF3B: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" y="1786569"/>
            <a:ext cx="8991600" cy="50714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Attribute types: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ED7B6A-CB9A-448B-B3B6-9D741572052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52400" y="1676401"/>
            <a:ext cx="8610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000" b="1" i="1" dirty="0" smtClean="0">
                <a:solidFill>
                  <a:srgbClr val="800000"/>
                </a:solidFill>
              </a:rPr>
              <a:t>Simple</a:t>
            </a:r>
            <a:r>
              <a:rPr lang="en-US" sz="2000" b="1" dirty="0" smtClean="0">
                <a:solidFill>
                  <a:srgbClr val="800000"/>
                </a:solidFill>
              </a:rPr>
              <a:t> and </a:t>
            </a:r>
            <a:r>
              <a:rPr lang="en-US" sz="2000" b="1" i="1" dirty="0" smtClean="0">
                <a:solidFill>
                  <a:srgbClr val="800000"/>
                </a:solidFill>
              </a:rPr>
              <a:t>composite</a:t>
            </a:r>
            <a:r>
              <a:rPr lang="en-US" sz="2000" b="1" dirty="0" smtClean="0">
                <a:solidFill>
                  <a:srgbClr val="800000"/>
                </a:solidFill>
              </a:rPr>
              <a:t> attributes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	Simple:</a:t>
            </a:r>
            <a:r>
              <a:rPr lang="en-US" sz="2000" dirty="0" smtClean="0"/>
              <a:t> Each entity has a single atomic value for the attribute. 	For 	example, Identity Number.</a:t>
            </a:r>
          </a:p>
          <a:p>
            <a:pPr lvl="1">
              <a:lnSpc>
                <a:spcPct val="90000"/>
              </a:lnSpc>
            </a:pPr>
            <a:r>
              <a:rPr lang="en-US" sz="2000" b="1" i="1" dirty="0" smtClean="0"/>
              <a:t>	Composite</a:t>
            </a:r>
            <a:r>
              <a:rPr lang="en-US" sz="2000" b="1" dirty="0" smtClean="0"/>
              <a:t> attributes </a:t>
            </a:r>
            <a:r>
              <a:rPr lang="en-US" sz="2000" dirty="0" smtClean="0"/>
              <a:t>The attribute may be composed of several 	components. For </a:t>
            </a:r>
            <a:r>
              <a:rPr lang="en-US" sz="2000" dirty="0" err="1" smtClean="0"/>
              <a:t>ex,Address</a:t>
            </a:r>
            <a:r>
              <a:rPr lang="en-US" sz="2000" dirty="0" smtClean="0"/>
              <a:t> (Street Address, City, State, </a:t>
            </a:r>
            <a:r>
              <a:rPr lang="en-US" sz="2000" dirty="0" err="1" smtClean="0"/>
              <a:t>ZipCode</a:t>
            </a:r>
            <a:r>
              <a:rPr lang="en-US" sz="2000" dirty="0" smtClean="0"/>
              <a:t> )</a:t>
            </a:r>
            <a:endParaRPr lang="en-US" sz="2000" b="1" dirty="0" smtClean="0"/>
          </a:p>
          <a:p>
            <a:pPr lvl="1">
              <a:lnSpc>
                <a:spcPct val="90000"/>
              </a:lnSpc>
            </a:pPr>
            <a:endParaRPr lang="en-US" sz="2000" b="1" dirty="0" smtClean="0"/>
          </a:p>
          <a:p>
            <a:pPr lvl="1">
              <a:lnSpc>
                <a:spcPct val="90000"/>
              </a:lnSpc>
            </a:pPr>
            <a:endParaRPr lang="en-US" sz="2000" b="1" dirty="0" smtClean="0"/>
          </a:p>
          <a:p>
            <a:pPr lvl="1">
              <a:lnSpc>
                <a:spcPct val="90000"/>
              </a:lnSpc>
            </a:pPr>
            <a:endParaRPr lang="en-US" sz="2000" b="1" dirty="0" smtClean="0"/>
          </a:p>
          <a:p>
            <a:pPr lvl="1">
              <a:lnSpc>
                <a:spcPct val="90000"/>
              </a:lnSpc>
            </a:pPr>
            <a:r>
              <a:rPr lang="en-US" sz="2000" b="1" i="1" dirty="0" smtClean="0">
                <a:solidFill>
                  <a:srgbClr val="800000"/>
                </a:solidFill>
              </a:rPr>
              <a:t>Single-valued</a:t>
            </a:r>
            <a:r>
              <a:rPr lang="en-US" sz="2000" b="1" dirty="0" smtClean="0">
                <a:solidFill>
                  <a:srgbClr val="800000"/>
                </a:solidFill>
              </a:rPr>
              <a:t> and </a:t>
            </a:r>
            <a:r>
              <a:rPr lang="en-US" sz="2000" b="1" i="1" dirty="0" smtClean="0">
                <a:solidFill>
                  <a:srgbClr val="800000"/>
                </a:solidFill>
              </a:rPr>
              <a:t>multi-valued</a:t>
            </a:r>
            <a:r>
              <a:rPr lang="en-US" sz="2000" b="1" dirty="0" smtClean="0">
                <a:solidFill>
                  <a:srgbClr val="800000"/>
                </a:solidFill>
              </a:rPr>
              <a:t> attributes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800000"/>
                </a:solidFill>
              </a:rPr>
              <a:t>	</a:t>
            </a:r>
            <a:r>
              <a:rPr lang="en-US" sz="2000" b="1" dirty="0" smtClean="0"/>
              <a:t>Single-</a:t>
            </a:r>
            <a:r>
              <a:rPr lang="en-US" sz="2000" b="1" dirty="0" err="1" smtClean="0"/>
              <a:t>valued:</a:t>
            </a:r>
            <a:r>
              <a:rPr lang="en-US" sz="2000" dirty="0" err="1" smtClean="0"/>
              <a:t>May</a:t>
            </a:r>
            <a:r>
              <a:rPr lang="en-US" sz="2000" dirty="0" smtClean="0"/>
              <a:t> have single </a:t>
            </a:r>
            <a:r>
              <a:rPr lang="en-US" sz="2000" dirty="0" err="1" smtClean="0"/>
              <a:t>value.For</a:t>
            </a:r>
            <a:r>
              <a:rPr lang="en-US" sz="2000" dirty="0" smtClean="0"/>
              <a:t> ex, Name of student</a:t>
            </a:r>
          </a:p>
          <a:p>
            <a:pPr lvl="1">
              <a:lnSpc>
                <a:spcPct val="90000"/>
              </a:lnSpc>
            </a:pPr>
            <a:r>
              <a:rPr lang="en-US" sz="2000" b="1" i="1" dirty="0" smtClean="0"/>
              <a:t>	Multi-valued</a:t>
            </a:r>
            <a:r>
              <a:rPr lang="en-US" sz="2000" b="1" dirty="0" smtClean="0"/>
              <a:t> attributes :</a:t>
            </a:r>
            <a:r>
              <a:rPr lang="en-US" sz="2000" dirty="0" smtClean="0"/>
              <a:t>An entity may have multiple values for that 	attribute. For example, Color of a CAR or Denoted as {Color} or 	</a:t>
            </a:r>
            <a:r>
              <a:rPr lang="en-US" sz="2000" dirty="0" err="1" smtClean="0"/>
              <a:t>PreviousDegrees</a:t>
            </a:r>
            <a:r>
              <a:rPr lang="en-US" sz="2000" dirty="0" smtClean="0"/>
              <a:t> of a STUDENT. {</a:t>
            </a:r>
            <a:r>
              <a:rPr lang="en-US" sz="2000" dirty="0" err="1" smtClean="0"/>
              <a:t>PreviousDegrees</a:t>
            </a:r>
            <a:r>
              <a:rPr lang="en-US" sz="2000" dirty="0" smtClean="0"/>
              <a:t>}.</a:t>
            </a:r>
            <a:endParaRPr lang="en-US" sz="2000" i="1" dirty="0" smtClean="0"/>
          </a:p>
          <a:p>
            <a:pPr lvl="1">
              <a:lnSpc>
                <a:spcPct val="90000"/>
              </a:lnSpc>
            </a:pPr>
            <a:r>
              <a:rPr lang="en-US" sz="2000" b="1" i="1" dirty="0" smtClean="0">
                <a:solidFill>
                  <a:srgbClr val="800000"/>
                </a:solidFill>
              </a:rPr>
              <a:t>Derived</a:t>
            </a:r>
            <a:r>
              <a:rPr lang="en-US" sz="2000" b="1" dirty="0" smtClean="0">
                <a:solidFill>
                  <a:srgbClr val="800000"/>
                </a:solidFill>
              </a:rPr>
              <a:t> attributes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	Can be computed from other attributes E.g.  </a:t>
            </a:r>
            <a:r>
              <a:rPr lang="en-US" sz="2000" i="1" dirty="0" smtClean="0"/>
              <a:t>age</a:t>
            </a:r>
            <a:r>
              <a:rPr lang="en-US" sz="2000" dirty="0" smtClean="0"/>
              <a:t>, given date of birth</a:t>
            </a:r>
          </a:p>
        </p:txBody>
      </p:sp>
      <p:pic>
        <p:nvPicPr>
          <p:cNvPr id="6" name="Picture 7" descr="31755_FIG0304.gif                                              0001035BEeyore                         B91DCF3B: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400802" y="3124200"/>
            <a:ext cx="2743198" cy="10668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136525"/>
            <a:ext cx="7772400" cy="801688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  Key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153400" cy="5313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An attribute of an entity type for which each entity must have </a:t>
            </a:r>
            <a:r>
              <a:rPr lang="en-US" sz="2800" dirty="0" smtClean="0">
                <a:solidFill>
                  <a:srgbClr val="800000"/>
                </a:solidFill>
              </a:rPr>
              <a:t>a unique value </a:t>
            </a:r>
            <a:r>
              <a:rPr lang="en-US" sz="2800" dirty="0" smtClean="0"/>
              <a:t>is called a key attribute of the entity type. For example, ID  of EMPLOYEE.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A key attribute </a:t>
            </a:r>
            <a:r>
              <a:rPr lang="en-US" sz="2800" dirty="0" smtClean="0">
                <a:solidFill>
                  <a:srgbClr val="800000"/>
                </a:solidFill>
              </a:rPr>
              <a:t>may be composite</a:t>
            </a:r>
            <a:r>
              <a:rPr lang="en-US" sz="2800" dirty="0" smtClean="0"/>
              <a:t>. For example, </a:t>
            </a:r>
            <a:r>
              <a:rPr lang="en-US" sz="2800" dirty="0" err="1" smtClean="0"/>
              <a:t>VehicleTagNumber</a:t>
            </a:r>
            <a:r>
              <a:rPr lang="en-US" sz="2800" dirty="0" smtClean="0"/>
              <a:t> is a key of the CAR entity type with components (Number, State).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An entity type may have more than one key. For example, the CAR entity type may have two keys: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600" dirty="0" err="1" smtClean="0"/>
              <a:t>VehicleIdentificationNumber</a:t>
            </a:r>
            <a:r>
              <a:rPr lang="en-US" sz="2600" dirty="0" smtClean="0"/>
              <a:t> (popularly called VIN)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600" dirty="0" err="1" smtClean="0"/>
              <a:t>VehicleTagNumber</a:t>
            </a:r>
            <a:r>
              <a:rPr lang="en-US" sz="2600" dirty="0" smtClean="0"/>
              <a:t> (Number, State), also known as </a:t>
            </a:r>
            <a:r>
              <a:rPr lang="en-US" sz="2600" dirty="0" err="1" smtClean="0"/>
              <a:t>license_plate</a:t>
            </a:r>
            <a:r>
              <a:rPr lang="en-US" sz="2600" dirty="0" smtClean="0"/>
              <a:t> number.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241300"/>
            <a:ext cx="7772400" cy="5159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Weak Entity Types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An entity that does not have a key attribute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A weak entity must participate in an identifying relationship type with an owner or identifying entity type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Entities are identified by the combination of: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200" dirty="0" smtClean="0"/>
              <a:t>A partial key of the weak entity type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200" dirty="0" smtClean="0"/>
              <a:t>The particular entity they are related to in the identifying entity type</a:t>
            </a:r>
          </a:p>
          <a:p>
            <a:pPr eaLnBrk="1" hangingPunct="1">
              <a:lnSpc>
                <a:spcPct val="90000"/>
              </a:lnSpc>
              <a:buSzPct val="150000"/>
              <a:buFont typeface="Wingdings" pitchFamily="2" charset="2"/>
              <a:buNone/>
              <a:defRPr/>
            </a:pPr>
            <a:r>
              <a:rPr lang="en-US" sz="2400" b="1" dirty="0" smtClean="0"/>
              <a:t>Example: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SzPct val="150000"/>
              <a:buFont typeface="Wingdings" pitchFamily="2" charset="2"/>
              <a:buNone/>
              <a:defRPr/>
            </a:pPr>
            <a:r>
              <a:rPr lang="en-US" sz="2400" dirty="0" smtClean="0"/>
              <a:t> Suppose that a DEPENDENT entity is identified by the dependent’s first name and </a:t>
            </a:r>
            <a:r>
              <a:rPr lang="en-US" sz="2400" dirty="0" err="1" smtClean="0"/>
              <a:t>birhtdate</a:t>
            </a:r>
            <a:r>
              <a:rPr lang="en-US" sz="2400" dirty="0" smtClean="0"/>
              <a:t>, </a:t>
            </a:r>
            <a:r>
              <a:rPr lang="en-US" sz="2400" i="1" dirty="0" smtClean="0"/>
              <a:t>and</a:t>
            </a:r>
            <a:r>
              <a:rPr lang="en-US" sz="2400" dirty="0" smtClean="0"/>
              <a:t> the specific EMPLOYEE that the dependent is related to.  DEPENDENT is a weak entity type with EMPLOYEE as its identifying entity type via the identifying relationship type DEPENDENT_OF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8153400" cy="990600"/>
          </a:xfrm>
        </p:spPr>
        <p:txBody>
          <a:bodyPr/>
          <a:lstStyle/>
          <a:p>
            <a:r>
              <a:rPr lang="en-US" dirty="0" smtClean="0"/>
              <a:t>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ED7B6A-CB9A-448B-B3B6-9D741572052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2"/>
          <p:cNvPicPr>
            <a:picLocks noGrp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ED7B6A-CB9A-448B-B3B6-9D741572052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/>
              <a:t>Chapter 3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E74D1-B326-4A91-926C-638624EE9B13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1000" y="1600200"/>
            <a:ext cx="8242300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US" sz="2400" b="0" dirty="0"/>
              <a:t>Name, SSN, Sex, Address, Salary, </a:t>
            </a:r>
            <a:r>
              <a:rPr lang="en-US" sz="2400" b="0" dirty="0" err="1"/>
              <a:t>Birthdate</a:t>
            </a:r>
            <a:r>
              <a:rPr lang="en-US" sz="2400" b="0" dirty="0"/>
              <a:t>, Department, </a:t>
            </a:r>
          </a:p>
          <a:p>
            <a:r>
              <a:rPr lang="en-US" sz="2400" b="0" dirty="0"/>
              <a:t>Supervisor,  {Works on ( Project, Hours)}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3441700" y="2451100"/>
            <a:ext cx="2260600" cy="1270000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44913" y="2871788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800" dirty="0"/>
              <a:t>WORKS_FOR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676400" y="4114800"/>
            <a:ext cx="1517650" cy="392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dirty="0"/>
              <a:t>EMPLOYEE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865813" y="4078288"/>
            <a:ext cx="1835150" cy="392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800" dirty="0"/>
              <a:t>DEPARTMENT</a:t>
            </a: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2439988" y="3125788"/>
            <a:ext cx="989012" cy="98901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5716588" y="3125788"/>
            <a:ext cx="989012" cy="91281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6310313" y="31765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2573338" y="31765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N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744538" y="3427413"/>
            <a:ext cx="172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Name    SSN    . . .</a:t>
            </a: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768350" y="3435350"/>
            <a:ext cx="67310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1530350" y="3435350"/>
            <a:ext cx="44450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063750" y="3435350"/>
            <a:ext cx="44450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1144588" y="3735388"/>
            <a:ext cx="531812" cy="379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1754188" y="3735388"/>
            <a:ext cx="150812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2286000" y="3735388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304800" y="5241925"/>
            <a:ext cx="8077200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2400" b="0" dirty="0"/>
              <a:t>Relationship instances of WORKS_FOR:</a:t>
            </a:r>
          </a:p>
          <a:p>
            <a:pPr algn="ctr"/>
            <a:r>
              <a:rPr lang="en-US" sz="2400" b="0" dirty="0"/>
              <a:t>{(KV, CS), (Pan, EE), . . .}</a:t>
            </a: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3600" b="0" dirty="0"/>
              <a:t>EMPLOYEE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3" grpId="1" animBg="1"/>
      <p:bldP spid="14" grpId="0" animBg="1"/>
      <p:bldP spid="15" grpId="0"/>
      <p:bldP spid="16" grpId="0"/>
      <p:bldP spid="16" grpId="1"/>
      <p:bldP spid="17" grpId="0"/>
      <p:bldP spid="17" grpId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106</TotalTime>
  <Words>1046</Words>
  <Application>Microsoft Office PowerPoint</Application>
  <PresentationFormat>On-screen Show (4:3)</PresentationFormat>
  <Paragraphs>198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Median</vt:lpstr>
      <vt:lpstr>Slide 1</vt:lpstr>
      <vt:lpstr> A simplified diagram to illustrate the main phases of database design.</vt:lpstr>
      <vt:lpstr>Definitions</vt:lpstr>
      <vt:lpstr> Two entity types, EMPLOYEE and COMPANY, and some member entities of each.</vt:lpstr>
      <vt:lpstr>Attribute types: </vt:lpstr>
      <vt:lpstr>  Key Attributes</vt:lpstr>
      <vt:lpstr>Weak Entity Types</vt:lpstr>
      <vt:lpstr>Notations</vt:lpstr>
      <vt:lpstr>EMPLOYEE</vt:lpstr>
      <vt:lpstr>Relationship Sets</vt:lpstr>
      <vt:lpstr>Degree of a Relationship Set</vt:lpstr>
      <vt:lpstr>Recursive relationship</vt:lpstr>
      <vt:lpstr>Mapping Cardinality Constraints</vt:lpstr>
      <vt:lpstr>Mapping Cardinalities</vt:lpstr>
      <vt:lpstr>Mapping Cardinalities </vt:lpstr>
      <vt:lpstr>Many-to-one (N:1) RELATIONSHIP</vt:lpstr>
      <vt:lpstr>Many-to-many (M:N) RELATIONSHIP</vt:lpstr>
      <vt:lpstr>Relationships and Relationship Types (3)</vt:lpstr>
      <vt:lpstr>E-R Diagrams</vt:lpstr>
      <vt:lpstr>E-R Diagram With Composite, Multivalued, and Derived Attributes</vt:lpstr>
      <vt:lpstr>Cardinality Constraints</vt:lpstr>
      <vt:lpstr>One-To-Many Relationship</vt:lpstr>
      <vt:lpstr>Many-To-One Relationships</vt:lpstr>
      <vt:lpstr>Many-To-Many Relationship</vt:lpstr>
      <vt:lpstr>Participation of an Entity Set in a Relationship Set</vt:lpstr>
      <vt:lpstr>Roles</vt:lpstr>
      <vt:lpstr>Relationship Sets with Attributes</vt:lpstr>
      <vt:lpstr>E-R Diagram with a Ternary Relationship</vt:lpstr>
      <vt:lpstr>Slide 29</vt:lpstr>
      <vt:lpstr>Slide 30</vt:lpstr>
      <vt:lpstr>ER DIAGRAM – Entity Types are: EMPLOYEE, DEPARTMENT, PROJECT, DEPENDENT</vt:lpstr>
      <vt:lpstr>ER DIAGRAM FOR A BANK  DATABASE</vt:lpstr>
      <vt:lpstr>PROBLEM with ER notation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Sources: Elamsari and Navathe, Fundamentals of Database Management systems</dc:title>
  <dc:creator>harvinder</dc:creator>
  <cp:lastModifiedBy>harvinder</cp:lastModifiedBy>
  <cp:revision>18</cp:revision>
  <dcterms:created xsi:type="dcterms:W3CDTF">2014-09-09T10:51:47Z</dcterms:created>
  <dcterms:modified xsi:type="dcterms:W3CDTF">2014-09-16T11:25:33Z</dcterms:modified>
</cp:coreProperties>
</file>