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71"/>
  </p:notesMasterIdLst>
  <p:handoutMasterIdLst>
    <p:handoutMasterId r:id="rId72"/>
  </p:handoutMasterIdLst>
  <p:sldIdLst>
    <p:sldId id="256" r:id="rId2"/>
    <p:sldId id="299" r:id="rId3"/>
    <p:sldId id="300" r:id="rId4"/>
    <p:sldId id="301" r:id="rId5"/>
    <p:sldId id="302" r:id="rId6"/>
    <p:sldId id="258" r:id="rId7"/>
    <p:sldId id="259" r:id="rId8"/>
    <p:sldId id="304" r:id="rId9"/>
    <p:sldId id="303" r:id="rId10"/>
    <p:sldId id="261" r:id="rId11"/>
    <p:sldId id="262" r:id="rId12"/>
    <p:sldId id="305" r:id="rId13"/>
    <p:sldId id="306" r:id="rId14"/>
    <p:sldId id="265" r:id="rId15"/>
    <p:sldId id="266" r:id="rId16"/>
    <p:sldId id="267" r:id="rId17"/>
    <p:sldId id="268" r:id="rId18"/>
    <p:sldId id="269" r:id="rId19"/>
    <p:sldId id="270" r:id="rId20"/>
    <p:sldId id="271" r:id="rId21"/>
    <p:sldId id="307" r:id="rId22"/>
    <p:sldId id="308" r:id="rId23"/>
    <p:sldId id="309" r:id="rId24"/>
    <p:sldId id="310" r:id="rId25"/>
    <p:sldId id="311" r:id="rId26"/>
    <p:sldId id="321" r:id="rId27"/>
    <p:sldId id="272" r:id="rId28"/>
    <p:sldId id="273" r:id="rId29"/>
    <p:sldId id="314" r:id="rId30"/>
    <p:sldId id="274" r:id="rId31"/>
    <p:sldId id="275" r:id="rId32"/>
    <p:sldId id="322" r:id="rId33"/>
    <p:sldId id="316" r:id="rId34"/>
    <p:sldId id="317" r:id="rId35"/>
    <p:sldId id="318" r:id="rId36"/>
    <p:sldId id="319" r:id="rId37"/>
    <p:sldId id="320" r:id="rId38"/>
    <p:sldId id="277" r:id="rId39"/>
    <p:sldId id="278" r:id="rId40"/>
    <p:sldId id="279" r:id="rId41"/>
    <p:sldId id="337" r:id="rId42"/>
    <p:sldId id="323" r:id="rId43"/>
    <p:sldId id="324" r:id="rId44"/>
    <p:sldId id="325" r:id="rId45"/>
    <p:sldId id="326" r:id="rId46"/>
    <p:sldId id="327" r:id="rId47"/>
    <p:sldId id="328" r:id="rId48"/>
    <p:sldId id="329" r:id="rId49"/>
    <p:sldId id="330" r:id="rId50"/>
    <p:sldId id="336" r:id="rId51"/>
    <p:sldId id="331" r:id="rId52"/>
    <p:sldId id="332" r:id="rId53"/>
    <p:sldId id="333" r:id="rId54"/>
    <p:sldId id="334" r:id="rId55"/>
    <p:sldId id="335" r:id="rId56"/>
    <p:sldId id="349" r:id="rId57"/>
    <p:sldId id="350" r:id="rId58"/>
    <p:sldId id="338" r:id="rId59"/>
    <p:sldId id="339" r:id="rId60"/>
    <p:sldId id="340" r:id="rId61"/>
    <p:sldId id="341" r:id="rId62"/>
    <p:sldId id="342" r:id="rId63"/>
    <p:sldId id="343" r:id="rId64"/>
    <p:sldId id="344" r:id="rId65"/>
    <p:sldId id="345" r:id="rId66"/>
    <p:sldId id="346" r:id="rId67"/>
    <p:sldId id="347" r:id="rId68"/>
    <p:sldId id="351" r:id="rId69"/>
    <p:sldId id="348" r:id="rId70"/>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567" autoAdjust="0"/>
    <p:restoredTop sz="90929"/>
  </p:normalViewPr>
  <p:slideViewPr>
    <p:cSldViewPr snapToGrid="0">
      <p:cViewPr>
        <p:scale>
          <a:sx n="75" d="100"/>
          <a:sy n="75" d="100"/>
        </p:scale>
        <p:origin x="-107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851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44851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44851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44851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B1384A25-49A4-4940-960E-F63D64F61708}"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61" tIns="48331" rIns="96661" bIns="48331" numCol="1" anchor="ctr" anchorCtr="0" compatLnSpc="1">
            <a:prstTxWarp prst="textNoShape">
              <a:avLst/>
            </a:prstTxWarp>
          </a:bodyPr>
          <a:lstStyle>
            <a:lvl1pPr defTabSz="966788">
              <a:defRPr sz="1300">
                <a:latin typeface="Times New Roman" charset="0"/>
              </a:defRPr>
            </a:lvl1pPr>
          </a:lstStyle>
          <a:p>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61" tIns="48331" rIns="96661" bIns="48331" numCol="1" anchor="ctr" anchorCtr="0" compatLnSpc="1">
            <a:prstTxWarp prst="textNoShape">
              <a:avLst/>
            </a:prstTxWarp>
          </a:bodyPr>
          <a:lstStyle>
            <a:lvl1pPr algn="r" defTabSz="966788">
              <a:defRPr sz="1300">
                <a:latin typeface="Times New Roman" charset="0"/>
              </a:defRPr>
            </a:lvl1pPr>
          </a:lstStyle>
          <a:p>
            <a:endParaRPr lang="en-US"/>
          </a:p>
        </p:txBody>
      </p:sp>
      <p:sp>
        <p:nvSpPr>
          <p:cNvPr id="61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none" lIns="96661" tIns="48331" rIns="96661" bIns="48331"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defTabSz="966788">
              <a:defRPr sz="1300">
                <a:latin typeface="Times New Roman" charset="0"/>
              </a:defRPr>
            </a:lvl1pPr>
          </a:lstStyle>
          <a:p>
            <a:endParaRPr lang="en-US"/>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algn="r" defTabSz="966788">
              <a:defRPr sz="1300">
                <a:latin typeface="Times New Roman" charset="0"/>
              </a:defRPr>
            </a:lvl1pPr>
          </a:lstStyle>
          <a:p>
            <a:fld id="{8C79EE97-EF5E-4EBD-9B2C-F9FA73A19C30}"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latin typeface="Times New Roman" pitchFamily="18" charset="0"/>
            </a:endParaRPr>
          </a:p>
        </p:txBody>
      </p:sp>
      <p:sp>
        <p:nvSpPr>
          <p:cNvPr id="52228" name="Slide Number Placeholder 3"/>
          <p:cNvSpPr>
            <a:spLocks noGrp="1"/>
          </p:cNvSpPr>
          <p:nvPr>
            <p:ph type="sldNum" sz="quarter" idx="5"/>
          </p:nvPr>
        </p:nvSpPr>
        <p:spPr>
          <a:noFill/>
        </p:spPr>
        <p:txBody>
          <a:bodyPr/>
          <a:lstStyle/>
          <a:p>
            <a:fld id="{62CF6061-2010-4ECC-BDF1-EA32F1725E60}" type="slidenum">
              <a:rPr lang="en-US" smtClean="0">
                <a:latin typeface="Times New Roman" pitchFamily="18" charset="0"/>
              </a:rPr>
              <a:pPr/>
              <a:t>26</a:t>
            </a:fld>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B4FA840-0CBC-4154-A847-7FA46A985AB3}" type="slidenum">
              <a:rPr lang="en-US"/>
              <a:pPr/>
              <a:t>35</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3711FC-9FDB-4A52-B3E1-4EE972EDADBF}" type="slidenum">
              <a:rPr lang="en-CA"/>
              <a:pPr/>
              <a:t>42</a:t>
            </a:fld>
            <a:endParaRPr lang="en-CA"/>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D9F3E0-9D72-46BC-950B-0FAF90834F75}" type="slidenum">
              <a:rPr lang="en-CA"/>
              <a:pPr/>
              <a:t>43</a:t>
            </a:fld>
            <a:endParaRPr lang="en-CA"/>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36BA58-1943-4351-B8DE-C38F7B46F9F2}" type="slidenum">
              <a:rPr lang="en-CA"/>
              <a:pPr/>
              <a:t>44</a:t>
            </a:fld>
            <a:endParaRPr lang="en-CA"/>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B2BE70-5E57-40E5-B05E-303925BF3375}" type="slidenum">
              <a:rPr lang="en-US"/>
              <a:pPr/>
              <a:t>45</a:t>
            </a:fld>
            <a:endParaRPr lang="en-US"/>
          </a:p>
        </p:txBody>
      </p:sp>
      <p:sp>
        <p:nvSpPr>
          <p:cNvPr id="733186" name="Rectangle 2"/>
          <p:cNvSpPr>
            <a:spLocks noGrp="1" noRot="1" noChangeAspect="1" noChangeArrowheads="1" noTextEdit="1"/>
          </p:cNvSpPr>
          <p:nvPr>
            <p:ph type="sldImg"/>
          </p:nvPr>
        </p:nvSpPr>
        <p:spPr>
          <a:ln/>
        </p:spPr>
      </p:sp>
      <p:sp>
        <p:nvSpPr>
          <p:cNvPr id="733187" name="Rectangle 3"/>
          <p:cNvSpPr>
            <a:spLocks noGrp="1" noChangeArrowheads="1"/>
          </p:cNvSpPr>
          <p:nvPr>
            <p:ph type="body" idx="1"/>
          </p:nvPr>
        </p:nvSpPr>
        <p:spPr/>
        <p:txBody>
          <a:bodyPr/>
          <a:lstStyle/>
          <a:p>
            <a:endParaRPr lang="pt-P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C79EE97-EF5E-4EBD-9B2C-F9FA73A19C30}" type="slidenum">
              <a:rPr lang="en-US" smtClean="0"/>
              <a:pPr/>
              <a:t>56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57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9C9B7D6-A13F-4A8E-A81A-D46CAEAF3978}" type="slidenum">
              <a:rPr lang="en-US"/>
              <a:pPr fontAlgn="base">
                <a:spcBef>
                  <a:spcPct val="0"/>
                </a:spcBef>
                <a:spcAft>
                  <a:spcPct val="0"/>
                </a:spcAft>
              </a:pPr>
              <a:t>68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1">
                <a:gamma/>
                <a:shade val="66275"/>
                <a:invGamma/>
              </a:schemeClr>
            </a:gs>
          </a:gsLst>
          <a:lin ang="5400000" scaled="1"/>
        </a:gradFill>
        <a:effectLst/>
      </p:bgPr>
    </p:bg>
    <p:spTree>
      <p:nvGrpSpPr>
        <p:cNvPr id="1" name=""/>
        <p:cNvGrpSpPr/>
        <p:nvPr/>
      </p:nvGrpSpPr>
      <p:grpSpPr>
        <a:xfrm>
          <a:off x="0" y="0"/>
          <a:ext cx="0" cy="0"/>
          <a:chOff x="0" y="0"/>
          <a:chExt cx="0" cy="0"/>
        </a:xfrm>
      </p:grpSpPr>
      <p:sp>
        <p:nvSpPr>
          <p:cNvPr id="425986" name="Freeform 2"/>
          <p:cNvSpPr>
            <a:spLocks/>
          </p:cNvSpPr>
          <p:nvPr/>
        </p:nvSpPr>
        <p:spPr bwMode="gray">
          <a:xfrm>
            <a:off x="690563" y="3340100"/>
            <a:ext cx="7653337"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headEnd/>
            <a:tailEnd/>
          </a:ln>
        </p:spPr>
        <p:txBody>
          <a:bodyPr wrap="none" anchor="ctr"/>
          <a:lstStyle/>
          <a:p>
            <a:endParaRPr lang="en-US"/>
          </a:p>
        </p:txBody>
      </p:sp>
      <p:sp>
        <p:nvSpPr>
          <p:cNvPr id="425987" name="Rectangle 3"/>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425988"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t>Click to edit Master subtitle style</a:t>
            </a:r>
          </a:p>
        </p:txBody>
      </p:sp>
      <p:sp>
        <p:nvSpPr>
          <p:cNvPr id="425989" name="Rectangle 5"/>
          <p:cNvSpPr>
            <a:spLocks noGrp="1" noChangeArrowheads="1"/>
          </p:cNvSpPr>
          <p:nvPr>
            <p:ph type="dt" sz="half" idx="2"/>
          </p:nvPr>
        </p:nvSpPr>
        <p:spPr/>
        <p:txBody>
          <a:bodyPr/>
          <a:lstStyle>
            <a:lvl1pPr>
              <a:defRPr>
                <a:solidFill>
                  <a:srgbClr val="578963"/>
                </a:solidFill>
              </a:defRPr>
            </a:lvl1pPr>
          </a:lstStyle>
          <a:p>
            <a:endParaRPr lang="en-US"/>
          </a:p>
        </p:txBody>
      </p:sp>
      <p:sp>
        <p:nvSpPr>
          <p:cNvPr id="425990" name="Rectangle 6"/>
          <p:cNvSpPr>
            <a:spLocks noGrp="1" noChangeArrowheads="1"/>
          </p:cNvSpPr>
          <p:nvPr>
            <p:ph type="ftr" sz="quarter" idx="3"/>
          </p:nvPr>
        </p:nvSpPr>
        <p:spPr bwMode="auto">
          <a:xfrm>
            <a:off x="3124200" y="6248400"/>
            <a:ext cx="28956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charset="0"/>
              </a:defRPr>
            </a:lvl1pPr>
          </a:lstStyle>
          <a:p>
            <a:endParaRPr lang="en-US"/>
          </a:p>
        </p:txBody>
      </p:sp>
      <p:sp>
        <p:nvSpPr>
          <p:cNvPr id="425991" name="Rectangle 7"/>
          <p:cNvSpPr>
            <a:spLocks noGrp="1" noChangeArrowheads="1"/>
          </p:cNvSpPr>
          <p:nvPr>
            <p:ph type="sldNum" sz="quarter" idx="4"/>
          </p:nvPr>
        </p:nvSpPr>
        <p:spPr/>
        <p:txBody>
          <a:bodyPr/>
          <a:lstStyle>
            <a:lvl1pPr>
              <a:defRPr>
                <a:solidFill>
                  <a:srgbClr val="578963"/>
                </a:solidFill>
              </a:defRPr>
            </a:lvl1pPr>
          </a:lstStyle>
          <a:p>
            <a:fld id="{CA056DAD-D373-4E97-A80D-828E70FB2E43}" type="slidenum">
              <a:rPr lang="en-US"/>
              <a:pPr/>
              <a:t>‹#›</a:t>
            </a:fld>
            <a:endParaRPr lang="en-US"/>
          </a:p>
        </p:txBody>
      </p:sp>
      <p:graphicFrame>
        <p:nvGraphicFramePr>
          <p:cNvPr id="425992" name="Rectangle 8"/>
          <p:cNvGraphicFramePr>
            <a:graphicFrameLocks/>
          </p:cNvGraphicFramePr>
          <p:nvPr/>
        </p:nvGraphicFramePr>
        <p:xfrm>
          <a:off x="1524000" y="1397000"/>
          <a:ext cx="6096000" cy="4064000"/>
        </p:xfrm>
        <a:graphic>
          <a:graphicData uri="http://schemas.openxmlformats.org/presentationml/2006/ole">
            <p:oleObj spid="_x0000_s425992" name="Clip" r:id="rId3" imgW="0" imgH="0" progId="">
              <p:embed/>
            </p:oleObj>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5835A9AF-D381-4751-AECF-4976EBE80DB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4488" y="0"/>
            <a:ext cx="2039937" cy="5991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1500" y="0"/>
            <a:ext cx="5970588" cy="5991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02A834C9-DC20-4BCA-A4DD-75FAC59D604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BA53E1F-9A3F-4ECB-8914-3FB04F203B1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40E9E0B8-68BC-4605-B96B-9FA214BFB0F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40F8726-366D-445A-976E-B49A38B1642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DDFE9798-B15F-44B9-9DF7-7BA84DCB14E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EB9DD909-BF1C-483C-927E-84A83307F13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30B5FA30-F46D-489A-AEEF-8089403CC27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53401BE1-8056-4FE5-AE14-3657BA190F6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F984DD65-0BA3-427D-BD9E-5052A8C4428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76078"/>
                <a:invGamma/>
              </a:schemeClr>
            </a:gs>
          </a:gsLst>
          <a:lin ang="5400000" scaled="1"/>
        </a:gradFill>
        <a:effectLst/>
      </p:bgPr>
    </p:bg>
    <p:spTree>
      <p:nvGrpSpPr>
        <p:cNvPr id="1" name=""/>
        <p:cNvGrpSpPr/>
        <p:nvPr/>
      </p:nvGrpSpPr>
      <p:grpSpPr>
        <a:xfrm>
          <a:off x="0" y="0"/>
          <a:ext cx="0" cy="0"/>
          <a:chOff x="0" y="0"/>
          <a:chExt cx="0" cy="0"/>
        </a:xfrm>
      </p:grpSpPr>
      <p:sp>
        <p:nvSpPr>
          <p:cNvPr id="424963" name="Rectangle 3"/>
          <p:cNvSpPr>
            <a:spLocks noGrp="1" noChangeArrowheads="1"/>
          </p:cNvSpPr>
          <p:nvPr>
            <p:ph type="body" idx="1"/>
          </p:nvPr>
        </p:nvSpPr>
        <p:spPr bwMode="auto">
          <a:xfrm>
            <a:off x="571500" y="1114425"/>
            <a:ext cx="7848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2496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solidFill>
                  <a:schemeClr val="bg2"/>
                </a:solidFill>
                <a:latin typeface="Times New Roman" charset="0"/>
              </a:defRPr>
            </a:lvl1pPr>
          </a:lstStyle>
          <a:p>
            <a:endParaRPr lang="en-US"/>
          </a:p>
        </p:txBody>
      </p:sp>
      <p:sp>
        <p:nvSpPr>
          <p:cNvPr id="424965"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charset="0"/>
              </a:defRPr>
            </a:lvl1pPr>
          </a:lstStyle>
          <a:p>
            <a:fld id="{1D8EE60D-74B8-43C2-AB20-59EF5EABF2CC}" type="slidenum">
              <a:rPr lang="en-US"/>
              <a:pPr/>
              <a:t>‹#›</a:t>
            </a:fld>
            <a:endParaRPr lang="en-US"/>
          </a:p>
        </p:txBody>
      </p:sp>
      <p:sp>
        <p:nvSpPr>
          <p:cNvPr id="425001" name="Text Box 41"/>
          <p:cNvSpPr txBox="1">
            <a:spLocks noChangeArrowheads="1"/>
          </p:cNvSpPr>
          <p:nvPr/>
        </p:nvSpPr>
        <p:spPr bwMode="auto">
          <a:xfrm>
            <a:off x="4446588" y="6613525"/>
            <a:ext cx="514350" cy="244475"/>
          </a:xfrm>
          <a:prstGeom prst="rect">
            <a:avLst/>
          </a:prstGeom>
          <a:noFill/>
          <a:ln w="9525">
            <a:noFill/>
            <a:miter lim="800000"/>
            <a:headEnd/>
            <a:tailEnd/>
          </a:ln>
          <a:effectLst/>
        </p:spPr>
        <p:txBody>
          <a:bodyPr wrap="none">
            <a:spAutoFit/>
          </a:bodyPr>
          <a:lstStyle/>
          <a:p>
            <a:pPr algn="ctr">
              <a:spcBef>
                <a:spcPct val="50000"/>
              </a:spcBef>
            </a:pPr>
            <a:r>
              <a:rPr lang="en-US" sz="1000" b="1">
                <a:solidFill>
                  <a:schemeClr val="tx2"/>
                </a:solidFill>
              </a:rPr>
              <a:t>15.</a:t>
            </a:r>
            <a:fld id="{4A526459-21F1-4155-8526-CC7D6A70DD05}" type="slidenum">
              <a:rPr lang="en-US" sz="1000" b="1">
                <a:solidFill>
                  <a:schemeClr val="tx2"/>
                </a:solidFill>
              </a:rPr>
              <a:pPr algn="ctr">
                <a:spcBef>
                  <a:spcPct val="50000"/>
                </a:spcBef>
              </a:pPr>
              <a:t>‹#›</a:t>
            </a:fld>
            <a:endParaRPr lang="en-US" sz="1000" b="1">
              <a:solidFill>
                <a:schemeClr val="tx2"/>
              </a:solidFill>
            </a:endParaRPr>
          </a:p>
        </p:txBody>
      </p:sp>
      <p:sp>
        <p:nvSpPr>
          <p:cNvPr id="425002" name="Rectangle 42"/>
          <p:cNvSpPr>
            <a:spLocks noGrp="1" noChangeArrowheads="1"/>
          </p:cNvSpPr>
          <p:nvPr>
            <p:ph type="title"/>
          </p:nvPr>
        </p:nvSpPr>
        <p:spPr bwMode="auto">
          <a:xfrm>
            <a:off x="657225" y="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Wingdings 2" pitchFamily="18" charset="2"/>
        <a:buChar char="ê"/>
        <a:defRPr kumimoji="1">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Wingdings" pitchFamily="2" charset="2"/>
        <a:buChar char="Ø"/>
        <a:defRPr kumimoji="1">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Transactions</a:t>
            </a:r>
          </a:p>
        </p:txBody>
      </p:sp>
      <p:sp>
        <p:nvSpPr>
          <p:cNvPr id="30723" name="Rectangle 3"/>
          <p:cNvSpPr>
            <a:spLocks noGrp="1" noChangeArrowheads="1"/>
          </p:cNvSpPr>
          <p:nvPr>
            <p:ph type="body" idx="1"/>
          </p:nvPr>
        </p:nvSpPr>
        <p:spPr>
          <a:xfrm>
            <a:off x="1090613" y="1260475"/>
            <a:ext cx="6724650" cy="4114800"/>
          </a:xfrm>
        </p:spPr>
        <p:txBody>
          <a:bodyPr/>
          <a:lstStyle/>
          <a:p>
            <a:r>
              <a:rPr lang="en-US" dirty="0"/>
              <a:t>Transaction Concept</a:t>
            </a:r>
          </a:p>
          <a:p>
            <a:r>
              <a:rPr lang="en-US" dirty="0"/>
              <a:t>Transaction State</a:t>
            </a:r>
          </a:p>
          <a:p>
            <a:r>
              <a:rPr lang="en-US" dirty="0" smtClean="0"/>
              <a:t>Concurrent </a:t>
            </a:r>
            <a:r>
              <a:rPr lang="en-US" dirty="0"/>
              <a:t>Executions</a:t>
            </a:r>
          </a:p>
          <a:p>
            <a:r>
              <a:rPr lang="en-US" dirty="0" err="1"/>
              <a:t>Serializability</a:t>
            </a:r>
            <a:endParaRPr lang="en-US" dirty="0"/>
          </a:p>
          <a:p>
            <a:r>
              <a:rPr lang="en-US" dirty="0"/>
              <a:t>Recoverability</a:t>
            </a:r>
          </a:p>
          <a:p>
            <a:r>
              <a:rPr lang="en-US" dirty="0" smtClean="0"/>
              <a:t>Transaction </a:t>
            </a:r>
            <a:r>
              <a:rPr lang="en-US" dirty="0"/>
              <a:t>Definition in SQL</a:t>
            </a:r>
          </a:p>
          <a:p>
            <a:r>
              <a:rPr lang="en-US" dirty="0"/>
              <a:t>Testing for </a:t>
            </a:r>
            <a:r>
              <a:rPr lang="en-US" dirty="0" err="1"/>
              <a:t>Serializability</a:t>
            </a:r>
            <a:r>
              <a:rPr lang="en-US" dirty="0"/>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US"/>
              <a:t>Transaction State</a:t>
            </a:r>
          </a:p>
        </p:txBody>
      </p:sp>
      <p:sp>
        <p:nvSpPr>
          <p:cNvPr id="385027" name="Rectangle 3"/>
          <p:cNvSpPr>
            <a:spLocks noGrp="1" noChangeArrowheads="1"/>
          </p:cNvSpPr>
          <p:nvPr>
            <p:ph type="body" idx="1"/>
          </p:nvPr>
        </p:nvSpPr>
        <p:spPr>
          <a:xfrm>
            <a:off x="1158875" y="1214438"/>
            <a:ext cx="6724650" cy="4114800"/>
          </a:xfrm>
        </p:spPr>
        <p:txBody>
          <a:bodyPr/>
          <a:lstStyle/>
          <a:p>
            <a:r>
              <a:rPr lang="en-US" sz="1800" b="1"/>
              <a:t>Active, </a:t>
            </a:r>
            <a:r>
              <a:rPr lang="en-US" sz="1800"/>
              <a:t>the initial state; the transaction stays in this state while it is executing</a:t>
            </a:r>
          </a:p>
          <a:p>
            <a:r>
              <a:rPr lang="en-US" sz="1800" b="1"/>
              <a:t>Partially committed,</a:t>
            </a:r>
            <a:r>
              <a:rPr lang="en-US" sz="1800"/>
              <a:t> after the final statement has been executed.</a:t>
            </a:r>
          </a:p>
          <a:p>
            <a:r>
              <a:rPr lang="en-US" sz="1800" b="1"/>
              <a:t>Failed, </a:t>
            </a:r>
            <a:r>
              <a:rPr lang="en-US" sz="1800"/>
              <a:t>after the discovery that normal execution can no longer proceed.</a:t>
            </a:r>
          </a:p>
          <a:p>
            <a:r>
              <a:rPr lang="en-US" sz="1800" b="1"/>
              <a:t>Aborted,</a:t>
            </a:r>
            <a:r>
              <a:rPr lang="en-US" sz="1800"/>
              <a:t> after the transaction has been rolled back and the database restored to its state prior to the start of the transaction.  Two options after it has been aborted:</a:t>
            </a:r>
          </a:p>
          <a:p>
            <a:pPr lvl="1"/>
            <a:r>
              <a:rPr lang="en-US" sz="1600"/>
              <a:t>restart the transaction – only if no internal logical error</a:t>
            </a:r>
          </a:p>
          <a:p>
            <a:pPr lvl="1"/>
            <a:r>
              <a:rPr lang="en-US" sz="1600"/>
              <a:t>kill the transaction</a:t>
            </a:r>
          </a:p>
          <a:p>
            <a:r>
              <a:rPr lang="en-US" sz="1800" b="1"/>
              <a:t>Committed,</a:t>
            </a:r>
            <a:r>
              <a:rPr lang="en-US" sz="1800"/>
              <a:t> after </a:t>
            </a:r>
            <a:r>
              <a:rPr lang="en-US" sz="1800" i="1"/>
              <a:t>successful completion</a:t>
            </a:r>
            <a:r>
              <a:rPr lang="en-US" sz="180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t>Transaction State (Cont.)</a:t>
            </a:r>
          </a:p>
        </p:txBody>
      </p:sp>
      <p:pic>
        <p:nvPicPr>
          <p:cNvPr id="386053" name="Picture 5"/>
          <p:cNvPicPr>
            <a:picLocks noChangeAspect="1" noChangeArrowheads="1"/>
          </p:cNvPicPr>
          <p:nvPr/>
        </p:nvPicPr>
        <p:blipFill>
          <a:blip r:embed="rId2" cstate="print"/>
          <a:srcRect l="10333" t="3268" r="11909" b="1634"/>
          <a:stretch>
            <a:fillRect/>
          </a:stretch>
        </p:blipFill>
        <p:spPr bwMode="auto">
          <a:xfrm>
            <a:off x="1828800" y="1155700"/>
            <a:ext cx="5219700" cy="4787900"/>
          </a:xfrm>
          <a:prstGeom prst="rect">
            <a:avLst/>
          </a:prstGeom>
          <a:noFill/>
          <a:ln w="76200" cmpd="tri">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685800" y="381000"/>
            <a:ext cx="7772400" cy="615950"/>
          </a:xfrm>
        </p:spPr>
        <p:txBody>
          <a:bodyPr>
            <a:normAutofit fontScale="90000"/>
          </a:bodyPr>
          <a:lstStyle/>
          <a:p>
            <a:pPr algn="ctr" eaLnBrk="1" fontAlgn="auto" hangingPunct="1">
              <a:spcAft>
                <a:spcPts val="0"/>
              </a:spcAft>
              <a:defRPr/>
            </a:pPr>
            <a:r>
              <a:rPr lang="en-US" altLang="ar-SA" sz="3600" dirty="0" smtClean="0"/>
              <a:t>The System Log</a:t>
            </a:r>
            <a:endParaRPr lang="en-US" altLang="ar-SA" dirty="0" smtClean="0"/>
          </a:p>
        </p:txBody>
      </p:sp>
      <p:sp>
        <p:nvSpPr>
          <p:cNvPr id="14339" name="Slide Number Placeholder 5"/>
          <p:cNvSpPr>
            <a:spLocks noGrp="1"/>
          </p:cNvSpPr>
          <p:nvPr>
            <p:ph type="sldNum" sz="quarter" idx="4294967295"/>
          </p:nvPr>
        </p:nvSpPr>
        <p:spPr>
          <a:xfrm>
            <a:off x="0" y="1271588"/>
            <a:ext cx="533400" cy="244475"/>
          </a:xfrm>
          <a:prstGeom prst="rect">
            <a:avLst/>
          </a:prstGeom>
        </p:spPr>
        <p:txBody>
          <a:bodyPr>
            <a:normAutofit fontScale="85000" lnSpcReduction="20000"/>
          </a:bodyPr>
          <a:lstStyle/>
          <a:p>
            <a:pPr>
              <a:defRPr/>
            </a:pPr>
            <a:fld id="{6408CAF3-48AF-4E56-8382-56DCD2020B6E}" type="slidenum">
              <a:rPr lang="en-US"/>
              <a:pPr>
                <a:defRPr/>
              </a:pPr>
              <a:t>12</a:t>
            </a:fld>
            <a:endParaRPr lang="en-US"/>
          </a:p>
        </p:txBody>
      </p:sp>
      <p:sp>
        <p:nvSpPr>
          <p:cNvPr id="24580" name="Rectangle 30"/>
          <p:cNvSpPr>
            <a:spLocks noGrp="1" noChangeArrowheads="1"/>
          </p:cNvSpPr>
          <p:nvPr>
            <p:ph sz="quarter" idx="1"/>
          </p:nvPr>
        </p:nvSpPr>
        <p:spPr>
          <a:xfrm>
            <a:off x="152400" y="1371600"/>
            <a:ext cx="8915400" cy="5410200"/>
          </a:xfrm>
        </p:spPr>
        <p:txBody>
          <a:bodyPr/>
          <a:lstStyle/>
          <a:p>
            <a:pPr eaLnBrk="1" hangingPunct="1">
              <a:lnSpc>
                <a:spcPct val="90000"/>
              </a:lnSpc>
            </a:pPr>
            <a:r>
              <a:rPr lang="en-US" altLang="ar-SA" sz="2400" dirty="0" smtClean="0"/>
              <a:t>The system maintains a log to keep track of all transaction operations that affect the values of database items.</a:t>
            </a:r>
          </a:p>
          <a:p>
            <a:pPr eaLnBrk="1" hangingPunct="1">
              <a:lnSpc>
                <a:spcPct val="90000"/>
              </a:lnSpc>
            </a:pPr>
            <a:r>
              <a:rPr lang="en-US" altLang="ar-SA" sz="2400" dirty="0" smtClean="0"/>
              <a:t>This log may be needed to recover from failures.</a:t>
            </a:r>
          </a:p>
          <a:p>
            <a:pPr eaLnBrk="1" hangingPunct="1">
              <a:lnSpc>
                <a:spcPct val="90000"/>
              </a:lnSpc>
            </a:pPr>
            <a:r>
              <a:rPr lang="en-US" altLang="ar-SA" sz="2400" dirty="0" smtClean="0"/>
              <a:t>Types of log records :</a:t>
            </a:r>
          </a:p>
          <a:p>
            <a:pPr lvl="1" eaLnBrk="1" hangingPunct="1">
              <a:lnSpc>
                <a:spcPct val="90000"/>
              </a:lnSpc>
            </a:pPr>
            <a:r>
              <a:rPr lang="en-US" altLang="ar-SA" sz="1800" b="1" dirty="0" smtClean="0"/>
              <a:t>[</a:t>
            </a:r>
            <a:r>
              <a:rPr lang="en-US" altLang="ar-SA" sz="1800" b="1" dirty="0" err="1" smtClean="0"/>
              <a:t>start_transaction,T</a:t>
            </a:r>
            <a:r>
              <a:rPr lang="en-US" altLang="ar-SA" sz="1800" b="1" dirty="0" smtClean="0"/>
              <a:t>] :</a:t>
            </a:r>
            <a:r>
              <a:rPr lang="en-US" altLang="ar-SA" sz="1800" dirty="0" smtClean="0"/>
              <a:t> indicates that transaction T has started execution.</a:t>
            </a:r>
          </a:p>
          <a:p>
            <a:pPr lvl="1" eaLnBrk="1" hangingPunct="1">
              <a:lnSpc>
                <a:spcPct val="90000"/>
              </a:lnSpc>
            </a:pPr>
            <a:r>
              <a:rPr lang="en-US" altLang="ar-SA" sz="1800" b="1" dirty="0" smtClean="0"/>
              <a:t>[</a:t>
            </a:r>
            <a:r>
              <a:rPr lang="en-US" altLang="ar-SA" sz="1800" b="1" dirty="0" err="1" smtClean="0"/>
              <a:t>write_item,T,X,old_value,new_value</a:t>
            </a:r>
            <a:r>
              <a:rPr lang="en-US" altLang="ar-SA" sz="1800" b="1" dirty="0" smtClean="0"/>
              <a:t>] :</a:t>
            </a:r>
            <a:r>
              <a:rPr lang="en-US" altLang="ar-SA" sz="1800" dirty="0" smtClean="0"/>
              <a:t> indicates that transaction T has changed the value of database item X from </a:t>
            </a:r>
            <a:r>
              <a:rPr lang="en-US" altLang="ar-SA" sz="1800" dirty="0" err="1" smtClean="0"/>
              <a:t>old_value</a:t>
            </a:r>
            <a:r>
              <a:rPr lang="en-US" altLang="ar-SA" sz="1800" dirty="0" smtClean="0"/>
              <a:t> to </a:t>
            </a:r>
            <a:r>
              <a:rPr lang="en-US" altLang="ar-SA" sz="1800" dirty="0" err="1" smtClean="0"/>
              <a:t>new_value</a:t>
            </a:r>
            <a:r>
              <a:rPr lang="en-US" altLang="ar-SA" sz="1800" dirty="0" smtClean="0"/>
              <a:t>. (</a:t>
            </a:r>
            <a:r>
              <a:rPr lang="en-US" altLang="ar-SA" sz="1800" dirty="0" err="1" smtClean="0"/>
              <a:t>new_value</a:t>
            </a:r>
            <a:r>
              <a:rPr lang="en-US" altLang="ar-SA" sz="1800" dirty="0" smtClean="0"/>
              <a:t> may not be recorded)</a:t>
            </a:r>
          </a:p>
          <a:p>
            <a:pPr lvl="1" eaLnBrk="1" hangingPunct="1"/>
            <a:r>
              <a:rPr lang="en-US" altLang="ar-SA" sz="1800" b="1" dirty="0" smtClean="0"/>
              <a:t>[</a:t>
            </a:r>
            <a:r>
              <a:rPr lang="en-US" altLang="ar-SA" sz="1800" b="1" dirty="0" err="1" smtClean="0"/>
              <a:t>read_item,T,X</a:t>
            </a:r>
            <a:r>
              <a:rPr lang="en-US" altLang="ar-SA" sz="1800" b="1" dirty="0" smtClean="0"/>
              <a:t>]:</a:t>
            </a:r>
            <a:r>
              <a:rPr lang="en-US" altLang="ar-SA" sz="1800" dirty="0" smtClean="0"/>
              <a:t> indicates that transaction T has read the value of database item X.</a:t>
            </a:r>
          </a:p>
          <a:p>
            <a:pPr lvl="1" eaLnBrk="1" hangingPunct="1"/>
            <a:r>
              <a:rPr lang="en-US" altLang="ar-SA" sz="1800" dirty="0" smtClean="0"/>
              <a:t>   (</a:t>
            </a:r>
            <a:r>
              <a:rPr lang="en-US" altLang="ar-SA" sz="1800" dirty="0" err="1" smtClean="0"/>
              <a:t>read_item</a:t>
            </a:r>
            <a:r>
              <a:rPr lang="en-US" altLang="ar-SA" sz="1800" dirty="0" smtClean="0"/>
              <a:t> may not be recorded)</a:t>
            </a:r>
          </a:p>
          <a:p>
            <a:pPr lvl="1" eaLnBrk="1" hangingPunct="1"/>
            <a:r>
              <a:rPr lang="en-US" altLang="ar-SA" sz="1800" b="1" dirty="0" smtClean="0"/>
              <a:t>[</a:t>
            </a:r>
            <a:r>
              <a:rPr lang="en-US" altLang="ar-SA" sz="1800" b="1" dirty="0" err="1" smtClean="0"/>
              <a:t>commit,T</a:t>
            </a:r>
            <a:r>
              <a:rPr lang="en-US" altLang="ar-SA" sz="1800" b="1" dirty="0" smtClean="0"/>
              <a:t>]:</a:t>
            </a:r>
            <a:r>
              <a:rPr lang="en-US" altLang="ar-SA" sz="1800" dirty="0" smtClean="0"/>
              <a:t> transaction T has recorded permanently .</a:t>
            </a:r>
          </a:p>
          <a:p>
            <a:pPr lvl="1" eaLnBrk="1" hangingPunct="1"/>
            <a:r>
              <a:rPr lang="en-US" altLang="ar-SA" sz="1800" b="1" dirty="0" smtClean="0"/>
              <a:t>[</a:t>
            </a:r>
            <a:r>
              <a:rPr lang="en-US" altLang="ar-SA" sz="1800" b="1" dirty="0" err="1" smtClean="0"/>
              <a:t>abort,T</a:t>
            </a:r>
            <a:r>
              <a:rPr lang="en-US" altLang="ar-SA" sz="1800" b="1" dirty="0" smtClean="0"/>
              <a:t>]:</a:t>
            </a:r>
            <a:r>
              <a:rPr lang="en-US" altLang="ar-SA" sz="1800" dirty="0" smtClean="0"/>
              <a:t> indicates that transaction T has been aborted.</a:t>
            </a:r>
          </a:p>
          <a:p>
            <a:pPr lvl="1" eaLnBrk="1" hangingPunct="1">
              <a:lnSpc>
                <a:spcPct val="90000"/>
              </a:lnSpc>
              <a:buFontTx/>
              <a:buNone/>
            </a:pPr>
            <a:endParaRPr lang="en-US" altLang="ar-SA" sz="18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228600"/>
            <a:ext cx="8766175" cy="990600"/>
          </a:xfrm>
        </p:spPr>
        <p:txBody>
          <a:bodyPr/>
          <a:lstStyle/>
          <a:p>
            <a:pPr algn="ctr" eaLnBrk="1" hangingPunct="1"/>
            <a:r>
              <a:rPr lang="en-US" altLang="en-US" sz="2400" dirty="0" smtClean="0"/>
              <a:t>Transaction states and additional operations</a:t>
            </a:r>
            <a:br>
              <a:rPr lang="en-US" altLang="en-US" sz="2400" dirty="0" smtClean="0"/>
            </a:br>
            <a:endParaRPr lang="en-US" altLang="ar-SA" sz="4000" dirty="0" smtClean="0"/>
          </a:p>
        </p:txBody>
      </p:sp>
      <p:sp>
        <p:nvSpPr>
          <p:cNvPr id="13315" name="Slide Number Placeholder 5"/>
          <p:cNvSpPr>
            <a:spLocks noGrp="1"/>
          </p:cNvSpPr>
          <p:nvPr>
            <p:ph type="sldNum" sz="quarter" idx="4294967295"/>
          </p:nvPr>
        </p:nvSpPr>
        <p:spPr>
          <a:xfrm>
            <a:off x="0" y="1271588"/>
            <a:ext cx="533400" cy="244475"/>
          </a:xfrm>
          <a:prstGeom prst="rect">
            <a:avLst/>
          </a:prstGeom>
        </p:spPr>
        <p:txBody>
          <a:bodyPr>
            <a:normAutofit fontScale="85000" lnSpcReduction="20000"/>
          </a:bodyPr>
          <a:lstStyle/>
          <a:p>
            <a:pPr>
              <a:defRPr/>
            </a:pPr>
            <a:fld id="{7C7C1BF7-53D6-4F96-894A-08E03C482147}" type="slidenum">
              <a:rPr lang="en-US"/>
              <a:pPr>
                <a:defRPr/>
              </a:pPr>
              <a:t>13</a:t>
            </a:fld>
            <a:endParaRPr lang="en-US"/>
          </a:p>
        </p:txBody>
      </p:sp>
      <p:sp>
        <p:nvSpPr>
          <p:cNvPr id="23556" name="Oval 5"/>
          <p:cNvSpPr>
            <a:spLocks noChangeArrowheads="1"/>
          </p:cNvSpPr>
          <p:nvPr/>
        </p:nvSpPr>
        <p:spPr bwMode="auto">
          <a:xfrm>
            <a:off x="1549400" y="2514600"/>
            <a:ext cx="1295400" cy="685800"/>
          </a:xfrm>
          <a:prstGeom prst="ellipse">
            <a:avLst/>
          </a:prstGeom>
          <a:noFill/>
          <a:ln w="12700" cap="sq">
            <a:solidFill>
              <a:schemeClr val="tx1"/>
            </a:solidFill>
            <a:round/>
            <a:headEnd type="none" w="sm" len="sm"/>
            <a:tailEnd type="none" w="sm" len="sm"/>
          </a:ln>
        </p:spPr>
        <p:txBody>
          <a:bodyPr wrap="none" anchor="ctr"/>
          <a:lstStyle/>
          <a:p>
            <a:endParaRPr lang="en-US"/>
          </a:p>
        </p:txBody>
      </p:sp>
      <p:sp>
        <p:nvSpPr>
          <p:cNvPr id="23557" name="Oval 6"/>
          <p:cNvSpPr>
            <a:spLocks noChangeArrowheads="1"/>
          </p:cNvSpPr>
          <p:nvPr/>
        </p:nvSpPr>
        <p:spPr bwMode="auto">
          <a:xfrm>
            <a:off x="4368800" y="2514600"/>
            <a:ext cx="1600200" cy="838200"/>
          </a:xfrm>
          <a:prstGeom prst="ellipse">
            <a:avLst/>
          </a:prstGeom>
          <a:noFill/>
          <a:ln w="12700" cap="sq">
            <a:solidFill>
              <a:schemeClr val="tx1"/>
            </a:solidFill>
            <a:round/>
            <a:headEnd type="none" w="sm" len="sm"/>
            <a:tailEnd type="none" w="sm" len="sm"/>
          </a:ln>
        </p:spPr>
        <p:txBody>
          <a:bodyPr wrap="none" anchor="ctr"/>
          <a:lstStyle/>
          <a:p>
            <a:endParaRPr lang="en-US"/>
          </a:p>
        </p:txBody>
      </p:sp>
      <p:sp>
        <p:nvSpPr>
          <p:cNvPr id="23558" name="Oval 7"/>
          <p:cNvSpPr>
            <a:spLocks noChangeArrowheads="1"/>
          </p:cNvSpPr>
          <p:nvPr/>
        </p:nvSpPr>
        <p:spPr bwMode="auto">
          <a:xfrm>
            <a:off x="7264400" y="2514600"/>
            <a:ext cx="1524000" cy="838200"/>
          </a:xfrm>
          <a:prstGeom prst="ellipse">
            <a:avLst/>
          </a:prstGeom>
          <a:noFill/>
          <a:ln w="12700" cap="sq">
            <a:solidFill>
              <a:schemeClr val="tx1"/>
            </a:solidFill>
            <a:round/>
            <a:headEnd type="none" w="sm" len="sm"/>
            <a:tailEnd type="none" w="sm" len="sm"/>
          </a:ln>
        </p:spPr>
        <p:txBody>
          <a:bodyPr wrap="none" anchor="ctr"/>
          <a:lstStyle/>
          <a:p>
            <a:endParaRPr lang="en-US"/>
          </a:p>
        </p:txBody>
      </p:sp>
      <p:sp>
        <p:nvSpPr>
          <p:cNvPr id="23559" name="Oval 8"/>
          <p:cNvSpPr>
            <a:spLocks noChangeArrowheads="1"/>
          </p:cNvSpPr>
          <p:nvPr/>
        </p:nvSpPr>
        <p:spPr bwMode="auto">
          <a:xfrm>
            <a:off x="4521200" y="4648200"/>
            <a:ext cx="1676400" cy="685800"/>
          </a:xfrm>
          <a:prstGeom prst="ellipse">
            <a:avLst/>
          </a:prstGeom>
          <a:noFill/>
          <a:ln w="12700" cap="sq">
            <a:solidFill>
              <a:schemeClr val="tx1"/>
            </a:solidFill>
            <a:round/>
            <a:headEnd type="none" w="sm" len="sm"/>
            <a:tailEnd type="none" w="sm" len="sm"/>
          </a:ln>
        </p:spPr>
        <p:txBody>
          <a:bodyPr wrap="none" anchor="ctr"/>
          <a:lstStyle/>
          <a:p>
            <a:endParaRPr lang="en-US"/>
          </a:p>
        </p:txBody>
      </p:sp>
      <p:sp>
        <p:nvSpPr>
          <p:cNvPr id="23560" name="Oval 9"/>
          <p:cNvSpPr>
            <a:spLocks noChangeArrowheads="1"/>
          </p:cNvSpPr>
          <p:nvPr/>
        </p:nvSpPr>
        <p:spPr bwMode="auto">
          <a:xfrm>
            <a:off x="7340600" y="4648200"/>
            <a:ext cx="1447800" cy="762000"/>
          </a:xfrm>
          <a:prstGeom prst="ellipse">
            <a:avLst/>
          </a:prstGeom>
          <a:noFill/>
          <a:ln w="12700" cap="sq">
            <a:solidFill>
              <a:schemeClr val="tx1"/>
            </a:solidFill>
            <a:round/>
            <a:headEnd type="none" w="sm" len="sm"/>
            <a:tailEnd type="none" w="sm" len="sm"/>
          </a:ln>
        </p:spPr>
        <p:txBody>
          <a:bodyPr wrap="none" anchor="ctr"/>
          <a:lstStyle/>
          <a:p>
            <a:endParaRPr lang="en-US"/>
          </a:p>
        </p:txBody>
      </p:sp>
      <p:sp>
        <p:nvSpPr>
          <p:cNvPr id="23561" name="Text Box 10"/>
          <p:cNvSpPr txBox="1">
            <a:spLocks noChangeArrowheads="1"/>
          </p:cNvSpPr>
          <p:nvPr/>
        </p:nvSpPr>
        <p:spPr bwMode="auto">
          <a:xfrm>
            <a:off x="1625600" y="2743200"/>
            <a:ext cx="1028700" cy="336550"/>
          </a:xfrm>
          <a:prstGeom prst="rect">
            <a:avLst/>
          </a:prstGeom>
          <a:noFill/>
          <a:ln w="12700" cap="sq">
            <a:noFill/>
            <a:miter lim="800000"/>
            <a:headEnd type="none" w="sm" len="sm"/>
            <a:tailEnd type="none" w="sm" len="sm"/>
          </a:ln>
        </p:spPr>
        <p:txBody>
          <a:bodyPr wrap="none">
            <a:spAutoFit/>
          </a:bodyPr>
          <a:lstStyle/>
          <a:p>
            <a:pPr algn="r" rtl="1" eaLnBrk="0" hangingPunct="0"/>
            <a:r>
              <a:rPr lang="en-US" altLang="ar-SA" sz="1600">
                <a:cs typeface="Times New Roman (Arabic)" pitchFamily="26" charset="-78"/>
              </a:rPr>
              <a:t>ACTIVE</a:t>
            </a:r>
          </a:p>
        </p:txBody>
      </p:sp>
      <p:sp>
        <p:nvSpPr>
          <p:cNvPr id="23562" name="Text Box 11"/>
          <p:cNvSpPr txBox="1">
            <a:spLocks noChangeArrowheads="1"/>
          </p:cNvSpPr>
          <p:nvPr/>
        </p:nvSpPr>
        <p:spPr bwMode="auto">
          <a:xfrm>
            <a:off x="4368800" y="2667000"/>
            <a:ext cx="1514475" cy="581025"/>
          </a:xfrm>
          <a:prstGeom prst="rect">
            <a:avLst/>
          </a:prstGeom>
          <a:noFill/>
          <a:ln w="12700" cap="sq">
            <a:noFill/>
            <a:miter lim="800000"/>
            <a:headEnd type="none" w="sm" len="sm"/>
            <a:tailEnd type="none" w="sm" len="sm"/>
          </a:ln>
        </p:spPr>
        <p:txBody>
          <a:bodyPr>
            <a:spAutoFit/>
          </a:bodyPr>
          <a:lstStyle/>
          <a:p>
            <a:pPr algn="r" rtl="1" eaLnBrk="0" hangingPunct="0"/>
            <a:r>
              <a:rPr lang="en-US" altLang="ar-SA" sz="1600">
                <a:cs typeface="Times New Roman (Arabic)" pitchFamily="26" charset="-78"/>
              </a:rPr>
              <a:t>PARTIALLY</a:t>
            </a:r>
          </a:p>
          <a:p>
            <a:pPr algn="r" rtl="1" eaLnBrk="0" hangingPunct="0"/>
            <a:r>
              <a:rPr lang="en-US" altLang="ar-SA" sz="1600">
                <a:cs typeface="Times New Roman (Arabic)" pitchFamily="26" charset="-78"/>
              </a:rPr>
              <a:t>COMMITTED</a:t>
            </a:r>
          </a:p>
        </p:txBody>
      </p:sp>
      <p:sp>
        <p:nvSpPr>
          <p:cNvPr id="23563" name="Text Box 12"/>
          <p:cNvSpPr txBox="1">
            <a:spLocks noChangeArrowheads="1"/>
          </p:cNvSpPr>
          <p:nvPr/>
        </p:nvSpPr>
        <p:spPr bwMode="auto">
          <a:xfrm>
            <a:off x="4887913" y="4800600"/>
            <a:ext cx="896937" cy="338138"/>
          </a:xfrm>
          <a:prstGeom prst="rect">
            <a:avLst/>
          </a:prstGeom>
          <a:noFill/>
          <a:ln w="12700" cap="sq">
            <a:noFill/>
            <a:miter lim="800000"/>
            <a:headEnd type="none" w="sm" len="sm"/>
            <a:tailEnd type="none" w="sm" len="sm"/>
          </a:ln>
        </p:spPr>
        <p:txBody>
          <a:bodyPr wrap="none">
            <a:spAutoFit/>
          </a:bodyPr>
          <a:lstStyle/>
          <a:p>
            <a:pPr algn="r" rtl="1" eaLnBrk="0" hangingPunct="0"/>
            <a:r>
              <a:rPr lang="en-US" altLang="ar-SA" sz="1600">
                <a:cs typeface="Times New Roman (Arabic)" pitchFamily="26" charset="-78"/>
              </a:rPr>
              <a:t>FAILED</a:t>
            </a:r>
          </a:p>
        </p:txBody>
      </p:sp>
      <p:sp>
        <p:nvSpPr>
          <p:cNvPr id="23564" name="Text Box 13"/>
          <p:cNvSpPr txBox="1">
            <a:spLocks noChangeArrowheads="1"/>
          </p:cNvSpPr>
          <p:nvPr/>
        </p:nvSpPr>
        <p:spPr bwMode="auto">
          <a:xfrm>
            <a:off x="7112000" y="4876800"/>
            <a:ext cx="1676400" cy="336550"/>
          </a:xfrm>
          <a:prstGeom prst="rect">
            <a:avLst/>
          </a:prstGeom>
          <a:noFill/>
          <a:ln w="12700" cap="sq">
            <a:noFill/>
            <a:miter lim="800000"/>
            <a:headEnd type="none" w="sm" len="sm"/>
            <a:tailEnd type="none" w="sm" len="sm"/>
          </a:ln>
        </p:spPr>
        <p:txBody>
          <a:bodyPr>
            <a:spAutoFit/>
          </a:bodyPr>
          <a:lstStyle/>
          <a:p>
            <a:pPr algn="r" rtl="1" eaLnBrk="0" hangingPunct="0"/>
            <a:r>
              <a:rPr lang="en-US" altLang="ar-SA" sz="1600">
                <a:cs typeface="Times New Roman (Arabic)" pitchFamily="26" charset="-78"/>
              </a:rPr>
              <a:t>TERMINATED</a:t>
            </a:r>
          </a:p>
        </p:txBody>
      </p:sp>
      <p:sp>
        <p:nvSpPr>
          <p:cNvPr id="23565" name="Text Box 14"/>
          <p:cNvSpPr txBox="1">
            <a:spLocks noChangeArrowheads="1"/>
          </p:cNvSpPr>
          <p:nvPr/>
        </p:nvSpPr>
        <p:spPr bwMode="auto">
          <a:xfrm>
            <a:off x="7264400" y="2743200"/>
            <a:ext cx="1514475" cy="336550"/>
          </a:xfrm>
          <a:prstGeom prst="rect">
            <a:avLst/>
          </a:prstGeom>
          <a:noFill/>
          <a:ln w="12700" cap="sq">
            <a:noFill/>
            <a:miter lim="800000"/>
            <a:headEnd type="none" w="sm" len="sm"/>
            <a:tailEnd type="none" w="sm" len="sm"/>
          </a:ln>
        </p:spPr>
        <p:txBody>
          <a:bodyPr wrap="none">
            <a:spAutoFit/>
          </a:bodyPr>
          <a:lstStyle/>
          <a:p>
            <a:pPr algn="r" rtl="1" eaLnBrk="0" hangingPunct="0"/>
            <a:r>
              <a:rPr lang="en-US" altLang="ar-SA" sz="1600">
                <a:cs typeface="Times New Roman (Arabic)" pitchFamily="26" charset="-78"/>
              </a:rPr>
              <a:t>COMMITTED</a:t>
            </a:r>
          </a:p>
        </p:txBody>
      </p:sp>
      <p:sp>
        <p:nvSpPr>
          <p:cNvPr id="23566" name="Line 15"/>
          <p:cNvSpPr>
            <a:spLocks noChangeShapeType="1"/>
          </p:cNvSpPr>
          <p:nvPr/>
        </p:nvSpPr>
        <p:spPr bwMode="auto">
          <a:xfrm>
            <a:off x="381000" y="2895600"/>
            <a:ext cx="1219200" cy="0"/>
          </a:xfrm>
          <a:prstGeom prst="line">
            <a:avLst/>
          </a:prstGeom>
          <a:noFill/>
          <a:ln w="38100" cap="sq">
            <a:solidFill>
              <a:schemeClr val="tx1"/>
            </a:solidFill>
            <a:round/>
            <a:headEnd type="none" w="sm" len="sm"/>
            <a:tailEnd type="triangle" w="med" len="med"/>
          </a:ln>
        </p:spPr>
        <p:txBody>
          <a:bodyPr wrap="none" anchor="ctr"/>
          <a:lstStyle/>
          <a:p>
            <a:endParaRPr lang="en-US"/>
          </a:p>
        </p:txBody>
      </p:sp>
      <p:sp>
        <p:nvSpPr>
          <p:cNvPr id="23567" name="Line 16"/>
          <p:cNvSpPr>
            <a:spLocks noChangeShapeType="1"/>
          </p:cNvSpPr>
          <p:nvPr/>
        </p:nvSpPr>
        <p:spPr bwMode="auto">
          <a:xfrm>
            <a:off x="2819400" y="2895600"/>
            <a:ext cx="1600200" cy="0"/>
          </a:xfrm>
          <a:prstGeom prst="line">
            <a:avLst/>
          </a:prstGeom>
          <a:noFill/>
          <a:ln w="38100" cap="sq">
            <a:solidFill>
              <a:schemeClr val="tx1"/>
            </a:solidFill>
            <a:round/>
            <a:headEnd type="none" w="sm" len="sm"/>
            <a:tailEnd type="triangle" w="med" len="med"/>
          </a:ln>
        </p:spPr>
        <p:txBody>
          <a:bodyPr wrap="none" anchor="ctr"/>
          <a:lstStyle/>
          <a:p>
            <a:endParaRPr lang="en-US"/>
          </a:p>
        </p:txBody>
      </p:sp>
      <p:sp>
        <p:nvSpPr>
          <p:cNvPr id="23568" name="Line 18"/>
          <p:cNvSpPr>
            <a:spLocks noChangeShapeType="1"/>
          </p:cNvSpPr>
          <p:nvPr/>
        </p:nvSpPr>
        <p:spPr bwMode="auto">
          <a:xfrm>
            <a:off x="6019800" y="2895600"/>
            <a:ext cx="1244600" cy="0"/>
          </a:xfrm>
          <a:prstGeom prst="line">
            <a:avLst/>
          </a:prstGeom>
          <a:noFill/>
          <a:ln w="38100" cap="sq">
            <a:solidFill>
              <a:schemeClr val="tx1"/>
            </a:solidFill>
            <a:round/>
            <a:headEnd type="none" w="sm" len="sm"/>
            <a:tailEnd type="triangle" w="med" len="med"/>
          </a:ln>
        </p:spPr>
        <p:txBody>
          <a:bodyPr wrap="none" anchor="ctr"/>
          <a:lstStyle/>
          <a:p>
            <a:endParaRPr lang="en-US"/>
          </a:p>
        </p:txBody>
      </p:sp>
      <p:sp>
        <p:nvSpPr>
          <p:cNvPr id="23569" name="Line 19"/>
          <p:cNvSpPr>
            <a:spLocks noChangeShapeType="1"/>
          </p:cNvSpPr>
          <p:nvPr/>
        </p:nvSpPr>
        <p:spPr bwMode="auto">
          <a:xfrm>
            <a:off x="2387600" y="3200400"/>
            <a:ext cx="2184400" cy="1676400"/>
          </a:xfrm>
          <a:prstGeom prst="line">
            <a:avLst/>
          </a:prstGeom>
          <a:noFill/>
          <a:ln w="38100" cap="sq">
            <a:solidFill>
              <a:schemeClr val="tx1"/>
            </a:solidFill>
            <a:round/>
            <a:headEnd type="none" w="sm" len="sm"/>
            <a:tailEnd type="triangle" w="med" len="med"/>
          </a:ln>
        </p:spPr>
        <p:txBody>
          <a:bodyPr wrap="none" anchor="ctr"/>
          <a:lstStyle/>
          <a:p>
            <a:endParaRPr lang="en-US"/>
          </a:p>
        </p:txBody>
      </p:sp>
      <p:sp>
        <p:nvSpPr>
          <p:cNvPr id="23570" name="Line 20"/>
          <p:cNvSpPr>
            <a:spLocks noChangeShapeType="1"/>
          </p:cNvSpPr>
          <p:nvPr/>
        </p:nvSpPr>
        <p:spPr bwMode="auto">
          <a:xfrm>
            <a:off x="5181600" y="3352800"/>
            <a:ext cx="228600" cy="1295400"/>
          </a:xfrm>
          <a:prstGeom prst="line">
            <a:avLst/>
          </a:prstGeom>
          <a:noFill/>
          <a:ln w="38100" cap="sq">
            <a:solidFill>
              <a:schemeClr val="tx1"/>
            </a:solidFill>
            <a:round/>
            <a:headEnd type="none" w="sm" len="sm"/>
            <a:tailEnd type="triangle" w="med" len="med"/>
          </a:ln>
        </p:spPr>
        <p:txBody>
          <a:bodyPr wrap="none" anchor="ctr"/>
          <a:lstStyle/>
          <a:p>
            <a:endParaRPr lang="en-US"/>
          </a:p>
        </p:txBody>
      </p:sp>
      <p:sp>
        <p:nvSpPr>
          <p:cNvPr id="23571" name="Line 21"/>
          <p:cNvSpPr>
            <a:spLocks noChangeShapeType="1"/>
          </p:cNvSpPr>
          <p:nvPr/>
        </p:nvSpPr>
        <p:spPr bwMode="auto">
          <a:xfrm>
            <a:off x="7924800" y="3352800"/>
            <a:ext cx="330200" cy="1295400"/>
          </a:xfrm>
          <a:prstGeom prst="line">
            <a:avLst/>
          </a:prstGeom>
          <a:noFill/>
          <a:ln w="38100" cap="sq">
            <a:solidFill>
              <a:schemeClr val="tx1"/>
            </a:solidFill>
            <a:round/>
            <a:headEnd type="none" w="sm" len="sm"/>
            <a:tailEnd type="triangle" w="med" len="med"/>
          </a:ln>
        </p:spPr>
        <p:txBody>
          <a:bodyPr wrap="none" anchor="ctr"/>
          <a:lstStyle/>
          <a:p>
            <a:endParaRPr lang="en-US"/>
          </a:p>
        </p:txBody>
      </p:sp>
      <p:sp>
        <p:nvSpPr>
          <p:cNvPr id="23572" name="Text Box 22"/>
          <p:cNvSpPr txBox="1">
            <a:spLocks noChangeArrowheads="1"/>
          </p:cNvSpPr>
          <p:nvPr/>
        </p:nvSpPr>
        <p:spPr bwMode="auto">
          <a:xfrm>
            <a:off x="50800" y="2263775"/>
            <a:ext cx="1714500" cy="581025"/>
          </a:xfrm>
          <a:prstGeom prst="rect">
            <a:avLst/>
          </a:prstGeom>
          <a:noFill/>
          <a:ln w="12700" cap="sq">
            <a:noFill/>
            <a:miter lim="800000"/>
            <a:headEnd type="none" w="sm" len="sm"/>
            <a:tailEnd type="none" w="sm" len="sm"/>
          </a:ln>
        </p:spPr>
        <p:txBody>
          <a:bodyPr wrap="none">
            <a:spAutoFit/>
          </a:bodyPr>
          <a:lstStyle/>
          <a:p>
            <a:pPr algn="ctr" rtl="1" eaLnBrk="0" hangingPunct="0"/>
            <a:r>
              <a:rPr lang="en-US" altLang="ar-SA" sz="1600">
                <a:cs typeface="Times New Roman (Arabic)" pitchFamily="26" charset="-78"/>
              </a:rPr>
              <a:t>BEGIN</a:t>
            </a:r>
          </a:p>
          <a:p>
            <a:pPr algn="ctr" rtl="1" eaLnBrk="0" hangingPunct="0"/>
            <a:r>
              <a:rPr lang="en-US" altLang="ar-SA" sz="1600">
                <a:cs typeface="Times New Roman (Arabic)" pitchFamily="26" charset="-78"/>
              </a:rPr>
              <a:t>TRANSACTION</a:t>
            </a:r>
          </a:p>
        </p:txBody>
      </p:sp>
      <p:sp>
        <p:nvSpPr>
          <p:cNvPr id="23573" name="Text Box 23"/>
          <p:cNvSpPr txBox="1">
            <a:spLocks noChangeArrowheads="1"/>
          </p:cNvSpPr>
          <p:nvPr/>
        </p:nvSpPr>
        <p:spPr bwMode="auto">
          <a:xfrm>
            <a:off x="2921000" y="2209800"/>
            <a:ext cx="1714500" cy="581025"/>
          </a:xfrm>
          <a:prstGeom prst="rect">
            <a:avLst/>
          </a:prstGeom>
          <a:noFill/>
          <a:ln w="12700" cap="sq">
            <a:noFill/>
            <a:miter lim="800000"/>
            <a:headEnd type="none" w="sm" len="sm"/>
            <a:tailEnd type="none" w="sm" len="sm"/>
          </a:ln>
        </p:spPr>
        <p:txBody>
          <a:bodyPr wrap="none">
            <a:spAutoFit/>
          </a:bodyPr>
          <a:lstStyle/>
          <a:p>
            <a:pPr algn="ctr" rtl="1" eaLnBrk="0" hangingPunct="0"/>
            <a:r>
              <a:rPr lang="en-US" altLang="ar-SA" sz="1600">
                <a:cs typeface="Times New Roman (Arabic)" pitchFamily="26" charset="-78"/>
              </a:rPr>
              <a:t>END</a:t>
            </a:r>
          </a:p>
          <a:p>
            <a:pPr algn="ctr" rtl="1" eaLnBrk="0" hangingPunct="0"/>
            <a:r>
              <a:rPr lang="en-US" altLang="ar-SA" sz="1600">
                <a:cs typeface="Times New Roman (Arabic)" pitchFamily="26" charset="-78"/>
              </a:rPr>
              <a:t>TRANSACTION</a:t>
            </a:r>
          </a:p>
        </p:txBody>
      </p:sp>
      <p:sp>
        <p:nvSpPr>
          <p:cNvPr id="23574" name="Text Box 24"/>
          <p:cNvSpPr txBox="1">
            <a:spLocks noChangeArrowheads="1"/>
          </p:cNvSpPr>
          <p:nvPr/>
        </p:nvSpPr>
        <p:spPr bwMode="auto">
          <a:xfrm>
            <a:off x="6045200" y="2438400"/>
            <a:ext cx="1120775" cy="336550"/>
          </a:xfrm>
          <a:prstGeom prst="rect">
            <a:avLst/>
          </a:prstGeom>
          <a:noFill/>
          <a:ln w="12700" cap="sq">
            <a:noFill/>
            <a:miter lim="800000"/>
            <a:headEnd type="none" w="sm" len="sm"/>
            <a:tailEnd type="none" w="sm" len="sm"/>
          </a:ln>
        </p:spPr>
        <p:txBody>
          <a:bodyPr>
            <a:spAutoFit/>
          </a:bodyPr>
          <a:lstStyle/>
          <a:p>
            <a:pPr algn="r" rtl="1" eaLnBrk="0" hangingPunct="0"/>
            <a:r>
              <a:rPr lang="en-US" altLang="ar-SA" sz="1600">
                <a:cs typeface="Times New Roman (Arabic)" pitchFamily="26" charset="-78"/>
              </a:rPr>
              <a:t>COMMIT</a:t>
            </a:r>
          </a:p>
        </p:txBody>
      </p:sp>
      <p:sp>
        <p:nvSpPr>
          <p:cNvPr id="23575" name="Text Box 25"/>
          <p:cNvSpPr txBox="1">
            <a:spLocks noChangeArrowheads="1"/>
          </p:cNvSpPr>
          <p:nvPr/>
        </p:nvSpPr>
        <p:spPr bwMode="auto">
          <a:xfrm>
            <a:off x="2822575" y="3429000"/>
            <a:ext cx="971550" cy="336550"/>
          </a:xfrm>
          <a:prstGeom prst="rect">
            <a:avLst/>
          </a:prstGeom>
          <a:noFill/>
          <a:ln w="12700" cap="sq">
            <a:noFill/>
            <a:miter lim="800000"/>
            <a:headEnd type="none" w="sm" len="sm"/>
            <a:tailEnd type="none" w="sm" len="sm"/>
          </a:ln>
        </p:spPr>
        <p:txBody>
          <a:bodyPr wrap="none">
            <a:spAutoFit/>
          </a:bodyPr>
          <a:lstStyle/>
          <a:p>
            <a:pPr algn="r" rtl="1" eaLnBrk="0" hangingPunct="0"/>
            <a:r>
              <a:rPr lang="en-US" altLang="ar-SA" sz="1600">
                <a:cs typeface="Times New Roman (Arabic)" pitchFamily="26" charset="-78"/>
              </a:rPr>
              <a:t>ABORT</a:t>
            </a:r>
          </a:p>
        </p:txBody>
      </p:sp>
      <p:sp>
        <p:nvSpPr>
          <p:cNvPr id="23576" name="Text Box 26"/>
          <p:cNvSpPr txBox="1">
            <a:spLocks noChangeArrowheads="1"/>
          </p:cNvSpPr>
          <p:nvPr/>
        </p:nvSpPr>
        <p:spPr bwMode="auto">
          <a:xfrm>
            <a:off x="5130800" y="3581400"/>
            <a:ext cx="971550" cy="336550"/>
          </a:xfrm>
          <a:prstGeom prst="rect">
            <a:avLst/>
          </a:prstGeom>
          <a:noFill/>
          <a:ln w="12700" cap="sq">
            <a:noFill/>
            <a:miter lim="800000"/>
            <a:headEnd type="none" w="sm" len="sm"/>
            <a:tailEnd type="none" w="sm" len="sm"/>
          </a:ln>
        </p:spPr>
        <p:txBody>
          <a:bodyPr>
            <a:spAutoFit/>
          </a:bodyPr>
          <a:lstStyle/>
          <a:p>
            <a:pPr algn="r" rtl="1" eaLnBrk="0" hangingPunct="0"/>
            <a:r>
              <a:rPr lang="en-US" altLang="ar-SA" sz="1600">
                <a:cs typeface="Times New Roman (Arabic)" pitchFamily="26" charset="-78"/>
              </a:rPr>
              <a:t>ABORT</a:t>
            </a:r>
          </a:p>
        </p:txBody>
      </p:sp>
      <p:sp>
        <p:nvSpPr>
          <p:cNvPr id="23577" name="Line 27"/>
          <p:cNvSpPr>
            <a:spLocks noChangeShapeType="1"/>
          </p:cNvSpPr>
          <p:nvPr/>
        </p:nvSpPr>
        <p:spPr bwMode="auto">
          <a:xfrm>
            <a:off x="6172200" y="5029200"/>
            <a:ext cx="1219200" cy="0"/>
          </a:xfrm>
          <a:prstGeom prst="line">
            <a:avLst/>
          </a:prstGeom>
          <a:noFill/>
          <a:ln w="38100" cap="sq">
            <a:solidFill>
              <a:schemeClr val="tx1"/>
            </a:solidFill>
            <a:round/>
            <a:headEnd type="none" w="sm" len="sm"/>
            <a:tailEnd type="triangle" w="med" len="med"/>
          </a:ln>
        </p:spPr>
        <p:txBody>
          <a:bodyPr wrap="none" anchor="ctr"/>
          <a:lstStyle/>
          <a:p>
            <a:endParaRPr lang="en-US"/>
          </a:p>
        </p:txBody>
      </p:sp>
      <p:sp>
        <p:nvSpPr>
          <p:cNvPr id="23578" name="Text Box 28"/>
          <p:cNvSpPr txBox="1">
            <a:spLocks noChangeArrowheads="1"/>
          </p:cNvSpPr>
          <p:nvPr/>
        </p:nvSpPr>
        <p:spPr bwMode="auto">
          <a:xfrm>
            <a:off x="405880" y="5638800"/>
            <a:ext cx="8228535" cy="400110"/>
          </a:xfrm>
          <a:prstGeom prst="rect">
            <a:avLst/>
          </a:prstGeom>
          <a:noFill/>
          <a:ln w="12700" cap="sq">
            <a:noFill/>
            <a:miter lim="800000"/>
            <a:headEnd type="none" w="sm" len="sm"/>
            <a:tailEnd type="none" w="sm" len="sm"/>
          </a:ln>
        </p:spPr>
        <p:txBody>
          <a:bodyPr wrap="none">
            <a:spAutoFit/>
          </a:bodyPr>
          <a:lstStyle/>
          <a:p>
            <a:pPr algn="r" rtl="1" eaLnBrk="0" hangingPunct="0"/>
            <a:r>
              <a:rPr lang="en-US" altLang="ar-SA" sz="2000" smtClean="0">
                <a:cs typeface="Times New Roman (Arabic)" pitchFamily="26" charset="-78"/>
              </a:rPr>
              <a:t>State </a:t>
            </a:r>
            <a:r>
              <a:rPr lang="en-US" altLang="ar-SA" sz="2000" dirty="0">
                <a:cs typeface="Times New Roman (Arabic)" pitchFamily="26" charset="-78"/>
              </a:rPr>
              <a:t>transition diagram illustrating the states for transaction execution</a:t>
            </a:r>
          </a:p>
        </p:txBody>
      </p:sp>
      <p:sp>
        <p:nvSpPr>
          <p:cNvPr id="23579" name="Freeform 33"/>
          <p:cNvSpPr>
            <a:spLocks/>
          </p:cNvSpPr>
          <p:nvPr/>
        </p:nvSpPr>
        <p:spPr bwMode="auto">
          <a:xfrm>
            <a:off x="1981200" y="1905000"/>
            <a:ext cx="977900" cy="825500"/>
          </a:xfrm>
          <a:custGeom>
            <a:avLst/>
            <a:gdLst>
              <a:gd name="T0" fmla="*/ 2147483647 w 616"/>
              <a:gd name="T1" fmla="*/ 2147483647 h 520"/>
              <a:gd name="T2" fmla="*/ 2147483647 w 616"/>
              <a:gd name="T3" fmla="*/ 2147483647 h 520"/>
              <a:gd name="T4" fmla="*/ 0 w 616"/>
              <a:gd name="T5" fmla="*/ 2147483647 h 520"/>
              <a:gd name="T6" fmla="*/ 0 60000 65536"/>
              <a:gd name="T7" fmla="*/ 0 60000 65536"/>
              <a:gd name="T8" fmla="*/ 0 60000 65536"/>
              <a:gd name="T9" fmla="*/ 0 w 616"/>
              <a:gd name="T10" fmla="*/ 0 h 520"/>
              <a:gd name="T11" fmla="*/ 616 w 616"/>
              <a:gd name="T12" fmla="*/ 520 h 520"/>
            </a:gdLst>
            <a:ahLst/>
            <a:cxnLst>
              <a:cxn ang="T6">
                <a:pos x="T0" y="T1"/>
              </a:cxn>
              <a:cxn ang="T7">
                <a:pos x="T2" y="T3"/>
              </a:cxn>
              <a:cxn ang="T8">
                <a:pos x="T4" y="T5"/>
              </a:cxn>
            </a:cxnLst>
            <a:rect l="T9" t="T10" r="T11" b="T12"/>
            <a:pathLst>
              <a:path w="616" h="520">
                <a:moveTo>
                  <a:pt x="528" y="520"/>
                </a:moveTo>
                <a:cubicBezTo>
                  <a:pt x="572" y="300"/>
                  <a:pt x="616" y="80"/>
                  <a:pt x="528" y="40"/>
                </a:cubicBezTo>
                <a:cubicBezTo>
                  <a:pt x="440" y="0"/>
                  <a:pt x="96" y="232"/>
                  <a:pt x="0" y="280"/>
                </a:cubicBezTo>
              </a:path>
            </a:pathLst>
          </a:custGeom>
          <a:noFill/>
          <a:ln w="12700" cap="sq">
            <a:solidFill>
              <a:schemeClr val="tx1"/>
            </a:solidFill>
            <a:round/>
            <a:headEnd type="none" w="sm" len="sm"/>
            <a:tailEnd type="none" w="sm" len="sm"/>
          </a:ln>
        </p:spPr>
        <p:txBody>
          <a:bodyPr wrap="none" anchor="ctr"/>
          <a:lstStyle/>
          <a:p>
            <a:endParaRPr lang="en-US"/>
          </a:p>
        </p:txBody>
      </p:sp>
      <p:sp>
        <p:nvSpPr>
          <p:cNvPr id="23580" name="Line 34"/>
          <p:cNvSpPr>
            <a:spLocks noChangeShapeType="1"/>
          </p:cNvSpPr>
          <p:nvPr/>
        </p:nvSpPr>
        <p:spPr bwMode="auto">
          <a:xfrm flipH="1">
            <a:off x="1828800" y="2362200"/>
            <a:ext cx="152400" cy="152400"/>
          </a:xfrm>
          <a:prstGeom prst="line">
            <a:avLst/>
          </a:prstGeom>
          <a:noFill/>
          <a:ln w="19050" cap="sq">
            <a:solidFill>
              <a:schemeClr val="tx1"/>
            </a:solidFill>
            <a:round/>
            <a:headEnd type="none" w="sm" len="sm"/>
            <a:tailEnd type="triangle" w="med" len="med"/>
          </a:ln>
        </p:spPr>
        <p:txBody>
          <a:bodyPr wrap="none" anchor="ctr"/>
          <a:lstStyle/>
          <a:p>
            <a:endParaRPr lang="en-US"/>
          </a:p>
        </p:txBody>
      </p:sp>
      <p:sp>
        <p:nvSpPr>
          <p:cNvPr id="23581" name="Text Box 35"/>
          <p:cNvSpPr txBox="1">
            <a:spLocks noChangeArrowheads="1"/>
          </p:cNvSpPr>
          <p:nvPr/>
        </p:nvSpPr>
        <p:spPr bwMode="auto">
          <a:xfrm>
            <a:off x="1854200" y="1552575"/>
            <a:ext cx="827088" cy="641350"/>
          </a:xfrm>
          <a:prstGeom prst="rect">
            <a:avLst/>
          </a:prstGeom>
          <a:noFill/>
          <a:ln w="12700" cap="sq">
            <a:noFill/>
            <a:miter lim="800000"/>
            <a:headEnd type="none" w="sm" len="sm"/>
            <a:tailEnd type="none" w="sm" len="sm"/>
          </a:ln>
        </p:spPr>
        <p:txBody>
          <a:bodyPr wrap="none">
            <a:spAutoFit/>
          </a:bodyPr>
          <a:lstStyle/>
          <a:p>
            <a:pPr algn="r" rtl="1" eaLnBrk="0" hangingPunct="0"/>
            <a:r>
              <a:rPr lang="en-US" altLang="ar-SA" sz="1600">
                <a:cs typeface="Times New Roman (Arabic)" pitchFamily="26" charset="-78"/>
              </a:rPr>
              <a:t>READ</a:t>
            </a:r>
            <a:r>
              <a:rPr lang="en-US" altLang="ar-SA" sz="2000">
                <a:cs typeface="Times New Roman (Arabic)" pitchFamily="26" charset="-78"/>
              </a:rPr>
              <a:t>/</a:t>
            </a:r>
          </a:p>
          <a:p>
            <a:pPr algn="r" rtl="1" eaLnBrk="0" hangingPunct="0"/>
            <a:r>
              <a:rPr lang="en-US" altLang="ar-SA" sz="1600">
                <a:cs typeface="Times New Roman (Arabic)" pitchFamily="26" charset="-78"/>
              </a:rPr>
              <a:t>WRITE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a:t>Concurrent Executions</a:t>
            </a:r>
          </a:p>
        </p:txBody>
      </p:sp>
      <p:sp>
        <p:nvSpPr>
          <p:cNvPr id="389123" name="Rectangle 3"/>
          <p:cNvSpPr>
            <a:spLocks noGrp="1" noChangeArrowheads="1"/>
          </p:cNvSpPr>
          <p:nvPr>
            <p:ph type="body" idx="1"/>
          </p:nvPr>
        </p:nvSpPr>
        <p:spPr>
          <a:xfrm>
            <a:off x="1054100" y="1120775"/>
            <a:ext cx="7286625" cy="4114800"/>
          </a:xfrm>
        </p:spPr>
        <p:txBody>
          <a:bodyPr/>
          <a:lstStyle/>
          <a:p>
            <a:pPr>
              <a:lnSpc>
                <a:spcPct val="90000"/>
              </a:lnSpc>
            </a:pPr>
            <a:r>
              <a:rPr lang="en-US" dirty="0"/>
              <a:t>Multiple transactions are allowed to run concurrently in the system.  Advantages are:</a:t>
            </a:r>
          </a:p>
          <a:p>
            <a:pPr lvl="1">
              <a:lnSpc>
                <a:spcPct val="90000"/>
              </a:lnSpc>
            </a:pPr>
            <a:r>
              <a:rPr lang="en-US" b="1" dirty="0"/>
              <a:t>increased processor and disk utilization</a:t>
            </a:r>
            <a:r>
              <a:rPr lang="en-US" dirty="0"/>
              <a:t>, leading to better transaction </a:t>
            </a:r>
            <a:r>
              <a:rPr lang="en-US" i="1" dirty="0"/>
              <a:t>throughput:</a:t>
            </a:r>
            <a:r>
              <a:rPr lang="en-US" dirty="0"/>
              <a:t> one transaction can be using the CPU while another is reading from or writing to the disk</a:t>
            </a:r>
          </a:p>
          <a:p>
            <a:pPr lvl="1">
              <a:lnSpc>
                <a:spcPct val="90000"/>
              </a:lnSpc>
            </a:pPr>
            <a:r>
              <a:rPr lang="en-US" b="1" dirty="0"/>
              <a:t>reduced average response time</a:t>
            </a:r>
            <a:r>
              <a:rPr lang="en-US" dirty="0"/>
              <a:t> for transactions: short transactions need not wait behind long ones.</a:t>
            </a:r>
          </a:p>
          <a:p>
            <a:pPr>
              <a:lnSpc>
                <a:spcPct val="90000"/>
              </a:lnSpc>
            </a:pPr>
            <a:r>
              <a:rPr lang="en-US" i="1" dirty="0">
                <a:solidFill>
                  <a:schemeClr val="tx2"/>
                </a:solidFill>
              </a:rPr>
              <a:t>Concurrency control schemes</a:t>
            </a:r>
            <a:r>
              <a:rPr lang="en-US" i="1" dirty="0"/>
              <a:t> </a:t>
            </a:r>
            <a:r>
              <a:rPr lang="en-US" dirty="0"/>
              <a:t>– mechanisms  to achieve isolation, i.e., to control the interaction among the concurrent transactions in order to prevent them from destroying the consistency of the </a:t>
            </a:r>
            <a:r>
              <a:rPr lang="en-US" dirty="0" smtClean="0"/>
              <a:t>database.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a:t>Schedules</a:t>
            </a:r>
          </a:p>
        </p:txBody>
      </p:sp>
      <p:sp>
        <p:nvSpPr>
          <p:cNvPr id="390147" name="Rectangle 3"/>
          <p:cNvSpPr>
            <a:spLocks noGrp="1" noChangeArrowheads="1"/>
          </p:cNvSpPr>
          <p:nvPr>
            <p:ph type="body" idx="1"/>
          </p:nvPr>
        </p:nvSpPr>
        <p:spPr>
          <a:xfrm>
            <a:off x="571500" y="1185863"/>
            <a:ext cx="7848600" cy="3459162"/>
          </a:xfrm>
        </p:spPr>
        <p:txBody>
          <a:bodyPr/>
          <a:lstStyle/>
          <a:p>
            <a:r>
              <a:rPr lang="en-US" i="1">
                <a:solidFill>
                  <a:schemeClr val="tx2"/>
                </a:solidFill>
              </a:rPr>
              <a:t>Schedules</a:t>
            </a:r>
            <a:r>
              <a:rPr lang="en-US"/>
              <a:t> – sequences that indicate the chronological order in which instructions of concurrent transactions are executed</a:t>
            </a:r>
          </a:p>
          <a:p>
            <a:pPr lvl="1"/>
            <a:r>
              <a:rPr lang="en-US"/>
              <a:t>a schedule for a set of transactions must consist of all instructions of those transactions</a:t>
            </a:r>
          </a:p>
          <a:p>
            <a:pPr lvl="1"/>
            <a:r>
              <a:rPr lang="en-US"/>
              <a:t>must preserve the order in which the instructions appear in each individual transaction.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a:t>Example Schedules</a:t>
            </a:r>
          </a:p>
        </p:txBody>
      </p:sp>
      <p:sp>
        <p:nvSpPr>
          <p:cNvPr id="391171" name="Rectangle 3"/>
          <p:cNvSpPr>
            <a:spLocks noGrp="1" noChangeArrowheads="1"/>
          </p:cNvSpPr>
          <p:nvPr>
            <p:ph type="body" idx="1"/>
          </p:nvPr>
        </p:nvSpPr>
        <p:spPr>
          <a:xfrm>
            <a:off x="1062038" y="793750"/>
            <a:ext cx="6724650" cy="1184275"/>
          </a:xfrm>
        </p:spPr>
        <p:txBody>
          <a:bodyPr/>
          <a:lstStyle/>
          <a:p>
            <a:pPr>
              <a:tabLst>
                <a:tab pos="1947863" algn="l"/>
                <a:tab pos="2684463" algn="l"/>
                <a:tab pos="3594100" algn="l"/>
                <a:tab pos="4286250" algn="l"/>
              </a:tabLst>
            </a:pPr>
            <a:r>
              <a:rPr lang="en-US" dirty="0"/>
              <a:t>Let </a:t>
            </a:r>
            <a:r>
              <a:rPr lang="en-US" i="1" dirty="0"/>
              <a:t>T</a:t>
            </a:r>
            <a:r>
              <a:rPr lang="en-US" baseline="-25000" dirty="0"/>
              <a:t>1</a:t>
            </a:r>
            <a:r>
              <a:rPr lang="en-US" dirty="0"/>
              <a:t> transfer $50 from </a:t>
            </a:r>
            <a:r>
              <a:rPr lang="en-US" i="1" dirty="0"/>
              <a:t>A </a:t>
            </a:r>
            <a:r>
              <a:rPr lang="en-US" dirty="0"/>
              <a:t>to </a:t>
            </a:r>
            <a:r>
              <a:rPr lang="en-US" i="1" dirty="0"/>
              <a:t>B</a:t>
            </a:r>
            <a:r>
              <a:rPr lang="en-US" dirty="0"/>
              <a:t>, and </a:t>
            </a:r>
            <a:r>
              <a:rPr lang="en-US" i="1" dirty="0"/>
              <a:t>T</a:t>
            </a:r>
            <a:r>
              <a:rPr lang="en-US" baseline="-25000" dirty="0"/>
              <a:t>2</a:t>
            </a:r>
            <a:r>
              <a:rPr lang="en-US" dirty="0"/>
              <a:t> transfer 10% of the balance from </a:t>
            </a:r>
            <a:r>
              <a:rPr lang="en-US" i="1" dirty="0"/>
              <a:t>A </a:t>
            </a:r>
            <a:r>
              <a:rPr lang="en-US" dirty="0"/>
              <a:t>to </a:t>
            </a:r>
            <a:r>
              <a:rPr lang="en-US" i="1" dirty="0"/>
              <a:t>B.</a:t>
            </a:r>
            <a:r>
              <a:rPr lang="en-US" dirty="0"/>
              <a:t>  The following is a serial schedule (Schedule 1 in the </a:t>
            </a:r>
            <a:r>
              <a:rPr lang="en-US" dirty="0" smtClean="0"/>
              <a:t>text of the </a:t>
            </a:r>
            <a:r>
              <a:rPr lang="en-US" dirty="0" err="1" smtClean="0"/>
              <a:t>Korth</a:t>
            </a:r>
            <a:r>
              <a:rPr lang="en-US" dirty="0" smtClean="0"/>
              <a:t> book), </a:t>
            </a:r>
            <a:r>
              <a:rPr lang="en-US" dirty="0"/>
              <a:t>in which </a:t>
            </a:r>
            <a:r>
              <a:rPr lang="en-US" i="1" dirty="0"/>
              <a:t>T</a:t>
            </a:r>
            <a:r>
              <a:rPr lang="en-US" baseline="-25000" dirty="0"/>
              <a:t>1</a:t>
            </a:r>
            <a:r>
              <a:rPr lang="en-US" dirty="0"/>
              <a:t> is followed by </a:t>
            </a:r>
            <a:r>
              <a:rPr lang="en-US" i="1" dirty="0"/>
              <a:t>T</a:t>
            </a:r>
            <a:r>
              <a:rPr lang="en-US" baseline="-25000" dirty="0"/>
              <a:t>2</a:t>
            </a:r>
            <a:r>
              <a:rPr lang="en-US" dirty="0"/>
              <a:t>.</a:t>
            </a:r>
          </a:p>
          <a:p>
            <a:pPr>
              <a:buFont typeface="Monotype Sorts" pitchFamily="2" charset="2"/>
              <a:buNone/>
              <a:tabLst>
                <a:tab pos="1947863" algn="l"/>
                <a:tab pos="2684463" algn="l"/>
                <a:tab pos="3594100" algn="l"/>
                <a:tab pos="4286250" algn="l"/>
              </a:tabLst>
            </a:pPr>
            <a:r>
              <a:rPr lang="en-US" dirty="0"/>
              <a:t>		</a:t>
            </a:r>
            <a:endParaRPr lang="en-US" i="1" dirty="0"/>
          </a:p>
        </p:txBody>
      </p:sp>
      <p:pic>
        <p:nvPicPr>
          <p:cNvPr id="391175" name="Picture 7"/>
          <p:cNvPicPr>
            <a:picLocks noChangeAspect="1" noChangeArrowheads="1"/>
          </p:cNvPicPr>
          <p:nvPr/>
        </p:nvPicPr>
        <p:blipFill>
          <a:blip r:embed="rId2" cstate="print"/>
          <a:srcRect l="20467" t="3107" r="23128" b="2663"/>
          <a:stretch>
            <a:fillRect/>
          </a:stretch>
        </p:blipFill>
        <p:spPr bwMode="auto">
          <a:xfrm>
            <a:off x="2971800" y="2425700"/>
            <a:ext cx="3162300" cy="3962400"/>
          </a:xfrm>
          <a:prstGeom prst="rect">
            <a:avLst/>
          </a:prstGeom>
          <a:noFill/>
          <a:ln w="76200" cmpd="tri">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en-US"/>
              <a:t>Example Schedule (Cont.)</a:t>
            </a:r>
          </a:p>
        </p:txBody>
      </p:sp>
      <p:sp>
        <p:nvSpPr>
          <p:cNvPr id="392196" name="Rectangle 4"/>
          <p:cNvSpPr>
            <a:spLocks noGrp="1" noChangeArrowheads="1"/>
          </p:cNvSpPr>
          <p:nvPr>
            <p:ph type="body" idx="1"/>
          </p:nvPr>
        </p:nvSpPr>
        <p:spPr>
          <a:xfrm>
            <a:off x="1062038" y="798513"/>
            <a:ext cx="6724650" cy="1184275"/>
          </a:xfrm>
          <a:noFill/>
          <a:ln/>
        </p:spPr>
        <p:txBody>
          <a:bodyPr/>
          <a:lstStyle/>
          <a:p>
            <a:pPr>
              <a:lnSpc>
                <a:spcPct val="90000"/>
              </a:lnSpc>
              <a:tabLst>
                <a:tab pos="1947863" algn="l"/>
                <a:tab pos="2684463" algn="l"/>
                <a:tab pos="3594100" algn="l"/>
                <a:tab pos="4286250" algn="l"/>
              </a:tabLst>
            </a:pPr>
            <a:r>
              <a:rPr lang="en-US" sz="1800"/>
              <a:t>Let </a:t>
            </a:r>
            <a:r>
              <a:rPr lang="en-US" sz="1800" i="1"/>
              <a:t>T</a:t>
            </a:r>
            <a:r>
              <a:rPr lang="en-US" sz="1800" baseline="-25000"/>
              <a:t>1</a:t>
            </a:r>
            <a:r>
              <a:rPr lang="en-US" sz="1800"/>
              <a:t> and </a:t>
            </a:r>
            <a:r>
              <a:rPr lang="en-US" sz="1800" i="1"/>
              <a:t>T</a:t>
            </a:r>
            <a:r>
              <a:rPr lang="en-US" sz="1800" baseline="-25000"/>
              <a:t>2</a:t>
            </a:r>
            <a:r>
              <a:rPr lang="en-US" sz="1800"/>
              <a:t> be the transactions defined previously</a:t>
            </a:r>
            <a:r>
              <a:rPr lang="en-US" sz="1800" i="1"/>
              <a:t>.</a:t>
            </a:r>
            <a:r>
              <a:rPr lang="en-US" sz="1800"/>
              <a:t>  The following schedule (Schedule 3 in the text) is not a serial schedule, but it is </a:t>
            </a:r>
            <a:r>
              <a:rPr lang="en-US" sz="1800" i="1">
                <a:solidFill>
                  <a:schemeClr val="tx2"/>
                </a:solidFill>
              </a:rPr>
              <a:t>equivalent</a:t>
            </a:r>
            <a:r>
              <a:rPr lang="en-US" sz="1800"/>
              <a:t> to Schedule 1.</a:t>
            </a:r>
          </a:p>
          <a:p>
            <a:pPr>
              <a:lnSpc>
                <a:spcPct val="90000"/>
              </a:lnSpc>
              <a:buFont typeface="Monotype Sorts" pitchFamily="2" charset="2"/>
              <a:buNone/>
              <a:tabLst>
                <a:tab pos="1947863" algn="l"/>
                <a:tab pos="2684463" algn="l"/>
                <a:tab pos="3594100" algn="l"/>
                <a:tab pos="4286250" algn="l"/>
              </a:tabLst>
            </a:pPr>
            <a:r>
              <a:rPr lang="en-US" sz="1800"/>
              <a:t>		</a:t>
            </a:r>
            <a:endParaRPr lang="en-US" sz="1800" i="1"/>
          </a:p>
        </p:txBody>
      </p:sp>
      <p:sp>
        <p:nvSpPr>
          <p:cNvPr id="392199" name="Rectangle 7"/>
          <p:cNvSpPr>
            <a:spLocks noChangeArrowheads="1"/>
          </p:cNvSpPr>
          <p:nvPr/>
        </p:nvSpPr>
        <p:spPr bwMode="auto">
          <a:xfrm>
            <a:off x="1014413" y="6189663"/>
            <a:ext cx="6724650" cy="390525"/>
          </a:xfrm>
          <a:prstGeom prst="rect">
            <a:avLst/>
          </a:prstGeom>
          <a:noFill/>
          <a:ln w="9525">
            <a:noFill/>
            <a:miter lim="800000"/>
            <a:headEnd/>
            <a:tailEnd/>
          </a:ln>
          <a:effectLst/>
        </p:spPr>
        <p:txBody>
          <a:bodyPr/>
          <a:lstStyle/>
          <a:p>
            <a:pPr marL="342900" indent="-342900">
              <a:spcBef>
                <a:spcPct val="35000"/>
              </a:spcBef>
              <a:buClr>
                <a:schemeClr val="tx2"/>
              </a:buClr>
              <a:buFont typeface="Monotype Sorts" pitchFamily="2" charset="2"/>
              <a:buNone/>
              <a:tabLst>
                <a:tab pos="1947863" algn="l"/>
                <a:tab pos="2684463" algn="l"/>
                <a:tab pos="3594100" algn="l"/>
                <a:tab pos="4286250" algn="l"/>
              </a:tabLst>
            </a:pPr>
            <a:r>
              <a:rPr kumimoji="1" lang="en-US" sz="2000">
                <a:latin typeface="Times New Roman" charset="0"/>
              </a:rPr>
              <a:t>In both Schedule 1 and 3, the sum A + B is preserved.</a:t>
            </a:r>
          </a:p>
        </p:txBody>
      </p:sp>
      <p:pic>
        <p:nvPicPr>
          <p:cNvPr id="392200" name="Picture 8"/>
          <p:cNvPicPr>
            <a:picLocks noChangeAspect="1" noChangeArrowheads="1"/>
          </p:cNvPicPr>
          <p:nvPr/>
        </p:nvPicPr>
        <p:blipFill>
          <a:blip r:embed="rId2" cstate="print"/>
          <a:srcRect l="21800" t="4266" r="23801" b="5333"/>
          <a:stretch>
            <a:fillRect/>
          </a:stretch>
        </p:blipFill>
        <p:spPr bwMode="auto">
          <a:xfrm>
            <a:off x="2959100" y="1971675"/>
            <a:ext cx="3146425" cy="3921125"/>
          </a:xfrm>
          <a:prstGeom prst="rect">
            <a:avLst/>
          </a:prstGeom>
          <a:noFill/>
          <a:ln w="76200" cmpd="tri">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en-US"/>
              <a:t>Example Schedules (Cont.)</a:t>
            </a:r>
          </a:p>
        </p:txBody>
      </p:sp>
      <p:sp>
        <p:nvSpPr>
          <p:cNvPr id="393220" name="Rectangle 4"/>
          <p:cNvSpPr>
            <a:spLocks noGrp="1" noChangeArrowheads="1"/>
          </p:cNvSpPr>
          <p:nvPr>
            <p:ph type="body" idx="1"/>
          </p:nvPr>
        </p:nvSpPr>
        <p:spPr>
          <a:xfrm>
            <a:off x="1062038" y="731838"/>
            <a:ext cx="6724650" cy="1184275"/>
          </a:xfrm>
          <a:noFill/>
          <a:ln/>
        </p:spPr>
        <p:txBody>
          <a:bodyPr/>
          <a:lstStyle/>
          <a:p>
            <a:pPr>
              <a:tabLst>
                <a:tab pos="1947863" algn="l"/>
                <a:tab pos="2684463" algn="l"/>
                <a:tab pos="3594100" algn="l"/>
                <a:tab pos="4286250" algn="l"/>
              </a:tabLst>
            </a:pPr>
            <a:r>
              <a:rPr lang="en-US"/>
              <a:t>The following concurrent schedule (Schedule 4 in the text) does not preserve the value of the the sum </a:t>
            </a:r>
            <a:r>
              <a:rPr lang="en-US" i="1"/>
              <a:t>A </a:t>
            </a:r>
            <a:r>
              <a:rPr lang="en-US"/>
              <a:t>+ </a:t>
            </a:r>
            <a:r>
              <a:rPr lang="en-US" i="1"/>
              <a:t>B</a:t>
            </a:r>
            <a:r>
              <a:rPr lang="en-US"/>
              <a:t>.</a:t>
            </a:r>
          </a:p>
          <a:p>
            <a:pPr>
              <a:buFont typeface="Monotype Sorts" pitchFamily="2" charset="2"/>
              <a:buNone/>
              <a:tabLst>
                <a:tab pos="1947863" algn="l"/>
                <a:tab pos="2684463" algn="l"/>
                <a:tab pos="3594100" algn="l"/>
                <a:tab pos="4286250" algn="l"/>
              </a:tabLst>
            </a:pPr>
            <a:r>
              <a:rPr lang="en-US"/>
              <a:t>			</a:t>
            </a:r>
            <a:endParaRPr lang="en-US" i="1"/>
          </a:p>
        </p:txBody>
      </p:sp>
      <p:pic>
        <p:nvPicPr>
          <p:cNvPr id="393224" name="Picture 8"/>
          <p:cNvPicPr>
            <a:picLocks noChangeAspect="1" noChangeArrowheads="1"/>
          </p:cNvPicPr>
          <p:nvPr/>
        </p:nvPicPr>
        <p:blipFill>
          <a:blip r:embed="rId2" cstate="print"/>
          <a:srcRect l="20827" t="2644" r="22644" b="3967"/>
          <a:stretch>
            <a:fillRect/>
          </a:stretch>
        </p:blipFill>
        <p:spPr bwMode="auto">
          <a:xfrm>
            <a:off x="2730500" y="1736725"/>
            <a:ext cx="3467100" cy="4295775"/>
          </a:xfrm>
          <a:prstGeom prst="rect">
            <a:avLst/>
          </a:prstGeom>
          <a:noFill/>
          <a:ln w="76200" cmpd="tri">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a:t>Serializability</a:t>
            </a:r>
          </a:p>
        </p:txBody>
      </p:sp>
      <p:sp>
        <p:nvSpPr>
          <p:cNvPr id="394243" name="Rectangle 3"/>
          <p:cNvSpPr>
            <a:spLocks noGrp="1" noChangeArrowheads="1"/>
          </p:cNvSpPr>
          <p:nvPr>
            <p:ph type="body" idx="1"/>
          </p:nvPr>
        </p:nvSpPr>
        <p:spPr>
          <a:xfrm>
            <a:off x="730250" y="911225"/>
            <a:ext cx="7515225" cy="4813300"/>
          </a:xfrm>
        </p:spPr>
        <p:txBody>
          <a:bodyPr/>
          <a:lstStyle/>
          <a:p>
            <a:r>
              <a:rPr lang="en-US"/>
              <a:t>Basic Assumption – Each transaction preserves database consistency.</a:t>
            </a:r>
          </a:p>
          <a:p>
            <a:r>
              <a:rPr lang="en-US"/>
              <a:t>Thus serial execution of a set of transactions preserves database consistency.</a:t>
            </a:r>
          </a:p>
          <a:p>
            <a:r>
              <a:rPr lang="en-US"/>
              <a:t>A (possibly concurrent) schedule is serializable if it is equivalent to a serial schedule.  Different forms of schedule equivalence give rise to the notions of:</a:t>
            </a:r>
          </a:p>
          <a:p>
            <a:pPr lvl="1">
              <a:buFont typeface="Wingdings 2" pitchFamily="18" charset="2"/>
              <a:buNone/>
            </a:pPr>
            <a:r>
              <a:rPr lang="en-US"/>
              <a:t>1.	</a:t>
            </a:r>
            <a:r>
              <a:rPr lang="en-US">
                <a:solidFill>
                  <a:schemeClr val="tx2"/>
                </a:solidFill>
              </a:rPr>
              <a:t>conflict serializability</a:t>
            </a:r>
          </a:p>
          <a:p>
            <a:pPr lvl="1">
              <a:buFont typeface="Wingdings 2" pitchFamily="18" charset="2"/>
              <a:buNone/>
            </a:pPr>
            <a:r>
              <a:rPr lang="en-US"/>
              <a:t>2.	</a:t>
            </a:r>
            <a:r>
              <a:rPr lang="en-US">
                <a:solidFill>
                  <a:schemeClr val="tx2"/>
                </a:solidFill>
              </a:rPr>
              <a:t>view serializability</a:t>
            </a:r>
          </a:p>
          <a:p>
            <a:r>
              <a:rPr lang="en-US"/>
              <a:t>We ignore operations other than </a:t>
            </a:r>
            <a:r>
              <a:rPr lang="en-US" b="1"/>
              <a:t>read</a:t>
            </a:r>
            <a:r>
              <a:rPr lang="en-US"/>
              <a:t> and </a:t>
            </a:r>
            <a:r>
              <a:rPr lang="en-US" b="1"/>
              <a:t>write</a:t>
            </a:r>
            <a:r>
              <a:rPr lang="en-US"/>
              <a:t> instructions, and we assume that transactions may perform arbitrary computations on data in local buffers in between reads and writes.  Our simplified schedules consist of only </a:t>
            </a:r>
            <a:r>
              <a:rPr lang="en-US" b="1"/>
              <a:t>read</a:t>
            </a:r>
            <a:r>
              <a:rPr lang="en-US"/>
              <a:t> and </a:t>
            </a:r>
            <a:r>
              <a:rPr lang="en-US" b="1"/>
              <a:t>write </a:t>
            </a:r>
            <a:r>
              <a:rPr lang="en-US"/>
              <a:t>instructions.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 Transaction?</a:t>
            </a:r>
            <a:endParaRPr lang="en-IN" dirty="0"/>
          </a:p>
        </p:txBody>
      </p:sp>
      <p:sp>
        <p:nvSpPr>
          <p:cNvPr id="3" name="Content Placeholder 2"/>
          <p:cNvSpPr>
            <a:spLocks noGrp="1"/>
          </p:cNvSpPr>
          <p:nvPr>
            <p:ph idx="1"/>
          </p:nvPr>
        </p:nvSpPr>
        <p:spPr/>
        <p:txBody>
          <a:bodyPr/>
          <a:lstStyle/>
          <a:p>
            <a:pPr>
              <a:buNone/>
            </a:pPr>
            <a:r>
              <a:rPr lang="en-IN" dirty="0" smtClean="0"/>
              <a:t>A logical unit of work on a database</a:t>
            </a:r>
          </a:p>
          <a:p>
            <a:pPr>
              <a:buNone/>
            </a:pPr>
            <a:r>
              <a:rPr lang="en-IN" dirty="0" smtClean="0"/>
              <a:t>–An entire program</a:t>
            </a:r>
          </a:p>
          <a:p>
            <a:pPr>
              <a:buNone/>
            </a:pPr>
            <a:r>
              <a:rPr lang="en-IN" dirty="0" smtClean="0"/>
              <a:t>–A portion of a program</a:t>
            </a:r>
          </a:p>
          <a:p>
            <a:pPr>
              <a:buNone/>
            </a:pPr>
            <a:r>
              <a:rPr lang="en-IN" dirty="0" smtClean="0"/>
              <a:t>–A single command</a:t>
            </a:r>
          </a:p>
          <a:p>
            <a:pPr>
              <a:buNone/>
            </a:pPr>
            <a:r>
              <a:rPr lang="en-IN" dirty="0" smtClean="0"/>
              <a:t>•The entire series of steps necessary to accomplish a logical unit of work</a:t>
            </a:r>
          </a:p>
          <a:p>
            <a:pPr>
              <a:buNone/>
            </a:pPr>
            <a:r>
              <a:rPr lang="en-IN" dirty="0" smtClean="0"/>
              <a:t>•Successful transactions change the database from one CONSISTENT STATE to another </a:t>
            </a:r>
          </a:p>
          <a:p>
            <a:pPr>
              <a:buNone/>
            </a:pPr>
            <a:r>
              <a:rPr lang="en-IN" dirty="0" smtClean="0"/>
              <a:t>(One where all data integrity constraints are satisfied)</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t>Conflict Serializability</a:t>
            </a:r>
          </a:p>
        </p:txBody>
      </p:sp>
      <p:sp>
        <p:nvSpPr>
          <p:cNvPr id="395267" name="Rectangle 3"/>
          <p:cNvSpPr>
            <a:spLocks noGrp="1" noChangeArrowheads="1"/>
          </p:cNvSpPr>
          <p:nvPr>
            <p:ph type="body" idx="1"/>
          </p:nvPr>
        </p:nvSpPr>
        <p:spPr/>
        <p:txBody>
          <a:bodyPr/>
          <a:lstStyle/>
          <a:p>
            <a:r>
              <a:rPr lang="en-US"/>
              <a:t>Instructions </a:t>
            </a:r>
            <a:r>
              <a:rPr lang="en-US" i="1"/>
              <a:t>l</a:t>
            </a:r>
            <a:r>
              <a:rPr lang="en-US" i="1" baseline="-25000"/>
              <a:t>i</a:t>
            </a:r>
            <a:r>
              <a:rPr lang="en-US"/>
              <a:t> and </a:t>
            </a:r>
            <a:r>
              <a:rPr lang="en-US" i="1"/>
              <a:t>l</a:t>
            </a:r>
            <a:r>
              <a:rPr lang="en-US" i="1" baseline="-25000"/>
              <a:t>j</a:t>
            </a:r>
            <a:r>
              <a:rPr lang="en-US"/>
              <a:t> of transactions </a:t>
            </a:r>
            <a:r>
              <a:rPr lang="en-US" i="1"/>
              <a:t>T</a:t>
            </a:r>
            <a:r>
              <a:rPr lang="en-US" i="1" baseline="-25000"/>
              <a:t>i</a:t>
            </a:r>
            <a:r>
              <a:rPr lang="en-US"/>
              <a:t> and </a:t>
            </a:r>
            <a:r>
              <a:rPr lang="en-US" i="1"/>
              <a:t>T</a:t>
            </a:r>
            <a:r>
              <a:rPr lang="en-US" i="1" baseline="-25000"/>
              <a:t>j</a:t>
            </a:r>
            <a:r>
              <a:rPr lang="en-US"/>
              <a:t> respectively, </a:t>
            </a:r>
            <a:r>
              <a:rPr lang="en-US" b="1">
                <a:solidFill>
                  <a:schemeClr val="tx2"/>
                </a:solidFill>
              </a:rPr>
              <a:t>conflict</a:t>
            </a:r>
            <a:r>
              <a:rPr lang="en-US"/>
              <a:t> if and only if there exists some item </a:t>
            </a:r>
            <a:r>
              <a:rPr lang="en-US" i="1"/>
              <a:t>Q</a:t>
            </a:r>
            <a:r>
              <a:rPr lang="en-US"/>
              <a:t> accessed by both </a:t>
            </a:r>
            <a:r>
              <a:rPr lang="en-US" i="1"/>
              <a:t>l</a:t>
            </a:r>
            <a:r>
              <a:rPr lang="en-US" i="1" baseline="-25000"/>
              <a:t>i</a:t>
            </a:r>
            <a:r>
              <a:rPr lang="en-US"/>
              <a:t> and </a:t>
            </a:r>
            <a:r>
              <a:rPr lang="en-US" i="1"/>
              <a:t>l</a:t>
            </a:r>
            <a:r>
              <a:rPr lang="en-US" i="1" baseline="-25000"/>
              <a:t>j</a:t>
            </a:r>
            <a:r>
              <a:rPr lang="en-US"/>
              <a:t>, and at least one of these instructions wrote </a:t>
            </a:r>
            <a:r>
              <a:rPr lang="en-US" i="1"/>
              <a:t>Q.</a:t>
            </a:r>
            <a:endParaRPr lang="en-US"/>
          </a:p>
          <a:p>
            <a:pPr>
              <a:buFont typeface="Monotype Sorts" pitchFamily="2" charset="2"/>
              <a:buNone/>
            </a:pPr>
            <a:r>
              <a:rPr lang="en-US"/>
              <a:t>	1.  </a:t>
            </a:r>
            <a:r>
              <a:rPr lang="en-US" i="1"/>
              <a:t>l</a:t>
            </a:r>
            <a:r>
              <a:rPr lang="en-US" i="1" baseline="-25000"/>
              <a:t>i</a:t>
            </a:r>
            <a:r>
              <a:rPr lang="en-US"/>
              <a:t> = </a:t>
            </a:r>
            <a:r>
              <a:rPr lang="en-US" b="1"/>
              <a:t>read</a:t>
            </a:r>
            <a:r>
              <a:rPr lang="en-US"/>
              <a:t>(</a:t>
            </a:r>
            <a:r>
              <a:rPr lang="en-US" i="1"/>
              <a:t>Q), l</a:t>
            </a:r>
            <a:r>
              <a:rPr lang="en-US" i="1" baseline="-25000"/>
              <a:t>j</a:t>
            </a:r>
            <a:r>
              <a:rPr lang="en-US" i="1"/>
              <a:t> = </a:t>
            </a:r>
            <a:r>
              <a:rPr lang="en-US" b="1"/>
              <a:t>read</a:t>
            </a:r>
            <a:r>
              <a:rPr lang="en-US"/>
              <a:t>(</a:t>
            </a:r>
            <a:r>
              <a:rPr lang="en-US" i="1"/>
              <a:t>Q</a:t>
            </a:r>
            <a:r>
              <a:rPr lang="en-US"/>
              <a:t>).   </a:t>
            </a:r>
            <a:r>
              <a:rPr lang="en-US" i="1"/>
              <a:t>l</a:t>
            </a:r>
            <a:r>
              <a:rPr lang="en-US" i="1" baseline="-25000"/>
              <a:t>i</a:t>
            </a:r>
            <a:r>
              <a:rPr lang="en-US"/>
              <a:t> and </a:t>
            </a:r>
            <a:r>
              <a:rPr lang="en-US" i="1"/>
              <a:t>l</a:t>
            </a:r>
            <a:r>
              <a:rPr lang="en-US" i="1" baseline="-25000"/>
              <a:t>j</a:t>
            </a:r>
            <a:r>
              <a:rPr lang="en-US" i="1"/>
              <a:t> </a:t>
            </a:r>
            <a:r>
              <a:rPr lang="en-US"/>
              <a:t>don’t conflict.</a:t>
            </a:r>
            <a:br>
              <a:rPr lang="en-US"/>
            </a:br>
            <a:r>
              <a:rPr lang="en-US"/>
              <a:t>2. </a:t>
            </a:r>
            <a:r>
              <a:rPr lang="en-US" i="1"/>
              <a:t>l</a:t>
            </a:r>
            <a:r>
              <a:rPr lang="en-US" i="1" baseline="-25000"/>
              <a:t>i</a:t>
            </a:r>
            <a:r>
              <a:rPr lang="en-US"/>
              <a:t> = </a:t>
            </a:r>
            <a:r>
              <a:rPr lang="en-US" b="1"/>
              <a:t>read</a:t>
            </a:r>
            <a:r>
              <a:rPr lang="en-US"/>
              <a:t>(</a:t>
            </a:r>
            <a:r>
              <a:rPr lang="en-US" i="1"/>
              <a:t>Q),  l</a:t>
            </a:r>
            <a:r>
              <a:rPr lang="en-US" i="1" baseline="-25000"/>
              <a:t>j</a:t>
            </a:r>
            <a:r>
              <a:rPr lang="en-US" i="1"/>
              <a:t> = </a:t>
            </a:r>
            <a:r>
              <a:rPr lang="en-US" b="1"/>
              <a:t>write</a:t>
            </a:r>
            <a:r>
              <a:rPr lang="en-US"/>
              <a:t>(</a:t>
            </a:r>
            <a:r>
              <a:rPr lang="en-US" i="1"/>
              <a:t>Q</a:t>
            </a:r>
            <a:r>
              <a:rPr lang="en-US"/>
              <a:t>).  They conflict.</a:t>
            </a:r>
            <a:br>
              <a:rPr lang="en-US"/>
            </a:br>
            <a:r>
              <a:rPr lang="en-US"/>
              <a:t>3. </a:t>
            </a:r>
            <a:r>
              <a:rPr lang="en-US" i="1"/>
              <a:t>l</a:t>
            </a:r>
            <a:r>
              <a:rPr lang="en-US" i="1" baseline="-25000"/>
              <a:t>i</a:t>
            </a:r>
            <a:r>
              <a:rPr lang="en-US"/>
              <a:t> = </a:t>
            </a:r>
            <a:r>
              <a:rPr lang="en-US" b="1"/>
              <a:t>write</a:t>
            </a:r>
            <a:r>
              <a:rPr lang="en-US"/>
              <a:t>(</a:t>
            </a:r>
            <a:r>
              <a:rPr lang="en-US" i="1"/>
              <a:t>Q), l</a:t>
            </a:r>
            <a:r>
              <a:rPr lang="en-US" i="1" baseline="-25000"/>
              <a:t>j</a:t>
            </a:r>
            <a:r>
              <a:rPr lang="en-US" i="1"/>
              <a:t> = </a:t>
            </a:r>
            <a:r>
              <a:rPr lang="en-US" b="1"/>
              <a:t>read</a:t>
            </a:r>
            <a:r>
              <a:rPr lang="en-US"/>
              <a:t>(</a:t>
            </a:r>
            <a:r>
              <a:rPr lang="en-US" i="1"/>
              <a:t>Q</a:t>
            </a:r>
            <a:r>
              <a:rPr lang="en-US"/>
              <a:t>).   They conflict</a:t>
            </a:r>
            <a:br>
              <a:rPr lang="en-US"/>
            </a:br>
            <a:r>
              <a:rPr lang="en-US"/>
              <a:t>4. </a:t>
            </a:r>
            <a:r>
              <a:rPr lang="en-US" i="1"/>
              <a:t>l</a:t>
            </a:r>
            <a:r>
              <a:rPr lang="en-US" i="1" baseline="-25000"/>
              <a:t>i</a:t>
            </a:r>
            <a:r>
              <a:rPr lang="en-US"/>
              <a:t> = </a:t>
            </a:r>
            <a:r>
              <a:rPr lang="en-US" b="1"/>
              <a:t>write</a:t>
            </a:r>
            <a:r>
              <a:rPr lang="en-US"/>
              <a:t>(</a:t>
            </a:r>
            <a:r>
              <a:rPr lang="en-US" i="1"/>
              <a:t>Q), l</a:t>
            </a:r>
            <a:r>
              <a:rPr lang="en-US" i="1" baseline="-25000"/>
              <a:t>j</a:t>
            </a:r>
            <a:r>
              <a:rPr lang="en-US" i="1"/>
              <a:t> = </a:t>
            </a:r>
            <a:r>
              <a:rPr lang="en-US" b="1"/>
              <a:t>write</a:t>
            </a:r>
            <a:r>
              <a:rPr lang="en-US"/>
              <a:t>(</a:t>
            </a:r>
            <a:r>
              <a:rPr lang="en-US" i="1"/>
              <a:t>Q</a:t>
            </a:r>
            <a:r>
              <a:rPr lang="en-US"/>
              <a:t>).  They conflict</a:t>
            </a:r>
          </a:p>
          <a:p>
            <a:r>
              <a:rPr lang="en-US"/>
              <a:t>Intuitively, a conflict between </a:t>
            </a:r>
            <a:r>
              <a:rPr lang="en-US" i="1"/>
              <a:t>l</a:t>
            </a:r>
            <a:r>
              <a:rPr lang="en-US" i="1" baseline="-25000"/>
              <a:t>i</a:t>
            </a:r>
            <a:r>
              <a:rPr lang="en-US" i="1"/>
              <a:t> </a:t>
            </a:r>
            <a:r>
              <a:rPr lang="en-US"/>
              <a:t>and </a:t>
            </a:r>
            <a:r>
              <a:rPr lang="en-US" i="1"/>
              <a:t>l</a:t>
            </a:r>
            <a:r>
              <a:rPr lang="en-US" i="1" baseline="-25000"/>
              <a:t>j</a:t>
            </a:r>
            <a:r>
              <a:rPr lang="en-US"/>
              <a:t> forces a (logical) temporal order between them.  If </a:t>
            </a:r>
            <a:r>
              <a:rPr lang="en-US" i="1"/>
              <a:t>l</a:t>
            </a:r>
            <a:r>
              <a:rPr lang="en-US" i="1" baseline="-25000"/>
              <a:t>i</a:t>
            </a:r>
            <a:r>
              <a:rPr lang="en-US"/>
              <a:t> and </a:t>
            </a:r>
            <a:r>
              <a:rPr lang="en-US" i="1"/>
              <a:t>l</a:t>
            </a:r>
            <a:r>
              <a:rPr lang="en-US" i="1" baseline="-25000"/>
              <a:t>j</a:t>
            </a:r>
            <a:r>
              <a:rPr lang="en-US"/>
              <a:t> are consecutive in a schedule and they do not conflict, their results would remain the same even if they had been interchanged in the schedule.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385" y="203200"/>
            <a:ext cx="8077200" cy="609600"/>
          </a:xfrm>
        </p:spPr>
        <p:txBody>
          <a:bodyPr/>
          <a:lstStyle/>
          <a:p>
            <a:r>
              <a:rPr lang="en-US" sz="2400" dirty="0" smtClean="0"/>
              <a:t/>
            </a:r>
            <a:br>
              <a:rPr lang="en-US" sz="2400" dirty="0" smtClean="0"/>
            </a:br>
            <a:r>
              <a:rPr lang="en-US" sz="2400" dirty="0" smtClean="0"/>
              <a:t/>
            </a:r>
            <a:br>
              <a:rPr lang="en-US" sz="2400" dirty="0" smtClean="0"/>
            </a:br>
            <a:r>
              <a:rPr lang="en-US" sz="2400" dirty="0" smtClean="0"/>
              <a:t> CONCURRENT EXECUTIONS – CONFLICTING ACTIONS</a:t>
            </a:r>
            <a:endParaRPr lang="en-US" sz="2400" dirty="0"/>
          </a:p>
        </p:txBody>
      </p:sp>
      <p:sp>
        <p:nvSpPr>
          <p:cNvPr id="3" name="Content Placeholder 2"/>
          <p:cNvSpPr>
            <a:spLocks noGrp="1"/>
          </p:cNvSpPr>
          <p:nvPr>
            <p:ph idx="1"/>
          </p:nvPr>
        </p:nvSpPr>
        <p:spPr/>
        <p:txBody>
          <a:bodyPr/>
          <a:lstStyle/>
          <a:p>
            <a:r>
              <a:rPr lang="en-US" dirty="0" smtClean="0"/>
              <a:t>What are the Anomalies Associated with Interleaved Execution?</a:t>
            </a:r>
            <a:br>
              <a:rPr lang="en-US" dirty="0" smtClean="0"/>
            </a:br>
            <a:r>
              <a:rPr lang="en-US" dirty="0" smtClean="0"/>
              <a:t>Let T1 and T2 be two </a:t>
            </a:r>
            <a:r>
              <a:rPr lang="en-US" i="1" dirty="0" smtClean="0"/>
              <a:t>consistency preserving transactions.</a:t>
            </a:r>
          </a:p>
          <a:p>
            <a:r>
              <a:rPr lang="en-US" dirty="0" smtClean="0"/>
              <a:t/>
            </a:r>
            <a:br>
              <a:rPr lang="en-US" dirty="0" smtClean="0"/>
            </a:br>
            <a:r>
              <a:rPr lang="en-US" dirty="0" smtClean="0">
                <a:solidFill>
                  <a:srgbClr val="FF0000"/>
                </a:solidFill>
              </a:rPr>
              <a:t>Now, if the actions of T1 and T2 are interleaved</a:t>
            </a:r>
            <a:r>
              <a:rPr lang="en-US" dirty="0" smtClean="0"/>
              <a:t>, then two action on the same data object conflict </a:t>
            </a:r>
            <a:r>
              <a:rPr lang="en-US" b="1" dirty="0" smtClean="0"/>
              <a:t>, </a:t>
            </a:r>
            <a:r>
              <a:rPr lang="en-US" dirty="0" smtClean="0"/>
              <a:t>if at least one of them is a write. </a:t>
            </a:r>
          </a:p>
          <a:p>
            <a:r>
              <a:rPr lang="en-US" dirty="0" smtClean="0"/>
              <a:t>Possible conflicts are:</a:t>
            </a:r>
            <a:br>
              <a:rPr lang="en-US" dirty="0" smtClean="0"/>
            </a:br>
            <a:r>
              <a:rPr lang="en-US" b="1" dirty="0" smtClean="0"/>
              <a:t>1. WRITE-READ (WR) CONFLICT</a:t>
            </a:r>
            <a:r>
              <a:rPr lang="en-US" dirty="0" smtClean="0"/>
              <a:t/>
            </a:r>
            <a:br>
              <a:rPr lang="en-US" dirty="0" smtClean="0"/>
            </a:br>
            <a:r>
              <a:rPr lang="en-US" b="1" dirty="0" smtClean="0"/>
              <a:t>2. READ-WRITE (RW) CONFLICT</a:t>
            </a:r>
            <a:r>
              <a:rPr lang="en-US" dirty="0" smtClean="0"/>
              <a:t/>
            </a:r>
            <a:br>
              <a:rPr lang="en-US" dirty="0" smtClean="0"/>
            </a:br>
            <a:r>
              <a:rPr lang="en-US" b="1" dirty="0" smtClean="0"/>
              <a:t>3. WRITE-WRITE (WW) CONFLICT</a:t>
            </a: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71500" y="782320"/>
            <a:ext cx="7848600" cy="5208905"/>
          </a:xfrm>
        </p:spPr>
        <p:txBody>
          <a:bodyPr/>
          <a:lstStyle/>
          <a:p>
            <a:r>
              <a:rPr lang="en-US" dirty="0" smtClean="0">
                <a:solidFill>
                  <a:srgbClr val="FF0000"/>
                </a:solidFill>
              </a:rPr>
              <a:t>WR CONFLICT [READING UNCOMMITTED DATA ]</a:t>
            </a:r>
            <a:r>
              <a:rPr lang="en-US" dirty="0" smtClean="0"/>
              <a:t/>
            </a:r>
            <a:br>
              <a:rPr lang="en-US" dirty="0" smtClean="0"/>
            </a:br>
            <a:r>
              <a:rPr lang="en-US" dirty="0" smtClean="0"/>
              <a:t>When a transaction T2 could read a database object that has been modified by another transaction T1, which has not yet committed. Such a read is called </a:t>
            </a:r>
            <a:r>
              <a:rPr lang="en-US" dirty="0" smtClean="0">
                <a:solidFill>
                  <a:srgbClr val="FF0000"/>
                </a:solidFill>
              </a:rPr>
              <a:t>dirty read</a:t>
            </a:r>
            <a:r>
              <a:rPr lang="en-US" dirty="0" smtClean="0"/>
              <a:t>.</a:t>
            </a:r>
          </a:p>
          <a:p>
            <a:r>
              <a:rPr lang="en-US" dirty="0" smtClean="0">
                <a:solidFill>
                  <a:srgbClr val="FF0000"/>
                </a:solidFill>
              </a:rPr>
              <a:t> RW CONFLICTS [UNREPEATABLE READS]</a:t>
            </a:r>
            <a:r>
              <a:rPr lang="en-US" dirty="0" smtClean="0"/>
              <a:t/>
            </a:r>
            <a:br>
              <a:rPr lang="en-US" dirty="0" smtClean="0"/>
            </a:br>
            <a:r>
              <a:rPr lang="en-US" dirty="0" smtClean="0"/>
              <a:t>When a transaction T2 changes the value of an object A that has been already read by a transaction T1, while T1 is still in progress. Problem:</a:t>
            </a:r>
          </a:p>
          <a:p>
            <a:r>
              <a:rPr lang="en-US" dirty="0" smtClean="0"/>
              <a:t> If T1 tries to read the value of A again, it will get a different result, even though it has not modified A in the meantime. It is called an </a:t>
            </a:r>
            <a:r>
              <a:rPr lang="en-US" dirty="0" smtClean="0">
                <a:solidFill>
                  <a:srgbClr val="FF0000"/>
                </a:solidFill>
              </a:rPr>
              <a:t>unrepeatable read</a:t>
            </a:r>
            <a:r>
              <a:rPr lang="en-US" dirty="0" smtClean="0"/>
              <a:t>.</a:t>
            </a:r>
          </a:p>
          <a:p>
            <a:r>
              <a:rPr lang="en-US" dirty="0" smtClean="0"/>
              <a:t> </a:t>
            </a:r>
            <a:r>
              <a:rPr lang="en-US" dirty="0" smtClean="0">
                <a:solidFill>
                  <a:srgbClr val="FF0000"/>
                </a:solidFill>
              </a:rPr>
              <a:t>WW CONFLICTS [OVERWRITING UNCOMMITTED DATA]</a:t>
            </a:r>
            <a:r>
              <a:rPr lang="en-US" dirty="0" smtClean="0"/>
              <a:t/>
            </a:r>
            <a:br>
              <a:rPr lang="en-US" dirty="0" smtClean="0"/>
            </a:br>
            <a:r>
              <a:rPr lang="en-US" dirty="0" smtClean="0"/>
              <a:t>When a transaction T2 could overwrite the value of an object A, which has already been modified by a transaction T1, while T1 is still in progress. Even if T2 does not read the value of A written by T1, a potential problem exists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
            </a:r>
            <a:br>
              <a:rPr lang="en-US" sz="1800" dirty="0" smtClean="0"/>
            </a:br>
            <a:r>
              <a:rPr lang="en-US" sz="1800" dirty="0" smtClean="0"/>
              <a:t>CONCURRENT EXECUTIONS – CONFLICTING ACTIONS – DIRTY READ</a:t>
            </a:r>
            <a:br>
              <a:rPr lang="en-US" sz="1800" dirty="0" smtClean="0"/>
            </a:br>
            <a:endParaRPr lang="en-US" sz="1800" dirty="0"/>
          </a:p>
        </p:txBody>
      </p:sp>
      <p:sp>
        <p:nvSpPr>
          <p:cNvPr id="3" name="Content Placeholder 2"/>
          <p:cNvSpPr>
            <a:spLocks noGrp="1"/>
          </p:cNvSpPr>
          <p:nvPr>
            <p:ph idx="1"/>
          </p:nvPr>
        </p:nvSpPr>
        <p:spPr>
          <a:xfrm>
            <a:off x="571500" y="701040"/>
            <a:ext cx="7848600" cy="5290185"/>
          </a:xfrm>
        </p:spPr>
        <p:txBody>
          <a:bodyPr/>
          <a:lstStyle/>
          <a:p>
            <a:r>
              <a:rPr lang="en-US" b="1" dirty="0" smtClean="0"/>
              <a:t>Example: </a:t>
            </a:r>
            <a:r>
              <a:rPr lang="en-US" dirty="0" smtClean="0"/>
              <a:t>Consider two transactions </a:t>
            </a:r>
            <a:r>
              <a:rPr lang="en-US" i="1" dirty="0" smtClean="0"/>
              <a:t>T1 and T2, </a:t>
            </a:r>
            <a:r>
              <a:rPr lang="en-US" dirty="0" smtClean="0"/>
              <a:t>each of which, run alone, preserves database consistency :</a:t>
            </a:r>
            <a:br>
              <a:rPr lang="en-US" dirty="0" smtClean="0"/>
            </a:br>
            <a:r>
              <a:rPr lang="en-US" dirty="0" smtClean="0"/>
              <a:t>Consider fund transfer from account A to B using following serial execution of T1 and T2:</a:t>
            </a:r>
            <a:br>
              <a:rPr lang="en-US" dirty="0" smtClean="0"/>
            </a:br>
            <a:r>
              <a:rPr lang="en-US" dirty="0" smtClean="0"/>
              <a:t>(The task is to transfer $100 from A to B and then increment the funds in A and B by 6%)</a:t>
            </a:r>
            <a:br>
              <a:rPr lang="en-US" dirty="0" smtClean="0"/>
            </a:br>
            <a:r>
              <a:rPr lang="en-US" dirty="0" smtClean="0"/>
              <a:t>1. T1 transfers $100 from A to B</a:t>
            </a:r>
            <a:br>
              <a:rPr lang="en-US" dirty="0" smtClean="0"/>
            </a:br>
            <a:r>
              <a:rPr lang="en-US" dirty="0" smtClean="0"/>
              <a:t>2. T2 increments both A and B by 6 percent.</a:t>
            </a:r>
            <a:br>
              <a:rPr lang="en-US" dirty="0" smtClean="0"/>
            </a:br>
            <a:r>
              <a:rPr lang="en-US" dirty="0" smtClean="0">
                <a:solidFill>
                  <a:schemeClr val="tx2"/>
                </a:solidFill>
              </a:rPr>
              <a:t>The database is consistent because the above schedule is serial.</a:t>
            </a:r>
            <a:r>
              <a:rPr lang="en-US" dirty="0" smtClean="0"/>
              <a:t/>
            </a:r>
            <a:br>
              <a:rPr lang="en-US" dirty="0" smtClean="0"/>
            </a:br>
            <a:r>
              <a:rPr lang="en-US" b="1" dirty="0" smtClean="0">
                <a:solidFill>
                  <a:srgbClr val="FF0000"/>
                </a:solidFill>
              </a:rPr>
              <a:t>[Dirty Read] :</a:t>
            </a:r>
            <a:r>
              <a:rPr lang="en-US" dirty="0" smtClean="0"/>
              <a:t/>
            </a:r>
            <a:br>
              <a:rPr lang="en-US" dirty="0" smtClean="0"/>
            </a:br>
            <a:r>
              <a:rPr lang="en-US" dirty="0" smtClean="0"/>
              <a:t>Now, Suppose that their actions are interleaved as below:</a:t>
            </a:r>
            <a:br>
              <a:rPr lang="en-US" dirty="0" smtClean="0"/>
            </a:br>
            <a:r>
              <a:rPr lang="en-US" dirty="0" smtClean="0"/>
              <a:t>1. T1 deducts $100 from account A,</a:t>
            </a:r>
            <a:br>
              <a:rPr lang="en-US" dirty="0" smtClean="0"/>
            </a:br>
            <a:r>
              <a:rPr lang="en-US" dirty="0" smtClean="0"/>
              <a:t>2. T2 reads the current values of accounts A and B and adds 6 percent interest</a:t>
            </a:r>
            <a:br>
              <a:rPr lang="en-US" dirty="0" smtClean="0"/>
            </a:br>
            <a:r>
              <a:rPr lang="en-US" dirty="0" smtClean="0"/>
              <a:t>3. The account transfer program credits $100 to account B</a:t>
            </a:r>
            <a:br>
              <a:rPr lang="en-US" dirty="0" smtClean="0"/>
            </a:br>
            <a:r>
              <a:rPr lang="en-US" dirty="0" smtClean="0">
                <a:solidFill>
                  <a:schemeClr val="tx2"/>
                </a:solidFill>
              </a:rPr>
              <a:t>The above schedule will not leave the database in a consistent state.</a:t>
            </a:r>
            <a:br>
              <a:rPr lang="en-US" dirty="0" smtClean="0">
                <a:solidFill>
                  <a:schemeClr val="tx2"/>
                </a:solidFill>
              </a:rPr>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25" y="0"/>
            <a:ext cx="8077200" cy="1046480"/>
          </a:xfrm>
        </p:spPr>
        <p:txBody>
          <a:bodyPr/>
          <a:lstStyle/>
          <a:p>
            <a:r>
              <a:rPr lang="en-US" sz="1800" dirty="0" smtClean="0"/>
              <a:t>CONCURRENT EXECUTIONS – CONFLICTING ACTIONS – EXAMPLE</a:t>
            </a:r>
            <a:br>
              <a:rPr lang="en-US" sz="1800" dirty="0" smtClean="0"/>
            </a:br>
            <a:r>
              <a:rPr lang="en-US" sz="1800" dirty="0" smtClean="0"/>
              <a:t/>
            </a:r>
            <a:br>
              <a:rPr lang="en-US" sz="1800" dirty="0" smtClean="0"/>
            </a:br>
            <a:endParaRPr lang="en-US" sz="1800" dirty="0"/>
          </a:p>
        </p:txBody>
      </p:sp>
      <p:sp>
        <p:nvSpPr>
          <p:cNvPr id="3" name="Content Placeholder 2"/>
          <p:cNvSpPr>
            <a:spLocks noGrp="1"/>
          </p:cNvSpPr>
          <p:nvPr>
            <p:ph idx="1"/>
          </p:nvPr>
        </p:nvSpPr>
        <p:spPr>
          <a:xfrm>
            <a:off x="571500" y="589280"/>
            <a:ext cx="7848600" cy="5401945"/>
          </a:xfrm>
        </p:spPr>
        <p:txBody>
          <a:bodyPr/>
          <a:lstStyle/>
          <a:p>
            <a:r>
              <a:rPr lang="en-US" dirty="0" smtClean="0"/>
              <a:t>WW CONFLICTS (OVERWRITING UNCOMMITTED DATA)</a:t>
            </a:r>
            <a:br>
              <a:rPr lang="en-US" dirty="0" smtClean="0"/>
            </a:br>
            <a:r>
              <a:rPr lang="en-US" dirty="0" smtClean="0"/>
              <a:t>Suppose that Harry and Larry are two employees.</a:t>
            </a:r>
            <a:br>
              <a:rPr lang="en-US" dirty="0" smtClean="0"/>
            </a:br>
            <a:r>
              <a:rPr lang="en-US" b="1" dirty="0" smtClean="0"/>
              <a:t>Consistent criterion : </a:t>
            </a:r>
            <a:r>
              <a:rPr lang="en-US" dirty="0" smtClean="0"/>
              <a:t>Their salaries must be kept equal.</a:t>
            </a:r>
            <a:br>
              <a:rPr lang="en-US" dirty="0" smtClean="0"/>
            </a:br>
            <a:r>
              <a:rPr lang="en-US" dirty="0" smtClean="0"/>
              <a:t>Consider the following action of T1 and T2 each of which is consistency preserving:</a:t>
            </a:r>
            <a:br>
              <a:rPr lang="en-US" dirty="0" smtClean="0"/>
            </a:br>
            <a:r>
              <a:rPr lang="en-US" b="1" dirty="0" smtClean="0"/>
              <a:t>Actions of T1 :</a:t>
            </a:r>
            <a:r>
              <a:rPr lang="en-US" dirty="0" smtClean="0"/>
              <a:t/>
            </a:r>
            <a:br>
              <a:rPr lang="en-US" dirty="0" smtClean="0"/>
            </a:br>
            <a:r>
              <a:rPr lang="en-US" dirty="0" smtClean="0"/>
              <a:t>1. set </a:t>
            </a:r>
            <a:r>
              <a:rPr lang="en-US" dirty="0" err="1" smtClean="0"/>
              <a:t>Harry’s</a:t>
            </a:r>
            <a:r>
              <a:rPr lang="en-US" dirty="0" smtClean="0"/>
              <a:t> salary to $1000.</a:t>
            </a:r>
            <a:br>
              <a:rPr lang="en-US" dirty="0" smtClean="0"/>
            </a:br>
            <a:r>
              <a:rPr lang="en-US" dirty="0" smtClean="0"/>
              <a:t>2. set Larry’s salary to $1000</a:t>
            </a:r>
            <a:br>
              <a:rPr lang="en-US" dirty="0" smtClean="0"/>
            </a:br>
            <a:r>
              <a:rPr lang="en-US" b="1" dirty="0" smtClean="0"/>
              <a:t>Actions of T2 :</a:t>
            </a:r>
            <a:r>
              <a:rPr lang="en-US" dirty="0" smtClean="0"/>
              <a:t/>
            </a:r>
            <a:br>
              <a:rPr lang="en-US" dirty="0" smtClean="0"/>
            </a:br>
            <a:r>
              <a:rPr lang="en-US" dirty="0" smtClean="0"/>
              <a:t>1. set </a:t>
            </a:r>
            <a:r>
              <a:rPr lang="en-US" dirty="0" err="1" smtClean="0"/>
              <a:t>Harry’s</a:t>
            </a:r>
            <a:r>
              <a:rPr lang="en-US" dirty="0" smtClean="0"/>
              <a:t> salary to $2000.</a:t>
            </a:r>
            <a:br>
              <a:rPr lang="en-US" dirty="0" smtClean="0"/>
            </a:br>
            <a:r>
              <a:rPr lang="en-US" dirty="0" smtClean="0"/>
              <a:t>2. set Larry’s salary to $2000</a:t>
            </a:r>
            <a:br>
              <a:rPr lang="en-US" dirty="0" smtClean="0"/>
            </a:br>
            <a:r>
              <a:rPr lang="en-US" dirty="0" smtClean="0"/>
              <a:t>Any serial order of T1 and T2 , satisfies the </a:t>
            </a:r>
            <a:r>
              <a:rPr lang="en-US" b="1" dirty="0" smtClean="0">
                <a:solidFill>
                  <a:schemeClr val="tx2"/>
                </a:solidFill>
              </a:rPr>
              <a:t>Consistent criterion </a:t>
            </a:r>
            <a:r>
              <a:rPr lang="en-US" b="1" dirty="0" smtClean="0"/>
              <a:t>.</a:t>
            </a:r>
            <a:r>
              <a:rPr lang="en-US" dirty="0" smtClean="0"/>
              <a:t/>
            </a:r>
            <a:br>
              <a:rPr lang="en-US" dirty="0" smtClean="0"/>
            </a:br>
            <a:r>
              <a:rPr lang="en-US" dirty="0" smtClean="0">
                <a:solidFill>
                  <a:srgbClr val="C00000"/>
                </a:solidFill>
              </a:rPr>
              <a:t>Notice that neither transaction reads a salary value before writing it, such a write is called a blind write</a:t>
            </a: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C00000"/>
                </a:solidFill>
              </a:rPr>
              <a:t>WW CONFLICTS (OVERWRITING UNCOMMITTED DATA</a:t>
            </a:r>
            <a:r>
              <a:rPr lang="en-US" dirty="0" smtClean="0"/>
              <a:t>)</a:t>
            </a:r>
            <a:br>
              <a:rPr lang="en-US" dirty="0" smtClean="0"/>
            </a:br>
            <a:r>
              <a:rPr lang="en-US" dirty="0" smtClean="0"/>
              <a:t/>
            </a:r>
            <a:br>
              <a:rPr lang="en-US" dirty="0" smtClean="0"/>
            </a:br>
            <a:r>
              <a:rPr lang="en-US" dirty="0" smtClean="0"/>
              <a:t>Now, consider the following interleaving of the actions of T1 and T2:</a:t>
            </a:r>
            <a:br>
              <a:rPr lang="en-US" dirty="0" smtClean="0"/>
            </a:br>
            <a:r>
              <a:rPr lang="en-US" dirty="0" smtClean="0"/>
              <a:t>1. T1 sets </a:t>
            </a:r>
            <a:r>
              <a:rPr lang="en-US" dirty="0" err="1" smtClean="0"/>
              <a:t>Harry's</a:t>
            </a:r>
            <a:r>
              <a:rPr lang="en-US" dirty="0" smtClean="0"/>
              <a:t> salary to $1,000</a:t>
            </a:r>
            <a:br>
              <a:rPr lang="en-US" dirty="0" smtClean="0"/>
            </a:br>
            <a:r>
              <a:rPr lang="en-US" dirty="0" smtClean="0"/>
              <a:t>2. T2 sets Larry's salary to $2,000</a:t>
            </a:r>
            <a:br>
              <a:rPr lang="en-US" dirty="0" smtClean="0"/>
            </a:br>
            <a:r>
              <a:rPr lang="en-US" dirty="0" smtClean="0"/>
              <a:t>3. T1 sets Larry's salary to $1,000</a:t>
            </a:r>
            <a:br>
              <a:rPr lang="en-US" dirty="0" smtClean="0"/>
            </a:br>
            <a:r>
              <a:rPr lang="en-US" dirty="0" smtClean="0"/>
              <a:t>4. T2 sets </a:t>
            </a:r>
            <a:r>
              <a:rPr lang="en-US" dirty="0" err="1" smtClean="0"/>
              <a:t>Harry's</a:t>
            </a:r>
            <a:r>
              <a:rPr lang="en-US" dirty="0" smtClean="0"/>
              <a:t> salary to $2,000</a:t>
            </a:r>
            <a:br>
              <a:rPr lang="en-US" dirty="0" smtClean="0"/>
            </a:br>
            <a:r>
              <a:rPr lang="en-US" dirty="0" smtClean="0"/>
              <a:t>It violates the desired consistency criterion that the two salaries must be equal.</a:t>
            </a:r>
            <a:br>
              <a:rPr lang="en-US" dirty="0" smtClean="0"/>
            </a:br>
            <a:r>
              <a:rPr lang="en-US" dirty="0" smtClean="0">
                <a:solidFill>
                  <a:srgbClr val="C00000"/>
                </a:solidFill>
              </a:rPr>
              <a:t>The result is not identical to the result of either of the two possible serial executions, and the interleaved schedule is therefore </a:t>
            </a:r>
            <a:r>
              <a:rPr lang="en-US" dirty="0" smtClean="0">
                <a:solidFill>
                  <a:schemeClr val="accent3">
                    <a:lumMod val="25000"/>
                  </a:schemeClr>
                </a:solidFill>
              </a:rPr>
              <a:t>not </a:t>
            </a:r>
            <a:r>
              <a:rPr lang="en-US" dirty="0" err="1" smtClean="0">
                <a:solidFill>
                  <a:schemeClr val="accent3">
                    <a:lumMod val="25000"/>
                  </a:schemeClr>
                </a:solidFill>
              </a:rPr>
              <a:t>serializable</a:t>
            </a:r>
            <a:r>
              <a:rPr lang="en-US" b="1" dirty="0" smtClean="0">
                <a:solidFill>
                  <a:schemeClr val="accent3">
                    <a:lumMod val="25000"/>
                  </a:schemeClr>
                </a:solidFill>
              </a:rPr>
              <a:t>.</a:t>
            </a:r>
            <a:r>
              <a:rPr lang="en-US" dirty="0" smtClean="0">
                <a:solidFill>
                  <a:srgbClr val="C00000"/>
                </a:solidFill>
              </a:rPr>
              <a:t/>
            </a:r>
            <a:br>
              <a:rPr lang="en-US" dirty="0" smtClean="0">
                <a:solidFill>
                  <a:srgbClr val="C00000"/>
                </a:solidFill>
              </a:rPr>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228600"/>
            <a:ext cx="8610600" cy="2554288"/>
          </a:xfrm>
          <a:prstGeom prst="rect">
            <a:avLst/>
          </a:prstGeom>
          <a:noFill/>
          <a:ln w="25400">
            <a:noFill/>
          </a:ln>
        </p:spPr>
        <p:txBody>
          <a:bodyPr>
            <a:spAutoFit/>
          </a:bodyPr>
          <a:lstStyle/>
          <a:p>
            <a:pPr>
              <a:defRPr/>
            </a:pPr>
            <a:r>
              <a:rPr lang="en-US" sz="2000" dirty="0">
                <a:latin typeface="+mn-lt"/>
                <a:ea typeface="Tahoma" pitchFamily="34" charset="0"/>
                <a:cs typeface="Tahoma" pitchFamily="34" charset="0"/>
              </a:rPr>
              <a:t>What is a </a:t>
            </a:r>
            <a:r>
              <a:rPr lang="en-US" sz="2000" dirty="0">
                <a:solidFill>
                  <a:srgbClr val="FF0000"/>
                </a:solidFill>
                <a:latin typeface="+mn-lt"/>
                <a:ea typeface="Tahoma" pitchFamily="34" charset="0"/>
                <a:cs typeface="Tahoma" pitchFamily="34" charset="0"/>
              </a:rPr>
              <a:t> serializable </a:t>
            </a:r>
            <a:r>
              <a:rPr lang="en-US" sz="2000" dirty="0">
                <a:latin typeface="+mn-lt"/>
                <a:ea typeface="Tahoma" pitchFamily="34" charset="0"/>
                <a:cs typeface="Tahoma" pitchFamily="34" charset="0"/>
              </a:rPr>
              <a:t>schedule ?</a:t>
            </a:r>
          </a:p>
          <a:p>
            <a:pPr algn="just">
              <a:defRPr/>
            </a:pPr>
            <a:r>
              <a:rPr lang="en-US" sz="2000" dirty="0">
                <a:latin typeface="+mn-lt"/>
                <a:ea typeface="Tahoma" pitchFamily="34" charset="0"/>
                <a:cs typeface="Tahoma" pitchFamily="34" charset="0"/>
              </a:rPr>
              <a:t>A schedule S whose effect on any consistent database instance is guaranteed to be identical to that of some complete serial schedule. i.e.</a:t>
            </a:r>
          </a:p>
          <a:p>
            <a:pPr algn="just">
              <a:defRPr/>
            </a:pPr>
            <a:endParaRPr lang="en-US" sz="2000" dirty="0">
              <a:latin typeface="+mn-lt"/>
              <a:ea typeface="Tahoma" pitchFamily="34" charset="0"/>
              <a:cs typeface="Tahoma" pitchFamily="34" charset="0"/>
            </a:endParaRPr>
          </a:p>
          <a:p>
            <a:pPr algn="just">
              <a:defRPr/>
            </a:pPr>
            <a:r>
              <a:rPr lang="en-US" sz="2000" dirty="0">
                <a:latin typeface="+mn-lt"/>
                <a:ea typeface="Tahoma" pitchFamily="34" charset="0"/>
                <a:cs typeface="Tahoma" pitchFamily="34" charset="0"/>
              </a:rPr>
              <a:t>When an equivalent Complete Serial Schedule S’ is executed against a consistent database, the result is same. </a:t>
            </a:r>
          </a:p>
          <a:p>
            <a:pPr algn="just">
              <a:defRPr/>
            </a:pPr>
            <a:r>
              <a:rPr lang="en-US" sz="2000" b="1" dirty="0">
                <a:latin typeface="+mn-lt"/>
                <a:ea typeface="Tahoma" pitchFamily="34" charset="0"/>
                <a:cs typeface="Tahoma" pitchFamily="34" charset="0"/>
              </a:rPr>
              <a:t>Example: </a:t>
            </a:r>
            <a:r>
              <a:rPr lang="en-US" sz="2000" dirty="0">
                <a:latin typeface="+mn-lt"/>
                <a:ea typeface="Tahoma" pitchFamily="34" charset="0"/>
                <a:cs typeface="Tahoma" pitchFamily="34" charset="0"/>
              </a:rPr>
              <a:t>In </a:t>
            </a:r>
            <a:r>
              <a:rPr lang="en-US" sz="2000" dirty="0" err="1">
                <a:latin typeface="+mn-lt"/>
                <a:ea typeface="Tahoma" pitchFamily="34" charset="0"/>
                <a:cs typeface="Tahoma" pitchFamily="34" charset="0"/>
              </a:rPr>
              <a:t>foll</a:t>
            </a:r>
            <a:r>
              <a:rPr lang="en-US" sz="2000" dirty="0">
                <a:latin typeface="+mn-lt"/>
                <a:ea typeface="Tahoma" pitchFamily="34" charset="0"/>
                <a:cs typeface="Tahoma" pitchFamily="34" charset="0"/>
              </a:rPr>
              <a:t>. given two schedules, </a:t>
            </a:r>
            <a:r>
              <a:rPr lang="en-US" sz="2000" i="1" dirty="0">
                <a:latin typeface="+mn-lt"/>
                <a:ea typeface="Tahoma" pitchFamily="34" charset="0"/>
                <a:cs typeface="Tahoma" pitchFamily="34" charset="0"/>
              </a:rPr>
              <a:t>the database is consistent in both  i.e. sum A+B is preserved</a:t>
            </a:r>
          </a:p>
        </p:txBody>
      </p:sp>
      <p:pic>
        <p:nvPicPr>
          <p:cNvPr id="36867" name="Picture 8"/>
          <p:cNvPicPr>
            <a:picLocks noChangeAspect="1" noChangeArrowheads="1"/>
          </p:cNvPicPr>
          <p:nvPr/>
        </p:nvPicPr>
        <p:blipFill>
          <a:blip r:embed="rId3" cstate="print"/>
          <a:srcRect l="21800" t="4266" r="23801" b="5333"/>
          <a:stretch>
            <a:fillRect/>
          </a:stretch>
        </p:blipFill>
        <p:spPr bwMode="auto">
          <a:xfrm>
            <a:off x="1066800" y="2971800"/>
            <a:ext cx="2535238" cy="3159125"/>
          </a:xfrm>
          <a:prstGeom prst="rect">
            <a:avLst/>
          </a:prstGeom>
          <a:noFill/>
          <a:ln w="38100" cmpd="dbl">
            <a:solidFill>
              <a:schemeClr val="tx2"/>
            </a:solidFill>
            <a:miter lim="800000"/>
            <a:headEnd/>
            <a:tailEnd/>
          </a:ln>
        </p:spPr>
      </p:pic>
      <p:pic>
        <p:nvPicPr>
          <p:cNvPr id="36868" name="Picture 8"/>
          <p:cNvPicPr>
            <a:picLocks noChangeAspect="1" noChangeArrowheads="1"/>
          </p:cNvPicPr>
          <p:nvPr/>
        </p:nvPicPr>
        <p:blipFill>
          <a:blip r:embed="rId4" cstate="print"/>
          <a:srcRect l="20474" t="557" r="20265" b="557"/>
          <a:stretch>
            <a:fillRect/>
          </a:stretch>
        </p:blipFill>
        <p:spPr bwMode="auto">
          <a:xfrm>
            <a:off x="5029200" y="3124200"/>
            <a:ext cx="2449513" cy="3065463"/>
          </a:xfrm>
          <a:prstGeom prst="rect">
            <a:avLst/>
          </a:prstGeom>
          <a:noFill/>
          <a:ln w="57150" cmpd="thinThick">
            <a:solidFill>
              <a:schemeClr val="tx2"/>
            </a:solidFill>
            <a:miter lim="800000"/>
            <a:headEnd/>
            <a:tailEnd/>
          </a:ln>
        </p:spPr>
      </p:pic>
      <p:sp>
        <p:nvSpPr>
          <p:cNvPr id="36869" name="Rectangle 10"/>
          <p:cNvSpPr>
            <a:spLocks noChangeArrowheads="1"/>
          </p:cNvSpPr>
          <p:nvPr/>
        </p:nvSpPr>
        <p:spPr bwMode="auto">
          <a:xfrm>
            <a:off x="4876800" y="6324600"/>
            <a:ext cx="2671763" cy="261938"/>
          </a:xfrm>
          <a:prstGeom prst="rect">
            <a:avLst/>
          </a:prstGeom>
          <a:noFill/>
          <a:ln w="9525">
            <a:noFill/>
            <a:miter lim="800000"/>
            <a:headEnd/>
            <a:tailEnd/>
          </a:ln>
        </p:spPr>
        <p:txBody>
          <a:bodyPr wrap="none">
            <a:spAutoFit/>
          </a:bodyPr>
          <a:lstStyle/>
          <a:p>
            <a:r>
              <a:rPr lang="en-US" sz="1100">
                <a:solidFill>
                  <a:srgbClr val="FF0000"/>
                </a:solidFill>
                <a:cs typeface="Tahoma" pitchFamily="34" charset="0"/>
              </a:rPr>
              <a:t>AN EQUIVALENT  SERIAL SCHEDULE</a:t>
            </a:r>
            <a:endParaRPr lang="en-US" sz="1100">
              <a:solidFill>
                <a:srgbClr val="FF0000"/>
              </a:solidFill>
            </a:endParaRPr>
          </a:p>
        </p:txBody>
      </p:sp>
      <p:sp>
        <p:nvSpPr>
          <p:cNvPr id="36870" name="Rectangle 11"/>
          <p:cNvSpPr>
            <a:spLocks noChangeArrowheads="1"/>
          </p:cNvSpPr>
          <p:nvPr/>
        </p:nvSpPr>
        <p:spPr bwMode="auto">
          <a:xfrm>
            <a:off x="1295400" y="6324600"/>
            <a:ext cx="2254250" cy="276225"/>
          </a:xfrm>
          <a:prstGeom prst="rect">
            <a:avLst/>
          </a:prstGeom>
          <a:noFill/>
          <a:ln w="9525">
            <a:noFill/>
            <a:miter lim="800000"/>
            <a:headEnd/>
            <a:tailEnd/>
          </a:ln>
        </p:spPr>
        <p:txBody>
          <a:bodyPr wrap="none">
            <a:spAutoFit/>
          </a:bodyPr>
          <a:lstStyle/>
          <a:p>
            <a:r>
              <a:rPr lang="en-US" sz="1200">
                <a:solidFill>
                  <a:srgbClr val="FF0000"/>
                </a:solidFill>
                <a:cs typeface="Tahoma" pitchFamily="34" charset="0"/>
              </a:rPr>
              <a:t>A SERIALIZABLE </a:t>
            </a:r>
            <a:r>
              <a:rPr lang="en-US" sz="1100">
                <a:solidFill>
                  <a:srgbClr val="FF0000"/>
                </a:solidFill>
                <a:cs typeface="Tahoma" pitchFamily="34" charset="0"/>
              </a:rPr>
              <a:t>SCHEDULE</a:t>
            </a:r>
            <a:endParaRPr lang="en-US" sz="12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ox(i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ox(in)">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ox(in)">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6867"/>
                                        </p:tgtEl>
                                        <p:attrNameLst>
                                          <p:attrName>style.visibility</p:attrName>
                                        </p:attrNameLst>
                                      </p:cBhvr>
                                      <p:to>
                                        <p:strVal val="visible"/>
                                      </p:to>
                                    </p:set>
                                    <p:animEffect transition="in" filter="box(in)">
                                      <p:cBhvr>
                                        <p:cTn id="22" dur="500"/>
                                        <p:tgtEl>
                                          <p:spTgt spid="36867"/>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6870"/>
                                        </p:tgtEl>
                                        <p:attrNameLst>
                                          <p:attrName>style.visibility</p:attrName>
                                        </p:attrNameLst>
                                      </p:cBhvr>
                                      <p:to>
                                        <p:strVal val="visible"/>
                                      </p:to>
                                    </p:set>
                                    <p:animEffect transition="in" filter="box(in)">
                                      <p:cBhvr>
                                        <p:cTn id="25" dur="500"/>
                                        <p:tgtEl>
                                          <p:spTgt spid="36870"/>
                                        </p:tgtEl>
                                      </p:cBhvr>
                                    </p:animEffect>
                                  </p:childTnLst>
                                </p:cTn>
                              </p:par>
                              <p:par>
                                <p:cTn id="26" presetID="4" presetClass="entr" presetSubtype="16" fill="hold" nodeType="withEffect">
                                  <p:stCondLst>
                                    <p:cond delay="0"/>
                                  </p:stCondLst>
                                  <p:childTnLst>
                                    <p:set>
                                      <p:cBhvr>
                                        <p:cTn id="27" dur="1" fill="hold">
                                          <p:stCondLst>
                                            <p:cond delay="0"/>
                                          </p:stCondLst>
                                        </p:cTn>
                                        <p:tgtEl>
                                          <p:spTgt spid="36868"/>
                                        </p:tgtEl>
                                        <p:attrNameLst>
                                          <p:attrName>style.visibility</p:attrName>
                                        </p:attrNameLst>
                                      </p:cBhvr>
                                      <p:to>
                                        <p:strVal val="visible"/>
                                      </p:to>
                                    </p:set>
                                    <p:animEffect transition="in" filter="box(in)">
                                      <p:cBhvr>
                                        <p:cTn id="28" dur="500"/>
                                        <p:tgtEl>
                                          <p:spTgt spid="36868"/>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36869"/>
                                        </p:tgtEl>
                                        <p:attrNameLst>
                                          <p:attrName>style.visibility</p:attrName>
                                        </p:attrNameLst>
                                      </p:cBhvr>
                                      <p:to>
                                        <p:strVal val="visible"/>
                                      </p:to>
                                    </p:set>
                                    <p:animEffect transition="in" filter="box(in)">
                                      <p:cBhvr>
                                        <p:cTn id="31" dur="5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p:bldP spid="3687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en-US"/>
              <a:t>Conflict Serializability (Cont.)</a:t>
            </a:r>
          </a:p>
        </p:txBody>
      </p:sp>
      <p:sp>
        <p:nvSpPr>
          <p:cNvPr id="396291" name="Rectangle 3"/>
          <p:cNvSpPr>
            <a:spLocks noGrp="1" noChangeArrowheads="1"/>
          </p:cNvSpPr>
          <p:nvPr>
            <p:ph type="body" idx="1"/>
          </p:nvPr>
        </p:nvSpPr>
        <p:spPr>
          <a:xfrm>
            <a:off x="1074738" y="949325"/>
            <a:ext cx="7258050" cy="4695825"/>
          </a:xfrm>
        </p:spPr>
        <p:txBody>
          <a:bodyPr/>
          <a:lstStyle/>
          <a:p>
            <a:pPr>
              <a:tabLst>
                <a:tab pos="2222500" algn="l"/>
                <a:tab pos="2568575" algn="l"/>
                <a:tab pos="3319463" algn="l"/>
                <a:tab pos="3594100" algn="l"/>
              </a:tabLst>
            </a:pPr>
            <a:r>
              <a:rPr lang="en-US" sz="1800" dirty="0"/>
              <a:t>If a schedule </a:t>
            </a:r>
            <a:r>
              <a:rPr lang="en-US" sz="1800" i="1" dirty="0"/>
              <a:t>S</a:t>
            </a:r>
            <a:r>
              <a:rPr lang="en-US" sz="1800" dirty="0"/>
              <a:t> can be transformed into a schedule </a:t>
            </a:r>
            <a:r>
              <a:rPr lang="en-US" sz="1800" i="1" dirty="0"/>
              <a:t>S´ </a:t>
            </a:r>
            <a:r>
              <a:rPr lang="en-US" sz="1800" dirty="0"/>
              <a:t>by a series of swaps of non-conflicting instructions, we say that </a:t>
            </a:r>
            <a:r>
              <a:rPr lang="en-US" sz="1800" i="1" dirty="0"/>
              <a:t>S</a:t>
            </a:r>
            <a:r>
              <a:rPr lang="en-US" sz="1800" dirty="0"/>
              <a:t> and </a:t>
            </a:r>
            <a:r>
              <a:rPr lang="en-US" sz="1800" i="1" dirty="0"/>
              <a:t>S´ </a:t>
            </a:r>
            <a:r>
              <a:rPr lang="en-US" sz="1800" dirty="0"/>
              <a:t>are </a:t>
            </a:r>
            <a:r>
              <a:rPr lang="en-US" sz="1800" b="1" dirty="0">
                <a:solidFill>
                  <a:schemeClr val="tx2"/>
                </a:solidFill>
              </a:rPr>
              <a:t>conflict equivalent</a:t>
            </a:r>
            <a:r>
              <a:rPr lang="en-US" sz="1800" i="1" dirty="0"/>
              <a:t>.</a:t>
            </a:r>
            <a:endParaRPr lang="en-US" sz="1800" dirty="0"/>
          </a:p>
          <a:p>
            <a:pPr>
              <a:tabLst>
                <a:tab pos="2222500" algn="l"/>
                <a:tab pos="2568575" algn="l"/>
                <a:tab pos="3319463" algn="l"/>
                <a:tab pos="3594100" algn="l"/>
              </a:tabLst>
            </a:pPr>
            <a:r>
              <a:rPr lang="en-US" sz="1800" dirty="0"/>
              <a:t>We say that a schedule </a:t>
            </a:r>
            <a:r>
              <a:rPr lang="en-US" sz="1800" i="1" dirty="0"/>
              <a:t>S</a:t>
            </a:r>
            <a:r>
              <a:rPr lang="en-US" sz="1800" dirty="0"/>
              <a:t> is </a:t>
            </a:r>
            <a:r>
              <a:rPr lang="en-US" sz="1800" b="1" dirty="0">
                <a:solidFill>
                  <a:schemeClr val="tx2"/>
                </a:solidFill>
              </a:rPr>
              <a:t>conflict </a:t>
            </a:r>
            <a:r>
              <a:rPr lang="en-US" sz="1800" b="1" dirty="0" err="1">
                <a:solidFill>
                  <a:schemeClr val="tx2"/>
                </a:solidFill>
              </a:rPr>
              <a:t>serializable</a:t>
            </a:r>
            <a:r>
              <a:rPr lang="en-US" sz="1800" dirty="0"/>
              <a:t> if it is conflict equivalent to a serial </a:t>
            </a:r>
            <a:r>
              <a:rPr lang="en-US" sz="1800" dirty="0" smtClean="0"/>
              <a:t>schedule</a:t>
            </a:r>
          </a:p>
          <a:p>
            <a:pPr>
              <a:tabLst>
                <a:tab pos="2222500" algn="l"/>
                <a:tab pos="2568575" algn="l"/>
                <a:tab pos="3319463" algn="l"/>
                <a:tab pos="3594100" algn="l"/>
              </a:tabLst>
            </a:pPr>
            <a:r>
              <a:rPr lang="en-US" altLang="ar-SA" sz="1800" dirty="0" smtClean="0">
                <a:solidFill>
                  <a:srgbClr val="FF0000"/>
                </a:solidFill>
                <a:cs typeface="Traditional Arabic" pitchFamily="18" charset="-78"/>
              </a:rPr>
              <a:t>Result equivalent </a:t>
            </a:r>
            <a:r>
              <a:rPr lang="en-US" altLang="ar-SA" sz="1800" dirty="0" smtClean="0">
                <a:cs typeface="Traditional Arabic" pitchFamily="18" charset="-78"/>
              </a:rPr>
              <a:t>Two schedules are called </a:t>
            </a:r>
            <a:r>
              <a:rPr lang="en-US" altLang="ar-SA" sz="1800" b="1" i="1" u="sng" dirty="0" smtClean="0">
                <a:cs typeface="Traditional Arabic" pitchFamily="18" charset="-78"/>
              </a:rPr>
              <a:t>result equivalent</a:t>
            </a:r>
            <a:r>
              <a:rPr lang="en-US" altLang="ar-SA" sz="1800" dirty="0" smtClean="0">
                <a:cs typeface="Traditional Arabic" pitchFamily="18" charset="-78"/>
              </a:rPr>
              <a:t> if they produce the same final state of the database</a:t>
            </a:r>
            <a:endParaRPr lang="en-US" sz="1800" dirty="0"/>
          </a:p>
        </p:txBody>
      </p:sp>
      <p:pic>
        <p:nvPicPr>
          <p:cNvPr id="6" name="Picture 6"/>
          <p:cNvPicPr>
            <a:picLocks noChangeAspect="1" noChangeArrowheads="1"/>
          </p:cNvPicPr>
          <p:nvPr/>
        </p:nvPicPr>
        <p:blipFill>
          <a:blip r:embed="rId2" cstate="print"/>
          <a:srcRect l="19772" t="4988" r="19951" b="5463"/>
          <a:stretch>
            <a:fillRect/>
          </a:stretch>
        </p:blipFill>
        <p:spPr bwMode="auto">
          <a:xfrm>
            <a:off x="1323341" y="3366770"/>
            <a:ext cx="2689860" cy="2996225"/>
          </a:xfrm>
          <a:prstGeom prst="rect">
            <a:avLst/>
          </a:prstGeom>
          <a:noFill/>
          <a:ln w="76200" cmpd="tri">
            <a:solidFill>
              <a:schemeClr val="tx2"/>
            </a:solidFill>
            <a:miter lim="800000"/>
            <a:headEnd/>
            <a:tailEnd/>
          </a:ln>
          <a:effectLst/>
        </p:spPr>
      </p:pic>
      <p:sp>
        <p:nvSpPr>
          <p:cNvPr id="12" name="TextBox 11"/>
          <p:cNvSpPr txBox="1"/>
          <p:nvPr/>
        </p:nvSpPr>
        <p:spPr>
          <a:xfrm>
            <a:off x="1920240" y="6471920"/>
            <a:ext cx="1371600" cy="369332"/>
          </a:xfrm>
          <a:prstGeom prst="rect">
            <a:avLst/>
          </a:prstGeom>
          <a:noFill/>
        </p:spPr>
        <p:txBody>
          <a:bodyPr wrap="square" rtlCol="0">
            <a:spAutoFit/>
          </a:bodyPr>
          <a:lstStyle/>
          <a:p>
            <a:r>
              <a:rPr lang="en-US" dirty="0" smtClean="0">
                <a:solidFill>
                  <a:srgbClr val="FF0000"/>
                </a:solidFill>
              </a:rPr>
              <a:t>Schedule A</a:t>
            </a:r>
            <a:endParaRPr lang="en-IN" dirty="0">
              <a:solidFill>
                <a:srgbClr val="FF0000"/>
              </a:solidFill>
            </a:endParaRPr>
          </a:p>
        </p:txBody>
      </p:sp>
      <p:sp>
        <p:nvSpPr>
          <p:cNvPr id="13" name="TextBox 12"/>
          <p:cNvSpPr txBox="1"/>
          <p:nvPr/>
        </p:nvSpPr>
        <p:spPr>
          <a:xfrm>
            <a:off x="5120640" y="6488668"/>
            <a:ext cx="3759200" cy="369332"/>
          </a:xfrm>
          <a:prstGeom prst="rect">
            <a:avLst/>
          </a:prstGeom>
          <a:noFill/>
        </p:spPr>
        <p:txBody>
          <a:bodyPr wrap="square" rtlCol="0">
            <a:spAutoFit/>
          </a:bodyPr>
          <a:lstStyle/>
          <a:p>
            <a:r>
              <a:rPr lang="en-US" dirty="0" smtClean="0">
                <a:solidFill>
                  <a:srgbClr val="FF0000"/>
                </a:solidFill>
              </a:rPr>
              <a:t>Conflict Equivalent of schedule A </a:t>
            </a:r>
            <a:endParaRPr lang="en-IN" dirty="0">
              <a:solidFill>
                <a:srgbClr val="FF0000"/>
              </a:solidFill>
            </a:endParaRPr>
          </a:p>
        </p:txBody>
      </p:sp>
      <p:pic>
        <p:nvPicPr>
          <p:cNvPr id="430083" name="Picture 3"/>
          <p:cNvPicPr>
            <a:picLocks noChangeAspect="1" noChangeArrowheads="1"/>
          </p:cNvPicPr>
          <p:nvPr/>
        </p:nvPicPr>
        <p:blipFill>
          <a:blip r:embed="rId3"/>
          <a:srcRect/>
          <a:stretch>
            <a:fillRect/>
          </a:stretch>
        </p:blipFill>
        <p:spPr bwMode="auto">
          <a:xfrm>
            <a:off x="5180013" y="3281680"/>
            <a:ext cx="2543175" cy="3089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en-US"/>
              <a:t>Conflict Serializability (Cont.)</a:t>
            </a:r>
          </a:p>
        </p:txBody>
      </p:sp>
      <p:sp>
        <p:nvSpPr>
          <p:cNvPr id="397315" name="Rectangle 3"/>
          <p:cNvSpPr>
            <a:spLocks noGrp="1" noChangeArrowheads="1"/>
          </p:cNvSpPr>
          <p:nvPr>
            <p:ph type="body" idx="1"/>
          </p:nvPr>
        </p:nvSpPr>
        <p:spPr>
          <a:xfrm>
            <a:off x="1033463" y="1262063"/>
            <a:ext cx="7397750" cy="4068762"/>
          </a:xfrm>
        </p:spPr>
        <p:txBody>
          <a:bodyPr/>
          <a:lstStyle/>
          <a:p>
            <a:pPr>
              <a:tabLst>
                <a:tab pos="2063750" algn="l"/>
                <a:tab pos="2511425" algn="l"/>
                <a:tab pos="3262313" algn="l"/>
                <a:tab pos="3881438" algn="l"/>
              </a:tabLst>
            </a:pPr>
            <a:r>
              <a:rPr lang="en-US" dirty="0"/>
              <a:t>Schedule 3 below can be transformed into Schedule </a:t>
            </a:r>
            <a:r>
              <a:rPr lang="en-US" dirty="0" smtClean="0"/>
              <a:t>4, </a:t>
            </a:r>
            <a:r>
              <a:rPr lang="en-US" dirty="0"/>
              <a:t>a serial schedule where </a:t>
            </a:r>
            <a:r>
              <a:rPr lang="en-US" i="1" dirty="0"/>
              <a:t>T</a:t>
            </a:r>
            <a:r>
              <a:rPr lang="en-US" baseline="-25000" dirty="0"/>
              <a:t>2</a:t>
            </a:r>
            <a:r>
              <a:rPr lang="en-US" dirty="0"/>
              <a:t> follows </a:t>
            </a:r>
            <a:r>
              <a:rPr lang="en-US" i="1" dirty="0"/>
              <a:t>T</a:t>
            </a:r>
            <a:r>
              <a:rPr lang="en-US" baseline="-25000" dirty="0"/>
              <a:t>1</a:t>
            </a:r>
            <a:r>
              <a:rPr lang="en-US" dirty="0"/>
              <a:t>, by series of swaps of non-conflicting instructions.  Therefore Schedule 3 is conflict </a:t>
            </a:r>
            <a:r>
              <a:rPr lang="en-US" dirty="0" err="1"/>
              <a:t>serializable</a:t>
            </a:r>
            <a:r>
              <a:rPr lang="en-US" dirty="0"/>
              <a:t>.</a:t>
            </a:r>
          </a:p>
          <a:p>
            <a:pPr>
              <a:buFont typeface="Monotype Sorts" pitchFamily="2" charset="2"/>
              <a:buNone/>
              <a:tabLst>
                <a:tab pos="2063750" algn="l"/>
                <a:tab pos="2511425" algn="l"/>
                <a:tab pos="3262313" algn="l"/>
                <a:tab pos="3881438" algn="l"/>
              </a:tabLst>
            </a:pPr>
            <a:r>
              <a:rPr lang="en-US" dirty="0"/>
              <a:t>			</a:t>
            </a:r>
          </a:p>
        </p:txBody>
      </p:sp>
      <p:pic>
        <p:nvPicPr>
          <p:cNvPr id="397318" name="Picture 6"/>
          <p:cNvPicPr>
            <a:picLocks noChangeAspect="1" noChangeArrowheads="1"/>
          </p:cNvPicPr>
          <p:nvPr/>
        </p:nvPicPr>
        <p:blipFill>
          <a:blip r:embed="rId2" cstate="print"/>
          <a:srcRect l="19772" t="4988" r="19951" b="5463"/>
          <a:stretch>
            <a:fillRect/>
          </a:stretch>
        </p:blipFill>
        <p:spPr bwMode="auto">
          <a:xfrm>
            <a:off x="1617980" y="2696210"/>
            <a:ext cx="2913063" cy="3244850"/>
          </a:xfrm>
          <a:prstGeom prst="rect">
            <a:avLst/>
          </a:prstGeom>
          <a:noFill/>
          <a:ln w="76200" cmpd="tri">
            <a:solidFill>
              <a:schemeClr val="tx2"/>
            </a:solidFill>
            <a:miter lim="800000"/>
            <a:headEnd/>
            <a:tailEnd/>
          </a:ln>
          <a:effectLst/>
        </p:spPr>
      </p:pic>
      <p:pic>
        <p:nvPicPr>
          <p:cNvPr id="5" name="Picture 5"/>
          <p:cNvPicPr>
            <a:picLocks noChangeAspect="1" noChangeArrowheads="1"/>
          </p:cNvPicPr>
          <p:nvPr/>
        </p:nvPicPr>
        <p:blipFill>
          <a:blip r:embed="rId3" cstate="print"/>
          <a:srcRect l="17506" t="531" r="17905" b="797"/>
          <a:stretch>
            <a:fillRect/>
          </a:stretch>
        </p:blipFill>
        <p:spPr bwMode="auto">
          <a:xfrm>
            <a:off x="5334000" y="2682240"/>
            <a:ext cx="2613025" cy="3312160"/>
          </a:xfrm>
          <a:prstGeom prst="rect">
            <a:avLst/>
          </a:prstGeom>
          <a:noFill/>
          <a:ln w="38100" cmpd="dbl">
            <a:solidFill>
              <a:schemeClr val="tx2"/>
            </a:solidFill>
            <a:miter lim="800000"/>
            <a:headEnd/>
            <a:tailEnd/>
          </a:ln>
          <a:effectLst/>
        </p:spPr>
      </p:pic>
      <p:sp>
        <p:nvSpPr>
          <p:cNvPr id="6" name="TextBox 5"/>
          <p:cNvSpPr txBox="1"/>
          <p:nvPr/>
        </p:nvSpPr>
        <p:spPr>
          <a:xfrm>
            <a:off x="6106160" y="6167120"/>
            <a:ext cx="1645920" cy="369332"/>
          </a:xfrm>
          <a:prstGeom prst="rect">
            <a:avLst/>
          </a:prstGeom>
          <a:noFill/>
        </p:spPr>
        <p:txBody>
          <a:bodyPr wrap="square" rtlCol="0">
            <a:spAutoFit/>
          </a:bodyPr>
          <a:lstStyle/>
          <a:p>
            <a:r>
              <a:rPr lang="en-US" dirty="0" smtClean="0"/>
              <a:t>Schedule 4</a:t>
            </a:r>
            <a:endParaRPr lang="en-IN" dirty="0"/>
          </a:p>
        </p:txBody>
      </p:sp>
      <p:sp>
        <p:nvSpPr>
          <p:cNvPr id="7" name="TextBox 6"/>
          <p:cNvSpPr txBox="1"/>
          <p:nvPr/>
        </p:nvSpPr>
        <p:spPr>
          <a:xfrm>
            <a:off x="2387600" y="6207760"/>
            <a:ext cx="1645920" cy="369332"/>
          </a:xfrm>
          <a:prstGeom prst="rect">
            <a:avLst/>
          </a:prstGeom>
          <a:noFill/>
        </p:spPr>
        <p:txBody>
          <a:bodyPr wrap="square" rtlCol="0">
            <a:spAutoFit/>
          </a:bodyPr>
          <a:lstStyle/>
          <a:p>
            <a:r>
              <a:rPr lang="en-US" dirty="0" smtClean="0"/>
              <a:t>Schedule 3</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tabLst>
                <a:tab pos="2222500" algn="l"/>
                <a:tab pos="2568575" algn="l"/>
                <a:tab pos="3319463" algn="l"/>
                <a:tab pos="3594100" algn="l"/>
              </a:tabLst>
            </a:pPr>
            <a:r>
              <a:rPr lang="en-US" dirty="0" smtClean="0"/>
              <a:t>Example of a schedule that is not conflict </a:t>
            </a:r>
            <a:r>
              <a:rPr lang="en-US" dirty="0" err="1" smtClean="0"/>
              <a:t>serializable</a:t>
            </a:r>
            <a:r>
              <a:rPr lang="en-US" dirty="0" smtClean="0"/>
              <a:t>:</a:t>
            </a:r>
          </a:p>
          <a:p>
            <a:pPr>
              <a:buNone/>
              <a:tabLst>
                <a:tab pos="2222500" algn="l"/>
                <a:tab pos="2568575" algn="l"/>
                <a:tab pos="3319463" algn="l"/>
                <a:tab pos="3594100" algn="l"/>
              </a:tabLst>
            </a:pPr>
            <a:r>
              <a:rPr lang="en-US" i="1" dirty="0" smtClean="0"/>
              <a:t>			T</a:t>
            </a:r>
            <a:r>
              <a:rPr lang="en-US" baseline="-25000" dirty="0" smtClean="0"/>
              <a:t>3</a:t>
            </a:r>
            <a:r>
              <a:rPr lang="en-US" dirty="0" smtClean="0"/>
              <a:t>		</a:t>
            </a:r>
            <a:r>
              <a:rPr lang="en-US" i="1" dirty="0" smtClean="0"/>
              <a:t>T</a:t>
            </a:r>
            <a:r>
              <a:rPr lang="en-US" baseline="-25000" dirty="0" smtClean="0"/>
              <a:t>4</a:t>
            </a:r>
            <a:br>
              <a:rPr lang="en-US" baseline="-25000" dirty="0" smtClean="0"/>
            </a:br>
            <a:r>
              <a:rPr lang="en-US" baseline="-25000" dirty="0" smtClean="0"/>
              <a:t>	</a:t>
            </a:r>
            <a:r>
              <a:rPr lang="en-US" b="1" dirty="0" smtClean="0"/>
              <a:t>read</a:t>
            </a:r>
            <a:r>
              <a:rPr lang="en-US" dirty="0" smtClean="0"/>
              <a:t>(</a:t>
            </a:r>
            <a:r>
              <a:rPr lang="en-US" i="1" dirty="0" smtClean="0"/>
              <a:t>Q</a:t>
            </a:r>
            <a:r>
              <a:rPr lang="en-US" dirty="0" smtClean="0"/>
              <a:t>)</a:t>
            </a:r>
            <a:br>
              <a:rPr lang="en-US" dirty="0" smtClean="0"/>
            </a:br>
            <a:r>
              <a:rPr lang="en-US" dirty="0" smtClean="0"/>
              <a:t>			</a:t>
            </a:r>
            <a:r>
              <a:rPr lang="en-US" b="1" dirty="0" smtClean="0"/>
              <a:t>write</a:t>
            </a:r>
            <a:r>
              <a:rPr lang="en-US" dirty="0" smtClean="0"/>
              <a:t>(</a:t>
            </a:r>
            <a:r>
              <a:rPr lang="en-US" i="1" dirty="0" smtClean="0"/>
              <a:t>Q</a:t>
            </a:r>
            <a:r>
              <a:rPr lang="en-US" dirty="0" smtClean="0"/>
              <a:t>)</a:t>
            </a:r>
            <a:br>
              <a:rPr lang="en-US" dirty="0" smtClean="0"/>
            </a:br>
            <a:r>
              <a:rPr lang="en-US" dirty="0" smtClean="0"/>
              <a:t>	</a:t>
            </a:r>
            <a:r>
              <a:rPr lang="en-US" b="1" dirty="0" smtClean="0"/>
              <a:t>write</a:t>
            </a:r>
            <a:r>
              <a:rPr lang="en-US" dirty="0" smtClean="0"/>
              <a:t>(</a:t>
            </a:r>
            <a:r>
              <a:rPr lang="en-US" i="1" dirty="0" smtClean="0"/>
              <a:t>Q</a:t>
            </a:r>
            <a:r>
              <a:rPr lang="en-US" dirty="0" smtClean="0"/>
              <a:t>)</a:t>
            </a:r>
            <a:br>
              <a:rPr lang="en-US" dirty="0" smtClean="0"/>
            </a:br>
            <a:r>
              <a:rPr lang="en-US" dirty="0" smtClean="0"/>
              <a:t/>
            </a:r>
            <a:br>
              <a:rPr lang="en-US" dirty="0" smtClean="0"/>
            </a:br>
            <a:r>
              <a:rPr lang="en-US" dirty="0" smtClean="0"/>
              <a:t>We are unable to swap instructions in the above schedule to obtain either the serial schedule &lt; </a:t>
            </a:r>
            <a:r>
              <a:rPr lang="en-US" i="1" dirty="0" smtClean="0"/>
              <a:t>T</a:t>
            </a:r>
            <a:r>
              <a:rPr lang="en-US" baseline="-25000" dirty="0" smtClean="0"/>
              <a:t>3</a:t>
            </a:r>
            <a:r>
              <a:rPr lang="en-US" dirty="0" smtClean="0"/>
              <a:t>, </a:t>
            </a:r>
            <a:r>
              <a:rPr lang="en-US" i="1" dirty="0" smtClean="0"/>
              <a:t>T</a:t>
            </a:r>
            <a:r>
              <a:rPr lang="en-US" baseline="-25000" dirty="0" smtClean="0"/>
              <a:t>4</a:t>
            </a:r>
            <a:r>
              <a:rPr lang="en-US" dirty="0" smtClean="0"/>
              <a:t> &gt;, or the serial schedule &lt; </a:t>
            </a:r>
            <a:r>
              <a:rPr lang="en-US" i="1" dirty="0" smtClean="0"/>
              <a:t>T</a:t>
            </a:r>
            <a:r>
              <a:rPr lang="en-US" baseline="-25000" dirty="0" smtClean="0"/>
              <a:t>4</a:t>
            </a:r>
            <a:r>
              <a:rPr lang="en-US" dirty="0" smtClean="0"/>
              <a:t>, </a:t>
            </a:r>
            <a:r>
              <a:rPr lang="en-US" i="1" dirty="0" smtClean="0"/>
              <a:t>T</a:t>
            </a:r>
            <a:r>
              <a:rPr lang="en-US" baseline="-25000" dirty="0" smtClean="0"/>
              <a:t>3</a:t>
            </a:r>
            <a:r>
              <a:rPr lang="en-US" dirty="0" smtClean="0"/>
              <a:t> &gt;.</a:t>
            </a:r>
          </a:p>
          <a:p>
            <a:endParaRPr lang="en-IN" dirty="0"/>
          </a:p>
        </p:txBody>
      </p:sp>
      <p:cxnSp>
        <p:nvCxnSpPr>
          <p:cNvPr id="5" name="Straight Connector 4"/>
          <p:cNvCxnSpPr/>
          <p:nvPr/>
        </p:nvCxnSpPr>
        <p:spPr bwMode="auto">
          <a:xfrm rot="5400000">
            <a:off x="3225800" y="2189480"/>
            <a:ext cx="141224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All database access operations between </a:t>
            </a:r>
            <a:r>
              <a:rPr lang="en-IN" b="1" dirty="0" smtClean="0"/>
              <a:t>Begin Transaction and End Transaction statements are considered one logical transaction.</a:t>
            </a:r>
          </a:p>
          <a:p>
            <a:r>
              <a:rPr lang="en-IN" dirty="0" smtClean="0"/>
              <a:t>If the database operations in a transaction do not update the database but only retrieve data, the transaction is called a </a:t>
            </a:r>
            <a:r>
              <a:rPr lang="en-IN" b="1" dirty="0" smtClean="0"/>
              <a:t>read-only transaction.</a:t>
            </a:r>
          </a:p>
          <a:p>
            <a:r>
              <a:rPr lang="en-IN" b="1" dirty="0" smtClean="0"/>
              <a:t>Basic database access operations:</a:t>
            </a:r>
          </a:p>
          <a:p>
            <a:pPr>
              <a:buNone/>
            </a:pPr>
            <a:r>
              <a:rPr lang="en-IN" dirty="0" smtClean="0"/>
              <a:t>	–</a:t>
            </a:r>
            <a:r>
              <a:rPr lang="en-IN" b="1" dirty="0" err="1" smtClean="0"/>
              <a:t>read_item</a:t>
            </a:r>
            <a:r>
              <a:rPr lang="en-IN" b="1" dirty="0" smtClean="0"/>
              <a:t>(X): reads a database item X into program variable.</a:t>
            </a:r>
          </a:p>
          <a:p>
            <a:pPr>
              <a:buNone/>
            </a:pPr>
            <a:r>
              <a:rPr lang="en-IN" dirty="0" smtClean="0"/>
              <a:t>	–</a:t>
            </a:r>
            <a:r>
              <a:rPr lang="en-IN" b="1" dirty="0" err="1" smtClean="0"/>
              <a:t>Write_item</a:t>
            </a:r>
            <a:r>
              <a:rPr lang="en-IN" b="1" dirty="0" smtClean="0"/>
              <a:t>(X): Writes the value of program variable </a:t>
            </a:r>
            <a:r>
              <a:rPr lang="en-IN" b="1" dirty="0" err="1" smtClean="0"/>
              <a:t>Xinto</a:t>
            </a:r>
            <a:r>
              <a:rPr lang="en-IN" b="1" dirty="0" smtClean="0"/>
              <a:t> the database item X.</a:t>
            </a:r>
          </a:p>
          <a:p>
            <a:pPr>
              <a:buNone/>
            </a:pP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t>View Serializability</a:t>
            </a:r>
          </a:p>
        </p:txBody>
      </p:sp>
      <p:sp>
        <p:nvSpPr>
          <p:cNvPr id="398339" name="Rectangle 3"/>
          <p:cNvSpPr>
            <a:spLocks noGrp="1" noChangeArrowheads="1"/>
          </p:cNvSpPr>
          <p:nvPr>
            <p:ph type="body" idx="1"/>
          </p:nvPr>
        </p:nvSpPr>
        <p:spPr>
          <a:xfrm>
            <a:off x="714375" y="852488"/>
            <a:ext cx="7745413" cy="4787900"/>
          </a:xfrm>
        </p:spPr>
        <p:txBody>
          <a:bodyPr/>
          <a:lstStyle/>
          <a:p>
            <a:pPr>
              <a:lnSpc>
                <a:spcPct val="90000"/>
              </a:lnSpc>
            </a:pPr>
            <a:r>
              <a:rPr lang="en-US"/>
              <a:t>Let </a:t>
            </a:r>
            <a:r>
              <a:rPr lang="en-US" i="1"/>
              <a:t>S</a:t>
            </a:r>
            <a:r>
              <a:rPr lang="en-US"/>
              <a:t> and </a:t>
            </a:r>
            <a:r>
              <a:rPr lang="en-US" i="1"/>
              <a:t>S´</a:t>
            </a:r>
            <a:r>
              <a:rPr lang="en-US"/>
              <a:t> be two schedules with the same set of transactions.  </a:t>
            </a:r>
            <a:r>
              <a:rPr lang="en-US" i="1"/>
              <a:t>S</a:t>
            </a:r>
            <a:r>
              <a:rPr lang="en-US"/>
              <a:t> and </a:t>
            </a:r>
            <a:r>
              <a:rPr lang="en-US" i="1"/>
              <a:t>S´</a:t>
            </a:r>
            <a:r>
              <a:rPr lang="en-US"/>
              <a:t> are </a:t>
            </a:r>
            <a:r>
              <a:rPr lang="en-US" b="1">
                <a:solidFill>
                  <a:schemeClr val="tx2"/>
                </a:solidFill>
              </a:rPr>
              <a:t>view equivalent</a:t>
            </a:r>
            <a:r>
              <a:rPr lang="en-US" i="1"/>
              <a:t> </a:t>
            </a:r>
            <a:r>
              <a:rPr lang="en-US"/>
              <a:t>if the following three conditions are met:</a:t>
            </a:r>
          </a:p>
          <a:p>
            <a:pPr lvl="1">
              <a:lnSpc>
                <a:spcPct val="90000"/>
              </a:lnSpc>
              <a:buFont typeface="Wingdings 2" pitchFamily="18" charset="2"/>
              <a:buNone/>
            </a:pPr>
            <a:r>
              <a:rPr lang="en-US"/>
              <a:t>1.	For each data item </a:t>
            </a:r>
            <a:r>
              <a:rPr lang="en-US" i="1"/>
              <a:t>Q,</a:t>
            </a:r>
            <a:r>
              <a:rPr lang="en-US"/>
              <a:t> if transaction </a:t>
            </a:r>
            <a:r>
              <a:rPr lang="en-US" i="1"/>
              <a:t>T</a:t>
            </a:r>
            <a:r>
              <a:rPr lang="en-US" i="1" baseline="-25000"/>
              <a:t>i</a:t>
            </a:r>
            <a:r>
              <a:rPr lang="en-US" i="1"/>
              <a:t> </a:t>
            </a:r>
            <a:r>
              <a:rPr lang="en-US"/>
              <a:t>reads the initial value of </a:t>
            </a:r>
            <a:r>
              <a:rPr lang="en-US" i="1"/>
              <a:t>Q</a:t>
            </a:r>
            <a:r>
              <a:rPr lang="en-US"/>
              <a:t> in schedule </a:t>
            </a:r>
            <a:r>
              <a:rPr lang="en-US" i="1"/>
              <a:t>S,</a:t>
            </a:r>
            <a:r>
              <a:rPr lang="en-US"/>
              <a:t> then transaction </a:t>
            </a:r>
            <a:r>
              <a:rPr lang="en-US" i="1"/>
              <a:t>T</a:t>
            </a:r>
            <a:r>
              <a:rPr lang="en-US" i="1" baseline="-25000"/>
              <a:t>i</a:t>
            </a:r>
            <a:r>
              <a:rPr lang="en-US" i="1"/>
              <a:t> </a:t>
            </a:r>
            <a:r>
              <a:rPr lang="en-US"/>
              <a:t> must, in schedule </a:t>
            </a:r>
            <a:r>
              <a:rPr lang="en-US" i="1"/>
              <a:t>S´</a:t>
            </a:r>
            <a:r>
              <a:rPr lang="en-US"/>
              <a:t>, also read the initial value of </a:t>
            </a:r>
            <a:r>
              <a:rPr lang="en-US" i="1"/>
              <a:t>Q.</a:t>
            </a:r>
          </a:p>
          <a:p>
            <a:pPr lvl="1">
              <a:lnSpc>
                <a:spcPct val="90000"/>
              </a:lnSpc>
              <a:buFont typeface="Wingdings 2" pitchFamily="18" charset="2"/>
              <a:buNone/>
            </a:pPr>
            <a:r>
              <a:rPr lang="en-US" i="1"/>
              <a:t>2.	</a:t>
            </a:r>
            <a:r>
              <a:rPr lang="en-US"/>
              <a:t>For each data item </a:t>
            </a:r>
            <a:r>
              <a:rPr lang="en-US" i="1"/>
              <a:t>Q</a:t>
            </a:r>
            <a:r>
              <a:rPr lang="en-US"/>
              <a:t> if transaction </a:t>
            </a:r>
            <a:r>
              <a:rPr lang="en-US" i="1"/>
              <a:t>T</a:t>
            </a:r>
            <a:r>
              <a:rPr lang="en-US" i="1" baseline="-25000"/>
              <a:t>i</a:t>
            </a:r>
            <a:r>
              <a:rPr lang="en-US" i="1"/>
              <a:t> </a:t>
            </a:r>
            <a:r>
              <a:rPr lang="en-US"/>
              <a:t>executes </a:t>
            </a:r>
            <a:r>
              <a:rPr lang="en-US" b="1"/>
              <a:t>read</a:t>
            </a:r>
            <a:r>
              <a:rPr lang="en-US"/>
              <a:t>(</a:t>
            </a:r>
            <a:r>
              <a:rPr lang="en-US" i="1"/>
              <a:t>Q) </a:t>
            </a:r>
            <a:r>
              <a:rPr lang="en-US"/>
              <a:t>in schedule </a:t>
            </a:r>
            <a:r>
              <a:rPr lang="en-US" i="1"/>
              <a:t>S</a:t>
            </a:r>
            <a:r>
              <a:rPr lang="en-US"/>
              <a:t>, and that value was produced by transaction </a:t>
            </a:r>
            <a:r>
              <a:rPr lang="en-US" i="1"/>
              <a:t>T</a:t>
            </a:r>
            <a:r>
              <a:rPr lang="en-US" i="1" baseline="-25000"/>
              <a:t>j</a:t>
            </a:r>
            <a:r>
              <a:rPr lang="en-US"/>
              <a:t> </a:t>
            </a:r>
            <a:r>
              <a:rPr lang="en-US" i="1"/>
              <a:t> </a:t>
            </a:r>
            <a:r>
              <a:rPr lang="en-US"/>
              <a:t>(if any), then transaction </a:t>
            </a:r>
            <a:r>
              <a:rPr lang="en-US" i="1"/>
              <a:t>T</a:t>
            </a:r>
            <a:r>
              <a:rPr lang="en-US" i="1" baseline="-25000"/>
              <a:t>i</a:t>
            </a:r>
            <a:r>
              <a:rPr lang="en-US"/>
              <a:t> must in schedule </a:t>
            </a:r>
            <a:r>
              <a:rPr lang="en-US" i="1"/>
              <a:t>S´</a:t>
            </a:r>
            <a:r>
              <a:rPr lang="en-US"/>
              <a:t> also read the value of </a:t>
            </a:r>
            <a:r>
              <a:rPr lang="en-US" i="1"/>
              <a:t>Q</a:t>
            </a:r>
            <a:r>
              <a:rPr lang="en-US"/>
              <a:t> that was produced by transaction </a:t>
            </a:r>
            <a:r>
              <a:rPr lang="en-US" i="1"/>
              <a:t>T</a:t>
            </a:r>
            <a:r>
              <a:rPr lang="en-US" i="1" baseline="-25000"/>
              <a:t>j</a:t>
            </a:r>
            <a:r>
              <a:rPr lang="en-US"/>
              <a:t> .</a:t>
            </a:r>
          </a:p>
          <a:p>
            <a:pPr lvl="1">
              <a:lnSpc>
                <a:spcPct val="90000"/>
              </a:lnSpc>
              <a:buFont typeface="Wingdings 2" pitchFamily="18" charset="2"/>
              <a:buNone/>
            </a:pPr>
            <a:r>
              <a:rPr lang="en-US"/>
              <a:t>3.	For each data item </a:t>
            </a:r>
            <a:r>
              <a:rPr lang="en-US" i="1"/>
              <a:t>Q</a:t>
            </a:r>
            <a:r>
              <a:rPr lang="en-US"/>
              <a:t>, the transaction (if any) that performs the final </a:t>
            </a:r>
            <a:r>
              <a:rPr lang="en-US" b="1"/>
              <a:t>write</a:t>
            </a:r>
            <a:r>
              <a:rPr lang="en-US"/>
              <a:t>(</a:t>
            </a:r>
            <a:r>
              <a:rPr lang="en-US" i="1"/>
              <a:t>Q</a:t>
            </a:r>
            <a:r>
              <a:rPr lang="en-US"/>
              <a:t>) operation in schedule </a:t>
            </a:r>
            <a:r>
              <a:rPr lang="en-US" i="1"/>
              <a:t>S </a:t>
            </a:r>
            <a:r>
              <a:rPr lang="en-US"/>
              <a:t>must perform the final</a:t>
            </a:r>
            <a:r>
              <a:rPr lang="en-US" i="1"/>
              <a:t> </a:t>
            </a:r>
            <a:r>
              <a:rPr lang="en-US" b="1"/>
              <a:t>write</a:t>
            </a:r>
            <a:r>
              <a:rPr lang="en-US"/>
              <a:t>(</a:t>
            </a:r>
            <a:r>
              <a:rPr lang="en-US" i="1"/>
              <a:t>Q</a:t>
            </a:r>
            <a:r>
              <a:rPr lang="en-US"/>
              <a:t>) operation in schedule </a:t>
            </a:r>
            <a:r>
              <a:rPr lang="en-US" i="1"/>
              <a:t>S´</a:t>
            </a:r>
            <a:r>
              <a:rPr lang="en-US"/>
              <a:t>.</a:t>
            </a:r>
          </a:p>
          <a:p>
            <a:pPr>
              <a:lnSpc>
                <a:spcPct val="90000"/>
              </a:lnSpc>
              <a:buFont typeface="Monotype Sorts" pitchFamily="2" charset="2"/>
              <a:buNone/>
            </a:pPr>
            <a:r>
              <a:rPr lang="en-US"/>
              <a:t>As can be seen, view equivalence is also based purely on </a:t>
            </a:r>
            <a:r>
              <a:rPr lang="en-US" b="1"/>
              <a:t>reads</a:t>
            </a:r>
          </a:p>
          <a:p>
            <a:pPr>
              <a:lnSpc>
                <a:spcPct val="90000"/>
              </a:lnSpc>
              <a:buFont typeface="Monotype Sorts" pitchFamily="2" charset="2"/>
              <a:buNone/>
            </a:pPr>
            <a:r>
              <a:rPr lang="en-US"/>
              <a:t>and </a:t>
            </a:r>
            <a:r>
              <a:rPr lang="en-US" b="1"/>
              <a:t>writes</a:t>
            </a:r>
            <a:r>
              <a:rPr lang="en-US"/>
              <a:t> alone.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a:t>View Serializability (Cont.)</a:t>
            </a:r>
          </a:p>
        </p:txBody>
      </p:sp>
      <p:sp>
        <p:nvSpPr>
          <p:cNvPr id="399363" name="Rectangle 3"/>
          <p:cNvSpPr>
            <a:spLocks noGrp="1" noChangeArrowheads="1"/>
          </p:cNvSpPr>
          <p:nvPr>
            <p:ph type="body" idx="1"/>
          </p:nvPr>
        </p:nvSpPr>
        <p:spPr>
          <a:xfrm>
            <a:off x="571500" y="1114425"/>
            <a:ext cx="7848600" cy="5003800"/>
          </a:xfrm>
        </p:spPr>
        <p:txBody>
          <a:bodyPr/>
          <a:lstStyle/>
          <a:p>
            <a:pPr>
              <a:lnSpc>
                <a:spcPct val="90000"/>
              </a:lnSpc>
              <a:tabLst>
                <a:tab pos="1890713" algn="l"/>
                <a:tab pos="2338388" algn="l"/>
                <a:tab pos="2914650" algn="l"/>
                <a:tab pos="3203575" algn="l"/>
                <a:tab pos="3881438" algn="l"/>
                <a:tab pos="4286250" algn="l"/>
              </a:tabLst>
            </a:pPr>
            <a:r>
              <a:rPr lang="en-US" dirty="0"/>
              <a:t>A schedule </a:t>
            </a:r>
            <a:r>
              <a:rPr lang="en-US" i="1" dirty="0"/>
              <a:t>S</a:t>
            </a:r>
            <a:r>
              <a:rPr lang="en-US" dirty="0"/>
              <a:t> is </a:t>
            </a:r>
            <a:r>
              <a:rPr lang="en-US" b="1" dirty="0">
                <a:solidFill>
                  <a:schemeClr val="tx2"/>
                </a:solidFill>
              </a:rPr>
              <a:t>view </a:t>
            </a:r>
            <a:r>
              <a:rPr lang="en-US" b="1" dirty="0" err="1">
                <a:solidFill>
                  <a:schemeClr val="tx2"/>
                </a:solidFill>
              </a:rPr>
              <a:t>serializable</a:t>
            </a:r>
            <a:r>
              <a:rPr lang="en-US" i="1" dirty="0"/>
              <a:t> </a:t>
            </a:r>
            <a:r>
              <a:rPr lang="en-US" dirty="0"/>
              <a:t> it is view equivalent to a serial schedule.</a:t>
            </a:r>
          </a:p>
          <a:p>
            <a:pPr>
              <a:lnSpc>
                <a:spcPct val="90000"/>
              </a:lnSpc>
              <a:tabLst>
                <a:tab pos="1890713" algn="l"/>
                <a:tab pos="2338388" algn="l"/>
                <a:tab pos="2914650" algn="l"/>
                <a:tab pos="3203575" algn="l"/>
                <a:tab pos="3881438" algn="l"/>
                <a:tab pos="4286250" algn="l"/>
              </a:tabLst>
            </a:pPr>
            <a:r>
              <a:rPr lang="en-US" dirty="0"/>
              <a:t>Every conflict </a:t>
            </a:r>
            <a:r>
              <a:rPr lang="en-US" dirty="0" err="1"/>
              <a:t>serializable</a:t>
            </a:r>
            <a:r>
              <a:rPr lang="en-US" dirty="0"/>
              <a:t> schedule is also view </a:t>
            </a:r>
            <a:r>
              <a:rPr lang="en-US" dirty="0" err="1"/>
              <a:t>serializable</a:t>
            </a:r>
            <a:r>
              <a:rPr lang="en-US" dirty="0"/>
              <a:t>.</a:t>
            </a:r>
          </a:p>
          <a:p>
            <a:pPr>
              <a:lnSpc>
                <a:spcPct val="90000"/>
              </a:lnSpc>
              <a:tabLst>
                <a:tab pos="1890713" algn="l"/>
                <a:tab pos="2338388" algn="l"/>
                <a:tab pos="2914650" algn="l"/>
                <a:tab pos="3203575" algn="l"/>
                <a:tab pos="3881438" algn="l"/>
                <a:tab pos="4286250" algn="l"/>
              </a:tabLst>
            </a:pPr>
            <a:r>
              <a:rPr lang="en-US" dirty="0" smtClean="0"/>
              <a:t> Following Schedule </a:t>
            </a:r>
            <a:r>
              <a:rPr lang="en-US" dirty="0"/>
              <a:t>9 (from text) — a schedule which is view-</a:t>
            </a:r>
            <a:r>
              <a:rPr lang="en-US" dirty="0" err="1"/>
              <a:t>serializable</a:t>
            </a:r>
            <a:r>
              <a:rPr lang="en-US" dirty="0"/>
              <a:t> but </a:t>
            </a:r>
            <a:r>
              <a:rPr lang="en-US" i="1" dirty="0"/>
              <a:t>not </a:t>
            </a:r>
            <a:r>
              <a:rPr lang="en-US" dirty="0"/>
              <a:t>conflict </a:t>
            </a:r>
            <a:r>
              <a:rPr lang="en-US" dirty="0" err="1"/>
              <a:t>serializable</a:t>
            </a:r>
            <a:r>
              <a:rPr lang="en-US" dirty="0"/>
              <a:t>.</a:t>
            </a:r>
            <a:br>
              <a:rPr lang="en-US" dirty="0"/>
            </a:br>
            <a:endParaRPr lang="en-US" dirty="0"/>
          </a:p>
          <a:p>
            <a:pPr>
              <a:lnSpc>
                <a:spcPct val="90000"/>
              </a:lnSpc>
              <a:buFont typeface="Monotype Sorts" pitchFamily="2" charset="2"/>
              <a:buNone/>
              <a:tabLst>
                <a:tab pos="1890713" algn="l"/>
                <a:tab pos="2338388" algn="l"/>
                <a:tab pos="2914650" algn="l"/>
                <a:tab pos="3203575" algn="l"/>
                <a:tab pos="3881438" algn="l"/>
                <a:tab pos="4286250" algn="l"/>
              </a:tabLst>
            </a:pPr>
            <a:r>
              <a:rPr lang="en-US" dirty="0"/>
              <a:t>		</a:t>
            </a:r>
          </a:p>
          <a:p>
            <a:pPr>
              <a:lnSpc>
                <a:spcPct val="90000"/>
              </a:lnSpc>
              <a:buFont typeface="Monotype Sorts" pitchFamily="2" charset="2"/>
              <a:buNone/>
              <a:tabLst>
                <a:tab pos="1890713" algn="l"/>
                <a:tab pos="2338388" algn="l"/>
                <a:tab pos="2914650" algn="l"/>
                <a:tab pos="3203575" algn="l"/>
                <a:tab pos="3881438" algn="l"/>
                <a:tab pos="4286250" algn="l"/>
              </a:tabLst>
            </a:pPr>
            <a:endParaRPr lang="en-US" dirty="0"/>
          </a:p>
          <a:p>
            <a:pPr>
              <a:lnSpc>
                <a:spcPct val="90000"/>
              </a:lnSpc>
              <a:tabLst>
                <a:tab pos="1890713" algn="l"/>
                <a:tab pos="2338388" algn="l"/>
                <a:tab pos="2914650" algn="l"/>
                <a:tab pos="3203575" algn="l"/>
                <a:tab pos="3881438" algn="l"/>
                <a:tab pos="4286250" algn="l"/>
              </a:tabLst>
            </a:pPr>
            <a:endParaRPr lang="en-US" dirty="0"/>
          </a:p>
          <a:p>
            <a:pPr>
              <a:lnSpc>
                <a:spcPct val="90000"/>
              </a:lnSpc>
              <a:tabLst>
                <a:tab pos="1890713" algn="l"/>
                <a:tab pos="2338388" algn="l"/>
                <a:tab pos="2914650" algn="l"/>
                <a:tab pos="3203575" algn="l"/>
                <a:tab pos="3881438" algn="l"/>
                <a:tab pos="4286250" algn="l"/>
              </a:tabLst>
            </a:pPr>
            <a:endParaRPr lang="en-US" dirty="0"/>
          </a:p>
          <a:p>
            <a:pPr>
              <a:lnSpc>
                <a:spcPct val="90000"/>
              </a:lnSpc>
              <a:tabLst>
                <a:tab pos="1890713" algn="l"/>
                <a:tab pos="2338388" algn="l"/>
                <a:tab pos="2914650" algn="l"/>
                <a:tab pos="3203575" algn="l"/>
                <a:tab pos="3881438" algn="l"/>
                <a:tab pos="4286250" algn="l"/>
              </a:tabLst>
            </a:pPr>
            <a:endParaRPr lang="en-US" dirty="0"/>
          </a:p>
          <a:p>
            <a:pPr>
              <a:lnSpc>
                <a:spcPct val="90000"/>
              </a:lnSpc>
              <a:tabLst>
                <a:tab pos="1890713" algn="l"/>
                <a:tab pos="2338388" algn="l"/>
                <a:tab pos="2914650" algn="l"/>
                <a:tab pos="3203575" algn="l"/>
                <a:tab pos="3881438" algn="l"/>
                <a:tab pos="4286250" algn="l"/>
              </a:tabLst>
            </a:pPr>
            <a:endParaRPr lang="en-US" dirty="0"/>
          </a:p>
          <a:p>
            <a:pPr>
              <a:lnSpc>
                <a:spcPct val="90000"/>
              </a:lnSpc>
              <a:tabLst>
                <a:tab pos="1890713" algn="l"/>
                <a:tab pos="2338388" algn="l"/>
                <a:tab pos="2914650" algn="l"/>
                <a:tab pos="3203575" algn="l"/>
                <a:tab pos="3881438" algn="l"/>
                <a:tab pos="4286250" algn="l"/>
              </a:tabLst>
            </a:pPr>
            <a:r>
              <a:rPr lang="en-US" dirty="0"/>
              <a:t>Every view </a:t>
            </a:r>
            <a:r>
              <a:rPr lang="en-US" dirty="0" err="1"/>
              <a:t>serializable</a:t>
            </a:r>
            <a:r>
              <a:rPr lang="en-US" dirty="0"/>
              <a:t> schedule that is not conflict</a:t>
            </a:r>
            <a:br>
              <a:rPr lang="en-US" dirty="0"/>
            </a:br>
            <a:r>
              <a:rPr lang="en-US" dirty="0"/>
              <a:t> </a:t>
            </a:r>
            <a:r>
              <a:rPr lang="en-US" dirty="0" err="1"/>
              <a:t>serializable</a:t>
            </a:r>
            <a:r>
              <a:rPr lang="en-US" dirty="0"/>
              <a:t> has </a:t>
            </a:r>
            <a:r>
              <a:rPr lang="en-US" b="1" dirty="0">
                <a:solidFill>
                  <a:schemeClr val="tx2"/>
                </a:solidFill>
              </a:rPr>
              <a:t>blind writes.</a:t>
            </a:r>
          </a:p>
        </p:txBody>
      </p:sp>
      <p:pic>
        <p:nvPicPr>
          <p:cNvPr id="399367" name="Picture 7"/>
          <p:cNvPicPr>
            <a:picLocks noChangeAspect="1" noChangeArrowheads="1"/>
          </p:cNvPicPr>
          <p:nvPr/>
        </p:nvPicPr>
        <p:blipFill>
          <a:blip r:embed="rId2" cstate="print"/>
          <a:srcRect l="438" t="21298" r="1094" b="22174"/>
          <a:stretch>
            <a:fillRect/>
          </a:stretch>
        </p:blipFill>
        <p:spPr bwMode="auto">
          <a:xfrm>
            <a:off x="1905000" y="3071813"/>
            <a:ext cx="4838700" cy="2084387"/>
          </a:xfrm>
          <a:prstGeom prst="rect">
            <a:avLst/>
          </a:prstGeom>
          <a:noFill/>
          <a:ln w="76200" cmpd="tri">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a:t>Other Notions of Serializability</a:t>
            </a:r>
          </a:p>
        </p:txBody>
      </p:sp>
      <p:sp>
        <p:nvSpPr>
          <p:cNvPr id="400387" name="Rectangle 3"/>
          <p:cNvSpPr>
            <a:spLocks noGrp="1" noChangeArrowheads="1"/>
          </p:cNvSpPr>
          <p:nvPr>
            <p:ph type="body" idx="1"/>
          </p:nvPr>
        </p:nvSpPr>
        <p:spPr>
          <a:xfrm>
            <a:off x="1047750" y="688975"/>
            <a:ext cx="6724650" cy="5026025"/>
          </a:xfrm>
        </p:spPr>
        <p:txBody>
          <a:bodyPr/>
          <a:lstStyle/>
          <a:p>
            <a:pPr>
              <a:tabLst>
                <a:tab pos="2120900" algn="l"/>
                <a:tab pos="2568575" algn="l"/>
                <a:tab pos="3600450" algn="l"/>
                <a:tab pos="3940175" algn="l"/>
              </a:tabLst>
            </a:pPr>
            <a:r>
              <a:rPr lang="en-US"/>
              <a:t>Schedule 8 (from text) given below produces same outcome as the serial schedule &lt; </a:t>
            </a:r>
            <a:r>
              <a:rPr lang="en-US" i="1"/>
              <a:t>T</a:t>
            </a:r>
            <a:r>
              <a:rPr lang="en-US" baseline="-25000"/>
              <a:t>1</a:t>
            </a:r>
            <a:r>
              <a:rPr lang="en-US"/>
              <a:t>,</a:t>
            </a:r>
            <a:r>
              <a:rPr lang="en-US" baseline="-25000"/>
              <a:t> </a:t>
            </a:r>
            <a:r>
              <a:rPr lang="en-US" i="1"/>
              <a:t>T</a:t>
            </a:r>
            <a:r>
              <a:rPr lang="en-US" baseline="-25000"/>
              <a:t>5</a:t>
            </a:r>
            <a:r>
              <a:rPr lang="en-US"/>
              <a:t> &gt;, yet is not conflict equivalent or view equivalent to it.</a:t>
            </a:r>
          </a:p>
          <a:p>
            <a:pPr>
              <a:buFont typeface="Monotype Sorts" pitchFamily="2" charset="2"/>
              <a:buNone/>
              <a:tabLst>
                <a:tab pos="2120900" algn="l"/>
                <a:tab pos="2568575" algn="l"/>
                <a:tab pos="3600450" algn="l"/>
                <a:tab pos="3940175" algn="l"/>
              </a:tabLst>
            </a:pPr>
            <a:r>
              <a:rPr lang="en-US"/>
              <a:t>		</a:t>
            </a:r>
          </a:p>
          <a:p>
            <a:pPr>
              <a:tabLst>
                <a:tab pos="2120900" algn="l"/>
                <a:tab pos="2568575" algn="l"/>
                <a:tab pos="3600450" algn="l"/>
                <a:tab pos="3940175" algn="l"/>
              </a:tabLst>
            </a:pPr>
            <a:endParaRPr lang="en-US"/>
          </a:p>
          <a:p>
            <a:pPr>
              <a:tabLst>
                <a:tab pos="2120900" algn="l"/>
                <a:tab pos="2568575" algn="l"/>
                <a:tab pos="3600450" algn="l"/>
                <a:tab pos="3940175" algn="l"/>
              </a:tabLst>
            </a:pPr>
            <a:endParaRPr lang="en-US"/>
          </a:p>
          <a:p>
            <a:pPr>
              <a:tabLst>
                <a:tab pos="2120900" algn="l"/>
                <a:tab pos="2568575" algn="l"/>
                <a:tab pos="3600450" algn="l"/>
                <a:tab pos="3940175" algn="l"/>
              </a:tabLst>
            </a:pPr>
            <a:endParaRPr lang="en-US"/>
          </a:p>
          <a:p>
            <a:pPr>
              <a:tabLst>
                <a:tab pos="2120900" algn="l"/>
                <a:tab pos="2568575" algn="l"/>
                <a:tab pos="3600450" algn="l"/>
                <a:tab pos="3940175" algn="l"/>
              </a:tabLst>
            </a:pPr>
            <a:endParaRPr lang="en-US"/>
          </a:p>
          <a:p>
            <a:pPr>
              <a:tabLst>
                <a:tab pos="2120900" algn="l"/>
                <a:tab pos="2568575" algn="l"/>
                <a:tab pos="3600450" algn="l"/>
                <a:tab pos="3940175" algn="l"/>
              </a:tabLst>
            </a:pPr>
            <a:endParaRPr lang="en-US"/>
          </a:p>
          <a:p>
            <a:pPr>
              <a:buFont typeface="Monotype Sorts" pitchFamily="2" charset="2"/>
              <a:buNone/>
              <a:tabLst>
                <a:tab pos="2120900" algn="l"/>
                <a:tab pos="2568575" algn="l"/>
                <a:tab pos="3600450" algn="l"/>
                <a:tab pos="3940175" algn="l"/>
              </a:tabLst>
            </a:pPr>
            <a:r>
              <a:rPr lang="en-US"/>
              <a:t/>
            </a:r>
            <a:br>
              <a:rPr lang="en-US"/>
            </a:br>
            <a:r>
              <a:rPr lang="en-US"/>
              <a:t/>
            </a:r>
            <a:br>
              <a:rPr lang="en-US"/>
            </a:br>
            <a:endParaRPr lang="en-US"/>
          </a:p>
          <a:p>
            <a:pPr>
              <a:tabLst>
                <a:tab pos="2120900" algn="l"/>
                <a:tab pos="2568575" algn="l"/>
                <a:tab pos="3600450" algn="l"/>
                <a:tab pos="3940175" algn="l"/>
              </a:tabLst>
            </a:pPr>
            <a:endParaRPr lang="en-US"/>
          </a:p>
          <a:p>
            <a:pPr>
              <a:tabLst>
                <a:tab pos="2120900" algn="l"/>
                <a:tab pos="2568575" algn="l"/>
                <a:tab pos="3600450" algn="l"/>
                <a:tab pos="3940175" algn="l"/>
              </a:tabLst>
            </a:pPr>
            <a:r>
              <a:rPr lang="en-US"/>
              <a:t>Determining such equivalence requires analysis of operations other than read and write.</a:t>
            </a:r>
          </a:p>
        </p:txBody>
      </p:sp>
      <p:pic>
        <p:nvPicPr>
          <p:cNvPr id="400390" name="Picture 6"/>
          <p:cNvPicPr>
            <a:picLocks noChangeAspect="1" noChangeArrowheads="1"/>
          </p:cNvPicPr>
          <p:nvPr/>
        </p:nvPicPr>
        <p:blipFill>
          <a:blip r:embed="rId2" cstate="print"/>
          <a:srcRect l="20763" t="1270" r="23238" b="1778"/>
          <a:stretch>
            <a:fillRect/>
          </a:stretch>
        </p:blipFill>
        <p:spPr bwMode="auto">
          <a:xfrm>
            <a:off x="2781300" y="1806575"/>
            <a:ext cx="2873375" cy="3730625"/>
          </a:xfrm>
          <a:prstGeom prst="rect">
            <a:avLst/>
          </a:prstGeom>
          <a:noFill/>
          <a:ln w="76200" cmpd="tri">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a:t>Testing for Serializability</a:t>
            </a:r>
          </a:p>
        </p:txBody>
      </p:sp>
      <p:sp>
        <p:nvSpPr>
          <p:cNvPr id="407555" name="Rectangle 3"/>
          <p:cNvSpPr>
            <a:spLocks noGrp="1" noChangeArrowheads="1"/>
          </p:cNvSpPr>
          <p:nvPr>
            <p:ph type="body" idx="1"/>
          </p:nvPr>
        </p:nvSpPr>
        <p:spPr>
          <a:xfrm>
            <a:off x="1171575" y="904874"/>
            <a:ext cx="6724650" cy="4926965"/>
          </a:xfrm>
        </p:spPr>
        <p:txBody>
          <a:bodyPr/>
          <a:lstStyle/>
          <a:p>
            <a:pPr>
              <a:lnSpc>
                <a:spcPct val="90000"/>
              </a:lnSpc>
            </a:pPr>
            <a:r>
              <a:rPr lang="en-US" dirty="0"/>
              <a:t>Consider some schedule of a set of transactions </a:t>
            </a:r>
            <a:r>
              <a:rPr lang="en-US" i="1" dirty="0"/>
              <a:t>T</a:t>
            </a:r>
            <a:r>
              <a:rPr lang="en-US" baseline="-25000" dirty="0"/>
              <a:t>1</a:t>
            </a:r>
            <a:r>
              <a:rPr lang="en-US" dirty="0"/>
              <a:t>, </a:t>
            </a:r>
            <a:r>
              <a:rPr lang="en-US" i="1" dirty="0"/>
              <a:t>T</a:t>
            </a:r>
            <a:r>
              <a:rPr lang="en-US" baseline="-25000" dirty="0"/>
              <a:t>2</a:t>
            </a:r>
            <a:r>
              <a:rPr lang="en-US" dirty="0"/>
              <a:t>, ..., </a:t>
            </a:r>
            <a:r>
              <a:rPr lang="en-US" i="1" dirty="0" err="1"/>
              <a:t>T</a:t>
            </a:r>
            <a:r>
              <a:rPr lang="en-US" i="1" baseline="-25000" dirty="0" err="1"/>
              <a:t>n</a:t>
            </a:r>
            <a:endParaRPr lang="en-US" dirty="0"/>
          </a:p>
          <a:p>
            <a:pPr>
              <a:lnSpc>
                <a:spcPct val="90000"/>
              </a:lnSpc>
            </a:pPr>
            <a:r>
              <a:rPr lang="en-US" b="1" dirty="0">
                <a:solidFill>
                  <a:schemeClr val="tx2"/>
                </a:solidFill>
              </a:rPr>
              <a:t>Precedence graph</a:t>
            </a:r>
            <a:r>
              <a:rPr lang="en-US" i="1" dirty="0"/>
              <a:t> </a:t>
            </a:r>
            <a:r>
              <a:rPr lang="en-US" dirty="0"/>
              <a:t>— a direct graph where the vertices are the transactions (names).</a:t>
            </a:r>
          </a:p>
          <a:p>
            <a:pPr>
              <a:lnSpc>
                <a:spcPct val="90000"/>
              </a:lnSpc>
            </a:pPr>
            <a:r>
              <a:rPr lang="en-IN" dirty="0" smtClean="0"/>
              <a:t>To draw one: </a:t>
            </a:r>
          </a:p>
          <a:p>
            <a:pPr>
              <a:lnSpc>
                <a:spcPct val="90000"/>
              </a:lnSpc>
            </a:pPr>
            <a:r>
              <a:rPr lang="en-IN" dirty="0" smtClean="0"/>
              <a:t>1) Draw a node for each transaction in the schedule </a:t>
            </a:r>
          </a:p>
          <a:p>
            <a:pPr>
              <a:lnSpc>
                <a:spcPct val="90000"/>
              </a:lnSpc>
            </a:pPr>
            <a:r>
              <a:rPr lang="en-IN" dirty="0" smtClean="0"/>
              <a:t>2) For each pair of following ordered conflict operations in S, create a directional arc in the same order</a:t>
            </a:r>
          </a:p>
          <a:p>
            <a:pPr>
              <a:lnSpc>
                <a:spcPct val="90000"/>
              </a:lnSpc>
            </a:pPr>
            <a:r>
              <a:rPr lang="en-IN" dirty="0" smtClean="0"/>
              <a:t>Ti 		</a:t>
            </a:r>
            <a:r>
              <a:rPr lang="en-IN" dirty="0" err="1" smtClean="0"/>
              <a:t>Tj</a:t>
            </a:r>
            <a:r>
              <a:rPr lang="en-IN" dirty="0" smtClean="0"/>
              <a:t> </a:t>
            </a:r>
          </a:p>
          <a:p>
            <a:pPr>
              <a:lnSpc>
                <a:spcPct val="90000"/>
              </a:lnSpc>
            </a:pPr>
            <a:r>
              <a:rPr lang="en-IN" dirty="0" smtClean="0"/>
              <a:t>W(X) 	R(X) 	create arc Ti -&gt; </a:t>
            </a:r>
            <a:r>
              <a:rPr lang="en-IN" dirty="0" err="1" smtClean="0"/>
              <a:t>Tj</a:t>
            </a:r>
            <a:r>
              <a:rPr lang="en-IN" dirty="0" smtClean="0"/>
              <a:t> </a:t>
            </a:r>
          </a:p>
          <a:p>
            <a:pPr>
              <a:lnSpc>
                <a:spcPct val="90000"/>
              </a:lnSpc>
            </a:pPr>
            <a:r>
              <a:rPr lang="en-IN" dirty="0" smtClean="0"/>
              <a:t>R(X) 	W(X) 	create arc Ti -&gt; </a:t>
            </a:r>
            <a:r>
              <a:rPr lang="en-IN" dirty="0" err="1" smtClean="0"/>
              <a:t>Tj</a:t>
            </a:r>
            <a:r>
              <a:rPr lang="en-IN" dirty="0" smtClean="0"/>
              <a:t> </a:t>
            </a:r>
          </a:p>
          <a:p>
            <a:pPr>
              <a:lnSpc>
                <a:spcPct val="90000"/>
              </a:lnSpc>
            </a:pPr>
            <a:r>
              <a:rPr lang="en-IN" dirty="0" smtClean="0"/>
              <a:t>W(X) 	W(X) 	create arc Ti -&gt; </a:t>
            </a:r>
            <a:r>
              <a:rPr lang="en-IN" dirty="0" err="1" smtClean="0"/>
              <a:t>Tj</a:t>
            </a:r>
            <a:endParaRPr lang="en-US" dirty="0"/>
          </a:p>
          <a:p>
            <a:pPr>
              <a:lnSpc>
                <a:spcPct val="90000"/>
              </a:lnSpc>
            </a:pPr>
            <a:r>
              <a:rPr lang="en-US" dirty="0"/>
              <a:t>We may label the arc by the item that was accessed</a:t>
            </a:r>
            <a:r>
              <a:rPr lang="en-US" dirty="0" smtClean="0"/>
              <a:t>.</a:t>
            </a:r>
            <a:endParaRPr lang="en-US" dirty="0"/>
          </a:p>
        </p:txBody>
      </p:sp>
      <p:sp>
        <p:nvSpPr>
          <p:cNvPr id="407558" name="Text Box 6"/>
          <p:cNvSpPr txBox="1">
            <a:spLocks noChangeArrowheads="1"/>
          </p:cNvSpPr>
          <p:nvPr/>
        </p:nvSpPr>
        <p:spPr bwMode="auto">
          <a:xfrm>
            <a:off x="4225925" y="6092825"/>
            <a:ext cx="298450" cy="366713"/>
          </a:xfrm>
          <a:prstGeom prst="rect">
            <a:avLst/>
          </a:prstGeom>
          <a:noFill/>
          <a:ln w="9525">
            <a:noFill/>
            <a:miter lim="800000"/>
            <a:headEnd/>
            <a:tailEnd/>
          </a:ln>
          <a:effectLst/>
        </p:spPr>
        <p:txBody>
          <a:bodyPr wrap="none" anchor="ctr">
            <a:spAutoFit/>
          </a:bodyPr>
          <a:lstStyle/>
          <a:p>
            <a:pPr algn="ctr">
              <a:spcBef>
                <a:spcPct val="50000"/>
              </a:spcBef>
            </a:pPr>
            <a:r>
              <a:rPr lang="en-US"/>
              <a:t>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IN" dirty="0"/>
          </a:p>
        </p:txBody>
      </p:sp>
      <p:sp>
        <p:nvSpPr>
          <p:cNvPr id="3" name="Content Placeholder 2"/>
          <p:cNvSpPr>
            <a:spLocks noGrp="1"/>
          </p:cNvSpPr>
          <p:nvPr>
            <p:ph idx="1"/>
          </p:nvPr>
        </p:nvSpPr>
        <p:spPr/>
        <p:txBody>
          <a:bodyPr/>
          <a:lstStyle/>
          <a:p>
            <a:pPr>
              <a:buNone/>
            </a:pPr>
            <a:r>
              <a:rPr lang="en-IN" dirty="0" smtClean="0"/>
              <a:t>T1			T2</a:t>
            </a:r>
          </a:p>
          <a:p>
            <a:pPr>
              <a:buNone/>
            </a:pPr>
            <a:r>
              <a:rPr lang="en-IN" dirty="0" smtClean="0"/>
              <a:t>READ(A) </a:t>
            </a:r>
          </a:p>
          <a:p>
            <a:pPr>
              <a:buNone/>
            </a:pPr>
            <a:r>
              <a:rPr lang="en-IN" dirty="0" smtClean="0"/>
              <a:t>READ(B) </a:t>
            </a:r>
          </a:p>
          <a:p>
            <a:pPr>
              <a:buNone/>
            </a:pPr>
            <a:r>
              <a:rPr lang="en-IN" dirty="0" smtClean="0"/>
              <a:t>			 READ(A)</a:t>
            </a:r>
          </a:p>
          <a:p>
            <a:pPr>
              <a:buNone/>
            </a:pPr>
            <a:r>
              <a:rPr lang="en-IN" dirty="0" smtClean="0"/>
              <a:t>			 READ(B)</a:t>
            </a:r>
          </a:p>
          <a:p>
            <a:pPr>
              <a:buNone/>
            </a:pPr>
            <a:r>
              <a:rPr lang="en-US" dirty="0" smtClean="0"/>
              <a:t>			WRITE(B)</a:t>
            </a:r>
            <a:endParaRPr lang="en-IN" dirty="0" smtClean="0"/>
          </a:p>
          <a:p>
            <a:pPr>
              <a:buNone/>
            </a:pPr>
            <a:r>
              <a:rPr lang="en-IN" dirty="0" smtClean="0"/>
              <a:t> WRITE(B)</a:t>
            </a:r>
            <a:br>
              <a:rPr lang="en-IN" dirty="0" smtClean="0"/>
            </a:br>
            <a:endParaRPr lang="en-IN" dirty="0"/>
          </a:p>
        </p:txBody>
      </p:sp>
      <p:pic>
        <p:nvPicPr>
          <p:cNvPr id="4" name="Picture 7"/>
          <p:cNvPicPr>
            <a:picLocks noChangeAspect="1" noChangeArrowheads="1"/>
          </p:cNvPicPr>
          <p:nvPr/>
        </p:nvPicPr>
        <p:blipFill>
          <a:blip r:embed="rId2" cstate="print"/>
          <a:srcRect l="682" t="17891" r="682" b="18800"/>
          <a:stretch>
            <a:fillRect/>
          </a:stretch>
        </p:blipFill>
        <p:spPr bwMode="auto">
          <a:xfrm>
            <a:off x="4565333" y="1997393"/>
            <a:ext cx="2727325" cy="1312862"/>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pPr>
              <a:defRPr/>
            </a:pPr>
            <a:r>
              <a:rPr lang="en-US" sz="2400" smtClean="0"/>
              <a:t>Example Schedule (Schedule A) + Precedence Graph</a:t>
            </a:r>
          </a:p>
        </p:txBody>
      </p:sp>
      <p:sp>
        <p:nvSpPr>
          <p:cNvPr id="30723" name="Rectangle 3"/>
          <p:cNvSpPr>
            <a:spLocks noGrp="1" noChangeArrowheads="1"/>
          </p:cNvSpPr>
          <p:nvPr>
            <p:ph type="body" idx="1"/>
          </p:nvPr>
        </p:nvSpPr>
        <p:spPr>
          <a:xfrm>
            <a:off x="666750" y="1038225"/>
            <a:ext cx="6724650" cy="4114800"/>
          </a:xfrm>
        </p:spPr>
        <p:txBody>
          <a:bodyPr/>
          <a:lstStyle/>
          <a:p>
            <a:pPr marL="346075" indent="0">
              <a:lnSpc>
                <a:spcPct val="110000"/>
              </a:lnSpc>
              <a:buFont typeface="Monotype Sorts" charset="2"/>
              <a:buNone/>
              <a:tabLst>
                <a:tab pos="635000" algn="l"/>
                <a:tab pos="1485900" algn="l"/>
                <a:tab pos="1717675" algn="l"/>
                <a:tab pos="2684463" algn="l"/>
                <a:tab pos="2973388" algn="l"/>
                <a:tab pos="3767138" algn="l"/>
                <a:tab pos="3940175" algn="l"/>
                <a:tab pos="4805363" algn="l"/>
                <a:tab pos="4978400" algn="l"/>
              </a:tabLst>
            </a:pPr>
            <a:r>
              <a:rPr lang="en-US" sz="1600" smtClean="0"/>
              <a:t>	</a:t>
            </a:r>
            <a:r>
              <a:rPr lang="en-US" sz="1600" i="1" smtClean="0"/>
              <a:t>T</a:t>
            </a:r>
            <a:r>
              <a:rPr lang="en-US" sz="1600" baseline="-25000" smtClean="0"/>
              <a:t>1		 </a:t>
            </a:r>
            <a:r>
              <a:rPr lang="en-US" sz="1600" i="1" smtClean="0"/>
              <a:t>T</a:t>
            </a:r>
            <a:r>
              <a:rPr lang="en-US" sz="1600" baseline="-25000" smtClean="0"/>
              <a:t>2		 </a:t>
            </a:r>
            <a:r>
              <a:rPr lang="en-US" sz="1600" i="1" smtClean="0"/>
              <a:t>T</a:t>
            </a:r>
            <a:r>
              <a:rPr lang="en-US" sz="1600" baseline="-25000" smtClean="0"/>
              <a:t>3		 </a:t>
            </a:r>
            <a:r>
              <a:rPr lang="en-US" sz="1600" i="1" smtClean="0"/>
              <a:t>T</a:t>
            </a:r>
            <a:r>
              <a:rPr lang="en-US" sz="1600" baseline="-25000" smtClean="0"/>
              <a:t>4		 </a:t>
            </a:r>
            <a:r>
              <a:rPr lang="en-US" sz="1600" i="1" smtClean="0"/>
              <a:t>T</a:t>
            </a:r>
            <a:r>
              <a:rPr lang="en-US" sz="1600" baseline="-25000" smtClean="0"/>
              <a:t>5</a:t>
            </a:r>
            <a:r>
              <a:rPr lang="en-US" sz="1600" smtClean="0"/>
              <a:t/>
            </a:r>
            <a:br>
              <a:rPr lang="en-US" sz="1600" smtClean="0"/>
            </a:br>
            <a:r>
              <a:rPr lang="en-US" sz="1600" smtClean="0"/>
              <a:t>		read(X)</a:t>
            </a:r>
            <a:br>
              <a:rPr lang="en-US" sz="1600" smtClean="0"/>
            </a:br>
            <a:r>
              <a:rPr lang="en-US" sz="1600" smtClean="0"/>
              <a:t>read(Y)</a:t>
            </a:r>
            <a:br>
              <a:rPr lang="en-US" sz="1600" smtClean="0"/>
            </a:br>
            <a:r>
              <a:rPr lang="en-US" sz="1600" smtClean="0"/>
              <a:t>read(Z)</a:t>
            </a:r>
            <a:br>
              <a:rPr lang="en-US" sz="1600" smtClean="0"/>
            </a:br>
            <a:r>
              <a:rPr lang="en-US" sz="1600" smtClean="0"/>
              <a:t>								read(V)</a:t>
            </a:r>
            <a:br>
              <a:rPr lang="en-US" sz="1600" smtClean="0"/>
            </a:br>
            <a:r>
              <a:rPr lang="en-US" sz="1600" smtClean="0"/>
              <a:t>								read(W)</a:t>
            </a:r>
            <a:br>
              <a:rPr lang="en-US" sz="1600" smtClean="0"/>
            </a:br>
            <a:r>
              <a:rPr lang="en-US" sz="1600" smtClean="0"/>
              <a:t>								read(W)</a:t>
            </a:r>
            <a:br>
              <a:rPr lang="en-US" sz="1600" smtClean="0"/>
            </a:br>
            <a:r>
              <a:rPr lang="en-US" sz="1600" smtClean="0"/>
              <a:t>		read(Y)</a:t>
            </a:r>
            <a:br>
              <a:rPr lang="en-US" sz="1600" smtClean="0"/>
            </a:br>
            <a:r>
              <a:rPr lang="en-US" sz="1600" smtClean="0"/>
              <a:t>		write(Y)</a:t>
            </a:r>
            <a:br>
              <a:rPr lang="en-US" sz="1600" smtClean="0"/>
            </a:br>
            <a:r>
              <a:rPr lang="en-US" sz="1600" smtClean="0"/>
              <a:t>				write(Z)</a:t>
            </a:r>
            <a:br>
              <a:rPr lang="en-US" sz="1600" smtClean="0"/>
            </a:br>
            <a:r>
              <a:rPr lang="en-US" sz="1600" smtClean="0"/>
              <a:t>read(U)</a:t>
            </a:r>
            <a:br>
              <a:rPr lang="en-US" sz="1600" smtClean="0"/>
            </a:br>
            <a:r>
              <a:rPr lang="en-US" sz="1600" smtClean="0"/>
              <a:t>						read(Y)</a:t>
            </a:r>
            <a:br>
              <a:rPr lang="en-US" sz="1600" smtClean="0"/>
            </a:br>
            <a:r>
              <a:rPr lang="en-US" sz="1600" smtClean="0"/>
              <a:t>						write(Y)</a:t>
            </a:r>
            <a:br>
              <a:rPr lang="en-US" sz="1600" smtClean="0"/>
            </a:br>
            <a:r>
              <a:rPr lang="en-US" sz="1600" smtClean="0"/>
              <a:t>						read(Z)</a:t>
            </a:r>
            <a:br>
              <a:rPr lang="en-US" sz="1600" smtClean="0"/>
            </a:br>
            <a:r>
              <a:rPr lang="en-US" sz="1600" smtClean="0"/>
              <a:t>						write(Z)</a:t>
            </a:r>
          </a:p>
          <a:p>
            <a:pPr marL="346075" indent="0">
              <a:lnSpc>
                <a:spcPct val="110000"/>
              </a:lnSpc>
              <a:buFont typeface="Monotype Sorts" charset="2"/>
              <a:buNone/>
              <a:tabLst>
                <a:tab pos="635000" algn="l"/>
                <a:tab pos="1485900" algn="l"/>
                <a:tab pos="1717675" algn="l"/>
                <a:tab pos="2684463" algn="l"/>
                <a:tab pos="2973388" algn="l"/>
                <a:tab pos="3767138" algn="l"/>
                <a:tab pos="3940175" algn="l"/>
                <a:tab pos="4805363" algn="l"/>
                <a:tab pos="4978400" algn="l"/>
              </a:tabLst>
            </a:pPr>
            <a:r>
              <a:rPr lang="en-US" sz="1600" smtClean="0"/>
              <a:t>read(U)</a:t>
            </a:r>
            <a:br>
              <a:rPr lang="en-US" sz="1600" smtClean="0"/>
            </a:br>
            <a:r>
              <a:rPr lang="en-US" sz="1600" smtClean="0"/>
              <a:t>write(U)</a:t>
            </a:r>
            <a:endParaRPr lang="en-US" sz="1600" baseline="-25000" smtClean="0"/>
          </a:p>
        </p:txBody>
      </p:sp>
      <p:grpSp>
        <p:nvGrpSpPr>
          <p:cNvPr id="2" name="Group 13"/>
          <p:cNvGrpSpPr>
            <a:grpSpLocks/>
          </p:cNvGrpSpPr>
          <p:nvPr/>
        </p:nvGrpSpPr>
        <p:grpSpPr bwMode="auto">
          <a:xfrm>
            <a:off x="976313" y="1074738"/>
            <a:ext cx="5443537" cy="4806950"/>
            <a:chOff x="997" y="485"/>
            <a:chExt cx="3429" cy="3028"/>
          </a:xfrm>
        </p:grpSpPr>
        <p:sp>
          <p:nvSpPr>
            <p:cNvPr id="30735" name="Line 4"/>
            <p:cNvSpPr>
              <a:spLocks noChangeShapeType="1"/>
            </p:cNvSpPr>
            <p:nvPr/>
          </p:nvSpPr>
          <p:spPr bwMode="auto">
            <a:xfrm>
              <a:off x="1019" y="682"/>
              <a:ext cx="3407" cy="0"/>
            </a:xfrm>
            <a:prstGeom prst="line">
              <a:avLst/>
            </a:prstGeom>
            <a:noFill/>
            <a:ln w="9525">
              <a:solidFill>
                <a:schemeClr val="tx1"/>
              </a:solidFill>
              <a:round/>
              <a:headEnd/>
              <a:tailEnd/>
            </a:ln>
          </p:spPr>
          <p:txBody>
            <a:bodyPr wrap="none" anchor="ctr"/>
            <a:lstStyle/>
            <a:p>
              <a:endParaRPr lang="en-IN"/>
            </a:p>
          </p:txBody>
        </p:sp>
        <p:grpSp>
          <p:nvGrpSpPr>
            <p:cNvPr id="3" name="Group 11"/>
            <p:cNvGrpSpPr>
              <a:grpSpLocks/>
            </p:cNvGrpSpPr>
            <p:nvPr/>
          </p:nvGrpSpPr>
          <p:grpSpPr bwMode="auto">
            <a:xfrm>
              <a:off x="997" y="485"/>
              <a:ext cx="3427" cy="3028"/>
              <a:chOff x="1005" y="485"/>
              <a:chExt cx="3427" cy="3696"/>
            </a:xfrm>
          </p:grpSpPr>
          <p:sp>
            <p:nvSpPr>
              <p:cNvPr id="30737" name="Line 5"/>
              <p:cNvSpPr>
                <a:spLocks noChangeShapeType="1"/>
              </p:cNvSpPr>
              <p:nvPr/>
            </p:nvSpPr>
            <p:spPr bwMode="auto">
              <a:xfrm>
                <a:off x="1005" y="485"/>
                <a:ext cx="0" cy="3660"/>
              </a:xfrm>
              <a:prstGeom prst="line">
                <a:avLst/>
              </a:prstGeom>
              <a:noFill/>
              <a:ln w="9525">
                <a:solidFill>
                  <a:schemeClr val="tx1"/>
                </a:solidFill>
                <a:round/>
                <a:headEnd/>
                <a:tailEnd/>
              </a:ln>
            </p:spPr>
            <p:txBody>
              <a:bodyPr wrap="none" anchor="ctr"/>
              <a:lstStyle/>
              <a:p>
                <a:endParaRPr lang="en-IN"/>
              </a:p>
            </p:txBody>
          </p:sp>
          <p:sp>
            <p:nvSpPr>
              <p:cNvPr id="30738" name="Line 6"/>
              <p:cNvSpPr>
                <a:spLocks noChangeShapeType="1"/>
              </p:cNvSpPr>
              <p:nvPr/>
            </p:nvSpPr>
            <p:spPr bwMode="auto">
              <a:xfrm>
                <a:off x="1721" y="485"/>
                <a:ext cx="0" cy="3660"/>
              </a:xfrm>
              <a:prstGeom prst="line">
                <a:avLst/>
              </a:prstGeom>
              <a:noFill/>
              <a:ln w="9525">
                <a:solidFill>
                  <a:schemeClr val="tx1"/>
                </a:solidFill>
                <a:round/>
                <a:headEnd/>
                <a:tailEnd/>
              </a:ln>
            </p:spPr>
            <p:txBody>
              <a:bodyPr wrap="none" anchor="ctr"/>
              <a:lstStyle/>
              <a:p>
                <a:endParaRPr lang="en-IN"/>
              </a:p>
            </p:txBody>
          </p:sp>
          <p:sp>
            <p:nvSpPr>
              <p:cNvPr id="30739" name="Line 7"/>
              <p:cNvSpPr>
                <a:spLocks noChangeShapeType="1"/>
              </p:cNvSpPr>
              <p:nvPr/>
            </p:nvSpPr>
            <p:spPr bwMode="auto">
              <a:xfrm>
                <a:off x="2428" y="485"/>
                <a:ext cx="0" cy="3654"/>
              </a:xfrm>
              <a:prstGeom prst="line">
                <a:avLst/>
              </a:prstGeom>
              <a:noFill/>
              <a:ln w="9525">
                <a:solidFill>
                  <a:schemeClr val="tx1"/>
                </a:solidFill>
                <a:round/>
                <a:headEnd/>
                <a:tailEnd/>
              </a:ln>
            </p:spPr>
            <p:txBody>
              <a:bodyPr wrap="none" anchor="ctr"/>
              <a:lstStyle/>
              <a:p>
                <a:endParaRPr lang="en-IN"/>
              </a:p>
            </p:txBody>
          </p:sp>
          <p:sp>
            <p:nvSpPr>
              <p:cNvPr id="30740" name="Line 8"/>
              <p:cNvSpPr>
                <a:spLocks noChangeShapeType="1"/>
              </p:cNvSpPr>
              <p:nvPr/>
            </p:nvSpPr>
            <p:spPr bwMode="auto">
              <a:xfrm>
                <a:off x="3099" y="485"/>
                <a:ext cx="0" cy="3672"/>
              </a:xfrm>
              <a:prstGeom prst="line">
                <a:avLst/>
              </a:prstGeom>
              <a:noFill/>
              <a:ln w="9525">
                <a:solidFill>
                  <a:schemeClr val="tx1"/>
                </a:solidFill>
                <a:round/>
                <a:headEnd/>
                <a:tailEnd/>
              </a:ln>
            </p:spPr>
            <p:txBody>
              <a:bodyPr wrap="none" anchor="ctr"/>
              <a:lstStyle/>
              <a:p>
                <a:endParaRPr lang="en-IN"/>
              </a:p>
            </p:txBody>
          </p:sp>
          <p:sp>
            <p:nvSpPr>
              <p:cNvPr id="30741" name="Line 9"/>
              <p:cNvSpPr>
                <a:spLocks noChangeShapeType="1"/>
              </p:cNvSpPr>
              <p:nvPr/>
            </p:nvSpPr>
            <p:spPr bwMode="auto">
              <a:xfrm>
                <a:off x="3761" y="485"/>
                <a:ext cx="0" cy="3696"/>
              </a:xfrm>
              <a:prstGeom prst="line">
                <a:avLst/>
              </a:prstGeom>
              <a:noFill/>
              <a:ln w="9525">
                <a:solidFill>
                  <a:schemeClr val="tx1"/>
                </a:solidFill>
                <a:round/>
                <a:headEnd/>
                <a:tailEnd/>
              </a:ln>
            </p:spPr>
            <p:txBody>
              <a:bodyPr wrap="none" anchor="ctr"/>
              <a:lstStyle/>
              <a:p>
                <a:endParaRPr lang="en-IN"/>
              </a:p>
            </p:txBody>
          </p:sp>
          <p:sp>
            <p:nvSpPr>
              <p:cNvPr id="30742" name="Line 10"/>
              <p:cNvSpPr>
                <a:spLocks noChangeShapeType="1"/>
              </p:cNvSpPr>
              <p:nvPr/>
            </p:nvSpPr>
            <p:spPr bwMode="auto">
              <a:xfrm>
                <a:off x="4432" y="485"/>
                <a:ext cx="0" cy="3690"/>
              </a:xfrm>
              <a:prstGeom prst="line">
                <a:avLst/>
              </a:prstGeom>
              <a:noFill/>
              <a:ln w="9525">
                <a:solidFill>
                  <a:schemeClr val="tx1"/>
                </a:solidFill>
                <a:round/>
                <a:headEnd/>
                <a:tailEnd/>
              </a:ln>
            </p:spPr>
            <p:txBody>
              <a:bodyPr wrap="none" anchor="ctr"/>
              <a:lstStyle/>
              <a:p>
                <a:endParaRPr lang="en-IN"/>
              </a:p>
            </p:txBody>
          </p:sp>
        </p:grpSp>
      </p:grpSp>
      <p:grpSp>
        <p:nvGrpSpPr>
          <p:cNvPr id="4" name="Group 33"/>
          <p:cNvGrpSpPr>
            <a:grpSpLocks/>
          </p:cNvGrpSpPr>
          <p:nvPr/>
        </p:nvGrpSpPr>
        <p:grpSpPr bwMode="auto">
          <a:xfrm>
            <a:off x="6527800" y="2316163"/>
            <a:ext cx="2446338" cy="2306637"/>
            <a:chOff x="4112" y="1459"/>
            <a:chExt cx="1541" cy="1453"/>
          </a:xfrm>
        </p:grpSpPr>
        <p:sp>
          <p:nvSpPr>
            <p:cNvPr id="30727" name="Text Box 15"/>
            <p:cNvSpPr txBox="1">
              <a:spLocks noChangeArrowheads="1"/>
            </p:cNvSpPr>
            <p:nvPr/>
          </p:nvSpPr>
          <p:spPr bwMode="auto">
            <a:xfrm>
              <a:off x="4262" y="2613"/>
              <a:ext cx="306" cy="288"/>
            </a:xfrm>
            <a:prstGeom prst="rect">
              <a:avLst/>
            </a:prstGeom>
            <a:noFill/>
            <a:ln w="9525">
              <a:noFill/>
              <a:miter lim="800000"/>
              <a:headEnd/>
              <a:tailEnd/>
            </a:ln>
          </p:spPr>
          <p:txBody>
            <a:bodyPr anchor="ctr">
              <a:spAutoFit/>
            </a:bodyPr>
            <a:lstStyle/>
            <a:p>
              <a:pPr algn="ctr">
                <a:spcBef>
                  <a:spcPct val="50000"/>
                </a:spcBef>
              </a:pPr>
              <a:r>
                <a:rPr lang="en-US" sz="2400" i="1"/>
                <a:t>T</a:t>
              </a:r>
              <a:r>
                <a:rPr lang="en-US" sz="2400" baseline="-25000"/>
                <a:t>3</a:t>
              </a:r>
              <a:endParaRPr lang="en-US" sz="2400" i="1"/>
            </a:p>
          </p:txBody>
        </p:sp>
        <p:sp>
          <p:nvSpPr>
            <p:cNvPr id="30728" name="Arc 16"/>
            <p:cNvSpPr>
              <a:spLocks/>
            </p:cNvSpPr>
            <p:nvPr/>
          </p:nvSpPr>
          <p:spPr bwMode="auto">
            <a:xfrm rot="10800000">
              <a:off x="4531" y="2670"/>
              <a:ext cx="873" cy="242"/>
            </a:xfrm>
            <a:custGeom>
              <a:avLst/>
              <a:gdLst>
                <a:gd name="T0" fmla="*/ 0 w 36403"/>
                <a:gd name="T1" fmla="*/ 167 h 21600"/>
                <a:gd name="T2" fmla="*/ 873 w 36403"/>
                <a:gd name="T3" fmla="*/ 78 h 21600"/>
                <a:gd name="T4" fmla="*/ 493 w 36403"/>
                <a:gd name="T5" fmla="*/ 242 h 21600"/>
                <a:gd name="T6" fmla="*/ 0 60000 65536"/>
                <a:gd name="T7" fmla="*/ 0 60000 65536"/>
                <a:gd name="T8" fmla="*/ 0 60000 65536"/>
                <a:gd name="T9" fmla="*/ 0 w 36403"/>
                <a:gd name="T10" fmla="*/ 0 h 21600"/>
                <a:gd name="T11" fmla="*/ 36403 w 36403"/>
                <a:gd name="T12" fmla="*/ 21600 h 21600"/>
              </a:gdLst>
              <a:ahLst/>
              <a:cxnLst>
                <a:cxn ang="T6">
                  <a:pos x="T0" y="T1"/>
                </a:cxn>
                <a:cxn ang="T7">
                  <a:pos x="T2" y="T3"/>
                </a:cxn>
                <a:cxn ang="T8">
                  <a:pos x="T4" y="T5"/>
                </a:cxn>
              </a:cxnLst>
              <a:rect l="T9" t="T10" r="T11" b="T12"/>
              <a:pathLst>
                <a:path w="36403" h="21600" fill="none" extrusionOk="0">
                  <a:moveTo>
                    <a:pt x="-1" y="14913"/>
                  </a:moveTo>
                  <a:cubicBezTo>
                    <a:pt x="2895" y="6020"/>
                    <a:pt x="11185" y="-1"/>
                    <a:pt x="20539" y="0"/>
                  </a:cubicBezTo>
                  <a:cubicBezTo>
                    <a:pt x="26563" y="0"/>
                    <a:pt x="32314" y="2516"/>
                    <a:pt x="36403" y="6940"/>
                  </a:cubicBezTo>
                </a:path>
                <a:path w="36403" h="21600" stroke="0" extrusionOk="0">
                  <a:moveTo>
                    <a:pt x="-1" y="14913"/>
                  </a:moveTo>
                  <a:cubicBezTo>
                    <a:pt x="2895" y="6020"/>
                    <a:pt x="11185" y="-1"/>
                    <a:pt x="20539" y="0"/>
                  </a:cubicBezTo>
                  <a:cubicBezTo>
                    <a:pt x="26563" y="0"/>
                    <a:pt x="32314" y="2516"/>
                    <a:pt x="36403" y="6940"/>
                  </a:cubicBezTo>
                  <a:lnTo>
                    <a:pt x="20539" y="21600"/>
                  </a:lnTo>
                  <a:close/>
                </a:path>
              </a:pathLst>
            </a:custGeom>
            <a:noFill/>
            <a:ln w="9525">
              <a:solidFill>
                <a:schemeClr val="tx1"/>
              </a:solidFill>
              <a:round/>
              <a:headEnd type="stealth" w="lg" len="med"/>
              <a:tailEnd/>
            </a:ln>
          </p:spPr>
          <p:txBody>
            <a:bodyPr wrap="none" anchor="ctr"/>
            <a:lstStyle/>
            <a:p>
              <a:endParaRPr lang="en-IN"/>
            </a:p>
          </p:txBody>
        </p:sp>
        <p:sp>
          <p:nvSpPr>
            <p:cNvPr id="30729" name="Text Box 17"/>
            <p:cNvSpPr txBox="1">
              <a:spLocks noChangeArrowheads="1"/>
            </p:cNvSpPr>
            <p:nvPr/>
          </p:nvSpPr>
          <p:spPr bwMode="auto">
            <a:xfrm>
              <a:off x="5347" y="2522"/>
              <a:ext cx="306" cy="288"/>
            </a:xfrm>
            <a:prstGeom prst="rect">
              <a:avLst/>
            </a:prstGeom>
            <a:noFill/>
            <a:ln w="9525">
              <a:noFill/>
              <a:miter lim="800000"/>
              <a:headEnd/>
              <a:tailEnd/>
            </a:ln>
          </p:spPr>
          <p:txBody>
            <a:bodyPr anchor="ctr">
              <a:spAutoFit/>
            </a:bodyPr>
            <a:lstStyle/>
            <a:p>
              <a:pPr algn="ctr">
                <a:spcBef>
                  <a:spcPct val="50000"/>
                </a:spcBef>
              </a:pPr>
              <a:r>
                <a:rPr lang="en-US" sz="2400" i="1"/>
                <a:t>T</a:t>
              </a:r>
              <a:r>
                <a:rPr lang="en-US" sz="2400" baseline="-25000"/>
                <a:t>4</a:t>
              </a:r>
              <a:endParaRPr lang="en-US" sz="2400" i="1"/>
            </a:p>
          </p:txBody>
        </p:sp>
        <p:sp>
          <p:nvSpPr>
            <p:cNvPr id="30730" name="Text Box 18"/>
            <p:cNvSpPr txBox="1">
              <a:spLocks noChangeArrowheads="1"/>
            </p:cNvSpPr>
            <p:nvPr/>
          </p:nvSpPr>
          <p:spPr bwMode="auto">
            <a:xfrm>
              <a:off x="4131" y="1505"/>
              <a:ext cx="307" cy="288"/>
            </a:xfrm>
            <a:prstGeom prst="rect">
              <a:avLst/>
            </a:prstGeom>
            <a:noFill/>
            <a:ln w="9525">
              <a:noFill/>
              <a:miter lim="800000"/>
              <a:headEnd/>
              <a:tailEnd/>
            </a:ln>
          </p:spPr>
          <p:txBody>
            <a:bodyPr anchor="ctr">
              <a:spAutoFit/>
            </a:bodyPr>
            <a:lstStyle/>
            <a:p>
              <a:pPr algn="ctr">
                <a:spcBef>
                  <a:spcPct val="50000"/>
                </a:spcBef>
              </a:pPr>
              <a:r>
                <a:rPr lang="en-US" sz="2400" i="1"/>
                <a:t>T</a:t>
              </a:r>
              <a:r>
                <a:rPr lang="en-US" sz="2400" baseline="-25000"/>
                <a:t>1</a:t>
              </a:r>
              <a:endParaRPr lang="en-US" sz="2400" i="1"/>
            </a:p>
          </p:txBody>
        </p:sp>
        <p:sp>
          <p:nvSpPr>
            <p:cNvPr id="30731" name="Arc 19"/>
            <p:cNvSpPr>
              <a:spLocks/>
            </p:cNvSpPr>
            <p:nvPr/>
          </p:nvSpPr>
          <p:spPr bwMode="auto">
            <a:xfrm rot="16200000" flipV="1">
              <a:off x="5112" y="1994"/>
              <a:ext cx="744" cy="310"/>
            </a:xfrm>
            <a:custGeom>
              <a:avLst/>
              <a:gdLst>
                <a:gd name="T0" fmla="*/ 0 w 33913"/>
                <a:gd name="T1" fmla="*/ 123 h 21600"/>
                <a:gd name="T2" fmla="*/ 744 w 33913"/>
                <a:gd name="T3" fmla="*/ 113 h 21600"/>
                <a:gd name="T4" fmla="*/ 378 w 33913"/>
                <a:gd name="T5" fmla="*/ 310 h 21600"/>
                <a:gd name="T6" fmla="*/ 0 60000 65536"/>
                <a:gd name="T7" fmla="*/ 0 60000 65536"/>
                <a:gd name="T8" fmla="*/ 0 60000 65536"/>
                <a:gd name="T9" fmla="*/ 0 w 33913"/>
                <a:gd name="T10" fmla="*/ 0 h 21600"/>
                <a:gd name="T11" fmla="*/ 33913 w 33913"/>
                <a:gd name="T12" fmla="*/ 21600 h 21600"/>
              </a:gdLst>
              <a:ahLst/>
              <a:cxnLst>
                <a:cxn ang="T6">
                  <a:pos x="T0" y="T1"/>
                </a:cxn>
                <a:cxn ang="T7">
                  <a:pos x="T2" y="T3"/>
                </a:cxn>
                <a:cxn ang="T8">
                  <a:pos x="T4" y="T5"/>
                </a:cxn>
              </a:cxnLst>
              <a:rect l="T9" t="T10" r="T11" b="T12"/>
              <a:pathLst>
                <a:path w="33913" h="21600" fill="none" extrusionOk="0">
                  <a:moveTo>
                    <a:pt x="0" y="8547"/>
                  </a:moveTo>
                  <a:cubicBezTo>
                    <a:pt x="4083" y="3162"/>
                    <a:pt x="10452" y="-1"/>
                    <a:pt x="17210" y="0"/>
                  </a:cubicBezTo>
                  <a:cubicBezTo>
                    <a:pt x="23680" y="0"/>
                    <a:pt x="29810" y="2900"/>
                    <a:pt x="33912" y="7904"/>
                  </a:cubicBezTo>
                </a:path>
                <a:path w="33913" h="21600" stroke="0" extrusionOk="0">
                  <a:moveTo>
                    <a:pt x="0" y="8547"/>
                  </a:moveTo>
                  <a:cubicBezTo>
                    <a:pt x="4083" y="3162"/>
                    <a:pt x="10452" y="-1"/>
                    <a:pt x="17210" y="0"/>
                  </a:cubicBezTo>
                  <a:cubicBezTo>
                    <a:pt x="23680" y="0"/>
                    <a:pt x="29810" y="2900"/>
                    <a:pt x="33912" y="7904"/>
                  </a:cubicBezTo>
                  <a:lnTo>
                    <a:pt x="17210" y="21600"/>
                  </a:lnTo>
                  <a:close/>
                </a:path>
              </a:pathLst>
            </a:custGeom>
            <a:noFill/>
            <a:ln w="9525">
              <a:solidFill>
                <a:schemeClr val="tx1"/>
              </a:solidFill>
              <a:round/>
              <a:headEnd type="stealth" w="lg" len="med"/>
              <a:tailEnd/>
            </a:ln>
          </p:spPr>
          <p:txBody>
            <a:bodyPr rot="10800000" vert="eaVert" wrap="none" anchor="ctr"/>
            <a:lstStyle/>
            <a:p>
              <a:endParaRPr lang="en-US"/>
            </a:p>
          </p:txBody>
        </p:sp>
        <p:sp>
          <p:nvSpPr>
            <p:cNvPr id="30732" name="Text Box 20"/>
            <p:cNvSpPr txBox="1">
              <a:spLocks noChangeArrowheads="1"/>
            </p:cNvSpPr>
            <p:nvPr/>
          </p:nvSpPr>
          <p:spPr bwMode="auto">
            <a:xfrm>
              <a:off x="5303" y="1505"/>
              <a:ext cx="307" cy="288"/>
            </a:xfrm>
            <a:prstGeom prst="rect">
              <a:avLst/>
            </a:prstGeom>
            <a:noFill/>
            <a:ln w="9525">
              <a:noFill/>
              <a:miter lim="800000"/>
              <a:headEnd/>
              <a:tailEnd/>
            </a:ln>
          </p:spPr>
          <p:txBody>
            <a:bodyPr anchor="ctr">
              <a:spAutoFit/>
            </a:bodyPr>
            <a:lstStyle/>
            <a:p>
              <a:pPr algn="ctr">
                <a:spcBef>
                  <a:spcPct val="50000"/>
                </a:spcBef>
              </a:pPr>
              <a:r>
                <a:rPr lang="en-US" sz="2400" i="1"/>
                <a:t>T</a:t>
              </a:r>
              <a:r>
                <a:rPr lang="en-US" sz="2400" baseline="-25000"/>
                <a:t>2</a:t>
              </a:r>
              <a:endParaRPr lang="en-US" sz="2400" i="1"/>
            </a:p>
          </p:txBody>
        </p:sp>
        <p:sp>
          <p:nvSpPr>
            <p:cNvPr id="30733" name="Arc 21"/>
            <p:cNvSpPr>
              <a:spLocks/>
            </p:cNvSpPr>
            <p:nvPr/>
          </p:nvSpPr>
          <p:spPr bwMode="auto">
            <a:xfrm rot="10800000" flipV="1">
              <a:off x="4384" y="1459"/>
              <a:ext cx="952" cy="278"/>
            </a:xfrm>
            <a:custGeom>
              <a:avLst/>
              <a:gdLst>
                <a:gd name="T0" fmla="*/ 0 w 39702"/>
                <a:gd name="T1" fmla="*/ 192 h 21600"/>
                <a:gd name="T2" fmla="*/ 952 w 39702"/>
                <a:gd name="T3" fmla="*/ 150 h 21600"/>
                <a:gd name="T4" fmla="*/ 492 w 39702"/>
                <a:gd name="T5" fmla="*/ 278 h 21600"/>
                <a:gd name="T6" fmla="*/ 0 60000 65536"/>
                <a:gd name="T7" fmla="*/ 0 60000 65536"/>
                <a:gd name="T8" fmla="*/ 0 60000 65536"/>
                <a:gd name="T9" fmla="*/ 0 w 39702"/>
                <a:gd name="T10" fmla="*/ 0 h 21600"/>
                <a:gd name="T11" fmla="*/ 39702 w 39702"/>
                <a:gd name="T12" fmla="*/ 21600 h 21600"/>
              </a:gdLst>
              <a:ahLst/>
              <a:cxnLst>
                <a:cxn ang="T6">
                  <a:pos x="T0" y="T1"/>
                </a:cxn>
                <a:cxn ang="T7">
                  <a:pos x="T2" y="T3"/>
                </a:cxn>
                <a:cxn ang="T8">
                  <a:pos x="T4" y="T5"/>
                </a:cxn>
              </a:cxnLst>
              <a:rect l="T9" t="T10" r="T11" b="T12"/>
              <a:pathLst>
                <a:path w="39702" h="21600" fill="none" extrusionOk="0">
                  <a:moveTo>
                    <a:pt x="-1" y="14913"/>
                  </a:moveTo>
                  <a:cubicBezTo>
                    <a:pt x="2895" y="6020"/>
                    <a:pt x="11185" y="-1"/>
                    <a:pt x="20539" y="0"/>
                  </a:cubicBezTo>
                  <a:cubicBezTo>
                    <a:pt x="28596" y="0"/>
                    <a:pt x="35984" y="4484"/>
                    <a:pt x="39701" y="11633"/>
                  </a:cubicBezTo>
                </a:path>
                <a:path w="39702" h="21600" stroke="0" extrusionOk="0">
                  <a:moveTo>
                    <a:pt x="-1" y="14913"/>
                  </a:moveTo>
                  <a:cubicBezTo>
                    <a:pt x="2895" y="6020"/>
                    <a:pt x="11185" y="-1"/>
                    <a:pt x="20539" y="0"/>
                  </a:cubicBezTo>
                  <a:cubicBezTo>
                    <a:pt x="28596" y="0"/>
                    <a:pt x="35984" y="4484"/>
                    <a:pt x="39701" y="11633"/>
                  </a:cubicBezTo>
                  <a:lnTo>
                    <a:pt x="20539" y="21600"/>
                  </a:lnTo>
                  <a:close/>
                </a:path>
              </a:pathLst>
            </a:custGeom>
            <a:noFill/>
            <a:ln w="9525">
              <a:solidFill>
                <a:schemeClr val="tx1"/>
              </a:solidFill>
              <a:round/>
              <a:headEnd type="stealth" w="lg" len="med"/>
              <a:tailEnd/>
            </a:ln>
          </p:spPr>
          <p:txBody>
            <a:bodyPr wrap="none" anchor="ctr"/>
            <a:lstStyle/>
            <a:p>
              <a:endParaRPr lang="en-IN"/>
            </a:p>
          </p:txBody>
        </p:sp>
        <p:sp>
          <p:nvSpPr>
            <p:cNvPr id="30734" name="Arc 22"/>
            <p:cNvSpPr>
              <a:spLocks/>
            </p:cNvSpPr>
            <p:nvPr/>
          </p:nvSpPr>
          <p:spPr bwMode="auto">
            <a:xfrm rot="-5400000">
              <a:off x="3772" y="2060"/>
              <a:ext cx="927" cy="247"/>
            </a:xfrm>
            <a:custGeom>
              <a:avLst/>
              <a:gdLst>
                <a:gd name="T0" fmla="*/ 1 w 42266"/>
                <a:gd name="T1" fmla="*/ 247 h 22982"/>
                <a:gd name="T2" fmla="*/ 927 w 42266"/>
                <a:gd name="T3" fmla="*/ 165 h 22982"/>
                <a:gd name="T4" fmla="*/ 474 w 42266"/>
                <a:gd name="T5" fmla="*/ 232 h 22982"/>
                <a:gd name="T6" fmla="*/ 0 60000 65536"/>
                <a:gd name="T7" fmla="*/ 0 60000 65536"/>
                <a:gd name="T8" fmla="*/ 0 60000 65536"/>
                <a:gd name="T9" fmla="*/ 0 w 42266"/>
                <a:gd name="T10" fmla="*/ 0 h 22982"/>
                <a:gd name="T11" fmla="*/ 42266 w 42266"/>
                <a:gd name="T12" fmla="*/ 22982 h 22982"/>
              </a:gdLst>
              <a:ahLst/>
              <a:cxnLst>
                <a:cxn ang="T6">
                  <a:pos x="T0" y="T1"/>
                </a:cxn>
                <a:cxn ang="T7">
                  <a:pos x="T2" y="T3"/>
                </a:cxn>
                <a:cxn ang="T8">
                  <a:pos x="T4" y="T5"/>
                </a:cxn>
              </a:cxnLst>
              <a:rect l="T9" t="T10" r="T11" b="T12"/>
              <a:pathLst>
                <a:path w="42266" h="22982" fill="none" extrusionOk="0">
                  <a:moveTo>
                    <a:pt x="44" y="22981"/>
                  </a:moveTo>
                  <a:cubicBezTo>
                    <a:pt x="14" y="22521"/>
                    <a:pt x="0" y="22061"/>
                    <a:pt x="0" y="21600"/>
                  </a:cubicBezTo>
                  <a:cubicBezTo>
                    <a:pt x="0" y="9670"/>
                    <a:pt x="9670" y="0"/>
                    <a:pt x="21600" y="0"/>
                  </a:cubicBezTo>
                  <a:cubicBezTo>
                    <a:pt x="31108" y="-1"/>
                    <a:pt x="39499" y="6218"/>
                    <a:pt x="42265" y="15316"/>
                  </a:cubicBezTo>
                </a:path>
                <a:path w="42266" h="22982" stroke="0" extrusionOk="0">
                  <a:moveTo>
                    <a:pt x="44" y="22981"/>
                  </a:moveTo>
                  <a:cubicBezTo>
                    <a:pt x="14" y="22521"/>
                    <a:pt x="0" y="22061"/>
                    <a:pt x="0" y="21600"/>
                  </a:cubicBezTo>
                  <a:cubicBezTo>
                    <a:pt x="0" y="9670"/>
                    <a:pt x="9670" y="0"/>
                    <a:pt x="21600" y="0"/>
                  </a:cubicBezTo>
                  <a:cubicBezTo>
                    <a:pt x="31108" y="-1"/>
                    <a:pt x="39499" y="6218"/>
                    <a:pt x="42265" y="15316"/>
                  </a:cubicBezTo>
                  <a:lnTo>
                    <a:pt x="21600" y="21600"/>
                  </a:lnTo>
                  <a:close/>
                </a:path>
              </a:pathLst>
            </a:custGeom>
            <a:noFill/>
            <a:ln w="9525">
              <a:solidFill>
                <a:schemeClr val="tx1"/>
              </a:solidFill>
              <a:round/>
              <a:headEnd type="stealth" w="lg" len="med"/>
              <a:tailEnd/>
            </a:ln>
          </p:spPr>
          <p:txBody>
            <a:bodyPr wrap="none" anchor="ctr"/>
            <a:lstStyle/>
            <a:p>
              <a:endParaRPr lang="en-IN"/>
            </a:p>
          </p:txBody>
        </p:sp>
      </p:grpSp>
      <p:sp>
        <p:nvSpPr>
          <p:cNvPr id="30726" name="Text Box 32"/>
          <p:cNvSpPr txBox="1">
            <a:spLocks noChangeArrowheads="1"/>
          </p:cNvSpPr>
          <p:nvPr/>
        </p:nvSpPr>
        <p:spPr bwMode="auto">
          <a:xfrm>
            <a:off x="7464425" y="5372100"/>
            <a:ext cx="487363" cy="457200"/>
          </a:xfrm>
          <a:prstGeom prst="rect">
            <a:avLst/>
          </a:prstGeom>
          <a:noFill/>
          <a:ln w="9525">
            <a:noFill/>
            <a:miter lim="800000"/>
            <a:headEnd/>
            <a:tailEnd/>
          </a:ln>
        </p:spPr>
        <p:txBody>
          <a:bodyPr anchor="ctr">
            <a:spAutoFit/>
          </a:bodyPr>
          <a:lstStyle/>
          <a:p>
            <a:pPr algn="ctr">
              <a:spcBef>
                <a:spcPct val="50000"/>
              </a:spcBef>
            </a:pPr>
            <a:r>
              <a:rPr lang="en-US" sz="2400" i="1"/>
              <a:t>T</a:t>
            </a:r>
            <a:r>
              <a:rPr lang="en-US" sz="2400" baseline="-25000"/>
              <a:t>5</a:t>
            </a:r>
            <a:endParaRPr lang="en-US" sz="2400" i="1"/>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a:t>Test for Conflict Serializability</a:t>
            </a:r>
          </a:p>
        </p:txBody>
      </p:sp>
      <p:sp>
        <p:nvSpPr>
          <p:cNvPr id="421891" name="Rectangle 3"/>
          <p:cNvSpPr>
            <a:spLocks noGrp="1" noChangeArrowheads="1"/>
          </p:cNvSpPr>
          <p:nvPr>
            <p:ph type="body" idx="1"/>
          </p:nvPr>
        </p:nvSpPr>
        <p:spPr/>
        <p:txBody>
          <a:bodyPr/>
          <a:lstStyle/>
          <a:p>
            <a:r>
              <a:rPr lang="en-US"/>
              <a:t>A schedule is conflict serializable if and only if its precedence graph is acyclic.</a:t>
            </a:r>
          </a:p>
          <a:p>
            <a:r>
              <a:rPr lang="en-US"/>
              <a:t>Cycle-detection algorithms exist which take order </a:t>
            </a:r>
            <a:r>
              <a:rPr lang="en-US" i="1"/>
              <a:t>n</a:t>
            </a:r>
            <a:r>
              <a:rPr lang="en-US" baseline="30000"/>
              <a:t>2</a:t>
            </a:r>
            <a:r>
              <a:rPr lang="en-US"/>
              <a:t> time, where </a:t>
            </a:r>
            <a:r>
              <a:rPr lang="en-US" i="1"/>
              <a:t>n </a:t>
            </a:r>
            <a:r>
              <a:rPr lang="en-US"/>
              <a:t>is the number of vertices in the graph.  (Better algorithms take order </a:t>
            </a:r>
            <a:r>
              <a:rPr lang="en-US" i="1"/>
              <a:t>n</a:t>
            </a:r>
            <a:r>
              <a:rPr lang="en-US"/>
              <a:t> + </a:t>
            </a:r>
            <a:r>
              <a:rPr lang="en-US" i="1"/>
              <a:t>e</a:t>
            </a:r>
            <a:r>
              <a:rPr lang="en-US"/>
              <a:t> where </a:t>
            </a:r>
            <a:r>
              <a:rPr lang="en-US" i="1"/>
              <a:t>e</a:t>
            </a:r>
            <a:r>
              <a:rPr lang="en-US"/>
              <a:t> is the number of edges.)</a:t>
            </a:r>
          </a:p>
          <a:p>
            <a:r>
              <a:rPr lang="en-US"/>
              <a:t>If precedence graph is acyclic, the serializability order can be obtained by a </a:t>
            </a:r>
            <a:r>
              <a:rPr lang="en-US" i="1">
                <a:solidFill>
                  <a:schemeClr val="tx2"/>
                </a:solidFill>
              </a:rPr>
              <a:t>topological sorting</a:t>
            </a:r>
            <a:r>
              <a:rPr lang="en-US"/>
              <a:t> of the graph.  This is a linear order consistent with the partial order of the graph.</a:t>
            </a:r>
            <a:br>
              <a:rPr lang="en-US"/>
            </a:br>
            <a:r>
              <a:rPr lang="en-US"/>
              <a:t>For example, a serializability order for Schedule A would be</a:t>
            </a:r>
            <a:br>
              <a:rPr lang="en-US"/>
            </a:br>
            <a:r>
              <a:rPr lang="en-US" i="1"/>
              <a:t>T</a:t>
            </a:r>
            <a:r>
              <a:rPr lang="en-US" baseline="-25000"/>
              <a:t>5</a:t>
            </a:r>
            <a:r>
              <a:rPr lang="en-US"/>
              <a:t> </a:t>
            </a:r>
            <a:r>
              <a:rPr lang="en-US">
                <a:sym typeface="Symbol" pitchFamily="18" charset="2"/>
              </a:rPr>
              <a:t></a:t>
            </a:r>
            <a:r>
              <a:rPr lang="en-US">
                <a:sym typeface="Monotype Sorts" pitchFamily="2" charset="2"/>
              </a:rPr>
              <a:t> </a:t>
            </a:r>
            <a:r>
              <a:rPr lang="en-US" i="1"/>
              <a:t>T</a:t>
            </a:r>
            <a:r>
              <a:rPr lang="en-US" baseline="-25000"/>
              <a:t>1</a:t>
            </a:r>
            <a:r>
              <a:rPr lang="en-US"/>
              <a:t> </a:t>
            </a:r>
            <a:r>
              <a:rPr lang="en-US">
                <a:sym typeface="Symbol" pitchFamily="18" charset="2"/>
              </a:rPr>
              <a:t></a:t>
            </a:r>
            <a:r>
              <a:rPr lang="en-US">
                <a:sym typeface="Monotype Sorts" pitchFamily="2" charset="2"/>
              </a:rPr>
              <a:t> </a:t>
            </a:r>
            <a:r>
              <a:rPr lang="en-US" i="1"/>
              <a:t>T</a:t>
            </a:r>
            <a:r>
              <a:rPr lang="en-US" baseline="-25000"/>
              <a:t>3</a:t>
            </a:r>
            <a:r>
              <a:rPr lang="en-US"/>
              <a:t> </a:t>
            </a:r>
            <a:r>
              <a:rPr lang="en-US">
                <a:sym typeface="Symbol" pitchFamily="18" charset="2"/>
              </a:rPr>
              <a:t></a:t>
            </a:r>
            <a:r>
              <a:rPr lang="en-US">
                <a:sym typeface="Monotype Sorts" pitchFamily="2" charset="2"/>
              </a:rPr>
              <a:t> </a:t>
            </a:r>
            <a:r>
              <a:rPr lang="en-US" i="1"/>
              <a:t>T</a:t>
            </a:r>
            <a:r>
              <a:rPr lang="en-US" baseline="-25000"/>
              <a:t>2</a:t>
            </a:r>
            <a:r>
              <a:rPr lang="en-US"/>
              <a:t> </a:t>
            </a:r>
            <a:r>
              <a:rPr lang="en-US">
                <a:sym typeface="Symbol" pitchFamily="18" charset="2"/>
              </a:rPr>
              <a:t></a:t>
            </a:r>
            <a:r>
              <a:rPr lang="en-US">
                <a:sym typeface="Monotype Sorts" pitchFamily="2" charset="2"/>
              </a:rPr>
              <a:t> </a:t>
            </a:r>
            <a:r>
              <a:rPr lang="en-US" i="1"/>
              <a:t>T</a:t>
            </a:r>
            <a:r>
              <a:rPr lang="en-US" baseline="-25000"/>
              <a:t>4</a:t>
            </a:r>
            <a:r>
              <a:rPr lang="en-US"/>
              <a:t> </a:t>
            </a:r>
            <a:r>
              <a:rPr lang="en-US">
                <a:sym typeface="Monotype Sorts" pitchFamily="2" charset="2"/>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en-US"/>
              <a:t>Test for View Serializability</a:t>
            </a:r>
          </a:p>
        </p:txBody>
      </p:sp>
      <p:sp>
        <p:nvSpPr>
          <p:cNvPr id="422915" name="Rectangle 3"/>
          <p:cNvSpPr>
            <a:spLocks noGrp="1" noChangeArrowheads="1"/>
          </p:cNvSpPr>
          <p:nvPr>
            <p:ph type="body" idx="1"/>
          </p:nvPr>
        </p:nvSpPr>
        <p:spPr>
          <a:xfrm>
            <a:off x="1096963" y="958850"/>
            <a:ext cx="7677150" cy="4114800"/>
          </a:xfrm>
        </p:spPr>
        <p:txBody>
          <a:bodyPr/>
          <a:lstStyle/>
          <a:p>
            <a:r>
              <a:rPr lang="en-US"/>
              <a:t>The precedence graph test for conflict serializability must be modified to apply to a test for view serializability.</a:t>
            </a:r>
          </a:p>
          <a:p>
            <a:r>
              <a:rPr lang="en-US"/>
              <a:t>The problem of checking if a schedule is view serializable falls in the class of </a:t>
            </a:r>
            <a:r>
              <a:rPr lang="en-US" i="1"/>
              <a:t>NP</a:t>
            </a:r>
            <a:r>
              <a:rPr lang="en-US"/>
              <a:t>-complete problems.  Thus existence of an efficient algorithm is unlikely.</a:t>
            </a:r>
            <a:br>
              <a:rPr lang="en-US"/>
            </a:br>
            <a:r>
              <a:rPr lang="en-US"/>
              <a:t>However practical algorithms that just check some </a:t>
            </a:r>
            <a:r>
              <a:rPr lang="en-US" i="1"/>
              <a:t>sufficient conditions</a:t>
            </a:r>
            <a:r>
              <a:rPr lang="en-US"/>
              <a:t> for view serializability can still be used.</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en-US"/>
              <a:t>Recoverability</a:t>
            </a:r>
          </a:p>
        </p:txBody>
      </p:sp>
      <p:sp>
        <p:nvSpPr>
          <p:cNvPr id="401411" name="Rectangle 3"/>
          <p:cNvSpPr>
            <a:spLocks noGrp="1" noChangeArrowheads="1"/>
          </p:cNvSpPr>
          <p:nvPr>
            <p:ph type="body" idx="1"/>
          </p:nvPr>
        </p:nvSpPr>
        <p:spPr>
          <a:xfrm>
            <a:off x="676275" y="1581150"/>
            <a:ext cx="7848600" cy="4876800"/>
          </a:xfrm>
        </p:spPr>
        <p:txBody>
          <a:bodyPr/>
          <a:lstStyle/>
          <a:p>
            <a:pPr>
              <a:tabLst>
                <a:tab pos="2395538" algn="l"/>
                <a:tab pos="2857500" algn="l"/>
                <a:tab pos="3549650" algn="l"/>
                <a:tab pos="3997325" algn="l"/>
              </a:tabLst>
            </a:pPr>
            <a:r>
              <a:rPr lang="en-US" b="1">
                <a:solidFill>
                  <a:schemeClr val="tx2"/>
                </a:solidFill>
              </a:rPr>
              <a:t>Recoverable</a:t>
            </a:r>
            <a:r>
              <a:rPr lang="en-US" b="1" i="1">
                <a:solidFill>
                  <a:schemeClr val="tx2"/>
                </a:solidFill>
              </a:rPr>
              <a:t> </a:t>
            </a:r>
            <a:r>
              <a:rPr lang="en-US" b="1">
                <a:solidFill>
                  <a:schemeClr val="tx2"/>
                </a:solidFill>
              </a:rPr>
              <a:t>schedule</a:t>
            </a:r>
            <a:r>
              <a:rPr lang="en-US"/>
              <a:t> — if a transaction </a:t>
            </a:r>
            <a:r>
              <a:rPr lang="en-US" i="1"/>
              <a:t>T</a:t>
            </a:r>
            <a:r>
              <a:rPr lang="en-US" i="1" baseline="-25000"/>
              <a:t>j</a:t>
            </a:r>
            <a:r>
              <a:rPr lang="en-US"/>
              <a:t> reads a data items previously written by a transaction </a:t>
            </a:r>
            <a:r>
              <a:rPr lang="en-US" i="1"/>
              <a:t>T</a:t>
            </a:r>
            <a:r>
              <a:rPr lang="en-US" i="1" baseline="-25000"/>
              <a:t>i </a:t>
            </a:r>
            <a:r>
              <a:rPr lang="en-US"/>
              <a:t>, the commit operation of </a:t>
            </a:r>
            <a:r>
              <a:rPr lang="en-US" i="1"/>
              <a:t>T</a:t>
            </a:r>
            <a:r>
              <a:rPr lang="en-US" i="1" baseline="-25000"/>
              <a:t>i</a:t>
            </a:r>
            <a:r>
              <a:rPr lang="en-US" i="1"/>
              <a:t> </a:t>
            </a:r>
            <a:r>
              <a:rPr lang="en-US"/>
              <a:t> appears before the commit operation of </a:t>
            </a:r>
            <a:r>
              <a:rPr lang="en-US" i="1"/>
              <a:t>T</a:t>
            </a:r>
            <a:r>
              <a:rPr lang="en-US" i="1" baseline="-25000"/>
              <a:t>j</a:t>
            </a:r>
            <a:r>
              <a:rPr lang="en-US" i="1"/>
              <a:t>.</a:t>
            </a:r>
            <a:endParaRPr lang="en-US"/>
          </a:p>
          <a:p>
            <a:pPr>
              <a:tabLst>
                <a:tab pos="2395538" algn="l"/>
                <a:tab pos="2857500" algn="l"/>
                <a:tab pos="3549650" algn="l"/>
                <a:tab pos="3997325" algn="l"/>
              </a:tabLst>
            </a:pPr>
            <a:r>
              <a:rPr lang="en-US"/>
              <a:t>The following schedule (Schedule 11) is not recoverable if </a:t>
            </a:r>
            <a:r>
              <a:rPr lang="en-US" i="1"/>
              <a:t>T</a:t>
            </a:r>
            <a:r>
              <a:rPr lang="en-US" i="1" baseline="-25000"/>
              <a:t>9</a:t>
            </a:r>
            <a:r>
              <a:rPr lang="en-US" i="1"/>
              <a:t> </a:t>
            </a:r>
            <a:r>
              <a:rPr lang="en-US"/>
              <a:t>commits immediately after the read</a:t>
            </a:r>
            <a:br>
              <a:rPr lang="en-US"/>
            </a:br>
            <a:r>
              <a:rPr lang="en-US"/>
              <a:t>		</a:t>
            </a:r>
          </a:p>
          <a:p>
            <a:pPr>
              <a:tabLst>
                <a:tab pos="2395538" algn="l"/>
                <a:tab pos="2857500" algn="l"/>
                <a:tab pos="3549650" algn="l"/>
                <a:tab pos="3997325" algn="l"/>
              </a:tabLst>
            </a:pPr>
            <a:endParaRPr lang="en-US"/>
          </a:p>
          <a:p>
            <a:pPr>
              <a:tabLst>
                <a:tab pos="2395538" algn="l"/>
                <a:tab pos="2857500" algn="l"/>
                <a:tab pos="3549650" algn="l"/>
                <a:tab pos="3997325" algn="l"/>
              </a:tabLst>
            </a:pPr>
            <a:endParaRPr lang="en-US"/>
          </a:p>
          <a:p>
            <a:pPr>
              <a:tabLst>
                <a:tab pos="2395538" algn="l"/>
                <a:tab pos="2857500" algn="l"/>
                <a:tab pos="3549650" algn="l"/>
                <a:tab pos="3997325" algn="l"/>
              </a:tabLst>
            </a:pPr>
            <a:endParaRPr lang="en-US"/>
          </a:p>
          <a:p>
            <a:pPr>
              <a:tabLst>
                <a:tab pos="2395538" algn="l"/>
                <a:tab pos="2857500" algn="l"/>
                <a:tab pos="3549650" algn="l"/>
                <a:tab pos="3997325" algn="l"/>
              </a:tabLst>
            </a:pPr>
            <a:endParaRPr lang="en-US"/>
          </a:p>
          <a:p>
            <a:pPr>
              <a:tabLst>
                <a:tab pos="2395538" algn="l"/>
                <a:tab pos="2857500" algn="l"/>
                <a:tab pos="3549650" algn="l"/>
                <a:tab pos="3997325" algn="l"/>
              </a:tabLst>
            </a:pPr>
            <a:r>
              <a:rPr lang="en-US"/>
              <a:t>If </a:t>
            </a:r>
            <a:r>
              <a:rPr lang="en-US" i="1"/>
              <a:t>T</a:t>
            </a:r>
            <a:r>
              <a:rPr lang="en-US" baseline="-25000"/>
              <a:t>8</a:t>
            </a:r>
            <a:r>
              <a:rPr lang="en-US" sz="1800"/>
              <a:t> </a:t>
            </a:r>
            <a:r>
              <a:rPr lang="en-US"/>
              <a:t>should abort, </a:t>
            </a:r>
            <a:r>
              <a:rPr lang="en-US" i="1"/>
              <a:t>T</a:t>
            </a:r>
            <a:r>
              <a:rPr lang="en-US" baseline="-25000"/>
              <a:t>9</a:t>
            </a:r>
            <a:r>
              <a:rPr lang="en-US"/>
              <a:t> would have read (and possibly shown to the user) an inconsistent database state.  Hence database must ensure that schedules are recoverable.</a:t>
            </a:r>
          </a:p>
        </p:txBody>
      </p:sp>
      <p:sp>
        <p:nvSpPr>
          <p:cNvPr id="401414" name="Text Box 6"/>
          <p:cNvSpPr txBox="1">
            <a:spLocks noChangeArrowheads="1"/>
          </p:cNvSpPr>
          <p:nvPr/>
        </p:nvSpPr>
        <p:spPr bwMode="auto">
          <a:xfrm>
            <a:off x="417513" y="909638"/>
            <a:ext cx="7513637" cy="701675"/>
          </a:xfrm>
          <a:prstGeom prst="rect">
            <a:avLst/>
          </a:prstGeom>
          <a:noFill/>
          <a:ln w="9525">
            <a:noFill/>
            <a:miter lim="800000"/>
            <a:headEnd/>
            <a:tailEnd/>
          </a:ln>
          <a:effectLst/>
        </p:spPr>
        <p:txBody>
          <a:bodyPr wrap="none" anchor="ctr">
            <a:spAutoFit/>
          </a:bodyPr>
          <a:lstStyle/>
          <a:p>
            <a:pPr>
              <a:spcBef>
                <a:spcPct val="50000"/>
              </a:spcBef>
            </a:pPr>
            <a:r>
              <a:rPr lang="en-US" sz="2000"/>
              <a:t>Need to address the effect of transaction failures on concurrently </a:t>
            </a:r>
            <a:br>
              <a:rPr lang="en-US" sz="2000"/>
            </a:br>
            <a:r>
              <a:rPr lang="en-US" sz="2000"/>
              <a:t>running transactions.</a:t>
            </a:r>
          </a:p>
        </p:txBody>
      </p:sp>
      <p:pic>
        <p:nvPicPr>
          <p:cNvPr id="401415" name="Picture 7"/>
          <p:cNvPicPr>
            <a:picLocks noChangeAspect="1" noChangeArrowheads="1"/>
          </p:cNvPicPr>
          <p:nvPr/>
        </p:nvPicPr>
        <p:blipFill>
          <a:blip r:embed="rId2" cstate="print"/>
          <a:srcRect l="865" t="7152" r="5536" b="8073"/>
          <a:stretch>
            <a:fillRect/>
          </a:stretch>
        </p:blipFill>
        <p:spPr bwMode="auto">
          <a:xfrm>
            <a:off x="3022600" y="3440113"/>
            <a:ext cx="2489200" cy="1690687"/>
          </a:xfrm>
          <a:prstGeom prst="rect">
            <a:avLst/>
          </a:prstGeom>
          <a:noFill/>
          <a:ln w="76200" cmpd="tri">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t>Recoverability (Cont.)</a:t>
            </a:r>
          </a:p>
        </p:txBody>
      </p:sp>
      <p:sp>
        <p:nvSpPr>
          <p:cNvPr id="402435" name="Rectangle 3"/>
          <p:cNvSpPr>
            <a:spLocks noGrp="1" noChangeArrowheads="1"/>
          </p:cNvSpPr>
          <p:nvPr>
            <p:ph type="body" idx="1"/>
          </p:nvPr>
        </p:nvSpPr>
        <p:spPr>
          <a:xfrm>
            <a:off x="1047750" y="1392238"/>
            <a:ext cx="7169150" cy="4622800"/>
          </a:xfrm>
        </p:spPr>
        <p:txBody>
          <a:bodyPr/>
          <a:lstStyle/>
          <a:p>
            <a:pPr>
              <a:lnSpc>
                <a:spcPct val="90000"/>
              </a:lnSpc>
              <a:tabLst>
                <a:tab pos="1658938" algn="l"/>
                <a:tab pos="2120900" algn="l"/>
                <a:tab pos="2684463" algn="l"/>
                <a:tab pos="3030538" algn="l"/>
                <a:tab pos="3767138" algn="l"/>
                <a:tab pos="4056063" algn="l"/>
              </a:tabLst>
            </a:pPr>
            <a:r>
              <a:rPr lang="en-US" b="1">
                <a:solidFill>
                  <a:schemeClr val="tx2"/>
                </a:solidFill>
              </a:rPr>
              <a:t>Cascading rollback</a:t>
            </a:r>
            <a:r>
              <a:rPr lang="en-US"/>
              <a:t> – a single transaction failure leads to a series of transaction rollbacks.  Consider the following schedule where none of the transactions has yet committed (so the schedule is recoverable)</a:t>
            </a:r>
            <a:br>
              <a:rPr lang="en-US"/>
            </a:br>
            <a:r>
              <a:rPr lang="en-US"/>
              <a:t/>
            </a:r>
            <a:br>
              <a:rPr lang="en-US"/>
            </a:br>
            <a:r>
              <a:rPr lang="en-US"/>
              <a:t/>
            </a:r>
            <a:br>
              <a:rPr lang="en-US"/>
            </a:br>
            <a:r>
              <a:rPr lang="en-US"/>
              <a:t/>
            </a:r>
            <a:br>
              <a:rPr lang="en-US"/>
            </a:br>
            <a:r>
              <a:rPr lang="en-US"/>
              <a:t/>
            </a:r>
            <a:br>
              <a:rPr lang="en-US"/>
            </a:br>
            <a:r>
              <a:rPr lang="en-US"/>
              <a:t/>
            </a:r>
            <a:br>
              <a:rPr lang="en-US"/>
            </a:br>
            <a:r>
              <a:rPr lang="en-US"/>
              <a:t/>
            </a:r>
            <a:br>
              <a:rPr lang="en-US"/>
            </a:br>
            <a:r>
              <a:rPr lang="en-US"/>
              <a:t/>
            </a:r>
            <a:br>
              <a:rPr lang="en-US"/>
            </a:br>
            <a:r>
              <a:rPr lang="en-US"/>
              <a:t/>
            </a:r>
            <a:br>
              <a:rPr lang="en-US"/>
            </a:br>
            <a:r>
              <a:rPr lang="en-US"/>
              <a:t/>
            </a:r>
            <a:br>
              <a:rPr lang="en-US"/>
            </a:br>
            <a:r>
              <a:rPr lang="en-US"/>
              <a:t>If </a:t>
            </a:r>
            <a:r>
              <a:rPr lang="en-US" i="1"/>
              <a:t>T</a:t>
            </a:r>
            <a:r>
              <a:rPr lang="en-US" baseline="-25000"/>
              <a:t>10</a:t>
            </a:r>
            <a:r>
              <a:rPr lang="en-US"/>
              <a:t> fails, </a:t>
            </a:r>
            <a:r>
              <a:rPr lang="en-US" i="1"/>
              <a:t>T</a:t>
            </a:r>
            <a:r>
              <a:rPr lang="en-US" baseline="-25000"/>
              <a:t>11</a:t>
            </a:r>
            <a:r>
              <a:rPr lang="en-US"/>
              <a:t> and </a:t>
            </a:r>
            <a:r>
              <a:rPr lang="en-US" i="1"/>
              <a:t>T</a:t>
            </a:r>
            <a:r>
              <a:rPr lang="en-US" baseline="-25000"/>
              <a:t>12</a:t>
            </a:r>
            <a:r>
              <a:rPr lang="en-US"/>
              <a:t> must also be rolled back.</a:t>
            </a:r>
          </a:p>
          <a:p>
            <a:pPr>
              <a:lnSpc>
                <a:spcPct val="90000"/>
              </a:lnSpc>
              <a:tabLst>
                <a:tab pos="1658938" algn="l"/>
                <a:tab pos="2120900" algn="l"/>
                <a:tab pos="2684463" algn="l"/>
                <a:tab pos="3030538" algn="l"/>
                <a:tab pos="3767138" algn="l"/>
                <a:tab pos="4056063" algn="l"/>
              </a:tabLst>
            </a:pPr>
            <a:r>
              <a:rPr lang="en-US"/>
              <a:t>Can lead to the undoing of a significant amount of work</a:t>
            </a:r>
          </a:p>
        </p:txBody>
      </p:sp>
      <p:pic>
        <p:nvPicPr>
          <p:cNvPr id="402439" name="Picture 7"/>
          <p:cNvPicPr>
            <a:picLocks noChangeAspect="1" noChangeArrowheads="1"/>
          </p:cNvPicPr>
          <p:nvPr/>
        </p:nvPicPr>
        <p:blipFill>
          <a:blip r:embed="rId2" cstate="print"/>
          <a:srcRect l="771" t="10025" r="3471" b="11053"/>
          <a:stretch>
            <a:fillRect/>
          </a:stretch>
        </p:blipFill>
        <p:spPr bwMode="auto">
          <a:xfrm>
            <a:off x="2705100" y="2679700"/>
            <a:ext cx="3308350" cy="2044700"/>
          </a:xfrm>
          <a:prstGeom prst="rect">
            <a:avLst/>
          </a:prstGeom>
          <a:noFill/>
          <a:ln w="76200" cmpd="tri">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of a Transaction</a:t>
            </a:r>
            <a:endParaRPr lang="en-IN" dirty="0"/>
          </a:p>
        </p:txBody>
      </p:sp>
      <p:sp>
        <p:nvSpPr>
          <p:cNvPr id="3" name="Content Placeholder 2"/>
          <p:cNvSpPr>
            <a:spLocks noGrp="1"/>
          </p:cNvSpPr>
          <p:nvPr>
            <p:ph idx="1"/>
          </p:nvPr>
        </p:nvSpPr>
        <p:spPr/>
        <p:txBody>
          <a:bodyPr/>
          <a:lstStyle/>
          <a:p>
            <a:r>
              <a:rPr lang="en-IN" dirty="0" smtClean="0"/>
              <a:t>Updating a Record</a:t>
            </a:r>
          </a:p>
          <a:p>
            <a:pPr>
              <a:buNone/>
            </a:pPr>
            <a:r>
              <a:rPr lang="en-IN" dirty="0" smtClean="0"/>
              <a:t>	–Locate the Record on Disk</a:t>
            </a:r>
          </a:p>
          <a:p>
            <a:pPr>
              <a:buNone/>
            </a:pPr>
            <a:r>
              <a:rPr lang="en-IN" dirty="0" smtClean="0"/>
              <a:t>	–Bring record into Buffer</a:t>
            </a:r>
          </a:p>
          <a:p>
            <a:pPr>
              <a:buNone/>
            </a:pPr>
            <a:r>
              <a:rPr lang="en-IN" dirty="0" smtClean="0"/>
              <a:t>	–Update Data in the Buffer</a:t>
            </a:r>
          </a:p>
          <a:p>
            <a:pPr>
              <a:buNone/>
            </a:pPr>
            <a:r>
              <a:rPr lang="en-IN" dirty="0" smtClean="0"/>
              <a:t>	–Writing Data Back to Disk</a:t>
            </a:r>
          </a:p>
          <a:p>
            <a:pPr>
              <a:buNone/>
            </a:pP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a:t>Recoverability (Cont.)</a:t>
            </a:r>
          </a:p>
        </p:txBody>
      </p:sp>
      <p:sp>
        <p:nvSpPr>
          <p:cNvPr id="403459" name="Rectangle 3"/>
          <p:cNvSpPr>
            <a:spLocks noGrp="1" noChangeArrowheads="1"/>
          </p:cNvSpPr>
          <p:nvPr>
            <p:ph type="body" idx="1"/>
          </p:nvPr>
        </p:nvSpPr>
        <p:spPr/>
        <p:txBody>
          <a:bodyPr/>
          <a:lstStyle/>
          <a:p>
            <a:r>
              <a:rPr lang="en-US" b="1">
                <a:solidFill>
                  <a:schemeClr val="tx2"/>
                </a:solidFill>
              </a:rPr>
              <a:t>Cascadeless</a:t>
            </a:r>
            <a:r>
              <a:rPr lang="en-US" b="1" i="1">
                <a:solidFill>
                  <a:schemeClr val="tx2"/>
                </a:solidFill>
              </a:rPr>
              <a:t> </a:t>
            </a:r>
            <a:r>
              <a:rPr lang="en-US" b="1">
                <a:solidFill>
                  <a:schemeClr val="tx2"/>
                </a:solidFill>
              </a:rPr>
              <a:t>schedules</a:t>
            </a:r>
            <a:r>
              <a:rPr lang="en-US"/>
              <a:t> — cascading rollbacks cannot occur; for each pair of transactions </a:t>
            </a:r>
            <a:r>
              <a:rPr lang="en-US" i="1"/>
              <a:t>T</a:t>
            </a:r>
            <a:r>
              <a:rPr lang="en-US" i="1" baseline="-25000"/>
              <a:t>i</a:t>
            </a:r>
            <a:r>
              <a:rPr lang="en-US" i="1"/>
              <a:t> </a:t>
            </a:r>
            <a:r>
              <a:rPr lang="en-US"/>
              <a:t>and </a:t>
            </a:r>
            <a:r>
              <a:rPr lang="en-US" i="1"/>
              <a:t>T</a:t>
            </a:r>
            <a:r>
              <a:rPr lang="en-US" i="1" baseline="-25000"/>
              <a:t>j</a:t>
            </a:r>
            <a:r>
              <a:rPr lang="en-US"/>
              <a:t> such that </a:t>
            </a:r>
            <a:r>
              <a:rPr lang="en-US" i="1"/>
              <a:t>T</a:t>
            </a:r>
            <a:r>
              <a:rPr lang="en-US" i="1" baseline="-25000"/>
              <a:t>j</a:t>
            </a:r>
            <a:r>
              <a:rPr lang="en-US"/>
              <a:t>  reads a data item previously written by </a:t>
            </a:r>
            <a:r>
              <a:rPr lang="en-US" i="1"/>
              <a:t>T</a:t>
            </a:r>
            <a:r>
              <a:rPr lang="en-US" i="1" baseline="-25000"/>
              <a:t>i</a:t>
            </a:r>
            <a:r>
              <a:rPr lang="en-US"/>
              <a:t>, the commit operation of </a:t>
            </a:r>
            <a:r>
              <a:rPr lang="en-US" i="1"/>
              <a:t>T</a:t>
            </a:r>
            <a:r>
              <a:rPr lang="en-US" i="1" baseline="-25000"/>
              <a:t>i</a:t>
            </a:r>
            <a:r>
              <a:rPr lang="en-US" i="1"/>
              <a:t> </a:t>
            </a:r>
            <a:r>
              <a:rPr lang="en-US"/>
              <a:t> appears before the read operation of </a:t>
            </a:r>
            <a:r>
              <a:rPr lang="en-US" i="1"/>
              <a:t>T</a:t>
            </a:r>
            <a:r>
              <a:rPr lang="en-US" i="1" baseline="-25000"/>
              <a:t>j</a:t>
            </a:r>
            <a:r>
              <a:rPr lang="en-US"/>
              <a:t>.</a:t>
            </a:r>
          </a:p>
          <a:p>
            <a:r>
              <a:rPr lang="en-US"/>
              <a:t>Every cascadeless schedule is also recoverable</a:t>
            </a:r>
          </a:p>
          <a:p>
            <a:r>
              <a:rPr lang="en-US"/>
              <a:t>It is desirable to restrict the schedules to those that are cascadeless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sz="3200" dirty="0" smtClean="0">
              <a:solidFill>
                <a:schemeClr val="tx2"/>
              </a:solidFill>
            </a:endParaRPr>
          </a:p>
          <a:p>
            <a:endParaRPr lang="en-IN" sz="3200" dirty="0" smtClean="0">
              <a:solidFill>
                <a:schemeClr val="tx2"/>
              </a:solidFill>
            </a:endParaRPr>
          </a:p>
          <a:p>
            <a:pPr>
              <a:buNone/>
            </a:pPr>
            <a:endParaRPr lang="en-IN" sz="3200" dirty="0" smtClean="0">
              <a:solidFill>
                <a:schemeClr val="tx2"/>
              </a:solidFill>
            </a:endParaRPr>
          </a:p>
          <a:p>
            <a:pPr algn="ctr">
              <a:buNone/>
            </a:pPr>
            <a:r>
              <a:rPr lang="en-IN" sz="3200" dirty="0" smtClean="0">
                <a:solidFill>
                  <a:schemeClr val="tx2"/>
                </a:solidFill>
              </a:rPr>
              <a:t>Concurrency Control Protocols</a:t>
            </a:r>
            <a:endParaRPr lang="en-IN" sz="3200" dirty="0">
              <a:solidFill>
                <a:schemeClr val="tx2"/>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8137" name="Picture 9" descr="fig17_03a"/>
          <p:cNvPicPr>
            <a:picLocks noChangeAspect="1" noChangeArrowheads="1"/>
          </p:cNvPicPr>
          <p:nvPr/>
        </p:nvPicPr>
        <p:blipFill>
          <a:blip r:embed="rId3" cstate="print"/>
          <a:srcRect/>
          <a:stretch>
            <a:fillRect/>
          </a:stretch>
        </p:blipFill>
        <p:spPr bwMode="auto">
          <a:xfrm>
            <a:off x="228600" y="2286000"/>
            <a:ext cx="8534400" cy="4343400"/>
          </a:xfrm>
          <a:prstGeom prst="rect">
            <a:avLst/>
          </a:prstGeom>
          <a:noFill/>
        </p:spPr>
      </p:pic>
      <p:sp>
        <p:nvSpPr>
          <p:cNvPr id="5" name="Rectangle 4"/>
          <p:cNvSpPr/>
          <p:nvPr/>
        </p:nvSpPr>
        <p:spPr>
          <a:xfrm>
            <a:off x="467360" y="787400"/>
            <a:ext cx="8001000" cy="1323439"/>
          </a:xfrm>
          <a:prstGeom prst="rect">
            <a:avLst/>
          </a:prstGeom>
        </p:spPr>
        <p:txBody>
          <a:bodyPr wrap="square">
            <a:spAutoFit/>
          </a:bodyPr>
          <a:lstStyle/>
          <a:p>
            <a:pPr lvl="1"/>
            <a:r>
              <a:rPr lang="en-US" sz="2000" dirty="0" smtClean="0"/>
              <a:t>(a) </a:t>
            </a:r>
            <a:r>
              <a:rPr lang="en-US" sz="2000" dirty="0" smtClean="0">
                <a:solidFill>
                  <a:srgbClr val="FF0000"/>
                </a:solidFill>
              </a:rPr>
              <a:t>The lost update problem.</a:t>
            </a:r>
          </a:p>
          <a:p>
            <a:pPr lvl="1"/>
            <a:r>
              <a:rPr lang="en-US" sz="2000" dirty="0" smtClean="0"/>
              <a:t>This occurs when two transactions that access the same database items have their operations interleaved in a way that makes the value of some database item incorrect. </a:t>
            </a:r>
            <a:endParaRPr lang="en-US" sz="2000" dirty="0"/>
          </a:p>
        </p:txBody>
      </p:sp>
      <p:sp>
        <p:nvSpPr>
          <p:cNvPr id="6" name="Title 5"/>
          <p:cNvSpPr>
            <a:spLocks noGrp="1"/>
          </p:cNvSpPr>
          <p:nvPr>
            <p:ph type="title"/>
          </p:nvPr>
        </p:nvSpPr>
        <p:spPr>
          <a:xfrm>
            <a:off x="525145" y="335280"/>
            <a:ext cx="8077200" cy="609600"/>
          </a:xfrm>
        </p:spPr>
        <p:txBody>
          <a:bodyPr/>
          <a:lstStyle/>
          <a:p>
            <a:r>
              <a:rPr lang="en-US" dirty="0" smtClean="0"/>
              <a:t>Why Concurrency Control is needed:</a:t>
            </a:r>
            <a:r>
              <a:rPr lang="en-US" sz="4000" dirty="0" smtClean="0"/>
              <a:t/>
            </a:r>
            <a:br>
              <a:rPr lang="en-US" sz="4000" dirty="0" smtClean="0"/>
            </a:b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81" name="Rectangle 5"/>
          <p:cNvSpPr>
            <a:spLocks noGrp="1" noChangeArrowheads="1"/>
          </p:cNvSpPr>
          <p:nvPr>
            <p:ph type="title"/>
          </p:nvPr>
        </p:nvSpPr>
        <p:spPr>
          <a:xfrm>
            <a:off x="0" y="152400"/>
            <a:ext cx="9677400" cy="914400"/>
          </a:xfrm>
        </p:spPr>
        <p:txBody>
          <a:bodyPr>
            <a:noAutofit/>
          </a:bodyPr>
          <a:lstStyle/>
          <a:p>
            <a:r>
              <a:rPr lang="en-US" sz="3200" dirty="0" smtClean="0"/>
              <a:t>(b)The </a:t>
            </a:r>
            <a:r>
              <a:rPr lang="en-US" sz="3200" dirty="0"/>
              <a:t>temporary update </a:t>
            </a:r>
            <a:r>
              <a:rPr lang="en-US" sz="3200" dirty="0" smtClean="0"/>
              <a:t>problem(Dirty Read Problem)</a:t>
            </a:r>
            <a:endParaRPr lang="en-US" sz="3200" dirty="0"/>
          </a:p>
        </p:txBody>
      </p:sp>
      <p:pic>
        <p:nvPicPr>
          <p:cNvPr id="690186" name="Picture 10" descr="fig17_03b"/>
          <p:cNvPicPr>
            <a:picLocks noChangeAspect="1" noChangeArrowheads="1"/>
          </p:cNvPicPr>
          <p:nvPr/>
        </p:nvPicPr>
        <p:blipFill>
          <a:blip r:embed="rId3" cstate="print"/>
          <a:srcRect/>
          <a:stretch>
            <a:fillRect/>
          </a:stretch>
        </p:blipFill>
        <p:spPr bwMode="auto">
          <a:xfrm>
            <a:off x="457200" y="2895600"/>
            <a:ext cx="8305800" cy="3570288"/>
          </a:xfrm>
          <a:prstGeom prst="rect">
            <a:avLst/>
          </a:prstGeom>
          <a:noFill/>
        </p:spPr>
      </p:pic>
      <p:sp>
        <p:nvSpPr>
          <p:cNvPr id="5" name="Rectangle 4"/>
          <p:cNvSpPr/>
          <p:nvPr/>
        </p:nvSpPr>
        <p:spPr>
          <a:xfrm>
            <a:off x="990600" y="1219200"/>
            <a:ext cx="7543800" cy="1323439"/>
          </a:xfrm>
          <a:prstGeom prst="rect">
            <a:avLst/>
          </a:prstGeom>
        </p:spPr>
        <p:txBody>
          <a:bodyPr wrap="square">
            <a:spAutoFit/>
          </a:bodyPr>
          <a:lstStyle/>
          <a:p>
            <a:pPr lvl="1">
              <a:buFont typeface="Arial" pitchFamily="34" charset="0"/>
              <a:buChar char="•"/>
            </a:pPr>
            <a:r>
              <a:rPr lang="en-US" sz="2000" dirty="0" smtClean="0"/>
              <a:t>  This occurs when one transaction updates a database item    </a:t>
            </a:r>
          </a:p>
          <a:p>
            <a:pPr lvl="1"/>
            <a:r>
              <a:rPr lang="en-US" sz="2000" dirty="0" smtClean="0"/>
              <a:t>    and then the transaction fails for some reason</a:t>
            </a:r>
          </a:p>
          <a:p>
            <a:pPr lvl="1">
              <a:buFont typeface="Arial" pitchFamily="34" charset="0"/>
              <a:buChar char="•"/>
            </a:pPr>
            <a:r>
              <a:rPr lang="en-US" sz="2000" dirty="0" smtClean="0"/>
              <a:t>  The updated item is accessed by another transaction before it   </a:t>
            </a:r>
          </a:p>
          <a:p>
            <a:pPr lvl="1"/>
            <a:r>
              <a:rPr lang="en-US" sz="2000" dirty="0" smtClean="0"/>
              <a:t>    is changed back to its original value. </a:t>
            </a:r>
            <a:endParaRPr lang="en-US" sz="2000"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9" name="Rectangle 5"/>
          <p:cNvSpPr>
            <a:spLocks noGrp="1" noChangeArrowheads="1"/>
          </p:cNvSpPr>
          <p:nvPr>
            <p:ph type="title"/>
          </p:nvPr>
        </p:nvSpPr>
        <p:spPr>
          <a:xfrm>
            <a:off x="457200" y="-203200"/>
            <a:ext cx="8686800" cy="990600"/>
          </a:xfrm>
        </p:spPr>
        <p:txBody>
          <a:bodyPr>
            <a:normAutofit/>
          </a:bodyPr>
          <a:lstStyle/>
          <a:p>
            <a:r>
              <a:rPr lang="en-US" dirty="0" smtClean="0"/>
              <a:t>(</a:t>
            </a:r>
            <a:r>
              <a:rPr lang="en-US" dirty="0"/>
              <a:t>c) The incorrect summary problem.</a:t>
            </a:r>
          </a:p>
        </p:txBody>
      </p:sp>
      <p:pic>
        <p:nvPicPr>
          <p:cNvPr id="692233" name="Picture 9" descr="fig17_03c"/>
          <p:cNvPicPr>
            <a:picLocks noChangeAspect="1" noChangeArrowheads="1"/>
          </p:cNvPicPr>
          <p:nvPr/>
        </p:nvPicPr>
        <p:blipFill>
          <a:blip r:embed="rId3" cstate="print"/>
          <a:srcRect/>
          <a:stretch>
            <a:fillRect/>
          </a:stretch>
        </p:blipFill>
        <p:spPr bwMode="auto">
          <a:xfrm>
            <a:off x="762000" y="2362200"/>
            <a:ext cx="7696200" cy="4335463"/>
          </a:xfrm>
          <a:prstGeom prst="rect">
            <a:avLst/>
          </a:prstGeom>
          <a:noFill/>
        </p:spPr>
      </p:pic>
      <p:sp>
        <p:nvSpPr>
          <p:cNvPr id="5" name="Rectangle 4"/>
          <p:cNvSpPr/>
          <p:nvPr/>
        </p:nvSpPr>
        <p:spPr>
          <a:xfrm>
            <a:off x="990600" y="797560"/>
            <a:ext cx="8001000" cy="1323439"/>
          </a:xfrm>
          <a:prstGeom prst="rect">
            <a:avLst/>
          </a:prstGeom>
        </p:spPr>
        <p:txBody>
          <a:bodyPr wrap="square">
            <a:spAutoFit/>
          </a:bodyPr>
          <a:lstStyle/>
          <a:p>
            <a:pPr lvl="1"/>
            <a:r>
              <a:rPr lang="en-US" sz="2000" dirty="0" smtClean="0"/>
              <a:t>If one transaction is calculating an aggregate summary function on a number of records while other transactions are updating some of these records, the aggregate function may calculate some values before they are updated and others after they are updated. </a:t>
            </a:r>
            <a:endParaRPr lang="en-US" sz="2000"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a:xfrm>
            <a:off x="457200" y="0"/>
            <a:ext cx="8229600" cy="990600"/>
          </a:xfrm>
        </p:spPr>
        <p:txBody>
          <a:bodyPr/>
          <a:lstStyle/>
          <a:p>
            <a:r>
              <a:rPr lang="en-US" dirty="0"/>
              <a:t>Concurrency Control</a:t>
            </a:r>
          </a:p>
        </p:txBody>
      </p:sp>
      <p:sp>
        <p:nvSpPr>
          <p:cNvPr id="732163" name="Rectangle 3"/>
          <p:cNvSpPr>
            <a:spLocks noGrp="1" noChangeArrowheads="1"/>
          </p:cNvSpPr>
          <p:nvPr>
            <p:ph idx="1"/>
          </p:nvPr>
        </p:nvSpPr>
        <p:spPr>
          <a:xfrm>
            <a:off x="914400" y="1106488"/>
            <a:ext cx="7939088" cy="4884737"/>
          </a:xfrm>
        </p:spPr>
        <p:txBody>
          <a:bodyPr>
            <a:normAutofit lnSpcReduction="10000"/>
          </a:bodyPr>
          <a:lstStyle/>
          <a:p>
            <a:r>
              <a:rPr lang="en-US" dirty="0"/>
              <a:t>A database must provide a mechanism that will ensure that all possible schedules are </a:t>
            </a:r>
          </a:p>
          <a:p>
            <a:pPr lvl="1"/>
            <a:r>
              <a:rPr lang="en-US" dirty="0"/>
              <a:t>either conflict or view </a:t>
            </a:r>
            <a:r>
              <a:rPr lang="en-US" dirty="0" err="1"/>
              <a:t>serializable</a:t>
            </a:r>
            <a:r>
              <a:rPr lang="en-US" dirty="0"/>
              <a:t>, and </a:t>
            </a:r>
          </a:p>
          <a:p>
            <a:pPr lvl="1"/>
            <a:r>
              <a:rPr lang="en-US" dirty="0"/>
              <a:t>are recoverable and preferably </a:t>
            </a:r>
            <a:r>
              <a:rPr lang="en-US" dirty="0" err="1"/>
              <a:t>cascadeless</a:t>
            </a:r>
            <a:endParaRPr lang="en-US" dirty="0"/>
          </a:p>
          <a:p>
            <a:r>
              <a:rPr lang="en-US" dirty="0"/>
              <a:t>A policy in which only one transaction can execute at a time generates serial schedules, but provides a poor degree of concurrency</a:t>
            </a:r>
          </a:p>
          <a:p>
            <a:pPr lvl="1"/>
            <a:r>
              <a:rPr lang="en-US" dirty="0"/>
              <a:t>Are serial schedules recoverable/</a:t>
            </a:r>
            <a:r>
              <a:rPr lang="en-US" dirty="0" err="1"/>
              <a:t>cascadeless</a:t>
            </a:r>
            <a:r>
              <a:rPr lang="en-US" dirty="0" smtClean="0"/>
              <a:t>? [Yes]</a:t>
            </a:r>
            <a:endParaRPr lang="en-US" dirty="0"/>
          </a:p>
          <a:p>
            <a:r>
              <a:rPr lang="en-US" dirty="0"/>
              <a:t>Testing a schedule for serializability </a:t>
            </a:r>
            <a:r>
              <a:rPr lang="en-US" i="1" dirty="0"/>
              <a:t>after</a:t>
            </a:r>
            <a:r>
              <a:rPr lang="en-US" dirty="0"/>
              <a:t> it has executed is a little too late!</a:t>
            </a:r>
          </a:p>
          <a:p>
            <a:r>
              <a:rPr lang="en-US" b="1" dirty="0">
                <a:solidFill>
                  <a:schemeClr val="tx2"/>
                </a:solidFill>
              </a:rPr>
              <a:t>Goal</a:t>
            </a:r>
            <a:r>
              <a:rPr lang="en-US" dirty="0"/>
              <a:t> – to develop concurrency control protocols that will assure serializability.</a:t>
            </a:r>
          </a:p>
          <a:p>
            <a:pPr lvl="1"/>
            <a:r>
              <a:rPr lang="en-US" dirty="0"/>
              <a:t>Lock-based protocols</a:t>
            </a:r>
          </a:p>
          <a:p>
            <a:pPr lvl="1"/>
            <a:r>
              <a:rPr lang="en-US" dirty="0"/>
              <a:t>Timestamp-based protocols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rrowheads="1"/>
          </p:cNvSpPr>
          <p:nvPr>
            <p:ph type="title"/>
          </p:nvPr>
        </p:nvSpPr>
        <p:spPr>
          <a:xfrm>
            <a:off x="381000" y="0"/>
            <a:ext cx="8229600" cy="1143000"/>
          </a:xfrm>
        </p:spPr>
        <p:txBody>
          <a:bodyPr/>
          <a:lstStyle/>
          <a:p>
            <a:r>
              <a:rPr lang="en-US" sz="4000" dirty="0"/>
              <a:t>Concurrency Control – Lock Manager</a:t>
            </a:r>
          </a:p>
        </p:txBody>
      </p:sp>
      <p:sp>
        <p:nvSpPr>
          <p:cNvPr id="141315" name="Rectangle 3"/>
          <p:cNvSpPr>
            <a:spLocks noGrp="1" noRot="1" noChangeArrowheads="1"/>
          </p:cNvSpPr>
          <p:nvPr>
            <p:ph type="body" idx="1"/>
          </p:nvPr>
        </p:nvSpPr>
        <p:spPr>
          <a:xfrm>
            <a:off x="301625" y="1125538"/>
            <a:ext cx="8540750" cy="5732462"/>
          </a:xfrm>
        </p:spPr>
        <p:txBody>
          <a:bodyPr/>
          <a:lstStyle/>
          <a:p>
            <a:pPr>
              <a:lnSpc>
                <a:spcPct val="90000"/>
              </a:lnSpc>
            </a:pPr>
            <a:r>
              <a:rPr lang="en-US" altLang="ko-KR" sz="2600" dirty="0">
                <a:ea typeface="굴림" pitchFamily="34" charset="-127"/>
              </a:rPr>
              <a:t>A</a:t>
            </a:r>
            <a:r>
              <a:rPr lang="en-US" altLang="ko-KR" sz="2600" dirty="0">
                <a:solidFill>
                  <a:schemeClr val="tx2"/>
                </a:solidFill>
                <a:ea typeface="굴림" pitchFamily="34" charset="-127"/>
              </a:rPr>
              <a:t> Lock manager </a:t>
            </a:r>
            <a:r>
              <a:rPr lang="en-US" altLang="ko-KR" sz="2600" dirty="0">
                <a:ea typeface="굴림" pitchFamily="34" charset="-127"/>
              </a:rPr>
              <a:t>can be implemented as a separate process to which transactions send lock and unlock requests</a:t>
            </a:r>
          </a:p>
          <a:p>
            <a:pPr>
              <a:lnSpc>
                <a:spcPct val="90000"/>
              </a:lnSpc>
            </a:pPr>
            <a:endParaRPr lang="en-US" altLang="ko-KR" sz="2600" dirty="0">
              <a:ea typeface="굴림" pitchFamily="34" charset="-127"/>
            </a:endParaRPr>
          </a:p>
          <a:p>
            <a:pPr>
              <a:lnSpc>
                <a:spcPct val="90000"/>
              </a:lnSpc>
            </a:pPr>
            <a:r>
              <a:rPr lang="en-US" altLang="ko-KR" sz="2600" dirty="0">
                <a:ea typeface="굴림" pitchFamily="34" charset="-127"/>
              </a:rPr>
              <a:t>The lock manager replies to a lock request by sending a lock grant messages (or a message asking the transaction to roll back, in case of  a deadlock)</a:t>
            </a:r>
          </a:p>
          <a:p>
            <a:pPr>
              <a:lnSpc>
                <a:spcPct val="90000"/>
              </a:lnSpc>
            </a:pPr>
            <a:endParaRPr lang="en-US" altLang="ko-KR" sz="2600" dirty="0">
              <a:ea typeface="굴림" pitchFamily="34" charset="-127"/>
            </a:endParaRPr>
          </a:p>
          <a:p>
            <a:pPr>
              <a:lnSpc>
                <a:spcPct val="90000"/>
              </a:lnSpc>
            </a:pPr>
            <a:r>
              <a:rPr lang="en-US" altLang="ko-KR" sz="2600" dirty="0">
                <a:ea typeface="굴림" pitchFamily="34" charset="-127"/>
              </a:rPr>
              <a:t>The requesting transaction waits until its request is answered</a:t>
            </a:r>
          </a:p>
          <a:p>
            <a:pPr>
              <a:lnSpc>
                <a:spcPct val="90000"/>
              </a:lnSpc>
            </a:pPr>
            <a:endParaRPr lang="en-US" altLang="ko-KR" sz="2600" dirty="0">
              <a:ea typeface="굴림" pitchFamily="34" charset="-127"/>
            </a:endParaRPr>
          </a:p>
          <a:p>
            <a:pPr>
              <a:lnSpc>
                <a:spcPct val="90000"/>
              </a:lnSpc>
            </a:pPr>
            <a:r>
              <a:rPr lang="en-US" altLang="ko-KR" sz="2600" dirty="0">
                <a:ea typeface="굴림" pitchFamily="34" charset="-127"/>
              </a:rPr>
              <a:t>The lock manager maintains a data structure called a </a:t>
            </a:r>
            <a:r>
              <a:rPr lang="en-US" altLang="ko-KR" sz="2600" dirty="0">
                <a:solidFill>
                  <a:schemeClr val="tx2"/>
                </a:solidFill>
                <a:ea typeface="굴림" pitchFamily="34" charset="-127"/>
              </a:rPr>
              <a:t>lock table </a:t>
            </a:r>
            <a:r>
              <a:rPr lang="en-US" altLang="ko-KR" sz="2600" dirty="0">
                <a:ea typeface="굴림" pitchFamily="34" charset="-127"/>
              </a:rPr>
              <a:t>to record granted locks and pending requests</a:t>
            </a:r>
            <a:endParaRPr lang="en-US" sz="26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Lock-Based Protocols</a:t>
            </a:r>
          </a:p>
        </p:txBody>
      </p:sp>
      <p:sp>
        <p:nvSpPr>
          <p:cNvPr id="6147" name="Rectangle 3"/>
          <p:cNvSpPr>
            <a:spLocks noGrp="1" noChangeArrowheads="1"/>
          </p:cNvSpPr>
          <p:nvPr>
            <p:ph type="body" idx="4294967295"/>
          </p:nvPr>
        </p:nvSpPr>
        <p:spPr>
          <a:xfrm>
            <a:off x="571500" y="1447800"/>
            <a:ext cx="8115300" cy="4876800"/>
          </a:xfrm>
        </p:spPr>
        <p:txBody>
          <a:bodyPr/>
          <a:lstStyle/>
          <a:p>
            <a:r>
              <a:rPr lang="en-US" dirty="0"/>
              <a:t>A lock is a mechanism to control concurrent access to a data </a:t>
            </a:r>
            <a:r>
              <a:rPr lang="en-US" dirty="0" smtClean="0"/>
              <a:t>item</a:t>
            </a:r>
          </a:p>
          <a:p>
            <a:r>
              <a:rPr lang="en-US" dirty="0" smtClean="0"/>
              <a:t>Transactions ask for a lock on a record before updating it.</a:t>
            </a:r>
          </a:p>
          <a:p>
            <a:r>
              <a:rPr lang="en-US" dirty="0" smtClean="0"/>
              <a:t>After update, the record is unlocked </a:t>
            </a:r>
          </a:p>
          <a:p>
            <a:r>
              <a:rPr lang="en-US" dirty="0" smtClean="0"/>
              <a:t>Data </a:t>
            </a:r>
            <a:r>
              <a:rPr lang="en-US" dirty="0"/>
              <a:t>items can be locked in two modes :</a:t>
            </a:r>
          </a:p>
          <a:p>
            <a:pPr>
              <a:buFont typeface="Monotype Sorts" pitchFamily="2" charset="2"/>
              <a:buNone/>
            </a:pPr>
            <a:r>
              <a:rPr lang="en-US" i="1" dirty="0"/>
              <a:t>    </a:t>
            </a:r>
            <a:r>
              <a:rPr lang="en-US" dirty="0"/>
              <a:t>1</a:t>
            </a:r>
            <a:r>
              <a:rPr lang="en-US" i="1" dirty="0"/>
              <a:t>.  </a:t>
            </a:r>
            <a:r>
              <a:rPr lang="en-US" i="1" dirty="0">
                <a:solidFill>
                  <a:schemeClr val="tx2"/>
                </a:solidFill>
              </a:rPr>
              <a:t>exclusive</a:t>
            </a:r>
            <a:r>
              <a:rPr lang="en-US" i="1" dirty="0"/>
              <a:t> (X) mode</a:t>
            </a:r>
            <a:r>
              <a:rPr lang="en-US" dirty="0"/>
              <a:t>. Data item can be both read as well as   </a:t>
            </a:r>
          </a:p>
          <a:p>
            <a:pPr>
              <a:lnSpc>
                <a:spcPct val="60000"/>
              </a:lnSpc>
              <a:buFont typeface="Monotype Sorts" pitchFamily="2" charset="2"/>
              <a:buNone/>
            </a:pPr>
            <a:r>
              <a:rPr lang="en-US" dirty="0"/>
              <a:t>         written. X-lock is requested using </a:t>
            </a:r>
            <a:r>
              <a:rPr lang="en-US" b="1" dirty="0"/>
              <a:t> lock-X</a:t>
            </a:r>
            <a:r>
              <a:rPr lang="en-US" dirty="0"/>
              <a:t> instruction.</a:t>
            </a:r>
          </a:p>
          <a:p>
            <a:pPr>
              <a:buFont typeface="Monotype Sorts" pitchFamily="2" charset="2"/>
              <a:buNone/>
            </a:pPr>
            <a:r>
              <a:rPr lang="en-US" i="1" dirty="0"/>
              <a:t>    </a:t>
            </a:r>
            <a:r>
              <a:rPr lang="en-US" dirty="0"/>
              <a:t>2</a:t>
            </a:r>
            <a:r>
              <a:rPr lang="en-US" i="1" dirty="0"/>
              <a:t>.  </a:t>
            </a:r>
            <a:r>
              <a:rPr lang="en-US" i="1" dirty="0">
                <a:solidFill>
                  <a:schemeClr val="tx2"/>
                </a:solidFill>
              </a:rPr>
              <a:t>shared</a:t>
            </a:r>
            <a:r>
              <a:rPr lang="en-US" i="1" dirty="0"/>
              <a:t> (S) mode</a:t>
            </a:r>
            <a:r>
              <a:rPr lang="en-US" dirty="0"/>
              <a:t>. Data item can only be read. S-lock is          </a:t>
            </a:r>
          </a:p>
          <a:p>
            <a:pPr>
              <a:lnSpc>
                <a:spcPct val="60000"/>
              </a:lnSpc>
              <a:buFont typeface="Monotype Sorts" pitchFamily="2" charset="2"/>
              <a:buNone/>
            </a:pPr>
            <a:r>
              <a:rPr lang="en-US" dirty="0"/>
              <a:t>         requested using </a:t>
            </a:r>
            <a:r>
              <a:rPr lang="en-US" b="1" dirty="0"/>
              <a:t> lock-S</a:t>
            </a:r>
            <a:r>
              <a:rPr lang="en-US" dirty="0"/>
              <a:t> instruction.</a:t>
            </a:r>
          </a:p>
          <a:p>
            <a:pPr>
              <a:lnSpc>
                <a:spcPct val="110000"/>
              </a:lnSpc>
            </a:pPr>
            <a:r>
              <a:rPr lang="en-US" dirty="0"/>
              <a:t>Lock requests are made to concurrency-control </a:t>
            </a:r>
            <a:r>
              <a:rPr lang="en-US" dirty="0" smtClean="0"/>
              <a:t>lock manager</a:t>
            </a:r>
            <a:r>
              <a:rPr lang="en-US" dirty="0"/>
              <a:t>. Transaction can proceed only after request is granted.</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Lock-Based Protocols (Cont.)</a:t>
            </a:r>
          </a:p>
        </p:txBody>
      </p:sp>
      <p:sp>
        <p:nvSpPr>
          <p:cNvPr id="8195" name="Rectangle 3"/>
          <p:cNvSpPr>
            <a:spLocks noGrp="1" noChangeArrowheads="1"/>
          </p:cNvSpPr>
          <p:nvPr>
            <p:ph type="body" idx="4294967295"/>
          </p:nvPr>
        </p:nvSpPr>
        <p:spPr>
          <a:xfrm>
            <a:off x="571500" y="1143000"/>
            <a:ext cx="7848600" cy="4876800"/>
          </a:xfrm>
        </p:spPr>
        <p:txBody>
          <a:bodyPr/>
          <a:lstStyle/>
          <a:p>
            <a:pPr>
              <a:lnSpc>
                <a:spcPct val="90000"/>
              </a:lnSpc>
            </a:pPr>
            <a:r>
              <a:rPr lang="en-US">
                <a:solidFill>
                  <a:schemeClr val="tx2"/>
                </a:solidFill>
              </a:rPr>
              <a:t>Lock-compatibility matrix</a:t>
            </a:r>
          </a:p>
          <a:p>
            <a:pPr>
              <a:lnSpc>
                <a:spcPct val="90000"/>
              </a:lnSpc>
            </a:pPr>
            <a:endParaRPr lang="en-US">
              <a:solidFill>
                <a:schemeClr val="tx2"/>
              </a:solidFill>
            </a:endParaRPr>
          </a:p>
          <a:p>
            <a:pPr>
              <a:lnSpc>
                <a:spcPct val="90000"/>
              </a:lnSpc>
            </a:pPr>
            <a:endParaRPr lang="en-US"/>
          </a:p>
          <a:p>
            <a:pPr>
              <a:lnSpc>
                <a:spcPct val="90000"/>
              </a:lnSpc>
            </a:pPr>
            <a:endParaRPr lang="en-US"/>
          </a:p>
          <a:p>
            <a:pPr>
              <a:lnSpc>
                <a:spcPct val="90000"/>
              </a:lnSpc>
              <a:buFont typeface="Monotype Sorts" pitchFamily="2" charset="2"/>
              <a:buNone/>
            </a:pPr>
            <a:endParaRPr lang="en-US"/>
          </a:p>
          <a:p>
            <a:pPr>
              <a:lnSpc>
                <a:spcPct val="90000"/>
              </a:lnSpc>
            </a:pPr>
            <a:r>
              <a:rPr lang="en-US"/>
              <a:t>A transaction may be granted a lock on an item if the requested lock is compatible with locks already held on the item by other transactions</a:t>
            </a:r>
          </a:p>
          <a:p>
            <a:pPr>
              <a:lnSpc>
                <a:spcPct val="90000"/>
              </a:lnSpc>
            </a:pPr>
            <a:r>
              <a:rPr lang="en-US"/>
              <a:t>Any number of transactions can hold shared locks on an item, but if any transaction holds an exclusive on the item no other transaction may hold any lock on the item.</a:t>
            </a:r>
          </a:p>
          <a:p>
            <a:pPr>
              <a:lnSpc>
                <a:spcPct val="90000"/>
              </a:lnSpc>
            </a:pPr>
            <a:r>
              <a:rPr lang="en-US"/>
              <a:t>If a lock cannot be granted, the requesting transaction is made to wait till all incompatible locks held by other transactions have been released.  The lock is then granted.</a:t>
            </a:r>
          </a:p>
        </p:txBody>
      </p:sp>
      <p:pic>
        <p:nvPicPr>
          <p:cNvPr id="8212" name="Picture 20"/>
          <p:cNvPicPr>
            <a:picLocks noChangeAspect="1" noChangeArrowheads="1"/>
          </p:cNvPicPr>
          <p:nvPr/>
        </p:nvPicPr>
        <p:blipFill>
          <a:blip r:embed="rId2" cstate="print"/>
          <a:srcRect l="4999" t="20000" r="6250" b="21666"/>
          <a:stretch>
            <a:fillRect/>
          </a:stretch>
        </p:blipFill>
        <p:spPr bwMode="auto">
          <a:xfrm>
            <a:off x="3200400" y="1689100"/>
            <a:ext cx="2097088" cy="1033463"/>
          </a:xfrm>
          <a:prstGeom prst="rect">
            <a:avLst/>
          </a:prstGeom>
          <a:noFill/>
          <a:ln w="76200" cmpd="tri">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Lock-Based Protocols (Cont.)</a:t>
            </a:r>
          </a:p>
        </p:txBody>
      </p:sp>
      <p:sp>
        <p:nvSpPr>
          <p:cNvPr id="10243" name="Rectangle 3"/>
          <p:cNvSpPr>
            <a:spLocks noGrp="1" noChangeArrowheads="1"/>
          </p:cNvSpPr>
          <p:nvPr>
            <p:ph type="body" idx="4294967295"/>
          </p:nvPr>
        </p:nvSpPr>
        <p:spPr>
          <a:xfrm>
            <a:off x="571500" y="1114425"/>
            <a:ext cx="8115300" cy="4876800"/>
          </a:xfrm>
        </p:spPr>
        <p:txBody>
          <a:bodyPr/>
          <a:lstStyle/>
          <a:p>
            <a:r>
              <a:rPr lang="en-US" sz="1800" dirty="0"/>
              <a:t>Example of a transaction performing locking:</a:t>
            </a:r>
          </a:p>
          <a:p>
            <a:pPr>
              <a:buFont typeface="Monotype Sorts" pitchFamily="2" charset="2"/>
              <a:buNone/>
            </a:pPr>
            <a:r>
              <a:rPr lang="en-US" sz="1800" dirty="0"/>
              <a:t>                       </a:t>
            </a:r>
            <a:r>
              <a:rPr lang="en-US" sz="1800" i="1" dirty="0"/>
              <a:t>T</a:t>
            </a:r>
            <a:r>
              <a:rPr lang="en-US" sz="1800" i="1" baseline="-25000" dirty="0"/>
              <a:t>2</a:t>
            </a:r>
            <a:r>
              <a:rPr lang="en-US" sz="1800" dirty="0"/>
              <a:t>:</a:t>
            </a:r>
            <a:r>
              <a:rPr lang="en-US" sz="1800" b="1" dirty="0"/>
              <a:t> lock-S</a:t>
            </a:r>
            <a:r>
              <a:rPr lang="en-US" sz="1800" i="1" dirty="0"/>
              <a:t>(A)</a:t>
            </a:r>
            <a:r>
              <a:rPr lang="en-US" sz="1800" dirty="0"/>
              <a:t>;</a:t>
            </a:r>
          </a:p>
          <a:p>
            <a:pPr>
              <a:buFont typeface="Monotype Sorts" pitchFamily="2" charset="2"/>
              <a:buNone/>
            </a:pPr>
            <a:r>
              <a:rPr lang="en-US" sz="1800" b="1" dirty="0"/>
              <a:t>                             read </a:t>
            </a:r>
            <a:r>
              <a:rPr lang="en-US" sz="1800" i="1" dirty="0"/>
              <a:t>(A)</a:t>
            </a:r>
            <a:r>
              <a:rPr lang="en-US" sz="1800" dirty="0"/>
              <a:t>;</a:t>
            </a:r>
          </a:p>
          <a:p>
            <a:pPr>
              <a:buFont typeface="Monotype Sorts" pitchFamily="2" charset="2"/>
              <a:buNone/>
            </a:pPr>
            <a:r>
              <a:rPr lang="en-US" sz="1800" b="1" dirty="0"/>
              <a:t>                             unlock</a:t>
            </a:r>
            <a:r>
              <a:rPr lang="en-US" sz="1800" i="1" dirty="0"/>
              <a:t>(A)</a:t>
            </a:r>
            <a:r>
              <a:rPr lang="en-US" sz="1800" dirty="0"/>
              <a:t>;</a:t>
            </a:r>
          </a:p>
          <a:p>
            <a:pPr>
              <a:buFont typeface="Monotype Sorts" pitchFamily="2" charset="2"/>
              <a:buNone/>
            </a:pPr>
            <a:r>
              <a:rPr lang="en-US" sz="1800" b="1" dirty="0"/>
              <a:t>                             lock-S</a:t>
            </a:r>
            <a:r>
              <a:rPr lang="en-US" sz="1800" i="1" dirty="0"/>
              <a:t>(B)</a:t>
            </a:r>
            <a:r>
              <a:rPr lang="en-US" sz="1800" dirty="0"/>
              <a:t>;</a:t>
            </a:r>
          </a:p>
          <a:p>
            <a:pPr>
              <a:buFont typeface="Monotype Sorts" pitchFamily="2" charset="2"/>
              <a:buNone/>
            </a:pPr>
            <a:r>
              <a:rPr lang="en-US" sz="1800" b="1" dirty="0"/>
              <a:t>                             read </a:t>
            </a:r>
            <a:r>
              <a:rPr lang="en-US" sz="1800" i="1" dirty="0"/>
              <a:t>(B)</a:t>
            </a:r>
            <a:r>
              <a:rPr lang="en-US" sz="1800" dirty="0"/>
              <a:t>;</a:t>
            </a:r>
          </a:p>
          <a:p>
            <a:pPr>
              <a:buFont typeface="Monotype Sorts" pitchFamily="2" charset="2"/>
              <a:buNone/>
            </a:pPr>
            <a:r>
              <a:rPr lang="en-US" sz="1800" b="1" dirty="0"/>
              <a:t>                             unlock</a:t>
            </a:r>
            <a:r>
              <a:rPr lang="en-US" sz="1800" i="1" dirty="0"/>
              <a:t>(B)</a:t>
            </a:r>
            <a:r>
              <a:rPr lang="en-US" sz="1800" dirty="0"/>
              <a:t>;</a:t>
            </a:r>
          </a:p>
          <a:p>
            <a:pPr>
              <a:buFont typeface="Monotype Sorts" pitchFamily="2" charset="2"/>
              <a:buNone/>
            </a:pPr>
            <a:r>
              <a:rPr lang="en-US" sz="1800" b="1" dirty="0"/>
              <a:t>                             display</a:t>
            </a:r>
            <a:r>
              <a:rPr lang="en-US" sz="1800" i="1" dirty="0"/>
              <a:t>(A+B)</a:t>
            </a:r>
          </a:p>
          <a:p>
            <a:pPr>
              <a:buNone/>
            </a:pP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 transaction </a:t>
            </a:r>
            <a:endParaRPr lang="en-IN" dirty="0"/>
          </a:p>
        </p:txBody>
      </p:sp>
      <p:pic>
        <p:nvPicPr>
          <p:cNvPr id="429058" name="Picture 2"/>
          <p:cNvPicPr>
            <a:picLocks noGrp="1" noChangeAspect="1" noChangeArrowheads="1"/>
          </p:cNvPicPr>
          <p:nvPr>
            <p:ph idx="1"/>
          </p:nvPr>
        </p:nvPicPr>
        <p:blipFill>
          <a:blip r:embed="rId2" cstate="print"/>
          <a:srcRect/>
          <a:stretch>
            <a:fillRect/>
          </a:stretch>
        </p:blipFill>
        <p:spPr bwMode="auto">
          <a:xfrm>
            <a:off x="605789" y="1331594"/>
            <a:ext cx="7753229" cy="35147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Lock-Based Protocols (Cont.)</a:t>
            </a:r>
            <a:endParaRPr lang="en-US" dirty="0"/>
          </a:p>
        </p:txBody>
      </p:sp>
      <p:pic>
        <p:nvPicPr>
          <p:cNvPr id="428034" name="Picture 2"/>
          <p:cNvPicPr>
            <a:picLocks noChangeAspect="1" noChangeArrowheads="1"/>
          </p:cNvPicPr>
          <p:nvPr/>
        </p:nvPicPr>
        <p:blipFill>
          <a:blip r:embed="rId2" cstate="print"/>
          <a:srcRect/>
          <a:stretch>
            <a:fillRect/>
          </a:stretch>
        </p:blipFill>
        <p:spPr bwMode="auto">
          <a:xfrm>
            <a:off x="5069840" y="865188"/>
            <a:ext cx="3557905" cy="4619625"/>
          </a:xfrm>
          <a:prstGeom prst="rect">
            <a:avLst/>
          </a:prstGeom>
          <a:noFill/>
          <a:ln w="9525">
            <a:noFill/>
            <a:miter lim="800000"/>
            <a:headEnd/>
            <a:tailEnd/>
          </a:ln>
        </p:spPr>
      </p:pic>
      <p:sp>
        <p:nvSpPr>
          <p:cNvPr id="4" name="Rectangle 3"/>
          <p:cNvSpPr/>
          <p:nvPr/>
        </p:nvSpPr>
        <p:spPr>
          <a:xfrm>
            <a:off x="447040" y="1010196"/>
            <a:ext cx="4572000" cy="2862322"/>
          </a:xfrm>
          <a:prstGeom prst="rect">
            <a:avLst/>
          </a:prstGeom>
        </p:spPr>
        <p:txBody>
          <a:bodyPr>
            <a:spAutoFit/>
          </a:bodyPr>
          <a:lstStyle/>
          <a:p>
            <a:pPr>
              <a:buFont typeface="Arial" pitchFamily="34" charset="0"/>
              <a:buChar char="•"/>
            </a:pPr>
            <a:r>
              <a:rPr lang="en-US" dirty="0" smtClean="0"/>
              <a:t> 	Locking as above is not sufficient to guarantee </a:t>
            </a:r>
            <a:r>
              <a:rPr lang="en-US" dirty="0" err="1" smtClean="0"/>
              <a:t>serializability</a:t>
            </a:r>
            <a:r>
              <a:rPr lang="en-US" dirty="0" smtClean="0"/>
              <a:t> —As in this schedule (right side) if </a:t>
            </a:r>
            <a:r>
              <a:rPr lang="en-US" i="1" dirty="0" smtClean="0"/>
              <a:t>A</a:t>
            </a:r>
            <a:r>
              <a:rPr lang="en-US" dirty="0" smtClean="0"/>
              <a:t> and </a:t>
            </a:r>
            <a:r>
              <a:rPr lang="en-US" i="1" dirty="0" smtClean="0"/>
              <a:t>B</a:t>
            </a:r>
            <a:r>
              <a:rPr lang="en-US" dirty="0" smtClean="0"/>
              <a:t> get updated in-between the read of </a:t>
            </a:r>
            <a:r>
              <a:rPr lang="en-US" i="1" dirty="0" smtClean="0"/>
              <a:t>A</a:t>
            </a:r>
            <a:r>
              <a:rPr lang="en-US" dirty="0" smtClean="0"/>
              <a:t> and </a:t>
            </a:r>
            <a:r>
              <a:rPr lang="en-US" i="1" dirty="0" smtClean="0"/>
              <a:t>B</a:t>
            </a:r>
            <a:r>
              <a:rPr lang="en-US" dirty="0" smtClean="0"/>
              <a:t>, the displayed sum would be wrong.</a:t>
            </a:r>
          </a:p>
          <a:p>
            <a:pPr>
              <a:buFont typeface="Arial" pitchFamily="34" charset="0"/>
              <a:buChar char="•"/>
            </a:pPr>
            <a:r>
              <a:rPr lang="en-US" dirty="0" smtClean="0"/>
              <a:t> One solution to this problem is to use delayed  Unlocking .</a:t>
            </a:r>
          </a:p>
          <a:p>
            <a:r>
              <a:rPr lang="en-US" dirty="0" smtClean="0"/>
              <a:t>This give rise to following transaction T3 and T4</a:t>
            </a:r>
          </a:p>
          <a:p>
            <a:pPr>
              <a:buFont typeface="Arial" pitchFamily="34" charset="0"/>
              <a:buChar char="•"/>
            </a:pPr>
            <a:r>
              <a:rPr lang="en-US" dirty="0" smtClean="0"/>
              <a:t>  	</a:t>
            </a:r>
            <a:endParaRPr lang="en-US" dirty="0"/>
          </a:p>
        </p:txBody>
      </p:sp>
      <p:pic>
        <p:nvPicPr>
          <p:cNvPr id="428036" name="Picture 4"/>
          <p:cNvPicPr>
            <a:picLocks noChangeAspect="1" noChangeArrowheads="1"/>
          </p:cNvPicPr>
          <p:nvPr/>
        </p:nvPicPr>
        <p:blipFill>
          <a:blip r:embed="rId3" cstate="print"/>
          <a:srcRect/>
          <a:stretch>
            <a:fillRect/>
          </a:stretch>
        </p:blipFill>
        <p:spPr bwMode="auto">
          <a:xfrm>
            <a:off x="2695258" y="3774758"/>
            <a:ext cx="2049462" cy="2370946"/>
          </a:xfrm>
          <a:prstGeom prst="rect">
            <a:avLst/>
          </a:prstGeom>
          <a:noFill/>
          <a:ln w="9525">
            <a:noFill/>
            <a:miter lim="800000"/>
            <a:headEnd/>
            <a:tailEnd/>
          </a:ln>
        </p:spPr>
      </p:pic>
      <p:pic>
        <p:nvPicPr>
          <p:cNvPr id="428037" name="Picture 5"/>
          <p:cNvPicPr>
            <a:picLocks noChangeAspect="1" noChangeArrowheads="1"/>
          </p:cNvPicPr>
          <p:nvPr/>
        </p:nvPicPr>
        <p:blipFill>
          <a:blip r:embed="rId4" cstate="print"/>
          <a:srcRect/>
          <a:stretch>
            <a:fillRect/>
          </a:stretch>
        </p:blipFill>
        <p:spPr bwMode="auto">
          <a:xfrm>
            <a:off x="585153" y="3739515"/>
            <a:ext cx="1802447" cy="24659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Pitfalls of Lock-Based Protocols</a:t>
            </a:r>
          </a:p>
        </p:txBody>
      </p:sp>
      <p:sp>
        <p:nvSpPr>
          <p:cNvPr id="12291" name="Rectangle 3"/>
          <p:cNvSpPr>
            <a:spLocks noGrp="1" noChangeArrowheads="1"/>
          </p:cNvSpPr>
          <p:nvPr>
            <p:ph type="body" idx="4294967295"/>
          </p:nvPr>
        </p:nvSpPr>
        <p:spPr>
          <a:xfrm>
            <a:off x="546100" y="901700"/>
            <a:ext cx="7848600" cy="5143500"/>
          </a:xfrm>
        </p:spPr>
        <p:txBody>
          <a:bodyPr/>
          <a:lstStyle/>
          <a:p>
            <a:pPr>
              <a:lnSpc>
                <a:spcPct val="90000"/>
              </a:lnSpc>
            </a:pPr>
            <a:r>
              <a:rPr lang="en-US" sz="1800" dirty="0" smtClean="0"/>
              <a:t>However, still T3 and T4 can lead to undesirable situation</a:t>
            </a:r>
          </a:p>
          <a:p>
            <a:pPr>
              <a:lnSpc>
                <a:spcPct val="90000"/>
              </a:lnSpc>
            </a:pPr>
            <a:r>
              <a:rPr lang="en-US" sz="1800" dirty="0" smtClean="0"/>
              <a:t>Consider </a:t>
            </a:r>
            <a:r>
              <a:rPr lang="en-US" sz="1800" dirty="0"/>
              <a:t>the partial schedule</a:t>
            </a:r>
          </a:p>
          <a:p>
            <a:pPr>
              <a:lnSpc>
                <a:spcPct val="90000"/>
              </a:lnSpc>
            </a:pPr>
            <a:endParaRPr lang="en-US" sz="1800" dirty="0"/>
          </a:p>
          <a:p>
            <a:pPr>
              <a:lnSpc>
                <a:spcPct val="90000"/>
              </a:lnSpc>
            </a:pPr>
            <a:endParaRPr lang="en-US" sz="1800" dirty="0"/>
          </a:p>
          <a:p>
            <a:pPr>
              <a:lnSpc>
                <a:spcPct val="90000"/>
              </a:lnSpc>
            </a:pPr>
            <a:endParaRPr lang="en-US" sz="1800" dirty="0"/>
          </a:p>
          <a:p>
            <a:pPr>
              <a:lnSpc>
                <a:spcPct val="90000"/>
              </a:lnSpc>
              <a:buFont typeface="Monotype Sorts" pitchFamily="2" charset="2"/>
              <a:buNone/>
            </a:pPr>
            <a:r>
              <a:rPr lang="en-US" sz="1800" dirty="0"/>
              <a:t/>
            </a:r>
            <a:br>
              <a:rPr lang="en-US" sz="1800" dirty="0"/>
            </a:br>
            <a:endParaRPr lang="en-US" sz="1800" dirty="0"/>
          </a:p>
          <a:p>
            <a:pPr>
              <a:lnSpc>
                <a:spcPct val="90000"/>
              </a:lnSpc>
            </a:pPr>
            <a:endParaRPr lang="en-US" sz="1800" dirty="0"/>
          </a:p>
          <a:p>
            <a:pPr>
              <a:lnSpc>
                <a:spcPct val="90000"/>
              </a:lnSpc>
            </a:pPr>
            <a:endParaRPr lang="en-US" sz="1800" dirty="0"/>
          </a:p>
          <a:p>
            <a:pPr>
              <a:lnSpc>
                <a:spcPct val="90000"/>
              </a:lnSpc>
              <a:buFont typeface="Monotype Sorts" pitchFamily="2" charset="2"/>
              <a:buNone/>
            </a:pPr>
            <a:r>
              <a:rPr lang="en-US" sz="1800" dirty="0"/>
              <a:t/>
            </a:r>
            <a:br>
              <a:rPr lang="en-US" sz="1800" dirty="0"/>
            </a:br>
            <a:endParaRPr lang="en-US" sz="1800" dirty="0"/>
          </a:p>
          <a:p>
            <a:pPr>
              <a:lnSpc>
                <a:spcPct val="90000"/>
              </a:lnSpc>
            </a:pPr>
            <a:r>
              <a:rPr lang="en-US" sz="1800" dirty="0"/>
              <a:t>Neither </a:t>
            </a:r>
            <a:r>
              <a:rPr lang="en-US" sz="1800" i="1" dirty="0"/>
              <a:t>T</a:t>
            </a:r>
            <a:r>
              <a:rPr lang="en-US" sz="1800" i="1" baseline="-25000" dirty="0"/>
              <a:t>3</a:t>
            </a:r>
            <a:r>
              <a:rPr lang="en-US" sz="1800" dirty="0"/>
              <a:t> nor </a:t>
            </a:r>
            <a:r>
              <a:rPr lang="en-US" sz="1800" i="1" dirty="0"/>
              <a:t>T</a:t>
            </a:r>
            <a:r>
              <a:rPr lang="en-US" sz="1800" i="1" baseline="-25000" dirty="0"/>
              <a:t>4</a:t>
            </a:r>
            <a:r>
              <a:rPr lang="en-US" sz="1800" dirty="0"/>
              <a:t> can make progress — executing  </a:t>
            </a:r>
            <a:r>
              <a:rPr lang="en-US" sz="1800" b="1" dirty="0"/>
              <a:t>lock-S</a:t>
            </a:r>
            <a:r>
              <a:rPr lang="en-US" sz="1800" i="1" dirty="0"/>
              <a:t>(B)</a:t>
            </a:r>
            <a:r>
              <a:rPr lang="en-US" sz="1800" dirty="0"/>
              <a:t> causes </a:t>
            </a:r>
            <a:r>
              <a:rPr lang="en-US" sz="1800" i="1" dirty="0"/>
              <a:t>T</a:t>
            </a:r>
            <a:r>
              <a:rPr lang="en-US" sz="1800" i="1" baseline="-25000" dirty="0"/>
              <a:t>4</a:t>
            </a:r>
            <a:r>
              <a:rPr lang="en-US" sz="1800" dirty="0"/>
              <a:t> to wait for </a:t>
            </a:r>
            <a:r>
              <a:rPr lang="en-US" sz="1800" i="1" dirty="0"/>
              <a:t>T</a:t>
            </a:r>
            <a:r>
              <a:rPr lang="en-US" sz="1800" i="1" baseline="-25000" dirty="0"/>
              <a:t>3</a:t>
            </a:r>
            <a:r>
              <a:rPr lang="en-US" sz="1800" dirty="0"/>
              <a:t> to release its lock on </a:t>
            </a:r>
            <a:r>
              <a:rPr lang="en-US" sz="1800" i="1" dirty="0"/>
              <a:t>B</a:t>
            </a:r>
            <a:r>
              <a:rPr lang="en-US" sz="1800" dirty="0"/>
              <a:t>, while executing  </a:t>
            </a:r>
            <a:r>
              <a:rPr lang="en-US" sz="1800" b="1" dirty="0"/>
              <a:t>lock-X</a:t>
            </a:r>
            <a:r>
              <a:rPr lang="en-US" sz="1800" i="1" dirty="0"/>
              <a:t>(A)</a:t>
            </a:r>
            <a:r>
              <a:rPr lang="en-US" sz="1800" dirty="0"/>
              <a:t> causes </a:t>
            </a:r>
            <a:r>
              <a:rPr lang="en-US" sz="1800" i="1" dirty="0"/>
              <a:t>T</a:t>
            </a:r>
            <a:r>
              <a:rPr lang="en-US" sz="1800" i="1" baseline="-25000" dirty="0"/>
              <a:t>3</a:t>
            </a:r>
            <a:r>
              <a:rPr lang="en-US" sz="1800" i="1" dirty="0"/>
              <a:t> </a:t>
            </a:r>
            <a:r>
              <a:rPr lang="en-US" sz="1800" dirty="0"/>
              <a:t> to wait for </a:t>
            </a:r>
            <a:r>
              <a:rPr lang="en-US" sz="1800" i="1" dirty="0"/>
              <a:t>T</a:t>
            </a:r>
            <a:r>
              <a:rPr lang="en-US" sz="1800" i="1" baseline="-25000" dirty="0"/>
              <a:t>4</a:t>
            </a:r>
            <a:r>
              <a:rPr lang="en-US" sz="1800" dirty="0"/>
              <a:t> to release its lock on </a:t>
            </a:r>
            <a:r>
              <a:rPr lang="en-US" sz="1800" i="1" dirty="0"/>
              <a:t>A</a:t>
            </a:r>
            <a:r>
              <a:rPr lang="en-US" sz="1800" dirty="0"/>
              <a:t>.</a:t>
            </a:r>
          </a:p>
          <a:p>
            <a:pPr>
              <a:lnSpc>
                <a:spcPct val="90000"/>
              </a:lnSpc>
            </a:pPr>
            <a:r>
              <a:rPr lang="en-US" sz="1800" dirty="0"/>
              <a:t>Such a situation is called a </a:t>
            </a:r>
            <a:r>
              <a:rPr lang="en-US" sz="1800" b="1" dirty="0">
                <a:solidFill>
                  <a:schemeClr val="tx2"/>
                </a:solidFill>
              </a:rPr>
              <a:t>deadlock</a:t>
            </a:r>
            <a:r>
              <a:rPr lang="en-US" sz="1800" dirty="0"/>
              <a:t>. </a:t>
            </a:r>
          </a:p>
          <a:p>
            <a:pPr lvl="1">
              <a:lnSpc>
                <a:spcPct val="90000"/>
              </a:lnSpc>
            </a:pPr>
            <a:r>
              <a:rPr lang="en-US" dirty="0"/>
              <a:t>To handle a deadlock one of </a:t>
            </a:r>
            <a:r>
              <a:rPr lang="en-US" i="1" dirty="0"/>
              <a:t>T</a:t>
            </a:r>
            <a:r>
              <a:rPr lang="en-US" i="1" baseline="-25000" dirty="0"/>
              <a:t>3</a:t>
            </a:r>
            <a:r>
              <a:rPr lang="en-US" dirty="0"/>
              <a:t> or </a:t>
            </a:r>
            <a:r>
              <a:rPr lang="en-US" i="1" dirty="0"/>
              <a:t>T</a:t>
            </a:r>
            <a:r>
              <a:rPr lang="en-US" i="1" baseline="-25000" dirty="0"/>
              <a:t>4</a:t>
            </a:r>
            <a:r>
              <a:rPr lang="en-US" dirty="0"/>
              <a:t> must be rolled back </a:t>
            </a:r>
            <a:br>
              <a:rPr lang="en-US" dirty="0"/>
            </a:br>
            <a:r>
              <a:rPr lang="en-US" dirty="0"/>
              <a:t>and its locks released.</a:t>
            </a:r>
          </a:p>
        </p:txBody>
      </p:sp>
      <p:pic>
        <p:nvPicPr>
          <p:cNvPr id="12300" name="Picture 12"/>
          <p:cNvPicPr>
            <a:picLocks noChangeAspect="1" noChangeArrowheads="1"/>
          </p:cNvPicPr>
          <p:nvPr/>
        </p:nvPicPr>
        <p:blipFill>
          <a:blip r:embed="rId2" cstate="print"/>
          <a:srcRect l="14131" t="2899" r="13043" b="1450"/>
          <a:stretch>
            <a:fillRect/>
          </a:stretch>
        </p:blipFill>
        <p:spPr bwMode="auto">
          <a:xfrm>
            <a:off x="3605848" y="1762760"/>
            <a:ext cx="2665412" cy="2625725"/>
          </a:xfrm>
          <a:prstGeom prst="rect">
            <a:avLst/>
          </a:prstGeom>
          <a:noFill/>
          <a:ln w="76200" cmpd="tri">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0"/>
            <a:ext cx="8077200" cy="609600"/>
          </a:xfrm>
        </p:spPr>
        <p:txBody>
          <a:bodyPr/>
          <a:lstStyle/>
          <a:p>
            <a:r>
              <a:rPr lang="en-US"/>
              <a:t>Pitfalls of Lock-Based Protocols (Cont.)</a:t>
            </a:r>
          </a:p>
        </p:txBody>
      </p:sp>
      <p:sp>
        <p:nvSpPr>
          <p:cNvPr id="14339" name="Rectangle 3"/>
          <p:cNvSpPr>
            <a:spLocks noGrp="1" noChangeArrowheads="1"/>
          </p:cNvSpPr>
          <p:nvPr>
            <p:ph type="body" idx="4294967295"/>
          </p:nvPr>
        </p:nvSpPr>
        <p:spPr/>
        <p:txBody>
          <a:bodyPr/>
          <a:lstStyle/>
          <a:p>
            <a:r>
              <a:rPr lang="en-US" b="1" dirty="0">
                <a:solidFill>
                  <a:schemeClr val="tx2"/>
                </a:solidFill>
              </a:rPr>
              <a:t>Starvation</a:t>
            </a:r>
            <a:r>
              <a:rPr lang="en-US" dirty="0"/>
              <a:t> is also possible if concurrency control manager is badly designed. For example:</a:t>
            </a:r>
          </a:p>
          <a:p>
            <a:pPr lvl="1"/>
            <a:r>
              <a:rPr lang="en-US" dirty="0"/>
              <a:t>A transaction may be waiting for an X-lock on an item, while a sequence of other transactions request and are granted an S-lock on the same item.  </a:t>
            </a:r>
          </a:p>
          <a:p>
            <a:pPr lvl="1"/>
            <a:r>
              <a:rPr lang="en-US" dirty="0"/>
              <a:t>The same transaction is repeatedly rolled back due to deadlocks.</a:t>
            </a:r>
          </a:p>
          <a:p>
            <a:r>
              <a:rPr lang="en-US" dirty="0"/>
              <a:t>Concurrency control manager can be designed to prevent starvation</a:t>
            </a:r>
            <a:r>
              <a:rPr lang="en-US" dirty="0" smtClean="0"/>
              <a:t>.</a:t>
            </a:r>
          </a:p>
          <a:p>
            <a:r>
              <a:rPr lang="en-US" dirty="0" smtClean="0">
                <a:solidFill>
                  <a:srgbClr val="FF0000"/>
                </a:solidFill>
              </a:rPr>
              <a:t>Therefore</a:t>
            </a:r>
          </a:p>
          <a:p>
            <a:r>
              <a:rPr lang="en-US" dirty="0" smtClean="0"/>
              <a:t>A  </a:t>
            </a:r>
            <a:r>
              <a:rPr lang="en-US" b="1" dirty="0" smtClean="0">
                <a:solidFill>
                  <a:schemeClr val="tx2"/>
                </a:solidFill>
              </a:rPr>
              <a:t>locking protocol should be used, </a:t>
            </a:r>
            <a:r>
              <a:rPr lang="en-US" b="1" dirty="0" err="1" smtClean="0">
                <a:solidFill>
                  <a:schemeClr val="tx2"/>
                </a:solidFill>
              </a:rPr>
              <a:t>i.e</a:t>
            </a:r>
            <a:r>
              <a:rPr lang="en-US" b="1" dirty="0" smtClean="0">
                <a:solidFill>
                  <a:schemeClr val="tx2"/>
                </a:solidFill>
              </a:rPr>
              <a:t>, </a:t>
            </a:r>
            <a:r>
              <a:rPr lang="en-US" dirty="0" smtClean="0"/>
              <a:t> is a set of rules followed by all transactions while requesting and releasing locks. Locking protocols restrict the set of possible schedules.</a:t>
            </a:r>
          </a:p>
          <a:p>
            <a:r>
              <a:rPr lang="en-US" dirty="0" smtClean="0"/>
              <a:t>The set of all such schedules is a proper subset of all possible </a:t>
            </a:r>
            <a:r>
              <a:rPr lang="en-US" dirty="0" err="1" smtClean="0"/>
              <a:t>serializable</a:t>
            </a:r>
            <a:r>
              <a:rPr lang="en-US" dirty="0" smtClean="0"/>
              <a:t> schedules.</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The Two-Phase Locking Protocol</a:t>
            </a:r>
          </a:p>
        </p:txBody>
      </p:sp>
      <p:sp>
        <p:nvSpPr>
          <p:cNvPr id="16387" name="Rectangle 3"/>
          <p:cNvSpPr>
            <a:spLocks noGrp="1" noChangeArrowheads="1"/>
          </p:cNvSpPr>
          <p:nvPr>
            <p:ph type="body" idx="4294967295"/>
          </p:nvPr>
        </p:nvSpPr>
        <p:spPr/>
        <p:txBody>
          <a:bodyPr/>
          <a:lstStyle/>
          <a:p>
            <a:r>
              <a:rPr lang="en-US" dirty="0"/>
              <a:t>This is a protocol which ensures conflict-</a:t>
            </a:r>
            <a:r>
              <a:rPr lang="en-US" dirty="0" err="1"/>
              <a:t>serializable</a:t>
            </a:r>
            <a:r>
              <a:rPr lang="en-US" dirty="0"/>
              <a:t> schedules.</a:t>
            </a:r>
          </a:p>
          <a:p>
            <a:r>
              <a:rPr lang="en-US" dirty="0"/>
              <a:t>Phase 1: Growing Phase</a:t>
            </a:r>
          </a:p>
          <a:p>
            <a:pPr lvl="1"/>
            <a:r>
              <a:rPr lang="en-US" dirty="0"/>
              <a:t>transaction may obtain locks </a:t>
            </a:r>
          </a:p>
          <a:p>
            <a:pPr lvl="1"/>
            <a:r>
              <a:rPr lang="en-US" dirty="0"/>
              <a:t>transaction may not release locks</a:t>
            </a:r>
          </a:p>
          <a:p>
            <a:r>
              <a:rPr lang="en-US" dirty="0"/>
              <a:t>Phase 2: Shrinking Phase</a:t>
            </a:r>
          </a:p>
          <a:p>
            <a:pPr lvl="1"/>
            <a:r>
              <a:rPr lang="en-US" dirty="0"/>
              <a:t>transaction may release locks</a:t>
            </a:r>
          </a:p>
          <a:p>
            <a:pPr lvl="1"/>
            <a:r>
              <a:rPr lang="en-US" dirty="0"/>
              <a:t>transaction may not obtain </a:t>
            </a:r>
            <a:r>
              <a:rPr lang="en-US" dirty="0" smtClean="0"/>
              <a:t>locks</a:t>
            </a:r>
            <a:endParaRPr lang="en-US" dirty="0"/>
          </a:p>
          <a:p>
            <a:pPr>
              <a:lnSpc>
                <a:spcPct val="120000"/>
              </a:lnSpc>
            </a:pPr>
            <a:r>
              <a:rPr lang="en-US" dirty="0"/>
              <a:t>The protocol assures </a:t>
            </a:r>
            <a:r>
              <a:rPr lang="en-US" dirty="0" err="1"/>
              <a:t>serializability</a:t>
            </a:r>
            <a:r>
              <a:rPr lang="en-US" dirty="0"/>
              <a:t>. It can be proved that the transactions can be serialized in the order of their </a:t>
            </a:r>
            <a:r>
              <a:rPr lang="en-US" b="1" dirty="0">
                <a:solidFill>
                  <a:schemeClr val="tx2"/>
                </a:solidFill>
              </a:rPr>
              <a:t>lock points</a:t>
            </a:r>
            <a:r>
              <a:rPr lang="en-US" i="1" dirty="0"/>
              <a:t> </a:t>
            </a:r>
            <a:r>
              <a:rPr lang="en-US" dirty="0"/>
              <a:t> (i.e. the point where a transaction acquired its final lock). </a:t>
            </a:r>
            <a:endParaRPr lang="en-US" dirty="0" smtClean="0"/>
          </a:p>
          <a:p>
            <a:pPr>
              <a:lnSpc>
                <a:spcPct val="120000"/>
              </a:lnSpc>
            </a:pPr>
            <a:r>
              <a:rPr lang="en-US" dirty="0" smtClean="0"/>
              <a:t>The transactions T3 and T4 are in Two-phase. The unlock instruction in T3 can be moved to just after the Lock-X(A) , and still maintaining the two-phase property</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14400" y="0"/>
            <a:ext cx="8077200" cy="609600"/>
          </a:xfrm>
        </p:spPr>
        <p:txBody>
          <a:bodyPr/>
          <a:lstStyle/>
          <a:p>
            <a:r>
              <a:rPr lang="en-US"/>
              <a:t>The Two-Phase Locking Protocol (Cont.)</a:t>
            </a:r>
          </a:p>
        </p:txBody>
      </p:sp>
      <p:sp>
        <p:nvSpPr>
          <p:cNvPr id="18435" name="Rectangle 3"/>
          <p:cNvSpPr>
            <a:spLocks noGrp="1" noChangeArrowheads="1"/>
          </p:cNvSpPr>
          <p:nvPr>
            <p:ph type="body" idx="4294967295"/>
          </p:nvPr>
        </p:nvSpPr>
        <p:spPr>
          <a:xfrm>
            <a:off x="571500" y="1771650"/>
            <a:ext cx="7848600" cy="3152775"/>
          </a:xfrm>
        </p:spPr>
        <p:txBody>
          <a:bodyPr/>
          <a:lstStyle/>
          <a:p>
            <a:r>
              <a:rPr lang="en-US"/>
              <a:t>Two-phase locking </a:t>
            </a:r>
            <a:r>
              <a:rPr lang="en-US" i="1"/>
              <a:t>does not</a:t>
            </a:r>
            <a:r>
              <a:rPr lang="en-US"/>
              <a:t> ensure freedom from deadlocks</a:t>
            </a:r>
          </a:p>
          <a:p>
            <a:pPr>
              <a:lnSpc>
                <a:spcPct val="110000"/>
              </a:lnSpc>
            </a:pPr>
            <a:r>
              <a:rPr lang="en-US"/>
              <a:t>Cascading roll-back is possible under two-phase locking. To avoid this, follow a modified protocol called </a:t>
            </a:r>
            <a:r>
              <a:rPr lang="en-US" b="1">
                <a:solidFill>
                  <a:schemeClr val="tx2"/>
                </a:solidFill>
              </a:rPr>
              <a:t>strict two-phase locking</a:t>
            </a:r>
            <a:r>
              <a:rPr lang="en-US"/>
              <a:t>. Here a transaction must hold all its exclusive locks till it commits/aborts.</a:t>
            </a:r>
          </a:p>
          <a:p>
            <a:pPr>
              <a:lnSpc>
                <a:spcPct val="110000"/>
              </a:lnSpc>
            </a:pPr>
            <a:r>
              <a:rPr lang="en-US" b="1">
                <a:solidFill>
                  <a:schemeClr val="tx2"/>
                </a:solidFill>
              </a:rPr>
              <a:t>Rigorous two-phase locking</a:t>
            </a:r>
            <a:r>
              <a:rPr lang="en-US"/>
              <a:t> is even stricter: here </a:t>
            </a:r>
            <a:r>
              <a:rPr lang="en-US" i="1"/>
              <a:t>all </a:t>
            </a:r>
            <a:r>
              <a:rPr lang="en-US"/>
              <a:t>locks are held till commit/abort. In this protocol transactions can be serialized in the order in which they commit.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76200"/>
            <a:ext cx="8077200" cy="609600"/>
          </a:xfrm>
        </p:spPr>
        <p:txBody>
          <a:bodyPr/>
          <a:lstStyle/>
          <a:p>
            <a:r>
              <a:rPr lang="en-US"/>
              <a:t>The Two-Phase Locking Protocol (Cont.)</a:t>
            </a:r>
          </a:p>
        </p:txBody>
      </p:sp>
      <p:sp>
        <p:nvSpPr>
          <p:cNvPr id="20483" name="Rectangle 3"/>
          <p:cNvSpPr>
            <a:spLocks noGrp="1" noChangeArrowheads="1"/>
          </p:cNvSpPr>
          <p:nvPr>
            <p:ph type="body" idx="4294967295"/>
          </p:nvPr>
        </p:nvSpPr>
        <p:spPr/>
        <p:txBody>
          <a:bodyPr/>
          <a:lstStyle/>
          <a:p>
            <a:r>
              <a:rPr lang="en-US"/>
              <a:t>There can be conflict serializable schedules that cannot be obtained if two-phase locking is used.  </a:t>
            </a:r>
          </a:p>
          <a:p>
            <a:r>
              <a:rPr lang="en-US"/>
              <a:t>However, in the absence of extra information (e.g., ordering of  access to data), two-phase locking is needed for conflict serializability in the following sense:</a:t>
            </a:r>
          </a:p>
          <a:p>
            <a:pPr>
              <a:buFont typeface="Monotype Sorts" pitchFamily="2" charset="2"/>
              <a:buNone/>
            </a:pPr>
            <a:r>
              <a:rPr lang="en-US"/>
              <a:t>    Given a transaction </a:t>
            </a:r>
            <a:r>
              <a:rPr lang="en-US" i="1"/>
              <a:t>T</a:t>
            </a:r>
            <a:r>
              <a:rPr lang="en-US" baseline="-25000"/>
              <a:t>i</a:t>
            </a:r>
            <a:r>
              <a:rPr lang="en-US"/>
              <a:t> that does not follow two-phase locking, we can find a transaction </a:t>
            </a:r>
            <a:r>
              <a:rPr lang="en-US" i="1"/>
              <a:t>T</a:t>
            </a:r>
            <a:r>
              <a:rPr lang="en-US" i="1" baseline="-25000"/>
              <a:t>j</a:t>
            </a:r>
            <a:r>
              <a:rPr lang="en-US"/>
              <a:t> that uses two-phase locking, and a schedule for </a:t>
            </a:r>
            <a:r>
              <a:rPr lang="en-US" i="1"/>
              <a:t>T</a:t>
            </a:r>
            <a:r>
              <a:rPr lang="en-US" i="1" baseline="-25000"/>
              <a:t>i</a:t>
            </a:r>
            <a:r>
              <a:rPr lang="en-US"/>
              <a:t> and </a:t>
            </a:r>
            <a:r>
              <a:rPr lang="en-US" i="1"/>
              <a:t>T</a:t>
            </a:r>
            <a:r>
              <a:rPr lang="en-US" i="1" baseline="-25000"/>
              <a:t>j</a:t>
            </a:r>
            <a:r>
              <a:rPr lang="en-US"/>
              <a:t> that is not conflict serializable.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Lock-Conversions</a:t>
            </a:r>
            <a:endParaRPr lang="en-IN" dirty="0"/>
          </a:p>
        </p:txBody>
      </p:sp>
      <p:sp>
        <p:nvSpPr>
          <p:cNvPr id="3" name="TextBox 2"/>
          <p:cNvSpPr txBox="1"/>
          <p:nvPr/>
        </p:nvSpPr>
        <p:spPr>
          <a:xfrm>
            <a:off x="0" y="731520"/>
            <a:ext cx="3480440" cy="369332"/>
          </a:xfrm>
          <a:prstGeom prst="rect">
            <a:avLst/>
          </a:prstGeom>
          <a:noFill/>
        </p:spPr>
        <p:txBody>
          <a:bodyPr wrap="none" rtlCol="0">
            <a:spAutoFit/>
          </a:bodyPr>
          <a:lstStyle/>
          <a:p>
            <a:r>
              <a:rPr lang="en-US" dirty="0" smtClean="0"/>
              <a:t>Consider the following Schedule</a:t>
            </a:r>
            <a:endParaRPr lang="en-IN" dirty="0"/>
          </a:p>
        </p:txBody>
      </p:sp>
      <p:pic>
        <p:nvPicPr>
          <p:cNvPr id="428034" name="Picture 2"/>
          <p:cNvPicPr>
            <a:picLocks noChangeAspect="1" noChangeArrowheads="1"/>
          </p:cNvPicPr>
          <p:nvPr/>
        </p:nvPicPr>
        <p:blipFill>
          <a:blip r:embed="rId3"/>
          <a:srcRect/>
          <a:stretch>
            <a:fillRect/>
          </a:stretch>
        </p:blipFill>
        <p:spPr bwMode="auto">
          <a:xfrm>
            <a:off x="222885" y="1130618"/>
            <a:ext cx="2724150" cy="2828925"/>
          </a:xfrm>
          <a:prstGeom prst="rect">
            <a:avLst/>
          </a:prstGeom>
          <a:noFill/>
          <a:ln w="9525">
            <a:noFill/>
            <a:miter lim="800000"/>
            <a:headEnd/>
            <a:tailEnd/>
          </a:ln>
          <a:effectLst/>
        </p:spPr>
      </p:pic>
      <p:sp>
        <p:nvSpPr>
          <p:cNvPr id="5" name="TextBox 4"/>
          <p:cNvSpPr txBox="1"/>
          <p:nvPr/>
        </p:nvSpPr>
        <p:spPr>
          <a:xfrm>
            <a:off x="3119120" y="1229360"/>
            <a:ext cx="5902959" cy="3693319"/>
          </a:xfrm>
          <a:prstGeom prst="rect">
            <a:avLst/>
          </a:prstGeom>
          <a:noFill/>
        </p:spPr>
        <p:txBody>
          <a:bodyPr wrap="square" rtlCol="0">
            <a:spAutoFit/>
          </a:bodyPr>
          <a:lstStyle/>
          <a:p>
            <a:pPr>
              <a:buFont typeface="Arial" pitchFamily="34" charset="0"/>
              <a:buChar char="•"/>
            </a:pPr>
            <a:r>
              <a:rPr lang="en-IN" dirty="0" smtClean="0"/>
              <a:t> 	If we employ the two-phase locking protocol, then T8 must lock a1 in exclusive mode. Therefore, any concurrent execution of both transactions amounts to a</a:t>
            </a:r>
          </a:p>
          <a:p>
            <a:r>
              <a:rPr lang="en-IN" dirty="0" smtClean="0"/>
              <a:t>serial execution.</a:t>
            </a:r>
          </a:p>
          <a:p>
            <a:endParaRPr lang="en-IN" dirty="0" smtClean="0"/>
          </a:p>
          <a:p>
            <a:pPr>
              <a:buFont typeface="Arial" pitchFamily="34" charset="0"/>
              <a:buChar char="•"/>
            </a:pPr>
            <a:r>
              <a:rPr lang="en-IN" dirty="0" smtClean="0"/>
              <a:t> 	if T8 could initially lock a1 in shared mode, and then could later change the lock to exclusive mode, we could get more concurrency, since T8 and T9 could access a1 and a2 simultaneously</a:t>
            </a:r>
          </a:p>
          <a:p>
            <a:pPr>
              <a:buFont typeface="Arial" pitchFamily="34" charset="0"/>
              <a:buChar char="•"/>
            </a:pPr>
            <a:endParaRPr lang="en-IN" dirty="0" smtClean="0"/>
          </a:p>
          <a:p>
            <a:pPr>
              <a:buFont typeface="Arial" pitchFamily="34" charset="0"/>
              <a:buChar char="•"/>
            </a:pPr>
            <a:r>
              <a:rPr lang="en-US" dirty="0" smtClean="0"/>
              <a:t> This refinement  give rise to refined Two-phase locking protocol in which </a:t>
            </a:r>
            <a:r>
              <a:rPr lang="en-US" dirty="0" smtClean="0">
                <a:solidFill>
                  <a:srgbClr val="FF0000"/>
                </a:solidFill>
              </a:rPr>
              <a:t>lock-conversions  are allowed</a:t>
            </a:r>
          </a:p>
          <a:p>
            <a:pPr>
              <a:buFont typeface="Arial" pitchFamily="34" charset="0"/>
              <a:buChar char="•"/>
            </a:pPr>
            <a:endParaRPr lang="en-I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025" y="0"/>
            <a:ext cx="8077200" cy="853440"/>
          </a:xfrm>
        </p:spPr>
        <p:txBody>
          <a:bodyPr/>
          <a:lstStyle/>
          <a:p>
            <a:r>
              <a:rPr lang="en-US" sz="2400" dirty="0" smtClean="0"/>
              <a:t>Lock-Conversions (Refined Two-phase locking protocol </a:t>
            </a:r>
            <a:endParaRPr lang="en-IN" sz="2400" dirty="0"/>
          </a:p>
        </p:txBody>
      </p:sp>
      <p:sp>
        <p:nvSpPr>
          <p:cNvPr id="3" name="TextBox 2"/>
          <p:cNvSpPr txBox="1"/>
          <p:nvPr/>
        </p:nvSpPr>
        <p:spPr>
          <a:xfrm>
            <a:off x="203200" y="1178560"/>
            <a:ext cx="8087360" cy="2585323"/>
          </a:xfrm>
          <a:prstGeom prst="rect">
            <a:avLst/>
          </a:prstGeom>
          <a:noFill/>
        </p:spPr>
        <p:txBody>
          <a:bodyPr wrap="square" rtlCol="0">
            <a:spAutoFit/>
          </a:bodyPr>
          <a:lstStyle/>
          <a:p>
            <a:pPr algn="just">
              <a:buFont typeface="Arial" pitchFamily="34" charset="0"/>
              <a:buChar char="•"/>
            </a:pPr>
            <a:r>
              <a:rPr lang="en-US" dirty="0" smtClean="0"/>
              <a:t> 	In this protocol, a mechanism is provided </a:t>
            </a:r>
            <a:r>
              <a:rPr lang="en-IN" dirty="0" smtClean="0"/>
              <a:t>for upgrading a shared lock to an exclusive lock, and downgrading an exclusive lock to a shared lock.</a:t>
            </a:r>
          </a:p>
          <a:p>
            <a:pPr algn="just"/>
            <a:r>
              <a:rPr lang="en-IN" dirty="0" smtClean="0"/>
              <a:t> </a:t>
            </a:r>
          </a:p>
          <a:p>
            <a:pPr algn="just">
              <a:buFont typeface="Arial" pitchFamily="34" charset="0"/>
              <a:buChar char="•"/>
            </a:pPr>
            <a:r>
              <a:rPr lang="en-IN" dirty="0" smtClean="0"/>
              <a:t> 	The conversion from shared to exclusive modes is denoted by </a:t>
            </a:r>
            <a:r>
              <a:rPr lang="en-IN" b="1" dirty="0" smtClean="0"/>
              <a:t>upgrade, and from exclusive to shared by downgrade</a:t>
            </a:r>
          </a:p>
          <a:p>
            <a:pPr algn="just"/>
            <a:endParaRPr lang="en-US" b="1" dirty="0" smtClean="0"/>
          </a:p>
          <a:p>
            <a:pPr algn="just">
              <a:buFont typeface="Arial" pitchFamily="34" charset="0"/>
              <a:buChar char="•"/>
            </a:pPr>
            <a:r>
              <a:rPr lang="en-IN" dirty="0" smtClean="0"/>
              <a:t> 	Upgrading can take place in only the growing phase, whereas downgrading can take place in only the shrinking phase.</a:t>
            </a:r>
          </a:p>
          <a:p>
            <a:pPr algn="just">
              <a:buFont typeface="Arial" pitchFamily="34" charset="0"/>
              <a:buChar char="•"/>
            </a:pPr>
            <a:r>
              <a:rPr lang="en-IN" dirty="0" smtClean="0"/>
              <a:t> 	</a:t>
            </a:r>
            <a:r>
              <a:rPr lang="en-US" dirty="0" smtClean="0"/>
              <a:t>Modified  partial Schedule is shown as below :</a:t>
            </a:r>
            <a:endParaRPr lang="en-IN" dirty="0"/>
          </a:p>
        </p:txBody>
      </p:sp>
      <p:pic>
        <p:nvPicPr>
          <p:cNvPr id="429058" name="Picture 2"/>
          <p:cNvPicPr>
            <a:picLocks noChangeAspect="1" noChangeArrowheads="1"/>
          </p:cNvPicPr>
          <p:nvPr/>
        </p:nvPicPr>
        <p:blipFill>
          <a:blip r:embed="rId2"/>
          <a:srcRect/>
          <a:stretch>
            <a:fillRect/>
          </a:stretch>
        </p:blipFill>
        <p:spPr bwMode="auto">
          <a:xfrm>
            <a:off x="2687004" y="3760470"/>
            <a:ext cx="2803532" cy="29552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685800" y="381000"/>
            <a:ext cx="7772400" cy="533400"/>
          </a:xfrm>
        </p:spPr>
        <p:txBody>
          <a:bodyPr>
            <a:normAutofit fontScale="90000"/>
          </a:bodyPr>
          <a:lstStyle/>
          <a:p>
            <a:pPr algn="ctr" eaLnBrk="1" fontAlgn="auto" hangingPunct="1">
              <a:spcAft>
                <a:spcPts val="0"/>
              </a:spcAft>
              <a:defRPr/>
            </a:pPr>
            <a:r>
              <a:rPr lang="en-US" sz="3200" dirty="0" smtClean="0"/>
              <a:t>Examples </a:t>
            </a:r>
            <a:r>
              <a:rPr lang="en-US" altLang="ar-SA" sz="2400" b="1" dirty="0" smtClean="0"/>
              <a:t>(Precedence Graph</a:t>
            </a:r>
            <a:r>
              <a:rPr lang="en-US" altLang="ar-SA" sz="2400" dirty="0" smtClean="0"/>
              <a:t>)</a:t>
            </a:r>
            <a:endParaRPr lang="en-US" sz="2400" dirty="0" smtClean="0"/>
          </a:p>
        </p:txBody>
      </p:sp>
      <p:sp>
        <p:nvSpPr>
          <p:cNvPr id="29699" name="Slide Number Placeholder 5"/>
          <p:cNvSpPr>
            <a:spLocks noGrp="1"/>
          </p:cNvSpPr>
          <p:nvPr>
            <p:ph type="sldNum" sz="quarter" idx="4294967295"/>
          </p:nvPr>
        </p:nvSpPr>
        <p:spPr>
          <a:xfrm>
            <a:off x="0" y="1271588"/>
            <a:ext cx="533400" cy="244475"/>
          </a:xfrm>
          <a:prstGeom prst="rect">
            <a:avLst/>
          </a:prstGeom>
        </p:spPr>
        <p:txBody>
          <a:bodyPr>
            <a:normAutofit fontScale="85000" lnSpcReduction="20000"/>
          </a:bodyPr>
          <a:lstStyle/>
          <a:p>
            <a:pPr>
              <a:defRPr/>
            </a:pPr>
            <a:fld id="{DE8F945A-22C0-4E56-B190-B09A63378459}" type="slidenum">
              <a:rPr lang="en-US"/>
              <a:pPr>
                <a:defRPr/>
              </a:pPr>
              <a:t>58</a:t>
            </a:fld>
            <a:endParaRPr lang="en-US"/>
          </a:p>
        </p:txBody>
      </p:sp>
      <p:sp>
        <p:nvSpPr>
          <p:cNvPr id="46084" name="Rectangle 3"/>
          <p:cNvSpPr>
            <a:spLocks noGrp="1" noChangeArrowheads="1"/>
          </p:cNvSpPr>
          <p:nvPr>
            <p:ph sz="quarter" idx="1"/>
          </p:nvPr>
        </p:nvSpPr>
        <p:spPr>
          <a:xfrm>
            <a:off x="685800" y="990600"/>
            <a:ext cx="7772400" cy="5181600"/>
          </a:xfrm>
        </p:spPr>
        <p:txBody>
          <a:bodyPr/>
          <a:lstStyle/>
          <a:p>
            <a:pPr eaLnBrk="1" hangingPunct="1">
              <a:buFontTx/>
              <a:buNone/>
            </a:pPr>
            <a:r>
              <a:rPr lang="en-US" b="1" u="sng" smtClean="0"/>
              <a:t>Assume we have these three transactions</a:t>
            </a:r>
            <a:r>
              <a:rPr lang="en-US" smtClean="0"/>
              <a:t>:</a:t>
            </a:r>
          </a:p>
          <a:p>
            <a:pPr eaLnBrk="1" hangingPunct="1"/>
            <a:r>
              <a:rPr lang="en-US" sz="2400" b="1" smtClean="0"/>
              <a:t>T1: r</a:t>
            </a:r>
            <a:r>
              <a:rPr lang="en-US" sz="2400" b="1" baseline="-25000" smtClean="0"/>
              <a:t>1</a:t>
            </a:r>
            <a:r>
              <a:rPr lang="en-US" sz="2400" b="1" smtClean="0"/>
              <a:t>(x);w</a:t>
            </a:r>
            <a:r>
              <a:rPr lang="en-US" sz="2400" b="1" baseline="-25000" smtClean="0"/>
              <a:t>1</a:t>
            </a:r>
            <a:r>
              <a:rPr lang="en-US" sz="2400" b="1" smtClean="0"/>
              <a:t>(x);r</a:t>
            </a:r>
            <a:r>
              <a:rPr lang="en-US" sz="2400" b="1" baseline="-25000" smtClean="0"/>
              <a:t>1</a:t>
            </a:r>
            <a:r>
              <a:rPr lang="en-US" sz="2400" b="1" smtClean="0"/>
              <a:t>(y);w</a:t>
            </a:r>
            <a:r>
              <a:rPr lang="en-US" sz="2400" b="1" baseline="-25000" smtClean="0"/>
              <a:t>1</a:t>
            </a:r>
            <a:r>
              <a:rPr lang="en-US" sz="2400" b="1" smtClean="0"/>
              <a:t>(y)</a:t>
            </a:r>
          </a:p>
          <a:p>
            <a:pPr eaLnBrk="1" hangingPunct="1"/>
            <a:r>
              <a:rPr lang="en-US" sz="2400" b="1" smtClean="0"/>
              <a:t>T2: r</a:t>
            </a:r>
            <a:r>
              <a:rPr lang="en-US" sz="2400" b="1" baseline="-25000" smtClean="0"/>
              <a:t>2</a:t>
            </a:r>
            <a:r>
              <a:rPr lang="en-US" sz="2400" b="1" smtClean="0"/>
              <a:t>(z);r</a:t>
            </a:r>
            <a:r>
              <a:rPr lang="en-US" sz="2400" b="1" baseline="-25000" smtClean="0"/>
              <a:t>2</a:t>
            </a:r>
            <a:r>
              <a:rPr lang="en-US" sz="2400" b="1" smtClean="0"/>
              <a:t>(y);w</a:t>
            </a:r>
            <a:r>
              <a:rPr lang="en-US" sz="2400" b="1" baseline="-25000" smtClean="0"/>
              <a:t>2</a:t>
            </a:r>
            <a:r>
              <a:rPr lang="en-US" sz="2400" b="1" smtClean="0"/>
              <a:t>(y);r</a:t>
            </a:r>
            <a:r>
              <a:rPr lang="en-US" sz="2400" b="1" baseline="-25000" smtClean="0"/>
              <a:t>2</a:t>
            </a:r>
            <a:r>
              <a:rPr lang="en-US" sz="2400" b="1" smtClean="0"/>
              <a:t>(x);w</a:t>
            </a:r>
            <a:r>
              <a:rPr lang="en-US" sz="2400" b="1" baseline="-25000" smtClean="0"/>
              <a:t>2</a:t>
            </a:r>
            <a:r>
              <a:rPr lang="en-US" sz="2400" b="1" smtClean="0"/>
              <a:t>(x)</a:t>
            </a:r>
          </a:p>
          <a:p>
            <a:pPr eaLnBrk="1" hangingPunct="1"/>
            <a:r>
              <a:rPr lang="en-US" sz="2400" b="1" smtClean="0"/>
              <a:t>T3: r</a:t>
            </a:r>
            <a:r>
              <a:rPr lang="en-US" sz="2400" b="1" baseline="-25000" smtClean="0"/>
              <a:t>3</a:t>
            </a:r>
            <a:r>
              <a:rPr lang="en-US" sz="2400" b="1" smtClean="0"/>
              <a:t>(y);r</a:t>
            </a:r>
            <a:r>
              <a:rPr lang="en-US" sz="2400" b="1" baseline="-25000" smtClean="0"/>
              <a:t>3</a:t>
            </a:r>
            <a:r>
              <a:rPr lang="en-US" sz="2400" b="1" smtClean="0"/>
              <a:t>(z);w</a:t>
            </a:r>
            <a:r>
              <a:rPr lang="en-US" sz="2400" b="1" baseline="-25000" smtClean="0"/>
              <a:t>3</a:t>
            </a:r>
            <a:r>
              <a:rPr lang="en-US" sz="2400" b="1" smtClean="0"/>
              <a:t>(y);w</a:t>
            </a:r>
            <a:r>
              <a:rPr lang="en-US" sz="2400" b="1" baseline="-25000" smtClean="0"/>
              <a:t>3</a:t>
            </a:r>
            <a:r>
              <a:rPr lang="en-US" sz="2400" b="1" smtClean="0"/>
              <a:t>(z)</a:t>
            </a:r>
          </a:p>
          <a:p>
            <a:pPr eaLnBrk="1" hangingPunct="1">
              <a:buFontTx/>
              <a:buNone/>
            </a:pPr>
            <a:r>
              <a:rPr lang="en-US" sz="2400" b="1" u="sng" smtClean="0"/>
              <a:t>Assume we have these schedule:</a:t>
            </a:r>
          </a:p>
          <a:p>
            <a:pPr eaLnBrk="1" hangingPunct="1"/>
            <a:r>
              <a:rPr lang="en-US" sz="2400" b="1" smtClean="0"/>
              <a:t>S1: r</a:t>
            </a:r>
            <a:r>
              <a:rPr lang="en-US" sz="2400" b="1" baseline="-25000" smtClean="0"/>
              <a:t>2</a:t>
            </a:r>
            <a:r>
              <a:rPr lang="en-US" sz="2400" b="1" smtClean="0"/>
              <a:t>(z);r</a:t>
            </a:r>
            <a:r>
              <a:rPr lang="en-US" sz="2400" b="1" baseline="-25000" smtClean="0"/>
              <a:t>2</a:t>
            </a:r>
            <a:r>
              <a:rPr lang="en-US" sz="2400" b="1" smtClean="0"/>
              <a:t>(y);w</a:t>
            </a:r>
            <a:r>
              <a:rPr lang="en-US" sz="2400" b="1" baseline="-25000" smtClean="0"/>
              <a:t>2</a:t>
            </a:r>
            <a:r>
              <a:rPr lang="en-US" sz="2400" b="1" smtClean="0"/>
              <a:t>(y); r</a:t>
            </a:r>
            <a:r>
              <a:rPr lang="en-US" sz="2400" b="1" baseline="-25000" smtClean="0"/>
              <a:t>3</a:t>
            </a:r>
            <a:r>
              <a:rPr lang="en-US" sz="2400" b="1" smtClean="0"/>
              <a:t>(y);r</a:t>
            </a:r>
            <a:r>
              <a:rPr lang="en-US" sz="2400" b="1" baseline="-25000" smtClean="0"/>
              <a:t>3</a:t>
            </a:r>
            <a:r>
              <a:rPr lang="en-US" sz="2400" b="1" smtClean="0"/>
              <a:t>(z); r</a:t>
            </a:r>
            <a:r>
              <a:rPr lang="en-US" sz="2400" b="1" baseline="-25000" smtClean="0"/>
              <a:t>1</a:t>
            </a:r>
            <a:r>
              <a:rPr lang="en-US" sz="2400" b="1" smtClean="0"/>
              <a:t>(x);w</a:t>
            </a:r>
            <a:r>
              <a:rPr lang="en-US" sz="2400" b="1" baseline="-25000" smtClean="0"/>
              <a:t>1</a:t>
            </a:r>
            <a:r>
              <a:rPr lang="en-US" sz="2400" b="1" smtClean="0"/>
              <a:t>(x); w</a:t>
            </a:r>
            <a:r>
              <a:rPr lang="en-US" sz="2400" b="1" baseline="-25000" smtClean="0"/>
              <a:t>3</a:t>
            </a:r>
            <a:r>
              <a:rPr lang="en-US" sz="2400" b="1" smtClean="0"/>
              <a:t>(y);w</a:t>
            </a:r>
            <a:r>
              <a:rPr lang="en-US" sz="2400" b="1" baseline="-25000" smtClean="0"/>
              <a:t>3</a:t>
            </a:r>
            <a:r>
              <a:rPr lang="en-US" sz="2400" b="1" smtClean="0"/>
              <a:t>(z);r</a:t>
            </a:r>
            <a:r>
              <a:rPr lang="en-US" sz="2400" b="1" baseline="-25000" smtClean="0"/>
              <a:t>2</a:t>
            </a:r>
            <a:r>
              <a:rPr lang="en-US" sz="2400" b="1" smtClean="0"/>
              <a:t>(x); r</a:t>
            </a:r>
            <a:r>
              <a:rPr lang="en-US" sz="2400" b="1" baseline="-25000" smtClean="0"/>
              <a:t>1</a:t>
            </a:r>
            <a:r>
              <a:rPr lang="en-US" sz="2400" b="1" smtClean="0"/>
              <a:t>(y);w</a:t>
            </a:r>
            <a:r>
              <a:rPr lang="en-US" sz="2400" b="1" baseline="-25000" smtClean="0"/>
              <a:t>1</a:t>
            </a:r>
            <a:r>
              <a:rPr lang="en-US" sz="2400" b="1" smtClean="0"/>
              <a:t>(y); w</a:t>
            </a:r>
            <a:r>
              <a:rPr lang="en-US" sz="2400" b="1" baseline="-25000" smtClean="0"/>
              <a:t>2</a:t>
            </a:r>
            <a:r>
              <a:rPr lang="en-US" sz="2400" b="1" smtClean="0"/>
              <a:t>(x)</a:t>
            </a:r>
          </a:p>
          <a:p>
            <a:pPr eaLnBrk="1" hangingPunct="1">
              <a:buFontTx/>
              <a:buNone/>
            </a:pPr>
            <a:endParaRPr lang="en-US" sz="2400" b="1" smtClean="0"/>
          </a:p>
          <a:p>
            <a:pPr eaLnBrk="1" hangingPunct="1">
              <a:buFontTx/>
              <a:buNone/>
            </a:pPr>
            <a:r>
              <a:rPr lang="en-US" sz="2400" b="1" u="sng" smtClean="0"/>
              <a:t>No equivalent serial schedule</a:t>
            </a:r>
          </a:p>
          <a:p>
            <a:pPr eaLnBrk="1" hangingPunct="1">
              <a:buFontTx/>
              <a:buNone/>
            </a:pPr>
            <a:r>
              <a:rPr lang="en-US" sz="2400" b="1" smtClean="0"/>
              <a:t>(cycle x(T</a:t>
            </a:r>
            <a:r>
              <a:rPr lang="en-US" sz="2400" b="1" baseline="-25000" smtClean="0"/>
              <a:t>1</a:t>
            </a:r>
            <a:r>
              <a:rPr lang="en-US" sz="2400" b="1" smtClean="0">
                <a:sym typeface="Wingdings" pitchFamily="2" charset="2"/>
              </a:rPr>
              <a:t>T</a:t>
            </a:r>
            <a:r>
              <a:rPr lang="en-US" sz="2400" b="1" baseline="-25000" smtClean="0">
                <a:sym typeface="Wingdings" pitchFamily="2" charset="2"/>
              </a:rPr>
              <a:t>2</a:t>
            </a:r>
            <a:r>
              <a:rPr lang="en-US" sz="2400" b="1" smtClean="0">
                <a:sym typeface="Wingdings" pitchFamily="2" charset="2"/>
              </a:rPr>
              <a:t>),y(T</a:t>
            </a:r>
            <a:r>
              <a:rPr lang="en-US" sz="2400" b="1" baseline="-25000" smtClean="0">
                <a:sym typeface="Wingdings" pitchFamily="2" charset="2"/>
              </a:rPr>
              <a:t>2</a:t>
            </a:r>
            <a:r>
              <a:rPr lang="en-US" sz="2400" b="1" smtClean="0">
                <a:sym typeface="Wingdings" pitchFamily="2" charset="2"/>
              </a:rPr>
              <a:t>T</a:t>
            </a:r>
            <a:r>
              <a:rPr lang="en-US" sz="2400" b="1" baseline="-25000" smtClean="0">
                <a:sym typeface="Wingdings" pitchFamily="2" charset="2"/>
              </a:rPr>
              <a:t>1</a:t>
            </a:r>
            <a:r>
              <a:rPr lang="en-US" sz="2400" b="1" smtClean="0">
                <a:sym typeface="Wingdings" pitchFamily="2" charset="2"/>
              </a:rPr>
              <a:t>))</a:t>
            </a:r>
          </a:p>
          <a:p>
            <a:pPr eaLnBrk="1" hangingPunct="1">
              <a:buFontTx/>
              <a:buNone/>
            </a:pPr>
            <a:r>
              <a:rPr lang="en-US" sz="2400" b="1" smtClean="0">
                <a:sym typeface="Wingdings" pitchFamily="2" charset="2"/>
              </a:rPr>
              <a:t>(cycle x(T</a:t>
            </a:r>
            <a:r>
              <a:rPr lang="en-US" sz="2400" b="1" baseline="-25000" smtClean="0">
                <a:sym typeface="Wingdings" pitchFamily="2" charset="2"/>
              </a:rPr>
              <a:t>1</a:t>
            </a:r>
            <a:r>
              <a:rPr lang="en-US" sz="2400" b="1" smtClean="0">
                <a:sym typeface="Wingdings" pitchFamily="2" charset="2"/>
              </a:rPr>
              <a:t>T</a:t>
            </a:r>
            <a:r>
              <a:rPr lang="en-US" sz="2400" b="1" baseline="-25000" smtClean="0">
                <a:sym typeface="Wingdings" pitchFamily="2" charset="2"/>
              </a:rPr>
              <a:t>2</a:t>
            </a:r>
            <a:r>
              <a:rPr lang="en-US" sz="2400" b="1" smtClean="0">
                <a:sym typeface="Wingdings" pitchFamily="2" charset="2"/>
              </a:rPr>
              <a:t>),yz(T</a:t>
            </a:r>
            <a:r>
              <a:rPr lang="en-US" sz="2400" b="1" baseline="-25000" smtClean="0">
                <a:sym typeface="Wingdings" pitchFamily="2" charset="2"/>
              </a:rPr>
              <a:t>2</a:t>
            </a:r>
            <a:r>
              <a:rPr lang="en-US" sz="2400" b="1" smtClean="0">
                <a:sym typeface="Wingdings" pitchFamily="2" charset="2"/>
              </a:rPr>
              <a:t>T</a:t>
            </a:r>
            <a:r>
              <a:rPr lang="en-US" sz="2400" b="1" baseline="-25000" smtClean="0">
                <a:sym typeface="Wingdings" pitchFamily="2" charset="2"/>
              </a:rPr>
              <a:t>3</a:t>
            </a:r>
            <a:r>
              <a:rPr lang="en-US" sz="2400" b="1" smtClean="0">
                <a:sym typeface="Wingdings" pitchFamily="2" charset="2"/>
              </a:rPr>
              <a:t>),y(T</a:t>
            </a:r>
            <a:r>
              <a:rPr lang="en-US" sz="2400" b="1" baseline="-25000" smtClean="0">
                <a:sym typeface="Wingdings" pitchFamily="2" charset="2"/>
              </a:rPr>
              <a:t>3</a:t>
            </a:r>
            <a:r>
              <a:rPr lang="en-US" sz="2400" b="1" smtClean="0">
                <a:sym typeface="Wingdings" pitchFamily="2" charset="2"/>
              </a:rPr>
              <a:t>T</a:t>
            </a:r>
            <a:r>
              <a:rPr lang="en-US" sz="2400" b="1" baseline="-25000" smtClean="0">
                <a:sym typeface="Wingdings" pitchFamily="2" charset="2"/>
              </a:rPr>
              <a:t>1</a:t>
            </a:r>
            <a:r>
              <a:rPr lang="en-US" sz="2400" b="1" smtClean="0">
                <a:sym typeface="Wingdings" pitchFamily="2" charset="2"/>
              </a:rPr>
              <a:t>))</a:t>
            </a:r>
            <a:endParaRPr lang="en-US" sz="2400" b="1" smtClean="0"/>
          </a:p>
          <a:p>
            <a:pPr eaLnBrk="1" hangingPunct="1">
              <a:buFontTx/>
              <a:buNone/>
            </a:pPr>
            <a:endParaRPr lang="en-US" sz="2400" b="1" smtClean="0"/>
          </a:p>
          <a:p>
            <a:pPr eaLnBrk="1" hangingPunct="1">
              <a:buFontTx/>
              <a:buNone/>
            </a:pPr>
            <a:endParaRPr lang="en-US" sz="2400" b="1" smtClean="0"/>
          </a:p>
        </p:txBody>
      </p:sp>
      <p:sp>
        <p:nvSpPr>
          <p:cNvPr id="46085" name="Oval 22"/>
          <p:cNvSpPr>
            <a:spLocks noChangeArrowheads="1"/>
          </p:cNvSpPr>
          <p:nvPr/>
        </p:nvSpPr>
        <p:spPr bwMode="auto">
          <a:xfrm>
            <a:off x="5638800" y="4267200"/>
            <a:ext cx="762000" cy="609600"/>
          </a:xfrm>
          <a:prstGeom prst="ellipse">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46086" name="Oval 23"/>
          <p:cNvSpPr>
            <a:spLocks noChangeArrowheads="1"/>
          </p:cNvSpPr>
          <p:nvPr/>
        </p:nvSpPr>
        <p:spPr bwMode="auto">
          <a:xfrm>
            <a:off x="8077200" y="4267200"/>
            <a:ext cx="609600" cy="685800"/>
          </a:xfrm>
          <a:prstGeom prst="ellipse">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sp>
        <p:nvSpPr>
          <p:cNvPr id="46087" name="Oval 24"/>
          <p:cNvSpPr>
            <a:spLocks noChangeArrowheads="1"/>
          </p:cNvSpPr>
          <p:nvPr/>
        </p:nvSpPr>
        <p:spPr bwMode="auto">
          <a:xfrm>
            <a:off x="7086600" y="5791200"/>
            <a:ext cx="533400" cy="533400"/>
          </a:xfrm>
          <a:prstGeom prst="ellipse">
            <a:avLst/>
          </a:prstGeom>
          <a:solidFill>
            <a:schemeClr val="accent1"/>
          </a:solidFill>
          <a:ln w="12700">
            <a:solidFill>
              <a:schemeClr val="tx1"/>
            </a:solidFill>
            <a:miter lim="800000"/>
            <a:headEnd type="none" w="sm" len="sm"/>
            <a:tailEnd type="none" w="sm" len="sm"/>
          </a:ln>
        </p:spPr>
        <p:txBody>
          <a:bodyPr wrap="none" anchor="ctr"/>
          <a:lstStyle/>
          <a:p>
            <a:endParaRPr lang="en-US"/>
          </a:p>
        </p:txBody>
      </p:sp>
      <p:cxnSp>
        <p:nvCxnSpPr>
          <p:cNvPr id="46088" name="AutoShape 25"/>
          <p:cNvCxnSpPr>
            <a:cxnSpLocks noChangeShapeType="1"/>
            <a:stCxn id="46086" idx="0"/>
            <a:endCxn id="46085" idx="0"/>
          </p:cNvCxnSpPr>
          <p:nvPr/>
        </p:nvCxnSpPr>
        <p:spPr bwMode="auto">
          <a:xfrm rot="-5400000" flipH="1" flipV="1">
            <a:off x="7200106" y="3086894"/>
            <a:ext cx="1588" cy="2362200"/>
          </a:xfrm>
          <a:prstGeom prst="curvedConnector3">
            <a:avLst>
              <a:gd name="adj1" fmla="val -14400005"/>
            </a:avLst>
          </a:prstGeom>
          <a:noFill/>
          <a:ln w="12700">
            <a:solidFill>
              <a:schemeClr val="tx1"/>
            </a:solidFill>
            <a:miter lim="800000"/>
            <a:headEnd type="none" w="sm" len="sm"/>
            <a:tailEnd type="triangle" w="lg" len="lg"/>
          </a:ln>
        </p:spPr>
      </p:cxnSp>
      <p:cxnSp>
        <p:nvCxnSpPr>
          <p:cNvPr id="46089" name="AutoShape 26"/>
          <p:cNvCxnSpPr>
            <a:cxnSpLocks noChangeShapeType="1"/>
            <a:stCxn id="46085" idx="4"/>
            <a:endCxn id="46086" idx="4"/>
          </p:cNvCxnSpPr>
          <p:nvPr/>
        </p:nvCxnSpPr>
        <p:spPr bwMode="auto">
          <a:xfrm rot="16200000" flipH="1">
            <a:off x="7162800" y="3733800"/>
            <a:ext cx="76200" cy="2362200"/>
          </a:xfrm>
          <a:prstGeom prst="curvedConnector3">
            <a:avLst>
              <a:gd name="adj1" fmla="val 400000"/>
            </a:avLst>
          </a:prstGeom>
          <a:noFill/>
          <a:ln w="12700">
            <a:solidFill>
              <a:schemeClr val="tx1"/>
            </a:solidFill>
            <a:miter lim="800000"/>
            <a:headEnd type="none" w="sm" len="sm"/>
            <a:tailEnd type="triangle" w="lg" len="lg"/>
          </a:ln>
        </p:spPr>
      </p:cxnSp>
      <p:sp>
        <p:nvSpPr>
          <p:cNvPr id="46090" name="Line 27"/>
          <p:cNvSpPr>
            <a:spLocks noChangeShapeType="1"/>
          </p:cNvSpPr>
          <p:nvPr/>
        </p:nvSpPr>
        <p:spPr bwMode="auto">
          <a:xfrm flipH="1">
            <a:off x="7543800" y="4953000"/>
            <a:ext cx="914400" cy="990600"/>
          </a:xfrm>
          <a:prstGeom prst="line">
            <a:avLst/>
          </a:prstGeom>
          <a:noFill/>
          <a:ln w="12700">
            <a:solidFill>
              <a:schemeClr val="tx1"/>
            </a:solidFill>
            <a:miter lim="800000"/>
            <a:headEnd type="none" w="sm" len="sm"/>
            <a:tailEnd type="triangle" w="lg" len="lg"/>
          </a:ln>
        </p:spPr>
        <p:txBody>
          <a:bodyPr wrap="none"/>
          <a:lstStyle/>
          <a:p>
            <a:endParaRPr lang="en-IN"/>
          </a:p>
        </p:txBody>
      </p:sp>
      <p:sp>
        <p:nvSpPr>
          <p:cNvPr id="46091" name="Line 28"/>
          <p:cNvSpPr>
            <a:spLocks noChangeShapeType="1"/>
          </p:cNvSpPr>
          <p:nvPr/>
        </p:nvSpPr>
        <p:spPr bwMode="auto">
          <a:xfrm flipH="1" flipV="1">
            <a:off x="5867400" y="4800600"/>
            <a:ext cx="1219200" cy="1219200"/>
          </a:xfrm>
          <a:prstGeom prst="line">
            <a:avLst/>
          </a:prstGeom>
          <a:noFill/>
          <a:ln w="12700">
            <a:solidFill>
              <a:schemeClr val="tx1"/>
            </a:solidFill>
            <a:miter lim="800000"/>
            <a:headEnd type="none" w="sm" len="sm"/>
            <a:tailEnd type="triangle" w="lg" len="lg"/>
          </a:ln>
        </p:spPr>
        <p:txBody>
          <a:bodyPr wrap="none"/>
          <a:lstStyle/>
          <a:p>
            <a:endParaRPr lang="en-IN"/>
          </a:p>
        </p:txBody>
      </p:sp>
      <p:sp>
        <p:nvSpPr>
          <p:cNvPr id="46092" name="Text Box 29"/>
          <p:cNvSpPr txBox="1">
            <a:spLocks noChangeArrowheads="1"/>
          </p:cNvSpPr>
          <p:nvPr/>
        </p:nvSpPr>
        <p:spPr bwMode="auto">
          <a:xfrm>
            <a:off x="7162800" y="3581400"/>
            <a:ext cx="533400" cy="457200"/>
          </a:xfrm>
          <a:prstGeom prst="rect">
            <a:avLst/>
          </a:prstGeom>
          <a:noFill/>
          <a:ln w="12700">
            <a:noFill/>
            <a:miter lim="800000"/>
            <a:headEnd type="none" w="sm" len="sm"/>
            <a:tailEnd type="none" w="sm" len="sm"/>
          </a:ln>
        </p:spPr>
        <p:txBody>
          <a:bodyPr>
            <a:spAutoFit/>
          </a:bodyPr>
          <a:lstStyle/>
          <a:p>
            <a:pPr>
              <a:spcBef>
                <a:spcPct val="50000"/>
              </a:spcBef>
            </a:pPr>
            <a:r>
              <a:rPr lang="en-US"/>
              <a:t>y</a:t>
            </a:r>
          </a:p>
        </p:txBody>
      </p:sp>
      <p:sp>
        <p:nvSpPr>
          <p:cNvPr id="46093" name="Text Box 30"/>
          <p:cNvSpPr txBox="1">
            <a:spLocks noChangeArrowheads="1"/>
          </p:cNvSpPr>
          <p:nvPr/>
        </p:nvSpPr>
        <p:spPr bwMode="auto">
          <a:xfrm>
            <a:off x="7162800" y="4800600"/>
            <a:ext cx="533400" cy="457200"/>
          </a:xfrm>
          <a:prstGeom prst="rect">
            <a:avLst/>
          </a:prstGeom>
          <a:noFill/>
          <a:ln w="12700">
            <a:noFill/>
            <a:miter lim="800000"/>
            <a:headEnd type="none" w="sm" len="sm"/>
            <a:tailEnd type="none" w="sm" len="sm"/>
          </a:ln>
        </p:spPr>
        <p:txBody>
          <a:bodyPr>
            <a:spAutoFit/>
          </a:bodyPr>
          <a:lstStyle/>
          <a:p>
            <a:pPr>
              <a:spcBef>
                <a:spcPct val="50000"/>
              </a:spcBef>
            </a:pPr>
            <a:r>
              <a:rPr lang="en-US"/>
              <a:t>x</a:t>
            </a:r>
          </a:p>
        </p:txBody>
      </p:sp>
      <p:sp>
        <p:nvSpPr>
          <p:cNvPr id="46094" name="Text Box 31"/>
          <p:cNvSpPr txBox="1">
            <a:spLocks noChangeArrowheads="1"/>
          </p:cNvSpPr>
          <p:nvPr/>
        </p:nvSpPr>
        <p:spPr bwMode="auto">
          <a:xfrm>
            <a:off x="6324600" y="5334000"/>
            <a:ext cx="533400" cy="457200"/>
          </a:xfrm>
          <a:prstGeom prst="rect">
            <a:avLst/>
          </a:prstGeom>
          <a:noFill/>
          <a:ln w="12700">
            <a:noFill/>
            <a:miter lim="800000"/>
            <a:headEnd type="none" w="sm" len="sm"/>
            <a:tailEnd type="none" w="sm" len="sm"/>
          </a:ln>
        </p:spPr>
        <p:txBody>
          <a:bodyPr>
            <a:spAutoFit/>
          </a:bodyPr>
          <a:lstStyle/>
          <a:p>
            <a:pPr>
              <a:spcBef>
                <a:spcPct val="50000"/>
              </a:spcBef>
            </a:pPr>
            <a:r>
              <a:rPr lang="en-US"/>
              <a:t>y</a:t>
            </a:r>
          </a:p>
        </p:txBody>
      </p:sp>
      <p:sp>
        <p:nvSpPr>
          <p:cNvPr id="46095" name="Text Box 32"/>
          <p:cNvSpPr txBox="1">
            <a:spLocks noChangeArrowheads="1"/>
          </p:cNvSpPr>
          <p:nvPr/>
        </p:nvSpPr>
        <p:spPr bwMode="auto">
          <a:xfrm>
            <a:off x="8001000" y="5334000"/>
            <a:ext cx="685800" cy="457200"/>
          </a:xfrm>
          <a:prstGeom prst="rect">
            <a:avLst/>
          </a:prstGeom>
          <a:noFill/>
          <a:ln w="12700">
            <a:noFill/>
            <a:miter lim="800000"/>
            <a:headEnd type="none" w="sm" len="sm"/>
            <a:tailEnd type="none" w="sm" len="sm"/>
          </a:ln>
        </p:spPr>
        <p:txBody>
          <a:bodyPr>
            <a:spAutoFit/>
          </a:bodyPr>
          <a:lstStyle/>
          <a:p>
            <a:pPr>
              <a:spcBef>
                <a:spcPct val="50000"/>
              </a:spcBef>
            </a:pPr>
            <a:r>
              <a:rPr lang="en-US"/>
              <a:t>y,z</a:t>
            </a:r>
          </a:p>
        </p:txBody>
      </p:sp>
      <p:sp>
        <p:nvSpPr>
          <p:cNvPr id="46096" name="Text Box 33"/>
          <p:cNvSpPr txBox="1">
            <a:spLocks noChangeArrowheads="1"/>
          </p:cNvSpPr>
          <p:nvPr/>
        </p:nvSpPr>
        <p:spPr bwMode="auto">
          <a:xfrm>
            <a:off x="5791200" y="4419600"/>
            <a:ext cx="609600" cy="457200"/>
          </a:xfrm>
          <a:prstGeom prst="rect">
            <a:avLst/>
          </a:prstGeom>
          <a:noFill/>
          <a:ln w="12700">
            <a:noFill/>
            <a:miter lim="800000"/>
            <a:headEnd type="none" w="sm" len="sm"/>
            <a:tailEnd type="none" w="sm" len="sm"/>
          </a:ln>
        </p:spPr>
        <p:txBody>
          <a:bodyPr>
            <a:spAutoFit/>
          </a:bodyPr>
          <a:lstStyle/>
          <a:p>
            <a:pPr>
              <a:spcBef>
                <a:spcPct val="50000"/>
              </a:spcBef>
            </a:pPr>
            <a:r>
              <a:rPr lang="en-US"/>
              <a:t>T</a:t>
            </a:r>
            <a:r>
              <a:rPr lang="en-US" baseline="-25000"/>
              <a:t>1</a:t>
            </a:r>
          </a:p>
        </p:txBody>
      </p:sp>
      <p:sp>
        <p:nvSpPr>
          <p:cNvPr id="46097" name="Text Box 34"/>
          <p:cNvSpPr txBox="1">
            <a:spLocks noChangeArrowheads="1"/>
          </p:cNvSpPr>
          <p:nvPr/>
        </p:nvSpPr>
        <p:spPr bwMode="auto">
          <a:xfrm>
            <a:off x="8153400" y="4419600"/>
            <a:ext cx="609600" cy="457200"/>
          </a:xfrm>
          <a:prstGeom prst="rect">
            <a:avLst/>
          </a:prstGeom>
          <a:noFill/>
          <a:ln w="12700">
            <a:noFill/>
            <a:miter lim="800000"/>
            <a:headEnd type="none" w="sm" len="sm"/>
            <a:tailEnd type="none" w="sm" len="sm"/>
          </a:ln>
        </p:spPr>
        <p:txBody>
          <a:bodyPr>
            <a:spAutoFit/>
          </a:bodyPr>
          <a:lstStyle/>
          <a:p>
            <a:pPr>
              <a:spcBef>
                <a:spcPct val="50000"/>
              </a:spcBef>
            </a:pPr>
            <a:r>
              <a:rPr lang="en-US"/>
              <a:t>T</a:t>
            </a:r>
            <a:r>
              <a:rPr lang="en-US" baseline="-25000"/>
              <a:t>2</a:t>
            </a:r>
          </a:p>
        </p:txBody>
      </p:sp>
      <p:sp>
        <p:nvSpPr>
          <p:cNvPr id="46098" name="Text Box 35"/>
          <p:cNvSpPr txBox="1">
            <a:spLocks noChangeArrowheads="1"/>
          </p:cNvSpPr>
          <p:nvPr/>
        </p:nvSpPr>
        <p:spPr bwMode="auto">
          <a:xfrm>
            <a:off x="7162800" y="5791200"/>
            <a:ext cx="609600" cy="457200"/>
          </a:xfrm>
          <a:prstGeom prst="rect">
            <a:avLst/>
          </a:prstGeom>
          <a:noFill/>
          <a:ln w="12700">
            <a:noFill/>
            <a:miter lim="800000"/>
            <a:headEnd type="none" w="sm" len="sm"/>
            <a:tailEnd type="none" w="sm" len="sm"/>
          </a:ln>
        </p:spPr>
        <p:txBody>
          <a:bodyPr>
            <a:spAutoFit/>
          </a:bodyPr>
          <a:lstStyle/>
          <a:p>
            <a:pPr>
              <a:spcBef>
                <a:spcPct val="50000"/>
              </a:spcBef>
            </a:pPr>
            <a:r>
              <a:rPr lang="en-US"/>
              <a:t>T</a:t>
            </a:r>
            <a:r>
              <a:rPr lang="en-US" baseline="-25000"/>
              <a:t>3</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612775" y="228600"/>
            <a:ext cx="8153400" cy="990600"/>
          </a:xfrm>
        </p:spPr>
        <p:txBody>
          <a:bodyPr/>
          <a:lstStyle/>
          <a:p>
            <a:r>
              <a:rPr lang="en-US" sz="2800" smtClean="0"/>
              <a:t>Do it yourself: Which of these is serializable?</a:t>
            </a:r>
          </a:p>
        </p:txBody>
      </p:sp>
      <p:pic>
        <p:nvPicPr>
          <p:cNvPr id="45059" name="Picture 2"/>
          <p:cNvPicPr>
            <a:picLocks noChangeAspect="1" noChangeArrowheads="1"/>
          </p:cNvPicPr>
          <p:nvPr/>
        </p:nvPicPr>
        <p:blipFill>
          <a:blip r:embed="rId2"/>
          <a:srcRect/>
          <a:stretch>
            <a:fillRect/>
          </a:stretch>
        </p:blipFill>
        <p:spPr bwMode="auto">
          <a:xfrm>
            <a:off x="762000" y="1538288"/>
            <a:ext cx="7696200" cy="5091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t>ACID Properties</a:t>
            </a:r>
          </a:p>
        </p:txBody>
      </p:sp>
      <p:sp>
        <p:nvSpPr>
          <p:cNvPr id="381955" name="Rectangle 3"/>
          <p:cNvSpPr>
            <a:spLocks noGrp="1" noChangeArrowheads="1"/>
          </p:cNvSpPr>
          <p:nvPr>
            <p:ph type="body" idx="1"/>
          </p:nvPr>
        </p:nvSpPr>
        <p:spPr>
          <a:xfrm>
            <a:off x="1014413" y="1214438"/>
            <a:ext cx="7262812" cy="4864100"/>
          </a:xfrm>
        </p:spPr>
        <p:txBody>
          <a:bodyPr/>
          <a:lstStyle/>
          <a:p>
            <a:pPr>
              <a:lnSpc>
                <a:spcPct val="90000"/>
              </a:lnSpc>
            </a:pPr>
            <a:r>
              <a:rPr lang="en-US" b="1">
                <a:solidFill>
                  <a:schemeClr val="tx2"/>
                </a:solidFill>
              </a:rPr>
              <a:t>Atomicity</a:t>
            </a:r>
            <a:r>
              <a:rPr lang="en-US" b="1"/>
              <a:t>. </a:t>
            </a:r>
            <a:r>
              <a:rPr lang="en-US"/>
              <a:t> Either all operations of the transaction are properly reflected in the database or none are.</a:t>
            </a:r>
          </a:p>
          <a:p>
            <a:pPr>
              <a:lnSpc>
                <a:spcPct val="90000"/>
              </a:lnSpc>
            </a:pPr>
            <a:r>
              <a:rPr lang="en-US" b="1">
                <a:solidFill>
                  <a:schemeClr val="tx2"/>
                </a:solidFill>
              </a:rPr>
              <a:t>Consistency</a:t>
            </a:r>
            <a:r>
              <a:rPr lang="en-US" b="1"/>
              <a:t>.</a:t>
            </a:r>
            <a:r>
              <a:rPr lang="en-US"/>
              <a:t>  Execution of a transaction in isolation preserves the consistency of the database.</a:t>
            </a:r>
          </a:p>
          <a:p>
            <a:pPr>
              <a:lnSpc>
                <a:spcPct val="90000"/>
              </a:lnSpc>
            </a:pPr>
            <a:r>
              <a:rPr lang="en-US" b="1">
                <a:solidFill>
                  <a:schemeClr val="tx2"/>
                </a:solidFill>
              </a:rPr>
              <a:t>Isolation</a:t>
            </a:r>
            <a:r>
              <a:rPr lang="en-US" b="1"/>
              <a:t>.</a:t>
            </a:r>
            <a:r>
              <a:rPr lang="en-US"/>
              <a:t>  Although multiple transactions may execute concurrently, each transaction must be unaware of other concurrently executing transactions.  Intermediate transaction results must be hidden from other concurrently executed transactions.  </a:t>
            </a:r>
          </a:p>
          <a:p>
            <a:pPr lvl="1">
              <a:lnSpc>
                <a:spcPct val="90000"/>
              </a:lnSpc>
            </a:pPr>
            <a:r>
              <a:rPr lang="en-US"/>
              <a:t>That is, for every pair of transactions </a:t>
            </a:r>
            <a:r>
              <a:rPr lang="en-US" i="1"/>
              <a:t>T</a:t>
            </a:r>
            <a:r>
              <a:rPr lang="en-US" i="1" baseline="-25000"/>
              <a:t>i</a:t>
            </a:r>
            <a:r>
              <a:rPr lang="en-US" i="1"/>
              <a:t> </a:t>
            </a:r>
            <a:r>
              <a:rPr lang="en-US"/>
              <a:t>and </a:t>
            </a:r>
            <a:r>
              <a:rPr lang="en-US" i="1"/>
              <a:t>T</a:t>
            </a:r>
            <a:r>
              <a:rPr lang="en-US" i="1" baseline="-25000"/>
              <a:t>j</a:t>
            </a:r>
            <a:r>
              <a:rPr lang="en-US" i="1"/>
              <a:t>, </a:t>
            </a:r>
            <a:r>
              <a:rPr lang="en-US"/>
              <a:t>it appears to </a:t>
            </a:r>
            <a:r>
              <a:rPr lang="en-US" i="1"/>
              <a:t>T</a:t>
            </a:r>
            <a:r>
              <a:rPr lang="en-US" i="1" baseline="-25000"/>
              <a:t>i</a:t>
            </a:r>
            <a:r>
              <a:rPr lang="en-US" i="1"/>
              <a:t> </a:t>
            </a:r>
            <a:r>
              <a:rPr lang="en-US"/>
              <a:t>that either </a:t>
            </a:r>
            <a:r>
              <a:rPr lang="en-US" i="1"/>
              <a:t>T</a:t>
            </a:r>
            <a:r>
              <a:rPr lang="en-US" i="1" baseline="-25000"/>
              <a:t>j</a:t>
            </a:r>
            <a:r>
              <a:rPr lang="en-US" i="1"/>
              <a:t>, </a:t>
            </a:r>
            <a:r>
              <a:rPr lang="en-US"/>
              <a:t>finished execution before </a:t>
            </a:r>
            <a:r>
              <a:rPr lang="en-US" i="1"/>
              <a:t>T</a:t>
            </a:r>
            <a:r>
              <a:rPr lang="en-US" i="1" baseline="-25000"/>
              <a:t>i</a:t>
            </a:r>
            <a:r>
              <a:rPr lang="en-US"/>
              <a:t> started, or </a:t>
            </a:r>
            <a:r>
              <a:rPr lang="en-US" i="1"/>
              <a:t>T</a:t>
            </a:r>
            <a:r>
              <a:rPr lang="en-US" i="1" baseline="-25000"/>
              <a:t>j</a:t>
            </a:r>
            <a:r>
              <a:rPr lang="en-US"/>
              <a:t> started execution after </a:t>
            </a:r>
            <a:r>
              <a:rPr lang="en-US" i="1"/>
              <a:t>T</a:t>
            </a:r>
            <a:r>
              <a:rPr lang="en-US" i="1" baseline="-25000"/>
              <a:t>i</a:t>
            </a:r>
            <a:r>
              <a:rPr lang="en-US"/>
              <a:t> finished.</a:t>
            </a:r>
          </a:p>
          <a:p>
            <a:pPr>
              <a:lnSpc>
                <a:spcPct val="90000"/>
              </a:lnSpc>
            </a:pPr>
            <a:r>
              <a:rPr lang="en-US" b="1">
                <a:solidFill>
                  <a:schemeClr val="tx2"/>
                </a:solidFill>
              </a:rPr>
              <a:t>Durability</a:t>
            </a:r>
            <a:r>
              <a:rPr lang="en-US" b="1"/>
              <a:t>.  </a:t>
            </a:r>
            <a:r>
              <a:rPr lang="en-US"/>
              <a:t>After a transaction completes successfully, the changes it has made to the database persist, even if there are system failures. </a:t>
            </a:r>
            <a:endParaRPr lang="en-US" i="1"/>
          </a:p>
        </p:txBody>
      </p:sp>
      <p:sp>
        <p:nvSpPr>
          <p:cNvPr id="381956" name="Text Box 4"/>
          <p:cNvSpPr txBox="1">
            <a:spLocks noChangeArrowheads="1"/>
          </p:cNvSpPr>
          <p:nvPr/>
        </p:nvSpPr>
        <p:spPr bwMode="auto">
          <a:xfrm>
            <a:off x="952500" y="852488"/>
            <a:ext cx="7356475" cy="396875"/>
          </a:xfrm>
          <a:prstGeom prst="rect">
            <a:avLst/>
          </a:prstGeom>
          <a:noFill/>
          <a:ln w="9525">
            <a:noFill/>
            <a:miter lim="800000"/>
            <a:headEnd/>
            <a:tailEnd/>
          </a:ln>
          <a:effectLst/>
        </p:spPr>
        <p:txBody>
          <a:bodyPr wrap="none" anchor="ctr">
            <a:spAutoFit/>
          </a:bodyPr>
          <a:lstStyle/>
          <a:p>
            <a:pPr algn="ctr">
              <a:spcBef>
                <a:spcPct val="50000"/>
              </a:spcBef>
            </a:pPr>
            <a:r>
              <a:rPr lang="en-US" sz="2000"/>
              <a:t>To preserve integrity of data, the database system must ensure: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US" dirty="0" smtClean="0"/>
          </a:p>
          <a:p>
            <a:endParaRPr lang="en-US" dirty="0" smtClean="0"/>
          </a:p>
          <a:p>
            <a:pPr>
              <a:buNone/>
            </a:pPr>
            <a:endParaRPr lang="en-US" dirty="0" smtClean="0"/>
          </a:p>
          <a:p>
            <a:pPr algn="ctr">
              <a:buNone/>
            </a:pPr>
            <a:r>
              <a:rPr lang="en-US" sz="3200" dirty="0" smtClean="0"/>
              <a:t>Deadlock Handling</a:t>
            </a:r>
            <a:endParaRPr lang="en-IN" sz="32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Pitfalls of Lock-Based Protocols</a:t>
            </a:r>
          </a:p>
        </p:txBody>
      </p:sp>
      <p:sp>
        <p:nvSpPr>
          <p:cNvPr id="12291" name="Rectangle 3"/>
          <p:cNvSpPr>
            <a:spLocks noGrp="1" noChangeArrowheads="1"/>
          </p:cNvSpPr>
          <p:nvPr>
            <p:ph type="body" idx="4294967295"/>
          </p:nvPr>
        </p:nvSpPr>
        <p:spPr>
          <a:xfrm>
            <a:off x="546100" y="901700"/>
            <a:ext cx="7848600" cy="5143500"/>
          </a:xfrm>
        </p:spPr>
        <p:txBody>
          <a:bodyPr/>
          <a:lstStyle/>
          <a:p>
            <a:pPr>
              <a:lnSpc>
                <a:spcPct val="90000"/>
              </a:lnSpc>
            </a:pPr>
            <a:r>
              <a:rPr lang="en-US" sz="1800" dirty="0" smtClean="0"/>
              <a:t>Following transactions  T3 and T4 can lead to undesirable situation</a:t>
            </a:r>
          </a:p>
          <a:p>
            <a:pPr>
              <a:lnSpc>
                <a:spcPct val="90000"/>
              </a:lnSpc>
            </a:pPr>
            <a:r>
              <a:rPr lang="en-US" sz="1800" dirty="0" smtClean="0"/>
              <a:t>Consider </a:t>
            </a:r>
            <a:r>
              <a:rPr lang="en-US" sz="1800" dirty="0"/>
              <a:t>the partial schedule</a:t>
            </a:r>
          </a:p>
          <a:p>
            <a:pPr>
              <a:lnSpc>
                <a:spcPct val="90000"/>
              </a:lnSpc>
            </a:pPr>
            <a:endParaRPr lang="en-US" sz="1800" dirty="0"/>
          </a:p>
          <a:p>
            <a:pPr>
              <a:lnSpc>
                <a:spcPct val="90000"/>
              </a:lnSpc>
            </a:pPr>
            <a:endParaRPr lang="en-US" sz="1800" dirty="0"/>
          </a:p>
          <a:p>
            <a:pPr>
              <a:lnSpc>
                <a:spcPct val="90000"/>
              </a:lnSpc>
            </a:pPr>
            <a:endParaRPr lang="en-US" sz="1800" dirty="0"/>
          </a:p>
          <a:p>
            <a:pPr>
              <a:lnSpc>
                <a:spcPct val="90000"/>
              </a:lnSpc>
              <a:buFont typeface="Monotype Sorts" pitchFamily="2" charset="2"/>
              <a:buNone/>
            </a:pPr>
            <a:r>
              <a:rPr lang="en-US" sz="1800" dirty="0"/>
              <a:t/>
            </a:r>
            <a:br>
              <a:rPr lang="en-US" sz="1800" dirty="0"/>
            </a:br>
            <a:endParaRPr lang="en-US" sz="1800" dirty="0"/>
          </a:p>
          <a:p>
            <a:pPr>
              <a:lnSpc>
                <a:spcPct val="90000"/>
              </a:lnSpc>
            </a:pPr>
            <a:endParaRPr lang="en-US" sz="1800" dirty="0"/>
          </a:p>
          <a:p>
            <a:pPr>
              <a:lnSpc>
                <a:spcPct val="90000"/>
              </a:lnSpc>
            </a:pPr>
            <a:endParaRPr lang="en-US" sz="1800" dirty="0"/>
          </a:p>
          <a:p>
            <a:pPr>
              <a:lnSpc>
                <a:spcPct val="90000"/>
              </a:lnSpc>
              <a:buFont typeface="Monotype Sorts" pitchFamily="2" charset="2"/>
              <a:buNone/>
            </a:pPr>
            <a:r>
              <a:rPr lang="en-US" sz="1800" dirty="0"/>
              <a:t/>
            </a:r>
            <a:br>
              <a:rPr lang="en-US" sz="1800" dirty="0"/>
            </a:br>
            <a:endParaRPr lang="en-US" sz="1800" dirty="0"/>
          </a:p>
          <a:p>
            <a:pPr>
              <a:lnSpc>
                <a:spcPct val="90000"/>
              </a:lnSpc>
            </a:pPr>
            <a:r>
              <a:rPr lang="en-US" sz="1800" dirty="0"/>
              <a:t>Neither </a:t>
            </a:r>
            <a:r>
              <a:rPr lang="en-US" sz="1800" i="1" dirty="0"/>
              <a:t>T</a:t>
            </a:r>
            <a:r>
              <a:rPr lang="en-US" sz="1800" i="1" baseline="-25000" dirty="0"/>
              <a:t>3</a:t>
            </a:r>
            <a:r>
              <a:rPr lang="en-US" sz="1800" dirty="0"/>
              <a:t> nor </a:t>
            </a:r>
            <a:r>
              <a:rPr lang="en-US" sz="1800" i="1" dirty="0"/>
              <a:t>T</a:t>
            </a:r>
            <a:r>
              <a:rPr lang="en-US" sz="1800" i="1" baseline="-25000" dirty="0"/>
              <a:t>4</a:t>
            </a:r>
            <a:r>
              <a:rPr lang="en-US" sz="1800" dirty="0"/>
              <a:t> can make progress — executing  </a:t>
            </a:r>
            <a:r>
              <a:rPr lang="en-US" sz="1800" b="1" dirty="0"/>
              <a:t>lock-S</a:t>
            </a:r>
            <a:r>
              <a:rPr lang="en-US" sz="1800" i="1" dirty="0"/>
              <a:t>(B)</a:t>
            </a:r>
            <a:r>
              <a:rPr lang="en-US" sz="1800" dirty="0"/>
              <a:t> causes </a:t>
            </a:r>
            <a:r>
              <a:rPr lang="en-US" sz="1800" i="1" dirty="0"/>
              <a:t>T</a:t>
            </a:r>
            <a:r>
              <a:rPr lang="en-US" sz="1800" i="1" baseline="-25000" dirty="0"/>
              <a:t>4</a:t>
            </a:r>
            <a:r>
              <a:rPr lang="en-US" sz="1800" dirty="0"/>
              <a:t> to wait for </a:t>
            </a:r>
            <a:r>
              <a:rPr lang="en-US" sz="1800" i="1" dirty="0"/>
              <a:t>T</a:t>
            </a:r>
            <a:r>
              <a:rPr lang="en-US" sz="1800" i="1" baseline="-25000" dirty="0"/>
              <a:t>3</a:t>
            </a:r>
            <a:r>
              <a:rPr lang="en-US" sz="1800" dirty="0"/>
              <a:t> to release its lock on </a:t>
            </a:r>
            <a:r>
              <a:rPr lang="en-US" sz="1800" i="1" dirty="0"/>
              <a:t>B</a:t>
            </a:r>
            <a:r>
              <a:rPr lang="en-US" sz="1800" dirty="0"/>
              <a:t>, while executing  </a:t>
            </a:r>
            <a:r>
              <a:rPr lang="en-US" sz="1800" b="1" dirty="0"/>
              <a:t>lock-X</a:t>
            </a:r>
            <a:r>
              <a:rPr lang="en-US" sz="1800" i="1" dirty="0"/>
              <a:t>(A)</a:t>
            </a:r>
            <a:r>
              <a:rPr lang="en-US" sz="1800" dirty="0"/>
              <a:t> causes </a:t>
            </a:r>
            <a:r>
              <a:rPr lang="en-US" sz="1800" i="1" dirty="0"/>
              <a:t>T</a:t>
            </a:r>
            <a:r>
              <a:rPr lang="en-US" sz="1800" i="1" baseline="-25000" dirty="0"/>
              <a:t>3</a:t>
            </a:r>
            <a:r>
              <a:rPr lang="en-US" sz="1800" i="1" dirty="0"/>
              <a:t> </a:t>
            </a:r>
            <a:r>
              <a:rPr lang="en-US" sz="1800" dirty="0"/>
              <a:t> to wait for </a:t>
            </a:r>
            <a:r>
              <a:rPr lang="en-US" sz="1800" i="1" dirty="0"/>
              <a:t>T</a:t>
            </a:r>
            <a:r>
              <a:rPr lang="en-US" sz="1800" i="1" baseline="-25000" dirty="0"/>
              <a:t>4</a:t>
            </a:r>
            <a:r>
              <a:rPr lang="en-US" sz="1800" dirty="0"/>
              <a:t> to release its lock on </a:t>
            </a:r>
            <a:r>
              <a:rPr lang="en-US" sz="1800" i="1" dirty="0"/>
              <a:t>A</a:t>
            </a:r>
            <a:r>
              <a:rPr lang="en-US" sz="1800" dirty="0"/>
              <a:t>.</a:t>
            </a:r>
          </a:p>
          <a:p>
            <a:pPr>
              <a:lnSpc>
                <a:spcPct val="90000"/>
              </a:lnSpc>
            </a:pPr>
            <a:r>
              <a:rPr lang="en-US" sz="1800" dirty="0"/>
              <a:t>Such a situation is called a </a:t>
            </a:r>
            <a:r>
              <a:rPr lang="en-US" sz="1800" b="1" dirty="0">
                <a:solidFill>
                  <a:schemeClr val="tx2"/>
                </a:solidFill>
              </a:rPr>
              <a:t>deadlock</a:t>
            </a:r>
            <a:r>
              <a:rPr lang="en-US" sz="1800" dirty="0"/>
              <a:t>. </a:t>
            </a:r>
          </a:p>
          <a:p>
            <a:pPr lvl="1">
              <a:lnSpc>
                <a:spcPct val="90000"/>
              </a:lnSpc>
            </a:pPr>
            <a:r>
              <a:rPr lang="en-US" dirty="0"/>
              <a:t>To handle a deadlock one of </a:t>
            </a:r>
            <a:r>
              <a:rPr lang="en-US" i="1" dirty="0"/>
              <a:t>T</a:t>
            </a:r>
            <a:r>
              <a:rPr lang="en-US" i="1" baseline="-25000" dirty="0"/>
              <a:t>3</a:t>
            </a:r>
            <a:r>
              <a:rPr lang="en-US" dirty="0"/>
              <a:t> or </a:t>
            </a:r>
            <a:r>
              <a:rPr lang="en-US" i="1" dirty="0"/>
              <a:t>T</a:t>
            </a:r>
            <a:r>
              <a:rPr lang="en-US" i="1" baseline="-25000" dirty="0"/>
              <a:t>4</a:t>
            </a:r>
            <a:r>
              <a:rPr lang="en-US" dirty="0"/>
              <a:t> must be rolled back </a:t>
            </a:r>
            <a:br>
              <a:rPr lang="en-US" dirty="0"/>
            </a:br>
            <a:r>
              <a:rPr lang="en-US" dirty="0"/>
              <a:t>and its locks released.</a:t>
            </a:r>
          </a:p>
        </p:txBody>
      </p:sp>
      <p:pic>
        <p:nvPicPr>
          <p:cNvPr id="12300" name="Picture 12"/>
          <p:cNvPicPr>
            <a:picLocks noChangeAspect="1" noChangeArrowheads="1"/>
          </p:cNvPicPr>
          <p:nvPr/>
        </p:nvPicPr>
        <p:blipFill>
          <a:blip r:embed="rId2" cstate="print"/>
          <a:srcRect l="14131" t="2899" r="13043" b="1450"/>
          <a:stretch>
            <a:fillRect/>
          </a:stretch>
        </p:blipFill>
        <p:spPr bwMode="auto">
          <a:xfrm>
            <a:off x="3605848" y="1762760"/>
            <a:ext cx="2665412" cy="2625725"/>
          </a:xfrm>
          <a:prstGeom prst="rect">
            <a:avLst/>
          </a:prstGeom>
          <a:noFill/>
          <a:ln w="76200" cmpd="tri">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0"/>
            <a:ext cx="8077200" cy="609600"/>
          </a:xfrm>
        </p:spPr>
        <p:txBody>
          <a:bodyPr/>
          <a:lstStyle/>
          <a:p>
            <a:r>
              <a:rPr lang="en-US"/>
              <a:t>Pitfalls of Lock-Based Protocols (Cont.)</a:t>
            </a:r>
          </a:p>
        </p:txBody>
      </p:sp>
      <p:sp>
        <p:nvSpPr>
          <p:cNvPr id="14339" name="Rectangle 3"/>
          <p:cNvSpPr>
            <a:spLocks noGrp="1" noChangeArrowheads="1"/>
          </p:cNvSpPr>
          <p:nvPr>
            <p:ph type="body" idx="4294967295"/>
          </p:nvPr>
        </p:nvSpPr>
        <p:spPr/>
        <p:txBody>
          <a:bodyPr/>
          <a:lstStyle/>
          <a:p>
            <a:r>
              <a:rPr lang="en-US" dirty="0"/>
              <a:t>The potential for deadlock exists in most locking protocols. Deadlocks are a necessary evil.</a:t>
            </a:r>
          </a:p>
          <a:p>
            <a:r>
              <a:rPr lang="en-US" b="1" dirty="0">
                <a:solidFill>
                  <a:schemeClr val="tx2"/>
                </a:solidFill>
              </a:rPr>
              <a:t>Starvation</a:t>
            </a:r>
            <a:r>
              <a:rPr lang="en-US" dirty="0"/>
              <a:t> is also possible if concurrency control manager is badly designed. For example:</a:t>
            </a:r>
          </a:p>
          <a:p>
            <a:pPr lvl="1"/>
            <a:r>
              <a:rPr lang="en-US" dirty="0"/>
              <a:t>A transaction may be waiting for an X-lock on an item, while a sequence of other transactions request and are granted an S-lock on the same item.  </a:t>
            </a:r>
          </a:p>
          <a:p>
            <a:pPr lvl="1"/>
            <a:r>
              <a:rPr lang="en-US" dirty="0" smtClean="0"/>
              <a:t>As a transaction will not get X-lock until other transactions release S-lock on that item. Therefore,  the </a:t>
            </a:r>
            <a:r>
              <a:rPr lang="en-US" dirty="0"/>
              <a:t>same transaction is repeatedly rolled back due to deadlocks.</a:t>
            </a:r>
          </a:p>
          <a:p>
            <a:r>
              <a:rPr lang="en-US" dirty="0"/>
              <a:t>Concurrency control manager can be designed to prevent starvation.</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Deadlock Handling</a:t>
            </a:r>
          </a:p>
        </p:txBody>
      </p:sp>
      <p:sp>
        <p:nvSpPr>
          <p:cNvPr id="80899" name="Rectangle 3"/>
          <p:cNvSpPr>
            <a:spLocks noGrp="1" noChangeArrowheads="1"/>
          </p:cNvSpPr>
          <p:nvPr>
            <p:ph type="body" idx="4294967295"/>
          </p:nvPr>
        </p:nvSpPr>
        <p:spPr>
          <a:xfrm>
            <a:off x="581660" y="1676400"/>
            <a:ext cx="7952740" cy="4592320"/>
          </a:xfrm>
        </p:spPr>
        <p:txBody>
          <a:bodyPr/>
          <a:lstStyle/>
          <a:p>
            <a:r>
              <a:rPr lang="en-US" dirty="0"/>
              <a:t>System is deadlocked if there is a set of transactions such that every transaction in the set is waiting for another transaction in the </a:t>
            </a:r>
            <a:r>
              <a:rPr lang="en-US" dirty="0" smtClean="0"/>
              <a:t>set, i.e., consider a set of transactions (T1, T2, T3, ……Tn-1, </a:t>
            </a:r>
            <a:r>
              <a:rPr lang="en-US" dirty="0" err="1" smtClean="0"/>
              <a:t>Tn</a:t>
            </a:r>
            <a:r>
              <a:rPr lang="en-US" dirty="0" smtClean="0"/>
              <a:t>) such that T1 is waiting for T2 , T2 is waiting for T3 and so on and Tn-1 is waiting for </a:t>
            </a:r>
            <a:r>
              <a:rPr lang="en-US" dirty="0" err="1" smtClean="0"/>
              <a:t>Tn</a:t>
            </a:r>
            <a:r>
              <a:rPr lang="en-US" dirty="0" smtClean="0"/>
              <a:t> and </a:t>
            </a:r>
            <a:r>
              <a:rPr lang="en-US" dirty="0" err="1" smtClean="0"/>
              <a:t>Tn</a:t>
            </a:r>
            <a:r>
              <a:rPr lang="en-US" dirty="0" smtClean="0"/>
              <a:t> is waiting for T1.</a:t>
            </a:r>
            <a:endParaRPr lang="en-US" dirty="0"/>
          </a:p>
          <a:p>
            <a:r>
              <a:rPr lang="en-US" b="1" i="1" dirty="0">
                <a:solidFill>
                  <a:schemeClr val="tx2"/>
                </a:solidFill>
              </a:rPr>
              <a:t>Deadlock prevention</a:t>
            </a:r>
            <a:r>
              <a:rPr lang="en-US" dirty="0"/>
              <a:t> protocols ensure that the system will </a:t>
            </a:r>
            <a:r>
              <a:rPr lang="en-US" i="1" dirty="0"/>
              <a:t>never</a:t>
            </a:r>
            <a:r>
              <a:rPr lang="en-US" dirty="0"/>
              <a:t> enter into a deadlock state. </a:t>
            </a:r>
            <a:r>
              <a:rPr lang="en-US" dirty="0" smtClean="0"/>
              <a:t>It is used when probability of system in entering a deadlock state is high. Some </a:t>
            </a:r>
            <a:r>
              <a:rPr lang="en-US" dirty="0"/>
              <a:t>prevention strategies :</a:t>
            </a:r>
          </a:p>
          <a:p>
            <a:pPr lvl="1"/>
            <a:r>
              <a:rPr lang="en-US" dirty="0"/>
              <a:t>Require that each transaction locks all its data items before it begins execution (</a:t>
            </a:r>
            <a:r>
              <a:rPr lang="en-US" dirty="0" err="1"/>
              <a:t>predeclaration</a:t>
            </a:r>
            <a:r>
              <a:rPr lang="en-US" dirty="0"/>
              <a:t>).</a:t>
            </a:r>
          </a:p>
          <a:p>
            <a:pPr lvl="1"/>
            <a:r>
              <a:rPr lang="en-US" dirty="0"/>
              <a:t>Impose partial ordering of all data items and require that a transaction can lock data items only in the order specified by the partial order (graph-based protocol).</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More Deadlock Prevention Strategies</a:t>
            </a:r>
          </a:p>
        </p:txBody>
      </p:sp>
      <p:sp>
        <p:nvSpPr>
          <p:cNvPr id="82947" name="Rectangle 3"/>
          <p:cNvSpPr>
            <a:spLocks noGrp="1" noChangeArrowheads="1"/>
          </p:cNvSpPr>
          <p:nvPr>
            <p:ph type="body" idx="4294967295"/>
          </p:nvPr>
        </p:nvSpPr>
        <p:spPr>
          <a:xfrm>
            <a:off x="533400" y="1358900"/>
            <a:ext cx="7848600" cy="4876800"/>
          </a:xfrm>
        </p:spPr>
        <p:txBody>
          <a:bodyPr/>
          <a:lstStyle/>
          <a:p>
            <a:r>
              <a:rPr lang="en-US"/>
              <a:t>Following schemes use transaction timestamps for the sake of deadlock prevention alone.</a:t>
            </a:r>
          </a:p>
          <a:p>
            <a:r>
              <a:rPr lang="en-US" b="1">
                <a:solidFill>
                  <a:schemeClr val="tx2"/>
                </a:solidFill>
              </a:rPr>
              <a:t>wait-die</a:t>
            </a:r>
            <a:r>
              <a:rPr lang="en-US"/>
              <a:t> scheme — non-preemptive</a:t>
            </a:r>
          </a:p>
          <a:p>
            <a:pPr lvl="1"/>
            <a:r>
              <a:rPr lang="en-US"/>
              <a:t>older transaction may wait for younger one to release data item. Younger transactions never wait for older ones; they are rolled back instead.</a:t>
            </a:r>
          </a:p>
          <a:p>
            <a:pPr lvl="1"/>
            <a:r>
              <a:rPr lang="en-US"/>
              <a:t>a transaction may die several times before acquiring needed data item</a:t>
            </a:r>
          </a:p>
          <a:p>
            <a:r>
              <a:rPr lang="en-US" b="1">
                <a:solidFill>
                  <a:schemeClr val="tx2"/>
                </a:solidFill>
              </a:rPr>
              <a:t>wound-wait</a:t>
            </a:r>
            <a:r>
              <a:rPr lang="en-US"/>
              <a:t> scheme — preemptive</a:t>
            </a:r>
          </a:p>
          <a:p>
            <a:pPr lvl="1"/>
            <a:r>
              <a:rPr lang="en-US"/>
              <a:t>older transaction </a:t>
            </a:r>
            <a:r>
              <a:rPr lang="en-US" i="1"/>
              <a:t>wounds</a:t>
            </a:r>
            <a:r>
              <a:rPr lang="en-US"/>
              <a:t> (forces rollback) of younger transaction instead of waiting for it. Younger transactions may wait for older ones.</a:t>
            </a:r>
          </a:p>
          <a:p>
            <a:pPr lvl="1"/>
            <a:r>
              <a:rPr lang="en-US"/>
              <a:t>may be fewer rollbacks than </a:t>
            </a:r>
            <a:r>
              <a:rPr lang="en-US" i="1"/>
              <a:t>wait-die</a:t>
            </a:r>
            <a:r>
              <a:rPr lang="en-US"/>
              <a:t> scheme.</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Deadlock prevention (Cont.)</a:t>
            </a:r>
          </a:p>
        </p:txBody>
      </p:sp>
      <p:sp>
        <p:nvSpPr>
          <p:cNvPr id="84995" name="Rectangle 3"/>
          <p:cNvSpPr>
            <a:spLocks noGrp="1" noChangeArrowheads="1"/>
          </p:cNvSpPr>
          <p:nvPr>
            <p:ph type="body" idx="4294967295"/>
          </p:nvPr>
        </p:nvSpPr>
        <p:spPr/>
        <p:txBody>
          <a:bodyPr/>
          <a:lstStyle/>
          <a:p>
            <a:r>
              <a:rPr lang="en-US" dirty="0"/>
              <a:t>Both in </a:t>
            </a:r>
            <a:r>
              <a:rPr lang="en-US" i="1" dirty="0"/>
              <a:t>wait-die</a:t>
            </a:r>
            <a:r>
              <a:rPr lang="en-US" dirty="0"/>
              <a:t> and in </a:t>
            </a:r>
            <a:r>
              <a:rPr lang="en-US" i="1" dirty="0"/>
              <a:t>wound-wait</a:t>
            </a:r>
            <a:r>
              <a:rPr lang="en-US" dirty="0"/>
              <a:t> schemes, a rolled back transactions is restarted with its original timestamp. Older transactions thus have precedence over newer ones, and starvation is hence avoided.</a:t>
            </a:r>
          </a:p>
          <a:p>
            <a:r>
              <a:rPr lang="en-US" dirty="0">
                <a:solidFill>
                  <a:schemeClr val="tx2"/>
                </a:solidFill>
              </a:rPr>
              <a:t>Timeout-Based Schemes</a:t>
            </a:r>
            <a:r>
              <a:rPr lang="en-US" dirty="0"/>
              <a:t> :</a:t>
            </a:r>
          </a:p>
          <a:p>
            <a:pPr lvl="1"/>
            <a:r>
              <a:rPr lang="en-US" dirty="0"/>
              <a:t>a transaction waits for a lock only for a specified amount of time. After that, the wait times out and the transaction is rolled back.</a:t>
            </a:r>
          </a:p>
          <a:p>
            <a:pPr lvl="1"/>
            <a:r>
              <a:rPr lang="en-US" dirty="0"/>
              <a:t>thus deadlocks are not possible</a:t>
            </a:r>
          </a:p>
          <a:p>
            <a:pPr lvl="1"/>
            <a:r>
              <a:rPr lang="en-US" dirty="0"/>
              <a:t>simple to implement; but starvation is possible. Also difficult to determine good value of the timeout interval</a:t>
            </a:r>
            <a:r>
              <a:rPr lang="en-US" dirty="0" smtClean="0"/>
              <a:t>. Too long timeout interval results into unnecessary delays once  a deadlock has occurred . Too short results in transaction rollback even when there is no deadlock, leading to wasted resources.</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Deadlock Detection</a:t>
            </a:r>
          </a:p>
        </p:txBody>
      </p:sp>
      <p:sp>
        <p:nvSpPr>
          <p:cNvPr id="87043" name="Rectangle 3"/>
          <p:cNvSpPr>
            <a:spLocks noGrp="1" noChangeArrowheads="1"/>
          </p:cNvSpPr>
          <p:nvPr>
            <p:ph type="body" idx="4294967295"/>
          </p:nvPr>
        </p:nvSpPr>
        <p:spPr/>
        <p:txBody>
          <a:bodyPr/>
          <a:lstStyle/>
          <a:p>
            <a:r>
              <a:rPr lang="en-US"/>
              <a:t>Deadlocks can be described as a </a:t>
            </a:r>
            <a:r>
              <a:rPr lang="en-US" i="1">
                <a:solidFill>
                  <a:schemeClr val="tx2"/>
                </a:solidFill>
              </a:rPr>
              <a:t>wait-for</a:t>
            </a:r>
            <a:r>
              <a:rPr lang="en-US" i="1"/>
              <a:t> graph</a:t>
            </a:r>
            <a:r>
              <a:rPr lang="en-US"/>
              <a:t>, which consists of a pair </a:t>
            </a:r>
            <a:r>
              <a:rPr lang="en-US" i="1"/>
              <a:t>G</a:t>
            </a:r>
            <a:r>
              <a:rPr lang="en-US"/>
              <a:t> = (</a:t>
            </a:r>
            <a:r>
              <a:rPr lang="en-US" i="1"/>
              <a:t>V</a:t>
            </a:r>
            <a:r>
              <a:rPr lang="en-US"/>
              <a:t>,</a:t>
            </a:r>
            <a:r>
              <a:rPr lang="en-US" i="1"/>
              <a:t>E</a:t>
            </a:r>
            <a:r>
              <a:rPr lang="en-US"/>
              <a:t>), </a:t>
            </a:r>
          </a:p>
          <a:p>
            <a:pPr lvl="1"/>
            <a:r>
              <a:rPr lang="en-US" i="1"/>
              <a:t>V</a:t>
            </a:r>
            <a:r>
              <a:rPr lang="en-US"/>
              <a:t> is a set of vertices (all the transactions in the system)</a:t>
            </a:r>
          </a:p>
          <a:p>
            <a:pPr lvl="1"/>
            <a:r>
              <a:rPr lang="en-US" i="1"/>
              <a:t>E</a:t>
            </a:r>
            <a:r>
              <a:rPr lang="en-US"/>
              <a:t> is a set of edges; each element is an ordered pair </a:t>
            </a:r>
            <a:r>
              <a:rPr lang="en-US" i="1"/>
              <a:t>T</a:t>
            </a:r>
            <a:r>
              <a:rPr lang="en-US" i="1" baseline="-25000"/>
              <a:t>i</a:t>
            </a:r>
            <a:r>
              <a:rPr lang="en-US"/>
              <a:t> </a:t>
            </a:r>
            <a:r>
              <a:rPr lang="en-US">
                <a:sym typeface="Symbol" pitchFamily="18" charset="2"/>
              </a:rPr>
              <a:t></a:t>
            </a:r>
            <a:r>
              <a:rPr lang="en-US" i="1"/>
              <a:t>T</a:t>
            </a:r>
            <a:r>
              <a:rPr lang="en-US" i="1" baseline="-25000"/>
              <a:t>j</a:t>
            </a:r>
            <a:r>
              <a:rPr lang="en-US"/>
              <a:t>.  </a:t>
            </a:r>
          </a:p>
          <a:p>
            <a:r>
              <a:rPr lang="en-US"/>
              <a:t>If </a:t>
            </a:r>
            <a:r>
              <a:rPr lang="en-US" i="1"/>
              <a:t>T</a:t>
            </a:r>
            <a:r>
              <a:rPr lang="en-US" i="1" baseline="-25000"/>
              <a:t>i </a:t>
            </a:r>
            <a:r>
              <a:rPr lang="en-US" i="1">
                <a:sym typeface="Symbol" pitchFamily="18" charset="2"/>
              </a:rPr>
              <a:t></a:t>
            </a:r>
            <a:r>
              <a:rPr lang="en-US"/>
              <a:t>  </a:t>
            </a:r>
            <a:r>
              <a:rPr lang="en-US" i="1"/>
              <a:t>T</a:t>
            </a:r>
            <a:r>
              <a:rPr lang="en-US" i="1" baseline="-25000"/>
              <a:t>j</a:t>
            </a:r>
            <a:r>
              <a:rPr lang="en-US" baseline="-25000"/>
              <a:t> </a:t>
            </a:r>
            <a:r>
              <a:rPr lang="en-US"/>
              <a:t>is in </a:t>
            </a:r>
            <a:r>
              <a:rPr lang="en-US" i="1"/>
              <a:t>E</a:t>
            </a:r>
            <a:r>
              <a:rPr lang="en-US"/>
              <a:t>, then there is a directed edge from </a:t>
            </a:r>
            <a:r>
              <a:rPr lang="en-US" i="1"/>
              <a:t>T</a:t>
            </a:r>
            <a:r>
              <a:rPr lang="en-US" i="1" baseline="-25000"/>
              <a:t>i</a:t>
            </a:r>
            <a:r>
              <a:rPr lang="en-US"/>
              <a:t> to </a:t>
            </a:r>
            <a:r>
              <a:rPr lang="en-US" i="1"/>
              <a:t>T</a:t>
            </a:r>
            <a:r>
              <a:rPr lang="en-US" i="1" baseline="-25000"/>
              <a:t>j</a:t>
            </a:r>
            <a:r>
              <a:rPr lang="en-US"/>
              <a:t>, implying that </a:t>
            </a:r>
            <a:r>
              <a:rPr lang="en-US" i="1"/>
              <a:t>T</a:t>
            </a:r>
            <a:r>
              <a:rPr lang="en-US" i="1" baseline="-25000"/>
              <a:t>i</a:t>
            </a:r>
            <a:r>
              <a:rPr lang="en-US"/>
              <a:t> is waiting for </a:t>
            </a:r>
            <a:r>
              <a:rPr lang="en-US" i="1"/>
              <a:t>T</a:t>
            </a:r>
            <a:r>
              <a:rPr lang="en-US" i="1" baseline="-25000"/>
              <a:t>j</a:t>
            </a:r>
            <a:r>
              <a:rPr lang="en-US"/>
              <a:t> to release a data item.</a:t>
            </a:r>
          </a:p>
          <a:p>
            <a:r>
              <a:rPr lang="en-US"/>
              <a:t>When </a:t>
            </a:r>
            <a:r>
              <a:rPr lang="en-US" i="1"/>
              <a:t>T</a:t>
            </a:r>
            <a:r>
              <a:rPr lang="en-US" i="1" baseline="-25000"/>
              <a:t>i</a:t>
            </a:r>
            <a:r>
              <a:rPr lang="en-US"/>
              <a:t> requests a data item currently being held by </a:t>
            </a:r>
            <a:r>
              <a:rPr lang="en-US" i="1"/>
              <a:t>T</a:t>
            </a:r>
            <a:r>
              <a:rPr lang="en-US" i="1" baseline="-25000"/>
              <a:t>j</a:t>
            </a:r>
            <a:r>
              <a:rPr lang="en-US"/>
              <a:t>, then the edge </a:t>
            </a:r>
            <a:r>
              <a:rPr lang="en-US" i="1"/>
              <a:t>T</a:t>
            </a:r>
            <a:r>
              <a:rPr lang="en-US" i="1" baseline="-25000"/>
              <a:t>i</a:t>
            </a:r>
            <a:r>
              <a:rPr lang="en-US"/>
              <a:t>  </a:t>
            </a:r>
            <a:r>
              <a:rPr lang="en-US" i="1"/>
              <a:t>T</a:t>
            </a:r>
            <a:r>
              <a:rPr lang="en-US" i="1" baseline="-25000"/>
              <a:t>j</a:t>
            </a:r>
            <a:r>
              <a:rPr lang="en-US"/>
              <a:t> is inserted in the wait-for graph. This edge is removed only when </a:t>
            </a:r>
            <a:r>
              <a:rPr lang="en-US" i="1"/>
              <a:t>T</a:t>
            </a:r>
            <a:r>
              <a:rPr lang="en-US" i="1" baseline="-25000"/>
              <a:t>j</a:t>
            </a:r>
            <a:r>
              <a:rPr lang="en-US"/>
              <a:t> is no longer holding a data item needed by </a:t>
            </a:r>
            <a:r>
              <a:rPr lang="en-US" i="1"/>
              <a:t>T</a:t>
            </a:r>
            <a:r>
              <a:rPr lang="en-US" i="1" baseline="-25000"/>
              <a:t>i</a:t>
            </a:r>
            <a:r>
              <a:rPr lang="en-US"/>
              <a:t>.</a:t>
            </a:r>
          </a:p>
          <a:p>
            <a:r>
              <a:rPr lang="en-US"/>
              <a:t>The system is in a deadlock state if and only if the wait-for graph has a cycle.  Must invoke a deadlock-detection algorithm periodically to look for cycles.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552450" y="0"/>
            <a:ext cx="8077200" cy="609600"/>
          </a:xfrm>
        </p:spPr>
        <p:txBody>
          <a:bodyPr/>
          <a:lstStyle/>
          <a:p>
            <a:r>
              <a:rPr lang="en-US"/>
              <a:t>Deadlock Detection (Cont.)</a:t>
            </a:r>
          </a:p>
        </p:txBody>
      </p:sp>
      <p:pic>
        <p:nvPicPr>
          <p:cNvPr id="89091" name="Picture 3"/>
          <p:cNvPicPr>
            <a:picLocks noChangeAspect="1" noChangeArrowheads="1"/>
          </p:cNvPicPr>
          <p:nvPr/>
        </p:nvPicPr>
        <p:blipFill>
          <a:blip r:embed="rId2"/>
          <a:srcRect/>
          <a:stretch>
            <a:fillRect/>
          </a:stretch>
        </p:blipFill>
        <p:spPr bwMode="auto">
          <a:xfrm>
            <a:off x="901700" y="1549400"/>
            <a:ext cx="3009900" cy="2362200"/>
          </a:xfrm>
          <a:prstGeom prst="rect">
            <a:avLst/>
          </a:prstGeom>
          <a:noFill/>
          <a:ln w="76200" cmpd="tri">
            <a:solidFill>
              <a:schemeClr val="tx2"/>
            </a:solidFill>
            <a:miter lim="800000"/>
            <a:headEnd/>
            <a:tailEnd/>
          </a:ln>
        </p:spPr>
      </p:pic>
      <p:sp>
        <p:nvSpPr>
          <p:cNvPr id="89093" name="Text Box 5"/>
          <p:cNvSpPr txBox="1">
            <a:spLocks noChangeArrowheads="1"/>
          </p:cNvSpPr>
          <p:nvPr/>
        </p:nvSpPr>
        <p:spPr bwMode="auto">
          <a:xfrm>
            <a:off x="719138" y="4625975"/>
            <a:ext cx="3937000" cy="457200"/>
          </a:xfrm>
          <a:prstGeom prst="rect">
            <a:avLst/>
          </a:prstGeom>
          <a:noFill/>
          <a:ln w="9525">
            <a:noFill/>
            <a:miter lim="800000"/>
            <a:headEnd/>
            <a:tailEnd/>
          </a:ln>
          <a:effectLst/>
        </p:spPr>
        <p:txBody>
          <a:bodyPr wrap="none">
            <a:spAutoFit/>
          </a:bodyPr>
          <a:lstStyle/>
          <a:p>
            <a:r>
              <a:rPr lang="en-US"/>
              <a:t>Wait-for graph without a cycle</a:t>
            </a:r>
          </a:p>
        </p:txBody>
      </p:sp>
      <p:sp>
        <p:nvSpPr>
          <p:cNvPr id="89094" name="Text Box 6"/>
          <p:cNvSpPr txBox="1">
            <a:spLocks noChangeArrowheads="1"/>
          </p:cNvSpPr>
          <p:nvPr/>
        </p:nvSpPr>
        <p:spPr bwMode="auto">
          <a:xfrm>
            <a:off x="5094288" y="4592638"/>
            <a:ext cx="3548062" cy="457200"/>
          </a:xfrm>
          <a:prstGeom prst="rect">
            <a:avLst/>
          </a:prstGeom>
          <a:noFill/>
          <a:ln w="9525">
            <a:noFill/>
            <a:miter lim="800000"/>
            <a:headEnd/>
            <a:tailEnd/>
          </a:ln>
          <a:effectLst/>
        </p:spPr>
        <p:txBody>
          <a:bodyPr wrap="none">
            <a:spAutoFit/>
          </a:bodyPr>
          <a:lstStyle/>
          <a:p>
            <a:r>
              <a:rPr lang="en-US"/>
              <a:t>Wait-for graph with a cycle</a:t>
            </a:r>
          </a:p>
        </p:txBody>
      </p:sp>
      <p:pic>
        <p:nvPicPr>
          <p:cNvPr id="89095" name="Picture 7"/>
          <p:cNvPicPr>
            <a:picLocks noChangeAspect="1" noChangeArrowheads="1"/>
          </p:cNvPicPr>
          <p:nvPr/>
        </p:nvPicPr>
        <p:blipFill>
          <a:blip r:embed="rId3"/>
          <a:srcRect l="11185" t="3801" r="10526" b="3510"/>
          <a:stretch>
            <a:fillRect/>
          </a:stretch>
        </p:blipFill>
        <p:spPr bwMode="auto">
          <a:xfrm>
            <a:off x="5245100" y="1295400"/>
            <a:ext cx="3289300" cy="2921000"/>
          </a:xfrm>
          <a:prstGeom prst="rect">
            <a:avLst/>
          </a:prstGeom>
          <a:noFill/>
          <a:ln w="76200" cmpd="tri">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Box 4"/>
          <p:cNvSpPr txBox="1">
            <a:spLocks noChangeArrowheads="1"/>
          </p:cNvSpPr>
          <p:nvPr/>
        </p:nvSpPr>
        <p:spPr bwMode="auto">
          <a:xfrm>
            <a:off x="228600" y="914400"/>
            <a:ext cx="4800600" cy="369888"/>
          </a:xfrm>
          <a:prstGeom prst="rect">
            <a:avLst/>
          </a:prstGeom>
          <a:noFill/>
          <a:ln w="9525">
            <a:noFill/>
            <a:miter lim="800000"/>
            <a:headEnd/>
            <a:tailEnd/>
          </a:ln>
        </p:spPr>
        <p:txBody>
          <a:bodyPr>
            <a:spAutoFit/>
          </a:bodyPr>
          <a:lstStyle/>
          <a:p>
            <a:r>
              <a:rPr lang="en-US">
                <a:latin typeface="Thoma"/>
              </a:rPr>
              <a:t>Consider the schedule shown in Figure 19.3.</a:t>
            </a:r>
            <a:endParaRPr lang="en-US">
              <a:solidFill>
                <a:srgbClr val="002060"/>
              </a:solidFill>
              <a:latin typeface="Thoma"/>
            </a:endParaRPr>
          </a:p>
        </p:txBody>
      </p:sp>
      <p:pic>
        <p:nvPicPr>
          <p:cNvPr id="24581" name="Picture 2"/>
          <p:cNvPicPr>
            <a:picLocks noChangeAspect="1" noChangeArrowheads="1"/>
          </p:cNvPicPr>
          <p:nvPr/>
        </p:nvPicPr>
        <p:blipFill>
          <a:blip r:embed="rId3"/>
          <a:srcRect/>
          <a:stretch>
            <a:fillRect/>
          </a:stretch>
        </p:blipFill>
        <p:spPr bwMode="auto">
          <a:xfrm>
            <a:off x="304800" y="1371600"/>
            <a:ext cx="4583699" cy="4497388"/>
          </a:xfrm>
          <a:prstGeom prst="rect">
            <a:avLst/>
          </a:prstGeom>
          <a:noFill/>
          <a:ln w="9525">
            <a:solidFill>
              <a:schemeClr val="tx2"/>
            </a:solidFill>
            <a:miter lim="800000"/>
            <a:headEnd/>
            <a:tailEnd/>
          </a:ln>
        </p:spPr>
      </p:pic>
      <p:pic>
        <p:nvPicPr>
          <p:cNvPr id="24582" name="Picture 3"/>
          <p:cNvPicPr>
            <a:picLocks noChangeAspect="1" noChangeArrowheads="1"/>
          </p:cNvPicPr>
          <p:nvPr/>
        </p:nvPicPr>
        <p:blipFill>
          <a:blip r:embed="rId4"/>
          <a:srcRect/>
          <a:stretch>
            <a:fillRect/>
          </a:stretch>
        </p:blipFill>
        <p:spPr bwMode="auto">
          <a:xfrm>
            <a:off x="5562600" y="875506"/>
            <a:ext cx="2743200" cy="2407444"/>
          </a:xfrm>
          <a:prstGeom prst="rect">
            <a:avLst/>
          </a:prstGeom>
          <a:noFill/>
          <a:ln w="9525">
            <a:solidFill>
              <a:schemeClr val="tx2"/>
            </a:solidFill>
            <a:miter lim="800000"/>
            <a:headEnd/>
            <a:tailEnd/>
          </a:ln>
        </p:spPr>
      </p:pic>
      <p:pic>
        <p:nvPicPr>
          <p:cNvPr id="24583" name="Picture 4"/>
          <p:cNvPicPr>
            <a:picLocks noChangeAspect="1" noChangeArrowheads="1"/>
          </p:cNvPicPr>
          <p:nvPr/>
        </p:nvPicPr>
        <p:blipFill>
          <a:blip r:embed="rId5"/>
          <a:srcRect/>
          <a:stretch>
            <a:fillRect/>
          </a:stretch>
        </p:blipFill>
        <p:spPr bwMode="auto">
          <a:xfrm>
            <a:off x="5562600" y="3421011"/>
            <a:ext cx="2743200" cy="2674989"/>
          </a:xfrm>
          <a:prstGeom prst="rect">
            <a:avLst/>
          </a:prstGeom>
          <a:noFill/>
          <a:ln w="9525">
            <a:solidFill>
              <a:schemeClr val="tx2"/>
            </a:solidFill>
            <a:miter lim="800000"/>
            <a:headEnd/>
            <a:tailEnd/>
          </a:ln>
        </p:spPr>
      </p:pic>
      <p:sp>
        <p:nvSpPr>
          <p:cNvPr id="24584" name="TextBox 8"/>
          <p:cNvSpPr txBox="1">
            <a:spLocks noChangeArrowheads="1"/>
          </p:cNvSpPr>
          <p:nvPr/>
        </p:nvSpPr>
        <p:spPr bwMode="auto">
          <a:xfrm>
            <a:off x="228600" y="6324600"/>
            <a:ext cx="7467600" cy="369888"/>
          </a:xfrm>
          <a:prstGeom prst="rect">
            <a:avLst/>
          </a:prstGeom>
          <a:noFill/>
          <a:ln w="9525">
            <a:noFill/>
            <a:miter lim="800000"/>
            <a:headEnd/>
            <a:tailEnd/>
          </a:ln>
        </p:spPr>
        <p:txBody>
          <a:bodyPr>
            <a:spAutoFit/>
          </a:bodyPr>
          <a:lstStyle/>
          <a:p>
            <a:r>
              <a:rPr lang="en-US" dirty="0">
                <a:solidFill>
                  <a:srgbClr val="FF0000"/>
                </a:solidFill>
                <a:cs typeface="Times New Roman" pitchFamily="18" charset="0"/>
              </a:rPr>
              <a:t>The last step, shown below the line,  creates a cycle in the </a:t>
            </a:r>
            <a:r>
              <a:rPr lang="en-US" dirty="0" smtClean="0">
                <a:solidFill>
                  <a:srgbClr val="FF0000"/>
                </a:solidFill>
                <a:cs typeface="Times New Roman" pitchFamily="18" charset="0"/>
              </a:rPr>
              <a:t>wait-for </a:t>
            </a:r>
            <a:r>
              <a:rPr lang="en-US" dirty="0">
                <a:solidFill>
                  <a:srgbClr val="FF0000"/>
                </a:solidFill>
                <a:cs typeface="Times New Roman" pitchFamily="18" charset="0"/>
              </a:rPr>
              <a:t>graph</a:t>
            </a:r>
            <a:r>
              <a:rPr lang="en-US" dirty="0">
                <a:solidFill>
                  <a:srgbClr val="FF0000"/>
                </a:solidFill>
              </a:rPr>
              <a:t>.</a:t>
            </a:r>
          </a:p>
        </p:txBody>
      </p:sp>
      <p:sp>
        <p:nvSpPr>
          <p:cNvPr id="10" name="Rectangle 9"/>
          <p:cNvSpPr/>
          <p:nvPr/>
        </p:nvSpPr>
        <p:spPr>
          <a:xfrm>
            <a:off x="228600" y="192088"/>
            <a:ext cx="8704263" cy="530225"/>
          </a:xfrm>
          <a:prstGeom prst="rect">
            <a:avLst/>
          </a:prstGeom>
          <a:solidFill>
            <a:schemeClr val="accent1">
              <a:lumMod val="20000"/>
              <a:lumOff val="80000"/>
            </a:schemeClr>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IN"/>
          </a:p>
        </p:txBody>
      </p:sp>
      <p:sp>
        <p:nvSpPr>
          <p:cNvPr id="11" name="Rectangle 2"/>
          <p:cNvSpPr txBox="1">
            <a:spLocks noChangeArrowheads="1"/>
          </p:cNvSpPr>
          <p:nvPr/>
        </p:nvSpPr>
        <p:spPr bwMode="auto">
          <a:xfrm>
            <a:off x="533400" y="192088"/>
            <a:ext cx="8077200" cy="530225"/>
          </a:xfrm>
          <a:prstGeom prst="rect">
            <a:avLst/>
          </a:prstGeom>
          <a:noFill/>
          <a:ln w="9525">
            <a:noFill/>
            <a:miter lim="800000"/>
            <a:headEnd/>
            <a:tailEnd/>
          </a:ln>
        </p:spPr>
        <p:txBody>
          <a:bodyPr anchor="ctr"/>
          <a:lstStyle/>
          <a:p>
            <a:pPr>
              <a:defRPr/>
            </a:pPr>
            <a:r>
              <a:rPr lang="en-IN" sz="2000" b="1" dirty="0" smtClean="0">
                <a:solidFill>
                  <a:schemeClr val="tx2"/>
                </a:solidFill>
                <a:ea typeface="+mj-ea"/>
                <a:cs typeface="Calibri" pitchFamily="34" charset="0"/>
              </a:rPr>
              <a:t>CONCURRENCY CONTROL PROTOCOLS – </a:t>
            </a:r>
            <a:r>
              <a:rPr lang="en-IN" sz="2000" b="1" dirty="0" smtClean="0">
                <a:solidFill>
                  <a:srgbClr val="FF0000"/>
                </a:solidFill>
                <a:ea typeface="+mj-ea"/>
                <a:cs typeface="Calibri" pitchFamily="34" charset="0"/>
              </a:rPr>
              <a:t>DEADLOCK DETECTION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Deadlock Recovery</a:t>
            </a:r>
          </a:p>
        </p:txBody>
      </p:sp>
      <p:sp>
        <p:nvSpPr>
          <p:cNvPr id="91139" name="Rectangle 3"/>
          <p:cNvSpPr>
            <a:spLocks noGrp="1" noChangeArrowheads="1"/>
          </p:cNvSpPr>
          <p:nvPr>
            <p:ph type="body" idx="4294967295"/>
          </p:nvPr>
        </p:nvSpPr>
        <p:spPr/>
        <p:txBody>
          <a:bodyPr/>
          <a:lstStyle/>
          <a:p>
            <a:r>
              <a:rPr lang="en-US" dirty="0"/>
              <a:t>When deadlock is  detected :</a:t>
            </a:r>
          </a:p>
          <a:p>
            <a:pPr lvl="1"/>
            <a:r>
              <a:rPr lang="en-US" dirty="0"/>
              <a:t>Some transaction will have to rolled back (made a victim) to break deadlock.  Select that transaction as victim that will incur minimum </a:t>
            </a:r>
            <a:r>
              <a:rPr lang="en-US" dirty="0" smtClean="0"/>
              <a:t>cost i.e., how long transaction has computed, how much require to complete, number of data items affected, number of transactions will be involved in rollback.</a:t>
            </a:r>
            <a:endParaRPr lang="en-US" dirty="0"/>
          </a:p>
          <a:p>
            <a:pPr lvl="1"/>
            <a:r>
              <a:rPr lang="en-US" dirty="0"/>
              <a:t>Rollback -- determine how far to roll back transaction</a:t>
            </a:r>
          </a:p>
          <a:p>
            <a:pPr lvl="2"/>
            <a:r>
              <a:rPr lang="en-US" dirty="0">
                <a:solidFill>
                  <a:schemeClr val="tx2"/>
                </a:solidFill>
              </a:rPr>
              <a:t>Total rollback</a:t>
            </a:r>
            <a:r>
              <a:rPr lang="en-US" dirty="0"/>
              <a:t>: Abort the transaction and then restart it.</a:t>
            </a:r>
          </a:p>
          <a:p>
            <a:r>
              <a:rPr lang="en-US" dirty="0"/>
              <a:t>More effective to roll back transaction only as far as necessary to break deadlock</a:t>
            </a:r>
            <a:r>
              <a:rPr lang="en-US" dirty="0" smtClean="0"/>
              <a:t>. </a:t>
            </a:r>
            <a:r>
              <a:rPr lang="en-IN" dirty="0" smtClean="0"/>
              <a:t>Such </a:t>
            </a:r>
            <a:r>
              <a:rPr lang="en-IN" b="1" dirty="0" smtClean="0"/>
              <a:t>partial rollback requires the </a:t>
            </a:r>
            <a:r>
              <a:rPr lang="en-IN" dirty="0" smtClean="0"/>
              <a:t>system to maintain additional information about the state of all the running  transactions. Specifically, the sequence of lock requests/grants and updates performed by the transaction needs to be recorded.</a:t>
            </a:r>
            <a:endParaRPr lang="en-US" dirty="0"/>
          </a:p>
          <a:p>
            <a:pPr lvl="1"/>
            <a:r>
              <a:rPr lang="en-US" dirty="0"/>
              <a:t>Starvation happens if same transaction is always chosen as victim. Include the number of rollbacks in the cost factor to avoid starvation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en-US"/>
              <a:t>Example of Fund Transfer</a:t>
            </a:r>
          </a:p>
        </p:txBody>
      </p:sp>
      <p:sp>
        <p:nvSpPr>
          <p:cNvPr id="382979" name="Rectangle 3"/>
          <p:cNvSpPr>
            <a:spLocks noGrp="1" noChangeArrowheads="1"/>
          </p:cNvSpPr>
          <p:nvPr>
            <p:ph type="body" idx="1"/>
          </p:nvPr>
        </p:nvSpPr>
        <p:spPr>
          <a:xfrm>
            <a:off x="1062038" y="1042988"/>
            <a:ext cx="6883400" cy="5042852"/>
          </a:xfrm>
        </p:spPr>
        <p:txBody>
          <a:bodyPr/>
          <a:lstStyle/>
          <a:p>
            <a:pPr>
              <a:lnSpc>
                <a:spcPct val="90000"/>
              </a:lnSpc>
            </a:pPr>
            <a:r>
              <a:rPr lang="en-US" sz="1800" dirty="0"/>
              <a:t>Transaction to transfer $50 from account </a:t>
            </a:r>
            <a:r>
              <a:rPr lang="en-US" sz="1800" i="1" dirty="0"/>
              <a:t>A</a:t>
            </a:r>
            <a:r>
              <a:rPr lang="en-US" sz="1800" dirty="0"/>
              <a:t> to account </a:t>
            </a:r>
            <a:r>
              <a:rPr lang="en-US" sz="1800" i="1" dirty="0"/>
              <a:t>B</a:t>
            </a:r>
            <a:r>
              <a:rPr lang="en-US" sz="1800" dirty="0"/>
              <a:t>:</a:t>
            </a:r>
          </a:p>
          <a:p>
            <a:pPr lvl="1">
              <a:lnSpc>
                <a:spcPct val="90000"/>
              </a:lnSpc>
              <a:buFont typeface="Wingdings 2" pitchFamily="18" charset="2"/>
              <a:buNone/>
            </a:pPr>
            <a:r>
              <a:rPr lang="en-US" sz="1600" dirty="0"/>
              <a:t>1.	</a:t>
            </a:r>
            <a:r>
              <a:rPr lang="en-US" sz="1600" b="1" dirty="0"/>
              <a:t>read</a:t>
            </a:r>
            <a:r>
              <a:rPr lang="en-US" sz="1600" dirty="0"/>
              <a:t>(</a:t>
            </a:r>
            <a:r>
              <a:rPr lang="en-US" sz="1600" i="1" dirty="0"/>
              <a:t>A</a:t>
            </a:r>
            <a:r>
              <a:rPr lang="en-US" sz="1600" dirty="0"/>
              <a:t>)</a:t>
            </a:r>
          </a:p>
          <a:p>
            <a:pPr lvl="1">
              <a:lnSpc>
                <a:spcPct val="90000"/>
              </a:lnSpc>
              <a:buFont typeface="Wingdings 2" pitchFamily="18" charset="2"/>
              <a:buNone/>
            </a:pPr>
            <a:r>
              <a:rPr lang="en-US" sz="1600" dirty="0"/>
              <a:t>2.	</a:t>
            </a:r>
            <a:r>
              <a:rPr lang="en-US" sz="1600" i="1" dirty="0"/>
              <a:t>A</a:t>
            </a:r>
            <a:r>
              <a:rPr lang="en-US" sz="1600" dirty="0"/>
              <a:t> := </a:t>
            </a:r>
            <a:r>
              <a:rPr lang="en-US" sz="1600" i="1" dirty="0"/>
              <a:t>A – </a:t>
            </a:r>
            <a:r>
              <a:rPr lang="en-US" sz="1600" dirty="0"/>
              <a:t>50</a:t>
            </a:r>
          </a:p>
          <a:p>
            <a:pPr lvl="1">
              <a:lnSpc>
                <a:spcPct val="90000"/>
              </a:lnSpc>
              <a:buFont typeface="Wingdings 2" pitchFamily="18" charset="2"/>
              <a:buNone/>
            </a:pPr>
            <a:r>
              <a:rPr lang="en-US" sz="1600" dirty="0"/>
              <a:t>3.	</a:t>
            </a:r>
            <a:r>
              <a:rPr lang="en-US" sz="1600" b="1" dirty="0"/>
              <a:t>write</a:t>
            </a:r>
            <a:r>
              <a:rPr lang="en-US" sz="1600" dirty="0"/>
              <a:t>(</a:t>
            </a:r>
            <a:r>
              <a:rPr lang="en-US" sz="1600" i="1" dirty="0"/>
              <a:t>A</a:t>
            </a:r>
            <a:r>
              <a:rPr lang="en-US" sz="1600" dirty="0"/>
              <a:t>)</a:t>
            </a:r>
          </a:p>
          <a:p>
            <a:pPr lvl="1">
              <a:lnSpc>
                <a:spcPct val="90000"/>
              </a:lnSpc>
              <a:buFont typeface="Wingdings 2" pitchFamily="18" charset="2"/>
              <a:buNone/>
            </a:pPr>
            <a:r>
              <a:rPr lang="en-US" sz="1600" dirty="0"/>
              <a:t>4.	</a:t>
            </a:r>
            <a:r>
              <a:rPr lang="en-US" sz="1600" b="1" dirty="0"/>
              <a:t>read</a:t>
            </a:r>
            <a:r>
              <a:rPr lang="en-US" sz="1600" dirty="0"/>
              <a:t>(</a:t>
            </a:r>
            <a:r>
              <a:rPr lang="en-US" sz="1600" i="1" dirty="0"/>
              <a:t>B</a:t>
            </a:r>
            <a:r>
              <a:rPr lang="en-US" sz="1600" dirty="0"/>
              <a:t>)</a:t>
            </a:r>
          </a:p>
          <a:p>
            <a:pPr lvl="1">
              <a:lnSpc>
                <a:spcPct val="90000"/>
              </a:lnSpc>
              <a:buFont typeface="Wingdings 2" pitchFamily="18" charset="2"/>
              <a:buNone/>
            </a:pPr>
            <a:r>
              <a:rPr lang="en-US" sz="1600" dirty="0"/>
              <a:t>5.	</a:t>
            </a:r>
            <a:r>
              <a:rPr lang="en-US" sz="1600" i="1" dirty="0"/>
              <a:t>B</a:t>
            </a:r>
            <a:r>
              <a:rPr lang="en-US" sz="1600" dirty="0"/>
              <a:t> := </a:t>
            </a:r>
            <a:r>
              <a:rPr lang="en-US" sz="1600" i="1" dirty="0"/>
              <a:t>B + </a:t>
            </a:r>
            <a:r>
              <a:rPr lang="en-US" sz="1600" dirty="0"/>
              <a:t>50</a:t>
            </a:r>
          </a:p>
          <a:p>
            <a:pPr lvl="1">
              <a:lnSpc>
                <a:spcPct val="90000"/>
              </a:lnSpc>
              <a:buFont typeface="Wingdings 2" pitchFamily="18" charset="2"/>
              <a:buNone/>
            </a:pPr>
            <a:r>
              <a:rPr lang="en-US" sz="1600" dirty="0"/>
              <a:t>6.	</a:t>
            </a:r>
            <a:r>
              <a:rPr lang="en-US" sz="1600" b="1" dirty="0"/>
              <a:t>write</a:t>
            </a:r>
            <a:r>
              <a:rPr lang="en-US" sz="1600" dirty="0"/>
              <a:t>(</a:t>
            </a:r>
            <a:r>
              <a:rPr lang="en-US" sz="1600" i="1" dirty="0"/>
              <a:t>B)</a:t>
            </a:r>
          </a:p>
          <a:p>
            <a:pPr>
              <a:lnSpc>
                <a:spcPct val="90000"/>
              </a:lnSpc>
            </a:pPr>
            <a:r>
              <a:rPr lang="en-US" sz="1800" dirty="0"/>
              <a:t>Consistency requirement – the sum of </a:t>
            </a:r>
            <a:r>
              <a:rPr lang="en-US" sz="1800" i="1" dirty="0"/>
              <a:t>A </a:t>
            </a:r>
            <a:r>
              <a:rPr lang="en-US" sz="1800" dirty="0"/>
              <a:t>and </a:t>
            </a:r>
            <a:r>
              <a:rPr lang="en-US" sz="1800" i="1" dirty="0"/>
              <a:t>B </a:t>
            </a:r>
            <a:r>
              <a:rPr lang="en-US" sz="1800" dirty="0"/>
              <a:t>is unchanged by the execution of the transaction</a:t>
            </a:r>
            <a:r>
              <a:rPr lang="en-US" sz="1800" dirty="0" smtClean="0"/>
              <a:t>.</a:t>
            </a:r>
          </a:p>
          <a:p>
            <a:pPr>
              <a:buNone/>
            </a:pPr>
            <a:r>
              <a:rPr lang="en-IN" sz="1800" dirty="0" smtClean="0"/>
              <a:t>		</a:t>
            </a:r>
            <a:endParaRPr lang="en-US" sz="1800" dirty="0"/>
          </a:p>
          <a:p>
            <a:pPr>
              <a:lnSpc>
                <a:spcPct val="90000"/>
              </a:lnSpc>
            </a:pPr>
            <a:r>
              <a:rPr lang="en-US" sz="1800" dirty="0"/>
              <a:t>Atomicity requirement — if the transaction fails after step 3 and before step </a:t>
            </a:r>
            <a:r>
              <a:rPr lang="en-US" sz="1800" dirty="0" smtClean="0"/>
              <a:t>6, </a:t>
            </a:r>
            <a:r>
              <a:rPr lang="en-IN" sz="1800" dirty="0" smtClean="0"/>
              <a:t>money will be “lost” leading to an inconsistent database state</a:t>
            </a:r>
            <a:endParaRPr lang="en-US" sz="1800" dirty="0" smtClean="0"/>
          </a:p>
          <a:p>
            <a:pPr>
              <a:buNone/>
            </a:pPr>
            <a:r>
              <a:rPr lang="en-IN" sz="1800" dirty="0" smtClean="0"/>
              <a:t>	Failure could be due to software or hardware</a:t>
            </a:r>
          </a:p>
          <a:p>
            <a:pPr>
              <a:buNone/>
            </a:pPr>
            <a:r>
              <a:rPr lang="en-IN" sz="1800" dirty="0" smtClean="0"/>
              <a:t>	–the system should ensure that updates of a partially executed transaction are not reflected in the database</a:t>
            </a:r>
          </a:p>
          <a:p>
            <a:pPr>
              <a:lnSpc>
                <a:spcPct val="90000"/>
              </a:lnSpc>
            </a:pPr>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en-US" dirty="0"/>
              <a:t>Example of Fund Transfer (Cont.)</a:t>
            </a:r>
          </a:p>
        </p:txBody>
      </p:sp>
      <p:sp>
        <p:nvSpPr>
          <p:cNvPr id="384003" name="Rectangle 3"/>
          <p:cNvSpPr>
            <a:spLocks noGrp="1" noChangeArrowheads="1"/>
          </p:cNvSpPr>
          <p:nvPr>
            <p:ph type="body" idx="1"/>
          </p:nvPr>
        </p:nvSpPr>
        <p:spPr>
          <a:xfrm>
            <a:off x="1047750" y="1247775"/>
            <a:ext cx="7138988" cy="4114800"/>
          </a:xfrm>
        </p:spPr>
        <p:txBody>
          <a:bodyPr/>
          <a:lstStyle/>
          <a:p>
            <a:r>
              <a:rPr lang="en-US" dirty="0"/>
              <a:t>Durability requirement — once the user has been notified that the transaction has completed (i.e., the transfer of the $50 has taken place), the updates to the database by the transaction must persist despite failures</a:t>
            </a:r>
            <a:r>
              <a:rPr lang="en-US"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Fund Transfer (Cont.)</a:t>
            </a:r>
            <a:endParaRPr lang="en-IN" dirty="0"/>
          </a:p>
        </p:txBody>
      </p:sp>
      <p:sp>
        <p:nvSpPr>
          <p:cNvPr id="3" name="Content Placeholder 2"/>
          <p:cNvSpPr>
            <a:spLocks noGrp="1"/>
          </p:cNvSpPr>
          <p:nvPr>
            <p:ph idx="1"/>
          </p:nvPr>
        </p:nvSpPr>
        <p:spPr>
          <a:xfrm>
            <a:off x="571500" y="680720"/>
            <a:ext cx="7848600" cy="5310505"/>
          </a:xfrm>
        </p:spPr>
        <p:txBody>
          <a:bodyPr/>
          <a:lstStyle/>
          <a:p>
            <a:r>
              <a:rPr lang="en-IN" sz="1800" b="1" dirty="0" smtClean="0"/>
              <a:t>Isolation requirement—if between steps 3 and 6, another transaction T2 is allowed to access the partially updated database, it will see an inconsistent database (the sum </a:t>
            </a:r>
            <a:r>
              <a:rPr lang="en-IN" sz="1800" b="1" i="1" dirty="0" smtClean="0"/>
              <a:t>A + B will be less than it should be).</a:t>
            </a:r>
          </a:p>
          <a:p>
            <a:r>
              <a:rPr lang="en-IN" sz="1800" b="1" i="1" dirty="0" smtClean="0"/>
              <a:t>T1 					T2</a:t>
            </a:r>
          </a:p>
          <a:p>
            <a:pPr>
              <a:buNone/>
            </a:pPr>
            <a:r>
              <a:rPr lang="en-IN" sz="1800" dirty="0" smtClean="0"/>
              <a:t>1.</a:t>
            </a:r>
            <a:r>
              <a:rPr lang="en-IN" sz="1800" b="1" dirty="0" smtClean="0"/>
              <a:t>read(</a:t>
            </a:r>
            <a:r>
              <a:rPr lang="en-IN" sz="1800" b="1" i="1" dirty="0" smtClean="0"/>
              <a:t>A)</a:t>
            </a:r>
          </a:p>
          <a:p>
            <a:pPr>
              <a:buNone/>
            </a:pPr>
            <a:r>
              <a:rPr lang="en-IN" sz="1800" dirty="0" smtClean="0"/>
              <a:t>2.</a:t>
            </a:r>
            <a:r>
              <a:rPr lang="en-IN" sz="1800" i="1" dirty="0" smtClean="0"/>
              <a:t>A:= A –50</a:t>
            </a:r>
          </a:p>
          <a:p>
            <a:pPr>
              <a:buNone/>
            </a:pPr>
            <a:r>
              <a:rPr lang="en-IN" sz="1800" dirty="0" smtClean="0"/>
              <a:t>3.</a:t>
            </a:r>
            <a:r>
              <a:rPr lang="en-IN" sz="1800" b="1" dirty="0" smtClean="0"/>
              <a:t>write(</a:t>
            </a:r>
            <a:r>
              <a:rPr lang="en-IN" sz="1800" b="1" i="1" dirty="0" smtClean="0"/>
              <a:t>A)</a:t>
            </a:r>
          </a:p>
          <a:p>
            <a:pPr>
              <a:buNone/>
            </a:pPr>
            <a:r>
              <a:rPr lang="en-IN" sz="1800" b="1" i="1" dirty="0" smtClean="0"/>
              <a:t>				read(A), read(B), print(A+B)</a:t>
            </a:r>
          </a:p>
          <a:p>
            <a:pPr>
              <a:buNone/>
            </a:pPr>
            <a:r>
              <a:rPr lang="en-IN" sz="1800" dirty="0" smtClean="0"/>
              <a:t>4.</a:t>
            </a:r>
            <a:r>
              <a:rPr lang="en-IN" sz="1800" b="1" dirty="0" smtClean="0"/>
              <a:t>read(</a:t>
            </a:r>
            <a:r>
              <a:rPr lang="en-IN" sz="1800" b="1" i="1" dirty="0" smtClean="0"/>
              <a:t>B)</a:t>
            </a:r>
          </a:p>
          <a:p>
            <a:pPr>
              <a:buNone/>
            </a:pPr>
            <a:r>
              <a:rPr lang="en-IN" sz="1800" dirty="0" smtClean="0"/>
              <a:t>5.</a:t>
            </a:r>
            <a:r>
              <a:rPr lang="en-IN" sz="1800" i="1" dirty="0" smtClean="0"/>
              <a:t>B:= B + 50</a:t>
            </a:r>
          </a:p>
          <a:p>
            <a:pPr>
              <a:buNone/>
            </a:pPr>
            <a:r>
              <a:rPr lang="en-IN" sz="1800" dirty="0" smtClean="0"/>
              <a:t>6.</a:t>
            </a:r>
            <a:r>
              <a:rPr lang="en-IN" sz="1800" b="1" dirty="0" smtClean="0"/>
              <a:t>write(</a:t>
            </a:r>
            <a:r>
              <a:rPr lang="en-IN" sz="1800" b="1" i="1" dirty="0" smtClean="0"/>
              <a:t>B</a:t>
            </a:r>
          </a:p>
          <a:p>
            <a:r>
              <a:rPr lang="en-IN" sz="1800" dirty="0" smtClean="0"/>
              <a:t>•Isolation can be ensured trivially by running transactions </a:t>
            </a:r>
            <a:r>
              <a:rPr lang="en-IN" sz="1800" b="1" dirty="0" smtClean="0"/>
              <a:t>serially</a:t>
            </a:r>
          </a:p>
          <a:p>
            <a:r>
              <a:rPr lang="en-IN" sz="1800" dirty="0" smtClean="0"/>
              <a:t>–that is, one after the other. </a:t>
            </a:r>
          </a:p>
          <a:p>
            <a:r>
              <a:rPr lang="en-IN" sz="1800" dirty="0" smtClean="0"/>
              <a:t>•However, executing multiple transactions concurrently has significant benefits, as we will see later.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C:\apps\Microsoft Office\Templates\Presentations\db-book.pot</Template>
  <TotalTime>46853</TotalTime>
  <Words>3765</Words>
  <Application>Microsoft Office PowerPoint</Application>
  <PresentationFormat>On-screen Show (4:3)</PresentationFormat>
  <Paragraphs>453</Paragraphs>
  <Slides>69</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1" baseType="lpstr">
      <vt:lpstr>db-book</vt:lpstr>
      <vt:lpstr>Clip</vt:lpstr>
      <vt:lpstr>Transactions</vt:lpstr>
      <vt:lpstr>What is a Transaction?</vt:lpstr>
      <vt:lpstr>Slide 3</vt:lpstr>
      <vt:lpstr>Example of a Transaction</vt:lpstr>
      <vt:lpstr>What is a transaction </vt:lpstr>
      <vt:lpstr>ACID Properties</vt:lpstr>
      <vt:lpstr>Example of Fund Transfer</vt:lpstr>
      <vt:lpstr>Example of Fund Transfer (Cont.)</vt:lpstr>
      <vt:lpstr>Example of Fund Transfer (Cont.)</vt:lpstr>
      <vt:lpstr>Transaction State</vt:lpstr>
      <vt:lpstr>Transaction State (Cont.)</vt:lpstr>
      <vt:lpstr>The System Log</vt:lpstr>
      <vt:lpstr>Transaction states and additional operations </vt:lpstr>
      <vt:lpstr>Concurrent Executions</vt:lpstr>
      <vt:lpstr>Schedules</vt:lpstr>
      <vt:lpstr>Example Schedules</vt:lpstr>
      <vt:lpstr>Example Schedule (Cont.)</vt:lpstr>
      <vt:lpstr>Example Schedules (Cont.)</vt:lpstr>
      <vt:lpstr>Serializability</vt:lpstr>
      <vt:lpstr>Conflict Serializability</vt:lpstr>
      <vt:lpstr>   CONCURRENT EXECUTIONS – CONFLICTING ACTIONS</vt:lpstr>
      <vt:lpstr>Slide 22</vt:lpstr>
      <vt:lpstr> CONCURRENT EXECUTIONS – CONFLICTING ACTIONS – DIRTY READ </vt:lpstr>
      <vt:lpstr>CONCURRENT EXECUTIONS – CONFLICTING ACTIONS – EXAMPLE  </vt:lpstr>
      <vt:lpstr>Slide 25</vt:lpstr>
      <vt:lpstr>Slide 26</vt:lpstr>
      <vt:lpstr>Conflict Serializability (Cont.)</vt:lpstr>
      <vt:lpstr>Conflict Serializability (Cont.)</vt:lpstr>
      <vt:lpstr>Slide 29</vt:lpstr>
      <vt:lpstr>View Serializability</vt:lpstr>
      <vt:lpstr>View Serializability (Cont.)</vt:lpstr>
      <vt:lpstr>Other Notions of Serializability</vt:lpstr>
      <vt:lpstr>Testing for Serializability</vt:lpstr>
      <vt:lpstr>Example 1</vt:lpstr>
      <vt:lpstr>Example Schedule (Schedule A) + Precedence Graph</vt:lpstr>
      <vt:lpstr>Test for Conflict Serializability</vt:lpstr>
      <vt:lpstr>Test for View Serializability</vt:lpstr>
      <vt:lpstr>Recoverability</vt:lpstr>
      <vt:lpstr>Recoverability (Cont.)</vt:lpstr>
      <vt:lpstr>Recoverability (Cont.)</vt:lpstr>
      <vt:lpstr>Slide 41</vt:lpstr>
      <vt:lpstr>Why Concurrency Control is needed: </vt:lpstr>
      <vt:lpstr>(b)The temporary update problem(Dirty Read Problem)</vt:lpstr>
      <vt:lpstr>(c) The incorrect summary problem.</vt:lpstr>
      <vt:lpstr>Concurrency Control</vt:lpstr>
      <vt:lpstr>Concurrency Control – Lock Manager</vt:lpstr>
      <vt:lpstr>Lock-Based Protocols</vt:lpstr>
      <vt:lpstr>Lock-Based Protocols (Cont.)</vt:lpstr>
      <vt:lpstr>Lock-Based Protocols (Cont.)</vt:lpstr>
      <vt:lpstr>Lock-Based Protocols (Cont.)</vt:lpstr>
      <vt:lpstr>Pitfalls of Lock-Based Protocols</vt:lpstr>
      <vt:lpstr>Pitfalls of Lock-Based Protocols (Cont.)</vt:lpstr>
      <vt:lpstr>The Two-Phase Locking Protocol</vt:lpstr>
      <vt:lpstr>The Two-Phase Locking Protocol (Cont.)</vt:lpstr>
      <vt:lpstr>The Two-Phase Locking Protocol (Cont.)</vt:lpstr>
      <vt:lpstr>Lock-Conversions</vt:lpstr>
      <vt:lpstr>Lock-Conversions (Refined Two-phase locking protocol </vt:lpstr>
      <vt:lpstr>Examples (Precedence Graph)</vt:lpstr>
      <vt:lpstr>Do it yourself: Which of these is serializable?</vt:lpstr>
      <vt:lpstr>Slide 60</vt:lpstr>
      <vt:lpstr>Pitfalls of Lock-Based Protocols</vt:lpstr>
      <vt:lpstr>Pitfalls of Lock-Based Protocols (Cont.)</vt:lpstr>
      <vt:lpstr>Deadlock Handling</vt:lpstr>
      <vt:lpstr>More Deadlock Prevention Strategies</vt:lpstr>
      <vt:lpstr>Deadlock prevention (Cont.)</vt:lpstr>
      <vt:lpstr>Deadlock Detection</vt:lpstr>
      <vt:lpstr>Deadlock Detection (Cont.)</vt:lpstr>
      <vt:lpstr>Slide 68</vt:lpstr>
      <vt:lpstr>Deadlock Recovery</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devpriya.soni</cp:lastModifiedBy>
  <cp:revision>484</cp:revision>
  <cp:lastPrinted>1999-06-28T19:27:31Z</cp:lastPrinted>
  <dcterms:created xsi:type="dcterms:W3CDTF">2000-02-23T18:58:38Z</dcterms:created>
  <dcterms:modified xsi:type="dcterms:W3CDTF">2016-11-25T04:36:45Z</dcterms:modified>
</cp:coreProperties>
</file>