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735" r:id="rId2"/>
  </p:sldMasterIdLst>
  <p:notesMasterIdLst>
    <p:notesMasterId r:id="rId26"/>
  </p:notesMasterIdLst>
  <p:sldIdLst>
    <p:sldId id="286" r:id="rId3"/>
    <p:sldId id="315" r:id="rId4"/>
    <p:sldId id="301" r:id="rId5"/>
    <p:sldId id="303" r:id="rId6"/>
    <p:sldId id="304" r:id="rId7"/>
    <p:sldId id="316" r:id="rId8"/>
    <p:sldId id="291" r:id="rId9"/>
    <p:sldId id="317" r:id="rId10"/>
    <p:sldId id="293" r:id="rId11"/>
    <p:sldId id="294" r:id="rId12"/>
    <p:sldId id="318" r:id="rId13"/>
    <p:sldId id="320" r:id="rId14"/>
    <p:sldId id="321" r:id="rId15"/>
    <p:sldId id="323" r:id="rId16"/>
    <p:sldId id="295" r:id="rId17"/>
    <p:sldId id="324" r:id="rId18"/>
    <p:sldId id="297" r:id="rId19"/>
    <p:sldId id="298" r:id="rId20"/>
    <p:sldId id="325" r:id="rId21"/>
    <p:sldId id="308" r:id="rId22"/>
    <p:sldId id="309" r:id="rId23"/>
    <p:sldId id="310" r:id="rId24"/>
    <p:sldId id="314" r:id="rId25"/>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84" charset="0"/>
        <a:ea typeface="+mn-ea"/>
        <a:cs typeface="+mn-cs"/>
      </a:defRPr>
    </a:lvl1pPr>
    <a:lvl2pPr marL="457200" algn="l" rtl="0" fontAlgn="base">
      <a:spcBef>
        <a:spcPct val="0"/>
      </a:spcBef>
      <a:spcAft>
        <a:spcPct val="0"/>
      </a:spcAft>
      <a:defRPr kern="1200">
        <a:solidFill>
          <a:schemeClr val="tx1"/>
        </a:solidFill>
        <a:latin typeface="Arial" pitchFamily="-84" charset="0"/>
        <a:ea typeface="+mn-ea"/>
        <a:cs typeface="+mn-cs"/>
      </a:defRPr>
    </a:lvl2pPr>
    <a:lvl3pPr marL="914400" algn="l" rtl="0" fontAlgn="base">
      <a:spcBef>
        <a:spcPct val="0"/>
      </a:spcBef>
      <a:spcAft>
        <a:spcPct val="0"/>
      </a:spcAft>
      <a:defRPr kern="1200">
        <a:solidFill>
          <a:schemeClr val="tx1"/>
        </a:solidFill>
        <a:latin typeface="Arial" pitchFamily="-84" charset="0"/>
        <a:ea typeface="+mn-ea"/>
        <a:cs typeface="+mn-cs"/>
      </a:defRPr>
    </a:lvl3pPr>
    <a:lvl4pPr marL="1371600" algn="l" rtl="0" fontAlgn="base">
      <a:spcBef>
        <a:spcPct val="0"/>
      </a:spcBef>
      <a:spcAft>
        <a:spcPct val="0"/>
      </a:spcAft>
      <a:defRPr kern="1200">
        <a:solidFill>
          <a:schemeClr val="tx1"/>
        </a:solidFill>
        <a:latin typeface="Arial" pitchFamily="-84" charset="0"/>
        <a:ea typeface="+mn-ea"/>
        <a:cs typeface="+mn-cs"/>
      </a:defRPr>
    </a:lvl4pPr>
    <a:lvl5pPr marL="1828800" algn="l" rtl="0" fontAlgn="base">
      <a:spcBef>
        <a:spcPct val="0"/>
      </a:spcBef>
      <a:spcAft>
        <a:spcPct val="0"/>
      </a:spcAft>
      <a:defRPr kern="1200">
        <a:solidFill>
          <a:schemeClr val="tx1"/>
        </a:solidFill>
        <a:latin typeface="Arial" pitchFamily="-84" charset="0"/>
        <a:ea typeface="+mn-ea"/>
        <a:cs typeface="+mn-cs"/>
      </a:defRPr>
    </a:lvl5pPr>
    <a:lvl6pPr marL="2286000" algn="l" defTabSz="457200" rtl="0" eaLnBrk="1" latinLnBrk="0" hangingPunct="1">
      <a:defRPr kern="1200">
        <a:solidFill>
          <a:schemeClr val="tx1"/>
        </a:solidFill>
        <a:latin typeface="Arial" pitchFamily="-84" charset="0"/>
        <a:ea typeface="+mn-ea"/>
        <a:cs typeface="+mn-cs"/>
      </a:defRPr>
    </a:lvl6pPr>
    <a:lvl7pPr marL="2743200" algn="l" defTabSz="457200" rtl="0" eaLnBrk="1" latinLnBrk="0" hangingPunct="1">
      <a:defRPr kern="1200">
        <a:solidFill>
          <a:schemeClr val="tx1"/>
        </a:solidFill>
        <a:latin typeface="Arial" pitchFamily="-84" charset="0"/>
        <a:ea typeface="+mn-ea"/>
        <a:cs typeface="+mn-cs"/>
      </a:defRPr>
    </a:lvl7pPr>
    <a:lvl8pPr marL="3200400" algn="l" defTabSz="457200" rtl="0" eaLnBrk="1" latinLnBrk="0" hangingPunct="1">
      <a:defRPr kern="1200">
        <a:solidFill>
          <a:schemeClr val="tx1"/>
        </a:solidFill>
        <a:latin typeface="Arial" pitchFamily="-84" charset="0"/>
        <a:ea typeface="+mn-ea"/>
        <a:cs typeface="+mn-cs"/>
      </a:defRPr>
    </a:lvl8pPr>
    <a:lvl9pPr marL="3657600" algn="l" defTabSz="457200" rtl="0" eaLnBrk="1" latinLnBrk="0" hangingPunct="1">
      <a:defRPr kern="1200">
        <a:solidFill>
          <a:schemeClr val="tx1"/>
        </a:solidFill>
        <a:latin typeface="Arial" pitchFamily="-8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73" autoAdjust="0"/>
  </p:normalViewPr>
  <p:slideViewPr>
    <p:cSldViewPr>
      <p:cViewPr>
        <p:scale>
          <a:sx n="55" d="100"/>
          <a:sy n="55" d="100"/>
        </p:scale>
        <p:origin x="-732" y="-312"/>
      </p:cViewPr>
      <p:guideLst>
        <p:guide orient="horz" pos="2160"/>
        <p:guide pos="2880"/>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0"/>
    </p:cViewPr>
  </p:sorterViewPr>
  <p:notesViewPr>
    <p:cSldViewPr>
      <p:cViewPr>
        <p:scale>
          <a:sx n="120" d="100"/>
          <a:sy n="120" d="100"/>
        </p:scale>
        <p:origin x="-1312" y="-4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2BFBCF-8FB3-8B42-BFCE-ADCF2AC68644}" type="doc">
      <dgm:prSet loTypeId="urn:microsoft.com/office/officeart/2005/8/layout/default#1" loCatId="list" qsTypeId="urn:microsoft.com/office/officeart/2005/8/quickstyle/simple4" qsCatId="simple" csTypeId="urn:microsoft.com/office/officeart/2005/8/colors/accent1_2" csCatId="accent1" phldr="1"/>
      <dgm:spPr/>
      <dgm:t>
        <a:bodyPr/>
        <a:lstStyle/>
        <a:p>
          <a:endParaRPr lang="en-US"/>
        </a:p>
      </dgm:t>
    </dgm:pt>
    <dgm:pt modelId="{B074D31A-A44C-1B4E-82C2-AD0C6F2CDC2C}">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Announced in 1984 by T. </a:t>
          </a:r>
          <a:r>
            <a:rPr lang="en-US" b="0" dirty="0" err="1" smtClean="0">
              <a:effectLst>
                <a:outerShdw blurRad="38100" dist="38100" dir="2700000" algn="tl">
                  <a:srgbClr val="000000">
                    <a:alpha val="43137"/>
                  </a:srgbClr>
                </a:outerShdw>
              </a:effectLst>
            </a:rPr>
            <a:t>Elgamal</a:t>
          </a:r>
          <a:endParaRPr lang="en-US" b="0" dirty="0">
            <a:effectLst>
              <a:outerShdw blurRad="38100" dist="38100" dir="2700000" algn="tl">
                <a:srgbClr val="000000">
                  <a:alpha val="43137"/>
                </a:srgbClr>
              </a:outerShdw>
            </a:effectLst>
          </a:endParaRPr>
        </a:p>
      </dgm:t>
    </dgm:pt>
    <dgm:pt modelId="{12306DCB-AC5E-2149-8DB2-71A40E236E68}" type="parTrans" cxnId="{C7EA056B-46BF-3445-9C5F-F1FFD01E8C6F}">
      <dgm:prSet/>
      <dgm:spPr/>
      <dgm:t>
        <a:bodyPr/>
        <a:lstStyle/>
        <a:p>
          <a:endParaRPr lang="en-US"/>
        </a:p>
      </dgm:t>
    </dgm:pt>
    <dgm:pt modelId="{EF9DB541-A056-2042-AF2B-98C8994FF8EF}" type="sibTrans" cxnId="{C7EA056B-46BF-3445-9C5F-F1FFD01E8C6F}">
      <dgm:prSet/>
      <dgm:spPr/>
      <dgm:t>
        <a:bodyPr/>
        <a:lstStyle/>
        <a:p>
          <a:endParaRPr lang="en-US"/>
        </a:p>
      </dgm:t>
    </dgm:pt>
    <dgm:pt modelId="{A44A8A2B-9D29-4643-92BA-39E5B80A8A92}">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Public-key scheme based on discrete logarithms closely related to the </a:t>
          </a:r>
          <a:r>
            <a:rPr lang="en-US" b="0" dirty="0" err="1" smtClean="0">
              <a:effectLst>
                <a:outerShdw blurRad="38100" dist="38100" dir="2700000" algn="tl">
                  <a:srgbClr val="000000">
                    <a:alpha val="43137"/>
                  </a:srgbClr>
                </a:outerShdw>
              </a:effectLst>
            </a:rPr>
            <a:t>Diffie</a:t>
          </a:r>
          <a:r>
            <a:rPr lang="en-US" b="0" dirty="0" smtClean="0">
              <a:effectLst>
                <a:outerShdw blurRad="38100" dist="38100" dir="2700000" algn="tl">
                  <a:srgbClr val="000000">
                    <a:alpha val="43137"/>
                  </a:srgbClr>
                </a:outerShdw>
              </a:effectLst>
            </a:rPr>
            <a:t>-Hellman technique</a:t>
          </a:r>
          <a:endParaRPr lang="en-US" b="0" dirty="0">
            <a:effectLst>
              <a:outerShdw blurRad="38100" dist="38100" dir="2700000" algn="tl">
                <a:srgbClr val="000000">
                  <a:alpha val="43137"/>
                </a:srgbClr>
              </a:outerShdw>
            </a:effectLst>
          </a:endParaRPr>
        </a:p>
      </dgm:t>
    </dgm:pt>
    <dgm:pt modelId="{C6F71EAF-257F-2A47-99E3-051723C549C4}" type="parTrans" cxnId="{87ADF525-C0AB-D648-81C1-7D066092EEB4}">
      <dgm:prSet/>
      <dgm:spPr/>
      <dgm:t>
        <a:bodyPr/>
        <a:lstStyle/>
        <a:p>
          <a:endParaRPr lang="en-US"/>
        </a:p>
      </dgm:t>
    </dgm:pt>
    <dgm:pt modelId="{9A25FB7F-19A4-1149-BA8D-50BD70FB3219}" type="sibTrans" cxnId="{87ADF525-C0AB-D648-81C1-7D066092EEB4}">
      <dgm:prSet/>
      <dgm:spPr/>
      <dgm:t>
        <a:bodyPr/>
        <a:lstStyle/>
        <a:p>
          <a:endParaRPr lang="en-US"/>
        </a:p>
      </dgm:t>
    </dgm:pt>
    <dgm:pt modelId="{74744364-26D6-6340-82D0-C96256292ADE}">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Used in the digital signature standard (DSS) and the S/MIME e-mail standard</a:t>
          </a:r>
          <a:endParaRPr lang="en-US" b="0" dirty="0">
            <a:effectLst>
              <a:outerShdw blurRad="38100" dist="38100" dir="2700000" algn="tl">
                <a:srgbClr val="000000">
                  <a:alpha val="43137"/>
                </a:srgbClr>
              </a:outerShdw>
            </a:effectLst>
          </a:endParaRPr>
        </a:p>
      </dgm:t>
    </dgm:pt>
    <dgm:pt modelId="{EE5BAF50-5DC4-2E46-BA7C-EDE457C81F3F}" type="parTrans" cxnId="{E7D31497-E128-FD45-A817-0F96DD4ECD82}">
      <dgm:prSet/>
      <dgm:spPr/>
      <dgm:t>
        <a:bodyPr/>
        <a:lstStyle/>
        <a:p>
          <a:endParaRPr lang="en-US"/>
        </a:p>
      </dgm:t>
    </dgm:pt>
    <dgm:pt modelId="{869F4DD0-9DBF-6742-BE9F-C906B42583BF}" type="sibTrans" cxnId="{E7D31497-E128-FD45-A817-0F96DD4ECD82}">
      <dgm:prSet/>
      <dgm:spPr/>
      <dgm:t>
        <a:bodyPr/>
        <a:lstStyle/>
        <a:p>
          <a:endParaRPr lang="en-US"/>
        </a:p>
      </dgm:t>
    </dgm:pt>
    <dgm:pt modelId="{A94A6C78-D99F-6342-A512-70C59355D32E}">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Global elements are a prime number </a:t>
          </a:r>
          <a:r>
            <a:rPr lang="en-US" b="0" i="1" dirty="0" err="1" smtClean="0">
              <a:effectLst>
                <a:outerShdw blurRad="38100" dist="38100" dir="2700000" algn="tl">
                  <a:srgbClr val="000000">
                    <a:alpha val="43137"/>
                  </a:srgbClr>
                </a:outerShdw>
              </a:effectLst>
            </a:rPr>
            <a:t>q</a:t>
          </a:r>
          <a:r>
            <a:rPr lang="en-US" b="0" i="1" dirty="0" smtClean="0">
              <a:effectLst>
                <a:outerShdw blurRad="38100" dist="38100" dir="2700000" algn="tl">
                  <a:srgbClr val="000000">
                    <a:alpha val="43137"/>
                  </a:srgbClr>
                </a:outerShdw>
              </a:effectLst>
            </a:rPr>
            <a:t> </a:t>
          </a:r>
          <a:r>
            <a:rPr lang="en-US" b="0" dirty="0" smtClean="0">
              <a:effectLst>
                <a:outerShdw blurRad="38100" dist="38100" dir="2700000" algn="tl">
                  <a:srgbClr val="000000">
                    <a:alpha val="43137"/>
                  </a:srgbClr>
                </a:outerShdw>
              </a:effectLst>
            </a:rPr>
            <a:t>and </a:t>
          </a:r>
          <a:r>
            <a:rPr lang="en-US" b="0" i="1" dirty="0" smtClean="0">
              <a:effectLst>
                <a:outerShdw blurRad="38100" dist="38100" dir="2700000" algn="tl">
                  <a:srgbClr val="000000">
                    <a:alpha val="43137"/>
                  </a:srgbClr>
                </a:outerShdw>
              </a:effectLst>
            </a:rPr>
            <a:t>a</a:t>
          </a:r>
          <a:r>
            <a:rPr lang="en-US" b="0" dirty="0" smtClean="0">
              <a:effectLst>
                <a:outerShdw blurRad="38100" dist="38100" dir="2700000" algn="tl">
                  <a:srgbClr val="000000">
                    <a:alpha val="43137"/>
                  </a:srgbClr>
                </a:outerShdw>
              </a:effectLst>
            </a:rPr>
            <a:t> which is a primitive root of </a:t>
          </a:r>
          <a:r>
            <a:rPr lang="en-US" b="0" i="1" dirty="0" err="1" smtClean="0">
              <a:effectLst>
                <a:outerShdw blurRad="38100" dist="38100" dir="2700000" algn="tl">
                  <a:srgbClr val="000000">
                    <a:alpha val="43137"/>
                  </a:srgbClr>
                </a:outerShdw>
              </a:effectLst>
            </a:rPr>
            <a:t>q</a:t>
          </a:r>
          <a:endParaRPr lang="en-US" b="0" dirty="0">
            <a:effectLst>
              <a:outerShdw blurRad="38100" dist="38100" dir="2700000" algn="tl">
                <a:srgbClr val="000000">
                  <a:alpha val="43137"/>
                </a:srgbClr>
              </a:outerShdw>
            </a:effectLst>
          </a:endParaRPr>
        </a:p>
      </dgm:t>
    </dgm:pt>
    <dgm:pt modelId="{CBCCC696-7218-BD42-81E7-D01B447EAF0D}" type="parTrans" cxnId="{BC6509CA-19DA-FA48-A1A0-902AFD68CFB1}">
      <dgm:prSet/>
      <dgm:spPr/>
      <dgm:t>
        <a:bodyPr/>
        <a:lstStyle/>
        <a:p>
          <a:endParaRPr lang="en-US"/>
        </a:p>
      </dgm:t>
    </dgm:pt>
    <dgm:pt modelId="{9AD023C3-0385-CD49-BFBD-2DAAFAF7C2A3}" type="sibTrans" cxnId="{BC6509CA-19DA-FA48-A1A0-902AFD68CFB1}">
      <dgm:prSet/>
      <dgm:spPr/>
      <dgm:t>
        <a:bodyPr/>
        <a:lstStyle/>
        <a:p>
          <a:endParaRPr lang="en-US"/>
        </a:p>
      </dgm:t>
    </dgm:pt>
    <dgm:pt modelId="{38E152EE-412D-774E-9404-7B14650C5A54}">
      <dgm:prSet/>
      <dgm:spPr>
        <a:solidFill>
          <a:schemeClr val="tx2">
            <a:lumMod val="60000"/>
            <a:lumOff val="40000"/>
          </a:schemeClr>
        </a:solidFill>
      </dgm:spPr>
      <dgm:t>
        <a:bodyPr/>
        <a:lstStyle/>
        <a:p>
          <a:pPr rtl="0"/>
          <a:r>
            <a:rPr lang="en-US" b="0" dirty="0" smtClean="0">
              <a:effectLst>
                <a:outerShdw blurRad="38100" dist="38100" dir="2700000" algn="tl">
                  <a:srgbClr val="000000">
                    <a:alpha val="43137"/>
                  </a:srgbClr>
                </a:outerShdw>
              </a:effectLst>
            </a:rPr>
            <a:t>Security is based on the difficulty of computing discrete logarithms</a:t>
          </a:r>
          <a:endParaRPr lang="en-AU" b="0" dirty="0">
            <a:effectLst>
              <a:outerShdw blurRad="38100" dist="38100" dir="2700000" algn="tl">
                <a:srgbClr val="000000">
                  <a:alpha val="43137"/>
                </a:srgbClr>
              </a:outerShdw>
            </a:effectLst>
          </a:endParaRPr>
        </a:p>
      </dgm:t>
    </dgm:pt>
    <dgm:pt modelId="{E8684120-B399-AB49-AA61-15C2F902E3F4}" type="parTrans" cxnId="{4BF198F9-521B-0F43-8476-B58ABC494D5E}">
      <dgm:prSet/>
      <dgm:spPr/>
      <dgm:t>
        <a:bodyPr/>
        <a:lstStyle/>
        <a:p>
          <a:endParaRPr lang="en-US"/>
        </a:p>
      </dgm:t>
    </dgm:pt>
    <dgm:pt modelId="{D5266D8D-ED36-FA4A-A5B7-9E4945B27967}" type="sibTrans" cxnId="{4BF198F9-521B-0F43-8476-B58ABC494D5E}">
      <dgm:prSet/>
      <dgm:spPr/>
      <dgm:t>
        <a:bodyPr/>
        <a:lstStyle/>
        <a:p>
          <a:endParaRPr lang="en-US"/>
        </a:p>
      </dgm:t>
    </dgm:pt>
    <dgm:pt modelId="{3532F574-9E53-7442-9F7A-81847943D603}" type="pres">
      <dgm:prSet presAssocID="{CC2BFBCF-8FB3-8B42-BFCE-ADCF2AC68644}" presName="diagram" presStyleCnt="0">
        <dgm:presLayoutVars>
          <dgm:dir/>
          <dgm:resizeHandles val="exact"/>
        </dgm:presLayoutVars>
      </dgm:prSet>
      <dgm:spPr/>
      <dgm:t>
        <a:bodyPr/>
        <a:lstStyle/>
        <a:p>
          <a:endParaRPr lang="en-US"/>
        </a:p>
      </dgm:t>
    </dgm:pt>
    <dgm:pt modelId="{F57960FA-B7C6-A243-9B95-5DC485277954}" type="pres">
      <dgm:prSet presAssocID="{B074D31A-A44C-1B4E-82C2-AD0C6F2CDC2C}" presName="node" presStyleLbl="node1" presStyleIdx="0" presStyleCnt="5">
        <dgm:presLayoutVars>
          <dgm:bulletEnabled val="1"/>
        </dgm:presLayoutVars>
      </dgm:prSet>
      <dgm:spPr/>
      <dgm:t>
        <a:bodyPr/>
        <a:lstStyle/>
        <a:p>
          <a:endParaRPr lang="en-US"/>
        </a:p>
      </dgm:t>
    </dgm:pt>
    <dgm:pt modelId="{CC034B42-A2D7-134E-88A8-48ED4D214791}" type="pres">
      <dgm:prSet presAssocID="{EF9DB541-A056-2042-AF2B-98C8994FF8EF}" presName="sibTrans" presStyleCnt="0"/>
      <dgm:spPr/>
    </dgm:pt>
    <dgm:pt modelId="{A257FC50-FF91-3F4C-BFB5-E75AFE9E36EC}" type="pres">
      <dgm:prSet presAssocID="{A44A8A2B-9D29-4643-92BA-39E5B80A8A92}" presName="node" presStyleLbl="node1" presStyleIdx="1" presStyleCnt="5">
        <dgm:presLayoutVars>
          <dgm:bulletEnabled val="1"/>
        </dgm:presLayoutVars>
      </dgm:prSet>
      <dgm:spPr/>
      <dgm:t>
        <a:bodyPr/>
        <a:lstStyle/>
        <a:p>
          <a:endParaRPr lang="en-US"/>
        </a:p>
      </dgm:t>
    </dgm:pt>
    <dgm:pt modelId="{498A1560-4FA4-124C-ADB5-0FA0390AAC58}" type="pres">
      <dgm:prSet presAssocID="{9A25FB7F-19A4-1149-BA8D-50BD70FB3219}" presName="sibTrans" presStyleCnt="0"/>
      <dgm:spPr/>
    </dgm:pt>
    <dgm:pt modelId="{2261D62D-521A-E14D-8922-72F6614F3DCC}" type="pres">
      <dgm:prSet presAssocID="{74744364-26D6-6340-82D0-C96256292ADE}" presName="node" presStyleLbl="node1" presStyleIdx="2" presStyleCnt="5">
        <dgm:presLayoutVars>
          <dgm:bulletEnabled val="1"/>
        </dgm:presLayoutVars>
      </dgm:prSet>
      <dgm:spPr/>
      <dgm:t>
        <a:bodyPr/>
        <a:lstStyle/>
        <a:p>
          <a:endParaRPr lang="en-US"/>
        </a:p>
      </dgm:t>
    </dgm:pt>
    <dgm:pt modelId="{5899D3D1-6DC6-6441-B71B-E7447E07D962}" type="pres">
      <dgm:prSet presAssocID="{869F4DD0-9DBF-6742-BE9F-C906B42583BF}" presName="sibTrans" presStyleCnt="0"/>
      <dgm:spPr/>
    </dgm:pt>
    <dgm:pt modelId="{659BA2B5-6D77-864F-8CA3-F2DD6119A169}" type="pres">
      <dgm:prSet presAssocID="{A94A6C78-D99F-6342-A512-70C59355D32E}" presName="node" presStyleLbl="node1" presStyleIdx="3" presStyleCnt="5">
        <dgm:presLayoutVars>
          <dgm:bulletEnabled val="1"/>
        </dgm:presLayoutVars>
      </dgm:prSet>
      <dgm:spPr/>
      <dgm:t>
        <a:bodyPr/>
        <a:lstStyle/>
        <a:p>
          <a:endParaRPr lang="en-US"/>
        </a:p>
      </dgm:t>
    </dgm:pt>
    <dgm:pt modelId="{09F40D0C-30F3-7B4A-94D8-EE9180D64BD3}" type="pres">
      <dgm:prSet presAssocID="{9AD023C3-0385-CD49-BFBD-2DAAFAF7C2A3}" presName="sibTrans" presStyleCnt="0"/>
      <dgm:spPr/>
    </dgm:pt>
    <dgm:pt modelId="{962B265E-5530-394D-871D-9C5C574AEBCA}" type="pres">
      <dgm:prSet presAssocID="{38E152EE-412D-774E-9404-7B14650C5A54}" presName="node" presStyleLbl="node1" presStyleIdx="4" presStyleCnt="5">
        <dgm:presLayoutVars>
          <dgm:bulletEnabled val="1"/>
        </dgm:presLayoutVars>
      </dgm:prSet>
      <dgm:spPr/>
      <dgm:t>
        <a:bodyPr/>
        <a:lstStyle/>
        <a:p>
          <a:endParaRPr lang="en-US"/>
        </a:p>
      </dgm:t>
    </dgm:pt>
  </dgm:ptLst>
  <dgm:cxnLst>
    <dgm:cxn modelId="{412FF9BB-F742-BE47-9D0B-B9D54B0D72C1}" type="presOf" srcId="{38E152EE-412D-774E-9404-7B14650C5A54}" destId="{962B265E-5530-394D-871D-9C5C574AEBCA}" srcOrd="0" destOrd="0" presId="urn:microsoft.com/office/officeart/2005/8/layout/default#1"/>
    <dgm:cxn modelId="{4E2CD826-24F1-4B45-B771-9BF4EF4F7254}" type="presOf" srcId="{A94A6C78-D99F-6342-A512-70C59355D32E}" destId="{659BA2B5-6D77-864F-8CA3-F2DD6119A169}" srcOrd="0" destOrd="0" presId="urn:microsoft.com/office/officeart/2005/8/layout/default#1"/>
    <dgm:cxn modelId="{E7D31497-E128-FD45-A817-0F96DD4ECD82}" srcId="{CC2BFBCF-8FB3-8B42-BFCE-ADCF2AC68644}" destId="{74744364-26D6-6340-82D0-C96256292ADE}" srcOrd="2" destOrd="0" parTransId="{EE5BAF50-5DC4-2E46-BA7C-EDE457C81F3F}" sibTransId="{869F4DD0-9DBF-6742-BE9F-C906B42583BF}"/>
    <dgm:cxn modelId="{87ADF525-C0AB-D648-81C1-7D066092EEB4}" srcId="{CC2BFBCF-8FB3-8B42-BFCE-ADCF2AC68644}" destId="{A44A8A2B-9D29-4643-92BA-39E5B80A8A92}" srcOrd="1" destOrd="0" parTransId="{C6F71EAF-257F-2A47-99E3-051723C549C4}" sibTransId="{9A25FB7F-19A4-1149-BA8D-50BD70FB3219}"/>
    <dgm:cxn modelId="{4BF198F9-521B-0F43-8476-B58ABC494D5E}" srcId="{CC2BFBCF-8FB3-8B42-BFCE-ADCF2AC68644}" destId="{38E152EE-412D-774E-9404-7B14650C5A54}" srcOrd="4" destOrd="0" parTransId="{E8684120-B399-AB49-AA61-15C2F902E3F4}" sibTransId="{D5266D8D-ED36-FA4A-A5B7-9E4945B27967}"/>
    <dgm:cxn modelId="{C7EA056B-46BF-3445-9C5F-F1FFD01E8C6F}" srcId="{CC2BFBCF-8FB3-8B42-BFCE-ADCF2AC68644}" destId="{B074D31A-A44C-1B4E-82C2-AD0C6F2CDC2C}" srcOrd="0" destOrd="0" parTransId="{12306DCB-AC5E-2149-8DB2-71A40E236E68}" sibTransId="{EF9DB541-A056-2042-AF2B-98C8994FF8EF}"/>
    <dgm:cxn modelId="{03858189-A347-F847-B1A6-084771FA3BA3}" type="presOf" srcId="{74744364-26D6-6340-82D0-C96256292ADE}" destId="{2261D62D-521A-E14D-8922-72F6614F3DCC}" srcOrd="0" destOrd="0" presId="urn:microsoft.com/office/officeart/2005/8/layout/default#1"/>
    <dgm:cxn modelId="{063925B5-912D-964C-9CFC-E0FB15E901C4}" type="presOf" srcId="{B074D31A-A44C-1B4E-82C2-AD0C6F2CDC2C}" destId="{F57960FA-B7C6-A243-9B95-5DC485277954}" srcOrd="0" destOrd="0" presId="urn:microsoft.com/office/officeart/2005/8/layout/default#1"/>
    <dgm:cxn modelId="{BC6509CA-19DA-FA48-A1A0-902AFD68CFB1}" srcId="{CC2BFBCF-8FB3-8B42-BFCE-ADCF2AC68644}" destId="{A94A6C78-D99F-6342-A512-70C59355D32E}" srcOrd="3" destOrd="0" parTransId="{CBCCC696-7218-BD42-81E7-D01B447EAF0D}" sibTransId="{9AD023C3-0385-CD49-BFBD-2DAAFAF7C2A3}"/>
    <dgm:cxn modelId="{091180B4-D187-FF40-873A-91A10388493F}" type="presOf" srcId="{CC2BFBCF-8FB3-8B42-BFCE-ADCF2AC68644}" destId="{3532F574-9E53-7442-9F7A-81847943D603}" srcOrd="0" destOrd="0" presId="urn:microsoft.com/office/officeart/2005/8/layout/default#1"/>
    <dgm:cxn modelId="{2D1D20A0-B0E7-2347-85C7-23C4B9DC07D7}" type="presOf" srcId="{A44A8A2B-9D29-4643-92BA-39E5B80A8A92}" destId="{A257FC50-FF91-3F4C-BFB5-E75AFE9E36EC}" srcOrd="0" destOrd="0" presId="urn:microsoft.com/office/officeart/2005/8/layout/default#1"/>
    <dgm:cxn modelId="{9C191A26-F679-5E44-8E85-767815898363}" type="presParOf" srcId="{3532F574-9E53-7442-9F7A-81847943D603}" destId="{F57960FA-B7C6-A243-9B95-5DC485277954}" srcOrd="0" destOrd="0" presId="urn:microsoft.com/office/officeart/2005/8/layout/default#1"/>
    <dgm:cxn modelId="{7B9058D9-2536-6042-9D46-F6FA1AE7EF2F}" type="presParOf" srcId="{3532F574-9E53-7442-9F7A-81847943D603}" destId="{CC034B42-A2D7-134E-88A8-48ED4D214791}" srcOrd="1" destOrd="0" presId="urn:microsoft.com/office/officeart/2005/8/layout/default#1"/>
    <dgm:cxn modelId="{986CB44D-86F7-764B-91D2-16A85CE9DD9F}" type="presParOf" srcId="{3532F574-9E53-7442-9F7A-81847943D603}" destId="{A257FC50-FF91-3F4C-BFB5-E75AFE9E36EC}" srcOrd="2" destOrd="0" presId="urn:microsoft.com/office/officeart/2005/8/layout/default#1"/>
    <dgm:cxn modelId="{A844C417-8015-2347-8ECD-0E49030A6C3F}" type="presParOf" srcId="{3532F574-9E53-7442-9F7A-81847943D603}" destId="{498A1560-4FA4-124C-ADB5-0FA0390AAC58}" srcOrd="3" destOrd="0" presId="urn:microsoft.com/office/officeart/2005/8/layout/default#1"/>
    <dgm:cxn modelId="{71835587-334F-A04F-B74B-418EF0404D2A}" type="presParOf" srcId="{3532F574-9E53-7442-9F7A-81847943D603}" destId="{2261D62D-521A-E14D-8922-72F6614F3DCC}" srcOrd="4" destOrd="0" presId="urn:microsoft.com/office/officeart/2005/8/layout/default#1"/>
    <dgm:cxn modelId="{4B755268-CACE-B148-BC1B-DB8007BF7243}" type="presParOf" srcId="{3532F574-9E53-7442-9F7A-81847943D603}" destId="{5899D3D1-6DC6-6441-B71B-E7447E07D962}" srcOrd="5" destOrd="0" presId="urn:microsoft.com/office/officeart/2005/8/layout/default#1"/>
    <dgm:cxn modelId="{7D42A6CC-1DF2-6B4C-94E4-D63B1078126F}" type="presParOf" srcId="{3532F574-9E53-7442-9F7A-81847943D603}" destId="{659BA2B5-6D77-864F-8CA3-F2DD6119A169}" srcOrd="6" destOrd="0" presId="urn:microsoft.com/office/officeart/2005/8/layout/default#1"/>
    <dgm:cxn modelId="{C92CAAE3-8713-A346-9E1C-05F1820CFBD9}" type="presParOf" srcId="{3532F574-9E53-7442-9F7A-81847943D603}" destId="{09F40D0C-30F3-7B4A-94D8-EE9180D64BD3}" srcOrd="7" destOrd="0" presId="urn:microsoft.com/office/officeart/2005/8/layout/default#1"/>
    <dgm:cxn modelId="{C6D07812-D06F-F14D-B6B4-6B90E4D4B9E0}" type="presParOf" srcId="{3532F574-9E53-7442-9F7A-81847943D603}" destId="{962B265E-5530-394D-871D-9C5C574AEBCA}"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17E11B-EFE8-F340-97FA-A76F226D9141}" type="doc">
      <dgm:prSet loTypeId="urn:microsoft.com/office/officeart/2005/8/layout/gear1" loCatId="relationship" qsTypeId="urn:microsoft.com/office/officeart/2005/8/quickstyle/simple4" qsCatId="simple" csTypeId="urn:microsoft.com/office/officeart/2005/8/colors/accent1_2" csCatId="accent1" phldr="1"/>
      <dgm:spPr/>
    </dgm:pt>
    <dgm:pt modelId="{6DE69B39-E768-B542-93A7-57DC7830B4C2}">
      <dgm:prSet phldrT="[Text]" custT="1"/>
      <dgm:spPr>
        <a:ln>
          <a:solidFill>
            <a:schemeClr val="tx1"/>
          </a:solidFill>
        </a:ln>
      </dgm:spPr>
      <dgm:t>
        <a:bodyPr/>
        <a:lstStyle/>
        <a:p>
          <a:r>
            <a:rPr lang="en-US" sz="2000" b="1" i="0" dirty="0" smtClean="0">
              <a:effectLst>
                <a:outerShdw blurRad="38100" dist="38100" dir="2700000" algn="tl">
                  <a:srgbClr val="000000">
                    <a:alpha val="43137"/>
                  </a:srgbClr>
                </a:outerShdw>
              </a:effectLst>
            </a:rPr>
            <a:t>Prime curves over Z</a:t>
          </a:r>
          <a:r>
            <a:rPr lang="en-US" sz="2000" b="1" i="0" baseline="-25000" dirty="0" smtClean="0">
              <a:effectLst>
                <a:outerShdw blurRad="38100" dist="38100" dir="2700000" algn="tl">
                  <a:srgbClr val="000000">
                    <a:alpha val="43137"/>
                  </a:srgbClr>
                </a:outerShdw>
              </a:effectLst>
            </a:rPr>
            <a:t>p</a:t>
          </a:r>
          <a:r>
            <a:rPr lang="en-US" sz="2000" b="1" i="0" dirty="0" smtClean="0">
              <a:effectLst>
                <a:outerShdw blurRad="38100" dist="38100" dir="2700000" algn="tl">
                  <a:srgbClr val="000000">
                    <a:alpha val="43137"/>
                  </a:srgbClr>
                </a:outerShdw>
              </a:effectLst>
            </a:rPr>
            <a:t> </a:t>
          </a:r>
          <a:endParaRPr lang="en-US" sz="2000" b="1" i="0" dirty="0">
            <a:effectLst>
              <a:outerShdw blurRad="38100" dist="38100" dir="2700000" algn="tl">
                <a:srgbClr val="000000">
                  <a:alpha val="43137"/>
                </a:srgbClr>
              </a:outerShdw>
            </a:effectLst>
          </a:endParaRPr>
        </a:p>
      </dgm:t>
    </dgm:pt>
    <dgm:pt modelId="{065459E3-1DE1-0A43-9CE0-4189D686A0E4}" type="parTrans" cxnId="{70F15E2F-EA97-A645-BD6C-EB5D627A172D}">
      <dgm:prSet/>
      <dgm:spPr/>
      <dgm:t>
        <a:bodyPr/>
        <a:lstStyle/>
        <a:p>
          <a:endParaRPr lang="en-US"/>
        </a:p>
      </dgm:t>
    </dgm:pt>
    <dgm:pt modelId="{5472B6D6-2A0D-BE48-BBC8-87F9DCE15FC8}" type="sibTrans" cxnId="{70F15E2F-EA97-A645-BD6C-EB5D627A172D}">
      <dgm:prSet/>
      <dgm:spPr>
        <a:ln>
          <a:solidFill>
            <a:schemeClr val="tx2">
              <a:lumMod val="75000"/>
            </a:schemeClr>
          </a:solidFill>
        </a:ln>
      </dgm:spPr>
      <dgm:t>
        <a:bodyPr/>
        <a:lstStyle/>
        <a:p>
          <a:endParaRPr lang="en-US" dirty="0"/>
        </a:p>
      </dgm:t>
    </dgm:pt>
    <dgm:pt modelId="{6B4C5605-878D-E34A-92C4-BB7D6D1F38E6}">
      <dgm:prSet custT="1"/>
      <dgm:spPr/>
      <dgm:t>
        <a:bodyPr/>
        <a:lstStyle/>
        <a:p>
          <a:r>
            <a:rPr lang="en-US" sz="1600" b="1" i="0" dirty="0" smtClean="0"/>
            <a:t>Use a cubic equation in which the variables and coefficients all take on values in the set of integers from 0 through p-1 and in which calculations are performed modulo p</a:t>
          </a:r>
        </a:p>
      </dgm:t>
    </dgm:pt>
    <dgm:pt modelId="{956ADCF0-4FF3-5841-95F3-5E7AA3236D5A}" type="parTrans" cxnId="{891078A0-D0A6-8342-A915-7AFBBCB9C969}">
      <dgm:prSet/>
      <dgm:spPr/>
      <dgm:t>
        <a:bodyPr/>
        <a:lstStyle/>
        <a:p>
          <a:endParaRPr lang="en-US"/>
        </a:p>
      </dgm:t>
    </dgm:pt>
    <dgm:pt modelId="{B81F0BA3-4FE8-5148-B496-7D88A3727C29}" type="sibTrans" cxnId="{891078A0-D0A6-8342-A915-7AFBBCB9C969}">
      <dgm:prSet/>
      <dgm:spPr/>
      <dgm:t>
        <a:bodyPr/>
        <a:lstStyle/>
        <a:p>
          <a:endParaRPr lang="en-US"/>
        </a:p>
      </dgm:t>
    </dgm:pt>
    <dgm:pt modelId="{0A694D85-F85B-BF4C-B05F-0E0EBD68F807}">
      <dgm:prSet custT="1"/>
      <dgm:spPr/>
      <dgm:t>
        <a:bodyPr/>
        <a:lstStyle/>
        <a:p>
          <a:r>
            <a:rPr lang="en-US" sz="1600" b="1" i="0" dirty="0" smtClean="0"/>
            <a:t>Best for software applications</a:t>
          </a:r>
        </a:p>
      </dgm:t>
    </dgm:pt>
    <dgm:pt modelId="{2042628F-30AE-E24C-B62F-492218B9A4A5}" type="parTrans" cxnId="{EFD4D791-93E9-9345-ABC2-2A1E8B57B648}">
      <dgm:prSet/>
      <dgm:spPr/>
      <dgm:t>
        <a:bodyPr/>
        <a:lstStyle/>
        <a:p>
          <a:endParaRPr lang="en-US"/>
        </a:p>
      </dgm:t>
    </dgm:pt>
    <dgm:pt modelId="{DCFB7DDF-C9A2-9343-802B-C769D028500A}" type="sibTrans" cxnId="{EFD4D791-93E9-9345-ABC2-2A1E8B57B648}">
      <dgm:prSet/>
      <dgm:spPr/>
      <dgm:t>
        <a:bodyPr/>
        <a:lstStyle/>
        <a:p>
          <a:endParaRPr lang="en-US"/>
        </a:p>
      </dgm:t>
    </dgm:pt>
    <dgm:pt modelId="{7C0FB066-FFE6-3844-BF36-C71D12E5E9B6}">
      <dgm:prSet custT="1"/>
      <dgm:spPr>
        <a:ln>
          <a:solidFill>
            <a:schemeClr val="tx1"/>
          </a:solidFill>
        </a:ln>
      </dgm:spPr>
      <dgm:t>
        <a:bodyPr/>
        <a:lstStyle/>
        <a:p>
          <a:r>
            <a:rPr lang="en-US" sz="2000" b="1" i="0" dirty="0" smtClean="0">
              <a:effectLst>
                <a:outerShdw blurRad="38100" dist="38100" dir="2700000" algn="tl">
                  <a:srgbClr val="000000">
                    <a:alpha val="43137"/>
                  </a:srgbClr>
                </a:outerShdw>
              </a:effectLst>
            </a:rPr>
            <a:t>Binary curves over GF(2</a:t>
          </a:r>
          <a:r>
            <a:rPr lang="en-US" sz="2000" b="1" i="0" baseline="30000" dirty="0" smtClean="0">
              <a:effectLst>
                <a:outerShdw blurRad="38100" dist="38100" dir="2700000" algn="tl">
                  <a:srgbClr val="000000">
                    <a:alpha val="43137"/>
                  </a:srgbClr>
                </a:outerShdw>
              </a:effectLst>
            </a:rPr>
            <a:t>m</a:t>
          </a:r>
          <a:r>
            <a:rPr lang="en-US" sz="2000" b="1" i="0" dirty="0" smtClean="0">
              <a:effectLst>
                <a:outerShdw blurRad="38100" dist="38100" dir="2700000" algn="tl">
                  <a:srgbClr val="000000">
                    <a:alpha val="43137"/>
                  </a:srgbClr>
                </a:outerShdw>
              </a:effectLst>
            </a:rPr>
            <a:t>)</a:t>
          </a:r>
        </a:p>
      </dgm:t>
    </dgm:pt>
    <dgm:pt modelId="{1181F83D-54AC-A247-9918-D9C23BE0B326}" type="parTrans" cxnId="{C710B845-A666-B046-940E-F4DFE247F67F}">
      <dgm:prSet/>
      <dgm:spPr/>
      <dgm:t>
        <a:bodyPr/>
        <a:lstStyle/>
        <a:p>
          <a:endParaRPr lang="en-US"/>
        </a:p>
      </dgm:t>
    </dgm:pt>
    <dgm:pt modelId="{A4394597-5504-3B44-B086-E057B8E4654B}" type="sibTrans" cxnId="{C710B845-A666-B046-940E-F4DFE247F67F}">
      <dgm:prSet/>
      <dgm:spPr>
        <a:ln>
          <a:solidFill>
            <a:schemeClr val="tx2">
              <a:lumMod val="75000"/>
            </a:schemeClr>
          </a:solidFill>
        </a:ln>
      </dgm:spPr>
      <dgm:t>
        <a:bodyPr/>
        <a:lstStyle/>
        <a:p>
          <a:endParaRPr lang="en-US" dirty="0"/>
        </a:p>
      </dgm:t>
    </dgm:pt>
    <dgm:pt modelId="{A42DB2BF-F813-3447-8CFF-D045E26A845D}">
      <dgm:prSet custT="1"/>
      <dgm:spPr/>
      <dgm:t>
        <a:bodyPr/>
        <a:lstStyle/>
        <a:p>
          <a:r>
            <a:rPr lang="en-US" sz="1600" b="1" i="0" dirty="0" smtClean="0"/>
            <a:t>Variables and coefficients all take on values in GF(2</a:t>
          </a:r>
          <a:r>
            <a:rPr lang="en-US" sz="1600" b="1" i="0" baseline="30000" dirty="0" smtClean="0"/>
            <a:t>m</a:t>
          </a:r>
          <a:r>
            <a:rPr lang="en-US" sz="1600" b="1" i="0" dirty="0" smtClean="0"/>
            <a:t>) and in calculations are performed over GF(2</a:t>
          </a:r>
          <a:r>
            <a:rPr lang="en-US" sz="1600" b="1" i="0" baseline="30000" dirty="0" smtClean="0"/>
            <a:t>m</a:t>
          </a:r>
          <a:r>
            <a:rPr lang="en-US" sz="1600" b="1" i="0" dirty="0" smtClean="0"/>
            <a:t>)</a:t>
          </a:r>
        </a:p>
      </dgm:t>
    </dgm:pt>
    <dgm:pt modelId="{243B0B61-211C-B04D-8905-4E38F5180360}" type="parTrans" cxnId="{D7062004-69FA-524D-A02C-85FA88298BB1}">
      <dgm:prSet/>
      <dgm:spPr/>
      <dgm:t>
        <a:bodyPr/>
        <a:lstStyle/>
        <a:p>
          <a:endParaRPr lang="en-US"/>
        </a:p>
      </dgm:t>
    </dgm:pt>
    <dgm:pt modelId="{EBB56395-F4D3-8B4C-868A-17824FC11DBF}" type="sibTrans" cxnId="{D7062004-69FA-524D-A02C-85FA88298BB1}">
      <dgm:prSet/>
      <dgm:spPr/>
      <dgm:t>
        <a:bodyPr/>
        <a:lstStyle/>
        <a:p>
          <a:endParaRPr lang="en-US"/>
        </a:p>
      </dgm:t>
    </dgm:pt>
    <dgm:pt modelId="{D0759804-147F-6141-8C8A-B2FEAED54648}">
      <dgm:prSet custT="1"/>
      <dgm:spPr/>
      <dgm:t>
        <a:bodyPr/>
        <a:lstStyle/>
        <a:p>
          <a:r>
            <a:rPr lang="en-US" sz="1600" b="1" i="0" dirty="0" smtClean="0"/>
            <a:t>Best for hardware applications</a:t>
          </a:r>
          <a:endParaRPr lang="en-AU" sz="1600" b="1" i="0" dirty="0"/>
        </a:p>
      </dgm:t>
    </dgm:pt>
    <dgm:pt modelId="{C5BC9B2E-EE6B-A14F-9B03-A07CEDEA84FA}" type="parTrans" cxnId="{A8555C0D-6EBA-D64F-B244-555C2D96BF04}">
      <dgm:prSet/>
      <dgm:spPr/>
      <dgm:t>
        <a:bodyPr/>
        <a:lstStyle/>
        <a:p>
          <a:endParaRPr lang="en-US"/>
        </a:p>
      </dgm:t>
    </dgm:pt>
    <dgm:pt modelId="{93B6237D-8204-6A44-9972-A76643B6D2C1}" type="sibTrans" cxnId="{A8555C0D-6EBA-D64F-B244-555C2D96BF04}">
      <dgm:prSet/>
      <dgm:spPr/>
      <dgm:t>
        <a:bodyPr/>
        <a:lstStyle/>
        <a:p>
          <a:endParaRPr lang="en-US"/>
        </a:p>
      </dgm:t>
    </dgm:pt>
    <dgm:pt modelId="{01FDD008-C3A4-5A4C-B43F-9BED71CEEE1A}" type="pres">
      <dgm:prSet presAssocID="{7A17E11B-EFE8-F340-97FA-A76F226D9141}" presName="composite" presStyleCnt="0">
        <dgm:presLayoutVars>
          <dgm:chMax val="3"/>
          <dgm:animLvl val="lvl"/>
          <dgm:resizeHandles val="exact"/>
        </dgm:presLayoutVars>
      </dgm:prSet>
      <dgm:spPr/>
    </dgm:pt>
    <dgm:pt modelId="{1A7E9B53-7510-D743-A42E-01CC099323D6}" type="pres">
      <dgm:prSet presAssocID="{6DE69B39-E768-B542-93A7-57DC7830B4C2}" presName="gear1" presStyleLbl="node1" presStyleIdx="0" presStyleCnt="2" custLinFactNeighborX="8182" custLinFactNeighborY="-62621">
        <dgm:presLayoutVars>
          <dgm:chMax val="1"/>
          <dgm:bulletEnabled val="1"/>
        </dgm:presLayoutVars>
      </dgm:prSet>
      <dgm:spPr/>
      <dgm:t>
        <a:bodyPr/>
        <a:lstStyle/>
        <a:p>
          <a:endParaRPr lang="en-US"/>
        </a:p>
      </dgm:t>
    </dgm:pt>
    <dgm:pt modelId="{4D13FF03-E2B0-8643-B4FD-D5273076F692}" type="pres">
      <dgm:prSet presAssocID="{6DE69B39-E768-B542-93A7-57DC7830B4C2}" presName="gear1srcNode" presStyleLbl="node1" presStyleIdx="0" presStyleCnt="2"/>
      <dgm:spPr/>
      <dgm:t>
        <a:bodyPr/>
        <a:lstStyle/>
        <a:p>
          <a:endParaRPr lang="en-US"/>
        </a:p>
      </dgm:t>
    </dgm:pt>
    <dgm:pt modelId="{75F54A6B-3DB7-0E43-BEC1-C2FB38ED6137}" type="pres">
      <dgm:prSet presAssocID="{6DE69B39-E768-B542-93A7-57DC7830B4C2}" presName="gear1dstNode" presStyleLbl="node1" presStyleIdx="0" presStyleCnt="2"/>
      <dgm:spPr/>
      <dgm:t>
        <a:bodyPr/>
        <a:lstStyle/>
        <a:p>
          <a:endParaRPr lang="en-US"/>
        </a:p>
      </dgm:t>
    </dgm:pt>
    <dgm:pt modelId="{C754250D-58A8-8D4F-A148-7735BA217847}" type="pres">
      <dgm:prSet presAssocID="{6DE69B39-E768-B542-93A7-57DC7830B4C2}" presName="gear1ch" presStyleLbl="fgAcc1" presStyleIdx="0" presStyleCnt="2" custScaleX="339067" custScaleY="182450" custLinFactX="52391" custLinFactNeighborX="100000" custLinFactNeighborY="1026">
        <dgm:presLayoutVars>
          <dgm:chMax val="0"/>
          <dgm:bulletEnabled val="1"/>
        </dgm:presLayoutVars>
      </dgm:prSet>
      <dgm:spPr/>
      <dgm:t>
        <a:bodyPr/>
        <a:lstStyle/>
        <a:p>
          <a:endParaRPr lang="en-US"/>
        </a:p>
      </dgm:t>
    </dgm:pt>
    <dgm:pt modelId="{FBBA55B6-ABF9-3D42-8E2F-BAB8CE309BA9}" type="pres">
      <dgm:prSet presAssocID="{7C0FB066-FFE6-3844-BF36-C71D12E5E9B6}" presName="gear2" presStyleLbl="node1" presStyleIdx="1" presStyleCnt="2" custScaleX="135000" custScaleY="130002" custLinFactNeighborX="-11250" custLinFactNeighborY="-33603">
        <dgm:presLayoutVars>
          <dgm:chMax val="1"/>
          <dgm:bulletEnabled val="1"/>
        </dgm:presLayoutVars>
      </dgm:prSet>
      <dgm:spPr/>
      <dgm:t>
        <a:bodyPr/>
        <a:lstStyle/>
        <a:p>
          <a:endParaRPr lang="en-US"/>
        </a:p>
      </dgm:t>
    </dgm:pt>
    <dgm:pt modelId="{0B4CD660-A3A2-2946-8BC4-C71D3B3D9DC2}" type="pres">
      <dgm:prSet presAssocID="{7C0FB066-FFE6-3844-BF36-C71D12E5E9B6}" presName="gear2srcNode" presStyleLbl="node1" presStyleIdx="1" presStyleCnt="2"/>
      <dgm:spPr/>
      <dgm:t>
        <a:bodyPr/>
        <a:lstStyle/>
        <a:p>
          <a:endParaRPr lang="en-US"/>
        </a:p>
      </dgm:t>
    </dgm:pt>
    <dgm:pt modelId="{BB2A1780-45C0-124B-8E74-B7C8F4A0FD95}" type="pres">
      <dgm:prSet presAssocID="{7C0FB066-FFE6-3844-BF36-C71D12E5E9B6}" presName="gear2dstNode" presStyleLbl="node1" presStyleIdx="1" presStyleCnt="2"/>
      <dgm:spPr/>
      <dgm:t>
        <a:bodyPr/>
        <a:lstStyle/>
        <a:p>
          <a:endParaRPr lang="en-US"/>
        </a:p>
      </dgm:t>
    </dgm:pt>
    <dgm:pt modelId="{2B68AE07-9C59-A346-9082-A79E15F3E63B}" type="pres">
      <dgm:prSet presAssocID="{7C0FB066-FFE6-3844-BF36-C71D12E5E9B6}" presName="gear2ch" presStyleLbl="fgAcc1" presStyleIdx="1" presStyleCnt="2" custScaleX="293229" custScaleY="171816" custLinFactX="-67671" custLinFactY="100000" custLinFactNeighborX="-100000" custLinFactNeighborY="157614">
        <dgm:presLayoutVars>
          <dgm:chMax val="0"/>
          <dgm:bulletEnabled val="1"/>
        </dgm:presLayoutVars>
      </dgm:prSet>
      <dgm:spPr/>
      <dgm:t>
        <a:bodyPr/>
        <a:lstStyle/>
        <a:p>
          <a:endParaRPr lang="en-US"/>
        </a:p>
      </dgm:t>
    </dgm:pt>
    <dgm:pt modelId="{F5E23255-F49E-2A42-A437-3723C6FAA1D6}" type="pres">
      <dgm:prSet presAssocID="{5472B6D6-2A0D-BE48-BBC8-87F9DCE15FC8}" presName="connector1" presStyleLbl="sibTrans2D1" presStyleIdx="0" presStyleCnt="2" custScaleX="106948" custScaleY="82261" custLinFactNeighborX="24514" custLinFactNeighborY="-28414"/>
      <dgm:spPr/>
      <dgm:t>
        <a:bodyPr/>
        <a:lstStyle/>
        <a:p>
          <a:endParaRPr lang="en-US"/>
        </a:p>
      </dgm:t>
    </dgm:pt>
    <dgm:pt modelId="{B8D2BB96-4CE2-E14A-9E2F-7233319F3864}" type="pres">
      <dgm:prSet presAssocID="{A4394597-5504-3B44-B086-E057B8E4654B}" presName="connector2" presStyleLbl="sibTrans2D1" presStyleIdx="1" presStyleCnt="2" custLinFactNeighborX="-16454" custLinFactNeighborY="37860"/>
      <dgm:spPr/>
      <dgm:t>
        <a:bodyPr/>
        <a:lstStyle/>
        <a:p>
          <a:endParaRPr lang="en-US"/>
        </a:p>
      </dgm:t>
    </dgm:pt>
  </dgm:ptLst>
  <dgm:cxnLst>
    <dgm:cxn modelId="{C0FE904F-C9F0-2140-988A-C0B6B3AC2C95}" type="presOf" srcId="{A4394597-5504-3B44-B086-E057B8E4654B}" destId="{B8D2BB96-4CE2-E14A-9E2F-7233319F3864}" srcOrd="0" destOrd="0" presId="urn:microsoft.com/office/officeart/2005/8/layout/gear1"/>
    <dgm:cxn modelId="{B37E0E0C-F2C2-7941-8CD5-11DCB2869554}" type="presOf" srcId="{0A694D85-F85B-BF4C-B05F-0E0EBD68F807}" destId="{C754250D-58A8-8D4F-A148-7735BA217847}" srcOrd="0" destOrd="1" presId="urn:microsoft.com/office/officeart/2005/8/layout/gear1"/>
    <dgm:cxn modelId="{14DA8FDD-DD5B-0245-8B60-138ED05E60C3}" type="presOf" srcId="{7C0FB066-FFE6-3844-BF36-C71D12E5E9B6}" destId="{0B4CD660-A3A2-2946-8BC4-C71D3B3D9DC2}" srcOrd="1" destOrd="0" presId="urn:microsoft.com/office/officeart/2005/8/layout/gear1"/>
    <dgm:cxn modelId="{DC1BDE4E-8EBA-9B42-ABA4-D6B7B0164A71}" type="presOf" srcId="{6DE69B39-E768-B542-93A7-57DC7830B4C2}" destId="{75F54A6B-3DB7-0E43-BEC1-C2FB38ED6137}" srcOrd="2" destOrd="0" presId="urn:microsoft.com/office/officeart/2005/8/layout/gear1"/>
    <dgm:cxn modelId="{B5633C66-3B2A-0946-9DDA-DAC6EF2E1D2B}" type="presOf" srcId="{6DE69B39-E768-B542-93A7-57DC7830B4C2}" destId="{4D13FF03-E2B0-8643-B4FD-D5273076F692}" srcOrd="1" destOrd="0" presId="urn:microsoft.com/office/officeart/2005/8/layout/gear1"/>
    <dgm:cxn modelId="{891078A0-D0A6-8342-A915-7AFBBCB9C969}" srcId="{6DE69B39-E768-B542-93A7-57DC7830B4C2}" destId="{6B4C5605-878D-E34A-92C4-BB7D6D1F38E6}" srcOrd="0" destOrd="0" parTransId="{956ADCF0-4FF3-5841-95F3-5E7AA3236D5A}" sibTransId="{B81F0BA3-4FE8-5148-B496-7D88A3727C29}"/>
    <dgm:cxn modelId="{D7062004-69FA-524D-A02C-85FA88298BB1}" srcId="{7C0FB066-FFE6-3844-BF36-C71D12E5E9B6}" destId="{A42DB2BF-F813-3447-8CFF-D045E26A845D}" srcOrd="0" destOrd="0" parTransId="{243B0B61-211C-B04D-8905-4E38F5180360}" sibTransId="{EBB56395-F4D3-8B4C-868A-17824FC11DBF}"/>
    <dgm:cxn modelId="{BCBA25F0-F2B1-6B44-BB84-0D76ACC7C390}" type="presOf" srcId="{7A17E11B-EFE8-F340-97FA-A76F226D9141}" destId="{01FDD008-C3A4-5A4C-B43F-9BED71CEEE1A}" srcOrd="0" destOrd="0" presId="urn:microsoft.com/office/officeart/2005/8/layout/gear1"/>
    <dgm:cxn modelId="{5CCA999E-0E2D-AB40-8A10-DFA66ECE1845}" type="presOf" srcId="{5472B6D6-2A0D-BE48-BBC8-87F9DCE15FC8}" destId="{F5E23255-F49E-2A42-A437-3723C6FAA1D6}" srcOrd="0" destOrd="0" presId="urn:microsoft.com/office/officeart/2005/8/layout/gear1"/>
    <dgm:cxn modelId="{70F15E2F-EA97-A645-BD6C-EB5D627A172D}" srcId="{7A17E11B-EFE8-F340-97FA-A76F226D9141}" destId="{6DE69B39-E768-B542-93A7-57DC7830B4C2}" srcOrd="0" destOrd="0" parTransId="{065459E3-1DE1-0A43-9CE0-4189D686A0E4}" sibTransId="{5472B6D6-2A0D-BE48-BBC8-87F9DCE15FC8}"/>
    <dgm:cxn modelId="{F3BF82FC-E4A8-3145-BF9A-63DF17F5FAA0}" type="presOf" srcId="{7C0FB066-FFE6-3844-BF36-C71D12E5E9B6}" destId="{BB2A1780-45C0-124B-8E74-B7C8F4A0FD95}" srcOrd="2" destOrd="0" presId="urn:microsoft.com/office/officeart/2005/8/layout/gear1"/>
    <dgm:cxn modelId="{C710B845-A666-B046-940E-F4DFE247F67F}" srcId="{7A17E11B-EFE8-F340-97FA-A76F226D9141}" destId="{7C0FB066-FFE6-3844-BF36-C71D12E5E9B6}" srcOrd="1" destOrd="0" parTransId="{1181F83D-54AC-A247-9918-D9C23BE0B326}" sibTransId="{A4394597-5504-3B44-B086-E057B8E4654B}"/>
    <dgm:cxn modelId="{4774CB93-D107-B848-B9D1-5205C89B77A2}" type="presOf" srcId="{7C0FB066-FFE6-3844-BF36-C71D12E5E9B6}" destId="{FBBA55B6-ABF9-3D42-8E2F-BAB8CE309BA9}" srcOrd="0" destOrd="0" presId="urn:microsoft.com/office/officeart/2005/8/layout/gear1"/>
    <dgm:cxn modelId="{38E7BE3B-2932-1C44-9239-A6F646FD0E52}" type="presOf" srcId="{D0759804-147F-6141-8C8A-B2FEAED54648}" destId="{2B68AE07-9C59-A346-9082-A79E15F3E63B}" srcOrd="0" destOrd="1" presId="urn:microsoft.com/office/officeart/2005/8/layout/gear1"/>
    <dgm:cxn modelId="{EFD4D791-93E9-9345-ABC2-2A1E8B57B648}" srcId="{6DE69B39-E768-B542-93A7-57DC7830B4C2}" destId="{0A694D85-F85B-BF4C-B05F-0E0EBD68F807}" srcOrd="1" destOrd="0" parTransId="{2042628F-30AE-E24C-B62F-492218B9A4A5}" sibTransId="{DCFB7DDF-C9A2-9343-802B-C769D028500A}"/>
    <dgm:cxn modelId="{77557814-19C5-0445-9E74-6F904EF5079C}" type="presOf" srcId="{6B4C5605-878D-E34A-92C4-BB7D6D1F38E6}" destId="{C754250D-58A8-8D4F-A148-7735BA217847}" srcOrd="0" destOrd="0" presId="urn:microsoft.com/office/officeart/2005/8/layout/gear1"/>
    <dgm:cxn modelId="{A8555C0D-6EBA-D64F-B244-555C2D96BF04}" srcId="{7C0FB066-FFE6-3844-BF36-C71D12E5E9B6}" destId="{D0759804-147F-6141-8C8A-B2FEAED54648}" srcOrd="1" destOrd="0" parTransId="{C5BC9B2E-EE6B-A14F-9B03-A07CEDEA84FA}" sibTransId="{93B6237D-8204-6A44-9972-A76643B6D2C1}"/>
    <dgm:cxn modelId="{54400BAC-541B-2741-A5B8-FDD1DF7688DA}" type="presOf" srcId="{6DE69B39-E768-B542-93A7-57DC7830B4C2}" destId="{1A7E9B53-7510-D743-A42E-01CC099323D6}" srcOrd="0" destOrd="0" presId="urn:microsoft.com/office/officeart/2005/8/layout/gear1"/>
    <dgm:cxn modelId="{DCEEDF85-D0B2-1545-88EB-25C8B91287B9}" type="presOf" srcId="{A42DB2BF-F813-3447-8CFF-D045E26A845D}" destId="{2B68AE07-9C59-A346-9082-A79E15F3E63B}" srcOrd="0" destOrd="0" presId="urn:microsoft.com/office/officeart/2005/8/layout/gear1"/>
    <dgm:cxn modelId="{7F88B398-F178-C245-935B-B8A15AFF9248}" type="presParOf" srcId="{01FDD008-C3A4-5A4C-B43F-9BED71CEEE1A}" destId="{1A7E9B53-7510-D743-A42E-01CC099323D6}" srcOrd="0" destOrd="0" presId="urn:microsoft.com/office/officeart/2005/8/layout/gear1"/>
    <dgm:cxn modelId="{67019E92-0007-524C-AF7C-7999EB4166ED}" type="presParOf" srcId="{01FDD008-C3A4-5A4C-B43F-9BED71CEEE1A}" destId="{4D13FF03-E2B0-8643-B4FD-D5273076F692}" srcOrd="1" destOrd="0" presId="urn:microsoft.com/office/officeart/2005/8/layout/gear1"/>
    <dgm:cxn modelId="{D83D4068-2208-444C-B909-30BC8E3C29EE}" type="presParOf" srcId="{01FDD008-C3A4-5A4C-B43F-9BED71CEEE1A}" destId="{75F54A6B-3DB7-0E43-BEC1-C2FB38ED6137}" srcOrd="2" destOrd="0" presId="urn:microsoft.com/office/officeart/2005/8/layout/gear1"/>
    <dgm:cxn modelId="{F11D394B-F4B5-1E41-89F4-8EF3EDC53C09}" type="presParOf" srcId="{01FDD008-C3A4-5A4C-B43F-9BED71CEEE1A}" destId="{C754250D-58A8-8D4F-A148-7735BA217847}" srcOrd="3" destOrd="0" presId="urn:microsoft.com/office/officeart/2005/8/layout/gear1"/>
    <dgm:cxn modelId="{6132A8E1-8C20-3B49-93BB-321DDBD9AD7A}" type="presParOf" srcId="{01FDD008-C3A4-5A4C-B43F-9BED71CEEE1A}" destId="{FBBA55B6-ABF9-3D42-8E2F-BAB8CE309BA9}" srcOrd="4" destOrd="0" presId="urn:microsoft.com/office/officeart/2005/8/layout/gear1"/>
    <dgm:cxn modelId="{28BD5513-009C-D942-94E6-869F106F3580}" type="presParOf" srcId="{01FDD008-C3A4-5A4C-B43F-9BED71CEEE1A}" destId="{0B4CD660-A3A2-2946-8BC4-C71D3B3D9DC2}" srcOrd="5" destOrd="0" presId="urn:microsoft.com/office/officeart/2005/8/layout/gear1"/>
    <dgm:cxn modelId="{4EA97289-A92B-9946-89BD-901771F5C77A}" type="presParOf" srcId="{01FDD008-C3A4-5A4C-B43F-9BED71CEEE1A}" destId="{BB2A1780-45C0-124B-8E74-B7C8F4A0FD95}" srcOrd="6" destOrd="0" presId="urn:microsoft.com/office/officeart/2005/8/layout/gear1"/>
    <dgm:cxn modelId="{DE08FF1E-1B18-5C47-856C-0EABCBAC488E}" type="presParOf" srcId="{01FDD008-C3A4-5A4C-B43F-9BED71CEEE1A}" destId="{2B68AE07-9C59-A346-9082-A79E15F3E63B}" srcOrd="7" destOrd="0" presId="urn:microsoft.com/office/officeart/2005/8/layout/gear1"/>
    <dgm:cxn modelId="{AF517B85-DAF1-5B43-BA2C-99C048C0A753}" type="presParOf" srcId="{01FDD008-C3A4-5A4C-B43F-9BED71CEEE1A}" destId="{F5E23255-F49E-2A42-A437-3723C6FAA1D6}" srcOrd="8" destOrd="0" presId="urn:microsoft.com/office/officeart/2005/8/layout/gear1"/>
    <dgm:cxn modelId="{249F5F53-AB9C-BF44-B7D9-9C8CA0CADE76}" type="presParOf" srcId="{01FDD008-C3A4-5A4C-B43F-9BED71CEEE1A}" destId="{B8D2BB96-4CE2-E14A-9E2F-7233319F3864}" srcOrd="9" destOrd="0" presId="urn:microsoft.com/office/officeart/2005/8/layout/gear1"/>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DB4F7-2C18-974B-9C26-9844767B3D59}"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9B29D38E-91A5-7A40-B874-89F820F02D26}">
      <dgm:prSet phldrT="[Text]"/>
      <dgm:spPr>
        <a:solidFill>
          <a:schemeClr val="accent1"/>
        </a:solidFill>
      </dgm:spPr>
      <dgm:t>
        <a:bodyPr/>
        <a:lstStyle/>
        <a:p>
          <a:r>
            <a:rPr lang="en-US" dirty="0" smtClean="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endParaRPr lang="en-US" dirty="0">
            <a:effectLst>
              <a:outerShdw blurRad="38100" dist="38100" dir="2700000" algn="tl">
                <a:srgbClr val="000000">
                  <a:alpha val="43137"/>
                </a:srgbClr>
              </a:outerShdw>
            </a:effectLst>
          </a:endParaRPr>
        </a:p>
      </dgm:t>
    </dgm:pt>
    <dgm:pt modelId="{ACAE2C13-BB39-6B41-8CE6-BE28B1894C55}" type="parTrans" cxnId="{DE42EB1F-208E-4946-937C-B82E5D595A9F}">
      <dgm:prSet/>
      <dgm:spPr/>
      <dgm:t>
        <a:bodyPr/>
        <a:lstStyle/>
        <a:p>
          <a:endParaRPr lang="en-US"/>
        </a:p>
      </dgm:t>
    </dgm:pt>
    <dgm:pt modelId="{AB3ED1D0-2F56-A74C-A98E-EB462406BD2C}" type="sibTrans" cxnId="{DE42EB1F-208E-4946-937C-B82E5D595A9F}">
      <dgm:prSet/>
      <dgm:spPr/>
      <dgm:t>
        <a:bodyPr/>
        <a:lstStyle/>
        <a:p>
          <a:endParaRPr lang="en-US"/>
        </a:p>
      </dgm:t>
    </dgm:pt>
    <dgm:pt modelId="{3C584647-FC30-174F-99E5-993501D024CF}">
      <dgm:prSet/>
      <dgm:spPr>
        <a:solidFill>
          <a:schemeClr val="bg1"/>
        </a:solidFill>
        <a:ln>
          <a:solidFill>
            <a:schemeClr val="bg2"/>
          </a:solidFill>
        </a:ln>
      </dgm:spPr>
      <dgm:t>
        <a:bodyPr/>
        <a:lstStyle/>
        <a:p>
          <a:r>
            <a:rPr lang="en-US" i="1" dirty="0" smtClean="0"/>
            <a:t>Q=kP, </a:t>
          </a:r>
          <a:r>
            <a:rPr lang="en-US" dirty="0" smtClean="0"/>
            <a:t>where </a:t>
          </a:r>
          <a:r>
            <a:rPr lang="en-US" i="1" dirty="0" smtClean="0"/>
            <a:t>Q, P</a:t>
          </a:r>
          <a:r>
            <a:rPr lang="en-US" dirty="0" smtClean="0"/>
            <a:t> belong to a prime curve</a:t>
          </a:r>
        </a:p>
      </dgm:t>
    </dgm:pt>
    <dgm:pt modelId="{3A875B3B-95C8-534E-AE40-DAD45B93158F}" type="parTrans" cxnId="{EFB8F1DA-E414-464D-9C0D-D6E197E01F4C}">
      <dgm:prSet/>
      <dgm:spPr/>
      <dgm:t>
        <a:bodyPr/>
        <a:lstStyle/>
        <a:p>
          <a:endParaRPr lang="en-US"/>
        </a:p>
      </dgm:t>
    </dgm:pt>
    <dgm:pt modelId="{D25E467D-B1C9-1445-A889-95888C981F8A}" type="sibTrans" cxnId="{EFB8F1DA-E414-464D-9C0D-D6E197E01F4C}">
      <dgm:prSet/>
      <dgm:spPr/>
      <dgm:t>
        <a:bodyPr/>
        <a:lstStyle/>
        <a:p>
          <a:endParaRPr lang="en-US"/>
        </a:p>
      </dgm:t>
    </dgm:pt>
    <dgm:pt modelId="{F26C0517-C912-DA41-AF56-1F46AA579402}">
      <dgm:prSet/>
      <dgm:spPr>
        <a:solidFill>
          <a:schemeClr val="bg1"/>
        </a:solidFill>
        <a:ln>
          <a:solidFill>
            <a:schemeClr val="bg2"/>
          </a:solidFill>
        </a:ln>
      </dgm:spPr>
      <dgm:t>
        <a:bodyPr/>
        <a:lstStyle/>
        <a:p>
          <a:r>
            <a:rPr lang="en-US" dirty="0" smtClean="0"/>
            <a:t>Is “easy” to compute </a:t>
          </a:r>
          <a:r>
            <a:rPr lang="en-US" i="1" dirty="0" smtClean="0"/>
            <a:t>Q </a:t>
          </a:r>
          <a:r>
            <a:rPr lang="en-US" dirty="0" smtClean="0"/>
            <a:t>given </a:t>
          </a:r>
          <a:r>
            <a:rPr lang="en-US" i="1" dirty="0" smtClean="0"/>
            <a:t>k </a:t>
          </a:r>
          <a:r>
            <a:rPr lang="en-US" dirty="0" smtClean="0"/>
            <a:t>and </a:t>
          </a:r>
          <a:r>
            <a:rPr lang="en-US" i="1" dirty="0" smtClean="0"/>
            <a:t>P</a:t>
          </a:r>
        </a:p>
      </dgm:t>
    </dgm:pt>
    <dgm:pt modelId="{E9262F4E-91EF-2C48-AD7C-6FB077621D23}" type="parTrans" cxnId="{D395546A-3AA5-1E4B-8DC8-7DA75680F542}">
      <dgm:prSet/>
      <dgm:spPr/>
      <dgm:t>
        <a:bodyPr/>
        <a:lstStyle/>
        <a:p>
          <a:endParaRPr lang="en-US"/>
        </a:p>
      </dgm:t>
    </dgm:pt>
    <dgm:pt modelId="{A565EF87-32A5-8D4F-B298-21D94F2E1F6E}" type="sibTrans" cxnId="{D395546A-3AA5-1E4B-8DC8-7DA75680F542}">
      <dgm:prSet/>
      <dgm:spPr/>
      <dgm:t>
        <a:bodyPr/>
        <a:lstStyle/>
        <a:p>
          <a:endParaRPr lang="en-US"/>
        </a:p>
      </dgm:t>
    </dgm:pt>
    <dgm:pt modelId="{30E00427-3755-1540-AB38-BC50FC055B26}">
      <dgm:prSet/>
      <dgm:spPr>
        <a:solidFill>
          <a:schemeClr val="bg1"/>
        </a:solidFill>
        <a:ln>
          <a:solidFill>
            <a:schemeClr val="bg2"/>
          </a:solidFill>
        </a:ln>
      </dgm:spPr>
      <dgm:t>
        <a:bodyPr/>
        <a:lstStyle/>
        <a:p>
          <a:r>
            <a:rPr lang="en-US" dirty="0" smtClean="0"/>
            <a:t>But “hard” to find </a:t>
          </a:r>
          <a:r>
            <a:rPr lang="en-US" i="1" dirty="0" smtClean="0"/>
            <a:t>k</a:t>
          </a:r>
          <a:r>
            <a:rPr lang="en-US" dirty="0" smtClean="0"/>
            <a:t> given </a:t>
          </a:r>
          <a:r>
            <a:rPr lang="en-US" i="1" dirty="0" smtClean="0"/>
            <a:t>Q, </a:t>
          </a:r>
          <a:r>
            <a:rPr lang="en-US" dirty="0" smtClean="0"/>
            <a:t>and </a:t>
          </a:r>
          <a:r>
            <a:rPr lang="en-US" i="1" dirty="0" smtClean="0"/>
            <a:t>P</a:t>
          </a:r>
        </a:p>
      </dgm:t>
    </dgm:pt>
    <dgm:pt modelId="{813922C6-6472-1E43-B8B4-1A736B5B2FBC}" type="parTrans" cxnId="{71A4DBA1-ACC6-8D41-83E3-904FFE3DFE54}">
      <dgm:prSet/>
      <dgm:spPr/>
      <dgm:t>
        <a:bodyPr/>
        <a:lstStyle/>
        <a:p>
          <a:endParaRPr lang="en-US"/>
        </a:p>
      </dgm:t>
    </dgm:pt>
    <dgm:pt modelId="{362AA1BB-6F66-E546-84D4-08EAE5E5F1EF}" type="sibTrans" cxnId="{71A4DBA1-ACC6-8D41-83E3-904FFE3DFE54}">
      <dgm:prSet/>
      <dgm:spPr/>
      <dgm:t>
        <a:bodyPr/>
        <a:lstStyle/>
        <a:p>
          <a:endParaRPr lang="en-US"/>
        </a:p>
      </dgm:t>
    </dgm:pt>
    <dgm:pt modelId="{1FD4B571-3E6E-DB4B-B5E4-9B63B1D3FA87}">
      <dgm:prSet/>
      <dgm:spPr>
        <a:solidFill>
          <a:schemeClr val="bg1"/>
        </a:solidFill>
        <a:ln>
          <a:solidFill>
            <a:schemeClr val="bg2"/>
          </a:solidFill>
        </a:ln>
      </dgm:spPr>
      <dgm:t>
        <a:bodyPr/>
        <a:lstStyle/>
        <a:p>
          <a:r>
            <a:rPr lang="en-US" dirty="0" smtClean="0"/>
            <a:t>Known as the elliptic curve logarithm problem</a:t>
          </a:r>
        </a:p>
      </dgm:t>
    </dgm:pt>
    <dgm:pt modelId="{E84E6925-1AAB-0A48-900D-BA958399F3E7}" type="parTrans" cxnId="{9856E6BA-280A-504E-951E-A3D8879E4350}">
      <dgm:prSet/>
      <dgm:spPr/>
      <dgm:t>
        <a:bodyPr/>
        <a:lstStyle/>
        <a:p>
          <a:endParaRPr lang="en-US"/>
        </a:p>
      </dgm:t>
    </dgm:pt>
    <dgm:pt modelId="{90B19BD8-750C-7344-8ABE-A69E9FFC6826}" type="sibTrans" cxnId="{9856E6BA-280A-504E-951E-A3D8879E4350}">
      <dgm:prSet/>
      <dgm:spPr/>
      <dgm:t>
        <a:bodyPr/>
        <a:lstStyle/>
        <a:p>
          <a:endParaRPr lang="en-US"/>
        </a:p>
      </dgm:t>
    </dgm:pt>
    <dgm:pt modelId="{A433E237-4918-4849-8C87-E8E133720A4C}" type="pres">
      <dgm:prSet presAssocID="{613DB4F7-2C18-974B-9C26-9844767B3D59}" presName="Name0" presStyleCnt="0">
        <dgm:presLayoutVars>
          <dgm:dir/>
          <dgm:animLvl val="lvl"/>
          <dgm:resizeHandles/>
        </dgm:presLayoutVars>
      </dgm:prSet>
      <dgm:spPr/>
      <dgm:t>
        <a:bodyPr/>
        <a:lstStyle/>
        <a:p>
          <a:endParaRPr lang="en-US"/>
        </a:p>
      </dgm:t>
    </dgm:pt>
    <dgm:pt modelId="{2DB36A17-BDC6-0B4A-BD30-E748EDB0532D}" type="pres">
      <dgm:prSet presAssocID="{9B29D38E-91A5-7A40-B874-89F820F02D26}" presName="linNode" presStyleCnt="0"/>
      <dgm:spPr/>
    </dgm:pt>
    <dgm:pt modelId="{2853AFA9-369E-FB4A-8EC0-DA8709AE940B}" type="pres">
      <dgm:prSet presAssocID="{9B29D38E-91A5-7A40-B874-89F820F02D26}" presName="parentShp" presStyleLbl="node1" presStyleIdx="0" presStyleCnt="1">
        <dgm:presLayoutVars>
          <dgm:bulletEnabled val="1"/>
        </dgm:presLayoutVars>
      </dgm:prSet>
      <dgm:spPr/>
      <dgm:t>
        <a:bodyPr/>
        <a:lstStyle/>
        <a:p>
          <a:endParaRPr lang="en-US"/>
        </a:p>
      </dgm:t>
    </dgm:pt>
    <dgm:pt modelId="{D7D330C6-96D4-C64F-9385-1967CFC9F58B}" type="pres">
      <dgm:prSet presAssocID="{9B29D38E-91A5-7A40-B874-89F820F02D26}" presName="childShp" presStyleLbl="bgAccFollowNode1" presStyleIdx="0" presStyleCnt="1">
        <dgm:presLayoutVars>
          <dgm:bulletEnabled val="1"/>
        </dgm:presLayoutVars>
      </dgm:prSet>
      <dgm:spPr/>
      <dgm:t>
        <a:bodyPr/>
        <a:lstStyle/>
        <a:p>
          <a:endParaRPr lang="en-US"/>
        </a:p>
      </dgm:t>
    </dgm:pt>
  </dgm:ptLst>
  <dgm:cxnLst>
    <dgm:cxn modelId="{71A4DBA1-ACC6-8D41-83E3-904FFE3DFE54}" srcId="{9B29D38E-91A5-7A40-B874-89F820F02D26}" destId="{30E00427-3755-1540-AB38-BC50FC055B26}" srcOrd="2" destOrd="0" parTransId="{813922C6-6472-1E43-B8B4-1A736B5B2FBC}" sibTransId="{362AA1BB-6F66-E546-84D4-08EAE5E5F1EF}"/>
    <dgm:cxn modelId="{94229DE3-1F9F-164D-80C4-A478D074148C}" type="presOf" srcId="{30E00427-3755-1540-AB38-BC50FC055B26}" destId="{D7D330C6-96D4-C64F-9385-1967CFC9F58B}" srcOrd="0" destOrd="2" presId="urn:microsoft.com/office/officeart/2005/8/layout/vList6"/>
    <dgm:cxn modelId="{D395546A-3AA5-1E4B-8DC8-7DA75680F542}" srcId="{9B29D38E-91A5-7A40-B874-89F820F02D26}" destId="{F26C0517-C912-DA41-AF56-1F46AA579402}" srcOrd="1" destOrd="0" parTransId="{E9262F4E-91EF-2C48-AD7C-6FB077621D23}" sibTransId="{A565EF87-32A5-8D4F-B298-21D94F2E1F6E}"/>
    <dgm:cxn modelId="{EFB8F1DA-E414-464D-9C0D-D6E197E01F4C}" srcId="{9B29D38E-91A5-7A40-B874-89F820F02D26}" destId="{3C584647-FC30-174F-99E5-993501D024CF}" srcOrd="0" destOrd="0" parTransId="{3A875B3B-95C8-534E-AE40-DAD45B93158F}" sibTransId="{D25E467D-B1C9-1445-A889-95888C981F8A}"/>
    <dgm:cxn modelId="{64A8BAE3-E940-6145-AC89-7560FEA7990E}" type="presOf" srcId="{9B29D38E-91A5-7A40-B874-89F820F02D26}" destId="{2853AFA9-369E-FB4A-8EC0-DA8709AE940B}" srcOrd="0" destOrd="0" presId="urn:microsoft.com/office/officeart/2005/8/layout/vList6"/>
    <dgm:cxn modelId="{DE42EB1F-208E-4946-937C-B82E5D595A9F}" srcId="{613DB4F7-2C18-974B-9C26-9844767B3D59}" destId="{9B29D38E-91A5-7A40-B874-89F820F02D26}" srcOrd="0" destOrd="0" parTransId="{ACAE2C13-BB39-6B41-8CE6-BE28B1894C55}" sibTransId="{AB3ED1D0-2F56-A74C-A98E-EB462406BD2C}"/>
    <dgm:cxn modelId="{D3A81196-480D-EE47-BF2D-9F3CE54A8CB0}" type="presOf" srcId="{3C584647-FC30-174F-99E5-993501D024CF}" destId="{D7D330C6-96D4-C64F-9385-1967CFC9F58B}" srcOrd="0" destOrd="0" presId="urn:microsoft.com/office/officeart/2005/8/layout/vList6"/>
    <dgm:cxn modelId="{9856E6BA-280A-504E-951E-A3D8879E4350}" srcId="{9B29D38E-91A5-7A40-B874-89F820F02D26}" destId="{1FD4B571-3E6E-DB4B-B5E4-9B63B1D3FA87}" srcOrd="3" destOrd="0" parTransId="{E84E6925-1AAB-0A48-900D-BA958399F3E7}" sibTransId="{90B19BD8-750C-7344-8ABE-A69E9FFC6826}"/>
    <dgm:cxn modelId="{5B66B12E-FF4D-6E4A-8A57-3F7346C79E7C}" type="presOf" srcId="{613DB4F7-2C18-974B-9C26-9844767B3D59}" destId="{A433E237-4918-4849-8C87-E8E133720A4C}" srcOrd="0" destOrd="0" presId="urn:microsoft.com/office/officeart/2005/8/layout/vList6"/>
    <dgm:cxn modelId="{FB419DE0-C6EB-F148-BACD-3E8A80E9A125}" type="presOf" srcId="{1FD4B571-3E6E-DB4B-B5E4-9B63B1D3FA87}" destId="{D7D330C6-96D4-C64F-9385-1967CFC9F58B}" srcOrd="0" destOrd="3" presId="urn:microsoft.com/office/officeart/2005/8/layout/vList6"/>
    <dgm:cxn modelId="{49DA6F8B-019E-C24E-B81C-100A5DCC66B7}" type="presOf" srcId="{F26C0517-C912-DA41-AF56-1F46AA579402}" destId="{D7D330C6-96D4-C64F-9385-1967CFC9F58B}" srcOrd="0" destOrd="1" presId="urn:microsoft.com/office/officeart/2005/8/layout/vList6"/>
    <dgm:cxn modelId="{967C18EE-EA6B-DE4E-B2B3-DBDF1213D442}" type="presParOf" srcId="{A433E237-4918-4849-8C87-E8E133720A4C}" destId="{2DB36A17-BDC6-0B4A-BD30-E748EDB0532D}" srcOrd="0" destOrd="0" presId="urn:microsoft.com/office/officeart/2005/8/layout/vList6"/>
    <dgm:cxn modelId="{FB8A07B1-7E34-E342-9AC4-05E5A971C2D1}" type="presParOf" srcId="{2DB36A17-BDC6-0B4A-BD30-E748EDB0532D}" destId="{2853AFA9-369E-FB4A-8EC0-DA8709AE940B}" srcOrd="0" destOrd="0" presId="urn:microsoft.com/office/officeart/2005/8/layout/vList6"/>
    <dgm:cxn modelId="{526E7642-45C9-F74D-BF73-7DD1E0E8DE38}" type="presParOf" srcId="{2DB36A17-BDC6-0B4A-BD30-E748EDB0532D}" destId="{D7D330C6-96D4-C64F-9385-1967CFC9F58B}"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7960FA-B7C6-A243-9B95-5DC485277954}">
      <dsp:nvSpPr>
        <dsp:cNvPr id="0" name=""/>
        <dsp:cNvSpPr/>
      </dsp:nvSpPr>
      <dsp:spPr>
        <a:xfrm>
          <a:off x="0" y="809624"/>
          <a:ext cx="2857499" cy="1714499"/>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Announced in 1984 by T. </a:t>
          </a:r>
          <a:r>
            <a:rPr lang="en-US" sz="2200" b="0" kern="1200" dirty="0" err="1" smtClean="0">
              <a:effectLst>
                <a:outerShdw blurRad="38100" dist="38100" dir="2700000" algn="tl">
                  <a:srgbClr val="000000">
                    <a:alpha val="43137"/>
                  </a:srgbClr>
                </a:outerShdw>
              </a:effectLst>
            </a:rPr>
            <a:t>Elgamal</a:t>
          </a:r>
          <a:endParaRPr lang="en-US" sz="2200" b="0" kern="1200" dirty="0">
            <a:effectLst>
              <a:outerShdw blurRad="38100" dist="38100" dir="2700000" algn="tl">
                <a:srgbClr val="000000">
                  <a:alpha val="43137"/>
                </a:srgbClr>
              </a:outerShdw>
            </a:effectLst>
          </a:endParaRPr>
        </a:p>
      </dsp:txBody>
      <dsp:txXfrm>
        <a:off x="0" y="809624"/>
        <a:ext cx="2857499" cy="1714499"/>
      </dsp:txXfrm>
    </dsp:sp>
    <dsp:sp modelId="{A257FC50-FF91-3F4C-BFB5-E75AFE9E36EC}">
      <dsp:nvSpPr>
        <dsp:cNvPr id="0" name=""/>
        <dsp:cNvSpPr/>
      </dsp:nvSpPr>
      <dsp:spPr>
        <a:xfrm>
          <a:off x="3143249" y="809624"/>
          <a:ext cx="2857499" cy="1714499"/>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Public-key scheme based on discrete logarithms closely related to the </a:t>
          </a:r>
          <a:r>
            <a:rPr lang="en-US" sz="2200" b="0" kern="1200" dirty="0" err="1" smtClean="0">
              <a:effectLst>
                <a:outerShdw blurRad="38100" dist="38100" dir="2700000" algn="tl">
                  <a:srgbClr val="000000">
                    <a:alpha val="43137"/>
                  </a:srgbClr>
                </a:outerShdw>
              </a:effectLst>
            </a:rPr>
            <a:t>Diffie</a:t>
          </a:r>
          <a:r>
            <a:rPr lang="en-US" sz="2200" b="0" kern="1200" dirty="0" smtClean="0">
              <a:effectLst>
                <a:outerShdw blurRad="38100" dist="38100" dir="2700000" algn="tl">
                  <a:srgbClr val="000000">
                    <a:alpha val="43137"/>
                  </a:srgbClr>
                </a:outerShdw>
              </a:effectLst>
            </a:rPr>
            <a:t>-Hellman technique</a:t>
          </a:r>
          <a:endParaRPr lang="en-US" sz="2200" b="0" kern="1200" dirty="0">
            <a:effectLst>
              <a:outerShdw blurRad="38100" dist="38100" dir="2700000" algn="tl">
                <a:srgbClr val="000000">
                  <a:alpha val="43137"/>
                </a:srgbClr>
              </a:outerShdw>
            </a:effectLst>
          </a:endParaRPr>
        </a:p>
      </dsp:txBody>
      <dsp:txXfrm>
        <a:off x="3143249" y="809624"/>
        <a:ext cx="2857499" cy="1714499"/>
      </dsp:txXfrm>
    </dsp:sp>
    <dsp:sp modelId="{2261D62D-521A-E14D-8922-72F6614F3DCC}">
      <dsp:nvSpPr>
        <dsp:cNvPr id="0" name=""/>
        <dsp:cNvSpPr/>
      </dsp:nvSpPr>
      <dsp:spPr>
        <a:xfrm>
          <a:off x="6286499" y="809624"/>
          <a:ext cx="2857499" cy="1714499"/>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Used in the digital signature standard (DSS) and the S/MIME e-mail standard</a:t>
          </a:r>
          <a:endParaRPr lang="en-US" sz="2200" b="0" kern="1200" dirty="0">
            <a:effectLst>
              <a:outerShdw blurRad="38100" dist="38100" dir="2700000" algn="tl">
                <a:srgbClr val="000000">
                  <a:alpha val="43137"/>
                </a:srgbClr>
              </a:outerShdw>
            </a:effectLst>
          </a:endParaRPr>
        </a:p>
      </dsp:txBody>
      <dsp:txXfrm>
        <a:off x="6286499" y="809624"/>
        <a:ext cx="2857499" cy="1714499"/>
      </dsp:txXfrm>
    </dsp:sp>
    <dsp:sp modelId="{659BA2B5-6D77-864F-8CA3-F2DD6119A169}">
      <dsp:nvSpPr>
        <dsp:cNvPr id="0" name=""/>
        <dsp:cNvSpPr/>
      </dsp:nvSpPr>
      <dsp:spPr>
        <a:xfrm>
          <a:off x="1571624" y="2809874"/>
          <a:ext cx="2857499" cy="1714499"/>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Global elements are a prime number </a:t>
          </a:r>
          <a:r>
            <a:rPr lang="en-US" sz="2200" b="0" i="1" kern="1200" dirty="0" err="1" smtClean="0">
              <a:effectLst>
                <a:outerShdw blurRad="38100" dist="38100" dir="2700000" algn="tl">
                  <a:srgbClr val="000000">
                    <a:alpha val="43137"/>
                  </a:srgbClr>
                </a:outerShdw>
              </a:effectLst>
            </a:rPr>
            <a:t>q</a:t>
          </a:r>
          <a:r>
            <a:rPr lang="en-US" sz="2200" b="0" i="1" kern="1200" dirty="0" smtClean="0">
              <a:effectLst>
                <a:outerShdw blurRad="38100" dist="38100" dir="2700000" algn="tl">
                  <a:srgbClr val="000000">
                    <a:alpha val="43137"/>
                  </a:srgbClr>
                </a:outerShdw>
              </a:effectLst>
            </a:rPr>
            <a:t> </a:t>
          </a:r>
          <a:r>
            <a:rPr lang="en-US" sz="2200" b="0" kern="1200" dirty="0" smtClean="0">
              <a:effectLst>
                <a:outerShdw blurRad="38100" dist="38100" dir="2700000" algn="tl">
                  <a:srgbClr val="000000">
                    <a:alpha val="43137"/>
                  </a:srgbClr>
                </a:outerShdw>
              </a:effectLst>
            </a:rPr>
            <a:t>and </a:t>
          </a:r>
          <a:r>
            <a:rPr lang="en-US" sz="2200" b="0" i="1" kern="1200" dirty="0" smtClean="0">
              <a:effectLst>
                <a:outerShdw blurRad="38100" dist="38100" dir="2700000" algn="tl">
                  <a:srgbClr val="000000">
                    <a:alpha val="43137"/>
                  </a:srgbClr>
                </a:outerShdw>
              </a:effectLst>
            </a:rPr>
            <a:t>a</a:t>
          </a:r>
          <a:r>
            <a:rPr lang="en-US" sz="2200" b="0" kern="1200" dirty="0" smtClean="0">
              <a:effectLst>
                <a:outerShdw blurRad="38100" dist="38100" dir="2700000" algn="tl">
                  <a:srgbClr val="000000">
                    <a:alpha val="43137"/>
                  </a:srgbClr>
                </a:outerShdw>
              </a:effectLst>
            </a:rPr>
            <a:t> which is a primitive root of </a:t>
          </a:r>
          <a:r>
            <a:rPr lang="en-US" sz="2200" b="0" i="1" kern="1200" dirty="0" err="1" smtClean="0">
              <a:effectLst>
                <a:outerShdw blurRad="38100" dist="38100" dir="2700000" algn="tl">
                  <a:srgbClr val="000000">
                    <a:alpha val="43137"/>
                  </a:srgbClr>
                </a:outerShdw>
              </a:effectLst>
            </a:rPr>
            <a:t>q</a:t>
          </a:r>
          <a:endParaRPr lang="en-US" sz="2200" b="0" kern="1200" dirty="0">
            <a:effectLst>
              <a:outerShdw blurRad="38100" dist="38100" dir="2700000" algn="tl">
                <a:srgbClr val="000000">
                  <a:alpha val="43137"/>
                </a:srgbClr>
              </a:outerShdw>
            </a:effectLst>
          </a:endParaRPr>
        </a:p>
      </dsp:txBody>
      <dsp:txXfrm>
        <a:off x="1571624" y="2809874"/>
        <a:ext cx="2857499" cy="1714499"/>
      </dsp:txXfrm>
    </dsp:sp>
    <dsp:sp modelId="{962B265E-5530-394D-871D-9C5C574AEBCA}">
      <dsp:nvSpPr>
        <dsp:cNvPr id="0" name=""/>
        <dsp:cNvSpPr/>
      </dsp:nvSpPr>
      <dsp:spPr>
        <a:xfrm>
          <a:off x="4714874" y="2809874"/>
          <a:ext cx="2857499" cy="1714499"/>
        </a:xfrm>
        <a:prstGeom prst="rect">
          <a:avLst/>
        </a:prstGeom>
        <a:solidFill>
          <a:schemeClr val="tx2">
            <a:lumMod val="60000"/>
            <a:lumOff val="40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b="0" kern="1200" dirty="0" smtClean="0">
              <a:effectLst>
                <a:outerShdw blurRad="38100" dist="38100" dir="2700000" algn="tl">
                  <a:srgbClr val="000000">
                    <a:alpha val="43137"/>
                  </a:srgbClr>
                </a:outerShdw>
              </a:effectLst>
            </a:rPr>
            <a:t>Security is based on the difficulty of computing discrete logarithms</a:t>
          </a:r>
          <a:endParaRPr lang="en-AU" sz="2200" b="0" kern="1200" dirty="0">
            <a:effectLst>
              <a:outerShdw blurRad="38100" dist="38100" dir="2700000" algn="tl">
                <a:srgbClr val="000000">
                  <a:alpha val="43137"/>
                </a:srgbClr>
              </a:outerShdw>
            </a:effectLst>
          </a:endParaRPr>
        </a:p>
      </dsp:txBody>
      <dsp:txXfrm>
        <a:off x="4714874" y="2809874"/>
        <a:ext cx="2857499" cy="17144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E9B53-7510-D743-A42E-01CC099323D6}">
      <dsp:nvSpPr>
        <dsp:cNvPr id="0" name=""/>
        <dsp:cNvSpPr/>
      </dsp:nvSpPr>
      <dsp:spPr>
        <a:xfrm>
          <a:off x="4114803" y="0"/>
          <a:ext cx="2095500" cy="2095500"/>
        </a:xfrm>
        <a:prstGeom prst="gear9">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i="0" kern="1200" dirty="0" smtClean="0">
              <a:effectLst>
                <a:outerShdw blurRad="38100" dist="38100" dir="2700000" algn="tl">
                  <a:srgbClr val="000000">
                    <a:alpha val="43137"/>
                  </a:srgbClr>
                </a:outerShdw>
              </a:effectLst>
            </a:rPr>
            <a:t>Prime curves over Z</a:t>
          </a:r>
          <a:r>
            <a:rPr lang="en-US" sz="2000" b="1" i="0" kern="1200" baseline="-25000" dirty="0" smtClean="0">
              <a:effectLst>
                <a:outerShdw blurRad="38100" dist="38100" dir="2700000" algn="tl">
                  <a:srgbClr val="000000">
                    <a:alpha val="43137"/>
                  </a:srgbClr>
                </a:outerShdw>
              </a:effectLst>
            </a:rPr>
            <a:t>p</a:t>
          </a:r>
          <a:r>
            <a:rPr lang="en-US" sz="2000" b="1" i="0" kern="1200" dirty="0" smtClean="0">
              <a:effectLst>
                <a:outerShdw blurRad="38100" dist="38100" dir="2700000" algn="tl">
                  <a:srgbClr val="000000">
                    <a:alpha val="43137"/>
                  </a:srgbClr>
                </a:outerShdw>
              </a:effectLst>
            </a:rPr>
            <a:t> </a:t>
          </a:r>
          <a:endParaRPr lang="en-US" sz="2000" b="1" i="0" kern="1200" dirty="0">
            <a:effectLst>
              <a:outerShdw blurRad="38100" dist="38100" dir="2700000" algn="tl">
                <a:srgbClr val="000000">
                  <a:alpha val="43137"/>
                </a:srgbClr>
              </a:outerShdw>
            </a:effectLst>
          </a:endParaRPr>
        </a:p>
      </dsp:txBody>
      <dsp:txXfrm>
        <a:off x="4536092" y="490861"/>
        <a:ext cx="1252922" cy="1077130"/>
      </dsp:txXfrm>
    </dsp:sp>
    <dsp:sp modelId="{C754250D-58A8-8D4F-A148-7735BA217847}">
      <dsp:nvSpPr>
        <dsp:cNvPr id="0" name=""/>
        <dsp:cNvSpPr/>
      </dsp:nvSpPr>
      <dsp:spPr>
        <a:xfrm>
          <a:off x="4114804" y="2209797"/>
          <a:ext cx="4521458" cy="1459782"/>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Use a cubic equation in which the variables and coefficients all take on values in the set of integers from 0 through p-1 and in which calculations are performed modulo p</a:t>
          </a:r>
        </a:p>
        <a:p>
          <a:pPr marL="171450" lvl="1" indent="-171450" algn="l" defTabSz="711200">
            <a:lnSpc>
              <a:spcPct val="90000"/>
            </a:lnSpc>
            <a:spcBef>
              <a:spcPct val="0"/>
            </a:spcBef>
            <a:spcAft>
              <a:spcPct val="15000"/>
            </a:spcAft>
            <a:buChar char="••"/>
          </a:pPr>
          <a:r>
            <a:rPr lang="en-US" sz="1600" b="1" i="0" kern="1200" dirty="0" smtClean="0"/>
            <a:t>Best for software applications</a:t>
          </a:r>
        </a:p>
      </dsp:txBody>
      <dsp:txXfrm>
        <a:off x="4157560" y="2252553"/>
        <a:ext cx="4435946" cy="1374270"/>
      </dsp:txXfrm>
    </dsp:sp>
    <dsp:sp modelId="{FBBA55B6-ABF9-3D42-8E2F-BAB8CE309BA9}">
      <dsp:nvSpPr>
        <dsp:cNvPr id="0" name=""/>
        <dsp:cNvSpPr/>
      </dsp:nvSpPr>
      <dsp:spPr>
        <a:xfrm>
          <a:off x="2286000" y="4"/>
          <a:ext cx="2057400" cy="1981230"/>
        </a:xfrm>
        <a:prstGeom prst="gear6">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b="1" i="0" kern="1200" dirty="0" smtClean="0">
              <a:effectLst>
                <a:outerShdw blurRad="38100" dist="38100" dir="2700000" algn="tl">
                  <a:srgbClr val="000000">
                    <a:alpha val="43137"/>
                  </a:srgbClr>
                </a:outerShdw>
              </a:effectLst>
            </a:rPr>
            <a:t>Binary curves over GF(2</a:t>
          </a:r>
          <a:r>
            <a:rPr lang="en-US" sz="2000" b="1" i="0" kern="1200" baseline="30000" dirty="0" smtClean="0">
              <a:effectLst>
                <a:outerShdw blurRad="38100" dist="38100" dir="2700000" algn="tl">
                  <a:srgbClr val="000000">
                    <a:alpha val="43137"/>
                  </a:srgbClr>
                </a:outerShdw>
              </a:effectLst>
            </a:rPr>
            <a:t>m</a:t>
          </a:r>
          <a:r>
            <a:rPr lang="en-US" sz="2000" b="1" i="0" kern="1200" dirty="0" smtClean="0">
              <a:effectLst>
                <a:outerShdw blurRad="38100" dist="38100" dir="2700000" algn="tl">
                  <a:srgbClr val="000000">
                    <a:alpha val="43137"/>
                  </a:srgbClr>
                </a:outerShdw>
              </a:effectLst>
            </a:rPr>
            <a:t>)</a:t>
          </a:r>
        </a:p>
      </dsp:txBody>
      <dsp:txXfrm>
        <a:off x="2795853" y="501799"/>
        <a:ext cx="1037694" cy="977640"/>
      </dsp:txXfrm>
    </dsp:sp>
    <dsp:sp modelId="{2B68AE07-9C59-A346-9082-A79E15F3E63B}">
      <dsp:nvSpPr>
        <dsp:cNvPr id="0" name=""/>
        <dsp:cNvSpPr/>
      </dsp:nvSpPr>
      <dsp:spPr>
        <a:xfrm>
          <a:off x="2" y="2209799"/>
          <a:ext cx="3910208" cy="1374699"/>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US" sz="1600" b="1" i="0" kern="1200" dirty="0" smtClean="0"/>
            <a:t>Variables and coefficients all take on values in GF(2</a:t>
          </a:r>
          <a:r>
            <a:rPr lang="en-US" sz="1600" b="1" i="0" kern="1200" baseline="30000" dirty="0" smtClean="0"/>
            <a:t>m</a:t>
          </a:r>
          <a:r>
            <a:rPr lang="en-US" sz="1600" b="1" i="0" kern="1200" dirty="0" smtClean="0"/>
            <a:t>) and in calculations are performed over GF(2</a:t>
          </a:r>
          <a:r>
            <a:rPr lang="en-US" sz="1600" b="1" i="0" kern="1200" baseline="30000" dirty="0" smtClean="0"/>
            <a:t>m</a:t>
          </a:r>
          <a:r>
            <a:rPr lang="en-US" sz="1600" b="1" i="0" kern="1200" dirty="0" smtClean="0"/>
            <a:t>)</a:t>
          </a:r>
        </a:p>
        <a:p>
          <a:pPr marL="171450" lvl="1" indent="-171450" algn="l" defTabSz="711200">
            <a:lnSpc>
              <a:spcPct val="90000"/>
            </a:lnSpc>
            <a:spcBef>
              <a:spcPct val="0"/>
            </a:spcBef>
            <a:spcAft>
              <a:spcPct val="15000"/>
            </a:spcAft>
            <a:buChar char="••"/>
          </a:pPr>
          <a:r>
            <a:rPr lang="en-US" sz="1600" b="1" i="0" kern="1200" dirty="0" smtClean="0"/>
            <a:t>Best for hardware applications</a:t>
          </a:r>
          <a:endParaRPr lang="en-AU" sz="1600" b="1" i="0" kern="1200" dirty="0"/>
        </a:p>
      </dsp:txBody>
      <dsp:txXfrm>
        <a:off x="40266" y="2250063"/>
        <a:ext cx="3829680" cy="1294171"/>
      </dsp:txXfrm>
    </dsp:sp>
    <dsp:sp modelId="{F5E23255-F49E-2A42-A437-3723C6FAA1D6}">
      <dsp:nvSpPr>
        <dsp:cNvPr id="0" name=""/>
        <dsp:cNvSpPr/>
      </dsp:nvSpPr>
      <dsp:spPr>
        <a:xfrm>
          <a:off x="4571996" y="380989"/>
          <a:ext cx="2756547" cy="2120248"/>
        </a:xfrm>
        <a:prstGeom prst="circularArrow">
          <a:avLst>
            <a:gd name="adj1" fmla="val 4878"/>
            <a:gd name="adj2" fmla="val 312630"/>
            <a:gd name="adj3" fmla="val 3112667"/>
            <a:gd name="adj4" fmla="val 15262627"/>
            <a:gd name="adj5" fmla="val 5691"/>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solidFill>
            <a:schemeClr val="tx2">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B8D2BB96-4CE2-E14A-9E2F-7233319F3864}">
      <dsp:nvSpPr>
        <dsp:cNvPr id="0" name=""/>
        <dsp:cNvSpPr/>
      </dsp:nvSpPr>
      <dsp:spPr>
        <a:xfrm>
          <a:off x="2133594" y="1142996"/>
          <a:ext cx="1948815" cy="1948815"/>
        </a:xfrm>
        <a:prstGeom prst="leftCircularArrow">
          <a:avLst>
            <a:gd name="adj1" fmla="val 6452"/>
            <a:gd name="adj2" fmla="val 429999"/>
            <a:gd name="adj3" fmla="val 10489124"/>
            <a:gd name="adj4" fmla="val 14837806"/>
            <a:gd name="adj5" fmla="val 7527"/>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solidFill>
            <a:schemeClr val="tx2">
              <a:lumMod val="75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330C6-96D4-C64F-9385-1967CFC9F58B}">
      <dsp:nvSpPr>
        <dsp:cNvPr id="0" name=""/>
        <dsp:cNvSpPr/>
      </dsp:nvSpPr>
      <dsp:spPr>
        <a:xfrm>
          <a:off x="3017519" y="0"/>
          <a:ext cx="4526280" cy="1879600"/>
        </a:xfrm>
        <a:prstGeom prst="rightArrow">
          <a:avLst>
            <a:gd name="adj1" fmla="val 75000"/>
            <a:gd name="adj2" fmla="val 50000"/>
          </a:avLst>
        </a:prstGeom>
        <a:solidFill>
          <a:schemeClr val="bg1"/>
        </a:solidFill>
        <a:ln w="9525" cap="flat" cmpd="sng" algn="ctr">
          <a:solidFill>
            <a:schemeClr val="bg2"/>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i="1" kern="1200" dirty="0" smtClean="0"/>
            <a:t>Q=kP, </a:t>
          </a:r>
          <a:r>
            <a:rPr lang="en-US" sz="1600" kern="1200" dirty="0" smtClean="0"/>
            <a:t>where </a:t>
          </a:r>
          <a:r>
            <a:rPr lang="en-US" sz="1600" i="1" kern="1200" dirty="0" smtClean="0"/>
            <a:t>Q, P</a:t>
          </a:r>
          <a:r>
            <a:rPr lang="en-US" sz="1600" kern="1200" dirty="0" smtClean="0"/>
            <a:t> belong to a prime curve</a:t>
          </a:r>
        </a:p>
        <a:p>
          <a:pPr marL="171450" lvl="1" indent="-171450" algn="l" defTabSz="711200">
            <a:lnSpc>
              <a:spcPct val="90000"/>
            </a:lnSpc>
            <a:spcBef>
              <a:spcPct val="0"/>
            </a:spcBef>
            <a:spcAft>
              <a:spcPct val="15000"/>
            </a:spcAft>
            <a:buChar char="••"/>
          </a:pPr>
          <a:r>
            <a:rPr lang="en-US" sz="1600" kern="1200" dirty="0" smtClean="0"/>
            <a:t>Is “easy” to compute </a:t>
          </a:r>
          <a:r>
            <a:rPr lang="en-US" sz="1600" i="1" kern="1200" dirty="0" smtClean="0"/>
            <a:t>Q </a:t>
          </a:r>
          <a:r>
            <a:rPr lang="en-US" sz="1600" kern="1200" dirty="0" smtClean="0"/>
            <a:t>given </a:t>
          </a:r>
          <a:r>
            <a:rPr lang="en-US" sz="1600" i="1" kern="1200" dirty="0" smtClean="0"/>
            <a:t>k </a:t>
          </a:r>
          <a:r>
            <a:rPr lang="en-US" sz="1600" kern="1200" dirty="0" smtClean="0"/>
            <a:t>and </a:t>
          </a:r>
          <a:r>
            <a:rPr lang="en-US" sz="1600" i="1" kern="1200" dirty="0" smtClean="0"/>
            <a:t>P</a:t>
          </a:r>
        </a:p>
        <a:p>
          <a:pPr marL="171450" lvl="1" indent="-171450" algn="l" defTabSz="711200">
            <a:lnSpc>
              <a:spcPct val="90000"/>
            </a:lnSpc>
            <a:spcBef>
              <a:spcPct val="0"/>
            </a:spcBef>
            <a:spcAft>
              <a:spcPct val="15000"/>
            </a:spcAft>
            <a:buChar char="••"/>
          </a:pPr>
          <a:r>
            <a:rPr lang="en-US" sz="1600" kern="1200" dirty="0" smtClean="0"/>
            <a:t>But “hard” to find </a:t>
          </a:r>
          <a:r>
            <a:rPr lang="en-US" sz="1600" i="1" kern="1200" dirty="0" smtClean="0"/>
            <a:t>k</a:t>
          </a:r>
          <a:r>
            <a:rPr lang="en-US" sz="1600" kern="1200" dirty="0" smtClean="0"/>
            <a:t> given </a:t>
          </a:r>
          <a:r>
            <a:rPr lang="en-US" sz="1600" i="1" kern="1200" dirty="0" smtClean="0"/>
            <a:t>Q, </a:t>
          </a:r>
          <a:r>
            <a:rPr lang="en-US" sz="1600" kern="1200" dirty="0" smtClean="0"/>
            <a:t>and </a:t>
          </a:r>
          <a:r>
            <a:rPr lang="en-US" sz="1600" i="1" kern="1200" dirty="0" smtClean="0"/>
            <a:t>P</a:t>
          </a:r>
        </a:p>
        <a:p>
          <a:pPr marL="171450" lvl="1" indent="-171450" algn="l" defTabSz="711200">
            <a:lnSpc>
              <a:spcPct val="90000"/>
            </a:lnSpc>
            <a:spcBef>
              <a:spcPct val="0"/>
            </a:spcBef>
            <a:spcAft>
              <a:spcPct val="15000"/>
            </a:spcAft>
            <a:buChar char="••"/>
          </a:pPr>
          <a:r>
            <a:rPr lang="en-US" sz="1600" kern="1200" dirty="0" smtClean="0"/>
            <a:t>Known as the elliptic curve logarithm problem</a:t>
          </a:r>
        </a:p>
      </dsp:txBody>
      <dsp:txXfrm>
        <a:off x="3017519" y="234950"/>
        <a:ext cx="3821430" cy="1409700"/>
      </dsp:txXfrm>
    </dsp:sp>
    <dsp:sp modelId="{2853AFA9-369E-FB4A-8EC0-DA8709AE940B}">
      <dsp:nvSpPr>
        <dsp:cNvPr id="0" name=""/>
        <dsp:cNvSpPr/>
      </dsp:nvSpPr>
      <dsp:spPr>
        <a:xfrm>
          <a:off x="0" y="0"/>
          <a:ext cx="3017520" cy="1879600"/>
        </a:xfrm>
        <a:prstGeom prst="roundRect">
          <a:avLst/>
        </a:prstGeom>
        <a:solidFill>
          <a:schemeClr val="accent1"/>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en-US" sz="1600" kern="1200" dirty="0" smtClean="0">
              <a:effectLst>
                <a:outerShdw blurRad="38100" dist="38100" dir="2700000" algn="tl">
                  <a:srgbClr val="000000">
                    <a:alpha val="43137"/>
                  </a:srgbClr>
                </a:outerShdw>
              </a:effectLst>
            </a:rPr>
            <a:t>To form a cryptographic system using elliptic curves, we need to find a “hard problem” corresponding to factoring the product of two primes or taking the discrete logarithm</a:t>
          </a:r>
          <a:endParaRPr lang="en-US" sz="1600" kern="1200" dirty="0">
            <a:effectLst>
              <a:outerShdw blurRad="38100" dist="38100" dir="2700000" algn="tl">
                <a:srgbClr val="000000">
                  <a:alpha val="43137"/>
                </a:srgbClr>
              </a:outerShdw>
            </a:effectLst>
          </a:endParaRPr>
        </a:p>
      </dsp:txBody>
      <dsp:txXfrm>
        <a:off x="91755" y="91755"/>
        <a:ext cx="2834010" cy="1696090"/>
      </dsp:txXfrm>
    </dsp:sp>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6C914AB1-A579-2F42-995D-A924F462C005}" type="slidenum">
              <a:rPr lang="en-AU"/>
              <a:pPr>
                <a:defRPr/>
              </a:pPr>
              <a:t>‹#›</a:t>
            </a:fld>
            <a:endParaRPr lang="en-AU" dirty="0"/>
          </a:p>
        </p:txBody>
      </p:sp>
    </p:spTree>
    <p:extLst>
      <p:ext uri="{BB962C8B-B14F-4D97-AF65-F5344CB8AC3E}">
        <p14:creationId xmlns:p14="http://schemas.microsoft.com/office/powerpoint/2010/main" val="37155599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A6F3F715-01D8-564F-8DAD-71A9371F59BE}" type="slidenum">
              <a:rPr lang="en-AU">
                <a:latin typeface="Arial" pitchFamily="-84" charset="0"/>
              </a:rPr>
              <a:pPr/>
              <a:t>1</a:t>
            </a:fld>
            <a:endParaRPr lang="en-AU" dirty="0">
              <a:latin typeface="Arial" pitchFamily="-84"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first published public-key algorithm appeared in the seminal paper by Diffie</a:t>
            </a:r>
          </a:p>
          <a:p>
            <a:r>
              <a:rPr lang="en-US" sz="1200" kern="1200" baseline="0" dirty="0" smtClean="0">
                <a:solidFill>
                  <a:schemeClr val="tx1"/>
                </a:solidFill>
                <a:latin typeface="Arial" charset="0"/>
                <a:ea typeface="ＭＳ Ｐゴシック" charset="-128"/>
                <a:cs typeface="ＭＳ Ｐゴシック" charset="-128"/>
              </a:rPr>
              <a:t>and Hellman that defined public-key cryptography [DIFF76b] and is generally</a:t>
            </a:r>
          </a:p>
          <a:p>
            <a:r>
              <a:rPr lang="en-US" sz="1200" kern="1200" baseline="0" dirty="0" smtClean="0">
                <a:solidFill>
                  <a:schemeClr val="tx1"/>
                </a:solidFill>
                <a:latin typeface="Arial" charset="0"/>
                <a:ea typeface="ＭＳ Ｐゴシック" charset="-128"/>
                <a:cs typeface="ＭＳ Ｐゴシック" charset="-128"/>
              </a:rPr>
              <a:t>referred to as Diffie-Hellman key exchange.  A number of commercial products</a:t>
            </a:r>
          </a:p>
          <a:p>
            <a:r>
              <a:rPr lang="en-US" sz="1200" kern="1200" baseline="0" dirty="0" smtClean="0">
                <a:solidFill>
                  <a:schemeClr val="tx1"/>
                </a:solidFill>
                <a:latin typeface="Arial" charset="0"/>
                <a:ea typeface="ＭＳ Ｐゴシック" charset="-128"/>
                <a:cs typeface="ＭＳ Ｐゴシック" charset="-128"/>
              </a:rPr>
              <a:t>employ this key exchange technique.</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purpose of the algorithm is to enable two users to securely exchange a</a:t>
            </a:r>
          </a:p>
          <a:p>
            <a:r>
              <a:rPr lang="en-US" sz="1200" kern="1200" baseline="0" dirty="0" smtClean="0">
                <a:solidFill>
                  <a:schemeClr val="tx1"/>
                </a:solidFill>
                <a:latin typeface="Arial" charset="0"/>
                <a:ea typeface="ＭＳ Ｐゴシック" charset="-128"/>
                <a:cs typeface="ＭＳ Ｐゴシック" charset="-128"/>
              </a:rPr>
              <a:t>key that can then be used for subsequent symmetric encryption of messages. The</a:t>
            </a:r>
          </a:p>
          <a:p>
            <a:r>
              <a:rPr lang="en-US" sz="1200" kern="1200" baseline="0" dirty="0" smtClean="0">
                <a:solidFill>
                  <a:schemeClr val="tx1"/>
                </a:solidFill>
                <a:latin typeface="Arial" charset="0"/>
                <a:ea typeface="ＭＳ Ｐゴシック" charset="-128"/>
                <a:cs typeface="ＭＳ Ｐゴシック" charset="-128"/>
              </a:rPr>
              <a:t>algorithm itself is limited to the exchange of secret values.</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Diffie-Hellman algorithm depends for its effectiveness on the difficulty of</a:t>
            </a:r>
          </a:p>
          <a:p>
            <a:r>
              <a:rPr lang="en-US" sz="1200" b="0" kern="1200" baseline="0" dirty="0" smtClean="0">
                <a:solidFill>
                  <a:schemeClr val="tx1"/>
                </a:solidFill>
                <a:latin typeface="Arial" charset="0"/>
                <a:ea typeface="ＭＳ Ｐゴシック" charset="-128"/>
                <a:cs typeface="ＭＳ Ｐゴシック" charset="-128"/>
              </a:rPr>
              <a:t>computing discrete logarithms. Briefly, we can define the discrete logarithm in the</a:t>
            </a:r>
          </a:p>
          <a:p>
            <a:r>
              <a:rPr lang="en-US" sz="1200" b="0" kern="1200" baseline="0" dirty="0" smtClean="0">
                <a:solidFill>
                  <a:schemeClr val="tx1"/>
                </a:solidFill>
                <a:latin typeface="Arial" charset="0"/>
                <a:ea typeface="ＭＳ Ｐゴシック" charset="-128"/>
                <a:cs typeface="ＭＳ Ｐゴシック" charset="-128"/>
              </a:rPr>
              <a:t>following way. Recall from Chapter 8 that a primitive root of a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is</a:t>
            </a:r>
          </a:p>
          <a:p>
            <a:r>
              <a:rPr lang="en-US" sz="1200" b="0" kern="1200" baseline="0" dirty="0" smtClean="0">
                <a:solidFill>
                  <a:schemeClr val="tx1"/>
                </a:solidFill>
                <a:latin typeface="Arial" charset="0"/>
                <a:ea typeface="ＭＳ Ｐゴシック" charset="-128"/>
                <a:cs typeface="ＭＳ Ｐゴシック" charset="-128"/>
              </a:rPr>
              <a:t>one whose powers modulo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generate all the integers from 1 to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1. That is, if </a:t>
            </a:r>
            <a:r>
              <a:rPr lang="en-US" sz="1200" b="0" i="1" kern="1200" baseline="0" dirty="0" smtClean="0">
                <a:solidFill>
                  <a:schemeClr val="tx1"/>
                </a:solidFill>
                <a:latin typeface="Arial" charset="0"/>
                <a:ea typeface="ＭＳ Ｐゴシック" charset="-128"/>
                <a:cs typeface="ＭＳ Ｐゴシック" charset="-128"/>
              </a:rPr>
              <a:t>a</a:t>
            </a:r>
          </a:p>
          <a:p>
            <a:r>
              <a:rPr lang="en-US" sz="1200" b="0" kern="1200" baseline="0" dirty="0" smtClean="0">
                <a:solidFill>
                  <a:schemeClr val="tx1"/>
                </a:solidFill>
                <a:latin typeface="Arial" charset="0"/>
                <a:ea typeface="ＭＳ Ｐゴシック" charset="-128"/>
                <a:cs typeface="ＭＳ Ｐゴシック" charset="-128"/>
              </a:rPr>
              <a:t> is a primitive root of the prime number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then the numbers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mod </a:t>
            </a:r>
            <a:r>
              <a:rPr lang="en-US" sz="1200" b="0" i="1" kern="1200" baseline="0" dirty="0" smtClean="0">
                <a:solidFill>
                  <a:schemeClr val="tx1"/>
                </a:solidFill>
                <a:latin typeface="Arial" charset="0"/>
                <a:ea typeface="ＭＳ Ｐゴシック" charset="-128"/>
                <a:cs typeface="ＭＳ Ｐゴシック" charset="-128"/>
              </a:rPr>
              <a:t>p , a</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 . .  , </a:t>
            </a:r>
            <a:r>
              <a:rPr lang="en-US" sz="1200" b="0" i="1" kern="1200" baseline="0" dirty="0" smtClean="0">
                <a:solidFill>
                  <a:schemeClr val="tx1"/>
                </a:solidFill>
                <a:latin typeface="Arial" charset="0"/>
                <a:ea typeface="ＭＳ Ｐゴシック" charset="-128"/>
                <a:cs typeface="ＭＳ Ｐゴシック" charset="-128"/>
              </a:rPr>
              <a:t>a</a:t>
            </a:r>
            <a:r>
              <a:rPr lang="en-US" sz="1200" b="0" i="1" kern="1200" baseline="30000" dirty="0" smtClean="0">
                <a:solidFill>
                  <a:schemeClr val="tx1"/>
                </a:solidFill>
                <a:latin typeface="Arial" charset="0"/>
                <a:ea typeface="ＭＳ Ｐゴシック" charset="-128"/>
                <a:cs typeface="ＭＳ Ｐゴシック" charset="-128"/>
              </a:rPr>
              <a:t>p-1  </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smtClean="0">
                <a:solidFill>
                  <a:schemeClr val="tx1"/>
                </a:solidFill>
                <a:latin typeface="Arial" charset="0"/>
                <a:ea typeface="ＭＳ Ｐゴシック" charset="-128"/>
                <a:cs typeface="ＭＳ Ｐゴシック" charset="-128"/>
              </a:rPr>
              <a:t>p -  1 </a:t>
            </a:r>
            <a:r>
              <a:rPr lang="en-US" sz="1200" b="0" kern="1200" baseline="0" dirty="0" smtClean="0">
                <a:solidFill>
                  <a:schemeClr val="tx1"/>
                </a:solidFill>
                <a:latin typeface="Arial" charset="0"/>
                <a:ea typeface="ＭＳ Ｐゴシック" charset="-128"/>
                <a:cs typeface="ＭＳ Ｐゴシック" charset="-128"/>
              </a:rPr>
              <a:t>in some permutation.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any integer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and a primitive root </a:t>
            </a:r>
            <a:r>
              <a:rPr lang="en-US" sz="1200" b="0" i="1" kern="1200" baseline="0" dirty="0" smtClean="0">
                <a:solidFill>
                  <a:schemeClr val="tx1"/>
                </a:solidFill>
                <a:latin typeface="Arial" charset="0"/>
                <a:ea typeface="ＭＳ Ｐゴシック" charset="-128"/>
                <a:cs typeface="ＭＳ Ｐゴシック" charset="-128"/>
              </a:rPr>
              <a:t>a </a:t>
            </a:r>
            <a:r>
              <a:rPr lang="en-US" sz="1200" b="0" kern="1200" baseline="0" dirty="0" smtClean="0">
                <a:solidFill>
                  <a:schemeClr val="tx1"/>
                </a:solidFill>
                <a:latin typeface="Arial" charset="0"/>
                <a:ea typeface="ＭＳ Ｐゴシック" charset="-128"/>
                <a:cs typeface="ＭＳ Ｐゴシック" charset="-128"/>
              </a:rPr>
              <a:t>of prime number </a:t>
            </a:r>
            <a:r>
              <a:rPr lang="en-US" sz="1200" b="0" i="1" kern="1200" baseline="0" dirty="0" smtClean="0">
                <a:solidFill>
                  <a:schemeClr val="tx1"/>
                </a:solidFill>
                <a:latin typeface="Arial" charset="0"/>
                <a:ea typeface="ＭＳ Ｐゴシック" charset="-128"/>
                <a:cs typeface="ＭＳ Ｐゴシック" charset="-128"/>
              </a:rPr>
              <a:t>p </a:t>
            </a:r>
            <a:r>
              <a:rPr lang="en-US" sz="1200" b="0" kern="1200" baseline="0" dirty="0" smtClean="0">
                <a:solidFill>
                  <a:schemeClr val="tx1"/>
                </a:solidFill>
                <a:latin typeface="Arial" charset="0"/>
                <a:ea typeface="ＭＳ Ｐゴシック" charset="-128"/>
                <a:cs typeface="ＭＳ Ｐゴシック" charset="-128"/>
              </a:rPr>
              <a:t>, we can find a</a:t>
            </a:r>
          </a:p>
          <a:p>
            <a:r>
              <a:rPr lang="en-US" sz="1200" b="0" kern="1200" baseline="0" dirty="0" smtClean="0">
                <a:solidFill>
                  <a:schemeClr val="tx1"/>
                </a:solidFill>
                <a:latin typeface="Arial" charset="0"/>
                <a:ea typeface="ＭＳ Ｐゴシック" charset="-128"/>
                <a:cs typeface="ＭＳ Ｐゴシック" charset="-128"/>
              </a:rPr>
              <a:t>unique exponent</a:t>
            </a:r>
            <a:r>
              <a:rPr lang="en-US" sz="1200" b="0" i="1" kern="1200" baseline="0" dirty="0" smtClean="0">
                <a:solidFill>
                  <a:schemeClr val="tx1"/>
                </a:solidFill>
                <a:latin typeface="Arial" charset="0"/>
                <a:ea typeface="ＭＳ Ｐゴシック" charset="-128"/>
                <a:cs typeface="ＭＳ Ｐゴシック" charset="-128"/>
              </a:rPr>
              <a:t> i </a:t>
            </a:r>
            <a:r>
              <a:rPr lang="en-US" sz="1200" b="0" kern="1200" baseline="0" dirty="0" smtClean="0">
                <a:solidFill>
                  <a:schemeClr val="tx1"/>
                </a:solidFill>
                <a:latin typeface="Arial" charset="0"/>
                <a:ea typeface="ＭＳ Ｐゴシック" charset="-128"/>
                <a:cs typeface="ＭＳ Ｐゴシック" charset="-128"/>
              </a:rPr>
              <a:t>such that</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b = a</a:t>
            </a:r>
            <a:r>
              <a:rPr lang="en-US" sz="1200" b="0" i="1" kern="1200" baseline="30000" dirty="0" smtClean="0">
                <a:solidFill>
                  <a:schemeClr val="tx1"/>
                </a:solidFill>
                <a:latin typeface="Arial" charset="0"/>
                <a:ea typeface="ＭＳ Ｐゴシック" charset="-128"/>
                <a:cs typeface="ＭＳ Ｐゴシック" charset="-128"/>
              </a:rPr>
              <a:t>i</a:t>
            </a:r>
            <a:r>
              <a:rPr lang="en-US" sz="1200" b="0" kern="1200" baseline="0" dirty="0" smtClean="0">
                <a:solidFill>
                  <a:schemeClr val="tx1"/>
                </a:solidFill>
                <a:latin typeface="Arial" charset="0"/>
                <a:ea typeface="ＭＳ Ｐゴシック" charset="-128"/>
                <a:cs typeface="ＭＳ Ｐゴシック" charset="-128"/>
              </a:rPr>
              <a:t>(mod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where </a:t>
            </a:r>
            <a:r>
              <a:rPr lang="en-US" sz="1200" b="0" i="1" kern="1200" baseline="0" dirty="0" smtClean="0">
                <a:solidFill>
                  <a:schemeClr val="tx1"/>
                </a:solidFill>
                <a:latin typeface="Arial" charset="0"/>
                <a:ea typeface="ＭＳ Ｐゴシック" charset="-128"/>
                <a:cs typeface="ＭＳ Ｐゴシック" charset="-128"/>
              </a:rPr>
              <a:t>0 ≤  i ≤ (p -  1)</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The exponent </a:t>
            </a:r>
            <a:r>
              <a:rPr lang="en-US" sz="1200" b="0" i="1" kern="1200" baseline="0" dirty="0" smtClean="0">
                <a:solidFill>
                  <a:schemeClr val="tx1"/>
                </a:solidFill>
                <a:latin typeface="Arial" charset="0"/>
                <a:ea typeface="ＭＳ Ｐゴシック" charset="-128"/>
                <a:cs typeface="ＭＳ Ｐゴシック" charset="-128"/>
              </a:rPr>
              <a:t>i</a:t>
            </a:r>
            <a:r>
              <a:rPr lang="en-US" sz="1200" b="0" kern="1200" baseline="0" dirty="0" smtClean="0">
                <a:solidFill>
                  <a:schemeClr val="tx1"/>
                </a:solidFill>
                <a:latin typeface="Arial" charset="0"/>
                <a:ea typeface="ＭＳ Ｐゴシック" charset="-128"/>
                <a:cs typeface="ＭＳ Ｐゴシック" charset="-128"/>
              </a:rPr>
              <a:t>  is referred to as the discrete logarithm  of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for the base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 mod </a:t>
            </a:r>
            <a:r>
              <a:rPr lang="en-US" sz="1200" b="0" i="1" kern="1200" baseline="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a:t>
            </a:r>
          </a:p>
          <a:p>
            <a:r>
              <a:rPr lang="en-US" sz="1200" b="0" kern="1200" baseline="0" dirty="0" smtClean="0">
                <a:solidFill>
                  <a:schemeClr val="tx1"/>
                </a:solidFill>
                <a:latin typeface="Arial" charset="0"/>
                <a:ea typeface="ＭＳ Ｐゴシック" charset="-128"/>
                <a:cs typeface="ＭＳ Ｐゴシック" charset="-128"/>
              </a:rPr>
              <a:t>We express this value as dlog</a:t>
            </a:r>
            <a:r>
              <a:rPr lang="en-US" sz="1200" b="0" kern="1200" baseline="-25000" dirty="0" smtClean="0">
                <a:solidFill>
                  <a:schemeClr val="tx1"/>
                </a:solidFill>
                <a:latin typeface="Arial" charset="0"/>
                <a:ea typeface="ＭＳ Ｐゴシック" charset="-128"/>
                <a:cs typeface="ＭＳ Ｐゴシック" charset="-128"/>
              </a:rPr>
              <a:t>a,p </a:t>
            </a:r>
            <a:r>
              <a:rPr lang="en-US" sz="1200" b="0" kern="1200" baseline="0" dirty="0" smtClean="0">
                <a:solidFill>
                  <a:schemeClr val="tx1"/>
                </a:solidFill>
                <a:latin typeface="Arial" charset="0"/>
                <a:ea typeface="ＭＳ Ｐゴシック" charset="-128"/>
                <a:cs typeface="ＭＳ Ｐゴシック" charset="-128"/>
              </a:rPr>
              <a:t>(</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See Chapter 8 for an extended discussion of</a:t>
            </a:r>
          </a:p>
          <a:p>
            <a:r>
              <a:rPr lang="en-US" sz="1200" b="0" kern="1200" baseline="0" dirty="0" smtClean="0">
                <a:solidFill>
                  <a:schemeClr val="tx1"/>
                </a:solidFill>
                <a:latin typeface="Arial" charset="0"/>
                <a:ea typeface="ＭＳ Ｐゴシック" charset="-128"/>
                <a:cs typeface="ＭＳ Ｐゴシック" charset="-128"/>
              </a:rPr>
              <a:t>discrete logarithms.</a:t>
            </a:r>
            <a:endParaRPr lang="en-AU" b="0" dirty="0" smtClean="0">
              <a:latin typeface="Arial" pitchFamily="-84" charset="0"/>
              <a:ea typeface="Arial" pitchFamily="-84" charset="0"/>
              <a:cs typeface="Arial" pitchFamily="-8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1CE1235B-B76C-1A4B-A072-7358DF9085DE}" type="slidenum">
              <a:rPr lang="en-AU">
                <a:latin typeface="Arial" pitchFamily="-84" charset="0"/>
              </a:rPr>
              <a:pPr/>
              <a:t>10</a:t>
            </a:fld>
            <a:endParaRPr lang="en-AU" dirty="0">
              <a:latin typeface="Arial" pitchFamily="-8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Elliptic curve cryptography makes use of elliptic curves in which the variables and coefficients are all restricted to elements of a finite field. Two families of elliptic curves are used in cryptographic applications: prime curves over Z</a:t>
            </a:r>
            <a:r>
              <a:rPr lang="en-US" baseline="-25000" dirty="0">
                <a:latin typeface="Arial" pitchFamily="-84" charset="0"/>
                <a:ea typeface="Arial" pitchFamily="-84" charset="0"/>
                <a:cs typeface="Arial" pitchFamily="-84" charset="0"/>
              </a:rPr>
              <a:t>p</a:t>
            </a:r>
            <a:r>
              <a:rPr lang="en-US" dirty="0">
                <a:latin typeface="Arial" pitchFamily="-84" charset="0"/>
                <a:ea typeface="Arial" pitchFamily="-84" charset="0"/>
                <a:cs typeface="Arial" pitchFamily="-84" charset="0"/>
              </a:rPr>
              <a:t> (best for software use), and binary curves over GF(2</a:t>
            </a:r>
            <a:r>
              <a:rPr lang="en-US" baseline="30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(best for hardware use)</a:t>
            </a:r>
            <a:r>
              <a:rPr lang="en-US" dirty="0" smtClean="0">
                <a:latin typeface="Arial" pitchFamily="-84" charset="0"/>
                <a:ea typeface="Arial" pitchFamily="-84" charset="0"/>
                <a:cs typeface="Arial" pitchFamily="-84" charset="0"/>
              </a:rPr>
              <a:t>.</a:t>
            </a:r>
          </a:p>
          <a:p>
            <a:pPr eaLnBrk="1" hangingPunct="1"/>
            <a:endParaRPr lang="en-AU" dirty="0" smtClean="0">
              <a:latin typeface="Arial" pitchFamily="-84" charset="0"/>
              <a:ea typeface="Arial" pitchFamily="-84" charset="0"/>
              <a:cs typeface="Arial" pitchFamily="-84" charset="0"/>
            </a:endParaRPr>
          </a:p>
          <a:p>
            <a:pPr eaLnBrk="1" hangingPunct="1"/>
            <a:r>
              <a:rPr lang="en-AU" dirty="0">
                <a:latin typeface="Arial" pitchFamily="-84" charset="0"/>
                <a:ea typeface="Arial" pitchFamily="-84" charset="0"/>
                <a:cs typeface="Arial" pitchFamily="-84" charset="0"/>
              </a:rPr>
              <a:t>There is no obvious geometric interpretation of elliptic curve arithmetic over finite fields. The algebraic interpretation used for elliptic curve arithmetic over does readily carry over. See text for detailed discussion.</a:t>
            </a:r>
          </a:p>
          <a:p>
            <a:pPr eaLnBrk="1" hangingPunct="1"/>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Arial" charset="0"/>
                <a:ea typeface="ＭＳ Ｐゴシック" charset="-128"/>
                <a:cs typeface="ＭＳ Ｐゴシック" charset="-128"/>
              </a:rPr>
              <a:t>Table 10.1  Points (other than </a:t>
            </a:r>
            <a:r>
              <a:rPr lang="en-US" sz="1200" b="1" i="1" kern="1200" dirty="0" smtClean="0">
                <a:solidFill>
                  <a:schemeClr val="tx1"/>
                </a:solidFill>
                <a:latin typeface="Arial" charset="0"/>
                <a:ea typeface="ＭＳ Ｐゴシック" charset="-128"/>
                <a:cs typeface="ＭＳ Ｐゴシック" charset="-128"/>
              </a:rPr>
              <a:t>O</a:t>
            </a:r>
            <a:r>
              <a:rPr lang="en-US" sz="1200" b="1" kern="1200" dirty="0" smtClean="0">
                <a:solidFill>
                  <a:schemeClr val="tx1"/>
                </a:solidFill>
                <a:latin typeface="Arial" charset="0"/>
                <a:ea typeface="ＭＳ Ｐゴシック" charset="-128"/>
                <a:cs typeface="ＭＳ Ｐゴシック" charset="-128"/>
              </a:rPr>
              <a:t>) on the Elliptic Curve E23(1, 1)</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10.5 plots the points of E</a:t>
            </a:r>
            <a:r>
              <a:rPr lang="en-US" sz="1200" kern="1200" baseline="-25000" dirty="0" smtClean="0">
                <a:solidFill>
                  <a:schemeClr val="tx1"/>
                </a:solidFill>
                <a:latin typeface="Arial" charset="0"/>
                <a:ea typeface="ＭＳ Ｐゴシック" charset="-128"/>
                <a:cs typeface="ＭＳ Ｐゴシック" charset="-128"/>
              </a:rPr>
              <a:t>23</a:t>
            </a:r>
            <a:r>
              <a:rPr lang="en-US" sz="1200" kern="1200" baseline="0" dirty="0" smtClean="0">
                <a:solidFill>
                  <a:schemeClr val="tx1"/>
                </a:solidFill>
                <a:latin typeface="Arial" charset="0"/>
                <a:ea typeface="ＭＳ Ｐゴシック" charset="-128"/>
                <a:cs typeface="ＭＳ Ｐゴシック" charset="-128"/>
              </a:rPr>
              <a:t> (1, 1); note that the points, with one exception, are symmetric about y =  11.5.</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12</a:t>
            </a:fld>
            <a:endParaRPr lang="en-AU"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smtClean="0">
                <a:solidFill>
                  <a:schemeClr val="tx1"/>
                </a:solidFill>
                <a:latin typeface="Arial" charset="0"/>
                <a:ea typeface="ＭＳ Ｐゴシック" charset="-128"/>
                <a:cs typeface="ＭＳ Ｐゴシック" charset="-128"/>
              </a:rPr>
              <a:t>Recall from Chapter 4 that a finite field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consists of 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elements, together</a:t>
            </a:r>
          </a:p>
          <a:p>
            <a:r>
              <a:rPr lang="en-US" sz="1200" b="0" kern="1200" baseline="0" dirty="0" smtClean="0">
                <a:solidFill>
                  <a:schemeClr val="tx1"/>
                </a:solidFill>
                <a:latin typeface="Arial" charset="0"/>
                <a:ea typeface="ＭＳ Ｐゴシック" charset="-128"/>
                <a:cs typeface="ＭＳ Ｐゴシック" charset="-128"/>
              </a:rPr>
              <a:t>with addition and multiplication operations that can be defined over polynomials.</a:t>
            </a:r>
          </a:p>
          <a:p>
            <a:r>
              <a:rPr lang="en-US" sz="1200" b="0" kern="1200" baseline="0" dirty="0" smtClean="0">
                <a:solidFill>
                  <a:schemeClr val="tx1"/>
                </a:solidFill>
                <a:latin typeface="Arial" charset="0"/>
                <a:ea typeface="ＭＳ Ｐゴシック" charset="-128"/>
                <a:cs typeface="ＭＳ Ｐゴシック" charset="-128"/>
              </a:rPr>
              <a:t>For elliptic curves over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we use a cubic equation in which the variables and</a:t>
            </a:r>
          </a:p>
          <a:p>
            <a:r>
              <a:rPr lang="en-US" sz="1200" b="0" kern="1200" baseline="0" dirty="0" smtClean="0">
                <a:solidFill>
                  <a:schemeClr val="tx1"/>
                </a:solidFill>
                <a:latin typeface="Arial" charset="0"/>
                <a:ea typeface="ＭＳ Ｐゴシック" charset="-128"/>
                <a:cs typeface="ＭＳ Ｐゴシック" charset="-128"/>
              </a:rPr>
              <a:t>coefficients all take on values in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for some number m  and in which calculations</a:t>
            </a:r>
          </a:p>
          <a:p>
            <a:r>
              <a:rPr lang="en-US" sz="1200" b="0" kern="1200" baseline="0" dirty="0" smtClean="0">
                <a:solidFill>
                  <a:schemeClr val="tx1"/>
                </a:solidFill>
                <a:latin typeface="Arial" charset="0"/>
                <a:ea typeface="ＭＳ Ｐゴシック" charset="-128"/>
                <a:cs typeface="ＭＳ Ｐゴシック" charset="-128"/>
              </a:rPr>
              <a:t>are performed using the rules of arithmetic in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It turns out that the form of cubic equation appropriate for cryptographic applications</a:t>
            </a:r>
          </a:p>
          <a:p>
            <a:r>
              <a:rPr lang="en-US" sz="1200" b="0" kern="1200" baseline="0" dirty="0" smtClean="0">
                <a:solidFill>
                  <a:schemeClr val="tx1"/>
                </a:solidFill>
                <a:latin typeface="Arial" charset="0"/>
                <a:ea typeface="ＭＳ Ｐゴシック" charset="-128"/>
                <a:cs typeface="ＭＳ Ｐゴシック" charset="-128"/>
              </a:rPr>
              <a:t>for elliptic curves is somewhat different for GF(2</a:t>
            </a:r>
            <a:r>
              <a:rPr lang="en-US" sz="1200" b="0" i="1" kern="1200" baseline="30000" dirty="0" smtClean="0">
                <a:solidFill>
                  <a:schemeClr val="tx1"/>
                </a:solidFill>
                <a:latin typeface="Arial" charset="0"/>
                <a:ea typeface="ＭＳ Ｐゴシック" charset="-128"/>
                <a:cs typeface="ＭＳ Ｐゴシック" charset="-128"/>
              </a:rPr>
              <a:t>m</a:t>
            </a:r>
            <a:r>
              <a:rPr lang="en-US" sz="1200" b="0" kern="1200" baseline="0" dirty="0" smtClean="0">
                <a:solidFill>
                  <a:schemeClr val="tx1"/>
                </a:solidFill>
                <a:latin typeface="Arial" charset="0"/>
                <a:ea typeface="ＭＳ Ｐゴシック" charset="-128"/>
                <a:cs typeface="ＭＳ Ｐゴシック" charset="-128"/>
              </a:rPr>
              <a:t> ) than for Z</a:t>
            </a:r>
            <a:r>
              <a:rPr lang="en-US" sz="1200" b="0" kern="1200" baseline="-25000" dirty="0" smtClean="0">
                <a:solidFill>
                  <a:schemeClr val="tx1"/>
                </a:solidFill>
                <a:latin typeface="Arial" charset="0"/>
                <a:ea typeface="ＭＳ Ｐゴシック" charset="-128"/>
                <a:cs typeface="ＭＳ Ｐゴシック" charset="-128"/>
              </a:rPr>
              <a:t>p</a:t>
            </a:r>
            <a:r>
              <a:rPr lang="en-US" sz="1200" b="0" kern="1200" baseline="0" dirty="0" smtClean="0">
                <a:solidFill>
                  <a:schemeClr val="tx1"/>
                </a:solidFill>
                <a:latin typeface="Arial" charset="0"/>
                <a:ea typeface="ＭＳ Ｐゴシック" charset="-128"/>
                <a:cs typeface="ＭＳ Ｐゴシック" charset="-128"/>
              </a:rPr>
              <a:t> . The form is</a:t>
            </a:r>
          </a:p>
          <a:p>
            <a:r>
              <a:rPr lang="en-US" sz="1200" b="0"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xy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kern="1200" baseline="0" dirty="0" smtClean="0">
                <a:solidFill>
                  <a:schemeClr val="tx1"/>
                </a:solidFill>
                <a:latin typeface="Arial" charset="0"/>
                <a:ea typeface="ＭＳ Ｐゴシック" charset="-128"/>
                <a:cs typeface="ＭＳ Ｐゴシック" charset="-128"/>
              </a:rPr>
              <a:t> + ax</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b</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13</a:t>
            </a:fld>
            <a:endParaRPr lang="en-AU"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10.6 plots</a:t>
            </a:r>
          </a:p>
          <a:p>
            <a:r>
              <a:rPr lang="en-US" sz="1200" kern="1200" baseline="0" dirty="0" smtClean="0">
                <a:solidFill>
                  <a:schemeClr val="tx1"/>
                </a:solidFill>
                <a:latin typeface="Arial" charset="0"/>
                <a:ea typeface="ＭＳ Ｐゴシック" charset="-128"/>
                <a:cs typeface="ＭＳ Ｐゴシック" charset="-128"/>
              </a:rPr>
              <a:t>the points of E</a:t>
            </a:r>
            <a:r>
              <a:rPr lang="en-US" sz="1200" kern="1200" baseline="-25000" dirty="0" smtClean="0">
                <a:solidFill>
                  <a:schemeClr val="tx1"/>
                </a:solidFill>
                <a:latin typeface="Arial" charset="0"/>
                <a:ea typeface="ＭＳ Ｐゴシック" charset="-128"/>
                <a:cs typeface="ＭＳ Ｐゴシック" charset="-128"/>
              </a:rPr>
              <a:t>24</a:t>
            </a:r>
            <a:r>
              <a:rPr lang="en-US" sz="1200" kern="1200" baseline="0" dirty="0" smtClean="0">
                <a:solidFill>
                  <a:schemeClr val="tx1"/>
                </a:solidFill>
                <a:latin typeface="Arial" charset="0"/>
                <a:ea typeface="ＭＳ Ｐゴシック" charset="-128"/>
                <a:cs typeface="ＭＳ Ｐゴシック" charset="-128"/>
              </a:rPr>
              <a:t> (</a:t>
            </a:r>
            <a:r>
              <a:rPr lang="en-US" sz="1200" b="0" kern="1200" baseline="0" dirty="0" smtClean="0">
                <a:solidFill>
                  <a:schemeClr val="tx1"/>
                </a:solidFill>
                <a:latin typeface="Arial" charset="0"/>
                <a:ea typeface="ＭＳ Ｐゴシック" charset="-128"/>
                <a:cs typeface="ＭＳ Ｐゴシック" charset="-128"/>
              </a:rPr>
              <a:t>g</a:t>
            </a:r>
            <a:r>
              <a:rPr lang="en-US" sz="1200" b="0" kern="1200" baseline="30000" dirty="0" smtClean="0">
                <a:solidFill>
                  <a:schemeClr val="tx1"/>
                </a:solidFill>
                <a:latin typeface="Arial" charset="0"/>
                <a:ea typeface="ＭＳ Ｐゴシック" charset="-128"/>
                <a:cs typeface="ＭＳ Ｐゴシック" charset="-128"/>
              </a:rPr>
              <a:t>4</a:t>
            </a:r>
            <a:r>
              <a:rPr lang="en-US" sz="1200" b="0" kern="1200" baseline="0" dirty="0" smtClean="0">
                <a:solidFill>
                  <a:schemeClr val="tx1"/>
                </a:solidFill>
                <a:latin typeface="Arial" charset="0"/>
                <a:ea typeface="ＭＳ Ｐゴシック" charset="-128"/>
                <a:cs typeface="ＭＳ Ｐゴシック" charset="-128"/>
              </a:rPr>
              <a:t> , 1).</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14</a:t>
            </a:fld>
            <a:endParaRPr lang="en-AU"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8BBB31-E723-244F-9D12-A43C3B0D6F43}" type="slidenum">
              <a:rPr lang="en-AU">
                <a:latin typeface="Arial" pitchFamily="-84" charset="0"/>
              </a:rPr>
              <a:pPr/>
              <a:t>15</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Elliptic Curve Cryptography uses addition as an analog of modulo multiply, and repeated addition as an analog of modulo exponentiation. The “hard” problem is the elliptic curve logarithm problem. We give an example taken from the Certicom Web site (www.certicom.com). Consider the group E</a:t>
            </a:r>
            <a:r>
              <a:rPr lang="en-US" baseline="-25000" dirty="0">
                <a:latin typeface="Arial" pitchFamily="-84" charset="0"/>
                <a:ea typeface="ＭＳ Ｐゴシック" pitchFamily="-84" charset="-128"/>
                <a:cs typeface="ＭＳ Ｐゴシック" pitchFamily="-84" charset="-128"/>
              </a:rPr>
              <a:t>23</a:t>
            </a:r>
            <a:r>
              <a:rPr lang="en-US" dirty="0">
                <a:latin typeface="Arial" pitchFamily="-84" charset="0"/>
                <a:ea typeface="ＭＳ Ｐゴシック" pitchFamily="-84" charset="-128"/>
                <a:cs typeface="ＭＳ Ｐゴシック" pitchFamily="-84" charset="-128"/>
              </a:rPr>
              <a:t>(9, 17). This is the group defined by the equation </a:t>
            </a:r>
            <a:r>
              <a:rPr lang="en-US" i="1" dirty="0">
                <a:latin typeface="Arial" pitchFamily="-84" charset="0"/>
                <a:ea typeface="ＭＳ Ｐゴシック" pitchFamily="-84" charset="-128"/>
                <a:cs typeface="ＭＳ Ｐゴシック" pitchFamily="-84" charset="-128"/>
              </a:rPr>
              <a:t>y</a:t>
            </a:r>
            <a:r>
              <a:rPr lang="en-US" i="1" baseline="30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mod 23 = (x</a:t>
            </a:r>
            <a:r>
              <a:rPr lang="en-US" i="1" baseline="30000" dirty="0">
                <a:latin typeface="Arial" pitchFamily="-84" charset="0"/>
                <a:ea typeface="ＭＳ Ｐゴシック" pitchFamily="-84" charset="-128"/>
                <a:cs typeface="ＭＳ Ｐゴシック" pitchFamily="-84" charset="-128"/>
              </a:rPr>
              <a:t>3</a:t>
            </a:r>
            <a:r>
              <a:rPr lang="en-US" i="1" dirty="0">
                <a:latin typeface="Arial" pitchFamily="-84" charset="0"/>
                <a:ea typeface="ＭＳ Ｐゴシック" pitchFamily="-84" charset="-128"/>
                <a:cs typeface="ＭＳ Ｐゴシック" pitchFamily="-84" charset="-128"/>
              </a:rPr>
              <a:t> + 9x + 17) </a:t>
            </a:r>
            <a:r>
              <a:rPr lang="en-US" dirty="0">
                <a:latin typeface="Arial" pitchFamily="-84" charset="0"/>
                <a:ea typeface="ＭＳ Ｐゴシック" pitchFamily="-84" charset="-128"/>
                <a:cs typeface="ＭＳ Ｐゴシック" pitchFamily="-84" charset="-128"/>
              </a:rPr>
              <a:t>mod 23. What is the discrete logarithm k of Q = (4, 5) to the base P = (16, 5)? The brute-force method is to compute multiples of P until Q is found. Thus </a:t>
            </a:r>
            <a:r>
              <a:rPr lang="en-US" i="1" dirty="0">
                <a:latin typeface="Arial" pitchFamily="-84" charset="0"/>
                <a:ea typeface="ＭＳ Ｐゴシック" pitchFamily="-84" charset="-128"/>
                <a:cs typeface="ＭＳ Ｐゴシック" pitchFamily="-84" charset="-128"/>
              </a:rPr>
              <a:t>P = (16, 5); 2P = (20, 20); 3P = (14, 14); 4P = (19, 20); 5P = (13, 10); 6P = (7, 3); 7P = (8, 7); 8P = (12, 17) ; 9P = (4, 5).   </a:t>
            </a:r>
            <a:r>
              <a:rPr lang="en-US" dirty="0">
                <a:latin typeface="Arial" pitchFamily="-84" charset="0"/>
                <a:ea typeface="ＭＳ Ｐゴシック" pitchFamily="-84" charset="-128"/>
                <a:cs typeface="ＭＳ Ｐゴシック" pitchFamily="-84" charset="-128"/>
              </a:rPr>
              <a:t>Because 9P = (4, 5) = Q, the discrete logarithm Q = (4, 5) to the base P = (16, 5) is k = 9. In a real application, k would be so large as to make the brute-force approach infeasible.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10.7 ECC Diffie-Hellman Key Exchange.</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3B667A9-D636-AE43-8512-9BA8A4034FAD}" type="slidenum">
              <a:rPr lang="en-AU">
                <a:latin typeface="Arial" pitchFamily="-84" charset="0"/>
              </a:rPr>
              <a:pPr/>
              <a:t>17</a:t>
            </a:fld>
            <a:endParaRPr lang="en-AU" dirty="0">
              <a:latin typeface="Arial" pitchFamily="-84"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r>
              <a:rPr lang="en-US" dirty="0">
                <a:latin typeface="Arial" pitchFamily="-84" charset="0"/>
                <a:ea typeface="Arial" pitchFamily="-84" charset="0"/>
                <a:cs typeface="Arial" pitchFamily="-84" charset="0"/>
              </a:rPr>
              <a:t>Several approaches to encryption/decryption using elliptic curves have been analyzed in the literature. This one is an analog of the ElGamal public-key encryption algorithm. The sender must first encode any message M as a point on the elliptic curve P</a:t>
            </a:r>
            <a:r>
              <a:rPr lang="en-US" baseline="-25000" dirty="0">
                <a:latin typeface="Arial" pitchFamily="-84" charset="0"/>
                <a:ea typeface="Arial" pitchFamily="-84" charset="0"/>
                <a:cs typeface="Arial" pitchFamily="-84" charset="0"/>
              </a:rPr>
              <a:t>m</a:t>
            </a:r>
            <a:r>
              <a:rPr lang="en-US" dirty="0">
                <a:latin typeface="Arial" pitchFamily="-84" charset="0"/>
                <a:ea typeface="Arial" pitchFamily="-84" charset="0"/>
                <a:cs typeface="Arial" pitchFamily="-84" charset="0"/>
              </a:rPr>
              <a:t> (there are relatively straightforward techniques for this). Note that the ciphertext is a pair of points on the elliptic curve. The sender masks the message using random k, but also sends along a “clue” allowing the receiver who know the private-key to recover k and hence the message. For an attacker to recover the message, the attacker would have to compute k given G and kG, which is assumed hard.</a:t>
            </a:r>
            <a:endParaRPr lang="en-AU" dirty="0">
              <a:latin typeface="Arial" pitchFamily="-84" charset="0"/>
              <a:ea typeface="Arial" pitchFamily="-84" charset="0"/>
              <a:cs typeface="Arial" pitchFamily="-8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1E0DCAE-B7BD-6042-8BF4-344E03253E32}" type="slidenum">
              <a:rPr lang="en-AU">
                <a:latin typeface="Arial" pitchFamily="-84" charset="0"/>
              </a:rPr>
              <a:pPr/>
              <a:t>18</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 The security of ECC depends on how difficult it is to determine k  given kP  and P .</a:t>
            </a:r>
          </a:p>
          <a:p>
            <a:r>
              <a:rPr lang="en-US" sz="1200" kern="1200" baseline="0" dirty="0" smtClean="0">
                <a:solidFill>
                  <a:schemeClr val="tx1"/>
                </a:solidFill>
                <a:latin typeface="Arial" charset="0"/>
                <a:ea typeface="ＭＳ Ｐゴシック" charset="-128"/>
                <a:cs typeface="ＭＳ Ｐゴシック" charset="-128"/>
              </a:rPr>
              <a:t>This is referred to as the elliptic curve logarithm problem. The fastest known technique</a:t>
            </a:r>
          </a:p>
          <a:p>
            <a:r>
              <a:rPr lang="en-US" sz="1200" kern="1200" baseline="0" dirty="0" smtClean="0">
                <a:solidFill>
                  <a:schemeClr val="tx1"/>
                </a:solidFill>
                <a:latin typeface="Arial" charset="0"/>
                <a:ea typeface="ＭＳ Ｐゴシック" charset="-128"/>
                <a:cs typeface="ＭＳ Ｐゴシック" charset="-128"/>
              </a:rPr>
              <a:t>for taking the elliptic curve logarithm is known as the Pollard rho method.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Table 10.3, from NIST SP800-57 (Recommendation for Key Management—Part 1:</a:t>
            </a:r>
          </a:p>
          <a:p>
            <a:r>
              <a:rPr lang="en-US" sz="1200" kern="1200" baseline="0" dirty="0" smtClean="0">
                <a:solidFill>
                  <a:schemeClr val="tx1"/>
                </a:solidFill>
                <a:latin typeface="Arial" charset="0"/>
                <a:ea typeface="ＭＳ Ｐゴシック" charset="-128"/>
                <a:cs typeface="ＭＳ Ｐゴシック" charset="-128"/>
              </a:rPr>
              <a:t>General , July 2012), compares various algorithms by showing comparable key sizes</a:t>
            </a:r>
          </a:p>
          <a:p>
            <a:r>
              <a:rPr lang="en-US" sz="1200" kern="1200" baseline="0" dirty="0" smtClean="0">
                <a:solidFill>
                  <a:schemeClr val="tx1"/>
                </a:solidFill>
                <a:latin typeface="Arial" charset="0"/>
                <a:ea typeface="ＭＳ Ｐゴシック" charset="-128"/>
                <a:cs typeface="ＭＳ Ｐゴシック" charset="-128"/>
              </a:rPr>
              <a:t>in terms of computational effort for cryptanalysis. As can be seen, a considerably</a:t>
            </a:r>
          </a:p>
          <a:p>
            <a:r>
              <a:rPr lang="en-US" sz="1200" kern="1200" baseline="0" dirty="0" smtClean="0">
                <a:solidFill>
                  <a:schemeClr val="tx1"/>
                </a:solidFill>
                <a:latin typeface="Arial" charset="0"/>
                <a:ea typeface="ＭＳ Ｐゴシック" charset="-128"/>
                <a:cs typeface="ＭＳ Ｐゴシック" charset="-128"/>
              </a:rPr>
              <a:t>smaller key size can be used for ECC compared to RSA. Furthermore, for equal</a:t>
            </a:r>
          </a:p>
          <a:p>
            <a:r>
              <a:rPr lang="en-US" sz="1200" kern="1200" baseline="0" dirty="0" smtClean="0">
                <a:solidFill>
                  <a:schemeClr val="tx1"/>
                </a:solidFill>
                <a:latin typeface="Arial" charset="0"/>
                <a:ea typeface="ＭＳ Ｐゴシック" charset="-128"/>
                <a:cs typeface="ＭＳ Ｐゴシック" charset="-128"/>
              </a:rPr>
              <a:t>key lengths, the computational effort required for ECC and RSA is comparable</a:t>
            </a:r>
          </a:p>
          <a:p>
            <a:r>
              <a:rPr lang="en-US" sz="1200" kern="1200" baseline="0" dirty="0" smtClean="0">
                <a:solidFill>
                  <a:schemeClr val="tx1"/>
                </a:solidFill>
                <a:latin typeface="Arial" charset="0"/>
                <a:ea typeface="ＭＳ Ｐゴシック" charset="-128"/>
                <a:cs typeface="ＭＳ Ｐゴシック" charset="-128"/>
              </a:rPr>
              <a:t>[JURI97]. Thus, there is a computational advantage to using ECC with a shorter</a:t>
            </a:r>
          </a:p>
          <a:p>
            <a:r>
              <a:rPr lang="en-US" sz="1200" kern="1200" baseline="0" dirty="0" smtClean="0">
                <a:solidFill>
                  <a:schemeClr val="tx1"/>
                </a:solidFill>
                <a:latin typeface="Arial" charset="0"/>
                <a:ea typeface="ＭＳ Ｐゴシック" charset="-128"/>
                <a:cs typeface="ＭＳ Ｐゴシック" charset="-128"/>
              </a:rPr>
              <a:t>key length than a comparably secure RSA.</a:t>
            </a:r>
            <a:endParaRPr lang="en-US" dirty="0" smtClean="0">
              <a:latin typeface="Arial" pitchFamily="-84" charset="0"/>
              <a:ea typeface="Arial" pitchFamily="-84" charset="0"/>
              <a:cs typeface="Arial" pitchFamily="-84" charset="0"/>
            </a:endParaRPr>
          </a:p>
          <a:p>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19</a:t>
            </a:fld>
            <a:endParaRPr lang="en-AU"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Arial" charset="0"/>
                <a:ea typeface="ＭＳ Ｐゴシック" charset="-128"/>
                <a:cs typeface="ＭＳ Ｐゴシック" charset="-128"/>
              </a:rPr>
              <a:t> Figure 10.1 summarizes the Diffie-Hellman key exchange algorithm. For this</a:t>
            </a:r>
          </a:p>
          <a:p>
            <a:r>
              <a:rPr lang="en-US" sz="1200" kern="1200" baseline="0" dirty="0" smtClean="0">
                <a:solidFill>
                  <a:schemeClr val="tx1"/>
                </a:solidFill>
                <a:latin typeface="Arial" charset="0"/>
                <a:ea typeface="ＭＳ Ｐゴシック" charset="-128"/>
                <a:cs typeface="ＭＳ Ｐゴシック" charset="-128"/>
              </a:rPr>
              <a:t>scheme, there are two publicly known numbers: a prime number </a:t>
            </a:r>
            <a:r>
              <a:rPr lang="en-US" sz="1200" i="1" kern="1200" baseline="0" dirty="0" smtClean="0">
                <a:solidFill>
                  <a:schemeClr val="tx1"/>
                </a:solidFill>
                <a:latin typeface="Arial" charset="0"/>
                <a:ea typeface="ＭＳ Ｐゴシック" charset="-128"/>
                <a:cs typeface="ＭＳ Ｐゴシック" charset="-128"/>
              </a:rPr>
              <a:t>q </a:t>
            </a:r>
            <a:r>
              <a:rPr lang="en-US" sz="1200" kern="1200" baseline="0" dirty="0" smtClean="0">
                <a:solidFill>
                  <a:schemeClr val="tx1"/>
                </a:solidFill>
                <a:latin typeface="Arial" charset="0"/>
                <a:ea typeface="ＭＳ Ｐゴシック" charset="-128"/>
                <a:cs typeface="ＭＳ Ｐゴシック" charset="-128"/>
              </a:rPr>
              <a:t> and an integer </a:t>
            </a:r>
            <a:r>
              <a:rPr lang="en-US" sz="1200" i="1" kern="1200" baseline="0" dirty="0" smtClean="0">
                <a:solidFill>
                  <a:schemeClr val="tx1"/>
                </a:solidFill>
                <a:latin typeface="Arial" charset="0"/>
                <a:ea typeface="ＭＳ Ｐゴシック" charset="-128"/>
                <a:cs typeface="ＭＳ Ｐゴシック" charset="-128"/>
              </a:rPr>
              <a:t>a</a:t>
            </a:r>
          </a:p>
          <a:p>
            <a:r>
              <a:rPr lang="en-US" sz="1200" kern="1200" baseline="0" dirty="0" smtClean="0">
                <a:solidFill>
                  <a:schemeClr val="tx1"/>
                </a:solidFill>
                <a:latin typeface="Arial" charset="0"/>
                <a:ea typeface="ＭＳ Ｐゴシック" charset="-128"/>
                <a:cs typeface="ＭＳ Ｐゴシック" charset="-128"/>
              </a:rPr>
              <a:t> that is a primitive root of </a:t>
            </a:r>
            <a:r>
              <a:rPr lang="en-US" sz="1200" i="1" kern="1200" baseline="0" dirty="0" smtClean="0">
                <a:solidFill>
                  <a:schemeClr val="tx1"/>
                </a:solidFill>
                <a:latin typeface="Arial" charset="0"/>
                <a:ea typeface="ＭＳ Ｐゴシック" charset="-128"/>
                <a:cs typeface="ＭＳ Ｐゴシック" charset="-128"/>
              </a:rPr>
              <a:t>q</a:t>
            </a:r>
            <a:r>
              <a:rPr lang="en-US" sz="1200" kern="1200" baseline="0" dirty="0" smtClean="0">
                <a:solidFill>
                  <a:schemeClr val="tx1"/>
                </a:solidFill>
                <a:latin typeface="Arial" charset="0"/>
                <a:ea typeface="ＭＳ Ｐゴシック" charset="-128"/>
                <a:cs typeface="ＭＳ Ｐゴシック" charset="-128"/>
              </a:rPr>
              <a:t> . </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2</a:t>
            </a:fld>
            <a:endParaRPr lang="en-AU"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p:cNvSpPr>
          <p:nvPr>
            <p:ph type="sldImg"/>
          </p:nvPr>
        </p:nvSpPr>
        <p:spPr>
          <a:ln/>
        </p:spPr>
      </p:sp>
      <p:sp>
        <p:nvSpPr>
          <p:cNvPr id="58371" name="Notes Placeholder 2"/>
          <p:cNvSpPr>
            <a:spLocks noGrp="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We noted in Chapter 7 that, because a symmetric block cipher produces an apparently random output, it can serve as the basis of a pseudorandom number generator (PRNG). Similarly, an asymmetric encryption algorithm produces apparently random output and can be used to build a PRNG. Because asymmetric algorithms are typically much slower than symmetric algorithms, asymmetric algorithms are not used to generate open-ended PRNG bit streams. Rather, the asymmetric approach is useful for creating a pseudorandom function (PRF) for generating a short pseudorandom bit sequence.  In this section, we examine two PRNG designs based on pseudorandom functions. </a:t>
            </a:r>
          </a:p>
        </p:txBody>
      </p:sp>
      <p:sp>
        <p:nvSpPr>
          <p:cNvPr id="58372" name="Slide Number Placeholder 3"/>
          <p:cNvSpPr>
            <a:spLocks noGrp="1"/>
          </p:cNvSpPr>
          <p:nvPr>
            <p:ph type="sldNum" sz="quarter" idx="5"/>
          </p:nvPr>
        </p:nvSpPr>
        <p:spPr>
          <a:noFill/>
        </p:spPr>
        <p:txBody>
          <a:bodyPr/>
          <a:lstStyle/>
          <a:p>
            <a:fld id="{9795E9CE-3864-E842-AA9E-2A878F6596BD}" type="slidenum">
              <a:rPr lang="en-AU" smtClean="0">
                <a:latin typeface="Arial" pitchFamily="-84" charset="0"/>
              </a:rPr>
              <a:pPr/>
              <a:t>20</a:t>
            </a:fld>
            <a:endParaRPr lang="en-AU" dirty="0" smtClean="0">
              <a:latin typeface="Arial" pitchFamily="-8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p:cNvSpPr>
          <p:nvPr>
            <p:ph type="sldImg"/>
          </p:nvPr>
        </p:nvSpPr>
        <p:spPr>
          <a:ln/>
        </p:spPr>
      </p:sp>
      <p:sp>
        <p:nvSpPr>
          <p:cNvPr id="60419" name="Notes Placeholder 2"/>
          <p:cNvSpPr>
            <a:spLocks noGrp="1"/>
          </p:cNvSpPr>
          <p:nvPr>
            <p:ph type="body" idx="1"/>
          </p:nvPr>
        </p:nvSpPr>
        <p:spPr>
          <a:xfrm>
            <a:off x="685800" y="4343400"/>
            <a:ext cx="5486400" cy="4495800"/>
          </a:xfrm>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For a sufficient key length, the RSA algorithm is considered secure and is a good candidate to form the basis of a PRNG. Such a PRNG, known as the Micali-Schnorr PRNG  is recommended in the ANSI standard X9.82 (</a:t>
            </a:r>
            <a:r>
              <a:rPr lang="en-US" i="1" dirty="0" smtClean="0">
                <a:latin typeface="Arial" pitchFamily="-84" charset="0"/>
                <a:ea typeface="ＭＳ Ｐゴシック" pitchFamily="-84" charset="-128"/>
                <a:cs typeface="ＭＳ Ｐゴシック" pitchFamily="-84" charset="-128"/>
              </a:rPr>
              <a:t>Random Number Generation</a:t>
            </a:r>
            <a:r>
              <a:rPr lang="en-US" dirty="0" smtClean="0">
                <a:latin typeface="Arial" pitchFamily="-84" charset="0"/>
                <a:ea typeface="ＭＳ Ｐゴシック" pitchFamily="-84" charset="-128"/>
                <a:cs typeface="ＭＳ Ｐゴシック" pitchFamily="-84" charset="-128"/>
              </a:rPr>
              <a:t>) and in the ISO standard 18031 </a:t>
            </a:r>
            <a:r>
              <a:rPr lang="en-US" i="1" dirty="0" smtClean="0">
                <a:latin typeface="Arial" pitchFamily="-84" charset="0"/>
                <a:ea typeface="ＭＳ Ｐゴシック" pitchFamily="-84" charset="-128"/>
                <a:cs typeface="ＭＳ Ｐゴシック" pitchFamily="-84" charset="-128"/>
              </a:rPr>
              <a:t>(Random Bit Generation).  </a:t>
            </a:r>
            <a:r>
              <a:rPr lang="en-US" dirty="0" smtClean="0">
                <a:latin typeface="Arial" pitchFamily="-84" charset="0"/>
                <a:ea typeface="ＭＳ Ｐゴシック" pitchFamily="-84" charset="-128"/>
                <a:cs typeface="ＭＳ Ｐゴシック" pitchFamily="-84" charset="-128"/>
              </a:rPr>
              <a:t>The PRNG is illustrated in Stallings Figure 10.8. This PRNG has much the same structure as the output feedback (OFB) mode used as a PRNG but using RSA instead of a block cipher. We can define the PRNG as follows:</a:t>
            </a:r>
          </a:p>
          <a:p>
            <a:pPr eaLnBrk="1" hangingPunct="1"/>
            <a:r>
              <a:rPr lang="en-US" b="1" dirty="0" smtClean="0">
                <a:latin typeface="Arial" pitchFamily="-84" charset="0"/>
                <a:ea typeface="ＭＳ Ｐゴシック" pitchFamily="-84" charset="-128"/>
                <a:cs typeface="ＭＳ Ｐゴシック" pitchFamily="-84" charset="-128"/>
              </a:rPr>
              <a:t>SETUP </a:t>
            </a:r>
            <a:r>
              <a:rPr lang="en-US" dirty="0" smtClean="0">
                <a:latin typeface="Arial" pitchFamily="-84" charset="0"/>
                <a:ea typeface="ＭＳ Ｐゴシック" pitchFamily="-84" charset="-128"/>
                <a:cs typeface="ＭＳ Ｐゴシック" pitchFamily="-84" charset="-128"/>
              </a:rPr>
              <a:t>Select parameters per normal RSA key setup, with r + k =bitlength of n</a:t>
            </a:r>
          </a:p>
          <a:p>
            <a:pPr eaLnBrk="1" hangingPunct="1"/>
            <a:r>
              <a:rPr lang="en-US" b="1" dirty="0" smtClean="0">
                <a:latin typeface="Arial" pitchFamily="-84" charset="0"/>
                <a:ea typeface="ＭＳ Ｐゴシック" pitchFamily="-84" charset="-128"/>
                <a:cs typeface="ＭＳ Ｐゴシック" pitchFamily="-84" charset="-128"/>
              </a:rPr>
              <a:t>SEED   </a:t>
            </a:r>
            <a:r>
              <a:rPr lang="en-US" dirty="0" smtClean="0">
                <a:latin typeface="Arial" pitchFamily="-84" charset="0"/>
                <a:ea typeface="ＭＳ Ｐゴシック" pitchFamily="-84" charset="-128"/>
                <a:cs typeface="ＭＳ Ｐゴシック" pitchFamily="-84" charset="-128"/>
              </a:rPr>
              <a:t>Select a random seed </a:t>
            </a:r>
            <a:r>
              <a:rPr lang="en-US" i="1" dirty="0" smtClean="0">
                <a:latin typeface="Arial" pitchFamily="-84" charset="0"/>
                <a:ea typeface="ＭＳ Ｐゴシック" pitchFamily="-84" charset="-128"/>
                <a:cs typeface="ＭＳ Ｐゴシック" pitchFamily="-84" charset="-128"/>
              </a:rPr>
              <a:t>x  </a:t>
            </a:r>
            <a:r>
              <a:rPr lang="en-US" dirty="0" smtClean="0">
                <a:latin typeface="Arial" pitchFamily="-84" charset="0"/>
                <a:ea typeface="ＭＳ Ｐゴシック" pitchFamily="-84" charset="-128"/>
                <a:cs typeface="ＭＳ Ｐゴシック" pitchFamily="-84" charset="-128"/>
              </a:rPr>
              <a:t>of bitlength the same as n</a:t>
            </a:r>
          </a:p>
          <a:p>
            <a:pPr eaLnBrk="1" hangingPunct="1"/>
            <a:r>
              <a:rPr lang="en-US" b="1" dirty="0" smtClean="0">
                <a:latin typeface="Arial" pitchFamily="-84" charset="0"/>
                <a:ea typeface="ＭＳ Ｐゴシック" pitchFamily="-84" charset="-128"/>
                <a:cs typeface="ＭＳ Ｐゴシック" pitchFamily="-84" charset="-128"/>
              </a:rPr>
              <a:t>GENERATE </a:t>
            </a:r>
            <a:r>
              <a:rPr lang="en-US" dirty="0" smtClean="0">
                <a:latin typeface="Arial" pitchFamily="-84" charset="0"/>
                <a:ea typeface="ＭＳ Ｐゴシック" pitchFamily="-84" charset="-128"/>
                <a:cs typeface="ＭＳ Ｐゴシック" pitchFamily="-84" charset="-128"/>
              </a:rPr>
              <a:t>a pseudorandom sequence of length k x m using the loop:   </a:t>
            </a:r>
          </a:p>
          <a:p>
            <a:pPr eaLnBrk="1" hangingPunct="1"/>
            <a:r>
              <a:rPr lang="en-US" dirty="0" smtClean="0">
                <a:latin typeface="Courier New" pitchFamily="-84" charset="0"/>
                <a:ea typeface="Courier New" pitchFamily="-84" charset="0"/>
                <a:cs typeface="Courier New" pitchFamily="-84" charset="0"/>
              </a:rPr>
              <a:t>for i from 1 to m do the following:  </a:t>
            </a:r>
          </a:p>
          <a:p>
            <a:pPr eaLnBrk="1" hangingPunct="1"/>
            <a:r>
              <a:rPr lang="en-US" dirty="0" smtClean="0">
                <a:latin typeface="Courier New" pitchFamily="-84" charset="0"/>
                <a:ea typeface="Courier New" pitchFamily="-84" charset="0"/>
                <a:cs typeface="Courier New" pitchFamily="-84" charset="0"/>
              </a:rPr>
              <a:t>y</a:t>
            </a:r>
            <a:r>
              <a:rPr lang="en-US" baseline="-25000" dirty="0" smtClean="0">
                <a:latin typeface="Courier New" pitchFamily="-84" charset="0"/>
                <a:ea typeface="Courier New" pitchFamily="-84" charset="0"/>
                <a:cs typeface="Courier New" pitchFamily="-84" charset="0"/>
              </a:rPr>
              <a:t>i  </a:t>
            </a:r>
            <a:r>
              <a:rPr lang="en-US" dirty="0" smtClean="0">
                <a:latin typeface="Courier New" pitchFamily="-84" charset="0"/>
                <a:ea typeface="Courier New" pitchFamily="-84" charset="0"/>
                <a:cs typeface="Courier New" pitchFamily="-84" charset="0"/>
              </a:rPr>
              <a:t>= x</a:t>
            </a:r>
            <a:r>
              <a:rPr lang="en-US" baseline="30000" dirty="0" smtClean="0">
                <a:latin typeface="Courier New" pitchFamily="-84" charset="0"/>
                <a:ea typeface="Courier New" pitchFamily="-84" charset="0"/>
                <a:cs typeface="Courier New" pitchFamily="-84" charset="0"/>
              </a:rPr>
              <a:t>e</a:t>
            </a:r>
            <a:r>
              <a:rPr lang="en-US" baseline="-25000" dirty="0" smtClean="0">
                <a:latin typeface="Courier New" pitchFamily="-84" charset="0"/>
                <a:ea typeface="Courier New" pitchFamily="-84" charset="0"/>
                <a:cs typeface="Courier New" pitchFamily="-84" charset="0"/>
              </a:rPr>
              <a:t>i-1</a:t>
            </a:r>
            <a:r>
              <a:rPr lang="en-US" dirty="0" smtClean="0">
                <a:latin typeface="Courier New" pitchFamily="-84" charset="0"/>
                <a:ea typeface="Courier New" pitchFamily="-84" charset="0"/>
                <a:cs typeface="Courier New" pitchFamily="-84" charset="0"/>
              </a:rPr>
              <a:t>  mod n   </a:t>
            </a:r>
          </a:p>
          <a:p>
            <a:pPr eaLnBrk="1" hangingPunct="1"/>
            <a:r>
              <a:rPr lang="en-US" dirty="0" smtClean="0">
                <a:latin typeface="Courier New" pitchFamily="-84" charset="0"/>
                <a:ea typeface="Courier New" pitchFamily="-84" charset="0"/>
                <a:cs typeface="Courier New" pitchFamily="-84" charset="0"/>
              </a:rPr>
              <a:t>x</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 r most significant bits of y</a:t>
            </a:r>
            <a:r>
              <a:rPr lang="en-US" baseline="-25000" dirty="0" smtClean="0">
                <a:latin typeface="Courier New" pitchFamily="-84" charset="0"/>
                <a:ea typeface="Courier New" pitchFamily="-84" charset="0"/>
                <a:cs typeface="Courier New" pitchFamily="-84" charset="0"/>
              </a:rPr>
              <a:t>i</a:t>
            </a:r>
          </a:p>
          <a:p>
            <a:pPr eaLnBrk="1" hangingPunct="1"/>
            <a:r>
              <a:rPr lang="en-US" dirty="0" smtClean="0">
                <a:latin typeface="Courier New" pitchFamily="-84" charset="0"/>
                <a:ea typeface="Courier New" pitchFamily="-84" charset="0"/>
                <a:cs typeface="Courier New" pitchFamily="-84" charset="0"/>
              </a:rPr>
              <a:t>z</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 k least significant bits of y</a:t>
            </a:r>
            <a:r>
              <a:rPr lang="en-US" baseline="-25000" dirty="0" smtClean="0">
                <a:latin typeface="Courier New" pitchFamily="-84" charset="0"/>
                <a:ea typeface="Courier New" pitchFamily="-84" charset="0"/>
                <a:cs typeface="Courier New" pitchFamily="-84" charset="0"/>
              </a:rPr>
              <a:t>i </a:t>
            </a:r>
          </a:p>
          <a:p>
            <a:pPr eaLnBrk="1" hangingPunct="1"/>
            <a:r>
              <a:rPr lang="en-US" b="1" dirty="0" smtClean="0">
                <a:latin typeface="Arial" pitchFamily="-84" charset="0"/>
                <a:ea typeface="ＭＳ Ｐゴシック" pitchFamily="-84" charset="-128"/>
                <a:cs typeface="ＭＳ Ｐゴシック" pitchFamily="-84" charset="-128"/>
              </a:rPr>
              <a:t>OUTPUT </a:t>
            </a:r>
            <a:r>
              <a:rPr lang="en-US" dirty="0" smtClean="0">
                <a:latin typeface="Arial" pitchFamily="-84" charset="0"/>
                <a:ea typeface="ＭＳ Ｐゴシック" pitchFamily="-84" charset="-128"/>
                <a:cs typeface="ＭＳ Ｐゴシック" pitchFamily="-84" charset="-128"/>
              </a:rPr>
              <a:t>The output sequence is z</a:t>
            </a:r>
            <a:r>
              <a:rPr lang="en-US" baseline="-25000" dirty="0" smtClean="0">
                <a:latin typeface="Arial" pitchFamily="-84" charset="0"/>
                <a:ea typeface="ＭＳ Ｐゴシック" pitchFamily="-84" charset="-128"/>
                <a:cs typeface="ＭＳ Ｐゴシック" pitchFamily="-84" charset="-128"/>
              </a:rPr>
              <a:t>1</a:t>
            </a:r>
            <a:r>
              <a:rPr lang="en-US" dirty="0" smtClean="0">
                <a:latin typeface="Arial" pitchFamily="-84" charset="0"/>
                <a:ea typeface="ＭＳ Ｐゴシック" pitchFamily="-84" charset="-128"/>
                <a:cs typeface="ＭＳ Ｐゴシック" pitchFamily="-84" charset="-128"/>
              </a:rPr>
              <a:t> || z</a:t>
            </a:r>
            <a:r>
              <a:rPr lang="en-US" baseline="-25000" dirty="0" smtClean="0">
                <a:latin typeface="Arial" pitchFamily="-84" charset="0"/>
                <a:ea typeface="ＭＳ Ｐゴシック" pitchFamily="-84" charset="-128"/>
                <a:cs typeface="ＭＳ Ｐゴシック" pitchFamily="-84" charset="-128"/>
              </a:rPr>
              <a:t>2 </a:t>
            </a:r>
            <a:r>
              <a:rPr lang="en-US" dirty="0" smtClean="0">
                <a:latin typeface="Arial" pitchFamily="-84" charset="0"/>
                <a:ea typeface="ＭＳ Ｐゴシック" pitchFamily="-84" charset="-128"/>
                <a:cs typeface="ＭＳ Ｐゴシック" pitchFamily="-84" charset="-128"/>
              </a:rPr>
              <a:t>|| … || z</a:t>
            </a:r>
            <a:r>
              <a:rPr lang="en-US" baseline="-25000" dirty="0" smtClean="0">
                <a:latin typeface="Arial" pitchFamily="-84" charset="0"/>
                <a:ea typeface="ＭＳ Ｐゴシック" pitchFamily="-84" charset="-128"/>
                <a:cs typeface="ＭＳ Ｐゴシック" pitchFamily="-84" charset="-128"/>
              </a:rPr>
              <a:t>m</a:t>
            </a:r>
          </a:p>
          <a:p>
            <a:pPr eaLnBrk="1" hangingPunct="1"/>
            <a:r>
              <a:rPr lang="en-US" dirty="0" smtClean="0">
                <a:latin typeface="Arial" pitchFamily="-84" charset="0"/>
                <a:ea typeface="ＭＳ Ｐゴシック" pitchFamily="-84" charset="-128"/>
                <a:cs typeface="ＭＳ Ｐゴシック" pitchFamily="-84" charset="-128"/>
              </a:rPr>
              <a:t>The parameters n, r, e, and k are selected to satisfy the six conditions detailed in the text. There is clearly a tradeoff between </a:t>
            </a:r>
            <a:r>
              <a:rPr lang="en-US" i="1" dirty="0" smtClean="0">
                <a:latin typeface="Arial" pitchFamily="-84" charset="0"/>
                <a:ea typeface="ＭＳ Ｐゴシック" pitchFamily="-84" charset="-128"/>
                <a:cs typeface="ＭＳ Ｐゴシック" pitchFamily="-84" charset="-128"/>
              </a:rPr>
              <a:t>r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k. </a:t>
            </a:r>
            <a:r>
              <a:rPr lang="en-US" dirty="0" smtClean="0">
                <a:latin typeface="Arial" pitchFamily="-84" charset="0"/>
                <a:ea typeface="ＭＳ Ｐゴシック" pitchFamily="-84" charset="-128"/>
                <a:cs typeface="ＭＳ Ｐゴシック" pitchFamily="-84" charset="-128"/>
              </a:rPr>
              <a:t>Because RSA is computationally intensive, we would like to generate as many pseudorandom bits per iteration as possible, and therefore would like a large value of k. However, for cryptographic strength, we would like r to be as large as possible. </a:t>
            </a:r>
          </a:p>
        </p:txBody>
      </p:sp>
      <p:sp>
        <p:nvSpPr>
          <p:cNvPr id="60420" name="Slide Number Placeholder 3"/>
          <p:cNvSpPr>
            <a:spLocks noGrp="1"/>
          </p:cNvSpPr>
          <p:nvPr>
            <p:ph type="sldNum" sz="quarter" idx="5"/>
          </p:nvPr>
        </p:nvSpPr>
        <p:spPr>
          <a:noFill/>
        </p:spPr>
        <p:txBody>
          <a:bodyPr/>
          <a:lstStyle/>
          <a:p>
            <a:fld id="{AC8132D4-DA6C-CB47-9F95-A896F00EE909}" type="slidenum">
              <a:rPr lang="en-AU" smtClean="0">
                <a:latin typeface="Arial" pitchFamily="-84" charset="0"/>
              </a:rPr>
              <a:pPr/>
              <a:t>21</a:t>
            </a:fld>
            <a:endParaRPr lang="en-AU" dirty="0" smtClean="0">
              <a:latin typeface="Arial" pitchFamily="-8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p:cNvSpPr>
          <p:nvPr>
            <p:ph type="sldImg"/>
          </p:nvPr>
        </p:nvSpPr>
        <p:spPr>
          <a:ln/>
        </p:spPr>
      </p:sp>
      <p:sp>
        <p:nvSpPr>
          <p:cNvPr id="62467" name="Notes Placeholder 2"/>
          <p:cNvSpPr>
            <a:spLocks noGrp="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In this subsection, we briefly summarize a technique developed by the U.S. National Security Agency known as dual elliptic curve PRNG (DEC PRNG). This technique is recommended in NIST SP 800-90, the ANSI standard X9.82 and in the ISO standard 18031. There has been some controversy regarding both the security and inefficiency of this algorithm compared to other alternatives. Can summarize the algorithm as follows: Let P and Q be two known points on a given elliptic curve. The seed of the DEC PRNG is a random integer </a:t>
            </a:r>
            <a:r>
              <a:rPr lang="en-US" i="1" dirty="0" smtClean="0">
                <a:latin typeface="Arial" pitchFamily="-84" charset="0"/>
                <a:ea typeface="ＭＳ Ｐゴシック" pitchFamily="-84" charset="-128"/>
                <a:cs typeface="ＭＳ Ｐゴシック" pitchFamily="-84" charset="-128"/>
              </a:rPr>
              <a:t>s</a:t>
            </a:r>
            <a:r>
              <a:rPr lang="en-US" i="1" baseline="-25000" dirty="0" smtClean="0">
                <a:latin typeface="Arial" pitchFamily="-84" charset="0"/>
                <a:ea typeface="ＭＳ Ｐゴシック" pitchFamily="-84" charset="-128"/>
                <a:cs typeface="ＭＳ Ｐゴシック" pitchFamily="-84" charset="-128"/>
              </a:rPr>
              <a:t>0</a:t>
            </a:r>
            <a:r>
              <a:rPr lang="en-US" dirty="0" smtClean="0">
                <a:latin typeface="Arial" pitchFamily="-84" charset="0"/>
                <a:ea typeface="ＭＳ Ｐゴシック" pitchFamily="-84" charset="-128"/>
                <a:cs typeface="ＭＳ Ｐゴシック" pitchFamily="-84" charset="-128"/>
              </a:rPr>
              <a:t>Let x denote a function that gives the </a:t>
            </a:r>
            <a:r>
              <a:rPr lang="en-US" i="1" dirty="0" smtClean="0">
                <a:latin typeface="Arial" pitchFamily="-84" charset="0"/>
                <a:ea typeface="ＭＳ Ｐゴシック" pitchFamily="-84" charset="-128"/>
                <a:cs typeface="ＭＳ Ｐゴシック" pitchFamily="-84" charset="-128"/>
              </a:rPr>
              <a:t>x</a:t>
            </a:r>
            <a:r>
              <a:rPr lang="en-US" dirty="0" smtClean="0">
                <a:latin typeface="Arial" pitchFamily="-84" charset="0"/>
                <a:ea typeface="ＭＳ Ｐゴシック" pitchFamily="-84" charset="-128"/>
                <a:cs typeface="ＭＳ Ｐゴシック" pitchFamily="-84" charset="-128"/>
              </a:rPr>
              <a:t>-coordinate of a point of the curve. Let </a:t>
            </a:r>
            <a:r>
              <a:rPr lang="en-US" i="1" dirty="0" smtClean="0">
                <a:latin typeface="Arial" pitchFamily="-84" charset="0"/>
                <a:ea typeface="ＭＳ Ｐゴシック" pitchFamily="-84" charset="-128"/>
                <a:cs typeface="ＭＳ Ｐゴシック" pitchFamily="-84" charset="-128"/>
              </a:rPr>
              <a:t>lsb </a:t>
            </a:r>
            <a:r>
              <a:rPr lang="en-US" i="1" baseline="-25000" dirty="0" smtClean="0">
                <a:latin typeface="Arial" pitchFamily="-84" charset="0"/>
                <a:ea typeface="ＭＳ Ｐゴシック" pitchFamily="-84" charset="-128"/>
                <a:cs typeface="ＭＳ Ｐゴシック" pitchFamily="-84" charset="-128"/>
              </a:rPr>
              <a:t>i</a:t>
            </a:r>
            <a:r>
              <a:rPr lang="en-US" i="1" dirty="0" smtClean="0">
                <a:latin typeface="Arial" pitchFamily="-84" charset="0"/>
                <a:ea typeface="ＭＳ Ｐゴシック" pitchFamily="-84" charset="-128"/>
                <a:cs typeface="ＭＳ Ｐゴシック" pitchFamily="-84" charset="-128"/>
              </a:rPr>
              <a:t>(s) </a:t>
            </a:r>
            <a:r>
              <a:rPr lang="en-US" dirty="0" smtClean="0">
                <a:latin typeface="Arial" pitchFamily="-84" charset="0"/>
                <a:ea typeface="ＭＳ Ｐゴシック" pitchFamily="-84" charset="-128"/>
                <a:cs typeface="ＭＳ Ｐゴシック" pitchFamily="-84" charset="-128"/>
              </a:rPr>
              <a:t>denote the i least significant bits of an integer s. The DEC PRNG  transforms the seed into the pseudorandom sequence of length 240k, k &gt; 0, as follows.  </a:t>
            </a:r>
          </a:p>
          <a:p>
            <a:pPr eaLnBrk="1" hangingPunct="1"/>
            <a:r>
              <a:rPr lang="en-US" dirty="0" smtClean="0">
                <a:latin typeface="Courier New" pitchFamily="-84" charset="0"/>
                <a:ea typeface="Courier New" pitchFamily="-84" charset="0"/>
                <a:cs typeface="Courier New" pitchFamily="-84" charset="0"/>
              </a:rPr>
              <a:t>for i = 1 to k do </a:t>
            </a:r>
          </a:p>
          <a:p>
            <a:pPr eaLnBrk="1" hangingPunct="1"/>
            <a:r>
              <a:rPr lang="en-US" dirty="0" smtClean="0">
                <a:latin typeface="Courier New" pitchFamily="-84" charset="0"/>
                <a:ea typeface="Courier New" pitchFamily="-84" charset="0"/>
                <a:cs typeface="Courier New" pitchFamily="-84" charset="0"/>
              </a:rPr>
              <a:t>set s</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 x(s</a:t>
            </a:r>
            <a:r>
              <a:rPr lang="en-US" baseline="-25000" dirty="0" smtClean="0">
                <a:latin typeface="Courier New" pitchFamily="-84" charset="0"/>
                <a:ea typeface="Courier New" pitchFamily="-84" charset="0"/>
                <a:cs typeface="Courier New" pitchFamily="-84" charset="0"/>
              </a:rPr>
              <a:t>i-1 </a:t>
            </a:r>
            <a:r>
              <a:rPr lang="en-US" dirty="0" smtClean="0">
                <a:latin typeface="Courier New" pitchFamily="-84" charset="0"/>
                <a:ea typeface="Courier New" pitchFamily="-84" charset="0"/>
                <a:cs typeface="Courier New" pitchFamily="-84" charset="0"/>
              </a:rPr>
              <a:t>P )  </a:t>
            </a:r>
          </a:p>
          <a:p>
            <a:pPr eaLnBrk="1" hangingPunct="1"/>
            <a:r>
              <a:rPr lang="en-US" dirty="0" smtClean="0">
                <a:latin typeface="Courier New" pitchFamily="-84" charset="0"/>
                <a:ea typeface="Courier New" pitchFamily="-84" charset="0"/>
                <a:cs typeface="Courier New" pitchFamily="-84" charset="0"/>
              </a:rPr>
              <a:t>set r</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 lsb</a:t>
            </a:r>
            <a:r>
              <a:rPr lang="en-US" baseline="-25000" dirty="0" smtClean="0">
                <a:latin typeface="Courier New" pitchFamily="-84" charset="0"/>
                <a:ea typeface="Courier New" pitchFamily="-84" charset="0"/>
                <a:cs typeface="Courier New" pitchFamily="-84" charset="0"/>
              </a:rPr>
              <a:t>240</a:t>
            </a:r>
            <a:r>
              <a:rPr lang="en-US" dirty="0" smtClean="0">
                <a:latin typeface="Courier New" pitchFamily="-84" charset="0"/>
                <a:ea typeface="Courier New" pitchFamily="-84" charset="0"/>
                <a:cs typeface="Courier New" pitchFamily="-84" charset="0"/>
              </a:rPr>
              <a:t> (x(s</a:t>
            </a:r>
            <a:r>
              <a:rPr lang="en-US" baseline="-25000" dirty="0" smtClean="0">
                <a:latin typeface="Courier New" pitchFamily="-84" charset="0"/>
                <a:ea typeface="Courier New" pitchFamily="-84" charset="0"/>
                <a:cs typeface="Courier New" pitchFamily="-84" charset="0"/>
              </a:rPr>
              <a:t>i</a:t>
            </a:r>
            <a:r>
              <a:rPr lang="en-US" dirty="0" smtClean="0">
                <a:latin typeface="Courier New" pitchFamily="-84" charset="0"/>
                <a:ea typeface="Courier New" pitchFamily="-84" charset="0"/>
                <a:cs typeface="Courier New" pitchFamily="-84" charset="0"/>
              </a:rPr>
              <a:t> Q))  </a:t>
            </a:r>
          </a:p>
          <a:p>
            <a:pPr eaLnBrk="1" hangingPunct="1"/>
            <a:r>
              <a:rPr lang="en-US" dirty="0" smtClean="0">
                <a:latin typeface="Courier New" pitchFamily="-84" charset="0"/>
                <a:ea typeface="Courier New" pitchFamily="-84" charset="0"/>
                <a:cs typeface="Courier New" pitchFamily="-84" charset="0"/>
              </a:rPr>
              <a:t>end for  </a:t>
            </a:r>
          </a:p>
          <a:p>
            <a:pPr eaLnBrk="1" hangingPunct="1"/>
            <a:r>
              <a:rPr lang="en-US" dirty="0" smtClean="0">
                <a:latin typeface="Courier New" pitchFamily="-84" charset="0"/>
                <a:ea typeface="Courier New" pitchFamily="-84" charset="0"/>
                <a:cs typeface="Courier New" pitchFamily="-84" charset="0"/>
              </a:rPr>
              <a:t>return r</a:t>
            </a:r>
            <a:r>
              <a:rPr lang="en-US" baseline="-25000" dirty="0" smtClean="0">
                <a:latin typeface="Courier New" pitchFamily="-84" charset="0"/>
                <a:ea typeface="Courier New" pitchFamily="-84" charset="0"/>
                <a:cs typeface="Courier New" pitchFamily="-84" charset="0"/>
              </a:rPr>
              <a:t>1</a:t>
            </a:r>
            <a:r>
              <a:rPr lang="en-US" dirty="0" smtClean="0">
                <a:latin typeface="Courier New" pitchFamily="-84" charset="0"/>
                <a:ea typeface="Courier New" pitchFamily="-84" charset="0"/>
                <a:cs typeface="Courier New" pitchFamily="-84" charset="0"/>
              </a:rPr>
              <a:t> , . . . , r</a:t>
            </a:r>
            <a:r>
              <a:rPr lang="en-US" baseline="-25000" dirty="0" smtClean="0">
                <a:latin typeface="Courier New" pitchFamily="-84" charset="0"/>
                <a:ea typeface="Courier New" pitchFamily="-84" charset="0"/>
                <a:cs typeface="Courier New" pitchFamily="-84" charset="0"/>
              </a:rPr>
              <a:t>k</a:t>
            </a:r>
          </a:p>
          <a:p>
            <a:pPr eaLnBrk="1" hangingPunct="1"/>
            <a:r>
              <a:rPr lang="en-US" dirty="0" smtClean="0">
                <a:latin typeface="Arial" pitchFamily="-84" charset="0"/>
                <a:ea typeface="ＭＳ Ｐゴシック" pitchFamily="-84" charset="-128"/>
                <a:cs typeface="ＭＳ Ｐゴシック" pitchFamily="-84" charset="-128"/>
              </a:rPr>
              <a:t>Given the security concerns expressed for this PRNG, the only motivation for its use would be that it is used in a system that already implements ECC but does not implement any other symmetric, asymmetric, or hash cryptographic algorithm that could be used to build a PRNG. </a:t>
            </a:r>
          </a:p>
        </p:txBody>
      </p:sp>
      <p:sp>
        <p:nvSpPr>
          <p:cNvPr id="62468" name="Slide Number Placeholder 3"/>
          <p:cNvSpPr>
            <a:spLocks noGrp="1"/>
          </p:cNvSpPr>
          <p:nvPr>
            <p:ph type="sldNum" sz="quarter" idx="5"/>
          </p:nvPr>
        </p:nvSpPr>
        <p:spPr>
          <a:noFill/>
        </p:spPr>
        <p:txBody>
          <a:bodyPr/>
          <a:lstStyle/>
          <a:p>
            <a:fld id="{FCCFC1F1-51A4-5F46-8B54-77DA2D5E7737}" type="slidenum">
              <a:rPr lang="en-AU" smtClean="0">
                <a:latin typeface="Arial" pitchFamily="-84" charset="0"/>
              </a:rPr>
              <a:pPr/>
              <a:t>22</a:t>
            </a:fld>
            <a:endParaRPr lang="en-AU" dirty="0" smtClean="0">
              <a:latin typeface="Arial" pitchFamily="-8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23</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a:t>
            </a:r>
            <a:r>
              <a:rPr lang="en-US" dirty="0" smtClean="0">
                <a:latin typeface="Arial" pitchFamily="-84" charset="0"/>
                <a:ea typeface="ＭＳ Ｐゴシック" pitchFamily="-84" charset="-128"/>
                <a:cs typeface="ＭＳ Ｐゴシック" pitchFamily="-84" charset="-128"/>
              </a:rPr>
              <a:t> 10 </a:t>
            </a:r>
            <a:r>
              <a:rPr lang="en-US" dirty="0">
                <a:latin typeface="Arial" pitchFamily="-84" charset="0"/>
                <a:ea typeface="ＭＳ Ｐゴシック" pitchFamily="-84" charset="-128"/>
                <a:cs typeface="ＭＳ Ｐゴシック" pitchFamily="-84" charset="-128"/>
              </a:rPr>
              <a:t>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500A6822-6F76-464F-8448-071F9DB1E704}" type="slidenum">
              <a:rPr lang="en-AU">
                <a:latin typeface="Arial" pitchFamily="-84" charset="0"/>
              </a:rPr>
              <a:pPr/>
              <a:t>3</a:t>
            </a:fld>
            <a:endParaRPr lang="en-AU" dirty="0">
              <a:latin typeface="Arial" pitchFamily="-84" charset="0"/>
            </a:endParaRPr>
          </a:p>
        </p:txBody>
      </p:sp>
      <p:sp>
        <p:nvSpPr>
          <p:cNvPr id="29699" name="Rectangle 1026"/>
          <p:cNvSpPr>
            <a:spLocks noGrp="1" noRot="1" noChangeAspect="1" noChangeArrowheads="1"/>
          </p:cNvSpPr>
          <p:nvPr>
            <p:ph type="sldImg"/>
          </p:nvPr>
        </p:nvSpPr>
        <p:spPr>
          <a:solidFill>
            <a:srgbClr val="FFFFFF"/>
          </a:solidFill>
          <a:ln/>
        </p:spPr>
      </p:sp>
      <p:sp>
        <p:nvSpPr>
          <p:cNvPr id="29700" name="Rectangle 1027"/>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Now consider a simple protocol that makes use of the Diffie-Hellman calculation. Suppose that user A wishes to set up a connection with user B and use a secret key to encrypt messages on that connection. User A can generate a one-time private key </a:t>
            </a:r>
            <a:r>
              <a:rPr lang="en-US" i="1" dirty="0" smtClean="0">
                <a:latin typeface="Arial" pitchFamily="-84" charset="0"/>
                <a:ea typeface="ＭＳ Ｐゴシック" pitchFamily="-84" charset="-128"/>
                <a:cs typeface="ＭＳ Ｐゴシック" pitchFamily="-84" charset="-128"/>
              </a:rPr>
              <a:t>X</a:t>
            </a:r>
            <a:r>
              <a:rPr lang="en-US" i="1" baseline="-25000" dirty="0" smtClean="0">
                <a:latin typeface="Arial" pitchFamily="-84" charset="0"/>
                <a:ea typeface="ＭＳ Ｐゴシック" pitchFamily="-84" charset="-128"/>
                <a:cs typeface="ＭＳ Ｐゴシック" pitchFamily="-84" charset="-128"/>
              </a:rPr>
              <a:t>A</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calculate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A</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send that to user </a:t>
            </a:r>
            <a:r>
              <a:rPr lang="en-US" i="1" dirty="0" smtClean="0">
                <a:latin typeface="Arial" pitchFamily="-84" charset="0"/>
                <a:ea typeface="ＭＳ Ｐゴシック" pitchFamily="-84" charset="-128"/>
                <a:cs typeface="ＭＳ Ｐゴシック" pitchFamily="-84" charset="-128"/>
              </a:rPr>
              <a:t>B. </a:t>
            </a:r>
            <a:r>
              <a:rPr lang="en-US" dirty="0" smtClean="0">
                <a:latin typeface="Arial" pitchFamily="-84" charset="0"/>
                <a:ea typeface="ＭＳ Ｐゴシック" pitchFamily="-84" charset="-128"/>
                <a:cs typeface="ＭＳ Ｐゴシック" pitchFamily="-84" charset="-128"/>
              </a:rPr>
              <a:t>User </a:t>
            </a:r>
            <a:r>
              <a:rPr lang="en-US" i="1" dirty="0" smtClean="0">
                <a:latin typeface="Arial" pitchFamily="-84" charset="0"/>
                <a:ea typeface="ＭＳ Ｐゴシック" pitchFamily="-84" charset="-128"/>
                <a:cs typeface="ＭＳ Ｐゴシック" pitchFamily="-84" charset="-128"/>
              </a:rPr>
              <a:t>B </a:t>
            </a:r>
            <a:r>
              <a:rPr lang="en-US" dirty="0" smtClean="0">
                <a:latin typeface="Arial" pitchFamily="-84" charset="0"/>
                <a:ea typeface="ＭＳ Ｐゴシック" pitchFamily="-84" charset="-128"/>
                <a:cs typeface="ＭＳ Ｐゴシック" pitchFamily="-84" charset="-128"/>
              </a:rPr>
              <a:t>responds by generating a private value </a:t>
            </a:r>
            <a:r>
              <a:rPr lang="en-US" i="1" dirty="0" smtClean="0">
                <a:latin typeface="Arial" pitchFamily="-84" charset="0"/>
                <a:ea typeface="ＭＳ Ｐゴシック" pitchFamily="-84" charset="-128"/>
                <a:cs typeface="ＭＳ Ｐゴシック" pitchFamily="-84" charset="-128"/>
              </a:rPr>
              <a:t>X</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calculating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B</a:t>
            </a:r>
            <a:r>
              <a:rPr lang="en-US" i="1" dirty="0" smtClean="0">
                <a:latin typeface="Arial" pitchFamily="-84" charset="0"/>
                <a:ea typeface="ＭＳ Ｐゴシック" pitchFamily="-84" charset="-128"/>
                <a:cs typeface="ＭＳ Ｐゴシック" pitchFamily="-84" charset="-128"/>
              </a:rPr>
              <a:t>, </a:t>
            </a:r>
            <a:r>
              <a:rPr lang="en-US" dirty="0" smtClean="0">
                <a:latin typeface="Arial" pitchFamily="-84" charset="0"/>
                <a:ea typeface="ＭＳ Ｐゴシック" pitchFamily="-84" charset="-128"/>
                <a:cs typeface="ＭＳ Ｐゴシック" pitchFamily="-84" charset="-128"/>
              </a:rPr>
              <a:t>and sending </a:t>
            </a:r>
            <a:r>
              <a:rPr lang="en-US" i="1" dirty="0" smtClean="0">
                <a:latin typeface="Arial" pitchFamily="-84" charset="0"/>
                <a:ea typeface="ＭＳ Ｐゴシック" pitchFamily="-84" charset="-128"/>
                <a:cs typeface="ＭＳ Ｐゴシック" pitchFamily="-84" charset="-128"/>
              </a:rPr>
              <a:t>Y</a:t>
            </a:r>
            <a:r>
              <a:rPr lang="en-US" i="1" baseline="-25000" dirty="0" smtClean="0">
                <a:latin typeface="Arial" pitchFamily="-84" charset="0"/>
                <a:ea typeface="ＭＳ Ｐゴシック" pitchFamily="-84" charset="-128"/>
                <a:cs typeface="ＭＳ Ｐゴシック" pitchFamily="-84" charset="-128"/>
              </a:rPr>
              <a:t>B</a:t>
            </a:r>
            <a:r>
              <a:rPr lang="en-US" dirty="0" smtClean="0">
                <a:latin typeface="Arial" pitchFamily="-84" charset="0"/>
                <a:ea typeface="ＭＳ Ｐゴシック" pitchFamily="-84" charset="-128"/>
                <a:cs typeface="ＭＳ Ｐゴシック" pitchFamily="-84" charset="-128"/>
              </a:rPr>
              <a:t>to user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Both users can now calculate the key. The necessary public values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would need to be known ahead of time. Alternatively, user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could pick values for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and include those in the first message.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charset="-128"/>
                <a:cs typeface="ＭＳ Ｐゴシック" charset="-128"/>
              </a:rPr>
              <a:t>The protocol depicted in Figure 10.1 is insecure against a man-in-the-middle attack.</a:t>
            </a:r>
          </a:p>
          <a:p>
            <a:r>
              <a:rPr lang="en-US" sz="1200" kern="1200" baseline="0" dirty="0" smtClean="0">
                <a:solidFill>
                  <a:schemeClr val="tx1"/>
                </a:solidFill>
                <a:latin typeface="Arial" charset="0"/>
                <a:ea typeface="ＭＳ Ｐゴシック" charset="-128"/>
                <a:cs typeface="ＭＳ Ｐゴシック" charset="-128"/>
              </a:rPr>
              <a:t>Suppose Alice and Bob wish to exchange keys, and Darth is the adversary. The</a:t>
            </a:r>
          </a:p>
          <a:p>
            <a:r>
              <a:rPr lang="en-US" sz="1200" kern="1200" baseline="0" dirty="0" smtClean="0">
                <a:solidFill>
                  <a:schemeClr val="tx1"/>
                </a:solidFill>
                <a:latin typeface="Arial" charset="0"/>
                <a:ea typeface="ＭＳ Ｐゴシック" charset="-128"/>
                <a:cs typeface="ＭＳ Ｐゴシック" charset="-128"/>
              </a:rPr>
              <a:t>attack proceeds as follows (Figure 10.2).</a:t>
            </a:r>
          </a:p>
          <a:p>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X</a:t>
            </a:r>
            <a:r>
              <a:rPr lang="en-US" sz="1100" baseline="-25000" dirty="0" smtClean="0">
                <a:latin typeface="Arial" pitchFamily="-84" charset="0"/>
                <a:ea typeface="ＭＳ Ｐゴシック" pitchFamily="-84" charset="-128"/>
                <a:cs typeface="ＭＳ Ｐゴシック" pitchFamily="-84" charset="-128"/>
              </a:rPr>
              <a:t>D2</a:t>
            </a:r>
            <a:r>
              <a:rPr lang="en-US" sz="1100" dirty="0" smtClean="0">
                <a:latin typeface="Arial" pitchFamily="-84" charset="0"/>
                <a:ea typeface="ＭＳ Ｐゴシック" pitchFamily="-84" charset="-128"/>
                <a:cs typeface="ＭＳ Ｐゴシック" pitchFamily="-84" charset="-128"/>
              </a:rPr>
              <a:t> and then computing the corresponding public keys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and Y</a:t>
            </a:r>
            <a:r>
              <a:rPr lang="en-US" sz="1100" baseline="-25000" dirty="0" smtClean="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Alice transmits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 Darth intercepts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and transmits Y</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to Bob. Darth also calculates K2 = (Y</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receives 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and calculates K1=(Y</a:t>
            </a:r>
            <a:r>
              <a:rPr lang="en-US" sz="1100" baseline="-25000" dirty="0" smtClean="0">
                <a:latin typeface="Arial" pitchFamily="-84" charset="0"/>
                <a:ea typeface="ＭＳ Ｐゴシック" pitchFamily="-84" charset="-128"/>
                <a:cs typeface="ＭＳ Ｐゴシック" pitchFamily="-84" charset="-128"/>
              </a:rPr>
              <a:t>D1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Bob transmits 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Y</a:t>
            </a:r>
            <a:r>
              <a:rPr lang="en-US" sz="1100" baseline="-25000" dirty="0" smtClean="0">
                <a:latin typeface="Arial" pitchFamily="-84" charset="0"/>
                <a:ea typeface="ＭＳ Ｐゴシック" pitchFamily="-84" charset="-128"/>
                <a:cs typeface="ＭＳ Ｐゴシック" pitchFamily="-84" charset="-128"/>
              </a:rPr>
              <a:t>B </a:t>
            </a:r>
            <a:r>
              <a:rPr lang="en-US" sz="1100" dirty="0" smtClean="0">
                <a:latin typeface="Arial" pitchFamily="-84" charset="0"/>
                <a:ea typeface="ＭＳ Ｐゴシック" pitchFamily="-84" charset="-128"/>
                <a:cs typeface="ＭＳ Ｐゴシック" pitchFamily="-84" charset="-128"/>
              </a:rPr>
              <a:t>and transmits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to Alice. Darth calculates K1=(Y</a:t>
            </a:r>
            <a:r>
              <a:rPr lang="en-US" sz="1100" baseline="-25000" dirty="0" smtClean="0">
                <a:latin typeface="Arial" pitchFamily="-84" charset="0"/>
                <a:ea typeface="ＭＳ Ｐゴシック" pitchFamily="-84" charset="-128"/>
                <a:cs typeface="ＭＳ Ｐゴシック" pitchFamily="-84" charset="-128"/>
              </a:rPr>
              <a:t>B</a:t>
            </a:r>
            <a:r>
              <a:rPr lang="en-US" sz="1100" dirty="0" smtClean="0">
                <a:latin typeface="Arial" pitchFamily="-84" charset="0"/>
                <a:ea typeface="ＭＳ Ｐゴシック" pitchFamily="-84" charset="-128"/>
                <a:cs typeface="ＭＳ Ｐゴシック" pitchFamily="-84" charset="-128"/>
              </a:rPr>
              <a:t> )^ X</a:t>
            </a:r>
            <a:r>
              <a:rPr lang="en-US" sz="1100" baseline="-25000" dirty="0" smtClean="0">
                <a:latin typeface="Arial" pitchFamily="-84" charset="0"/>
                <a:ea typeface="ＭＳ Ｐゴシック" pitchFamily="-84" charset="-128"/>
                <a:cs typeface="ＭＳ Ｐゴシック" pitchFamily="-84" charset="-128"/>
              </a:rPr>
              <a:t>D1</a:t>
            </a:r>
            <a:r>
              <a:rPr lang="en-US" sz="1100" dirty="0" smtClean="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receives 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and calculates K2=(Y</a:t>
            </a:r>
            <a:r>
              <a:rPr lang="en-US" sz="1100" baseline="-25000" dirty="0" smtClean="0">
                <a:latin typeface="Arial" pitchFamily="-84" charset="0"/>
                <a:ea typeface="ＭＳ Ｐゴシック" pitchFamily="-84" charset="-128"/>
                <a:cs typeface="ＭＳ Ｐゴシック" pitchFamily="-84" charset="-128"/>
              </a:rPr>
              <a:t>D2 </a:t>
            </a:r>
            <a:r>
              <a:rPr lang="en-US" sz="1100" dirty="0" smtClean="0">
                <a:latin typeface="Arial" pitchFamily="-84" charset="0"/>
                <a:ea typeface="ＭＳ Ｐゴシック" pitchFamily="-84" charset="-128"/>
                <a:cs typeface="ＭＳ Ｐゴシック" pitchFamily="-84" charset="-128"/>
              </a:rPr>
              <a:t>)^ X</a:t>
            </a:r>
            <a:r>
              <a:rPr lang="en-US" sz="1100" baseline="-25000" dirty="0" smtClean="0">
                <a:latin typeface="Arial" pitchFamily="-84" charset="0"/>
                <a:ea typeface="ＭＳ Ｐゴシック" pitchFamily="-84" charset="-128"/>
                <a:cs typeface="ＭＳ Ｐゴシック" pitchFamily="-84" charset="-128"/>
              </a:rPr>
              <a:t>A</a:t>
            </a:r>
            <a:r>
              <a:rPr lang="en-US" sz="1100" dirty="0" smtClean="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pPr>
            <a:r>
              <a:rPr lang="en-US" sz="1100" dirty="0" smtClean="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Alice sends an encrypted message M: E(K2,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intercepts the encrypted message and decrypts it, to recover M.  </a:t>
            </a:r>
          </a:p>
          <a:p>
            <a:pPr eaLnBrk="1" hangingPunct="1">
              <a:lnSpc>
                <a:spcPct val="90000"/>
              </a:lnSpc>
              <a:buFontTx/>
              <a:buAutoNum type="arabicPeriod"/>
            </a:pPr>
            <a:r>
              <a:rPr lang="en-US" sz="1100" dirty="0" smtClean="0">
                <a:latin typeface="Arial" pitchFamily="-84" charset="0"/>
                <a:ea typeface="ＭＳ Ｐゴシック" pitchFamily="-84" charset="-128"/>
                <a:cs typeface="ＭＳ Ｐゴシック" pitchFamily="-84" charset="-128"/>
              </a:rPr>
              <a:t>Darth sends Bob E(K1, M) or E(K1, M'), where M'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smtClean="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smtClean="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 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4</a:t>
            </a:fld>
            <a:endParaRPr lang="en-AU" dirty="0" smtClean="0">
              <a:latin typeface="Arial" pitchFamily="-8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14CF9403-2534-654D-9690-24E80497FAA7}" type="slidenum">
              <a:rPr lang="en-AU">
                <a:latin typeface="Arial" pitchFamily="-84" charset="0"/>
              </a:rPr>
              <a:pPr/>
              <a:t>5</a:t>
            </a:fld>
            <a:endParaRPr lang="en-AU" dirty="0">
              <a:latin typeface="Arial" pitchFamily="-84"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smtClean="0">
                <a:latin typeface="Arial" pitchFamily="-84" charset="0"/>
                <a:ea typeface="ＭＳ Ｐゴシック" pitchFamily="-84" charset="-128"/>
                <a:cs typeface="ＭＳ Ｐゴシック" pitchFamily="-84" charset="-128"/>
              </a:rPr>
              <a:t>In 1984, T. Elgamal announced a public-key scheme based on discrete logarithms, closely related to the Diffie-Hellman technique [ELGA84, ELGA85]. The ElGamal cryptosystem is used in some form in a number of standards including the digital signature standard (DSS) and the S/MIME email standard.  </a:t>
            </a:r>
          </a:p>
          <a:p>
            <a:pPr eaLnBrk="1" hangingPunct="1"/>
            <a:endParaRPr lang="en-US" dirty="0" smtClean="0">
              <a:latin typeface="Arial" pitchFamily="-84" charset="0"/>
              <a:ea typeface="ＭＳ Ｐゴシック" pitchFamily="-84" charset="-128"/>
              <a:cs typeface="ＭＳ Ｐゴシック" pitchFamily="-84" charset="-128"/>
            </a:endParaRPr>
          </a:p>
          <a:p>
            <a:pPr eaLnBrk="1" hangingPunct="1"/>
            <a:r>
              <a:rPr lang="en-US" dirty="0" smtClean="0">
                <a:latin typeface="Arial" pitchFamily="-84" charset="0"/>
                <a:ea typeface="ＭＳ Ｐゴシック" pitchFamily="-84" charset="-128"/>
                <a:cs typeface="ＭＳ Ｐゴシック" pitchFamily="-84" charset="-128"/>
              </a:rPr>
              <a:t>As with Diffie-Hellman, the global elements of ElGamal are a prime number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and </a:t>
            </a:r>
            <a:r>
              <a:rPr lang="en-US" i="1" dirty="0" smtClean="0">
                <a:latin typeface="Arial" pitchFamily="-84" charset="0"/>
                <a:ea typeface="ＭＳ Ｐゴシック" pitchFamily="-84" charset="-128"/>
                <a:cs typeface="ＭＳ Ｐゴシック" pitchFamily="-84" charset="-128"/>
              </a:rPr>
              <a:t>a, </a:t>
            </a:r>
            <a:r>
              <a:rPr lang="en-US" dirty="0" smtClean="0">
                <a:latin typeface="Arial" pitchFamily="-84" charset="0"/>
                <a:ea typeface="ＭＳ Ｐゴシック" pitchFamily="-84" charset="-128"/>
                <a:cs typeface="ＭＳ Ｐゴシック" pitchFamily="-84" charset="-128"/>
              </a:rPr>
              <a:t>which is a primitive root of </a:t>
            </a:r>
            <a:r>
              <a:rPr lang="en-US" i="1" dirty="0" smtClean="0">
                <a:latin typeface="Arial" pitchFamily="-84" charset="0"/>
                <a:ea typeface="ＭＳ Ｐゴシック" pitchFamily="-84" charset="-128"/>
                <a:cs typeface="ＭＳ Ｐゴシック" pitchFamily="-84" charset="-128"/>
              </a:rPr>
              <a:t>q. </a:t>
            </a:r>
            <a:r>
              <a:rPr lang="en-US" dirty="0" smtClean="0">
                <a:latin typeface="Arial" pitchFamily="-84" charset="0"/>
                <a:ea typeface="ＭＳ Ｐゴシック" pitchFamily="-84" charset="-128"/>
                <a:cs typeface="ＭＳ Ｐゴシック" pitchFamily="-84" charset="-128"/>
              </a:rPr>
              <a:t>User A generates a private/public key pair as shown. The security of ElGamal is based on the difficulty of computing discrete logarithms, to recover either x given y, or k given K .</a:t>
            </a:r>
          </a:p>
          <a:p>
            <a:pPr eaLnBrk="1" hangingPunct="1"/>
            <a:endParaRPr lang="en-US"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charset="-128"/>
                <a:cs typeface="ＭＳ Ｐゴシック" charset="-128"/>
              </a:rPr>
              <a:t>The security of Elgamal is based on the difficulty of computing discrete</a:t>
            </a:r>
          </a:p>
          <a:p>
            <a:r>
              <a:rPr lang="en-US" sz="1200" kern="1200" baseline="0" dirty="0" smtClean="0">
                <a:solidFill>
                  <a:schemeClr val="tx1"/>
                </a:solidFill>
                <a:latin typeface="Arial" charset="0"/>
                <a:ea typeface="ＭＳ Ｐゴシック" charset="-128"/>
                <a:cs typeface="ＭＳ Ｐゴシック" charset="-128"/>
              </a:rPr>
              <a:t>logarithms.</a:t>
            </a:r>
            <a:endParaRPr lang="en-US" dirty="0" smtClean="0">
              <a:latin typeface="Times-Roman" charset="0"/>
              <a:ea typeface="ＭＳ Ｐゴシック" pitchFamily="-84" charset="-128"/>
              <a:cs typeface="ＭＳ Ｐゴシック" pitchFamily="-8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Figure 10.3 summarizes</a:t>
            </a:r>
            <a:r>
              <a:rPr lang="en-US" baseline="0" dirty="0" smtClean="0"/>
              <a:t> the ElGamal Cryptosystem.  It corresponds to Figure 9.1a.</a:t>
            </a:r>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6</a:t>
            </a:fld>
            <a:endParaRPr lang="en-AU"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6EAA5D-0480-654D-BDAE-36E2E1D468D4}" type="slidenum">
              <a:rPr lang="en-AU">
                <a:latin typeface="Arial" pitchFamily="-84" charset="0"/>
              </a:rPr>
              <a:pPr/>
              <a:t>7</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charset="-128"/>
                <a:cs typeface="ＭＳ Ｐゴシック" charset="-128"/>
              </a:rPr>
              <a:t>Most of the products and standards that use public-key cryptography for encryption</a:t>
            </a:r>
          </a:p>
          <a:p>
            <a:r>
              <a:rPr lang="en-US" sz="1200" kern="1200" baseline="0" dirty="0" smtClean="0">
                <a:solidFill>
                  <a:schemeClr val="tx1"/>
                </a:solidFill>
                <a:latin typeface="Arial" charset="0"/>
                <a:ea typeface="ＭＳ Ｐゴシック" charset="-128"/>
                <a:cs typeface="ＭＳ Ｐゴシック" charset="-128"/>
              </a:rPr>
              <a:t>and digital signatures use RSA. As we have seen, the key length for secure RSA</a:t>
            </a:r>
          </a:p>
          <a:p>
            <a:r>
              <a:rPr lang="en-US" sz="1200" kern="1200" baseline="0" dirty="0" smtClean="0">
                <a:solidFill>
                  <a:schemeClr val="tx1"/>
                </a:solidFill>
                <a:latin typeface="Arial" charset="0"/>
                <a:ea typeface="ＭＳ Ｐゴシック" charset="-128"/>
                <a:cs typeface="ＭＳ Ｐゴシック" charset="-128"/>
              </a:rPr>
              <a:t>use has increased over recent years, and this has put a heavier processing load on</a:t>
            </a:r>
          </a:p>
          <a:p>
            <a:r>
              <a:rPr lang="en-US" sz="1200" kern="1200" baseline="0" dirty="0" smtClean="0">
                <a:solidFill>
                  <a:schemeClr val="tx1"/>
                </a:solidFill>
                <a:latin typeface="Arial" charset="0"/>
                <a:ea typeface="ＭＳ Ｐゴシック" charset="-128"/>
                <a:cs typeface="ＭＳ Ｐゴシック" charset="-128"/>
              </a:rPr>
              <a:t>applications using RSA. This burden has ramifications, especially for electronic commerce</a:t>
            </a:r>
          </a:p>
          <a:p>
            <a:r>
              <a:rPr lang="en-US" sz="1200" kern="1200" baseline="0" dirty="0" smtClean="0">
                <a:solidFill>
                  <a:schemeClr val="tx1"/>
                </a:solidFill>
                <a:latin typeface="Arial" charset="0"/>
                <a:ea typeface="ＭＳ Ｐゴシック" charset="-128"/>
                <a:cs typeface="ＭＳ Ｐゴシック" charset="-128"/>
              </a:rPr>
              <a:t>sites that conduct large numbers of secure transactions. A competing system</a:t>
            </a:r>
          </a:p>
          <a:p>
            <a:r>
              <a:rPr lang="en-US" sz="1200" kern="1200" baseline="0" dirty="0" smtClean="0">
                <a:solidFill>
                  <a:schemeClr val="tx1"/>
                </a:solidFill>
                <a:latin typeface="Arial" charset="0"/>
                <a:ea typeface="ＭＳ Ｐゴシック" charset="-128"/>
                <a:cs typeface="ＭＳ Ｐゴシック" charset="-128"/>
              </a:rPr>
              <a:t>challenges RSA: elliptic curve cryptography (ECC). ECC is showing up in standardization</a:t>
            </a:r>
          </a:p>
          <a:p>
            <a:r>
              <a:rPr lang="en-US" sz="1200" kern="1200" baseline="0" dirty="0" smtClean="0">
                <a:solidFill>
                  <a:schemeClr val="tx1"/>
                </a:solidFill>
                <a:latin typeface="Arial" charset="0"/>
                <a:ea typeface="ＭＳ Ｐゴシック" charset="-128"/>
                <a:cs typeface="ＭＳ Ｐゴシック" charset="-128"/>
              </a:rPr>
              <a:t>efforts, including the IEEE P1363 Standard for Public-Key Cryptography.</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The principal attraction of ECC, compared to RSA, is that it appears to offer</a:t>
            </a:r>
          </a:p>
          <a:p>
            <a:r>
              <a:rPr lang="en-US" sz="1200" kern="1200" baseline="0" dirty="0" smtClean="0">
                <a:solidFill>
                  <a:schemeClr val="tx1"/>
                </a:solidFill>
                <a:latin typeface="Arial" charset="0"/>
                <a:ea typeface="ＭＳ Ｐゴシック" charset="-128"/>
                <a:cs typeface="ＭＳ Ｐゴシック" charset="-128"/>
              </a:rPr>
              <a:t>equal security for a far smaller key size, thereby reducing processing overhead. On</a:t>
            </a:r>
          </a:p>
          <a:p>
            <a:r>
              <a:rPr lang="en-US" sz="1200" kern="1200" baseline="0" dirty="0" smtClean="0">
                <a:solidFill>
                  <a:schemeClr val="tx1"/>
                </a:solidFill>
                <a:latin typeface="Arial" charset="0"/>
                <a:ea typeface="ＭＳ Ｐゴシック" charset="-128"/>
                <a:cs typeface="ＭＳ Ｐゴシック" charset="-128"/>
              </a:rPr>
              <a:t>the other hand, although the theory of ECC has been around for some time, it is</a:t>
            </a:r>
          </a:p>
          <a:p>
            <a:r>
              <a:rPr lang="en-US" sz="1200" kern="1200" baseline="0" dirty="0" smtClean="0">
                <a:solidFill>
                  <a:schemeClr val="tx1"/>
                </a:solidFill>
                <a:latin typeface="Arial" charset="0"/>
                <a:ea typeface="ＭＳ Ｐゴシック" charset="-128"/>
                <a:cs typeface="ＭＳ Ｐゴシック" charset="-128"/>
              </a:rPr>
              <a:t>only recently that products have begun to appear and that there has been sustained</a:t>
            </a:r>
          </a:p>
          <a:p>
            <a:r>
              <a:rPr lang="en-US" sz="1200" kern="1200" baseline="0" dirty="0" smtClean="0">
                <a:solidFill>
                  <a:schemeClr val="tx1"/>
                </a:solidFill>
                <a:latin typeface="Arial" charset="0"/>
                <a:ea typeface="ＭＳ Ｐゴシック" charset="-128"/>
                <a:cs typeface="ＭＳ Ｐゴシック" charset="-128"/>
              </a:rPr>
              <a:t>cryptanalytic interest in probing for weaknesses. Accordingly, the confidence level</a:t>
            </a:r>
          </a:p>
          <a:p>
            <a:r>
              <a:rPr lang="en-US" sz="1200" kern="1200" baseline="0" dirty="0" smtClean="0">
                <a:solidFill>
                  <a:schemeClr val="tx1"/>
                </a:solidFill>
                <a:latin typeface="Arial" charset="0"/>
                <a:ea typeface="ＭＳ Ｐゴシック" charset="-128"/>
                <a:cs typeface="ＭＳ Ｐゴシック" charset="-128"/>
              </a:rPr>
              <a:t>in ECC is not yet as high as that in RSA.</a:t>
            </a:r>
          </a:p>
          <a:p>
            <a:endParaRPr lang="en-US" sz="1200" kern="1200" baseline="0" dirty="0" smtClean="0">
              <a:solidFill>
                <a:schemeClr val="tx1"/>
              </a:solidFill>
              <a:latin typeface="Arial" charset="0"/>
              <a:ea typeface="ＭＳ Ｐゴシック" charset="-128"/>
              <a:cs typeface="ＭＳ Ｐゴシック" charset="-128"/>
            </a:endParaRPr>
          </a:p>
          <a:p>
            <a:r>
              <a:rPr lang="en-US" sz="1200" kern="1200" baseline="0" dirty="0" smtClean="0">
                <a:solidFill>
                  <a:schemeClr val="tx1"/>
                </a:solidFill>
                <a:latin typeface="Arial" charset="0"/>
                <a:ea typeface="ＭＳ Ｐゴシック" charset="-128"/>
                <a:cs typeface="ＭＳ Ｐゴシック" charset="-128"/>
              </a:rPr>
              <a:t>ECC is fundamentally more difficult to explain than either RSA or Diffie-</a:t>
            </a:r>
          </a:p>
          <a:p>
            <a:r>
              <a:rPr lang="en-US" sz="1200" kern="1200" baseline="0" dirty="0" smtClean="0">
                <a:solidFill>
                  <a:schemeClr val="tx1"/>
                </a:solidFill>
                <a:latin typeface="Arial" charset="0"/>
                <a:ea typeface="ＭＳ Ｐゴシック" charset="-128"/>
                <a:cs typeface="ＭＳ Ｐゴシック" charset="-128"/>
              </a:rPr>
              <a:t>Hellman, and a full mathematical description is beyond the scope of this book.</a:t>
            </a:r>
          </a:p>
          <a:p>
            <a:r>
              <a:rPr lang="en-US" sz="1200" kern="1200" baseline="0" dirty="0" smtClean="0">
                <a:solidFill>
                  <a:schemeClr val="tx1"/>
                </a:solidFill>
                <a:latin typeface="Arial" charset="0"/>
                <a:ea typeface="ＭＳ Ｐゴシック" charset="-128"/>
                <a:cs typeface="ＭＳ Ｐゴシック" charset="-128"/>
              </a:rPr>
              <a:t>This section and the next give some background on elliptic curves and ECC. We</a:t>
            </a:r>
          </a:p>
          <a:p>
            <a:r>
              <a:rPr lang="en-US" sz="1200" kern="1200" baseline="0" dirty="0" smtClean="0">
                <a:solidFill>
                  <a:schemeClr val="tx1"/>
                </a:solidFill>
                <a:latin typeface="Arial" charset="0"/>
                <a:ea typeface="ＭＳ Ｐゴシック" charset="-128"/>
                <a:cs typeface="ＭＳ Ｐゴシック" charset="-128"/>
              </a:rPr>
              <a:t>begin with a brief review of the concept of abelian group. Next, we examine the</a:t>
            </a:r>
          </a:p>
          <a:p>
            <a:r>
              <a:rPr lang="en-US" sz="1200" kern="1200" baseline="0" dirty="0" smtClean="0">
                <a:solidFill>
                  <a:schemeClr val="tx1"/>
                </a:solidFill>
                <a:latin typeface="Arial" charset="0"/>
                <a:ea typeface="ＭＳ Ｐゴシック" charset="-128"/>
                <a:cs typeface="ＭＳ Ｐゴシック" charset="-128"/>
              </a:rPr>
              <a:t>concept of elliptic curves defined over the real numbers. This is followed by a look</a:t>
            </a:r>
          </a:p>
          <a:p>
            <a:r>
              <a:rPr lang="en-US" sz="1200" kern="1200" baseline="0" dirty="0" smtClean="0">
                <a:solidFill>
                  <a:schemeClr val="tx1"/>
                </a:solidFill>
                <a:latin typeface="Arial" charset="0"/>
                <a:ea typeface="ＭＳ Ｐゴシック" charset="-128"/>
                <a:cs typeface="ＭＳ Ｐゴシック" charset="-128"/>
              </a:rPr>
              <a:t>at elliptic curves defined over finite fields. Finally, we are able to examine elliptic</a:t>
            </a:r>
          </a:p>
          <a:p>
            <a:r>
              <a:rPr lang="en-US" sz="1200" kern="1200" baseline="0" dirty="0" smtClean="0">
                <a:solidFill>
                  <a:schemeClr val="tx1"/>
                </a:solidFill>
                <a:latin typeface="Arial" charset="0"/>
                <a:ea typeface="ＭＳ Ｐゴシック" charset="-128"/>
                <a:cs typeface="ＭＳ Ｐゴシック" charset="-128"/>
              </a:rPr>
              <a:t>curve ciphers.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0" kern="1200" baseline="0" dirty="0" smtClean="0">
                <a:solidFill>
                  <a:schemeClr val="tx1"/>
                </a:solidFill>
                <a:latin typeface="Arial" charset="0"/>
                <a:ea typeface="ＭＳ Ｐゴシック" charset="-128"/>
                <a:cs typeface="ＭＳ Ｐゴシック" charset="-128"/>
              </a:rPr>
              <a:t>Recall from Chapter 4 that an abelian group G , sometimes denoted by {G ,</a:t>
            </a:r>
            <a:r>
              <a:rPr lang="en-US" sz="6000" b="0" i="1" kern="1200" baseline="30000" dirty="0" smtClean="0">
                <a:solidFill>
                  <a:schemeClr val="tx1"/>
                </a:solidFill>
                <a:latin typeface="Wingdings"/>
                <a:ea typeface="Wingdings"/>
                <a:cs typeface="Wingdings"/>
              </a:rPr>
              <a:t>.</a:t>
            </a:r>
            <a:r>
              <a:rPr lang="en-US" sz="1200" b="0" kern="1200" baseline="0" dirty="0" smtClean="0">
                <a:solidFill>
                  <a:schemeClr val="tx1"/>
                </a:solidFill>
                <a:latin typeface="Arial" charset="0"/>
                <a:ea typeface="ＭＳ Ｐゴシック" charset="-128"/>
                <a:cs typeface="ＭＳ Ｐゴシック" charset="-128"/>
              </a:rPr>
              <a:t>}, is</a:t>
            </a:r>
          </a:p>
          <a:p>
            <a:r>
              <a:rPr lang="en-US" sz="1200" b="0" kern="1200" baseline="0" dirty="0" smtClean="0">
                <a:solidFill>
                  <a:schemeClr val="tx1"/>
                </a:solidFill>
                <a:latin typeface="Arial" charset="0"/>
                <a:ea typeface="ＭＳ Ｐゴシック" charset="-128"/>
                <a:cs typeface="ＭＳ Ｐゴシック" charset="-128"/>
              </a:rPr>
              <a:t>a set of elements with a binary operation, denoted by </a:t>
            </a:r>
            <a:r>
              <a:rPr lang="en-US" sz="1200" b="0" i="1" kern="1200" baseline="30000" dirty="0" smtClean="0">
                <a:solidFill>
                  <a:schemeClr val="tx1"/>
                </a:solidFill>
                <a:latin typeface="Wingdings"/>
                <a:ea typeface="Wingdings"/>
                <a:cs typeface="Wingdings"/>
              </a:rPr>
              <a:t>.</a:t>
            </a:r>
            <a:r>
              <a:rPr lang="en-US" sz="1200" b="0" kern="1200" baseline="0" dirty="0" smtClean="0">
                <a:solidFill>
                  <a:schemeClr val="tx1"/>
                </a:solidFill>
                <a:latin typeface="Arial" charset="0"/>
                <a:ea typeface="ＭＳ Ｐゴシック" charset="-128"/>
                <a:cs typeface="ＭＳ Ｐゴシック" charset="-128"/>
              </a:rPr>
              <a:t>  , that associates to each</a:t>
            </a:r>
          </a:p>
          <a:p>
            <a:r>
              <a:rPr lang="en-US" sz="1200" b="0" kern="1200" baseline="0" dirty="0" smtClean="0">
                <a:solidFill>
                  <a:schemeClr val="tx1"/>
                </a:solidFill>
                <a:latin typeface="Arial" charset="0"/>
                <a:ea typeface="ＭＳ Ｐゴシック" charset="-128"/>
                <a:cs typeface="ＭＳ Ｐゴシック" charset="-128"/>
              </a:rPr>
              <a:t>ordered pair </a:t>
            </a:r>
            <a:r>
              <a:rPr lang="en-US" sz="1200" b="0" i="1" kern="1200" baseline="0" dirty="0" smtClean="0">
                <a:solidFill>
                  <a:schemeClr val="tx1"/>
                </a:solidFill>
                <a:latin typeface="Arial" charset="0"/>
                <a:ea typeface="ＭＳ Ｐゴシック" charset="-128"/>
                <a:cs typeface="ＭＳ Ｐゴシック" charset="-128"/>
              </a:rPr>
              <a:t>(a , b ) </a:t>
            </a:r>
            <a:r>
              <a:rPr lang="en-US" sz="1200" b="0" kern="1200" baseline="0" dirty="0" smtClean="0">
                <a:solidFill>
                  <a:schemeClr val="tx1"/>
                </a:solidFill>
                <a:latin typeface="Arial" charset="0"/>
                <a:ea typeface="ＭＳ Ｐゴシック" charset="-128"/>
                <a:cs typeface="ＭＳ Ｐゴシック" charset="-128"/>
              </a:rPr>
              <a:t>of elements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an element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b ) </a:t>
            </a:r>
            <a:r>
              <a:rPr lang="en-US" sz="1200" b="0" kern="1200" baseline="0" dirty="0" smtClean="0">
                <a:solidFill>
                  <a:schemeClr val="tx1"/>
                </a:solidFill>
                <a:latin typeface="Arial" charset="0"/>
                <a:ea typeface="ＭＳ Ｐゴシック" charset="-128"/>
                <a:cs typeface="ＭＳ Ｐゴシック" charset="-128"/>
              </a:rPr>
              <a:t>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 such that the following</a:t>
            </a:r>
          </a:p>
          <a:p>
            <a:r>
              <a:rPr lang="en-US" sz="1200" b="0" kern="1200" baseline="0" dirty="0" smtClean="0">
                <a:solidFill>
                  <a:schemeClr val="tx1"/>
                </a:solidFill>
                <a:latin typeface="Arial" charset="0"/>
                <a:ea typeface="ＭＳ Ｐゴシック" charset="-128"/>
                <a:cs typeface="ＭＳ Ｐゴシック" charset="-128"/>
              </a:rPr>
              <a:t>axioms are obeyed:</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(A1) Closure:  If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belong to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 then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b  </a:t>
            </a:r>
            <a:r>
              <a:rPr lang="en-US" sz="1200" b="0" kern="1200" baseline="0" dirty="0" smtClean="0">
                <a:solidFill>
                  <a:schemeClr val="tx1"/>
                </a:solidFill>
                <a:latin typeface="Arial" charset="0"/>
                <a:ea typeface="ＭＳ Ｐゴシック" charset="-128"/>
                <a:cs typeface="ＭＳ Ｐゴシック" charset="-128"/>
              </a:rPr>
              <a:t>is also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(A2) Associative: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(b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c ) =  (a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b )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c  </a:t>
            </a:r>
            <a:r>
              <a:rPr lang="en-US" sz="1200" b="0" kern="1200" baseline="0" dirty="0" smtClean="0">
                <a:solidFill>
                  <a:schemeClr val="tx1"/>
                </a:solidFill>
                <a:latin typeface="Arial" charset="0"/>
                <a:ea typeface="ＭＳ Ｐゴシック" charset="-128"/>
                <a:cs typeface="ＭＳ Ｐゴシック" charset="-128"/>
              </a:rPr>
              <a:t>for all </a:t>
            </a:r>
            <a:r>
              <a:rPr lang="en-US" sz="1200" b="0" i="1" kern="1200" baseline="0" dirty="0" smtClean="0">
                <a:solidFill>
                  <a:schemeClr val="tx1"/>
                </a:solidFill>
                <a:latin typeface="Arial" charset="0"/>
                <a:ea typeface="ＭＳ Ｐゴシック" charset="-128"/>
                <a:cs typeface="ＭＳ Ｐゴシック" charset="-128"/>
              </a:rPr>
              <a:t>a , b , c  </a:t>
            </a:r>
            <a:r>
              <a:rPr lang="en-US" sz="1200" b="0" kern="1200" baseline="0" dirty="0" smtClean="0">
                <a:solidFill>
                  <a:schemeClr val="tx1"/>
                </a:solidFill>
                <a:latin typeface="Arial" charset="0"/>
                <a:ea typeface="ＭＳ Ｐゴシック" charset="-128"/>
                <a:cs typeface="ＭＳ Ｐゴシック" charset="-128"/>
              </a:rPr>
              <a:t>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(A3) Identity element:  There is an element </a:t>
            </a:r>
            <a:r>
              <a:rPr lang="en-US" sz="1200" b="0" i="1" kern="1200" baseline="0" dirty="0" smtClean="0">
                <a:solidFill>
                  <a:schemeClr val="tx1"/>
                </a:solidFill>
                <a:latin typeface="Arial" charset="0"/>
                <a:ea typeface="ＭＳ Ｐゴシック" charset="-128"/>
                <a:cs typeface="ＭＳ Ｐゴシック" charset="-128"/>
              </a:rPr>
              <a:t>e</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such that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e =  e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a = a</a:t>
            </a:r>
          </a:p>
          <a:p>
            <a:r>
              <a:rPr lang="en-US" sz="1200" b="0" kern="1200" baseline="0" dirty="0" smtClean="0">
                <a:solidFill>
                  <a:schemeClr val="tx1"/>
                </a:solidFill>
                <a:latin typeface="Arial" charset="0"/>
                <a:ea typeface="ＭＳ Ｐゴシック" charset="-128"/>
                <a:cs typeface="ＭＳ Ｐゴシック" charset="-128"/>
              </a:rPr>
              <a:t> for all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(A4) Inverse element:  For each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there is an element </a:t>
            </a:r>
            <a:r>
              <a:rPr lang="en-US" sz="1200" b="0" i="1" kern="1200" baseline="0" dirty="0" smtClean="0">
                <a:solidFill>
                  <a:schemeClr val="tx1"/>
                </a:solidFill>
                <a:latin typeface="Arial" charset="0"/>
                <a:ea typeface="ＭＳ Ｐゴシック" charset="-128"/>
                <a:cs typeface="ＭＳ Ｐゴシック" charset="-128"/>
              </a:rPr>
              <a:t>a′  </a:t>
            </a:r>
            <a:r>
              <a:rPr lang="en-US" sz="1200" b="0" kern="1200" baseline="0" dirty="0" smtClean="0">
                <a:solidFill>
                  <a:schemeClr val="tx1"/>
                </a:solidFill>
                <a:latin typeface="Arial" charset="0"/>
                <a:ea typeface="ＭＳ Ｐゴシック" charset="-128"/>
                <a:cs typeface="ＭＳ Ｐゴシック" charset="-128"/>
              </a:rPr>
              <a:t>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such that</a:t>
            </a:r>
          </a:p>
          <a:p>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a′ = a′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a =  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(A5) Commutative: </a:t>
            </a:r>
            <a:r>
              <a:rPr lang="en-US" sz="1200" b="0" i="1" kern="1200" baseline="0" dirty="0" smtClean="0">
                <a:solidFill>
                  <a:schemeClr val="tx1"/>
                </a:solidFill>
                <a:latin typeface="Arial" charset="0"/>
                <a:ea typeface="ＭＳ Ｐゴシック" charset="-128"/>
                <a:cs typeface="ＭＳ Ｐゴシック" charset="-128"/>
              </a:rPr>
              <a:t>a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b = b </a:t>
            </a:r>
            <a:r>
              <a:rPr lang="en-US" sz="1200" b="0" i="1" kern="1200" baseline="30000" dirty="0" smtClean="0">
                <a:solidFill>
                  <a:schemeClr val="tx1"/>
                </a:solidFill>
                <a:latin typeface="Wingdings"/>
                <a:ea typeface="Wingdings"/>
                <a:cs typeface="Wingdings"/>
              </a:rPr>
              <a:t>.</a:t>
            </a:r>
            <a:r>
              <a:rPr lang="en-US" sz="1200" b="0" i="1" kern="1200" baseline="0" dirty="0" smtClean="0">
                <a:solidFill>
                  <a:schemeClr val="tx1"/>
                </a:solidFill>
                <a:latin typeface="Arial" charset="0"/>
                <a:ea typeface="ＭＳ Ｐゴシック" charset="-128"/>
                <a:cs typeface="ＭＳ Ｐゴシック" charset="-128"/>
              </a:rPr>
              <a:t> a  </a:t>
            </a:r>
            <a:r>
              <a:rPr lang="en-US" sz="1200" b="0" kern="1200" baseline="0" dirty="0" smtClean="0">
                <a:solidFill>
                  <a:schemeClr val="tx1"/>
                </a:solidFill>
                <a:latin typeface="Arial" charset="0"/>
                <a:ea typeface="ＭＳ Ｐゴシック" charset="-128"/>
                <a:cs typeface="ＭＳ Ｐゴシック" charset="-128"/>
              </a:rPr>
              <a:t>for all </a:t>
            </a:r>
            <a:r>
              <a:rPr lang="en-US" sz="1200" b="0" i="1" kern="1200" baseline="0" dirty="0" smtClean="0">
                <a:solidFill>
                  <a:schemeClr val="tx1"/>
                </a:solidFill>
                <a:latin typeface="Arial" charset="0"/>
                <a:ea typeface="ＭＳ Ｐゴシック" charset="-128"/>
                <a:cs typeface="ＭＳ Ｐゴシック" charset="-128"/>
              </a:rPr>
              <a:t>a , b</a:t>
            </a:r>
            <a:r>
              <a:rPr lang="en-US" sz="1200" b="0" kern="1200" baseline="0" dirty="0" smtClean="0">
                <a:solidFill>
                  <a:schemeClr val="tx1"/>
                </a:solidFill>
                <a:latin typeface="Arial" charset="0"/>
                <a:ea typeface="ＭＳ Ｐゴシック" charset="-128"/>
                <a:cs typeface="ＭＳ Ｐゴシック" charset="-128"/>
              </a:rPr>
              <a:t>  in </a:t>
            </a:r>
            <a:r>
              <a:rPr lang="en-US" sz="1200" b="0" i="1" kern="1200" baseline="0" dirty="0" smtClean="0">
                <a:solidFill>
                  <a:schemeClr val="tx1"/>
                </a:solidFill>
                <a:latin typeface="Arial" charset="0"/>
                <a:ea typeface="ＭＳ Ｐゴシック" charset="-128"/>
                <a:cs typeface="ＭＳ Ｐゴシック" charset="-128"/>
              </a:rPr>
              <a:t>G</a:t>
            </a:r>
            <a:r>
              <a:rPr lang="en-US" sz="1200" b="0" kern="1200" baseline="0" dirty="0" smtClean="0">
                <a:solidFill>
                  <a:schemeClr val="tx1"/>
                </a:solidFill>
                <a:latin typeface="Arial" charset="0"/>
                <a:ea typeface="ＭＳ Ｐゴシック" charset="-128"/>
                <a:cs typeface="ＭＳ Ｐゴシック" charset="-128"/>
              </a:rPr>
              <a:t> .</a:t>
            </a:r>
            <a:endParaRPr lang="en-US" b="0"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8</a:t>
            </a:fld>
            <a:endParaRPr lang="en-AU"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8322C68-9874-644A-8088-FCCBDC624BBF}" type="slidenum">
              <a:rPr lang="en-AU">
                <a:latin typeface="Arial" pitchFamily="-84" charset="0"/>
              </a:rPr>
              <a:pPr/>
              <a:t>9</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charset="-128"/>
                <a:cs typeface="ＭＳ Ｐゴシック" charset="-128"/>
              </a:rPr>
              <a:t>Elliptic curves are not ellipses. They are so named because they are described by</a:t>
            </a:r>
          </a:p>
          <a:p>
            <a:r>
              <a:rPr lang="en-US" sz="1200" b="0" kern="1200" baseline="0" dirty="0" smtClean="0">
                <a:solidFill>
                  <a:schemeClr val="tx1"/>
                </a:solidFill>
                <a:latin typeface="Arial" charset="0"/>
                <a:ea typeface="ＭＳ Ｐゴシック" charset="-128"/>
                <a:cs typeface="ＭＳ Ｐゴシック" charset="-128"/>
              </a:rPr>
              <a:t>cubic equations, similar to those used for calculating the circumference of an ellipse.</a:t>
            </a:r>
          </a:p>
          <a:p>
            <a:r>
              <a:rPr lang="en-US" sz="1200" b="0" kern="1200" baseline="0" dirty="0" smtClean="0">
                <a:solidFill>
                  <a:schemeClr val="tx1"/>
                </a:solidFill>
                <a:latin typeface="Arial" charset="0"/>
                <a:ea typeface="ＭＳ Ｐゴシック" charset="-128"/>
                <a:cs typeface="ＭＳ Ｐゴシック" charset="-128"/>
              </a:rPr>
              <a:t>In general, cubic equations for elliptic curves take the following form, known as a</a:t>
            </a:r>
          </a:p>
          <a:p>
            <a:r>
              <a:rPr lang="en-US" sz="1200" b="0" kern="1200" baseline="0" dirty="0" smtClean="0">
                <a:solidFill>
                  <a:schemeClr val="tx1"/>
                </a:solidFill>
                <a:latin typeface="Arial" charset="0"/>
                <a:ea typeface="ＭＳ Ｐゴシック" charset="-128"/>
                <a:cs typeface="ＭＳ Ｐゴシック" charset="-128"/>
              </a:rPr>
              <a:t>Weierstrass equation:</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 axy + by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i="1" kern="1200" baseline="0" dirty="0" smtClean="0">
                <a:solidFill>
                  <a:schemeClr val="tx1"/>
                </a:solidFill>
                <a:latin typeface="Arial" charset="0"/>
                <a:ea typeface="ＭＳ Ｐゴシック" charset="-128"/>
                <a:cs typeface="ＭＳ Ｐゴシック" charset="-128"/>
              </a:rPr>
              <a:t> + cx</a:t>
            </a:r>
            <a:r>
              <a:rPr lang="en-US" sz="1200" b="0" i="1" kern="1200" baseline="30000" dirty="0" smtClean="0">
                <a:solidFill>
                  <a:schemeClr val="tx1"/>
                </a:solidFill>
                <a:latin typeface="Arial" charset="0"/>
                <a:ea typeface="ＭＳ Ｐゴシック" charset="-128"/>
                <a:cs typeface="ＭＳ Ｐゴシック" charset="-128"/>
              </a:rPr>
              <a:t>2</a:t>
            </a:r>
            <a:r>
              <a:rPr lang="en-US" sz="1200" b="0" i="1" kern="1200" baseline="0" dirty="0" smtClean="0">
                <a:solidFill>
                  <a:schemeClr val="tx1"/>
                </a:solidFill>
                <a:latin typeface="Arial" charset="0"/>
                <a:ea typeface="ＭＳ Ｐゴシック" charset="-128"/>
                <a:cs typeface="ＭＳ Ｐゴシック" charset="-128"/>
              </a:rPr>
              <a:t> + dx + 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 where </a:t>
            </a:r>
            <a:r>
              <a:rPr lang="en-US" sz="1200" b="0" i="1" kern="1200" baseline="0" dirty="0" smtClean="0">
                <a:solidFill>
                  <a:schemeClr val="tx1"/>
                </a:solidFill>
                <a:latin typeface="Arial" charset="0"/>
                <a:ea typeface="ＭＳ Ｐゴシック" charset="-128"/>
                <a:cs typeface="ＭＳ Ｐゴシック" charset="-128"/>
              </a:rPr>
              <a:t>a , b , c , d , e  </a:t>
            </a:r>
            <a:r>
              <a:rPr lang="en-US" sz="1200" b="0" kern="1200" baseline="0" dirty="0" smtClean="0">
                <a:solidFill>
                  <a:schemeClr val="tx1"/>
                </a:solidFill>
                <a:latin typeface="Arial" charset="0"/>
                <a:ea typeface="ＭＳ Ｐゴシック" charset="-128"/>
                <a:cs typeface="ＭＳ Ｐゴシック" charset="-128"/>
              </a:rPr>
              <a:t>are real numbers and </a:t>
            </a:r>
            <a:r>
              <a:rPr lang="en-US" sz="1200" b="0" i="1" kern="1200" baseline="0" dirty="0" smtClean="0">
                <a:solidFill>
                  <a:schemeClr val="tx1"/>
                </a:solidFill>
                <a:latin typeface="Arial" charset="0"/>
                <a:ea typeface="ＭＳ Ｐゴシック" charset="-128"/>
                <a:cs typeface="ＭＳ Ｐゴシック" charset="-128"/>
              </a:rPr>
              <a:t>x</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y</a:t>
            </a:r>
            <a:r>
              <a:rPr lang="en-US" sz="1200" b="0" kern="1200" baseline="0" dirty="0" smtClean="0">
                <a:solidFill>
                  <a:schemeClr val="tx1"/>
                </a:solidFill>
                <a:latin typeface="Arial" charset="0"/>
                <a:ea typeface="ＭＳ Ｐゴシック" charset="-128"/>
                <a:cs typeface="ＭＳ Ｐゴシック" charset="-128"/>
              </a:rPr>
              <a:t>  take on values in the real numbers.</a:t>
            </a:r>
          </a:p>
          <a:p>
            <a:r>
              <a:rPr lang="en-US" sz="1200" b="0" kern="1200" baseline="0" dirty="0" smtClean="0">
                <a:solidFill>
                  <a:schemeClr val="tx1"/>
                </a:solidFill>
                <a:latin typeface="Arial" charset="0"/>
                <a:ea typeface="ＭＳ Ｐゴシック" charset="-128"/>
                <a:cs typeface="ＭＳ Ｐゴシック" charset="-128"/>
              </a:rPr>
              <a:t> For our purpose, it is sufficient to limit ourselves to equations of the form</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y</a:t>
            </a:r>
            <a:r>
              <a:rPr lang="en-US" sz="1200" b="0" i="1" kern="1200" baseline="30000" dirty="0" smtClean="0">
                <a:solidFill>
                  <a:schemeClr val="tx1"/>
                </a:solidFill>
                <a:latin typeface="Arial" charset="0"/>
                <a:ea typeface="ＭＳ Ｐゴシック" charset="-128"/>
                <a:cs typeface="ＭＳ Ｐゴシック" charset="-128"/>
              </a:rPr>
              <a:t>2</a:t>
            </a:r>
            <a:r>
              <a:rPr lang="en-US" sz="1200" b="0" kern="1200" baseline="0" dirty="0" smtClean="0">
                <a:solidFill>
                  <a:schemeClr val="tx1"/>
                </a:solidFill>
                <a:latin typeface="Arial" charset="0"/>
                <a:ea typeface="ＭＳ Ｐゴシック" charset="-128"/>
                <a:cs typeface="ＭＳ Ｐゴシック" charset="-128"/>
              </a:rPr>
              <a:t>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kern="1200" baseline="0" dirty="0" smtClean="0">
                <a:solidFill>
                  <a:schemeClr val="tx1"/>
                </a:solidFill>
                <a:latin typeface="Arial" charset="0"/>
                <a:ea typeface="ＭＳ Ｐゴシック" charset="-128"/>
                <a:cs typeface="ＭＳ Ｐゴシック" charset="-128"/>
              </a:rPr>
              <a:t> + ax + b </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Such equations are said to be cubic, or of degree 3, because the highest</a:t>
            </a:r>
          </a:p>
          <a:p>
            <a:r>
              <a:rPr lang="en-US" sz="1200" b="0" kern="1200" baseline="0" dirty="0" smtClean="0">
                <a:solidFill>
                  <a:schemeClr val="tx1"/>
                </a:solidFill>
                <a:latin typeface="Arial" charset="0"/>
                <a:ea typeface="ＭＳ Ｐゴシック" charset="-128"/>
                <a:cs typeface="ＭＳ Ｐゴシック" charset="-128"/>
              </a:rPr>
              <a:t>exponent they contain is a 3. Also included in the definition of an elliptic curve is a</a:t>
            </a:r>
          </a:p>
          <a:p>
            <a:r>
              <a:rPr lang="en-US" sz="1200" b="0" kern="1200" baseline="0" dirty="0" smtClean="0">
                <a:solidFill>
                  <a:schemeClr val="tx1"/>
                </a:solidFill>
                <a:latin typeface="Arial" charset="0"/>
                <a:ea typeface="ＭＳ Ｐゴシック" charset="-128"/>
                <a:cs typeface="ＭＳ Ｐゴシック" charset="-128"/>
              </a:rPr>
              <a:t>single element denoted O  and called the point at infinity  or the zero point , which we</a:t>
            </a:r>
          </a:p>
          <a:p>
            <a:r>
              <a:rPr lang="en-US" sz="1200" b="0" kern="1200" baseline="0" dirty="0" smtClean="0">
                <a:solidFill>
                  <a:schemeClr val="tx1"/>
                </a:solidFill>
                <a:latin typeface="Arial" charset="0"/>
                <a:ea typeface="ＭＳ Ｐゴシック" charset="-128"/>
                <a:cs typeface="ＭＳ Ｐゴシック" charset="-128"/>
              </a:rPr>
              <a:t>discuss subsequently. To plot such a curve, we need to compute</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i="1" kern="1200" baseline="0" dirty="0" smtClean="0">
                <a:solidFill>
                  <a:schemeClr val="tx1"/>
                </a:solidFill>
                <a:latin typeface="Arial" charset="0"/>
                <a:ea typeface="ＭＳ Ｐゴシック" charset="-128"/>
                <a:cs typeface="ＭＳ Ｐゴシック" charset="-128"/>
              </a:rPr>
              <a:t>y = √x</a:t>
            </a:r>
            <a:r>
              <a:rPr lang="en-US" sz="1200" b="0" i="1" kern="1200" baseline="30000" dirty="0" smtClean="0">
                <a:solidFill>
                  <a:schemeClr val="tx1"/>
                </a:solidFill>
                <a:latin typeface="Arial" charset="0"/>
                <a:ea typeface="ＭＳ Ｐゴシック" charset="-128"/>
                <a:cs typeface="ＭＳ Ｐゴシック" charset="-128"/>
              </a:rPr>
              <a:t>3</a:t>
            </a:r>
            <a:r>
              <a:rPr lang="en-US" sz="1200" b="0" i="1" kern="1200" baseline="0" dirty="0" smtClean="0">
                <a:solidFill>
                  <a:schemeClr val="tx1"/>
                </a:solidFill>
                <a:latin typeface="Arial" charset="0"/>
                <a:ea typeface="ＭＳ Ｐゴシック" charset="-128"/>
                <a:cs typeface="ＭＳ Ｐゴシック" charset="-128"/>
              </a:rPr>
              <a:t> + ax + b</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For given values of </a:t>
            </a:r>
            <a:r>
              <a:rPr lang="en-US" sz="1200" b="0" i="1" kern="1200" baseline="0" dirty="0" smtClean="0">
                <a:solidFill>
                  <a:schemeClr val="tx1"/>
                </a:solidFill>
                <a:latin typeface="Arial" charset="0"/>
                <a:ea typeface="ＭＳ Ｐゴシック" charset="-128"/>
                <a:cs typeface="ＭＳ Ｐゴシック" charset="-128"/>
              </a:rPr>
              <a:t>a</a:t>
            </a:r>
            <a:r>
              <a:rPr lang="en-US" sz="1200" b="0" kern="1200" baseline="0" dirty="0" smtClean="0">
                <a:solidFill>
                  <a:schemeClr val="tx1"/>
                </a:solidFill>
                <a:latin typeface="Arial" charset="0"/>
                <a:ea typeface="ＭＳ Ｐゴシック" charset="-128"/>
                <a:cs typeface="ＭＳ Ｐゴシック" charset="-128"/>
              </a:rPr>
              <a:t>  and </a:t>
            </a:r>
            <a:r>
              <a:rPr lang="en-US" sz="1200" b="0" i="1" kern="1200" baseline="0" dirty="0" smtClean="0">
                <a:solidFill>
                  <a:schemeClr val="tx1"/>
                </a:solidFill>
                <a:latin typeface="Arial" charset="0"/>
                <a:ea typeface="ＭＳ Ｐゴシック" charset="-128"/>
                <a:cs typeface="ＭＳ Ｐゴシック" charset="-128"/>
              </a:rPr>
              <a:t>b</a:t>
            </a:r>
            <a:r>
              <a:rPr lang="en-US" sz="1200" b="0" kern="1200" baseline="0" dirty="0" smtClean="0">
                <a:solidFill>
                  <a:schemeClr val="tx1"/>
                </a:solidFill>
                <a:latin typeface="Arial" charset="0"/>
                <a:ea typeface="ＭＳ Ｐゴシック" charset="-128"/>
                <a:cs typeface="ＭＳ Ｐゴシック" charset="-128"/>
              </a:rPr>
              <a:t> , the plot consists of positive and negative values of </a:t>
            </a:r>
            <a:r>
              <a:rPr lang="en-US" sz="1200" b="0" i="1" kern="1200" baseline="0" dirty="0" smtClean="0">
                <a:solidFill>
                  <a:schemeClr val="tx1"/>
                </a:solidFill>
                <a:latin typeface="Arial" charset="0"/>
                <a:ea typeface="ＭＳ Ｐゴシック" charset="-128"/>
                <a:cs typeface="ＭＳ Ｐゴシック" charset="-128"/>
              </a:rPr>
              <a:t>y</a:t>
            </a:r>
            <a:r>
              <a:rPr lang="en-US" sz="1200" b="0" kern="1200" baseline="0" dirty="0" smtClean="0">
                <a:solidFill>
                  <a:schemeClr val="tx1"/>
                </a:solidFill>
                <a:latin typeface="Arial" charset="0"/>
                <a:ea typeface="ＭＳ Ｐゴシック" charset="-128"/>
                <a:cs typeface="ＭＳ Ｐゴシック" charset="-128"/>
              </a:rPr>
              <a:t>  for</a:t>
            </a:r>
          </a:p>
          <a:p>
            <a:r>
              <a:rPr lang="en-US" sz="1200" b="0" kern="1200" baseline="0" dirty="0" smtClean="0">
                <a:solidFill>
                  <a:schemeClr val="tx1"/>
                </a:solidFill>
                <a:latin typeface="Arial" charset="0"/>
                <a:ea typeface="ＭＳ Ｐゴシック" charset="-128"/>
                <a:cs typeface="ＭＳ Ｐゴシック" charset="-128"/>
              </a:rPr>
              <a:t>each value of </a:t>
            </a:r>
            <a:r>
              <a:rPr lang="en-US" sz="1200" b="0" i="1" kern="1200" baseline="0" dirty="0" smtClean="0">
                <a:solidFill>
                  <a:schemeClr val="tx1"/>
                </a:solidFill>
                <a:latin typeface="Arial" charset="0"/>
                <a:ea typeface="ＭＳ Ｐゴシック" charset="-128"/>
                <a:cs typeface="ＭＳ Ｐゴシック" charset="-128"/>
              </a:rPr>
              <a:t>x </a:t>
            </a:r>
            <a:r>
              <a:rPr lang="en-US" sz="1200" b="0" kern="1200" baseline="0" dirty="0" smtClean="0">
                <a:solidFill>
                  <a:schemeClr val="tx1"/>
                </a:solidFill>
                <a:latin typeface="Arial" charset="0"/>
                <a:ea typeface="ＭＳ Ｐゴシック" charset="-128"/>
                <a:cs typeface="ＭＳ Ｐゴシック" charset="-128"/>
              </a:rPr>
              <a:t>. Thus, each curve is symmetric about </a:t>
            </a:r>
            <a:r>
              <a:rPr lang="en-US" sz="1200" b="0" i="1" kern="1200" baseline="0" dirty="0" smtClean="0">
                <a:solidFill>
                  <a:schemeClr val="tx1"/>
                </a:solidFill>
                <a:latin typeface="Arial" charset="0"/>
                <a:ea typeface="ＭＳ Ｐゴシック" charset="-128"/>
                <a:cs typeface="ＭＳ Ｐゴシック" charset="-128"/>
              </a:rPr>
              <a:t>y =  0</a:t>
            </a:r>
            <a:r>
              <a:rPr lang="en-US" sz="1200" b="0" kern="1200" baseline="0" dirty="0" smtClean="0">
                <a:solidFill>
                  <a:schemeClr val="tx1"/>
                </a:solidFill>
                <a:latin typeface="Arial" charset="0"/>
                <a:ea typeface="ＭＳ Ｐゴシック" charset="-128"/>
                <a:cs typeface="ＭＳ Ｐゴシック" charset="-128"/>
              </a:rPr>
              <a:t>. Figure 10.4 shows two</a:t>
            </a:r>
          </a:p>
          <a:p>
            <a:r>
              <a:rPr lang="en-US" sz="1200" b="0" kern="1200" baseline="0" dirty="0" smtClean="0">
                <a:solidFill>
                  <a:schemeClr val="tx1"/>
                </a:solidFill>
                <a:latin typeface="Arial" charset="0"/>
                <a:ea typeface="ＭＳ Ｐゴシック" charset="-128"/>
                <a:cs typeface="ＭＳ Ｐゴシック" charset="-128"/>
              </a:rPr>
              <a:t>examples of elliptic curves. As you can see, the formula sometimes produces weird looking</a:t>
            </a:r>
          </a:p>
          <a:p>
            <a:r>
              <a:rPr lang="en-US" sz="1200" b="0" kern="1200" baseline="0" dirty="0" smtClean="0">
                <a:solidFill>
                  <a:schemeClr val="tx1"/>
                </a:solidFill>
                <a:latin typeface="Arial" charset="0"/>
                <a:ea typeface="ＭＳ Ｐゴシック" charset="-128"/>
                <a:cs typeface="ＭＳ Ｐゴシック" charset="-128"/>
              </a:rPr>
              <a:t>curves.</a:t>
            </a:r>
          </a:p>
          <a:p>
            <a:endParaRPr lang="en-US" sz="1200" b="0" kern="1200" baseline="0" dirty="0" smtClean="0">
              <a:solidFill>
                <a:schemeClr val="tx1"/>
              </a:solidFill>
              <a:latin typeface="Arial" charset="0"/>
              <a:ea typeface="ＭＳ Ｐゴシック" charset="-128"/>
              <a:cs typeface="ＭＳ Ｐゴシック" charset="-128"/>
            </a:endParaRPr>
          </a:p>
          <a:p>
            <a:r>
              <a:rPr lang="en-US" sz="1200" b="0" kern="1200" baseline="0" dirty="0" smtClean="0">
                <a:solidFill>
                  <a:schemeClr val="tx1"/>
                </a:solidFill>
                <a:latin typeface="Arial" charset="0"/>
                <a:ea typeface="ＭＳ Ｐゴシック" charset="-128"/>
                <a:cs typeface="ＭＳ Ｐゴシック" charset="-128"/>
              </a:rPr>
              <a:t>Now, consider the set of points E(</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consisting of all of the points (</a:t>
            </a:r>
            <a:r>
              <a:rPr lang="en-US" sz="1200" b="0" i="1" kern="1200" baseline="0" dirty="0" smtClean="0">
                <a:solidFill>
                  <a:schemeClr val="tx1"/>
                </a:solidFill>
                <a:latin typeface="Arial" charset="0"/>
                <a:ea typeface="ＭＳ Ｐゴシック" charset="-128"/>
                <a:cs typeface="ＭＳ Ｐゴシック" charset="-128"/>
              </a:rPr>
              <a:t>x , y </a:t>
            </a:r>
            <a:r>
              <a:rPr lang="en-US" sz="1200" b="0" kern="1200" baseline="0" dirty="0" smtClean="0">
                <a:solidFill>
                  <a:schemeClr val="tx1"/>
                </a:solidFill>
                <a:latin typeface="Arial" charset="0"/>
                <a:ea typeface="ＭＳ Ｐゴシック" charset="-128"/>
                <a:cs typeface="ＭＳ Ｐゴシック" charset="-128"/>
              </a:rPr>
              <a:t>) that</a:t>
            </a:r>
          </a:p>
          <a:p>
            <a:r>
              <a:rPr lang="en-US" sz="1200" b="0" kern="1200" baseline="0" dirty="0" smtClean="0">
                <a:solidFill>
                  <a:schemeClr val="tx1"/>
                </a:solidFill>
                <a:latin typeface="Arial" charset="0"/>
                <a:ea typeface="ＭＳ Ｐゴシック" charset="-128"/>
                <a:cs typeface="ＭＳ Ｐゴシック" charset="-128"/>
              </a:rPr>
              <a:t>satisfy Equation (10.1) together with the element O . Using a different value of the</a:t>
            </a:r>
          </a:p>
          <a:p>
            <a:r>
              <a:rPr lang="en-US" sz="1200" b="0" kern="1200" baseline="0" dirty="0" smtClean="0">
                <a:solidFill>
                  <a:schemeClr val="tx1"/>
                </a:solidFill>
                <a:latin typeface="Arial" charset="0"/>
                <a:ea typeface="ＭＳ Ｐゴシック" charset="-128"/>
                <a:cs typeface="ＭＳ Ｐゴシック" charset="-128"/>
              </a:rPr>
              <a:t>pair (</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results in a different set E(</a:t>
            </a:r>
            <a:r>
              <a:rPr lang="en-US" sz="1200" b="0" i="1" kern="1200" baseline="0" dirty="0" smtClean="0">
                <a:solidFill>
                  <a:schemeClr val="tx1"/>
                </a:solidFill>
                <a:latin typeface="Arial" charset="0"/>
                <a:ea typeface="ＭＳ Ｐゴシック" charset="-128"/>
                <a:cs typeface="ＭＳ Ｐゴシック" charset="-128"/>
              </a:rPr>
              <a:t>a , b </a:t>
            </a:r>
            <a:r>
              <a:rPr lang="en-US" sz="1200" b="0" kern="1200" baseline="0" dirty="0" smtClean="0">
                <a:solidFill>
                  <a:schemeClr val="tx1"/>
                </a:solidFill>
                <a:latin typeface="Arial" charset="0"/>
                <a:ea typeface="ＭＳ Ｐゴシック" charset="-128"/>
                <a:cs typeface="ＭＳ Ｐゴシック" charset="-128"/>
              </a:rPr>
              <a:t>). Using this terminology, the two curves in</a:t>
            </a:r>
          </a:p>
          <a:p>
            <a:r>
              <a:rPr lang="en-US" sz="1200" b="0" kern="1200" baseline="0" dirty="0" smtClean="0">
                <a:solidFill>
                  <a:schemeClr val="tx1"/>
                </a:solidFill>
                <a:latin typeface="Arial" charset="0"/>
                <a:ea typeface="ＭＳ Ｐゴシック" charset="-128"/>
                <a:cs typeface="ＭＳ Ｐゴシック" charset="-128"/>
              </a:rPr>
              <a:t>Figure 10.4 depict the sets E(- 1, 0) and E(1, 1), respectively.</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6" name="Group 1028"/>
            <p:cNvGrpSpPr>
              <a:grpSpLocks/>
            </p:cNvGrpSpPr>
            <p:nvPr/>
          </p:nvGrpSpPr>
          <p:grpSpPr bwMode="auto">
            <a:xfrm>
              <a:off x="1776" y="3024"/>
              <a:ext cx="3929" cy="1290"/>
              <a:chOff x="1776" y="3024"/>
              <a:chExt cx="3929" cy="1290"/>
            </a:xfrm>
          </p:grpSpPr>
          <p:grpSp>
            <p:nvGrpSpPr>
              <p:cNvPr id="7" name="Group 1029"/>
              <p:cNvGrpSpPr>
                <a:grpSpLocks/>
              </p:cNvGrpSpPr>
              <p:nvPr/>
            </p:nvGrpSpPr>
            <p:grpSpPr bwMode="auto">
              <a:xfrm>
                <a:off x="2268" y="3934"/>
                <a:ext cx="638" cy="377"/>
                <a:chOff x="2268" y="3934"/>
                <a:chExt cx="638" cy="377"/>
              </a:xfrm>
            </p:grpSpPr>
            <p:sp>
              <p:nvSpPr>
                <p:cNvPr id="60"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1"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2"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3"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4"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5"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6"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67"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8"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9"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0"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1"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2"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13"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4"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5"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6"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7"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8"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19"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0"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1"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2"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3"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4"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5"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6"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7"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8"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29"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0"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1"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2"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3"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4"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5"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6"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7"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8"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39"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0"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1"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2"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3"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4"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5"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6"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47"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48" name="Group 1078"/>
              <p:cNvGrpSpPr>
                <a:grpSpLocks/>
              </p:cNvGrpSpPr>
              <p:nvPr/>
            </p:nvGrpSpPr>
            <p:grpSpPr bwMode="auto">
              <a:xfrm>
                <a:off x="4546" y="3608"/>
                <a:ext cx="518" cy="319"/>
                <a:chOff x="4546" y="3608"/>
                <a:chExt cx="518" cy="319"/>
              </a:xfrm>
            </p:grpSpPr>
            <p:sp>
              <p:nvSpPr>
                <p:cNvPr id="54"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5"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6"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7"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8"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9"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49" name="Group 1085"/>
              <p:cNvGrpSpPr>
                <a:grpSpLocks/>
              </p:cNvGrpSpPr>
              <p:nvPr/>
            </p:nvGrpSpPr>
            <p:grpSpPr bwMode="auto">
              <a:xfrm>
                <a:off x="5381" y="3085"/>
                <a:ext cx="227" cy="132"/>
                <a:chOff x="5381" y="3085"/>
                <a:chExt cx="227" cy="132"/>
              </a:xfrm>
            </p:grpSpPr>
            <p:sp>
              <p:nvSpPr>
                <p:cNvPr id="50"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1"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2"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53"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80962"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80963"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8" name="Rectangle 1092"/>
          <p:cNvSpPr>
            <a:spLocks noGrp="1" noChangeArrowheads="1"/>
          </p:cNvSpPr>
          <p:nvPr>
            <p:ph type="dt" sz="quarter" idx="10"/>
          </p:nvPr>
        </p:nvSpPr>
        <p:spPr/>
        <p:txBody>
          <a:bodyPr/>
          <a:lstStyle>
            <a:lvl1pPr>
              <a:defRPr/>
            </a:lvl1pPr>
          </a:lstStyle>
          <a:p>
            <a:pPr>
              <a:defRPr/>
            </a:pPr>
            <a:endParaRPr lang="en-US" dirty="0"/>
          </a:p>
        </p:txBody>
      </p:sp>
      <p:sp>
        <p:nvSpPr>
          <p:cNvPr id="69" name="Rectangle 1093"/>
          <p:cNvSpPr>
            <a:spLocks noGrp="1" noChangeArrowheads="1"/>
          </p:cNvSpPr>
          <p:nvPr>
            <p:ph type="ftr" sz="quarter" idx="11"/>
          </p:nvPr>
        </p:nvSpPr>
        <p:spPr/>
        <p:txBody>
          <a:bodyPr/>
          <a:lstStyle>
            <a:lvl1pPr>
              <a:defRPr/>
            </a:lvl1pPr>
          </a:lstStyle>
          <a:p>
            <a:pPr>
              <a:defRPr/>
            </a:pPr>
            <a:endParaRPr lang="en-US" dirty="0"/>
          </a:p>
        </p:txBody>
      </p:sp>
      <p:sp>
        <p:nvSpPr>
          <p:cNvPr id="70" name="Rectangle 1094"/>
          <p:cNvSpPr>
            <a:spLocks noGrp="1" noChangeArrowheads="1"/>
          </p:cNvSpPr>
          <p:nvPr>
            <p:ph type="sldNum" sz="quarter" idx="12"/>
          </p:nvPr>
        </p:nvSpPr>
        <p:spPr/>
        <p:txBody>
          <a:bodyPr/>
          <a:lstStyle>
            <a:lvl1pPr>
              <a:defRPr/>
            </a:lvl1pPr>
          </a:lstStyle>
          <a:p>
            <a:pPr>
              <a:defRPr/>
            </a:pPr>
            <a:fld id="{54D53FF6-F887-334B-A7F5-CDD5AC336DF3}"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B0DC263-BC9F-CA4D-B318-E424DD9E02B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AU"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9C3A6ED9-9462-804F-B929-A873B68CBC00}"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BAA2C889-37FC-C046-918F-581C92FAC5CF}" type="datetime1">
              <a:rPr lang="en-US" smtClean="0"/>
              <a:pPr>
                <a:defRPr/>
              </a:pPr>
              <a:t>11/14/2018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fld id="{79F6885C-DCF5-409E-93DA-7BACAF31BC80}"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ED48F9B-91BA-5241-927F-DFD69C82FCF7}"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4499E5C9-CB98-D348-A8A0-BFEA260A0170}" type="datetime1">
              <a:rPr lang="en-US" smtClean="0"/>
              <a:pPr>
                <a:defRPr/>
              </a:pPr>
              <a:t>11/14/2018</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EC3F0E40-9566-FF47-84D5-E4C9DFD1FA8E}" type="slidenum">
              <a:rPr lang="en-US" smtClean="0"/>
              <a:pPr>
                <a:defRPr/>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4FF0B399-20FE-C646-851D-65041BC80C79}"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3E06906F-F82C-C24B-ADFB-A876A59C3E1B}" type="slidenum">
              <a:rPr lang="en-US" smtClean="0"/>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2738C610-EA48-3F45-BACD-67F8C6BE9BE5}" type="slidenum">
              <a:rPr lang="en-US" smtClean="0"/>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7A0671E9-418D-2440-8FFC-982A85567CAA}"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CA6F8B6-D79F-7D42-8296-26A8574CEF86}"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idx="1"/>
          </p:nvPr>
        </p:nvSpPr>
        <p:spPr/>
        <p:txBody>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95FBC4-EA25-7C40-BD4F-92F30FCA794D}" type="slidenum">
              <a:rPr lang="en-US"/>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D5C89D08-05CB-8041-A6F5-8B39A23581E0}"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B6193134-7B2A-5144-91AA-8D21FF7C19B5}"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A747C69-A4E4-6642-9B2D-EA3DE70B39AF}"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AU"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AU" smtClean="0"/>
              <a:t>Click to edit Master text styles</a:t>
            </a:r>
          </a:p>
        </p:txBody>
      </p:sp>
      <p:sp>
        <p:nvSpPr>
          <p:cNvPr id="4"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5"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1093"/>
          <p:cNvSpPr>
            <a:spLocks noGrp="1" noChangeArrowheads="1"/>
          </p:cNvSpPr>
          <p:nvPr>
            <p:ph type="sldNum" sz="quarter" idx="12"/>
          </p:nvPr>
        </p:nvSpPr>
        <p:spPr>
          <a:ln/>
        </p:spPr>
        <p:txBody>
          <a:bodyPr/>
          <a:lstStyle>
            <a:lvl1pPr>
              <a:defRPr/>
            </a:lvl1pPr>
          </a:lstStyle>
          <a:p>
            <a:pPr>
              <a:defRPr/>
            </a:pPr>
            <a:fld id="{75DA8427-5757-5E4C-AF83-43798829DFF8}"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8887E93A-86D1-2C4A-B588-E6A79FEE085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7"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8"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1093"/>
          <p:cNvSpPr>
            <a:spLocks noGrp="1" noChangeArrowheads="1"/>
          </p:cNvSpPr>
          <p:nvPr>
            <p:ph type="sldNum" sz="quarter" idx="12"/>
          </p:nvPr>
        </p:nvSpPr>
        <p:spPr>
          <a:ln/>
        </p:spPr>
        <p:txBody>
          <a:bodyPr/>
          <a:lstStyle>
            <a:lvl1pPr>
              <a:defRPr/>
            </a:lvl1pPr>
          </a:lstStyle>
          <a:p>
            <a:pPr>
              <a:defRPr/>
            </a:pPr>
            <a:fld id="{9A13BD78-BC68-8744-A7AE-E054D80EDE2C}"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Click to edit Master title style</a:t>
            </a:r>
            <a:endParaRPr lang="en-US"/>
          </a:p>
        </p:txBody>
      </p:sp>
      <p:sp>
        <p:nvSpPr>
          <p:cNvPr id="3"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4"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1093"/>
          <p:cNvSpPr>
            <a:spLocks noGrp="1" noChangeArrowheads="1"/>
          </p:cNvSpPr>
          <p:nvPr>
            <p:ph type="sldNum" sz="quarter" idx="12"/>
          </p:nvPr>
        </p:nvSpPr>
        <p:spPr>
          <a:ln/>
        </p:spPr>
        <p:txBody>
          <a:bodyPr/>
          <a:lstStyle>
            <a:lvl1pPr>
              <a:defRPr/>
            </a:lvl1pPr>
          </a:lstStyle>
          <a:p>
            <a:pPr>
              <a:defRPr/>
            </a:pPr>
            <a:fld id="{4CE09236-ECDF-9141-93C6-0959324BADB5}"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3"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1093"/>
          <p:cNvSpPr>
            <a:spLocks noGrp="1" noChangeArrowheads="1"/>
          </p:cNvSpPr>
          <p:nvPr>
            <p:ph type="sldNum" sz="quarter" idx="12"/>
          </p:nvPr>
        </p:nvSpPr>
        <p:spPr>
          <a:ln/>
        </p:spPr>
        <p:txBody>
          <a:bodyPr/>
          <a:lstStyle>
            <a:lvl1pPr>
              <a:defRPr/>
            </a:lvl1pPr>
          </a:lstStyle>
          <a:p>
            <a:pPr>
              <a:defRPr/>
            </a:pPr>
            <a:fld id="{6D27869B-283C-F14A-880D-BE8171DE696C}"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AU"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F0F8B82F-90F6-6647-845A-3CD5F8323CDC}"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AU"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Rectangle 1091"/>
          <p:cNvSpPr>
            <a:spLocks noGrp="1" noChangeArrowheads="1"/>
          </p:cNvSpPr>
          <p:nvPr>
            <p:ph type="dt" sz="half" idx="10"/>
          </p:nvPr>
        </p:nvSpPr>
        <p:spPr>
          <a:ln/>
        </p:spPr>
        <p:txBody>
          <a:bodyPr/>
          <a:lstStyle>
            <a:lvl1pPr>
              <a:defRPr/>
            </a:lvl1pPr>
          </a:lstStyle>
          <a:p>
            <a:pPr>
              <a:defRPr/>
            </a:pPr>
            <a:endParaRPr lang="en-US" dirty="0"/>
          </a:p>
        </p:txBody>
      </p:sp>
      <p:sp>
        <p:nvSpPr>
          <p:cNvPr id="6" name="Rectangle 1092"/>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1093"/>
          <p:cNvSpPr>
            <a:spLocks noGrp="1" noChangeArrowheads="1"/>
          </p:cNvSpPr>
          <p:nvPr>
            <p:ph type="sldNum" sz="quarter" idx="12"/>
          </p:nvPr>
        </p:nvSpPr>
        <p:spPr>
          <a:ln/>
        </p:spPr>
        <p:txBody>
          <a:bodyPr/>
          <a:lstStyle>
            <a:lvl1pPr>
              <a:defRPr/>
            </a:lvl1pPr>
          </a:lstStyle>
          <a:p>
            <a:pPr>
              <a:defRPr/>
            </a:pPr>
            <a:fld id="{39A8A4B1-9FC3-3E4B-9D0A-6163BE37C477}"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026"/>
          <p:cNvGrpSpPr>
            <a:grpSpLocks/>
          </p:cNvGrpSpPr>
          <p:nvPr/>
        </p:nvGrpSpPr>
        <p:grpSpPr bwMode="auto">
          <a:xfrm>
            <a:off x="3175" y="4267200"/>
            <a:ext cx="9140825" cy="2590800"/>
            <a:chOff x="2" y="2688"/>
            <a:chExt cx="5758" cy="1632"/>
          </a:xfrm>
        </p:grpSpPr>
        <p:sp>
          <p:nvSpPr>
            <p:cNvPr id="7987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grpSp>
          <p:nvGrpSpPr>
            <p:cNvPr id="1033" name="Group 1028"/>
            <p:cNvGrpSpPr>
              <a:grpSpLocks/>
            </p:cNvGrpSpPr>
            <p:nvPr/>
          </p:nvGrpSpPr>
          <p:grpSpPr bwMode="auto">
            <a:xfrm>
              <a:off x="1776" y="3024"/>
              <a:ext cx="3929" cy="1290"/>
              <a:chOff x="1776" y="3024"/>
              <a:chExt cx="3929" cy="1290"/>
            </a:xfrm>
          </p:grpSpPr>
          <p:grpSp>
            <p:nvGrpSpPr>
              <p:cNvPr id="1034" name="Group 1029"/>
              <p:cNvGrpSpPr>
                <a:grpSpLocks/>
              </p:cNvGrpSpPr>
              <p:nvPr userDrawn="1"/>
            </p:nvGrpSpPr>
            <p:grpSpPr bwMode="auto">
              <a:xfrm>
                <a:off x="2268" y="3934"/>
                <a:ext cx="638" cy="377"/>
                <a:chOff x="2268" y="3934"/>
                <a:chExt cx="638" cy="377"/>
              </a:xfrm>
            </p:grpSpPr>
            <p:sp>
              <p:nvSpPr>
                <p:cNvPr id="7987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7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sp>
            <p:nvSpPr>
              <p:cNvPr id="7988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8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89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89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0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1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prstTxWarp prst="textNoShape">
                  <a:avLst/>
                </a:prstTxWarp>
              </a:bodyPr>
              <a:lstStyle/>
              <a:p>
                <a:pPr>
                  <a:defRPr/>
                </a:pPr>
                <a:endParaRPr lang="en-US" dirty="0">
                  <a:latin typeface="Arial" pitchFamily="-107" charset="0"/>
                </a:endParaRPr>
              </a:p>
            </p:txBody>
          </p:sp>
          <p:sp>
            <p:nvSpPr>
              <p:cNvPr id="7992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nvGrpSpPr>
              <p:cNvPr id="1075" name="Group 1078"/>
              <p:cNvGrpSpPr>
                <a:grpSpLocks/>
              </p:cNvGrpSpPr>
              <p:nvPr userDrawn="1"/>
            </p:nvGrpSpPr>
            <p:grpSpPr bwMode="auto">
              <a:xfrm>
                <a:off x="4546" y="3608"/>
                <a:ext cx="518" cy="319"/>
                <a:chOff x="4546" y="3608"/>
                <a:chExt cx="518" cy="319"/>
              </a:xfrm>
            </p:grpSpPr>
            <p:sp>
              <p:nvSpPr>
                <p:cNvPr id="7992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2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nvGrpSpPr>
              <p:cNvPr id="1076" name="Group 1085"/>
              <p:cNvGrpSpPr>
                <a:grpSpLocks/>
              </p:cNvGrpSpPr>
              <p:nvPr userDrawn="1"/>
            </p:nvGrpSpPr>
            <p:grpSpPr bwMode="auto">
              <a:xfrm>
                <a:off x="5381" y="3085"/>
                <a:ext cx="227" cy="132"/>
                <a:chOff x="5381" y="3085"/>
                <a:chExt cx="227" cy="132"/>
              </a:xfrm>
            </p:grpSpPr>
            <p:sp>
              <p:nvSpPr>
                <p:cNvPr id="7993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sp>
              <p:nvSpPr>
                <p:cNvPr id="7993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prstTxWarp prst="textNoShape">
                    <a:avLst/>
                  </a:prstTxWarp>
                </a:bodyPr>
                <a:lstStyle/>
                <a:p>
                  <a:pPr>
                    <a:defRPr/>
                  </a:pPr>
                  <a:endParaRPr lang="en-US" dirty="0">
                    <a:latin typeface="Arial" pitchFamily="-107" charset="0"/>
                  </a:endParaRPr>
                </a:p>
              </p:txBody>
            </p:sp>
          </p:grpSp>
        </p:grpSp>
      </p:grpSp>
      <p:sp>
        <p:nvSpPr>
          <p:cNvPr id="79938" name="Rectangle 1090"/>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79939" name="Rectangle 1091"/>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0" name="Rectangle 1092"/>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latin typeface="Arial" pitchFamily="-107" charset="0"/>
              </a:defRPr>
            </a:lvl1pPr>
          </a:lstStyle>
          <a:p>
            <a:pPr>
              <a:defRPr/>
            </a:pPr>
            <a:endParaRPr lang="en-US" dirty="0"/>
          </a:p>
        </p:txBody>
      </p:sp>
      <p:sp>
        <p:nvSpPr>
          <p:cNvPr id="79941" name="Rectangle 1093"/>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latin typeface="Arial" pitchFamily="-107" charset="0"/>
              </a:defRPr>
            </a:lvl1pPr>
          </a:lstStyle>
          <a:p>
            <a:pPr>
              <a:defRPr/>
            </a:pPr>
            <a:fld id="{661DEBDE-F9F2-A542-87FC-7133F93D0E70}" type="slidenum">
              <a:rPr lang="en-US"/>
              <a:pPr>
                <a:defRPr/>
              </a:pPr>
              <a:t>‹#›</a:t>
            </a:fld>
            <a:endParaRPr lang="en-US" dirty="0"/>
          </a:p>
        </p:txBody>
      </p:sp>
      <p:sp>
        <p:nvSpPr>
          <p:cNvPr id="79942" name="Rectangle 1094"/>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80000"/>
        <a:buFont typeface="Wingdings" pitchFamily="-84" charset="2"/>
        <a:buChar char="Ø"/>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lr>
          <a:schemeClr val="tx2"/>
        </a:buClr>
        <a:buSzPct val="50000"/>
        <a:buFont typeface="Wingdings" pitchFamily="-84" charset="2"/>
        <a:buChar char="l"/>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lr>
          <a:schemeClr val="folHlink"/>
        </a:buClr>
        <a:buSzPct val="50000"/>
        <a:buFont typeface="Wingdings" pitchFamily="-84" charset="2"/>
        <a:buChar char="l"/>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661DEBDE-F9F2-A542-87FC-7133F93D0E70}"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df"/><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df"/><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df"/><Relationship Id="rId2" Type="http://schemas.openxmlformats.org/officeDocument/2006/relationships/notesSlide" Target="../notesSlides/notesSlide19.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9.pdf"/><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0" y="39688"/>
            <a:ext cx="9143999" cy="1412875"/>
          </a:xfrm>
        </p:spPr>
        <p:txBody>
          <a:bodyPr/>
          <a:lstStyle/>
          <a:p>
            <a:r>
              <a:rPr lang="en-AU" dirty="0" smtClean="0"/>
              <a:t>Diffie-Hellman Key Exchange</a:t>
            </a:r>
            <a:endParaRPr lang="en-AU" dirty="0"/>
          </a:p>
        </p:txBody>
      </p:sp>
      <p:sp>
        <p:nvSpPr>
          <p:cNvPr id="60419" name="Rectangle 3"/>
          <p:cNvSpPr>
            <a:spLocks noGrp="1" noChangeArrowheads="1"/>
          </p:cNvSpPr>
          <p:nvPr>
            <p:ph idx="1"/>
          </p:nvPr>
        </p:nvSpPr>
        <p:spPr>
          <a:xfrm>
            <a:off x="762000" y="1828800"/>
            <a:ext cx="7570787" cy="4648200"/>
          </a:xfrm>
        </p:spPr>
        <p:txBody>
          <a:bodyPr>
            <a:normAutofit fontScale="92500" lnSpcReduction="20000"/>
          </a:bodyPr>
          <a:lstStyle/>
          <a:p>
            <a:r>
              <a:rPr lang="en-AU" dirty="0" smtClean="0"/>
              <a:t>First published public-key algorithm</a:t>
            </a:r>
          </a:p>
          <a:p>
            <a:r>
              <a:rPr lang="en-AU" dirty="0" smtClean="0"/>
              <a:t>A number of commercial products employ this key exchange technique</a:t>
            </a:r>
          </a:p>
          <a:p>
            <a:r>
              <a:rPr lang="en-AU" dirty="0" smtClean="0"/>
              <a:t>Purpose is to enable two users to securely exchange a key that can then be used for subsequent symmetric encryption of messages</a:t>
            </a:r>
          </a:p>
          <a:p>
            <a:r>
              <a:rPr lang="en-AU" dirty="0" smtClean="0"/>
              <a:t>The algorithm itself is limited to the exchange of secret values</a:t>
            </a:r>
          </a:p>
          <a:p>
            <a:r>
              <a:rPr lang="en-AU" dirty="0" smtClean="0"/>
              <a:t>Its effectiveness depends on the difficulty of computing discrete logarithms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smtClean="0"/>
              <a:t>Elliptic Curves Over Z</a:t>
            </a:r>
            <a:r>
              <a:rPr lang="en-US" baseline="-25000" dirty="0" smtClean="0"/>
              <a:t>p</a:t>
            </a:r>
            <a:endParaRPr lang="en-AU" baseline="-25000" dirty="0"/>
          </a:p>
        </p:txBody>
      </p:sp>
      <p:sp>
        <p:nvSpPr>
          <p:cNvPr id="72707" name="Rectangle 3"/>
          <p:cNvSpPr>
            <a:spLocks noGrp="1" noChangeArrowheads="1"/>
          </p:cNvSpPr>
          <p:nvPr>
            <p:ph idx="1"/>
          </p:nvPr>
        </p:nvSpPr>
        <p:spPr>
          <a:xfrm>
            <a:off x="762000" y="1600200"/>
            <a:ext cx="7570787" cy="1362075"/>
          </a:xfrm>
        </p:spPr>
        <p:txBody>
          <a:bodyPr>
            <a:normAutofit/>
          </a:bodyPr>
          <a:lstStyle/>
          <a:p>
            <a:r>
              <a:rPr lang="en-US" sz="1800" dirty="0" smtClean="0"/>
              <a:t>Elliptic curve cryptography uses curves whose variables and coefficients are finite</a:t>
            </a:r>
          </a:p>
          <a:p>
            <a:r>
              <a:rPr lang="en-US" sz="1800" dirty="0" smtClean="0"/>
              <a:t>Two families of elliptic curves are used in cryptographic applications:</a:t>
            </a:r>
          </a:p>
        </p:txBody>
      </p:sp>
      <p:graphicFrame>
        <p:nvGraphicFramePr>
          <p:cNvPr id="5" name="Diagram 4"/>
          <p:cNvGraphicFramePr/>
          <p:nvPr/>
        </p:nvGraphicFramePr>
        <p:xfrm>
          <a:off x="152400" y="2895600"/>
          <a:ext cx="86868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2594" r="22594"/>
              <a:stretch>
                <a:fillRect/>
              </a:stretch>
            </p:blipFill>
          </mc:Choice>
          <mc:Fallback>
            <p:blipFill>
              <a:blip r:embed="rId4"/>
              <a:srcRect l="22594" r="22594"/>
              <a:stretch>
                <a:fillRect/>
              </a:stretch>
            </p:blipFill>
          </mc:Fallback>
        </mc:AlternateContent>
        <p:spPr>
          <a:xfrm>
            <a:off x="808403" y="1900262"/>
            <a:ext cx="7361133" cy="5029200"/>
          </a:xfrm>
          <a:prstGeom prst="rect">
            <a:avLst/>
          </a:prstGeom>
        </p:spPr>
      </p:pic>
      <p:sp>
        <p:nvSpPr>
          <p:cNvPr id="7" name="Rectangle 6"/>
          <p:cNvSpPr/>
          <p:nvPr/>
        </p:nvSpPr>
        <p:spPr>
          <a:xfrm>
            <a:off x="0" y="0"/>
            <a:ext cx="9144000" cy="1323439"/>
          </a:xfrm>
          <a:prstGeom prst="rect">
            <a:avLst/>
          </a:prstGeom>
        </p:spPr>
        <p:txBody>
          <a:bodyPr wrap="square">
            <a:spAutoFit/>
          </a:bodyPr>
          <a:lstStyle/>
          <a:p>
            <a:pPr algn="ctr"/>
            <a:r>
              <a:rPr lang="en-US" sz="4800" dirty="0" smtClean="0">
                <a:latin typeface="+mn-lt"/>
              </a:rPr>
              <a:t>Table 10.1  </a:t>
            </a:r>
          </a:p>
          <a:p>
            <a:pPr algn="ctr"/>
            <a:r>
              <a:rPr lang="en-US" sz="3200" dirty="0" smtClean="0">
                <a:latin typeface="+mn-lt"/>
              </a:rPr>
              <a:t>Points (other than </a:t>
            </a:r>
            <a:r>
              <a:rPr lang="en-US" sz="3200" i="1" dirty="0" smtClean="0">
                <a:latin typeface="+mn-lt"/>
              </a:rPr>
              <a:t>O</a:t>
            </a:r>
            <a:r>
              <a:rPr lang="en-US" sz="3200" dirty="0" smtClean="0">
                <a:latin typeface="+mn-lt"/>
              </a:rPr>
              <a:t>) on the Elliptic Curve E</a:t>
            </a:r>
            <a:r>
              <a:rPr lang="en-US" sz="3200" baseline="-25000" dirty="0" smtClean="0">
                <a:latin typeface="+mn-lt"/>
              </a:rPr>
              <a:t>23</a:t>
            </a:r>
            <a:r>
              <a:rPr lang="en-US" sz="3200" dirty="0" smtClean="0">
                <a:latin typeface="+mn-lt"/>
              </a:rPr>
              <a:t>(1, 1) </a:t>
            </a:r>
            <a:endParaRPr lang="en-US" sz="3200" dirty="0">
              <a:latin typeface="+mn-lt"/>
            </a:endParaRPr>
          </a:p>
        </p:txBody>
      </p:sp>
    </p:spTree>
  </p:cSld>
  <p:clrMapOvr>
    <a:masterClrMapping/>
  </p:clrMapOvr>
  <p:transition spd="med">
    <p:pull dir="l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5.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4118" t="20000" r="1176" b="15455"/>
              <a:stretch>
                <a:fillRect/>
              </a:stretch>
            </p:blipFill>
          </mc:Choice>
          <mc:Fallback>
            <p:blipFill>
              <a:blip r:embed="rId4"/>
              <a:srcRect l="14118" t="20000" r="1176" b="15455"/>
              <a:stretch>
                <a:fillRect/>
              </a:stretch>
            </p:blipFill>
          </mc:Fallback>
        </mc:AlternateContent>
        <p:spPr>
          <a:xfrm>
            <a:off x="1371600" y="0"/>
            <a:ext cx="6954631" cy="6857999"/>
          </a:xfrm>
          <a:prstGeom prst="rect">
            <a:avLst/>
          </a:prstGeom>
        </p:spPr>
      </p:pic>
    </p:spTree>
  </p:cSld>
  <p:clrMapOvr>
    <a:masterClrMapping/>
  </p:clrMapOvr>
  <p:transition spd="med">
    <p:pull dir="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39688"/>
            <a:ext cx="9143999" cy="1412875"/>
          </a:xfrm>
        </p:spPr>
        <p:txBody>
          <a:bodyPr/>
          <a:lstStyle/>
          <a:p>
            <a:r>
              <a:rPr lang="en-US" dirty="0" smtClean="0"/>
              <a:t>Elliptic Curves Over GF(2</a:t>
            </a:r>
            <a:r>
              <a:rPr lang="en-US" i="1" baseline="30000" dirty="0" smtClean="0"/>
              <a:t>m</a:t>
            </a:r>
            <a:r>
              <a:rPr lang="en-US" dirty="0" smtClean="0"/>
              <a:t>)</a:t>
            </a:r>
            <a:endParaRPr lang="en-US" dirty="0"/>
          </a:p>
        </p:txBody>
      </p:sp>
      <p:sp>
        <p:nvSpPr>
          <p:cNvPr id="5" name="Content Placeholder 4"/>
          <p:cNvSpPr>
            <a:spLocks noGrp="1"/>
          </p:cNvSpPr>
          <p:nvPr>
            <p:ph idx="1"/>
          </p:nvPr>
        </p:nvSpPr>
        <p:spPr>
          <a:xfrm>
            <a:off x="792163" y="1762125"/>
            <a:ext cx="7570787" cy="4867275"/>
          </a:xfrm>
        </p:spPr>
        <p:txBody>
          <a:bodyPr>
            <a:normAutofit fontScale="92500" lnSpcReduction="10000"/>
          </a:bodyPr>
          <a:lstStyle/>
          <a:p>
            <a:r>
              <a:rPr lang="en-US" dirty="0" smtClean="0"/>
              <a:t>Use a cubic equation in which the variables and coefficients all take on values in GF(2</a:t>
            </a:r>
            <a:r>
              <a:rPr lang="en-US" i="1" baseline="30000" dirty="0" smtClean="0"/>
              <a:t>m</a:t>
            </a:r>
            <a:r>
              <a:rPr lang="en-US" dirty="0" smtClean="0"/>
              <a:t>) for some number </a:t>
            </a:r>
            <a:r>
              <a:rPr lang="en-US" i="1" dirty="0" smtClean="0"/>
              <a:t>m</a:t>
            </a:r>
          </a:p>
          <a:p>
            <a:r>
              <a:rPr lang="en-US" dirty="0" smtClean="0"/>
              <a:t>Calculations are performed using the rules of arithmetic in GF(2</a:t>
            </a:r>
            <a:r>
              <a:rPr lang="en-US" i="1" baseline="30000" dirty="0" smtClean="0"/>
              <a:t>m</a:t>
            </a:r>
            <a:r>
              <a:rPr lang="en-US" dirty="0" smtClean="0"/>
              <a:t>)</a:t>
            </a:r>
          </a:p>
          <a:p>
            <a:r>
              <a:rPr lang="en-US" dirty="0" smtClean="0"/>
              <a:t>The form of cubic equation appropriate for cryptographic applications for elliptic curves is somewhat different for GF(2</a:t>
            </a:r>
            <a:r>
              <a:rPr lang="en-US" i="1" baseline="30000" dirty="0" smtClean="0"/>
              <a:t>m</a:t>
            </a:r>
            <a:r>
              <a:rPr lang="en-US" dirty="0" smtClean="0"/>
              <a:t>) than for Z</a:t>
            </a:r>
            <a:r>
              <a:rPr lang="en-US" i="1" baseline="-25000" dirty="0" smtClean="0"/>
              <a:t>p</a:t>
            </a:r>
          </a:p>
          <a:p>
            <a:pPr lvl="1"/>
            <a:r>
              <a:rPr lang="en-US" dirty="0" smtClean="0"/>
              <a:t>It is understood that the variables </a:t>
            </a:r>
            <a:r>
              <a:rPr lang="en-US" i="1" dirty="0" smtClean="0"/>
              <a:t>x </a:t>
            </a:r>
            <a:r>
              <a:rPr lang="en-US" dirty="0" smtClean="0"/>
              <a:t>and </a:t>
            </a:r>
            <a:r>
              <a:rPr lang="en-US" i="1" dirty="0" smtClean="0"/>
              <a:t>y </a:t>
            </a:r>
            <a:r>
              <a:rPr lang="en-US" dirty="0" smtClean="0"/>
              <a:t>and the coefficients </a:t>
            </a:r>
            <a:r>
              <a:rPr lang="en-US" i="1" dirty="0" smtClean="0"/>
              <a:t>a </a:t>
            </a:r>
            <a:r>
              <a:rPr lang="en-US" dirty="0" smtClean="0"/>
              <a:t>and </a:t>
            </a:r>
            <a:r>
              <a:rPr lang="en-US" i="1" dirty="0" smtClean="0"/>
              <a:t>b </a:t>
            </a:r>
            <a:r>
              <a:rPr lang="en-US" dirty="0" smtClean="0"/>
              <a:t>are elements of GF(2</a:t>
            </a:r>
            <a:r>
              <a:rPr lang="en-US" i="1" baseline="30000" dirty="0" smtClean="0"/>
              <a:t>m</a:t>
            </a:r>
            <a:r>
              <a:rPr lang="en-US" dirty="0" smtClean="0"/>
              <a:t>) and that calculations are performed in GF(2</a:t>
            </a:r>
            <a:r>
              <a:rPr lang="en-US" i="1" baseline="30000" dirty="0" smtClean="0"/>
              <a:t>m</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5294" t="36364" r="24706" b="12727"/>
              <a:stretch>
                <a:fillRect/>
              </a:stretch>
            </p:blipFill>
          </mc:Choice>
          <mc:Fallback>
            <p:blipFill>
              <a:blip r:embed="rId4"/>
              <a:srcRect l="15294" t="36364" r="24706" b="12727"/>
              <a:stretch>
                <a:fillRect/>
              </a:stretch>
            </p:blipFill>
          </mc:Fallback>
        </mc:AlternateContent>
        <p:spPr>
          <a:xfrm>
            <a:off x="1676401" y="0"/>
            <a:ext cx="6245666" cy="6858001"/>
          </a:xfrm>
          <a:prstGeom prst="rect">
            <a:avLst/>
          </a:prstGeom>
        </p:spPr>
      </p:pic>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39688"/>
            <a:ext cx="9143999" cy="1412875"/>
          </a:xfrm>
        </p:spPr>
        <p:txBody>
          <a:bodyPr/>
          <a:lstStyle/>
          <a:p>
            <a:r>
              <a:rPr lang="en-US" dirty="0" smtClean="0"/>
              <a:t>Elliptic Curve Cryptography (ECC)</a:t>
            </a:r>
            <a:endParaRPr lang="en-AU" dirty="0"/>
          </a:p>
        </p:txBody>
      </p:sp>
      <p:sp>
        <p:nvSpPr>
          <p:cNvPr id="74755" name="Rectangle 3"/>
          <p:cNvSpPr>
            <a:spLocks noGrp="1" noChangeArrowheads="1"/>
          </p:cNvSpPr>
          <p:nvPr>
            <p:ph idx="1"/>
          </p:nvPr>
        </p:nvSpPr>
        <p:spPr>
          <a:xfrm>
            <a:off x="792163" y="1762125"/>
            <a:ext cx="7570787" cy="4714875"/>
          </a:xfrm>
        </p:spPr>
        <p:txBody>
          <a:bodyPr>
            <a:normAutofit fontScale="92500" lnSpcReduction="10000"/>
          </a:bodyPr>
          <a:lstStyle/>
          <a:p>
            <a:r>
              <a:rPr lang="en-US" dirty="0" smtClean="0"/>
              <a:t>Addition operation in ECC is the counterpart of modular multiplication in RSA</a:t>
            </a:r>
          </a:p>
          <a:p>
            <a:r>
              <a:rPr lang="en-US" dirty="0" smtClean="0"/>
              <a:t>Multiple addition is the counterpart of modular exponentiation</a:t>
            </a:r>
          </a:p>
          <a:p>
            <a:endParaRPr lang="en-US" dirty="0" smtClean="0"/>
          </a:p>
          <a:p>
            <a:endParaRPr lang="en-US" dirty="0" smtClean="0"/>
          </a:p>
          <a:p>
            <a:endParaRPr lang="en-US" dirty="0" smtClean="0"/>
          </a:p>
          <a:p>
            <a:pPr>
              <a:buNone/>
            </a:pPr>
            <a:endParaRPr lang="en-US" dirty="0" smtClean="0"/>
          </a:p>
          <a:p>
            <a:r>
              <a:rPr lang="en-US" dirty="0" smtClean="0"/>
              <a:t>Certicom example: E</a:t>
            </a:r>
            <a:r>
              <a:rPr lang="en-US" baseline="-25000" dirty="0" smtClean="0"/>
              <a:t>23</a:t>
            </a:r>
            <a:r>
              <a:rPr lang="en-US" dirty="0" smtClean="0"/>
              <a:t>(9,17) </a:t>
            </a:r>
            <a:endParaRPr lang="en-AU" dirty="0"/>
          </a:p>
        </p:txBody>
      </p:sp>
      <p:graphicFrame>
        <p:nvGraphicFramePr>
          <p:cNvPr id="4" name="Diagram 3"/>
          <p:cNvGraphicFramePr/>
          <p:nvPr/>
        </p:nvGraphicFramePr>
        <p:xfrm>
          <a:off x="838200" y="3657600"/>
          <a:ext cx="75438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6364" r="10588" b="18182"/>
              <a:stretch>
                <a:fillRect/>
              </a:stretch>
            </p:blipFill>
          </mc:Choice>
          <mc:Fallback>
            <p:blipFill>
              <a:blip r:embed="rId4"/>
              <a:srcRect l="11765" t="6364" r="10588" b="18182"/>
              <a:stretch>
                <a:fillRect/>
              </a:stretch>
            </p:blipFill>
          </mc:Fallback>
        </mc:AlternateContent>
        <p:spPr>
          <a:xfrm>
            <a:off x="1828800" y="0"/>
            <a:ext cx="5407409" cy="6800301"/>
          </a:xfrm>
          <a:prstGeom prst="rect">
            <a:avLst/>
          </a:prstGeom>
        </p:spPr>
      </p:pic>
    </p:spTree>
  </p:cSld>
  <p:clrMapOvr>
    <a:masterClrMapping/>
  </p:clrMapOvr>
  <p:transition>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0" y="39688"/>
            <a:ext cx="9143999" cy="1412875"/>
          </a:xfrm>
        </p:spPr>
        <p:txBody>
          <a:bodyPr/>
          <a:lstStyle/>
          <a:p>
            <a:r>
              <a:rPr lang="en-US" dirty="0" smtClean="0"/>
              <a:t>ECC Encryption/Decryption</a:t>
            </a:r>
            <a:endParaRPr lang="en-AU" dirty="0"/>
          </a:p>
        </p:txBody>
      </p:sp>
      <p:sp>
        <p:nvSpPr>
          <p:cNvPr id="76803" name="Rectangle 3"/>
          <p:cNvSpPr>
            <a:spLocks noGrp="1" noChangeArrowheads="1"/>
          </p:cNvSpPr>
          <p:nvPr>
            <p:ph idx="1"/>
          </p:nvPr>
        </p:nvSpPr>
        <p:spPr>
          <a:xfrm>
            <a:off x="838199" y="1762125"/>
            <a:ext cx="7620001" cy="4562475"/>
          </a:xfrm>
        </p:spPr>
        <p:txBody>
          <a:bodyPr>
            <a:normAutofit fontScale="62500" lnSpcReduction="20000"/>
          </a:bodyPr>
          <a:lstStyle/>
          <a:p>
            <a:r>
              <a:rPr lang="en-US" dirty="0" smtClean="0"/>
              <a:t>Several approaches using elliptic curves have been analyzed</a:t>
            </a:r>
          </a:p>
          <a:p>
            <a:r>
              <a:rPr lang="en-US" dirty="0" smtClean="0"/>
              <a:t>Must first encode any message </a:t>
            </a:r>
            <a:r>
              <a:rPr lang="en-US" i="1" dirty="0" smtClean="0"/>
              <a:t>m</a:t>
            </a:r>
            <a:r>
              <a:rPr lang="en-US" dirty="0" smtClean="0"/>
              <a:t> as a point on the elliptic curve P</a:t>
            </a:r>
            <a:r>
              <a:rPr lang="en-US" i="1" baseline="-25000" dirty="0" smtClean="0"/>
              <a:t>m</a:t>
            </a:r>
          </a:p>
          <a:p>
            <a:r>
              <a:rPr lang="en-US" dirty="0" smtClean="0"/>
              <a:t>Select suitable curve and point </a:t>
            </a:r>
            <a:r>
              <a:rPr lang="en-US" i="1" dirty="0" smtClean="0"/>
              <a:t>G</a:t>
            </a:r>
            <a:r>
              <a:rPr lang="en-US" dirty="0" smtClean="0"/>
              <a:t> as in Diffie-Hellman</a:t>
            </a:r>
          </a:p>
          <a:p>
            <a:r>
              <a:rPr lang="en-US" dirty="0" smtClean="0"/>
              <a:t>Each user chooses a private key </a:t>
            </a:r>
            <a:r>
              <a:rPr lang="en-US" i="1" dirty="0" smtClean="0"/>
              <a:t>n</a:t>
            </a:r>
            <a:r>
              <a:rPr lang="en-US" i="1" baseline="-25000" dirty="0" smtClean="0"/>
              <a:t>A </a:t>
            </a:r>
            <a:r>
              <a:rPr lang="en-US" dirty="0" smtClean="0"/>
              <a:t>and generates a public key </a:t>
            </a:r>
            <a:r>
              <a:rPr lang="en-US" i="1" dirty="0" smtClean="0"/>
              <a:t>P</a:t>
            </a:r>
            <a:r>
              <a:rPr lang="en-US" i="1" baseline="-25000" dirty="0" smtClean="0"/>
              <a:t>A</a:t>
            </a:r>
            <a:r>
              <a:rPr lang="en-US" i="1" dirty="0" smtClean="0"/>
              <a:t>=n</a:t>
            </a:r>
            <a:r>
              <a:rPr lang="en-US" sz="2839" i="1" baseline="-25000" dirty="0" smtClean="0"/>
              <a:t>A</a:t>
            </a:r>
            <a:r>
              <a:rPr lang="en-US" i="1" dirty="0" smtClean="0"/>
              <a:t> * G</a:t>
            </a:r>
          </a:p>
          <a:p>
            <a:r>
              <a:rPr lang="en-US" dirty="0" smtClean="0"/>
              <a:t>To encrypt and send  message P</a:t>
            </a:r>
            <a:r>
              <a:rPr lang="en-US" sz="2839" i="1" baseline="-25000" dirty="0" smtClean="0"/>
              <a:t>m</a:t>
            </a:r>
            <a:r>
              <a:rPr lang="en-US" dirty="0" smtClean="0"/>
              <a:t> to B, A chooses a random positive integer </a:t>
            </a:r>
            <a:r>
              <a:rPr lang="en-US" i="1" dirty="0" smtClean="0"/>
              <a:t>k </a:t>
            </a:r>
            <a:r>
              <a:rPr lang="en-US" dirty="0" smtClean="0"/>
              <a:t>and produces the ciphertext </a:t>
            </a:r>
            <a:r>
              <a:rPr lang="en-US" i="1" dirty="0" smtClean="0"/>
              <a:t>C</a:t>
            </a:r>
            <a:r>
              <a:rPr lang="en-US" sz="2880" i="1" baseline="-25000" dirty="0" smtClean="0"/>
              <a:t>m</a:t>
            </a:r>
            <a:r>
              <a:rPr lang="en-US" i="1" dirty="0" smtClean="0"/>
              <a:t> consisting of the pair of points:</a:t>
            </a:r>
          </a:p>
          <a:p>
            <a:pPr lvl="1">
              <a:buNone/>
            </a:pPr>
            <a:endParaRPr/>
          </a:p>
          <a:p>
            <a:pPr lvl="1">
              <a:buNone/>
            </a:pPr>
            <a:r>
              <a:rPr lang="en-US" i="1" dirty="0" smtClean="0"/>
              <a:t>C</a:t>
            </a:r>
            <a:r>
              <a:rPr lang="en-US" sz="2880" i="1" baseline="-25000" dirty="0" smtClean="0">
                <a:cs typeface="ＭＳ Ｐゴシック" pitchFamily="-84" charset="-128"/>
              </a:rPr>
              <a:t>m </a:t>
            </a:r>
            <a:r>
              <a:rPr lang="en-US" i="1" dirty="0" smtClean="0"/>
              <a:t>= {kG, P</a:t>
            </a:r>
            <a:r>
              <a:rPr lang="en-US" sz="2639" i="1" baseline="-25000" dirty="0" smtClean="0"/>
              <a:t>m</a:t>
            </a:r>
            <a:r>
              <a:rPr lang="en-US" i="1" dirty="0" smtClean="0"/>
              <a:t>+kP</a:t>
            </a:r>
            <a:r>
              <a:rPr lang="en-US" sz="2639" i="1" baseline="-25000" dirty="0" smtClean="0"/>
              <a:t>B</a:t>
            </a:r>
            <a:r>
              <a:rPr lang="en-US" i="1" dirty="0" smtClean="0"/>
              <a:t>}</a:t>
            </a:r>
          </a:p>
          <a:p>
            <a:r>
              <a:rPr lang="en-US" dirty="0" smtClean="0"/>
              <a:t>To decrypt the ciphertext, B multiplies the first point in the pair by B’s secret key and subtracts the result from the second point:</a:t>
            </a:r>
          </a:p>
          <a:p>
            <a:pPr>
              <a:buNone/>
            </a:pPr>
            <a:r>
              <a:rPr lang="en-US" i="1" dirty="0" smtClean="0"/>
              <a:t>           P</a:t>
            </a:r>
            <a:r>
              <a:rPr lang="en-US" sz="2880" i="1" baseline="-25000" dirty="0" smtClean="0"/>
              <a:t>m</a:t>
            </a:r>
            <a:r>
              <a:rPr lang="en-AU" i="1" dirty="0" smtClean="0"/>
              <a:t>+k</a:t>
            </a:r>
            <a:r>
              <a:rPr lang="en-US" i="1" dirty="0" smtClean="0"/>
              <a:t>P</a:t>
            </a:r>
            <a:r>
              <a:rPr lang="en-US" sz="2880" i="1" baseline="-25000" dirty="0" smtClean="0"/>
              <a:t>B</a:t>
            </a:r>
            <a:r>
              <a:rPr lang="en-AU" i="1" dirty="0" smtClean="0"/>
              <a:t>–</a:t>
            </a:r>
            <a:r>
              <a:rPr lang="en-US" i="1" dirty="0" smtClean="0"/>
              <a:t>n</a:t>
            </a:r>
            <a:r>
              <a:rPr lang="en-US" sz="2880" i="1" baseline="-25000" dirty="0" smtClean="0"/>
              <a:t>B</a:t>
            </a:r>
            <a:r>
              <a:rPr lang="en-AU" i="1" dirty="0" smtClean="0"/>
              <a:t>(kG) = </a:t>
            </a:r>
            <a:r>
              <a:rPr lang="en-US" i="1" dirty="0" smtClean="0"/>
              <a:t>P</a:t>
            </a:r>
            <a:r>
              <a:rPr lang="en-US" sz="2880" i="1" baseline="-25000" dirty="0" smtClean="0"/>
              <a:t>m</a:t>
            </a:r>
            <a:r>
              <a:rPr lang="en-AU" i="1" dirty="0" smtClean="0"/>
              <a:t>+k(</a:t>
            </a:r>
            <a:r>
              <a:rPr lang="en-US" i="1" dirty="0" smtClean="0"/>
              <a:t>n</a:t>
            </a:r>
            <a:r>
              <a:rPr lang="en-US" sz="2880" i="1" baseline="-25000" dirty="0" smtClean="0"/>
              <a:t>B</a:t>
            </a:r>
            <a:r>
              <a:rPr lang="en-AU" i="1" dirty="0" smtClean="0"/>
              <a:t>G)–</a:t>
            </a:r>
            <a:r>
              <a:rPr lang="en-US" i="1" dirty="0" smtClean="0"/>
              <a:t>n</a:t>
            </a:r>
            <a:r>
              <a:rPr lang="en-US" sz="2880" i="1" baseline="-25000" dirty="0" smtClean="0"/>
              <a:t>B</a:t>
            </a:r>
            <a:r>
              <a:rPr lang="en-AU" i="1" dirty="0" smtClean="0"/>
              <a:t>(kG) = </a:t>
            </a:r>
            <a:r>
              <a:rPr lang="en-US" i="1" dirty="0" smtClean="0"/>
              <a:t>P</a:t>
            </a:r>
            <a:r>
              <a:rPr lang="en-US" sz="2880" i="1" baseline="-25000" dirty="0" smtClean="0"/>
              <a:t>m</a:t>
            </a:r>
            <a:endParaRPr lang="en-AU" sz="2880" i="1" baseline="-250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0" y="39688"/>
            <a:ext cx="9143999" cy="1412875"/>
          </a:xfrm>
        </p:spPr>
        <p:txBody>
          <a:bodyPr/>
          <a:lstStyle/>
          <a:p>
            <a:r>
              <a:rPr lang="en-US" dirty="0" smtClean="0"/>
              <a:t>Security of Elliptic Curve Cryptography</a:t>
            </a:r>
            <a:endParaRPr lang="en-AU" dirty="0"/>
          </a:p>
        </p:txBody>
      </p:sp>
      <p:sp>
        <p:nvSpPr>
          <p:cNvPr id="78851" name="Rectangle 3"/>
          <p:cNvSpPr>
            <a:spLocks noGrp="1" noChangeArrowheads="1"/>
          </p:cNvSpPr>
          <p:nvPr>
            <p:ph idx="1"/>
          </p:nvPr>
        </p:nvSpPr>
        <p:spPr>
          <a:xfrm>
            <a:off x="792163" y="1762125"/>
            <a:ext cx="7570787" cy="4562475"/>
          </a:xfrm>
        </p:spPr>
        <p:txBody>
          <a:bodyPr>
            <a:normAutofit fontScale="92500" lnSpcReduction="20000"/>
          </a:bodyPr>
          <a:lstStyle/>
          <a:p>
            <a:r>
              <a:rPr lang="en-US" dirty="0" smtClean="0"/>
              <a:t>Depends on the difficulty of the elliptic curve logarithm problem</a:t>
            </a:r>
          </a:p>
          <a:p>
            <a:r>
              <a:rPr lang="en-US" dirty="0" smtClean="0"/>
              <a:t>Fastest known technique is “Pollard rho method”</a:t>
            </a:r>
          </a:p>
          <a:p>
            <a:r>
              <a:rPr lang="en-US" dirty="0" smtClean="0"/>
              <a:t>Compared to factoring, can use much smaller key sizes than with RSA</a:t>
            </a:r>
          </a:p>
          <a:p>
            <a:r>
              <a:rPr lang="en-US" dirty="0" smtClean="0"/>
              <a:t>For equivalent key lengths computations are roughly equivalent</a:t>
            </a:r>
          </a:p>
          <a:p>
            <a:r>
              <a:rPr lang="en-US" dirty="0" smtClean="0"/>
              <a:t>Hence, for similar security ECC offers significant computational advantages</a:t>
            </a:r>
            <a:endParaRPr lang="en-AU"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04800" y="2743200"/>
            <a:ext cx="8507461" cy="3802432"/>
          </a:xfrm>
          <a:prstGeom prst="rect">
            <a:avLst/>
          </a:prstGeom>
        </p:spPr>
      </p:pic>
      <p:sp>
        <p:nvSpPr>
          <p:cNvPr id="9" name="Title 8"/>
          <p:cNvSpPr>
            <a:spLocks noGrp="1"/>
          </p:cNvSpPr>
          <p:nvPr>
            <p:ph type="title" idx="4294967295"/>
          </p:nvPr>
        </p:nvSpPr>
        <p:spPr>
          <a:xfrm>
            <a:off x="0" y="39688"/>
            <a:ext cx="9144000" cy="2551112"/>
          </a:xfrm>
        </p:spPr>
        <p:txBody>
          <a:bodyPr/>
          <a:lstStyle/>
          <a:p>
            <a:pPr>
              <a:lnSpc>
                <a:spcPct val="100000"/>
              </a:lnSpc>
              <a:spcBef>
                <a:spcPts val="3000"/>
              </a:spcBef>
              <a:spcAft>
                <a:spcPts val="1200"/>
              </a:spcAft>
            </a:pPr>
            <a:r>
              <a:rPr lang="en-US" sz="3600" b="1" dirty="0" smtClean="0">
                <a:solidFill>
                  <a:schemeClr val="tx2">
                    <a:lumMod val="75000"/>
                  </a:schemeClr>
                </a:solidFill>
              </a:rPr>
              <a:t>Table 10.3   </a:t>
            </a:r>
            <a:r>
              <a:rPr lang="en-US" sz="3600" dirty="0" smtClean="0">
                <a:solidFill>
                  <a:schemeClr val="tx2">
                    <a:lumMod val="75000"/>
                  </a:schemeClr>
                </a:solidFill>
              </a:rPr>
              <a:t/>
            </a:r>
            <a:br>
              <a:rPr lang="en-US" sz="3600" dirty="0" smtClean="0">
                <a:solidFill>
                  <a:schemeClr val="tx2">
                    <a:lumMod val="75000"/>
                  </a:schemeClr>
                </a:solidFill>
              </a:rPr>
            </a:br>
            <a:r>
              <a:rPr lang="en-US" sz="3600" dirty="0" smtClean="0">
                <a:solidFill>
                  <a:schemeClr val="tx2">
                    <a:lumMod val="75000"/>
                  </a:schemeClr>
                </a:solidFill>
              </a:rPr>
              <a:t>Comparable Key Sizes in Terms of Computational Effort for Cryptanalysis </a:t>
            </a:r>
            <a:br>
              <a:rPr lang="en-US" sz="3600" dirty="0" smtClean="0">
                <a:solidFill>
                  <a:schemeClr val="tx2">
                    <a:lumMod val="75000"/>
                  </a:schemeClr>
                </a:solidFill>
              </a:rPr>
            </a:br>
            <a:r>
              <a:rPr lang="en-US" sz="3600" dirty="0" smtClean="0">
                <a:solidFill>
                  <a:schemeClr val="tx2">
                    <a:lumMod val="75000"/>
                  </a:schemeClr>
                </a:solidFill>
              </a:rPr>
              <a:t>(NIST SP-800-57) </a:t>
            </a:r>
            <a:endParaRPr lang="en-US" sz="3600" dirty="0">
              <a:solidFill>
                <a:schemeClr val="tx2">
                  <a:lumMod val="75000"/>
                </a:schemeClr>
              </a:solidFill>
            </a:endParaRPr>
          </a:p>
        </p:txBody>
      </p:sp>
      <p:sp>
        <p:nvSpPr>
          <p:cNvPr id="11" name="Rectangle 10"/>
          <p:cNvSpPr/>
          <p:nvPr/>
        </p:nvSpPr>
        <p:spPr>
          <a:xfrm>
            <a:off x="381000" y="6400800"/>
            <a:ext cx="8382000" cy="338554"/>
          </a:xfrm>
          <a:prstGeom prst="rect">
            <a:avLst/>
          </a:prstGeom>
        </p:spPr>
        <p:txBody>
          <a:bodyPr wrap="square">
            <a:spAutoFit/>
          </a:bodyPr>
          <a:lstStyle/>
          <a:p>
            <a:r>
              <a:rPr lang="en-US" sz="1600" i="1" dirty="0" smtClean="0">
                <a:latin typeface="+mn-lt"/>
              </a:rPr>
              <a:t>Note: L</a:t>
            </a:r>
            <a:r>
              <a:rPr lang="en-US" sz="1600" dirty="0" smtClean="0">
                <a:latin typeface="+mn-lt"/>
              </a:rPr>
              <a:t> = size of public key, </a:t>
            </a:r>
            <a:r>
              <a:rPr lang="en-US" sz="1600" i="1" dirty="0" smtClean="0">
                <a:latin typeface="+mn-lt"/>
              </a:rPr>
              <a:t>N</a:t>
            </a:r>
            <a:r>
              <a:rPr lang="en-US" sz="1600" dirty="0" smtClean="0">
                <a:latin typeface="+mn-lt"/>
              </a:rPr>
              <a:t> = size of private key </a:t>
            </a:r>
            <a:endParaRPr lang="en-US" sz="1600" dirty="0">
              <a:latin typeface="+mn-lt"/>
            </a:endParaRPr>
          </a:p>
        </p:txBody>
      </p:sp>
    </p:spTree>
  </p:cSld>
  <p:clrMapOvr>
    <a:masterClrMapping/>
  </p:clrMapOvr>
  <p:transition>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4706" t="909" r="3529" b="21818"/>
              <a:stretch>
                <a:fillRect/>
              </a:stretch>
            </p:blipFill>
          </mc:Choice>
          <mc:Fallback>
            <p:blipFill>
              <a:blip r:embed="rId4"/>
              <a:srcRect l="4706" t="909" r="3529" b="21818"/>
              <a:stretch>
                <a:fillRect/>
              </a:stretch>
            </p:blipFill>
          </mc:Fallback>
        </mc:AlternateContent>
        <p:spPr>
          <a:xfrm>
            <a:off x="1447800" y="1"/>
            <a:ext cx="6293132" cy="6857999"/>
          </a:xfrm>
          <a:prstGeom prst="rect">
            <a:avLst/>
          </a:prstGeom>
        </p:spPr>
      </p:pic>
    </p:spTree>
  </p:cSld>
  <p:clrMapOvr>
    <a:masterClrMapping/>
  </p:clrMapOvr>
  <p:transition>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688"/>
            <a:ext cx="9143999" cy="1412875"/>
          </a:xfrm>
        </p:spPr>
        <p:txBody>
          <a:bodyPr/>
          <a:lstStyle/>
          <a:p>
            <a:pPr>
              <a:lnSpc>
                <a:spcPts val="4400"/>
              </a:lnSpc>
            </a:pPr>
            <a:r>
              <a:rPr lang="en-US" sz="4000" dirty="0" smtClean="0"/>
              <a:t>Pseudorandom Number Generation (PRNG) Based on Asymmetric Cipher</a:t>
            </a:r>
          </a:p>
        </p:txBody>
      </p:sp>
      <p:sp>
        <p:nvSpPr>
          <p:cNvPr id="3" name="Content Placeholder 2"/>
          <p:cNvSpPr>
            <a:spLocks noGrp="1"/>
          </p:cNvSpPr>
          <p:nvPr>
            <p:ph idx="1"/>
          </p:nvPr>
        </p:nvSpPr>
        <p:spPr>
          <a:xfrm>
            <a:off x="792163" y="1981200"/>
            <a:ext cx="7570787" cy="4419600"/>
          </a:xfrm>
        </p:spPr>
        <p:txBody>
          <a:bodyPr>
            <a:normAutofit lnSpcReduction="10000"/>
          </a:bodyPr>
          <a:lstStyle/>
          <a:p>
            <a:r>
              <a:rPr lang="en-US" dirty="0" smtClean="0"/>
              <a:t>An asymmetric encryption algorithm produces apparently ransom output and can be used to build a PRNG</a:t>
            </a:r>
          </a:p>
          <a:p>
            <a:r>
              <a:rPr lang="en-US" dirty="0" smtClean="0"/>
              <a:t>Much slower than symmetric algorithms so they’re not used to generate open-ended PRNG bit streams</a:t>
            </a:r>
          </a:p>
          <a:p>
            <a:r>
              <a:rPr lang="en-US" dirty="0" smtClean="0"/>
              <a:t>Useful for creating a pseudorandom function (PRF) for generating a short pseudorandom bit sequence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7273" b="18182"/>
              <a:stretch>
                <a:fillRect/>
              </a:stretch>
            </p:blipFill>
          </mc:Choice>
          <mc:Fallback>
            <p:blipFill>
              <a:blip r:embed="rId4"/>
              <a:srcRect t="27273" b="18182"/>
              <a:stretch>
                <a:fillRect/>
              </a:stretch>
            </p:blipFill>
          </mc:Fallback>
        </mc:AlternateContent>
        <p:spPr>
          <a:xfrm>
            <a:off x="0" y="228600"/>
            <a:ext cx="9144000" cy="6454563"/>
          </a:xfrm>
          <a:prstGeom prst="rect">
            <a:avLst/>
          </a:prstGeom>
        </p:spPr>
      </p:pic>
    </p:spTree>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5200"/>
              </a:lnSpc>
            </a:pPr>
            <a:r>
              <a:rPr lang="en-US" sz="5000" dirty="0" smtClean="0"/>
              <a:t>PRNG Based on Elliptic Curve Cryptography</a:t>
            </a:r>
          </a:p>
        </p:txBody>
      </p:sp>
      <p:sp>
        <p:nvSpPr>
          <p:cNvPr id="3" name="Content Placeholder 2"/>
          <p:cNvSpPr>
            <a:spLocks noGrp="1"/>
          </p:cNvSpPr>
          <p:nvPr>
            <p:ph idx="1"/>
          </p:nvPr>
        </p:nvSpPr>
        <p:spPr>
          <a:xfrm>
            <a:off x="762000" y="1905000"/>
            <a:ext cx="7772400" cy="4724400"/>
          </a:xfrm>
        </p:spPr>
        <p:txBody>
          <a:bodyPr>
            <a:normAutofit fontScale="85000" lnSpcReduction="20000"/>
          </a:bodyPr>
          <a:lstStyle/>
          <a:p>
            <a:r>
              <a:rPr lang="en-US" dirty="0" smtClean="0"/>
              <a:t>Developed by the U.S. National Security Agency (NSA)</a:t>
            </a:r>
          </a:p>
          <a:p>
            <a:r>
              <a:rPr lang="en-US" dirty="0" smtClean="0"/>
              <a:t>Known as dual elliptic curve PRNG (DEC PRNG)</a:t>
            </a:r>
          </a:p>
          <a:p>
            <a:r>
              <a:rPr lang="en-US" dirty="0" smtClean="0"/>
              <a:t>Recommended in NIST SP 800-90, the ANSI standard X9.82, and the ISO standard 18031</a:t>
            </a:r>
          </a:p>
          <a:p>
            <a:r>
              <a:rPr lang="en-US" dirty="0" smtClean="0"/>
              <a:t>Has been some controversy regarding both the security and efficiency of this algorithm compared to other alternatives</a:t>
            </a:r>
          </a:p>
          <a:p>
            <a:pPr lvl="1"/>
            <a:r>
              <a:rPr lang="en-US" dirty="0" smtClean="0"/>
              <a:t>The only motivation for its use would be that it is used in a system that already implements ECC but does not implement any other symmetric, asymmetric, or hash cryptographic algorithm that could be used to build a PRNG</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dirty="0" smtClean="0"/>
              <a:t>Summary</a:t>
            </a:r>
            <a:endParaRPr lang="en-AU" dirty="0" smtClean="0"/>
          </a:p>
        </p:txBody>
      </p:sp>
      <p:sp>
        <p:nvSpPr>
          <p:cNvPr id="100355" name="Rectangle 3"/>
          <p:cNvSpPr>
            <a:spLocks noGrp="1" noChangeArrowheads="1"/>
          </p:cNvSpPr>
          <p:nvPr>
            <p:ph sz="half" idx="1"/>
          </p:nvPr>
        </p:nvSpPr>
        <p:spPr>
          <a:xfrm>
            <a:off x="304800" y="1828800"/>
            <a:ext cx="3565525" cy="4800600"/>
          </a:xfrm>
        </p:spPr>
        <p:txBody>
          <a:bodyPr>
            <a:normAutofit fontScale="85000" lnSpcReduction="20000"/>
          </a:bodyPr>
          <a:lstStyle/>
          <a:p>
            <a:r>
              <a:rPr lang="en-US" dirty="0" smtClean="0"/>
              <a:t>Diffie-Hellman Key Exchange</a:t>
            </a:r>
          </a:p>
          <a:p>
            <a:pPr lvl="1"/>
            <a:r>
              <a:rPr lang="en-US" dirty="0" smtClean="0"/>
              <a:t>The algorithm</a:t>
            </a:r>
          </a:p>
          <a:p>
            <a:pPr lvl="1"/>
            <a:r>
              <a:rPr lang="en-US" dirty="0" smtClean="0"/>
              <a:t>Key exchange protocols</a:t>
            </a:r>
          </a:p>
          <a:p>
            <a:pPr lvl="1"/>
            <a:r>
              <a:rPr lang="en-US" dirty="0" smtClean="0"/>
              <a:t>Man-in-the-middle attack</a:t>
            </a:r>
          </a:p>
          <a:p>
            <a:r>
              <a:rPr lang="en-US" dirty="0" smtClean="0"/>
              <a:t>Elgamal cryptographic system</a:t>
            </a:r>
          </a:p>
          <a:p>
            <a:r>
              <a:rPr lang="en-US" dirty="0" smtClean="0"/>
              <a:t>Elliptic curve cryptography</a:t>
            </a:r>
          </a:p>
          <a:p>
            <a:pPr lvl="1"/>
            <a:r>
              <a:rPr lang="en-US" dirty="0" smtClean="0"/>
              <a:t>Analog of Diffie-Hellman key exchange</a:t>
            </a:r>
          </a:p>
          <a:p>
            <a:pPr lvl="1"/>
            <a:r>
              <a:rPr lang="en-US" dirty="0" smtClean="0"/>
              <a:t>Elliptic curve encryption/decryption</a:t>
            </a:r>
          </a:p>
          <a:p>
            <a:pPr lvl="1"/>
            <a:r>
              <a:rPr lang="en-US" dirty="0" smtClean="0"/>
              <a:t>Security of elliptic curve cryptography</a:t>
            </a:r>
            <a:endParaRPr lang="en-AU" dirty="0" smtClean="0"/>
          </a:p>
        </p:txBody>
      </p:sp>
      <p:sp>
        <p:nvSpPr>
          <p:cNvPr id="76804" name="Content Placeholder 11"/>
          <p:cNvSpPr>
            <a:spLocks noGrp="1"/>
          </p:cNvSpPr>
          <p:nvPr>
            <p:ph sz="half" idx="2"/>
          </p:nvPr>
        </p:nvSpPr>
        <p:spPr>
          <a:xfrm>
            <a:off x="5578475" y="2057400"/>
            <a:ext cx="3565525" cy="4800600"/>
          </a:xfrm>
        </p:spPr>
        <p:txBody>
          <a:bodyPr rtlCol="0">
            <a:normAutofit fontScale="85000" lnSpcReduction="20000"/>
          </a:bodyPr>
          <a:lstStyle/>
          <a:p>
            <a:pPr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 arithmetic</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Abelian groups</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curves over real numbers</a:t>
            </a:r>
          </a:p>
          <a:p>
            <a:pPr lvl="1" fontAlgn="auto">
              <a:spcAft>
                <a:spcPts val="0"/>
              </a:spcAft>
              <a:buClr>
                <a:schemeClr val="accent1">
                  <a:lumMod val="60000"/>
                  <a:lumOff val="40000"/>
                </a:schemeClr>
              </a:buClr>
              <a:buFont typeface="Candara" pitchFamily="34" charset="0"/>
              <a:buChar char="•"/>
              <a:defRPr/>
            </a:pPr>
            <a:r>
              <a:rPr lang="en-US" dirty="0" smtClean="0">
                <a:ea typeface="+mn-ea"/>
                <a:cs typeface="+mn-cs"/>
              </a:rPr>
              <a:t>Elliptic curves over Z</a:t>
            </a:r>
            <a:r>
              <a:rPr lang="en-US" baseline="-25000" dirty="0" smtClean="0">
                <a:ea typeface="+mn-ea"/>
                <a:cs typeface="+mn-cs"/>
              </a:rPr>
              <a:t>p</a:t>
            </a:r>
          </a:p>
          <a:p>
            <a:pPr lvl="1" fontAlgn="auto">
              <a:spcAft>
                <a:spcPts val="0"/>
              </a:spcAft>
              <a:buClr>
                <a:schemeClr val="accent1">
                  <a:lumMod val="60000"/>
                  <a:lumOff val="40000"/>
                </a:schemeClr>
              </a:buClr>
              <a:buFont typeface="Candara" pitchFamily="34" charset="0"/>
              <a:buChar char="•"/>
              <a:defRPr/>
            </a:pPr>
            <a:r>
              <a:rPr lang="en-US" dirty="0" smtClean="0">
                <a:ea typeface="+mn-ea"/>
              </a:rPr>
              <a:t>Elliptic curves over GF(2</a:t>
            </a:r>
            <a:r>
              <a:rPr lang="en-US" i="1" baseline="30000" dirty="0" smtClean="0">
                <a:ea typeface="+mn-ea"/>
              </a:rPr>
              <a:t>m</a:t>
            </a:r>
            <a:r>
              <a:rPr lang="en-US" dirty="0" smtClean="0">
                <a:ea typeface="+mn-ea"/>
              </a:rPr>
              <a:t>)</a:t>
            </a:r>
          </a:p>
          <a:p>
            <a:pPr fontAlgn="auto">
              <a:spcAft>
                <a:spcPts val="0"/>
              </a:spcAft>
              <a:buClr>
                <a:schemeClr val="accent1">
                  <a:lumMod val="60000"/>
                  <a:lumOff val="40000"/>
                </a:schemeClr>
              </a:buClr>
              <a:buFont typeface="Candara" pitchFamily="34" charset="0"/>
              <a:buChar char="•"/>
              <a:defRPr/>
            </a:pPr>
            <a:r>
              <a:rPr lang="en-US" dirty="0" smtClean="0">
                <a:ea typeface="+mn-ea"/>
              </a:rPr>
              <a:t>Pseudorandom number generation based on an asymmetric cipher</a:t>
            </a:r>
          </a:p>
          <a:p>
            <a:pPr lvl="1" fontAlgn="auto">
              <a:spcAft>
                <a:spcPts val="0"/>
              </a:spcAft>
              <a:buClr>
                <a:schemeClr val="accent1">
                  <a:lumMod val="60000"/>
                  <a:lumOff val="40000"/>
                </a:schemeClr>
              </a:buClr>
              <a:buFont typeface="Candara" pitchFamily="34" charset="0"/>
              <a:buChar char="•"/>
              <a:defRPr/>
            </a:pPr>
            <a:r>
              <a:rPr lang="en-US" dirty="0" smtClean="0">
                <a:ea typeface="+mn-ea"/>
              </a:rPr>
              <a:t>PRNG based on RSA</a:t>
            </a:r>
          </a:p>
          <a:p>
            <a:pPr lvl="1" fontAlgn="auto">
              <a:spcAft>
                <a:spcPts val="0"/>
              </a:spcAft>
              <a:buClr>
                <a:schemeClr val="accent1">
                  <a:lumMod val="60000"/>
                  <a:lumOff val="40000"/>
                </a:schemeClr>
              </a:buClr>
              <a:buFont typeface="Candara" pitchFamily="34" charset="0"/>
              <a:buChar char="•"/>
              <a:defRPr/>
            </a:pPr>
            <a:r>
              <a:rPr lang="en-US" dirty="0" smtClean="0">
                <a:ea typeface="+mn-ea"/>
              </a:rPr>
              <a:t>PRNG based on elliptic curve cryptography</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5814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026"/>
          <p:cNvSpPr>
            <a:spLocks noGrp="1" noChangeArrowheads="1"/>
          </p:cNvSpPr>
          <p:nvPr>
            <p:ph type="title"/>
          </p:nvPr>
        </p:nvSpPr>
        <p:spPr/>
        <p:txBody>
          <a:bodyPr/>
          <a:lstStyle/>
          <a:p>
            <a:r>
              <a:rPr lang="en-US" dirty="0" smtClean="0"/>
              <a:t>Key Exchange Protocols</a:t>
            </a:r>
            <a:endParaRPr lang="en-AU" dirty="0"/>
          </a:p>
        </p:txBody>
      </p:sp>
      <p:sp>
        <p:nvSpPr>
          <p:cNvPr id="96259" name="Rectangle 1027"/>
          <p:cNvSpPr>
            <a:spLocks noGrp="1" noChangeArrowheads="1"/>
          </p:cNvSpPr>
          <p:nvPr>
            <p:ph idx="1"/>
          </p:nvPr>
        </p:nvSpPr>
        <p:spPr/>
        <p:txBody>
          <a:bodyPr>
            <a:normAutofit lnSpcReduction="10000"/>
          </a:bodyPr>
          <a:lstStyle/>
          <a:p>
            <a:r>
              <a:rPr lang="en-AU" dirty="0" smtClean="0"/>
              <a:t>Users could create random private/public Diffie-Hellman keys each time they communicate</a:t>
            </a:r>
          </a:p>
          <a:p>
            <a:r>
              <a:rPr lang="en-AU" dirty="0" smtClean="0"/>
              <a:t>Users could create a known private/public Diffie-Hellman key and publish in a directory, then consulted and used to securely communicate with them</a:t>
            </a:r>
          </a:p>
          <a:p>
            <a:r>
              <a:rPr lang="en-AU" dirty="0" smtClean="0"/>
              <a:t>Vulnerable to Man-in-the-Middle-Attack</a:t>
            </a:r>
          </a:p>
          <a:p>
            <a:r>
              <a:rPr lang="en-AU" dirty="0" smtClean="0"/>
              <a:t>Authentication of the keys is needed</a:t>
            </a:r>
          </a:p>
          <a:p>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5882" t="1818" r="5882" b="10000"/>
              <a:stretch>
                <a:fillRect/>
              </a:stretch>
            </p:blipFill>
          </mc:Choice>
          <mc:Fallback>
            <p:blipFill>
              <a:blip r:embed="rId4"/>
              <a:srcRect l="5882" t="1818" r="5882" b="10000"/>
              <a:stretch>
                <a:fillRect/>
              </a:stretch>
            </p:blipFill>
          </mc:Fallback>
        </mc:AlternateContent>
        <p:spPr>
          <a:xfrm>
            <a:off x="1828800" y="0"/>
            <a:ext cx="5302501" cy="6858000"/>
          </a:xfrm>
          <a:prstGeom prst="rect">
            <a:avLst/>
          </a:prstGeom>
        </p:spPr>
      </p:pic>
    </p:spTree>
  </p:cSld>
  <p:clrMapOvr>
    <a:masterClrMapping/>
  </p:clrMapOvr>
  <p:transition spd="med">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AU" dirty="0" smtClean="0"/>
              <a:t>ElGamal Cryptography</a:t>
            </a:r>
          </a:p>
        </p:txBody>
      </p:sp>
      <p:graphicFrame>
        <p:nvGraphicFramePr>
          <p:cNvPr id="20" name="Content Placeholder 19"/>
          <p:cNvGraphicFramePr>
            <a:graphicFrameLocks noGrp="1"/>
          </p:cNvGraphicFramePr>
          <p:nvPr>
            <p:ph idx="1"/>
          </p:nvPr>
        </p:nvGraphicFramePr>
        <p:xfrm>
          <a:off x="0" y="1524000"/>
          <a:ext cx="9143999" cy="5333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11765" t="6364" r="10588" b="10000"/>
              <a:stretch>
                <a:fillRect/>
              </a:stretch>
            </p:blipFill>
          </mc:Choice>
          <mc:Fallback>
            <p:blipFill>
              <a:blip r:embed="rId4"/>
              <a:srcRect l="11765" t="6364" r="10588" b="10000"/>
              <a:stretch>
                <a:fillRect/>
              </a:stretch>
            </p:blipFill>
          </mc:Fallback>
        </mc:AlternateContent>
        <p:spPr>
          <a:xfrm>
            <a:off x="2053853" y="0"/>
            <a:ext cx="4919802" cy="6858000"/>
          </a:xfrm>
          <a:prstGeom prst="rect">
            <a:avLst/>
          </a:prstGeom>
        </p:spPr>
      </p:pic>
    </p:spTree>
  </p:cSld>
  <p:clrMapOvr>
    <a:masterClrMapping/>
  </p:clrMapOvr>
  <p:transition spd="med">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39688"/>
            <a:ext cx="9143999" cy="1412875"/>
          </a:xfrm>
        </p:spPr>
        <p:txBody>
          <a:bodyPr/>
          <a:lstStyle/>
          <a:p>
            <a:r>
              <a:rPr lang="en-US" dirty="0" smtClean="0"/>
              <a:t>Elliptic Curve Arithmetic</a:t>
            </a:r>
            <a:endParaRPr lang="en-AU" dirty="0"/>
          </a:p>
        </p:txBody>
      </p:sp>
      <p:sp>
        <p:nvSpPr>
          <p:cNvPr id="68611" name="Rectangle 3"/>
          <p:cNvSpPr>
            <a:spLocks noGrp="1" noChangeArrowheads="1"/>
          </p:cNvSpPr>
          <p:nvPr>
            <p:ph idx="1"/>
          </p:nvPr>
        </p:nvSpPr>
        <p:spPr/>
        <p:txBody>
          <a:bodyPr>
            <a:normAutofit fontScale="85000" lnSpcReduction="20000"/>
          </a:bodyPr>
          <a:lstStyle/>
          <a:p>
            <a:r>
              <a:rPr lang="en-AU" dirty="0" smtClean="0"/>
              <a:t>Most of the products and standards that use public-key cryptography for encryption and digital signatures use RSA</a:t>
            </a:r>
          </a:p>
          <a:p>
            <a:pPr lvl="1"/>
            <a:r>
              <a:rPr lang="en-AU" dirty="0" smtClean="0"/>
              <a:t>The key length for secure RSA use has increased over recent years and this has put a heavier processing load on applications using RSA</a:t>
            </a:r>
          </a:p>
          <a:p>
            <a:r>
              <a:rPr lang="en-AU" dirty="0" smtClean="0"/>
              <a:t>Elliptic curve cryptography (ECC) is showing up in standardization efforts including the IEEE P1363 Standard for Public-Key Cryptography</a:t>
            </a:r>
          </a:p>
          <a:p>
            <a:r>
              <a:rPr lang="en-AU" dirty="0" smtClean="0"/>
              <a:t>Principal attraction of ECC is that it appears to offer equal security for a far smaller key size</a:t>
            </a:r>
          </a:p>
          <a:p>
            <a:r>
              <a:rPr lang="en-AU" dirty="0" smtClean="0"/>
              <a:t>Confidence level in ECC is not yet as high as that in RSA</a:t>
            </a:r>
            <a:endParaRPr lang="en-AU"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Abelian Group</a:t>
            </a:r>
            <a:endParaRPr lang="en-US" dirty="0"/>
          </a:p>
        </p:txBody>
      </p:sp>
      <p:sp>
        <p:nvSpPr>
          <p:cNvPr id="9" name="Content Placeholder 8"/>
          <p:cNvSpPr>
            <a:spLocks noGrp="1"/>
          </p:cNvSpPr>
          <p:nvPr>
            <p:ph idx="1"/>
          </p:nvPr>
        </p:nvSpPr>
        <p:spPr>
          <a:xfrm>
            <a:off x="381000" y="1762125"/>
            <a:ext cx="8382000" cy="4943475"/>
          </a:xfrm>
        </p:spPr>
        <p:txBody>
          <a:bodyPr>
            <a:normAutofit/>
          </a:bodyPr>
          <a:lstStyle/>
          <a:p>
            <a:r>
              <a:rPr lang="en-US" dirty="0" smtClean="0"/>
              <a:t>A set of elements with a binary operation, denoted by </a:t>
            </a:r>
            <a:r>
              <a:rPr lang="en-US" sz="2000" dirty="0" smtClean="0">
                <a:latin typeface="Wingdings"/>
                <a:ea typeface="Wingdings"/>
                <a:cs typeface="Wingdings"/>
              </a:rPr>
              <a:t></a:t>
            </a:r>
            <a:r>
              <a:rPr lang="en-US" dirty="0" smtClean="0"/>
              <a:t>, that associates to each ordered pair (</a:t>
            </a:r>
            <a:r>
              <a:rPr lang="en-US" i="1" dirty="0" smtClean="0"/>
              <a:t>a, b) </a:t>
            </a:r>
            <a:r>
              <a:rPr lang="en-US" dirty="0" smtClean="0"/>
              <a:t>of elements in </a:t>
            </a:r>
            <a:r>
              <a:rPr lang="en-US" i="1" dirty="0" smtClean="0"/>
              <a:t>G </a:t>
            </a:r>
            <a:r>
              <a:rPr lang="en-US" dirty="0" smtClean="0"/>
              <a:t>an element (</a:t>
            </a:r>
            <a:r>
              <a:rPr lang="en-US" i="1" dirty="0" smtClean="0"/>
              <a:t>a </a:t>
            </a:r>
            <a:r>
              <a:rPr lang="en-US" sz="2000" i="1" dirty="0" smtClean="0">
                <a:latin typeface="Wingdings"/>
                <a:ea typeface="Wingdings"/>
                <a:cs typeface="Wingdings"/>
              </a:rPr>
              <a:t></a:t>
            </a:r>
            <a:r>
              <a:rPr lang="en-US" i="1" dirty="0" smtClean="0"/>
              <a:t> b)</a:t>
            </a:r>
            <a:r>
              <a:rPr lang="en-US" dirty="0" smtClean="0"/>
              <a:t> in </a:t>
            </a:r>
            <a:r>
              <a:rPr lang="en-US" i="1" dirty="0" smtClean="0"/>
              <a:t>G, </a:t>
            </a:r>
            <a:r>
              <a:rPr lang="en-US" dirty="0" smtClean="0"/>
              <a:t>such that the following axioms are obeyed:</a:t>
            </a:r>
          </a:p>
          <a:p>
            <a:pPr>
              <a:buNone/>
            </a:pPr>
            <a:r>
              <a:rPr lang="en-US" sz="2200" b="1" dirty="0" smtClean="0"/>
              <a:t>(A1) Closure: </a:t>
            </a:r>
            <a:r>
              <a:rPr lang="en-US" sz="2200" dirty="0" smtClean="0"/>
              <a:t>		If </a:t>
            </a:r>
            <a:r>
              <a:rPr lang="en-US" sz="2200" i="1" dirty="0" smtClean="0"/>
              <a:t>a</a:t>
            </a:r>
            <a:r>
              <a:rPr lang="en-US" sz="2200" dirty="0" smtClean="0"/>
              <a:t> and </a:t>
            </a:r>
            <a:r>
              <a:rPr lang="en-US" sz="2200" i="1" dirty="0" smtClean="0"/>
              <a:t>b</a:t>
            </a:r>
            <a:r>
              <a:rPr lang="en-US" sz="2200" dirty="0" smtClean="0"/>
              <a:t> belong to </a:t>
            </a:r>
            <a:r>
              <a:rPr lang="en-US" sz="2200" i="1" dirty="0" smtClean="0"/>
              <a:t>G</a:t>
            </a:r>
            <a:r>
              <a:rPr lang="en-US" sz="2200" dirty="0" smtClean="0"/>
              <a:t>, then </a:t>
            </a:r>
            <a:r>
              <a:rPr lang="en-US" sz="2200" i="1" dirty="0" smtClean="0"/>
              <a:t>a </a:t>
            </a:r>
            <a:r>
              <a:rPr lang="en-US" sz="2000" dirty="0" smtClean="0">
                <a:latin typeface="Wingdings"/>
                <a:ea typeface="Wingdings"/>
                <a:cs typeface="Wingdings"/>
              </a:rPr>
              <a:t></a:t>
            </a:r>
            <a:r>
              <a:rPr lang="en-US" sz="2200" i="1" dirty="0" smtClean="0"/>
              <a:t> b </a:t>
            </a:r>
            <a:r>
              <a:rPr lang="en-US" sz="2200" dirty="0" smtClean="0"/>
              <a:t>is also in </a:t>
            </a:r>
            <a:r>
              <a:rPr lang="en-US" sz="2200" i="1" dirty="0" smtClean="0"/>
              <a:t>G</a:t>
            </a:r>
            <a:endParaRPr lang="en-US" sz="2200" dirty="0" smtClean="0"/>
          </a:p>
          <a:p>
            <a:pPr>
              <a:buNone/>
            </a:pPr>
            <a:r>
              <a:rPr lang="en-US" sz="2200" b="1" dirty="0" smtClean="0"/>
              <a:t>(A2) Associative: </a:t>
            </a:r>
            <a:r>
              <a:rPr lang="en-US" sz="2200" i="1" dirty="0" smtClean="0"/>
              <a:t>a </a:t>
            </a:r>
            <a:r>
              <a:rPr lang="en-US" sz="2400" i="1" dirty="0" smtClean="0">
                <a:latin typeface="Wingdings"/>
                <a:ea typeface="Wingdings"/>
                <a:cs typeface="Wingdings"/>
              </a:rPr>
              <a:t></a:t>
            </a:r>
            <a:r>
              <a:rPr lang="en-US" sz="2200" i="1" dirty="0" smtClean="0"/>
              <a:t> (b </a:t>
            </a:r>
            <a:r>
              <a:rPr lang="en-US" sz="2400" i="1" dirty="0" smtClean="0">
                <a:latin typeface="Wingdings"/>
                <a:ea typeface="Wingdings"/>
                <a:cs typeface="Wingdings"/>
              </a:rPr>
              <a:t></a:t>
            </a:r>
            <a:r>
              <a:rPr lang="en-US" sz="2200" i="1" dirty="0" smtClean="0"/>
              <a:t> c) = (a </a:t>
            </a:r>
            <a:r>
              <a:rPr lang="en-US" sz="2400" i="1" dirty="0" smtClean="0">
                <a:latin typeface="Wingdings"/>
                <a:ea typeface="Wingdings"/>
                <a:cs typeface="Wingdings"/>
              </a:rPr>
              <a:t></a:t>
            </a:r>
            <a:r>
              <a:rPr lang="en-US" sz="2200" i="1" dirty="0" smtClean="0"/>
              <a:t> b) </a:t>
            </a:r>
            <a:r>
              <a:rPr lang="en-US" sz="2400" i="1" dirty="0" smtClean="0">
                <a:latin typeface="Wingdings"/>
                <a:ea typeface="Wingdings"/>
                <a:cs typeface="Wingdings"/>
              </a:rPr>
              <a:t></a:t>
            </a:r>
            <a:r>
              <a:rPr lang="en-US" sz="2200" i="1" dirty="0" smtClean="0"/>
              <a:t> c </a:t>
            </a:r>
            <a:r>
              <a:rPr lang="en-US" sz="2200" dirty="0" smtClean="0"/>
              <a:t>for all </a:t>
            </a:r>
            <a:r>
              <a:rPr lang="en-US" sz="2200" i="1" dirty="0" smtClean="0"/>
              <a:t>a, b, c </a:t>
            </a:r>
            <a:r>
              <a:rPr lang="en-US" sz="2200" dirty="0" smtClean="0"/>
              <a:t>in </a:t>
            </a:r>
            <a:r>
              <a:rPr lang="en-US" sz="2200" i="1" dirty="0" smtClean="0"/>
              <a:t>G</a:t>
            </a:r>
          </a:p>
          <a:p>
            <a:pPr>
              <a:buNone/>
            </a:pPr>
            <a:r>
              <a:rPr lang="en-US" sz="2200" b="1" dirty="0" smtClean="0"/>
              <a:t>(A3) Identity element: </a:t>
            </a:r>
            <a:r>
              <a:rPr lang="en-US" sz="2200" dirty="0" smtClean="0"/>
              <a:t>There is an element </a:t>
            </a:r>
            <a:r>
              <a:rPr lang="en-US" sz="2200" i="1" dirty="0" smtClean="0"/>
              <a:t>e</a:t>
            </a:r>
            <a:r>
              <a:rPr lang="en-US" sz="2200" dirty="0" smtClean="0"/>
              <a:t> in </a:t>
            </a:r>
            <a:r>
              <a:rPr lang="en-US" sz="2200" i="1" dirty="0" smtClean="0"/>
              <a:t>G </a:t>
            </a:r>
            <a:r>
              <a:rPr lang="en-US" sz="2200" dirty="0" smtClean="0"/>
              <a:t>such that </a:t>
            </a:r>
            <a:r>
              <a:rPr lang="en-US" sz="2200" i="1" dirty="0" smtClean="0"/>
              <a:t>a </a:t>
            </a:r>
            <a:r>
              <a:rPr lang="en-US" sz="2400" i="1" dirty="0" smtClean="0">
                <a:latin typeface="Wingdings"/>
                <a:ea typeface="Wingdings"/>
                <a:cs typeface="Wingdings"/>
              </a:rPr>
              <a:t></a:t>
            </a:r>
            <a:r>
              <a:rPr lang="en-US" sz="2200" i="1" dirty="0" smtClean="0"/>
              <a:t> e = e </a:t>
            </a:r>
            <a:r>
              <a:rPr lang="en-US" sz="2400" i="1" dirty="0" smtClean="0">
                <a:latin typeface="Wingdings"/>
                <a:ea typeface="Wingdings"/>
                <a:cs typeface="Wingdings"/>
              </a:rPr>
              <a:t></a:t>
            </a:r>
            <a:r>
              <a:rPr lang="en-US" sz="2200" i="1" dirty="0" smtClean="0"/>
              <a:t> a = a 			</a:t>
            </a:r>
            <a:r>
              <a:rPr lang="en-US" sz="2200" dirty="0" smtClean="0"/>
              <a:t>for all </a:t>
            </a:r>
            <a:r>
              <a:rPr lang="en-US" sz="2200" i="1" dirty="0" smtClean="0"/>
              <a:t>a</a:t>
            </a:r>
            <a:r>
              <a:rPr lang="en-US" sz="2200" dirty="0" smtClean="0"/>
              <a:t> in </a:t>
            </a:r>
            <a:r>
              <a:rPr lang="en-US" sz="2200" i="1" dirty="0" smtClean="0"/>
              <a:t>G</a:t>
            </a:r>
          </a:p>
          <a:p>
            <a:pPr>
              <a:buNone/>
            </a:pPr>
            <a:r>
              <a:rPr lang="en-US" sz="2200" b="1" dirty="0" smtClean="0"/>
              <a:t>(A4) Inverse element:</a:t>
            </a:r>
            <a:r>
              <a:rPr lang="en-US" sz="2200" dirty="0" smtClean="0"/>
              <a:t>For each </a:t>
            </a:r>
            <a:r>
              <a:rPr lang="en-US" sz="2200" i="1" dirty="0" smtClean="0"/>
              <a:t>a</a:t>
            </a:r>
            <a:r>
              <a:rPr lang="en-US" sz="2200" dirty="0" smtClean="0"/>
              <a:t> in </a:t>
            </a:r>
            <a:r>
              <a:rPr lang="en-US" sz="2200" i="1" dirty="0" smtClean="0"/>
              <a:t>G</a:t>
            </a:r>
            <a:r>
              <a:rPr lang="en-US" sz="2200" dirty="0" smtClean="0"/>
              <a:t> there is an element </a:t>
            </a:r>
            <a:r>
              <a:rPr lang="en-US" sz="2200" i="1" dirty="0" smtClean="0"/>
              <a:t>a′</a:t>
            </a:r>
            <a:r>
              <a:rPr lang="en-US" sz="2200" dirty="0" smtClean="0"/>
              <a:t> in </a:t>
            </a:r>
            <a:r>
              <a:rPr lang="en-US" sz="2200" i="1" dirty="0" smtClean="0"/>
              <a:t>G</a:t>
            </a:r>
            <a:r>
              <a:rPr lang="en-US" sz="2200" dirty="0" smtClean="0"/>
              <a:t> such that 			</a:t>
            </a:r>
            <a:r>
              <a:rPr lang="en-US" sz="2200" i="1" dirty="0" smtClean="0"/>
              <a:t>a </a:t>
            </a:r>
            <a:r>
              <a:rPr lang="en-US" sz="2400" i="1" dirty="0" smtClean="0">
                <a:latin typeface="Wingdings"/>
                <a:ea typeface="Wingdings"/>
                <a:cs typeface="Wingdings"/>
              </a:rPr>
              <a:t></a:t>
            </a:r>
            <a:r>
              <a:rPr lang="en-US" sz="2200" i="1" dirty="0" smtClean="0"/>
              <a:t> a′ = a′ </a:t>
            </a:r>
            <a:r>
              <a:rPr lang="en-US" sz="2400" i="1" dirty="0" smtClean="0">
                <a:latin typeface="Wingdings"/>
                <a:ea typeface="Wingdings"/>
                <a:cs typeface="Wingdings"/>
              </a:rPr>
              <a:t></a:t>
            </a:r>
            <a:r>
              <a:rPr lang="en-US" sz="2200" i="1" dirty="0" smtClean="0"/>
              <a:t> a = e</a:t>
            </a:r>
          </a:p>
          <a:p>
            <a:pPr>
              <a:buNone/>
            </a:pPr>
            <a:r>
              <a:rPr lang="en-US" sz="2200" b="1" dirty="0" smtClean="0"/>
              <a:t>(A5) Commutative: </a:t>
            </a:r>
            <a:r>
              <a:rPr lang="en-US" sz="2200" i="1" dirty="0" smtClean="0"/>
              <a:t>a </a:t>
            </a:r>
            <a:r>
              <a:rPr lang="en-US" sz="2400" i="1" dirty="0" smtClean="0">
                <a:latin typeface="Wingdings"/>
                <a:ea typeface="Wingdings"/>
                <a:cs typeface="Wingdings"/>
              </a:rPr>
              <a:t></a:t>
            </a:r>
            <a:r>
              <a:rPr lang="en-US" sz="2200" i="1" dirty="0" smtClean="0"/>
              <a:t> b = b </a:t>
            </a:r>
            <a:r>
              <a:rPr lang="en-US" sz="2400" i="1" dirty="0" smtClean="0">
                <a:latin typeface="Wingdings"/>
                <a:ea typeface="Wingdings"/>
                <a:cs typeface="Wingdings"/>
              </a:rPr>
              <a:t></a:t>
            </a:r>
            <a:r>
              <a:rPr lang="en-US" sz="2200" i="1" dirty="0" smtClean="0"/>
              <a:t> a </a:t>
            </a:r>
            <a:r>
              <a:rPr lang="en-US" sz="2200" dirty="0" smtClean="0"/>
              <a:t>for all </a:t>
            </a:r>
            <a:r>
              <a:rPr lang="en-US" sz="2200" i="1" dirty="0" smtClean="0"/>
              <a:t>a, b </a:t>
            </a:r>
            <a:r>
              <a:rPr lang="en-US" sz="2200" dirty="0" smtClean="0"/>
              <a:t>in </a:t>
            </a:r>
            <a:r>
              <a:rPr lang="en-US" sz="2200" i="1" dirty="0" smtClean="0"/>
              <a:t>G</a:t>
            </a:r>
            <a:endParaRPr lang="en-US" sz="2200"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4" name="Picture 3" descr="f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922318" y="0"/>
            <a:ext cx="5299364" cy="6858000"/>
          </a:xfrm>
          <a:prstGeom prst="rect">
            <a:avLst/>
          </a:prstGeom>
        </p:spPr>
      </p:pic>
      <p:sp>
        <p:nvSpPr>
          <p:cNvPr id="5" name="TextBox 4"/>
          <p:cNvSpPr txBox="1"/>
          <p:nvPr/>
        </p:nvSpPr>
        <p:spPr>
          <a:xfrm>
            <a:off x="1443182" y="2251364"/>
            <a:ext cx="184666" cy="369332"/>
          </a:xfrm>
          <a:prstGeom prst="rect">
            <a:avLst/>
          </a:prstGeom>
          <a:noFill/>
        </p:spPr>
        <p:txBody>
          <a:bodyPr wrap="none" rtlCol="0">
            <a:spAutoFit/>
          </a:bodyPr>
          <a:lstStyle/>
          <a:p>
            <a:endParaRPr lang="en-US" dirty="0"/>
          </a:p>
        </p:txBody>
      </p:sp>
    </p:spTree>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10169</TotalTime>
  <Words>4092</Words>
  <Application>Microsoft Office PowerPoint</Application>
  <PresentationFormat>On-screen Show (4:3)</PresentationFormat>
  <Paragraphs>299</Paragraphs>
  <Slides>23</Slides>
  <Notes>23</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ch01</vt:lpstr>
      <vt:lpstr>Office Theme</vt:lpstr>
      <vt:lpstr>Diffie-Hellman Key Exchange</vt:lpstr>
      <vt:lpstr>PowerPoint Presentation</vt:lpstr>
      <vt:lpstr>Key Exchange Protocols</vt:lpstr>
      <vt:lpstr>PowerPoint Presentation</vt:lpstr>
      <vt:lpstr>ElGamal Cryptography</vt:lpstr>
      <vt:lpstr>PowerPoint Presentation</vt:lpstr>
      <vt:lpstr>Elliptic Curve Arithmetic</vt:lpstr>
      <vt:lpstr>Abelian Group</vt:lpstr>
      <vt:lpstr>PowerPoint Presentation</vt:lpstr>
      <vt:lpstr>Elliptic Curves Over Zp</vt:lpstr>
      <vt:lpstr>PowerPoint Presentation</vt:lpstr>
      <vt:lpstr>PowerPoint Presentation</vt:lpstr>
      <vt:lpstr>Elliptic Curves Over GF(2m)</vt:lpstr>
      <vt:lpstr>PowerPoint Presentation</vt:lpstr>
      <vt:lpstr>Elliptic Curve Cryptography (ECC)</vt:lpstr>
      <vt:lpstr>PowerPoint Presentation</vt:lpstr>
      <vt:lpstr>ECC Encryption/Decryption</vt:lpstr>
      <vt:lpstr>Security of Elliptic Curve Cryptography</vt:lpstr>
      <vt:lpstr>Table 10.3    Comparable Key Sizes in Terms of Computational Effort for Cryptanalysis  (NIST SP-800-57) </vt:lpstr>
      <vt:lpstr>Pseudorandom Number Generation (PRNG) Based on Asymmetric Cipher</vt:lpstr>
      <vt:lpstr>PowerPoint Presentation</vt:lpstr>
      <vt:lpstr>PRNG Based on Elliptic Curve Cryptography</vt:lpstr>
      <vt:lpstr>Summary</vt:lpstr>
    </vt:vector>
  </TitlesOfParts>
  <Company>School of Eng &amp; IT, UNSW@ADFA</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10</dc:subject>
  <dc:creator>Dr Lawrie Brown</dc:creator>
  <cp:lastModifiedBy>Krishna Asawa</cp:lastModifiedBy>
  <cp:revision>47</cp:revision>
  <dcterms:created xsi:type="dcterms:W3CDTF">2013-02-16T01:00:05Z</dcterms:created>
  <dcterms:modified xsi:type="dcterms:W3CDTF">2018-11-14T09:00:03Z</dcterms:modified>
</cp:coreProperties>
</file>