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86" r:id="rId2"/>
    <p:sldId id="287" r:id="rId3"/>
    <p:sldId id="288" r:id="rId4"/>
    <p:sldId id="289" r:id="rId5"/>
    <p:sldId id="290" r:id="rId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1553" autoAdjust="0"/>
  </p:normalViewPr>
  <p:slideViewPr>
    <p:cSldViewPr>
      <p:cViewPr varScale="1">
        <p:scale>
          <a:sx n="55" d="100"/>
          <a:sy n="55" d="100"/>
        </p:scale>
        <p:origin x="-85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0C9A1DB-08D9-4BAE-8E66-BE70F090CA1E}" type="slidenum">
              <a:rPr lang="en-AU"/>
              <a:pPr/>
              <a:t>‹#›</a:t>
            </a:fld>
            <a:endParaRPr lang="en-A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cesg.gov.uk/about/nsecret/ellis.ht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743AD4-A3F3-4058-8304-889E04C60048}" type="slidenum">
              <a:rPr lang="en-AU"/>
              <a:pPr/>
              <a:t>1</a:t>
            </a:fld>
            <a:endParaRPr lang="en-AU"/>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AU"/>
              <a:t>The idea of public key schemes, and the first practical scheme, which was for key distribution only, was published in 1977 by Diffie &amp; Hellman. The concept had been previously described in a classified report in 1970 by James Ellis (UK CESG) - and subsequently declassified in 1987. See </a:t>
            </a:r>
            <a:r>
              <a:rPr lang="en-AU">
                <a:hlinkClick r:id="rId3"/>
              </a:rPr>
              <a:t>History of Non-secret Encryption (at CESG)</a:t>
            </a:r>
            <a:r>
              <a:rPr lang="en-AU"/>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0574D1-A95A-4342-A370-D74AF810D285}" type="slidenum">
              <a:rPr lang="en-AU"/>
              <a:pPr/>
              <a:t>3</a:t>
            </a:fld>
            <a:endParaRPr lang="en-AU"/>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AU"/>
              <a:t>The prime q and primitive root </a:t>
            </a:r>
            <a:r>
              <a:rPr lang="el-GR">
                <a:cs typeface="Arial" charset="0"/>
              </a:rPr>
              <a:t>α</a:t>
            </a:r>
            <a:r>
              <a:rPr lang="en-AU"/>
              <a:t> can be common to all using some instance of the D-H scheme. Note that the primitive root </a:t>
            </a:r>
            <a:r>
              <a:rPr lang="el-GR">
                <a:cs typeface="Arial" charset="0"/>
              </a:rPr>
              <a:t>α</a:t>
            </a:r>
            <a:r>
              <a:rPr lang="en-AU"/>
              <a:t> is a number whose powers successively generate all the elements mod q. Alice and Bob choose random secrets x's, and then "protect" them using exponentiation to create the y's. For an attacker monitoring the exchange of the y's to recover either of the x's, they'd need to solve the discrete logarithm problem, which is hard.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D99D7-FEDC-4E73-8CA0-3ABAF56D9CCE}" type="slidenum">
              <a:rPr lang="en-AU"/>
              <a:pPr/>
              <a:t>4</a:t>
            </a:fld>
            <a:endParaRPr lang="en-AU"/>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AU"/>
              <a:t>The actual key exchange for either party consists of raising the others "public key' to power of their private key. The resulting number (or as much of as is necessary) is used as the key for a block cipher or other private key scheme. For an attacker to obtain the same value they need at least one of the secret numbers, which means solving a discrete log, which is computationally infeasible given large enough numbers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671E1652-D6E8-48AD-ACE0-B69E40F56DFE}" type="slidenum">
              <a:rPr lang="en-AU"/>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3C8CBEC8-665B-476E-9315-4AEB8C7FE31D}" type="slidenum">
              <a:rPr lang="en-AU"/>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93D4F986-5177-419C-A9CE-83E9D51E97C0}" type="slidenum">
              <a:rPr lang="en-AU"/>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CB7382C1-10FC-4FE3-8520-9359BACABFDC}" type="slidenum">
              <a:rPr lang="en-AU"/>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70AAC0FE-224A-4A12-9662-1EE1608EE302}" type="slidenum">
              <a:rPr lang="en-AU"/>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15A87C9E-F126-4803-9465-FBE6AFFF7463}" type="slidenum">
              <a:rPr lang="en-AU"/>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AU"/>
          </a:p>
        </p:txBody>
      </p:sp>
      <p:sp>
        <p:nvSpPr>
          <p:cNvPr id="8" name="Footer Placeholder 7"/>
          <p:cNvSpPr>
            <a:spLocks noGrp="1"/>
          </p:cNvSpPr>
          <p:nvPr>
            <p:ph type="ftr" sz="quarter" idx="11"/>
          </p:nvPr>
        </p:nvSpPr>
        <p:spPr/>
        <p:txBody>
          <a:bodyPr/>
          <a:lstStyle>
            <a:lvl1pPr>
              <a:defRPr/>
            </a:lvl1pPr>
          </a:lstStyle>
          <a:p>
            <a:endParaRPr lang="en-AU"/>
          </a:p>
        </p:txBody>
      </p:sp>
      <p:sp>
        <p:nvSpPr>
          <p:cNvPr id="9" name="Slide Number Placeholder 8"/>
          <p:cNvSpPr>
            <a:spLocks noGrp="1"/>
          </p:cNvSpPr>
          <p:nvPr>
            <p:ph type="sldNum" sz="quarter" idx="12"/>
          </p:nvPr>
        </p:nvSpPr>
        <p:spPr/>
        <p:txBody>
          <a:bodyPr/>
          <a:lstStyle>
            <a:lvl1pPr>
              <a:defRPr/>
            </a:lvl1pPr>
          </a:lstStyle>
          <a:p>
            <a:fld id="{6488FE96-B208-47B6-9961-71E53C5D0F97}" type="slidenum">
              <a:rPr lang="en-AU"/>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AU"/>
          </a:p>
        </p:txBody>
      </p:sp>
      <p:sp>
        <p:nvSpPr>
          <p:cNvPr id="4" name="Footer Placeholder 3"/>
          <p:cNvSpPr>
            <a:spLocks noGrp="1"/>
          </p:cNvSpPr>
          <p:nvPr>
            <p:ph type="ftr" sz="quarter" idx="11"/>
          </p:nvPr>
        </p:nvSpPr>
        <p:spPr/>
        <p:txBody>
          <a:bodyPr/>
          <a:lstStyle>
            <a:lvl1pPr>
              <a:defRPr/>
            </a:lvl1pPr>
          </a:lstStyle>
          <a:p>
            <a:endParaRPr lang="en-AU"/>
          </a:p>
        </p:txBody>
      </p:sp>
      <p:sp>
        <p:nvSpPr>
          <p:cNvPr id="5" name="Slide Number Placeholder 4"/>
          <p:cNvSpPr>
            <a:spLocks noGrp="1"/>
          </p:cNvSpPr>
          <p:nvPr>
            <p:ph type="sldNum" sz="quarter" idx="12"/>
          </p:nvPr>
        </p:nvSpPr>
        <p:spPr/>
        <p:txBody>
          <a:bodyPr/>
          <a:lstStyle>
            <a:lvl1pPr>
              <a:defRPr/>
            </a:lvl1pPr>
          </a:lstStyle>
          <a:p>
            <a:fld id="{3EAB606A-2731-4E1A-B265-5990DAEF5ABE}" type="slidenum">
              <a:rPr lang="en-AU"/>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p>
        </p:txBody>
      </p:sp>
      <p:sp>
        <p:nvSpPr>
          <p:cNvPr id="3" name="Footer Placeholder 2"/>
          <p:cNvSpPr>
            <a:spLocks noGrp="1"/>
          </p:cNvSpPr>
          <p:nvPr>
            <p:ph type="ftr" sz="quarter" idx="11"/>
          </p:nvPr>
        </p:nvSpPr>
        <p:spPr/>
        <p:txBody>
          <a:bodyPr/>
          <a:lstStyle>
            <a:lvl1pPr>
              <a:defRPr/>
            </a:lvl1pPr>
          </a:lstStyle>
          <a:p>
            <a:endParaRPr lang="en-AU"/>
          </a:p>
        </p:txBody>
      </p:sp>
      <p:sp>
        <p:nvSpPr>
          <p:cNvPr id="4" name="Slide Number Placeholder 3"/>
          <p:cNvSpPr>
            <a:spLocks noGrp="1"/>
          </p:cNvSpPr>
          <p:nvPr>
            <p:ph type="sldNum" sz="quarter" idx="12"/>
          </p:nvPr>
        </p:nvSpPr>
        <p:spPr/>
        <p:txBody>
          <a:bodyPr/>
          <a:lstStyle>
            <a:lvl1pPr>
              <a:defRPr/>
            </a:lvl1pPr>
          </a:lstStyle>
          <a:p>
            <a:fld id="{48D653BA-E246-428F-957F-243DC0649B4C}" type="slidenum">
              <a:rPr lang="en-AU"/>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8C8BF870-B384-4C2E-95E2-7FECCB4CA161}" type="slidenum">
              <a:rPr lang="en-AU"/>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B576C463-047C-4BEC-864D-9885C59EE344}" type="slidenum">
              <a:rPr lang="en-AU"/>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AU"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A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A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5A796A2-9329-4A1F-9E25-B73AF17F6F85}" type="slidenum">
              <a:rPr lang="en-AU"/>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AU"/>
              <a:t>Diffie-Hellman Key Exchange</a:t>
            </a:r>
          </a:p>
        </p:txBody>
      </p:sp>
      <p:sp>
        <p:nvSpPr>
          <p:cNvPr id="60419" name="Rectangle 3"/>
          <p:cNvSpPr>
            <a:spLocks noGrp="1" noChangeArrowheads="1"/>
          </p:cNvSpPr>
          <p:nvPr>
            <p:ph type="body" idx="1"/>
          </p:nvPr>
        </p:nvSpPr>
        <p:spPr/>
        <p:txBody>
          <a:bodyPr/>
          <a:lstStyle/>
          <a:p>
            <a:r>
              <a:rPr lang="en-AU"/>
              <a:t>first public-key type scheme proposed </a:t>
            </a:r>
          </a:p>
          <a:p>
            <a:r>
              <a:rPr lang="en-AU"/>
              <a:t>by Diffie &amp; Hellman in 1976 along with the exposition of public key concepts</a:t>
            </a:r>
          </a:p>
          <a:p>
            <a:pPr lvl="1"/>
            <a:r>
              <a:rPr lang="en-AU"/>
              <a:t>note: now know that James Ellis (UK CESG) secretly proposed the concept in 1970 </a:t>
            </a:r>
          </a:p>
          <a:p>
            <a:r>
              <a:rPr lang="en-AU"/>
              <a:t>is a practical method for public exchange of a secret key</a:t>
            </a:r>
          </a:p>
          <a:p>
            <a:r>
              <a:rPr lang="en-US"/>
              <a:t>used in a number of commercial products</a:t>
            </a:r>
            <a:endParaRPr lang="en-A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AU"/>
              <a:t>Diffie-Hellman Key Exchange</a:t>
            </a:r>
          </a:p>
        </p:txBody>
      </p:sp>
      <p:sp>
        <p:nvSpPr>
          <p:cNvPr id="62467" name="Rectangle 3"/>
          <p:cNvSpPr>
            <a:spLocks noGrp="1" noChangeArrowheads="1"/>
          </p:cNvSpPr>
          <p:nvPr>
            <p:ph type="body" idx="1"/>
          </p:nvPr>
        </p:nvSpPr>
        <p:spPr/>
        <p:txBody>
          <a:bodyPr/>
          <a:lstStyle/>
          <a:p>
            <a:pPr>
              <a:lnSpc>
                <a:spcPct val="90000"/>
              </a:lnSpc>
            </a:pPr>
            <a:r>
              <a:rPr lang="en-AU" sz="2800"/>
              <a:t>a public-key distribution scheme </a:t>
            </a:r>
          </a:p>
          <a:p>
            <a:pPr lvl="1">
              <a:lnSpc>
                <a:spcPct val="90000"/>
              </a:lnSpc>
            </a:pPr>
            <a:r>
              <a:rPr lang="en-AU" sz="2400"/>
              <a:t>cannot be used to exchange an arbitrary message </a:t>
            </a:r>
          </a:p>
          <a:p>
            <a:pPr lvl="1">
              <a:lnSpc>
                <a:spcPct val="90000"/>
              </a:lnSpc>
            </a:pPr>
            <a:r>
              <a:rPr lang="en-AU" sz="2400"/>
              <a:t>rather it can establish a common key </a:t>
            </a:r>
          </a:p>
          <a:p>
            <a:pPr lvl="1">
              <a:lnSpc>
                <a:spcPct val="90000"/>
              </a:lnSpc>
            </a:pPr>
            <a:r>
              <a:rPr lang="en-AU" sz="2400"/>
              <a:t>known only to the two participants </a:t>
            </a:r>
          </a:p>
          <a:p>
            <a:pPr>
              <a:lnSpc>
                <a:spcPct val="90000"/>
              </a:lnSpc>
            </a:pPr>
            <a:r>
              <a:rPr lang="en-AU" sz="2800"/>
              <a:t>value of key depends on the participants (and their private and public key information) </a:t>
            </a:r>
          </a:p>
          <a:p>
            <a:pPr>
              <a:lnSpc>
                <a:spcPct val="90000"/>
              </a:lnSpc>
            </a:pPr>
            <a:r>
              <a:rPr lang="en-AU" sz="2800"/>
              <a:t>based on exponentiation in a finite (Galois) field (modulo a prime or a polynomial) - easy</a:t>
            </a:r>
          </a:p>
          <a:p>
            <a:pPr>
              <a:lnSpc>
                <a:spcPct val="90000"/>
              </a:lnSpc>
            </a:pPr>
            <a:r>
              <a:rPr lang="en-AU" sz="2800"/>
              <a:t>security relies on the difficulty of computing discrete logarithms (similar to factoring) – hard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AU"/>
              <a:t>Diffie-Hellman Setup</a:t>
            </a:r>
          </a:p>
        </p:txBody>
      </p:sp>
      <p:sp>
        <p:nvSpPr>
          <p:cNvPr id="63491" name="Rectangle 3"/>
          <p:cNvSpPr>
            <a:spLocks noGrp="1" noChangeArrowheads="1"/>
          </p:cNvSpPr>
          <p:nvPr>
            <p:ph type="body" idx="1"/>
          </p:nvPr>
        </p:nvSpPr>
        <p:spPr/>
        <p:txBody>
          <a:bodyPr/>
          <a:lstStyle/>
          <a:p>
            <a:r>
              <a:rPr lang="en-US"/>
              <a:t>all users agree on global parameters:</a:t>
            </a:r>
          </a:p>
          <a:p>
            <a:pPr lvl="1"/>
            <a:r>
              <a:rPr lang="en-AU"/>
              <a:t>large prime integer or polynomial </a:t>
            </a:r>
            <a:r>
              <a:rPr lang="en-AU">
                <a:latin typeface="Courier New" pitchFamily="49" charset="0"/>
              </a:rPr>
              <a:t>q</a:t>
            </a:r>
          </a:p>
          <a:p>
            <a:pPr lvl="1"/>
            <a:r>
              <a:rPr lang="el-GR">
                <a:cs typeface="Arial" charset="0"/>
              </a:rPr>
              <a:t>α</a:t>
            </a:r>
            <a:r>
              <a:rPr lang="en-AU"/>
              <a:t> a primitive root mod q</a:t>
            </a:r>
          </a:p>
          <a:p>
            <a:r>
              <a:rPr lang="en-US"/>
              <a:t>each user (eg. A) generates their key</a:t>
            </a:r>
          </a:p>
          <a:p>
            <a:pPr lvl="1"/>
            <a:r>
              <a:rPr lang="en-AU"/>
              <a:t>chooses a secret key (number): </a:t>
            </a:r>
            <a:r>
              <a:rPr lang="en-AU">
                <a:latin typeface="Courier New" pitchFamily="49" charset="0"/>
              </a:rPr>
              <a:t>x</a:t>
            </a:r>
            <a:r>
              <a:rPr lang="en-AU" baseline="-25000">
                <a:latin typeface="Courier New" pitchFamily="49" charset="0"/>
              </a:rPr>
              <a:t>A</a:t>
            </a:r>
            <a:r>
              <a:rPr lang="en-AU">
                <a:latin typeface="Courier New" pitchFamily="49" charset="0"/>
              </a:rPr>
              <a:t> &lt; q</a:t>
            </a:r>
            <a:r>
              <a:rPr lang="en-AU"/>
              <a:t> </a:t>
            </a:r>
          </a:p>
          <a:p>
            <a:pPr lvl="1"/>
            <a:r>
              <a:rPr lang="en-AU"/>
              <a:t>compute their </a:t>
            </a:r>
            <a:r>
              <a:rPr lang="en-AU" b="1"/>
              <a:t>public key</a:t>
            </a:r>
            <a:r>
              <a:rPr lang="en-AU"/>
              <a:t>: </a:t>
            </a:r>
            <a:r>
              <a:rPr lang="en-AU">
                <a:latin typeface="Courier New" pitchFamily="49" charset="0"/>
              </a:rPr>
              <a:t>y</a:t>
            </a:r>
            <a:r>
              <a:rPr lang="en-AU" baseline="-25000">
                <a:latin typeface="Courier New" pitchFamily="49" charset="0"/>
              </a:rPr>
              <a:t>A</a:t>
            </a:r>
            <a:r>
              <a:rPr lang="en-AU">
                <a:latin typeface="Courier New" pitchFamily="49" charset="0"/>
              </a:rPr>
              <a:t> = </a:t>
            </a:r>
            <a:r>
              <a:rPr lang="el-GR">
                <a:cs typeface="Arial" charset="0"/>
              </a:rPr>
              <a:t>α</a:t>
            </a:r>
            <a:r>
              <a:rPr lang="en-AU" baseline="60000">
                <a:latin typeface="Courier New" pitchFamily="49" charset="0"/>
              </a:rPr>
              <a:t>x</a:t>
            </a:r>
            <a:r>
              <a:rPr lang="en-AU" baseline="40000">
                <a:latin typeface="Courier New" pitchFamily="49" charset="0"/>
              </a:rPr>
              <a:t>A</a:t>
            </a:r>
            <a:r>
              <a:rPr lang="en-AU">
                <a:latin typeface="Courier New" pitchFamily="49" charset="0"/>
              </a:rPr>
              <a:t> mod q</a:t>
            </a:r>
          </a:p>
          <a:p>
            <a:r>
              <a:rPr lang="en-AU"/>
              <a:t> each user makes public that key </a:t>
            </a:r>
            <a:r>
              <a:rPr lang="en-AU">
                <a:latin typeface="Courier New" pitchFamily="49" charset="0"/>
              </a:rPr>
              <a:t>y</a:t>
            </a:r>
            <a:r>
              <a:rPr lang="en-AU" baseline="-25000">
                <a:latin typeface="Courier New" pitchFamily="49" charset="0"/>
              </a:rPr>
              <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AU"/>
              <a:t>Diffie-Hellman Key Exchange</a:t>
            </a:r>
          </a:p>
        </p:txBody>
      </p:sp>
      <p:sp>
        <p:nvSpPr>
          <p:cNvPr id="65539" name="Rectangle 3"/>
          <p:cNvSpPr>
            <a:spLocks noGrp="1" noChangeArrowheads="1"/>
          </p:cNvSpPr>
          <p:nvPr>
            <p:ph type="body" idx="1"/>
          </p:nvPr>
        </p:nvSpPr>
        <p:spPr/>
        <p:txBody>
          <a:bodyPr/>
          <a:lstStyle/>
          <a:p>
            <a:pPr>
              <a:lnSpc>
                <a:spcPct val="90000"/>
              </a:lnSpc>
            </a:pPr>
            <a:r>
              <a:rPr lang="en-AU" sz="2800"/>
              <a:t>shared session key for users A &amp; B is K</a:t>
            </a:r>
            <a:r>
              <a:rPr lang="en-AU" sz="2800" baseline="-25000"/>
              <a:t>AB</a:t>
            </a:r>
            <a:r>
              <a:rPr lang="en-AU" sz="2800"/>
              <a:t>: </a:t>
            </a:r>
          </a:p>
          <a:p>
            <a:pPr lvl="1">
              <a:lnSpc>
                <a:spcPct val="90000"/>
              </a:lnSpc>
              <a:buFontTx/>
              <a:buNone/>
            </a:pPr>
            <a:r>
              <a:rPr lang="en-AU" sz="2400">
                <a:latin typeface="Courier New" pitchFamily="49" charset="0"/>
              </a:rPr>
              <a:t>K</a:t>
            </a:r>
            <a:r>
              <a:rPr lang="en-AU" sz="2400" baseline="-25000">
                <a:latin typeface="Courier New" pitchFamily="49" charset="0"/>
              </a:rPr>
              <a:t>AB</a:t>
            </a:r>
            <a:r>
              <a:rPr lang="en-AU" sz="2400">
                <a:latin typeface="Courier New" pitchFamily="49" charset="0"/>
              </a:rPr>
              <a:t> = </a:t>
            </a:r>
            <a:r>
              <a:rPr lang="el-GR" sz="2400">
                <a:cs typeface="Arial" charset="0"/>
              </a:rPr>
              <a:t>α</a:t>
            </a:r>
            <a:r>
              <a:rPr lang="en-AU" sz="2400" baseline="60000">
                <a:latin typeface="Courier New" pitchFamily="49" charset="0"/>
              </a:rPr>
              <a:t>x</a:t>
            </a:r>
            <a:r>
              <a:rPr lang="en-AU" sz="2400" baseline="40000">
                <a:latin typeface="Courier New" pitchFamily="49" charset="0"/>
              </a:rPr>
              <a:t>A.</a:t>
            </a:r>
            <a:r>
              <a:rPr lang="en-AU" sz="2400" baseline="60000">
                <a:latin typeface="Courier New" pitchFamily="49" charset="0"/>
              </a:rPr>
              <a:t>x</a:t>
            </a:r>
            <a:r>
              <a:rPr lang="en-AU" sz="2400" baseline="40000">
                <a:latin typeface="Courier New" pitchFamily="49" charset="0"/>
              </a:rPr>
              <a:t>B</a:t>
            </a:r>
            <a:r>
              <a:rPr lang="en-AU" sz="2400">
                <a:latin typeface="Courier New" pitchFamily="49" charset="0"/>
              </a:rPr>
              <a:t> mod q</a:t>
            </a:r>
          </a:p>
          <a:p>
            <a:pPr lvl="1">
              <a:lnSpc>
                <a:spcPct val="90000"/>
              </a:lnSpc>
              <a:buFontTx/>
              <a:buNone/>
            </a:pPr>
            <a:r>
              <a:rPr lang="en-AU" sz="2400">
                <a:latin typeface="Courier New" pitchFamily="49" charset="0"/>
              </a:rPr>
              <a:t>= y</a:t>
            </a:r>
            <a:r>
              <a:rPr lang="en-AU" sz="2400" baseline="-25000">
                <a:latin typeface="Courier New" pitchFamily="49" charset="0"/>
              </a:rPr>
              <a:t>A</a:t>
            </a:r>
            <a:r>
              <a:rPr lang="en-AU" sz="2400" baseline="60000">
                <a:latin typeface="Courier New" pitchFamily="49" charset="0"/>
              </a:rPr>
              <a:t>x</a:t>
            </a:r>
            <a:r>
              <a:rPr lang="en-AU" sz="2400" baseline="40000">
                <a:latin typeface="Courier New" pitchFamily="49" charset="0"/>
              </a:rPr>
              <a:t>B</a:t>
            </a:r>
            <a:r>
              <a:rPr lang="en-AU" sz="2400">
                <a:latin typeface="Courier New" pitchFamily="49" charset="0"/>
              </a:rPr>
              <a:t> mod q  (which </a:t>
            </a:r>
            <a:r>
              <a:rPr lang="en-AU" sz="2400" b="1">
                <a:latin typeface="Courier New" pitchFamily="49" charset="0"/>
              </a:rPr>
              <a:t>B</a:t>
            </a:r>
            <a:r>
              <a:rPr lang="en-AU" sz="2400">
                <a:latin typeface="Courier New" pitchFamily="49" charset="0"/>
              </a:rPr>
              <a:t> can compute) </a:t>
            </a:r>
          </a:p>
          <a:p>
            <a:pPr lvl="1">
              <a:lnSpc>
                <a:spcPct val="90000"/>
              </a:lnSpc>
              <a:buFontTx/>
              <a:buNone/>
            </a:pPr>
            <a:r>
              <a:rPr lang="en-AU" sz="2400">
                <a:latin typeface="Courier New" pitchFamily="49" charset="0"/>
              </a:rPr>
              <a:t>= y</a:t>
            </a:r>
            <a:r>
              <a:rPr lang="en-AU" sz="2400" baseline="-25000">
                <a:latin typeface="Courier New" pitchFamily="49" charset="0"/>
              </a:rPr>
              <a:t>B</a:t>
            </a:r>
            <a:r>
              <a:rPr lang="en-AU" sz="2400" baseline="60000">
                <a:latin typeface="Courier New" pitchFamily="49" charset="0"/>
              </a:rPr>
              <a:t>x</a:t>
            </a:r>
            <a:r>
              <a:rPr lang="en-AU" sz="2400" baseline="40000">
                <a:latin typeface="Courier New" pitchFamily="49" charset="0"/>
              </a:rPr>
              <a:t>A</a:t>
            </a:r>
            <a:r>
              <a:rPr lang="en-AU" sz="2400">
                <a:latin typeface="Courier New" pitchFamily="49" charset="0"/>
              </a:rPr>
              <a:t> mod q  (which </a:t>
            </a:r>
            <a:r>
              <a:rPr lang="en-AU" sz="2400" b="1">
                <a:latin typeface="Courier New" pitchFamily="49" charset="0"/>
              </a:rPr>
              <a:t>A</a:t>
            </a:r>
            <a:r>
              <a:rPr lang="en-AU" sz="2400">
                <a:latin typeface="Courier New" pitchFamily="49" charset="0"/>
              </a:rPr>
              <a:t> can compute) </a:t>
            </a:r>
          </a:p>
          <a:p>
            <a:pPr>
              <a:lnSpc>
                <a:spcPct val="90000"/>
              </a:lnSpc>
            </a:pPr>
            <a:r>
              <a:rPr lang="en-AU" sz="2800"/>
              <a:t>K</a:t>
            </a:r>
            <a:r>
              <a:rPr lang="en-AU" sz="2800" baseline="-25000"/>
              <a:t>AB</a:t>
            </a:r>
            <a:r>
              <a:rPr lang="en-AU" sz="2800"/>
              <a:t> is used as session key in private-key encryption scheme between Alice and Bob</a:t>
            </a:r>
          </a:p>
          <a:p>
            <a:pPr>
              <a:lnSpc>
                <a:spcPct val="90000"/>
              </a:lnSpc>
            </a:pPr>
            <a:r>
              <a:rPr lang="en-AU" sz="2800"/>
              <a:t>if Alice and Bob subsequently communicate, they will have the </a:t>
            </a:r>
            <a:r>
              <a:rPr lang="en-AU" sz="2800" b="1"/>
              <a:t>same</a:t>
            </a:r>
            <a:r>
              <a:rPr lang="en-AU" sz="2800"/>
              <a:t> key as before, unless they choose new public-keys </a:t>
            </a:r>
          </a:p>
          <a:p>
            <a:pPr>
              <a:lnSpc>
                <a:spcPct val="90000"/>
              </a:lnSpc>
            </a:pPr>
            <a:r>
              <a:rPr lang="en-US" sz="2800"/>
              <a:t>attacker needs an x, must solve discrete log</a:t>
            </a:r>
            <a:endParaRPr lang="en-AU"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AU"/>
              <a:t>Diffie-Hellman Example </a:t>
            </a:r>
          </a:p>
        </p:txBody>
      </p:sp>
      <p:sp>
        <p:nvSpPr>
          <p:cNvPr id="67587" name="Rectangle 3"/>
          <p:cNvSpPr>
            <a:spLocks noGrp="1" noChangeArrowheads="1"/>
          </p:cNvSpPr>
          <p:nvPr>
            <p:ph type="body" idx="1"/>
          </p:nvPr>
        </p:nvSpPr>
        <p:spPr/>
        <p:txBody>
          <a:bodyPr/>
          <a:lstStyle/>
          <a:p>
            <a:pPr>
              <a:lnSpc>
                <a:spcPct val="90000"/>
              </a:lnSpc>
            </a:pPr>
            <a:r>
              <a:rPr lang="en-US" sz="2800"/>
              <a:t>users Alice &amp; Bob who wish to swap keys:</a:t>
            </a:r>
          </a:p>
          <a:p>
            <a:pPr>
              <a:lnSpc>
                <a:spcPct val="90000"/>
              </a:lnSpc>
            </a:pPr>
            <a:r>
              <a:rPr lang="en-US" sz="2800"/>
              <a:t>agree on prime </a:t>
            </a:r>
            <a:r>
              <a:rPr lang="en-US" sz="2800">
                <a:latin typeface="Courier New" pitchFamily="49" charset="0"/>
              </a:rPr>
              <a:t>q=353</a:t>
            </a:r>
            <a:r>
              <a:rPr lang="en-US" sz="2800"/>
              <a:t> and </a:t>
            </a:r>
            <a:r>
              <a:rPr lang="el-GR" sz="2800">
                <a:latin typeface="Courier New" pitchFamily="49" charset="0"/>
                <a:cs typeface="Arial" charset="0"/>
              </a:rPr>
              <a:t>α</a:t>
            </a:r>
            <a:r>
              <a:rPr lang="en-US" sz="2800">
                <a:latin typeface="Courier New" pitchFamily="49" charset="0"/>
                <a:cs typeface="Arial" charset="0"/>
              </a:rPr>
              <a:t>=3</a:t>
            </a:r>
            <a:endParaRPr lang="en-US" sz="2800">
              <a:latin typeface="Courier New" pitchFamily="49" charset="0"/>
            </a:endParaRPr>
          </a:p>
          <a:p>
            <a:pPr>
              <a:lnSpc>
                <a:spcPct val="90000"/>
              </a:lnSpc>
            </a:pPr>
            <a:r>
              <a:rPr lang="en-US" sz="2800"/>
              <a:t>select random secret keys:</a:t>
            </a:r>
          </a:p>
          <a:p>
            <a:pPr lvl="1">
              <a:lnSpc>
                <a:spcPct val="90000"/>
              </a:lnSpc>
            </a:pPr>
            <a:r>
              <a:rPr lang="en-AU" sz="2400"/>
              <a:t>A chooses </a:t>
            </a:r>
            <a:r>
              <a:rPr lang="en-AU" sz="2400">
                <a:latin typeface="Courier New" pitchFamily="49" charset="0"/>
              </a:rPr>
              <a:t>x</a:t>
            </a:r>
            <a:r>
              <a:rPr lang="en-AU" sz="2400" baseline="-25000">
                <a:latin typeface="Courier New" pitchFamily="49" charset="0"/>
              </a:rPr>
              <a:t>A</a:t>
            </a:r>
            <a:r>
              <a:rPr lang="en-AU" sz="2400">
                <a:latin typeface="Courier New" pitchFamily="49" charset="0"/>
              </a:rPr>
              <a:t>=97, </a:t>
            </a:r>
            <a:r>
              <a:rPr lang="en-AU" sz="2400"/>
              <a:t>B chooses </a:t>
            </a:r>
            <a:r>
              <a:rPr lang="en-AU" sz="2400">
                <a:latin typeface="Courier New" pitchFamily="49" charset="0"/>
              </a:rPr>
              <a:t>x</a:t>
            </a:r>
            <a:r>
              <a:rPr lang="en-AU" sz="2400" baseline="-25000">
                <a:latin typeface="Courier New" pitchFamily="49" charset="0"/>
              </a:rPr>
              <a:t>B</a:t>
            </a:r>
            <a:r>
              <a:rPr lang="en-AU" sz="2400">
                <a:latin typeface="Courier New" pitchFamily="49" charset="0"/>
              </a:rPr>
              <a:t>=233</a:t>
            </a:r>
          </a:p>
          <a:p>
            <a:pPr>
              <a:lnSpc>
                <a:spcPct val="90000"/>
              </a:lnSpc>
            </a:pPr>
            <a:r>
              <a:rPr lang="en-US" sz="2800"/>
              <a:t>compute public keys:</a:t>
            </a:r>
          </a:p>
          <a:p>
            <a:pPr lvl="1">
              <a:lnSpc>
                <a:spcPct val="90000"/>
              </a:lnSpc>
            </a:pPr>
            <a:r>
              <a:rPr lang="en-AU" sz="2400">
                <a:latin typeface="Courier New" pitchFamily="49" charset="0"/>
              </a:rPr>
              <a:t>y</a:t>
            </a:r>
            <a:r>
              <a:rPr lang="en-AU" sz="2400" baseline="-25000">
                <a:latin typeface="Courier New" pitchFamily="49" charset="0"/>
              </a:rPr>
              <a:t>A</a:t>
            </a:r>
            <a:r>
              <a:rPr lang="en-AU" sz="2400">
                <a:latin typeface="Courier New" pitchFamily="49" charset="0"/>
              </a:rPr>
              <a:t>=</a:t>
            </a:r>
            <a:r>
              <a:rPr lang="en-US" sz="2400">
                <a:cs typeface="Arial" charset="0"/>
              </a:rPr>
              <a:t>3</a:t>
            </a:r>
            <a:r>
              <a:rPr lang="en-AU" sz="2400" baseline="60000">
                <a:latin typeface="Courier New" pitchFamily="49" charset="0"/>
              </a:rPr>
              <a:t>97</a:t>
            </a:r>
            <a:r>
              <a:rPr lang="en-AU" sz="2400">
                <a:latin typeface="Courier New" pitchFamily="49" charset="0"/>
              </a:rPr>
              <a:t> mod 353 = 40	</a:t>
            </a:r>
            <a:r>
              <a:rPr lang="en-AU" sz="2400"/>
              <a:t>(Alice)</a:t>
            </a:r>
          </a:p>
          <a:p>
            <a:pPr lvl="1">
              <a:lnSpc>
                <a:spcPct val="90000"/>
              </a:lnSpc>
            </a:pPr>
            <a:r>
              <a:rPr lang="en-AU" sz="2400">
                <a:latin typeface="Courier New" pitchFamily="49" charset="0"/>
              </a:rPr>
              <a:t>y</a:t>
            </a:r>
            <a:r>
              <a:rPr lang="en-AU" sz="2400" baseline="-25000">
                <a:latin typeface="Courier New" pitchFamily="49" charset="0"/>
              </a:rPr>
              <a:t>B</a:t>
            </a:r>
            <a:r>
              <a:rPr lang="en-AU" sz="2400">
                <a:latin typeface="Courier New" pitchFamily="49" charset="0"/>
              </a:rPr>
              <a:t>=</a:t>
            </a:r>
            <a:r>
              <a:rPr lang="en-US" sz="2400">
                <a:cs typeface="Arial" charset="0"/>
              </a:rPr>
              <a:t>3</a:t>
            </a:r>
            <a:r>
              <a:rPr lang="en-AU" sz="2400" baseline="60000">
                <a:latin typeface="Courier New" pitchFamily="49" charset="0"/>
              </a:rPr>
              <a:t>233</a:t>
            </a:r>
            <a:r>
              <a:rPr lang="en-AU" sz="2400">
                <a:latin typeface="Courier New" pitchFamily="49" charset="0"/>
              </a:rPr>
              <a:t> mod 353 = 248	</a:t>
            </a:r>
            <a:r>
              <a:rPr lang="en-AU" sz="2400"/>
              <a:t>(Bob)</a:t>
            </a:r>
          </a:p>
          <a:p>
            <a:pPr>
              <a:lnSpc>
                <a:spcPct val="90000"/>
              </a:lnSpc>
            </a:pPr>
            <a:r>
              <a:rPr lang="en-US" sz="2800"/>
              <a:t>compute shared session key as:</a:t>
            </a:r>
          </a:p>
          <a:p>
            <a:pPr lvl="1">
              <a:lnSpc>
                <a:spcPct val="90000"/>
              </a:lnSpc>
              <a:buFontTx/>
              <a:buNone/>
            </a:pPr>
            <a:r>
              <a:rPr lang="en-AU" sz="2400">
                <a:latin typeface="Courier New" pitchFamily="49" charset="0"/>
              </a:rPr>
              <a:t>K</a:t>
            </a:r>
            <a:r>
              <a:rPr lang="en-AU" sz="2400" baseline="-25000">
                <a:latin typeface="Courier New" pitchFamily="49" charset="0"/>
              </a:rPr>
              <a:t>AB</a:t>
            </a:r>
            <a:r>
              <a:rPr lang="en-AU" sz="2400">
                <a:latin typeface="Courier New" pitchFamily="49" charset="0"/>
              </a:rPr>
              <a:t>= y</a:t>
            </a:r>
            <a:r>
              <a:rPr lang="en-AU" sz="2400" baseline="-25000">
                <a:latin typeface="Courier New" pitchFamily="49" charset="0"/>
              </a:rPr>
              <a:t>B</a:t>
            </a:r>
            <a:r>
              <a:rPr lang="en-AU" sz="2400" baseline="60000">
                <a:latin typeface="Courier New" pitchFamily="49" charset="0"/>
              </a:rPr>
              <a:t>x</a:t>
            </a:r>
            <a:r>
              <a:rPr lang="en-AU" sz="2400" baseline="40000">
                <a:latin typeface="Courier New" pitchFamily="49" charset="0"/>
              </a:rPr>
              <a:t>A</a:t>
            </a:r>
            <a:r>
              <a:rPr lang="en-AU" sz="2400">
                <a:latin typeface="Courier New" pitchFamily="49" charset="0"/>
              </a:rPr>
              <a:t> mod 353 = </a:t>
            </a:r>
            <a:r>
              <a:rPr lang="en-US" sz="2400">
                <a:cs typeface="Arial" charset="0"/>
              </a:rPr>
              <a:t>248</a:t>
            </a:r>
            <a:r>
              <a:rPr lang="en-AU" sz="2400" baseline="60000">
                <a:latin typeface="Courier New" pitchFamily="49" charset="0"/>
              </a:rPr>
              <a:t>97</a:t>
            </a:r>
            <a:r>
              <a:rPr lang="en-AU" sz="2400">
                <a:latin typeface="Courier New" pitchFamily="49" charset="0"/>
              </a:rPr>
              <a:t> = 160	</a:t>
            </a:r>
            <a:r>
              <a:rPr lang="en-AU" sz="2400"/>
              <a:t>(Alice)</a:t>
            </a:r>
          </a:p>
          <a:p>
            <a:pPr lvl="1">
              <a:lnSpc>
                <a:spcPct val="90000"/>
              </a:lnSpc>
              <a:buFontTx/>
              <a:buNone/>
            </a:pPr>
            <a:r>
              <a:rPr lang="en-AU" sz="2400">
                <a:latin typeface="Courier New" pitchFamily="49" charset="0"/>
              </a:rPr>
              <a:t>K</a:t>
            </a:r>
            <a:r>
              <a:rPr lang="en-AU" sz="2400" baseline="-25000">
                <a:latin typeface="Courier New" pitchFamily="49" charset="0"/>
              </a:rPr>
              <a:t>AB</a:t>
            </a:r>
            <a:r>
              <a:rPr lang="en-AU" sz="2400">
                <a:latin typeface="Courier New" pitchFamily="49" charset="0"/>
              </a:rPr>
              <a:t>= y</a:t>
            </a:r>
            <a:r>
              <a:rPr lang="en-AU" sz="2400" baseline="-25000">
                <a:latin typeface="Courier New" pitchFamily="49" charset="0"/>
              </a:rPr>
              <a:t>A</a:t>
            </a:r>
            <a:r>
              <a:rPr lang="en-AU" sz="2400" baseline="60000">
                <a:latin typeface="Courier New" pitchFamily="49" charset="0"/>
              </a:rPr>
              <a:t>x</a:t>
            </a:r>
            <a:r>
              <a:rPr lang="en-AU" sz="2400" baseline="40000">
                <a:latin typeface="Courier New" pitchFamily="49" charset="0"/>
              </a:rPr>
              <a:t>B</a:t>
            </a:r>
            <a:r>
              <a:rPr lang="en-AU" sz="2400">
                <a:latin typeface="Courier New" pitchFamily="49" charset="0"/>
              </a:rPr>
              <a:t> mod 353 = </a:t>
            </a:r>
            <a:r>
              <a:rPr lang="en-US" sz="2400">
                <a:cs typeface="Arial" charset="0"/>
              </a:rPr>
              <a:t>40</a:t>
            </a:r>
            <a:r>
              <a:rPr lang="en-AU" sz="2400" baseline="60000">
                <a:latin typeface="Courier New" pitchFamily="49" charset="0"/>
              </a:rPr>
              <a:t>233</a:t>
            </a:r>
            <a:r>
              <a:rPr lang="en-AU" sz="2400">
                <a:latin typeface="Courier New" pitchFamily="49" charset="0"/>
              </a:rPr>
              <a:t> = 160	</a:t>
            </a:r>
            <a:r>
              <a:rPr lang="en-AU" sz="2400"/>
              <a:t>(Bob)</a:t>
            </a:r>
          </a:p>
          <a:p>
            <a:pPr lvl="1">
              <a:lnSpc>
                <a:spcPct val="90000"/>
              </a:lnSpc>
            </a:pPr>
            <a:endParaRPr lang="en-AU" sz="240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306</TotalTime>
  <Words>562</Words>
  <Application>Microsoft PowerPoint</Application>
  <PresentationFormat>On-screen Show (4:3)</PresentationFormat>
  <Paragraphs>47</Paragraphs>
  <Slides>5</Slides>
  <Notes>3</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Default Design</vt:lpstr>
      <vt:lpstr>Diffie-Hellman Key Exchange</vt:lpstr>
      <vt:lpstr>Diffie-Hellman Key Exchange</vt:lpstr>
      <vt:lpstr>Diffie-Hellman Setup</vt:lpstr>
      <vt:lpstr>Diffie-Hellman Key Exchange</vt:lpstr>
      <vt:lpstr>Diffie-Hellman Example </vt:lpstr>
    </vt:vector>
  </TitlesOfParts>
  <Company>Computer Science, ADFA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3/e</dc:title>
  <dc:subject>Lecture Overheads</dc:subject>
  <dc:creator>Dr Lawrie Brown</dc:creator>
  <cp:lastModifiedBy>krishna.asawa</cp:lastModifiedBy>
  <cp:revision>10</cp:revision>
  <dcterms:created xsi:type="dcterms:W3CDTF">2002-03-28T02:06:54Z</dcterms:created>
  <dcterms:modified xsi:type="dcterms:W3CDTF">2017-09-19T05:27:52Z</dcterms:modified>
</cp:coreProperties>
</file>