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EC4513-CE3A-4BEA-B4B3-A5D8BFE696F8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544702-694D-4B2E-A58F-0B7E8F63C08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07E49D-EF1A-4206-92CF-BBFA0970F888}" type="slidenum">
              <a:rPr lang="en-US"/>
              <a:pPr/>
              <a:t>2</a:t>
            </a:fld>
            <a:endParaRPr lang="en-US"/>
          </a:p>
        </p:txBody>
      </p:sp>
      <p:sp>
        <p:nvSpPr>
          <p:cNvPr id="20633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43427B-64C5-44D5-9F4A-7E0A9821E873}" type="slidenum">
              <a:rPr lang="en-US"/>
              <a:pPr/>
              <a:t>12</a:t>
            </a:fld>
            <a:endParaRPr lang="en-US"/>
          </a:p>
        </p:txBody>
      </p:sp>
      <p:sp>
        <p:nvSpPr>
          <p:cNvPr id="20807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85702F-E43F-42EE-81A9-5D25410BFE10}" type="slidenum">
              <a:rPr lang="en-US"/>
              <a:pPr/>
              <a:t>13</a:t>
            </a:fld>
            <a:endParaRPr lang="en-US"/>
          </a:p>
        </p:txBody>
      </p:sp>
      <p:sp>
        <p:nvSpPr>
          <p:cNvPr id="20828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C6C30E-24CB-4FC3-B149-2B5FEC46237A}" type="slidenum">
              <a:rPr lang="en-US"/>
              <a:pPr/>
              <a:t>14</a:t>
            </a:fld>
            <a:endParaRPr lang="en-US"/>
          </a:p>
        </p:txBody>
      </p:sp>
      <p:sp>
        <p:nvSpPr>
          <p:cNvPr id="20848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3396A1-D8A3-41E4-B838-F2ADE98F9F9D}" type="slidenum">
              <a:rPr lang="en-US"/>
              <a:pPr/>
              <a:t>3</a:t>
            </a:fld>
            <a:endParaRPr lang="en-US"/>
          </a:p>
        </p:txBody>
      </p:sp>
      <p:sp>
        <p:nvSpPr>
          <p:cNvPr id="20654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E42B37-4A16-4638-B3E6-1AC9A75A824F}" type="slidenum">
              <a:rPr lang="en-US"/>
              <a:pPr/>
              <a:t>4</a:t>
            </a:fld>
            <a:endParaRPr lang="en-US"/>
          </a:p>
        </p:txBody>
      </p:sp>
      <p:sp>
        <p:nvSpPr>
          <p:cNvPr id="20674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0A561A-8A11-468B-9B4D-16C147879F1B}" type="slidenum">
              <a:rPr lang="en-US"/>
              <a:pPr/>
              <a:t>6</a:t>
            </a:fld>
            <a:endParaRPr lang="en-US"/>
          </a:p>
        </p:txBody>
      </p:sp>
      <p:sp>
        <p:nvSpPr>
          <p:cNvPr id="19742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5C3BC4-C4E8-4761-9C63-DD728291B6CC}" type="slidenum">
              <a:rPr lang="en-US"/>
              <a:pPr/>
              <a:t>7</a:t>
            </a:fld>
            <a:endParaRPr lang="en-US"/>
          </a:p>
        </p:txBody>
      </p:sp>
      <p:sp>
        <p:nvSpPr>
          <p:cNvPr id="20705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4E71FB-1C58-40F9-9AFF-2F030A7FE63F}" type="slidenum">
              <a:rPr lang="en-US"/>
              <a:pPr/>
              <a:t>8</a:t>
            </a:fld>
            <a:endParaRPr lang="en-US"/>
          </a:p>
        </p:txBody>
      </p:sp>
      <p:sp>
        <p:nvSpPr>
          <p:cNvPr id="20746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A5ABE3-137F-436C-8BC2-B1A406366E1B}" type="slidenum">
              <a:rPr lang="en-US"/>
              <a:pPr/>
              <a:t>9</a:t>
            </a:fld>
            <a:endParaRPr lang="en-US"/>
          </a:p>
        </p:txBody>
      </p:sp>
      <p:sp>
        <p:nvSpPr>
          <p:cNvPr id="20725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700FCA-D32C-43E7-A486-29DB898D888F}" type="slidenum">
              <a:rPr lang="en-US"/>
              <a:pPr/>
              <a:t>10</a:t>
            </a:fld>
            <a:endParaRPr lang="en-US"/>
          </a:p>
        </p:txBody>
      </p:sp>
      <p:sp>
        <p:nvSpPr>
          <p:cNvPr id="20766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DF6EBF-841F-4159-ABEB-45F8D91557D3}" type="slidenum">
              <a:rPr lang="en-US"/>
              <a:pPr/>
              <a:t>11</a:t>
            </a:fld>
            <a:endParaRPr lang="en-US"/>
          </a:p>
        </p:txBody>
      </p:sp>
      <p:sp>
        <p:nvSpPr>
          <p:cNvPr id="20787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FE79-EE1B-4DFA-8621-AC30339287D9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C13A-C450-4C1E-A4E1-15B0C4A483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FE79-EE1B-4DFA-8621-AC30339287D9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C13A-C450-4C1E-A4E1-15B0C4A483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FE79-EE1B-4DFA-8621-AC30339287D9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C13A-C450-4C1E-A4E1-15B0C4A483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FE79-EE1B-4DFA-8621-AC30339287D9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C13A-C450-4C1E-A4E1-15B0C4A483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FE79-EE1B-4DFA-8621-AC30339287D9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C13A-C450-4C1E-A4E1-15B0C4A483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FE79-EE1B-4DFA-8621-AC30339287D9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C13A-C450-4C1E-A4E1-15B0C4A483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FE79-EE1B-4DFA-8621-AC30339287D9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C13A-C450-4C1E-A4E1-15B0C4A483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FE79-EE1B-4DFA-8621-AC30339287D9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C13A-C450-4C1E-A4E1-15B0C4A483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FE79-EE1B-4DFA-8621-AC30339287D9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C13A-C450-4C1E-A4E1-15B0C4A483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FE79-EE1B-4DFA-8621-AC30339287D9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C13A-C450-4C1E-A4E1-15B0C4A483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FE79-EE1B-4DFA-8621-AC30339287D9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C13A-C450-4C1E-A4E1-15B0C4A483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9FE79-EE1B-4DFA-8621-AC30339287D9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C13A-C450-4C1E-A4E1-15B0C4A483B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FC3974-EFCF-41E4-8A6A-A3BB11F30EDE}" type="slidenum">
              <a:rPr lang="en-US"/>
              <a:pPr/>
              <a:t>1</a:t>
            </a:fld>
            <a:endParaRPr lang="en-US"/>
          </a:p>
        </p:txBody>
      </p:sp>
      <p:sp>
        <p:nvSpPr>
          <p:cNvPr id="363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0" y="1128713"/>
            <a:ext cx="9144000" cy="1379537"/>
          </a:xfrm>
        </p:spPr>
        <p:txBody>
          <a:bodyPr/>
          <a:lstStyle/>
          <a:p>
            <a:r>
              <a:rPr lang="en-US" sz="4000">
                <a:solidFill>
                  <a:srgbClr val="FF3300"/>
                </a:solidFill>
              </a:rPr>
              <a:t>Chapter 9: Transport Layer and Security Protocols for Ad Hoc Wireless Networks</a:t>
            </a:r>
          </a:p>
        </p:txBody>
      </p:sp>
      <p:sp>
        <p:nvSpPr>
          <p:cNvPr id="363523" name="Rectangle 3"/>
          <p:cNvSpPr>
            <a:spLocks noChangeArrowheads="1"/>
          </p:cNvSpPr>
          <p:nvPr/>
        </p:nvSpPr>
        <p:spPr bwMode="auto">
          <a:xfrm>
            <a:off x="265113" y="3073400"/>
            <a:ext cx="4237037" cy="342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286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>
                <a:latin typeface="Times New Roman" pitchFamily="18" charset="0"/>
              </a:rPr>
              <a:t>Introduction</a:t>
            </a:r>
          </a:p>
          <a:p>
            <a:pPr marL="2286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>
                <a:latin typeface="Times New Roman" pitchFamily="18" charset="0"/>
              </a:rPr>
              <a:t>Issues</a:t>
            </a:r>
          </a:p>
          <a:p>
            <a:pPr marL="2286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>
                <a:latin typeface="Times New Roman" pitchFamily="18" charset="0"/>
              </a:rPr>
              <a:t>Design Goals</a:t>
            </a:r>
          </a:p>
          <a:p>
            <a:pPr marL="2286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>
                <a:latin typeface="Times New Roman" pitchFamily="18" charset="0"/>
              </a:rPr>
              <a:t>Classifications</a:t>
            </a:r>
          </a:p>
          <a:p>
            <a:pPr marL="2286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>
                <a:latin typeface="Times New Roman" pitchFamily="18" charset="0"/>
              </a:rPr>
              <a:t>TCP Over Ad Hoc Wireless Networks</a:t>
            </a:r>
          </a:p>
          <a:p>
            <a:pPr marL="2286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>
                <a:latin typeface="Times New Roman" pitchFamily="18" charset="0"/>
              </a:rPr>
              <a:t>Other Transport Layer Protocols</a:t>
            </a:r>
          </a:p>
        </p:txBody>
      </p:sp>
      <p:sp>
        <p:nvSpPr>
          <p:cNvPr id="363524" name="Rectangle 4"/>
          <p:cNvSpPr>
            <a:spLocks noChangeArrowheads="1"/>
          </p:cNvSpPr>
          <p:nvPr/>
        </p:nvSpPr>
        <p:spPr bwMode="auto">
          <a:xfrm>
            <a:off x="4503738" y="3095625"/>
            <a:ext cx="4376737" cy="335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286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>
                <a:latin typeface="Times New Roman" pitchFamily="18" charset="0"/>
              </a:rPr>
              <a:t>Security in Ad Hoc Wireless Networks</a:t>
            </a:r>
          </a:p>
          <a:p>
            <a:pPr marL="2286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>
                <a:latin typeface="Times New Roman" pitchFamily="18" charset="0"/>
              </a:rPr>
              <a:t>Network Security Requirements</a:t>
            </a:r>
          </a:p>
          <a:p>
            <a:pPr marL="2286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>
                <a:latin typeface="Times New Roman" pitchFamily="18" charset="0"/>
              </a:rPr>
              <a:t>Issues and challenges in security</a:t>
            </a:r>
          </a:p>
          <a:p>
            <a:pPr marL="2286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>
                <a:latin typeface="Times New Roman" pitchFamily="18" charset="0"/>
              </a:rPr>
              <a:t>Network security attacks</a:t>
            </a:r>
          </a:p>
          <a:p>
            <a:pPr marL="2286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>
                <a:latin typeface="Times New Roman" pitchFamily="18" charset="0"/>
              </a:rPr>
              <a:t>Key Management</a:t>
            </a:r>
          </a:p>
          <a:p>
            <a:pPr marL="2286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>
                <a:latin typeface="Times New Roman" pitchFamily="18" charset="0"/>
              </a:rPr>
              <a:t>Secure Routing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A08D98-B5CC-4DA8-BA84-0A6D7065194C}" type="slidenum">
              <a:rPr lang="en-US"/>
              <a:pPr/>
              <a:t>10</a:t>
            </a:fld>
            <a:endParaRPr lang="en-US"/>
          </a:p>
        </p:txBody>
      </p:sp>
      <p:sp>
        <p:nvSpPr>
          <p:cNvPr id="207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12725"/>
            <a:ext cx="9144000" cy="584200"/>
          </a:xfrm>
        </p:spPr>
        <p:txBody>
          <a:bodyPr>
            <a:normAutofit fontScale="90000"/>
          </a:bodyPr>
          <a:lstStyle/>
          <a:p>
            <a:r>
              <a:rPr lang="en-US"/>
              <a:t>TCP Over Ad Hoc Wireless Network</a:t>
            </a:r>
          </a:p>
        </p:txBody>
      </p:sp>
      <p:sp>
        <p:nvSpPr>
          <p:cNvPr id="207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0988" y="1125538"/>
            <a:ext cx="8594725" cy="5441950"/>
          </a:xfrm>
          <a:noFill/>
          <a:ln/>
        </p:spPr>
        <p:txBody>
          <a:bodyPr>
            <a:normAutofit fontScale="92500" lnSpcReduction="20000"/>
          </a:bodyPr>
          <a:lstStyle/>
          <a:p>
            <a:pPr marL="231775" indent="-231775">
              <a:lnSpc>
                <a:spcPct val="90000"/>
              </a:lnSpc>
            </a:pPr>
            <a:r>
              <a:rPr lang="en-US"/>
              <a:t>TCP  with buffering capability and sequence information (TCP-BuS)</a:t>
            </a:r>
          </a:p>
          <a:p>
            <a:pPr marL="566738" lvl="1" indent="-219075">
              <a:lnSpc>
                <a:spcPct val="90000"/>
              </a:lnSpc>
            </a:pPr>
            <a:r>
              <a:rPr lang="en-US"/>
              <a:t>Use feedback information from an intermediate node on detection of a path break.</a:t>
            </a:r>
          </a:p>
          <a:p>
            <a:pPr marL="566738" lvl="1" indent="-219075">
              <a:lnSpc>
                <a:spcPct val="90000"/>
              </a:lnSpc>
            </a:pPr>
            <a:r>
              <a:rPr lang="en-US"/>
              <a:t>Use localized query (LQ) and REPLY to find a partial path</a:t>
            </a:r>
          </a:p>
          <a:p>
            <a:pPr marL="566738" lvl="1" indent="-219075">
              <a:lnSpc>
                <a:spcPct val="90000"/>
              </a:lnSpc>
            </a:pPr>
            <a:r>
              <a:rPr lang="en-US"/>
              <a:t>Upon detection of a path break, an upstream intermediate node originates an explicit route disconnection notification (ERDN) message.</a:t>
            </a:r>
          </a:p>
          <a:p>
            <a:pPr marL="566738" lvl="1" indent="-219075">
              <a:lnSpc>
                <a:spcPct val="90000"/>
              </a:lnSpc>
            </a:pPr>
            <a:r>
              <a:rPr lang="en-US"/>
              <a:t>Advantages</a:t>
            </a:r>
          </a:p>
          <a:p>
            <a:pPr marL="914400" lvl="2" indent="-231775">
              <a:lnSpc>
                <a:spcPct val="90000"/>
              </a:lnSpc>
            </a:pPr>
            <a:r>
              <a:rPr lang="en-US" sz="2000"/>
              <a:t>Performance improvement and avoidance of fast retransmission</a:t>
            </a:r>
          </a:p>
          <a:p>
            <a:pPr marL="914400" lvl="2" indent="-231775">
              <a:lnSpc>
                <a:spcPct val="90000"/>
              </a:lnSpc>
            </a:pPr>
            <a:r>
              <a:rPr lang="en-US" sz="2000"/>
              <a:t>Use on-demand routing protocol</a:t>
            </a:r>
          </a:p>
          <a:p>
            <a:pPr marL="566738" lvl="1" indent="-219075">
              <a:lnSpc>
                <a:spcPct val="90000"/>
              </a:lnSpc>
            </a:pPr>
            <a:r>
              <a:rPr lang="en-US"/>
              <a:t>Disadvantages</a:t>
            </a:r>
          </a:p>
          <a:p>
            <a:pPr marL="914400" lvl="2" indent="-231775">
              <a:lnSpc>
                <a:spcPct val="90000"/>
              </a:lnSpc>
            </a:pPr>
            <a:r>
              <a:rPr lang="en-US" sz="2000"/>
              <a:t>Increased dependency on the routing protocol and the buffering at the intermediate nodes</a:t>
            </a:r>
          </a:p>
          <a:p>
            <a:pPr marL="914400" lvl="2" indent="-231775">
              <a:lnSpc>
                <a:spcPct val="90000"/>
              </a:lnSpc>
            </a:pPr>
            <a:r>
              <a:rPr lang="en-US" sz="2000"/>
              <a:t>The failure of intermediate nodes may lead to loss of packets.</a:t>
            </a:r>
          </a:p>
          <a:p>
            <a:pPr marL="914400" lvl="2" indent="-231775">
              <a:lnSpc>
                <a:spcPct val="90000"/>
              </a:lnSpc>
            </a:pPr>
            <a:r>
              <a:rPr lang="en-US" sz="2000"/>
              <a:t>The dependency of TCP-BuS on the routing protocol many degrade its performance.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87C5A6-C906-4CB8-B419-F921B77658A7}" type="slidenum">
              <a:rPr lang="en-US"/>
              <a:pPr/>
              <a:t>11</a:t>
            </a:fld>
            <a:endParaRPr lang="en-US"/>
          </a:p>
        </p:txBody>
      </p:sp>
      <p:sp>
        <p:nvSpPr>
          <p:cNvPr id="207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12725"/>
            <a:ext cx="9144000" cy="584200"/>
          </a:xfrm>
        </p:spPr>
        <p:txBody>
          <a:bodyPr>
            <a:normAutofit fontScale="90000"/>
          </a:bodyPr>
          <a:lstStyle/>
          <a:p>
            <a:r>
              <a:rPr lang="en-US"/>
              <a:t>TCP Over Ad Hoc Wireless Network</a:t>
            </a:r>
          </a:p>
        </p:txBody>
      </p:sp>
      <p:sp>
        <p:nvSpPr>
          <p:cNvPr id="207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0988" y="944563"/>
            <a:ext cx="8594725" cy="5622925"/>
          </a:xfrm>
          <a:noFill/>
          <a:ln/>
        </p:spPr>
        <p:txBody>
          <a:bodyPr>
            <a:normAutofit fontScale="92500" lnSpcReduction="20000"/>
          </a:bodyPr>
          <a:lstStyle/>
          <a:p>
            <a:pPr marL="231775" indent="-231775">
              <a:lnSpc>
                <a:spcPct val="80000"/>
              </a:lnSpc>
            </a:pPr>
            <a:r>
              <a:rPr lang="en-US"/>
              <a:t>Ad Hoc TCP (ATCP) </a:t>
            </a:r>
          </a:p>
          <a:p>
            <a:pPr marL="566738" lvl="1" indent="-219075">
              <a:lnSpc>
                <a:spcPct val="80000"/>
              </a:lnSpc>
            </a:pPr>
            <a:r>
              <a:rPr lang="en-US"/>
              <a:t>uses a network layer feedback mechanism to make the TCP sender aware of the status of the network path</a:t>
            </a:r>
          </a:p>
          <a:p>
            <a:pPr marL="566738" lvl="1" indent="-219075">
              <a:lnSpc>
                <a:spcPct val="80000"/>
              </a:lnSpc>
            </a:pPr>
            <a:r>
              <a:rPr lang="en-US"/>
              <a:t>Based on the feedback information received from the intermediate nodes, the TCP sender changes its state to the persist state, congestion control state, or the retransmit state.</a:t>
            </a:r>
          </a:p>
          <a:p>
            <a:pPr marL="566738" lvl="1" indent="-219075">
              <a:lnSpc>
                <a:spcPct val="80000"/>
              </a:lnSpc>
            </a:pPr>
            <a:r>
              <a:rPr lang="en-US"/>
              <a:t>When an intermediate node finds that the network is partitioned, then the TCP sender state is changed to the persist state.</a:t>
            </a:r>
          </a:p>
          <a:p>
            <a:pPr marL="566738" lvl="1" indent="-219075">
              <a:lnSpc>
                <a:spcPct val="80000"/>
              </a:lnSpc>
            </a:pPr>
            <a:r>
              <a:rPr lang="en-US"/>
              <a:t>The ATCP layer makes use of the explicit congestion notification (ECN) for maintenance for the states.</a:t>
            </a:r>
          </a:p>
          <a:p>
            <a:pPr marL="566738" lvl="1" indent="-219075">
              <a:lnSpc>
                <a:spcPct val="80000"/>
              </a:lnSpc>
            </a:pPr>
            <a:r>
              <a:rPr lang="en-US"/>
              <a:t>Advantages</a:t>
            </a:r>
          </a:p>
          <a:p>
            <a:pPr marL="914400" lvl="2" indent="-231775">
              <a:lnSpc>
                <a:spcPct val="80000"/>
              </a:lnSpc>
            </a:pPr>
            <a:r>
              <a:rPr lang="en-US" sz="2000"/>
              <a:t>Maintain the end-to-end semantics of TCP</a:t>
            </a:r>
          </a:p>
          <a:p>
            <a:pPr marL="914400" lvl="2" indent="-231775">
              <a:lnSpc>
                <a:spcPct val="80000"/>
              </a:lnSpc>
            </a:pPr>
            <a:r>
              <a:rPr lang="en-US" sz="2000"/>
              <a:t>Compatible with traditional TCP</a:t>
            </a:r>
          </a:p>
          <a:p>
            <a:pPr marL="914400" lvl="2" indent="-231775">
              <a:lnSpc>
                <a:spcPct val="80000"/>
              </a:lnSpc>
            </a:pPr>
            <a:r>
              <a:rPr lang="en-US" sz="2000"/>
              <a:t>Provides a feasible and efficient solution to improve throughput of TCP</a:t>
            </a:r>
          </a:p>
          <a:p>
            <a:pPr marL="566738" lvl="1" indent="-219075">
              <a:lnSpc>
                <a:spcPct val="80000"/>
              </a:lnSpc>
            </a:pPr>
            <a:r>
              <a:rPr lang="en-US"/>
              <a:t>Disadvantages</a:t>
            </a:r>
          </a:p>
          <a:p>
            <a:pPr marL="914400" lvl="2" indent="-231775">
              <a:lnSpc>
                <a:spcPct val="80000"/>
              </a:lnSpc>
            </a:pPr>
            <a:r>
              <a:rPr lang="en-US" sz="2000"/>
              <a:t>The dependency on the network layer protocol to detect the route changes and partitions</a:t>
            </a:r>
          </a:p>
          <a:p>
            <a:pPr marL="914400" lvl="2" indent="-231775">
              <a:lnSpc>
                <a:spcPct val="80000"/>
              </a:lnSpc>
            </a:pPr>
            <a:r>
              <a:rPr lang="en-US" sz="2000"/>
              <a:t>The addition of a thin ATCP layer to the TCP/IP protocol changes the interface functions currently being used.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0B3F60-E58C-42B4-8591-AEAD67A52209}" type="slidenum">
              <a:rPr lang="en-US"/>
              <a:pPr/>
              <a:t>12</a:t>
            </a:fld>
            <a:endParaRPr lang="en-US"/>
          </a:p>
        </p:txBody>
      </p:sp>
      <p:sp>
        <p:nvSpPr>
          <p:cNvPr id="207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12725"/>
            <a:ext cx="9144000" cy="584200"/>
          </a:xfrm>
        </p:spPr>
        <p:txBody>
          <a:bodyPr>
            <a:normAutofit fontScale="90000"/>
          </a:bodyPr>
          <a:lstStyle/>
          <a:p>
            <a:r>
              <a:rPr lang="en-US"/>
              <a:t>TCP Over Ad Hoc Wireless Network</a:t>
            </a:r>
          </a:p>
        </p:txBody>
      </p:sp>
      <p:sp>
        <p:nvSpPr>
          <p:cNvPr id="207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0988" y="1125538"/>
            <a:ext cx="8594725" cy="5441950"/>
          </a:xfrm>
          <a:noFill/>
          <a:ln/>
        </p:spPr>
        <p:txBody>
          <a:bodyPr>
            <a:normAutofit fontScale="92500" lnSpcReduction="20000"/>
          </a:bodyPr>
          <a:lstStyle/>
          <a:p>
            <a:pPr marL="231775" indent="-231775"/>
            <a:r>
              <a:rPr lang="en-US"/>
              <a:t>Split-TCP </a:t>
            </a:r>
          </a:p>
          <a:p>
            <a:pPr marL="566738" lvl="1" indent="-219075"/>
            <a:r>
              <a:rPr lang="en-US"/>
              <a:t>provides a unique solution to the channel fairness problem by splitting the transport layer objectives into congestion control and end-to-end reliability.</a:t>
            </a:r>
          </a:p>
          <a:p>
            <a:pPr marL="566738" lvl="1" indent="-219075"/>
            <a:r>
              <a:rPr lang="en-US"/>
              <a:t>Splits a long TCP connection into a set of short concatenated TCP connections with a number of selected intermediate nodes as terminating points of these short connections.</a:t>
            </a:r>
          </a:p>
          <a:p>
            <a:pPr marL="566738" lvl="1" indent="-219075"/>
            <a:r>
              <a:rPr lang="en-US"/>
              <a:t>Advantages</a:t>
            </a:r>
          </a:p>
          <a:p>
            <a:pPr marL="914400" lvl="2" indent="-231775"/>
            <a:r>
              <a:rPr lang="en-US" sz="1800"/>
              <a:t>Improved throughput</a:t>
            </a:r>
          </a:p>
          <a:p>
            <a:pPr marL="914400" lvl="2" indent="-231775"/>
            <a:r>
              <a:rPr lang="en-US" sz="1800"/>
              <a:t>Improved throughput fairness</a:t>
            </a:r>
          </a:p>
          <a:p>
            <a:pPr marL="914400" lvl="2" indent="-231775"/>
            <a:r>
              <a:rPr lang="en-US" sz="1800"/>
              <a:t>Lessened impact of mobility</a:t>
            </a:r>
          </a:p>
          <a:p>
            <a:pPr marL="566738" lvl="1" indent="-219075"/>
            <a:r>
              <a:rPr lang="en-US"/>
              <a:t>Disadvantages</a:t>
            </a:r>
          </a:p>
          <a:p>
            <a:pPr marL="914400" lvl="2" indent="-231775"/>
            <a:r>
              <a:rPr lang="en-US" sz="2000"/>
              <a:t>It requires modifications to TCP protocol.</a:t>
            </a:r>
          </a:p>
          <a:p>
            <a:pPr marL="914400" lvl="2" indent="-231775"/>
            <a:r>
              <a:rPr lang="en-US" sz="2000"/>
              <a:t>The end-to-end connection handling of traditional TCP is violated.</a:t>
            </a:r>
          </a:p>
          <a:p>
            <a:pPr marL="914400" lvl="2" indent="-231775"/>
            <a:r>
              <a:rPr lang="en-US" sz="2000"/>
              <a:t>The failure of proxy nodes can lead to throughput degradation.</a:t>
            </a:r>
          </a:p>
          <a:p>
            <a:pPr marL="566738" lvl="1" indent="-219075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6284FE-39A4-4B1E-AB98-2903EB86CB2C}" type="slidenum">
              <a:rPr lang="en-US"/>
              <a:pPr/>
              <a:t>13</a:t>
            </a:fld>
            <a:endParaRPr lang="en-US"/>
          </a:p>
        </p:txBody>
      </p:sp>
      <p:sp>
        <p:nvSpPr>
          <p:cNvPr id="208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12725"/>
            <a:ext cx="9144000" cy="584200"/>
          </a:xfrm>
        </p:spPr>
        <p:txBody>
          <a:bodyPr>
            <a:normAutofit fontScale="90000"/>
          </a:bodyPr>
          <a:lstStyle/>
          <a:p>
            <a:r>
              <a:rPr lang="en-US"/>
              <a:t>Other Transport Layer Protocols</a:t>
            </a:r>
          </a:p>
        </p:txBody>
      </p:sp>
      <p:sp>
        <p:nvSpPr>
          <p:cNvPr id="208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0988" y="1125538"/>
            <a:ext cx="8594725" cy="5441950"/>
          </a:xfrm>
          <a:noFill/>
          <a:ln/>
        </p:spPr>
        <p:txBody>
          <a:bodyPr>
            <a:normAutofit fontScale="85000" lnSpcReduction="10000"/>
          </a:bodyPr>
          <a:lstStyle/>
          <a:p>
            <a:pPr marL="231775" indent="-231775"/>
            <a:r>
              <a:rPr lang="en-US"/>
              <a:t>Application controlled transport protocol (ACTP)</a:t>
            </a:r>
          </a:p>
          <a:p>
            <a:pPr marL="566738" lvl="1" indent="-219075"/>
            <a:r>
              <a:rPr lang="en-US"/>
              <a:t>A light-weight transport layer protocol and not an extension to TCP.</a:t>
            </a:r>
          </a:p>
          <a:p>
            <a:pPr marL="566738" lvl="1" indent="-219075"/>
            <a:r>
              <a:rPr lang="en-US"/>
              <a:t>ACTP assigns the responsibility of ensuring reliability to the application layer.</a:t>
            </a:r>
          </a:p>
          <a:p>
            <a:pPr marL="566738" lvl="1" indent="-219075"/>
            <a:r>
              <a:rPr lang="en-US"/>
              <a:t>ACTP stands in between TCP and UDP where TCP experiences low performance with high reliability and UDP provides better performance with high packet loss in ad hoc wireless networks.</a:t>
            </a:r>
          </a:p>
          <a:p>
            <a:pPr marL="566738" lvl="1" indent="-219075"/>
            <a:r>
              <a:rPr lang="en-US"/>
              <a:t>Advantages</a:t>
            </a:r>
          </a:p>
          <a:p>
            <a:pPr marL="914400" lvl="2" indent="-231775"/>
            <a:r>
              <a:rPr lang="en-US" sz="1800"/>
              <a:t>Provides the freedom of choosing the required reliability level to the application layer.</a:t>
            </a:r>
          </a:p>
          <a:p>
            <a:pPr marL="914400" lvl="2" indent="-231775"/>
            <a:r>
              <a:rPr lang="en-US" sz="1800"/>
              <a:t>Scalable for large networks</a:t>
            </a:r>
          </a:p>
          <a:p>
            <a:pPr marL="914400" lvl="2" indent="-231775"/>
            <a:r>
              <a:rPr lang="en-US" sz="1800"/>
              <a:t>There is no congestion window</a:t>
            </a:r>
          </a:p>
          <a:p>
            <a:pPr marL="566738" lvl="1" indent="-219075"/>
            <a:r>
              <a:rPr lang="en-US"/>
              <a:t>Disadvantages</a:t>
            </a:r>
          </a:p>
          <a:p>
            <a:pPr marL="914400" lvl="2" indent="-231775"/>
            <a:r>
              <a:rPr lang="en-US" sz="2000"/>
              <a:t>It is not compatible with TCP.</a:t>
            </a:r>
          </a:p>
          <a:p>
            <a:pPr marL="914400" lvl="2" indent="-231775"/>
            <a:r>
              <a:rPr lang="en-US" sz="2000"/>
              <a:t>Could lead to heavy congestion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484D96-F0E7-4272-A34B-DA8F2A69720E}" type="slidenum">
              <a:rPr lang="en-US"/>
              <a:pPr/>
              <a:t>14</a:t>
            </a:fld>
            <a:endParaRPr lang="en-US"/>
          </a:p>
        </p:txBody>
      </p:sp>
      <p:sp>
        <p:nvSpPr>
          <p:cNvPr id="208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12725"/>
            <a:ext cx="9144000" cy="584200"/>
          </a:xfrm>
        </p:spPr>
        <p:txBody>
          <a:bodyPr>
            <a:normAutofit fontScale="90000"/>
          </a:bodyPr>
          <a:lstStyle/>
          <a:p>
            <a:r>
              <a:rPr lang="en-US"/>
              <a:t>Other Transport Layer Protocols</a:t>
            </a:r>
          </a:p>
        </p:txBody>
      </p:sp>
      <p:sp>
        <p:nvSpPr>
          <p:cNvPr id="208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0988" y="881063"/>
            <a:ext cx="8594725" cy="5802312"/>
          </a:xfrm>
          <a:noFill/>
          <a:ln/>
        </p:spPr>
        <p:txBody>
          <a:bodyPr>
            <a:normAutofit fontScale="92500" lnSpcReduction="20000"/>
          </a:bodyPr>
          <a:lstStyle/>
          <a:p>
            <a:pPr marL="231775" indent="-231775">
              <a:lnSpc>
                <a:spcPct val="90000"/>
              </a:lnSpc>
            </a:pPr>
            <a:r>
              <a:rPr lang="en-US"/>
              <a:t>Ad hoc transport protocol (ATP)</a:t>
            </a:r>
          </a:p>
          <a:p>
            <a:pPr marL="566738" lvl="1" indent="-219075">
              <a:lnSpc>
                <a:spcPct val="90000"/>
              </a:lnSpc>
            </a:pPr>
            <a:r>
              <a:rPr lang="en-US"/>
              <a:t>specifically designed for ad hoc wireless networks and is not a variant of TCP and differ from TCP in the following ways:</a:t>
            </a:r>
          </a:p>
          <a:p>
            <a:pPr marL="914400" lvl="2" indent="-231775">
              <a:lnSpc>
                <a:spcPct val="90000"/>
              </a:lnSpc>
            </a:pPr>
            <a:r>
              <a:rPr lang="en-US" sz="2000"/>
              <a:t>Coordination among multiple layers</a:t>
            </a:r>
          </a:p>
          <a:p>
            <a:pPr marL="914400" lvl="2" indent="-231775">
              <a:lnSpc>
                <a:spcPct val="90000"/>
              </a:lnSpc>
            </a:pPr>
            <a:r>
              <a:rPr lang="en-US" sz="2000"/>
              <a:t>Rate based transmissions</a:t>
            </a:r>
          </a:p>
          <a:p>
            <a:pPr marL="914400" lvl="2" indent="-231775">
              <a:lnSpc>
                <a:spcPct val="90000"/>
              </a:lnSpc>
            </a:pPr>
            <a:r>
              <a:rPr lang="en-US" sz="2000"/>
              <a:t>Decoupling congestion control and reliability</a:t>
            </a:r>
          </a:p>
          <a:p>
            <a:pPr marL="914400" lvl="2" indent="-231775">
              <a:lnSpc>
                <a:spcPct val="90000"/>
              </a:lnSpc>
            </a:pPr>
            <a:r>
              <a:rPr lang="en-US" sz="2000"/>
              <a:t>Assisted congestion control</a:t>
            </a:r>
          </a:p>
          <a:p>
            <a:pPr marL="566738" lvl="1" indent="-219075">
              <a:lnSpc>
                <a:spcPct val="90000"/>
              </a:lnSpc>
            </a:pPr>
            <a:r>
              <a:rPr lang="en-US"/>
              <a:t>ATP uses information from lower layers for</a:t>
            </a:r>
          </a:p>
          <a:p>
            <a:pPr marL="914400" lvl="2" indent="-231775">
              <a:lnSpc>
                <a:spcPct val="90000"/>
              </a:lnSpc>
            </a:pPr>
            <a:r>
              <a:rPr lang="en-US" sz="2000"/>
              <a:t>Estimation of the initial transmission rate</a:t>
            </a:r>
          </a:p>
          <a:p>
            <a:pPr marL="914400" lvl="2" indent="-231775">
              <a:lnSpc>
                <a:spcPct val="90000"/>
              </a:lnSpc>
            </a:pPr>
            <a:r>
              <a:rPr lang="en-US" sz="2000"/>
              <a:t>Detection, avoidance, and control of congestion</a:t>
            </a:r>
          </a:p>
          <a:p>
            <a:pPr marL="914400" lvl="2" indent="-231775">
              <a:lnSpc>
                <a:spcPct val="90000"/>
              </a:lnSpc>
            </a:pPr>
            <a:r>
              <a:rPr lang="en-US" sz="2000"/>
              <a:t>Detection of path breaks</a:t>
            </a:r>
          </a:p>
          <a:p>
            <a:pPr marL="566738" lvl="1" indent="-219075">
              <a:lnSpc>
                <a:spcPct val="90000"/>
              </a:lnSpc>
            </a:pPr>
            <a:r>
              <a:rPr lang="en-US"/>
              <a:t>Advantages: improved performance, decoupling of the congestion control and reliability mechanisms, and avoidance of congestion window fluctuations</a:t>
            </a:r>
          </a:p>
          <a:p>
            <a:pPr marL="566738" lvl="1" indent="-219075">
              <a:lnSpc>
                <a:spcPct val="90000"/>
              </a:lnSpc>
            </a:pPr>
            <a:r>
              <a:rPr lang="en-US"/>
              <a:t>Disadvantages</a:t>
            </a:r>
          </a:p>
          <a:p>
            <a:pPr marL="914400" lvl="2" indent="-231775">
              <a:lnSpc>
                <a:spcPct val="90000"/>
              </a:lnSpc>
            </a:pPr>
            <a:r>
              <a:rPr lang="en-US" sz="2000"/>
              <a:t>The lack of interoperability with TCP</a:t>
            </a:r>
          </a:p>
          <a:p>
            <a:pPr marL="914400" lvl="2" indent="-231775">
              <a:lnSpc>
                <a:spcPct val="90000"/>
              </a:lnSpc>
            </a:pPr>
            <a:r>
              <a:rPr lang="en-US" sz="2000"/>
              <a:t>Fine-grained per-flow timer may cause the scalable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5E980-1743-43DD-ABD5-762E0E94E073}" type="slidenum">
              <a:rPr lang="en-US"/>
              <a:pPr/>
              <a:t>2</a:t>
            </a:fld>
            <a:endParaRPr lang="en-US"/>
          </a:p>
        </p:txBody>
      </p:sp>
      <p:sp>
        <p:nvSpPr>
          <p:cNvPr id="206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90513"/>
            <a:ext cx="9144000" cy="506412"/>
          </a:xfrm>
        </p:spPr>
        <p:txBody>
          <a:bodyPr>
            <a:normAutofit fontScale="90000"/>
          </a:bodyPr>
          <a:lstStyle/>
          <a:p>
            <a:r>
              <a:rPr lang="en-US"/>
              <a:t>Introduction</a:t>
            </a:r>
          </a:p>
        </p:txBody>
      </p:sp>
      <p:sp>
        <p:nvSpPr>
          <p:cNvPr id="206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0988" y="1133475"/>
            <a:ext cx="8594725" cy="5402263"/>
          </a:xfrm>
          <a:noFill/>
          <a:ln/>
        </p:spPr>
        <p:txBody>
          <a:bodyPr>
            <a:normAutofit fontScale="92500" lnSpcReduction="20000"/>
          </a:bodyPr>
          <a:lstStyle/>
          <a:p>
            <a:pPr marL="231775" indent="-231775"/>
            <a:r>
              <a:rPr lang="en-US"/>
              <a:t>The objectives of a transport layer protocol include setting up of:</a:t>
            </a:r>
          </a:p>
          <a:p>
            <a:pPr marL="566738" lvl="1" indent="-219075"/>
            <a:r>
              <a:rPr lang="en-US"/>
              <a:t>End-to-end connection</a:t>
            </a:r>
          </a:p>
          <a:p>
            <a:pPr marL="566738" lvl="1" indent="-219075"/>
            <a:r>
              <a:rPr lang="en-US"/>
              <a:t>End-to-end delivery of data packets</a:t>
            </a:r>
          </a:p>
          <a:p>
            <a:pPr marL="566738" lvl="1" indent="-219075"/>
            <a:r>
              <a:rPr lang="en-US"/>
              <a:t>Flow control</a:t>
            </a:r>
          </a:p>
          <a:p>
            <a:pPr marL="566738" lvl="1" indent="-219075"/>
            <a:r>
              <a:rPr lang="en-US"/>
              <a:t>Congestion control</a:t>
            </a:r>
          </a:p>
          <a:p>
            <a:pPr marL="231775" indent="-231775"/>
            <a:r>
              <a:rPr lang="en-US"/>
              <a:t>Transport layer protocols</a:t>
            </a:r>
          </a:p>
          <a:p>
            <a:pPr marL="566738" lvl="1" indent="-219075"/>
            <a:r>
              <a:rPr lang="en-US"/>
              <a:t>User datagram protocol (UDP): unreliable and connection-less transport layer protocols</a:t>
            </a:r>
          </a:p>
          <a:p>
            <a:pPr marL="566738" lvl="1" indent="-219075"/>
            <a:r>
              <a:rPr lang="en-US"/>
              <a:t>Transmission control protocol (TCP): reliable, byte-stream-based, and connection-oriented transport layer protocols</a:t>
            </a:r>
          </a:p>
          <a:p>
            <a:pPr marL="231775" indent="-231775"/>
            <a:r>
              <a:rPr lang="en-US"/>
              <a:t>These traditional wired transport layer protocols are not suitable for ad hoc wireless networks.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922C41-DFA0-4227-AC0A-8C81F5FAD14C}" type="slidenum">
              <a:rPr lang="en-US"/>
              <a:pPr/>
              <a:t>3</a:t>
            </a:fld>
            <a:endParaRPr lang="en-US"/>
          </a:p>
        </p:txBody>
      </p:sp>
      <p:sp>
        <p:nvSpPr>
          <p:cNvPr id="206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12725"/>
            <a:ext cx="9144000" cy="584200"/>
          </a:xfrm>
        </p:spPr>
        <p:txBody>
          <a:bodyPr>
            <a:normAutofit fontScale="90000"/>
          </a:bodyPr>
          <a:lstStyle/>
          <a:p>
            <a:r>
              <a:rPr lang="en-US"/>
              <a:t>Issues</a:t>
            </a:r>
          </a:p>
        </p:txBody>
      </p:sp>
      <p:sp>
        <p:nvSpPr>
          <p:cNvPr id="206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0988" y="1133475"/>
            <a:ext cx="8594725" cy="5402263"/>
          </a:xfrm>
          <a:noFill/>
          <a:ln/>
        </p:spPr>
        <p:txBody>
          <a:bodyPr>
            <a:normAutofit fontScale="77500" lnSpcReduction="20000"/>
          </a:bodyPr>
          <a:lstStyle/>
          <a:p>
            <a:pPr marL="231775" indent="-231775"/>
            <a:r>
              <a:rPr lang="en-US"/>
              <a:t>Issues while designing a transport layer protocol for ad hoc wireless networks:</a:t>
            </a:r>
          </a:p>
          <a:p>
            <a:pPr marL="566738" lvl="1" indent="-219075"/>
            <a:r>
              <a:rPr lang="en-US" b="1"/>
              <a:t>Induced traffic</a:t>
            </a:r>
            <a:r>
              <a:rPr lang="en-US"/>
              <a:t> refers to the traffic at any given link due to the relay traffic through neighboring links.</a:t>
            </a:r>
          </a:p>
          <a:p>
            <a:pPr marL="566738" lvl="1" indent="-219075"/>
            <a:r>
              <a:rPr lang="en-US" b="1"/>
              <a:t>Induced throughput unfairness</a:t>
            </a:r>
            <a:r>
              <a:rPr lang="en-US"/>
              <a:t> refers to the throughput unfairness at the transport layer due to the throughput/delay unfairness existing at the lower layers such as the network and MAC layers.</a:t>
            </a:r>
          </a:p>
          <a:p>
            <a:pPr marL="566738" lvl="1" indent="-219075"/>
            <a:r>
              <a:rPr lang="en-US" b="1"/>
              <a:t>Separation of congestion control, reliability, and flow control</a:t>
            </a:r>
            <a:r>
              <a:rPr lang="en-US"/>
              <a:t> could improve the performance of the transport layer.</a:t>
            </a:r>
          </a:p>
          <a:p>
            <a:pPr marL="566738" lvl="1" indent="-219075"/>
            <a:r>
              <a:rPr lang="en-US" b="1"/>
              <a:t>Power and bandwidth constraints</a:t>
            </a:r>
            <a:r>
              <a:rPr lang="en-US"/>
              <a:t> affects the performance of a transport layer protocol.</a:t>
            </a:r>
          </a:p>
          <a:p>
            <a:pPr marL="566738" lvl="1" indent="-219075"/>
            <a:r>
              <a:rPr lang="en-US" b="1"/>
              <a:t>Misinterpretation of congestion</a:t>
            </a:r>
            <a:r>
              <a:rPr lang="en-US"/>
              <a:t> occurs in ad hoc wireless networks.</a:t>
            </a:r>
          </a:p>
          <a:p>
            <a:pPr marL="566738" lvl="1" indent="-219075"/>
            <a:r>
              <a:rPr lang="en-US" b="1"/>
              <a:t>Completely decoupled transport layer</a:t>
            </a:r>
            <a:r>
              <a:rPr lang="en-US"/>
              <a:t> needs to adapt to the changing network environment.</a:t>
            </a:r>
          </a:p>
          <a:p>
            <a:pPr marL="566738" lvl="1" indent="-219075"/>
            <a:r>
              <a:rPr lang="en-US" b="1"/>
              <a:t>Dynamic topology</a:t>
            </a:r>
            <a:r>
              <a:rPr lang="en-US"/>
              <a:t> affects the performance of a transport layer.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4EB6EC-1237-4AFE-A792-31C8745ACE1E}" type="slidenum">
              <a:rPr lang="en-US"/>
              <a:pPr/>
              <a:t>4</a:t>
            </a:fld>
            <a:endParaRPr lang="en-US"/>
          </a:p>
        </p:txBody>
      </p:sp>
      <p:sp>
        <p:nvSpPr>
          <p:cNvPr id="206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12725"/>
            <a:ext cx="9144000" cy="584200"/>
          </a:xfrm>
        </p:spPr>
        <p:txBody>
          <a:bodyPr>
            <a:normAutofit fontScale="90000"/>
          </a:bodyPr>
          <a:lstStyle/>
          <a:p>
            <a:r>
              <a:rPr lang="en-US"/>
              <a:t>Design Goal</a:t>
            </a:r>
          </a:p>
        </p:txBody>
      </p:sp>
      <p:sp>
        <p:nvSpPr>
          <p:cNvPr id="206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0988" y="874713"/>
            <a:ext cx="8594725" cy="5802312"/>
          </a:xfrm>
          <a:noFill/>
          <a:ln/>
        </p:spPr>
        <p:txBody>
          <a:bodyPr>
            <a:normAutofit fontScale="77500" lnSpcReduction="20000"/>
          </a:bodyPr>
          <a:lstStyle/>
          <a:p>
            <a:pPr marL="231775" indent="-231775">
              <a:lnSpc>
                <a:spcPct val="90000"/>
              </a:lnSpc>
            </a:pPr>
            <a:r>
              <a:rPr lang="en-US"/>
              <a:t>The protocol should maximize the throughput per connection.</a:t>
            </a:r>
          </a:p>
          <a:p>
            <a:pPr marL="231775" indent="-231775">
              <a:lnSpc>
                <a:spcPct val="90000"/>
              </a:lnSpc>
            </a:pPr>
            <a:r>
              <a:rPr lang="en-US"/>
              <a:t>It should provide throughout fairness across contending flows.</a:t>
            </a:r>
          </a:p>
          <a:p>
            <a:pPr marL="231775" indent="-231775">
              <a:lnSpc>
                <a:spcPct val="90000"/>
              </a:lnSpc>
            </a:pPr>
            <a:r>
              <a:rPr lang="en-US"/>
              <a:t>It should minimize connection setup and connection maintenance overheads.</a:t>
            </a:r>
          </a:p>
          <a:p>
            <a:pPr marL="231775" indent="-231775">
              <a:lnSpc>
                <a:spcPct val="90000"/>
              </a:lnSpc>
            </a:pPr>
            <a:r>
              <a:rPr lang="en-US"/>
              <a:t>The protocol should have mechanisms for congestion control and flow control in the network.</a:t>
            </a:r>
          </a:p>
          <a:p>
            <a:pPr marL="231775" indent="-231775">
              <a:lnSpc>
                <a:spcPct val="90000"/>
              </a:lnSpc>
            </a:pPr>
            <a:r>
              <a:rPr lang="en-US"/>
              <a:t>It should be able to provide both reliable and unreliable connections.</a:t>
            </a:r>
          </a:p>
          <a:p>
            <a:pPr marL="231775" indent="-231775">
              <a:lnSpc>
                <a:spcPct val="90000"/>
              </a:lnSpc>
            </a:pPr>
            <a:r>
              <a:rPr lang="en-US"/>
              <a:t>The protocol should be able to adapt to the dynamics of the network.</a:t>
            </a:r>
          </a:p>
          <a:p>
            <a:pPr marL="231775" indent="-231775">
              <a:lnSpc>
                <a:spcPct val="90000"/>
              </a:lnSpc>
            </a:pPr>
            <a:r>
              <a:rPr lang="en-US"/>
              <a:t>One of the important resources must be used efficiently.</a:t>
            </a:r>
          </a:p>
          <a:p>
            <a:pPr marL="231775" indent="-231775">
              <a:lnSpc>
                <a:spcPct val="90000"/>
              </a:lnSpc>
            </a:pPr>
            <a:r>
              <a:rPr lang="en-US"/>
              <a:t>The protocol should be aware of resource constraints.</a:t>
            </a:r>
          </a:p>
          <a:p>
            <a:pPr marL="231775" indent="-231775">
              <a:lnSpc>
                <a:spcPct val="90000"/>
              </a:lnSpc>
            </a:pPr>
            <a:r>
              <a:rPr lang="en-US"/>
              <a:t>The protocol should make use of information from the lower layer.</a:t>
            </a:r>
          </a:p>
          <a:p>
            <a:pPr marL="231775" indent="-231775">
              <a:lnSpc>
                <a:spcPct val="90000"/>
              </a:lnSpc>
            </a:pPr>
            <a:r>
              <a:rPr lang="en-US"/>
              <a:t>It should have  a well-defined cross-layer interaction framework.</a:t>
            </a:r>
          </a:p>
          <a:p>
            <a:pPr marL="231775" indent="-231775">
              <a:lnSpc>
                <a:spcPct val="90000"/>
              </a:lnSpc>
            </a:pPr>
            <a:r>
              <a:rPr lang="en-US"/>
              <a:t>The protocol should maintain end-to-end semantics.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5D2949-AB4A-4371-85BD-87E8D35DE7CF}" type="slidenum">
              <a:rPr lang="en-US"/>
              <a:pPr/>
              <a:t>5</a:t>
            </a:fld>
            <a:endParaRPr lang="en-US"/>
          </a:p>
        </p:txBody>
      </p:sp>
      <p:sp>
        <p:nvSpPr>
          <p:cNvPr id="2068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Classification of  Transport Layer Solutions</a:t>
            </a:r>
          </a:p>
        </p:txBody>
      </p:sp>
      <p:sp>
        <p:nvSpPr>
          <p:cNvPr id="2068483" name="Rectangle 3"/>
          <p:cNvSpPr>
            <a:spLocks noChangeArrowheads="1"/>
          </p:cNvSpPr>
          <p:nvPr/>
        </p:nvSpPr>
        <p:spPr bwMode="auto">
          <a:xfrm>
            <a:off x="2001838" y="1446213"/>
            <a:ext cx="6016625" cy="5730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>
                <a:latin typeface="Times New Roman" pitchFamily="18" charset="0"/>
              </a:rPr>
              <a:t>Transport Layer Solutions for Ad Hoc Wireless Networks</a:t>
            </a:r>
          </a:p>
        </p:txBody>
      </p:sp>
      <p:sp>
        <p:nvSpPr>
          <p:cNvPr id="2068484" name="Rectangle 4"/>
          <p:cNvSpPr>
            <a:spLocks noChangeArrowheads="1"/>
          </p:cNvSpPr>
          <p:nvPr/>
        </p:nvSpPr>
        <p:spPr bwMode="auto">
          <a:xfrm>
            <a:off x="661988" y="3898900"/>
            <a:ext cx="2073275" cy="744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>
                <a:latin typeface="Times New Roman" pitchFamily="18" charset="0"/>
              </a:rPr>
              <a:t>Split Approach</a:t>
            </a:r>
          </a:p>
        </p:txBody>
      </p:sp>
      <p:sp>
        <p:nvSpPr>
          <p:cNvPr id="2068485" name="Rectangle 5"/>
          <p:cNvSpPr>
            <a:spLocks noChangeArrowheads="1"/>
          </p:cNvSpPr>
          <p:nvPr/>
        </p:nvSpPr>
        <p:spPr bwMode="auto">
          <a:xfrm>
            <a:off x="5341938" y="2738438"/>
            <a:ext cx="3294062" cy="495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>
                <a:latin typeface="Times New Roman" pitchFamily="18" charset="0"/>
              </a:rPr>
              <a:t>Other transport layer approach</a:t>
            </a:r>
          </a:p>
        </p:txBody>
      </p:sp>
      <p:sp>
        <p:nvSpPr>
          <p:cNvPr id="2068486" name="Rectangle 6"/>
          <p:cNvSpPr>
            <a:spLocks noChangeArrowheads="1"/>
          </p:cNvSpPr>
          <p:nvPr/>
        </p:nvSpPr>
        <p:spPr bwMode="auto">
          <a:xfrm>
            <a:off x="3054350" y="3905250"/>
            <a:ext cx="2060575" cy="744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>
                <a:latin typeface="Times New Roman" pitchFamily="18" charset="0"/>
              </a:rPr>
              <a:t>End-to-end</a:t>
            </a:r>
          </a:p>
          <a:p>
            <a:r>
              <a:rPr lang="en-US" sz="2000">
                <a:latin typeface="Times New Roman" pitchFamily="18" charset="0"/>
              </a:rPr>
              <a:t>approach</a:t>
            </a:r>
          </a:p>
        </p:txBody>
      </p:sp>
      <p:sp>
        <p:nvSpPr>
          <p:cNvPr id="2068491" name="Line 11"/>
          <p:cNvSpPr>
            <a:spLocks noChangeShapeType="1"/>
          </p:cNvSpPr>
          <p:nvPr/>
        </p:nvSpPr>
        <p:spPr bwMode="auto">
          <a:xfrm>
            <a:off x="1077913" y="4643438"/>
            <a:ext cx="1587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8493" name="Line 13"/>
          <p:cNvSpPr>
            <a:spLocks noChangeShapeType="1"/>
          </p:cNvSpPr>
          <p:nvPr/>
        </p:nvSpPr>
        <p:spPr bwMode="auto">
          <a:xfrm>
            <a:off x="1077913" y="5119688"/>
            <a:ext cx="169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8494" name="Rectangle 14"/>
          <p:cNvSpPr>
            <a:spLocks noChangeArrowheads="1"/>
          </p:cNvSpPr>
          <p:nvPr/>
        </p:nvSpPr>
        <p:spPr bwMode="auto">
          <a:xfrm>
            <a:off x="1303338" y="4884738"/>
            <a:ext cx="1293812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31775" indent="-231775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2000">
                <a:latin typeface="Times New Roman" pitchFamily="18" charset="0"/>
              </a:rPr>
              <a:t>Split-TCP</a:t>
            </a:r>
          </a:p>
        </p:txBody>
      </p:sp>
      <p:sp>
        <p:nvSpPr>
          <p:cNvPr id="2068496" name="Line 16"/>
          <p:cNvSpPr>
            <a:spLocks noChangeShapeType="1"/>
          </p:cNvSpPr>
          <p:nvPr/>
        </p:nvSpPr>
        <p:spPr bwMode="auto">
          <a:xfrm>
            <a:off x="6831013" y="3563938"/>
            <a:ext cx="1825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8497" name="Line 17"/>
          <p:cNvSpPr>
            <a:spLocks noChangeShapeType="1"/>
          </p:cNvSpPr>
          <p:nvPr/>
        </p:nvSpPr>
        <p:spPr bwMode="auto">
          <a:xfrm>
            <a:off x="6818313" y="3929063"/>
            <a:ext cx="169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8498" name="Line 18"/>
          <p:cNvSpPr>
            <a:spLocks noChangeShapeType="1"/>
          </p:cNvSpPr>
          <p:nvPr/>
        </p:nvSpPr>
        <p:spPr bwMode="auto">
          <a:xfrm flipH="1">
            <a:off x="3360738" y="4662488"/>
            <a:ext cx="11112" cy="1465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8499" name="Line 19"/>
          <p:cNvSpPr>
            <a:spLocks noChangeShapeType="1"/>
          </p:cNvSpPr>
          <p:nvPr/>
        </p:nvSpPr>
        <p:spPr bwMode="auto">
          <a:xfrm>
            <a:off x="3359150" y="5029200"/>
            <a:ext cx="1825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8500" name="Line 20"/>
          <p:cNvSpPr>
            <a:spLocks noChangeShapeType="1"/>
          </p:cNvSpPr>
          <p:nvPr/>
        </p:nvSpPr>
        <p:spPr bwMode="auto">
          <a:xfrm>
            <a:off x="3360738" y="5370513"/>
            <a:ext cx="169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8501" name="Rectangle 21"/>
          <p:cNvSpPr>
            <a:spLocks noChangeArrowheads="1"/>
          </p:cNvSpPr>
          <p:nvPr/>
        </p:nvSpPr>
        <p:spPr bwMode="auto">
          <a:xfrm>
            <a:off x="7038975" y="3305175"/>
            <a:ext cx="18446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31775" indent="-231775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2000">
                <a:latin typeface="Times New Roman" pitchFamily="18" charset="0"/>
              </a:rPr>
              <a:t>ACTP</a:t>
            </a:r>
          </a:p>
        </p:txBody>
      </p:sp>
      <p:sp>
        <p:nvSpPr>
          <p:cNvPr id="2068502" name="Rectangle 22"/>
          <p:cNvSpPr>
            <a:spLocks noChangeArrowheads="1"/>
          </p:cNvSpPr>
          <p:nvPr/>
        </p:nvSpPr>
        <p:spPr bwMode="auto">
          <a:xfrm>
            <a:off x="7045325" y="3665538"/>
            <a:ext cx="18446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31775" indent="-231775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2000">
                <a:latin typeface="Times New Roman" pitchFamily="18" charset="0"/>
              </a:rPr>
              <a:t>ATP</a:t>
            </a:r>
          </a:p>
        </p:txBody>
      </p:sp>
      <p:sp>
        <p:nvSpPr>
          <p:cNvPr id="2068503" name="Line 23"/>
          <p:cNvSpPr>
            <a:spLocks noChangeShapeType="1"/>
          </p:cNvSpPr>
          <p:nvPr/>
        </p:nvSpPr>
        <p:spPr bwMode="auto">
          <a:xfrm>
            <a:off x="3379788" y="5756275"/>
            <a:ext cx="169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8504" name="Line 24"/>
          <p:cNvSpPr>
            <a:spLocks noChangeShapeType="1"/>
          </p:cNvSpPr>
          <p:nvPr/>
        </p:nvSpPr>
        <p:spPr bwMode="auto">
          <a:xfrm>
            <a:off x="3373438" y="6127750"/>
            <a:ext cx="169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8505" name="Rectangle 25"/>
          <p:cNvSpPr>
            <a:spLocks noChangeArrowheads="1"/>
          </p:cNvSpPr>
          <p:nvPr/>
        </p:nvSpPr>
        <p:spPr bwMode="auto">
          <a:xfrm>
            <a:off x="3603625" y="4757738"/>
            <a:ext cx="18446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31775" indent="-231775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2000">
                <a:latin typeface="Times New Roman" pitchFamily="18" charset="0"/>
              </a:rPr>
              <a:t>TCP-ELFN</a:t>
            </a:r>
          </a:p>
        </p:txBody>
      </p:sp>
      <p:sp>
        <p:nvSpPr>
          <p:cNvPr id="2068506" name="Rectangle 26"/>
          <p:cNvSpPr>
            <a:spLocks noChangeArrowheads="1"/>
          </p:cNvSpPr>
          <p:nvPr/>
        </p:nvSpPr>
        <p:spPr bwMode="auto">
          <a:xfrm>
            <a:off x="3609975" y="5191125"/>
            <a:ext cx="18446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31775" indent="-231775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2000">
                <a:latin typeface="Times New Roman" pitchFamily="18" charset="0"/>
              </a:rPr>
              <a:t>TCP-F</a:t>
            </a:r>
          </a:p>
        </p:txBody>
      </p:sp>
      <p:sp>
        <p:nvSpPr>
          <p:cNvPr id="2068507" name="Rectangle 27"/>
          <p:cNvSpPr>
            <a:spLocks noChangeArrowheads="1"/>
          </p:cNvSpPr>
          <p:nvPr/>
        </p:nvSpPr>
        <p:spPr bwMode="auto">
          <a:xfrm>
            <a:off x="3579813" y="5575300"/>
            <a:ext cx="18446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31775" indent="-231775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2000">
                <a:latin typeface="Times New Roman" pitchFamily="18" charset="0"/>
              </a:rPr>
              <a:t>TCP-Bus</a:t>
            </a:r>
          </a:p>
        </p:txBody>
      </p:sp>
      <p:sp>
        <p:nvSpPr>
          <p:cNvPr id="2068508" name="Rectangle 28"/>
          <p:cNvSpPr>
            <a:spLocks noChangeArrowheads="1"/>
          </p:cNvSpPr>
          <p:nvPr/>
        </p:nvSpPr>
        <p:spPr bwMode="auto">
          <a:xfrm>
            <a:off x="3597275" y="5957888"/>
            <a:ext cx="18446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31775" indent="-231775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2000">
                <a:latin typeface="Times New Roman" pitchFamily="18" charset="0"/>
              </a:rPr>
              <a:t>ATCP</a:t>
            </a:r>
          </a:p>
        </p:txBody>
      </p:sp>
      <p:sp>
        <p:nvSpPr>
          <p:cNvPr id="2068509" name="Rectangle 29"/>
          <p:cNvSpPr>
            <a:spLocks noChangeArrowheads="1"/>
          </p:cNvSpPr>
          <p:nvPr/>
        </p:nvSpPr>
        <p:spPr bwMode="auto">
          <a:xfrm>
            <a:off x="965200" y="2749550"/>
            <a:ext cx="3857625" cy="4810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>
                <a:latin typeface="Times New Roman" pitchFamily="18" charset="0"/>
              </a:rPr>
              <a:t>TCP over ad hoc wireless networks</a:t>
            </a:r>
          </a:p>
        </p:txBody>
      </p:sp>
      <p:sp>
        <p:nvSpPr>
          <p:cNvPr id="2068510" name="Line 30"/>
          <p:cNvSpPr>
            <a:spLocks noChangeShapeType="1"/>
          </p:cNvSpPr>
          <p:nvPr/>
        </p:nvSpPr>
        <p:spPr bwMode="auto">
          <a:xfrm flipV="1">
            <a:off x="6807200" y="3227388"/>
            <a:ext cx="0" cy="692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8513" name="Line 33"/>
          <p:cNvSpPr>
            <a:spLocks noChangeShapeType="1"/>
          </p:cNvSpPr>
          <p:nvPr/>
        </p:nvSpPr>
        <p:spPr bwMode="auto">
          <a:xfrm>
            <a:off x="5016500" y="2011363"/>
            <a:ext cx="0" cy="366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8515" name="Line 35"/>
          <p:cNvSpPr>
            <a:spLocks noChangeShapeType="1"/>
          </p:cNvSpPr>
          <p:nvPr/>
        </p:nvSpPr>
        <p:spPr bwMode="auto">
          <a:xfrm flipV="1">
            <a:off x="2900363" y="2403475"/>
            <a:ext cx="0" cy="338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8516" name="Line 36"/>
          <p:cNvSpPr>
            <a:spLocks noChangeShapeType="1"/>
          </p:cNvSpPr>
          <p:nvPr/>
        </p:nvSpPr>
        <p:spPr bwMode="auto">
          <a:xfrm flipV="1">
            <a:off x="6999288" y="2411413"/>
            <a:ext cx="0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8523" name="Line 43"/>
          <p:cNvSpPr>
            <a:spLocks noChangeShapeType="1"/>
          </p:cNvSpPr>
          <p:nvPr/>
        </p:nvSpPr>
        <p:spPr bwMode="auto">
          <a:xfrm flipV="1">
            <a:off x="1711325" y="3578225"/>
            <a:ext cx="0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8524" name="Line 44"/>
          <p:cNvSpPr>
            <a:spLocks noChangeShapeType="1"/>
          </p:cNvSpPr>
          <p:nvPr/>
        </p:nvSpPr>
        <p:spPr bwMode="auto">
          <a:xfrm flipV="1">
            <a:off x="4057650" y="3573463"/>
            <a:ext cx="0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8526" name="Line 46"/>
          <p:cNvSpPr>
            <a:spLocks noChangeShapeType="1"/>
          </p:cNvSpPr>
          <p:nvPr/>
        </p:nvSpPr>
        <p:spPr bwMode="auto">
          <a:xfrm>
            <a:off x="2900363" y="2403475"/>
            <a:ext cx="4086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8527" name="Line 47"/>
          <p:cNvSpPr>
            <a:spLocks noChangeShapeType="1"/>
          </p:cNvSpPr>
          <p:nvPr/>
        </p:nvSpPr>
        <p:spPr bwMode="auto">
          <a:xfrm>
            <a:off x="1711325" y="3578225"/>
            <a:ext cx="2338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8529" name="Line 49"/>
          <p:cNvSpPr>
            <a:spLocks noChangeShapeType="1"/>
          </p:cNvSpPr>
          <p:nvPr/>
        </p:nvSpPr>
        <p:spPr bwMode="auto">
          <a:xfrm>
            <a:off x="2900363" y="3225800"/>
            <a:ext cx="0" cy="339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6DB778-60BF-4A82-9D02-7DFF1FF12602}" type="slidenum">
              <a:rPr lang="en-US"/>
              <a:pPr/>
              <a:t>6</a:t>
            </a:fld>
            <a:endParaRPr lang="en-US"/>
          </a:p>
        </p:txBody>
      </p:sp>
      <p:sp>
        <p:nvSpPr>
          <p:cNvPr id="197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90513"/>
            <a:ext cx="9144000" cy="647700"/>
          </a:xfrm>
        </p:spPr>
        <p:txBody>
          <a:bodyPr>
            <a:normAutofit fontScale="90000"/>
          </a:bodyPr>
          <a:lstStyle/>
          <a:p>
            <a:r>
              <a:rPr lang="en-US"/>
              <a:t>TCP over Ad Hoc Wireless Networks</a:t>
            </a:r>
          </a:p>
        </p:txBody>
      </p:sp>
      <p:sp>
        <p:nvSpPr>
          <p:cNvPr id="197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975" y="1185863"/>
            <a:ext cx="8594725" cy="5349875"/>
          </a:xfrm>
          <a:noFill/>
          <a:ln/>
        </p:spPr>
        <p:txBody>
          <a:bodyPr>
            <a:normAutofit fontScale="85000" lnSpcReduction="20000"/>
          </a:bodyPr>
          <a:lstStyle/>
          <a:p>
            <a:pPr marL="231775" indent="-231775"/>
            <a:r>
              <a:rPr lang="en-US"/>
              <a:t>TCP taking 90% of the traffic is predominant in the Internet.</a:t>
            </a:r>
          </a:p>
          <a:p>
            <a:pPr marL="231775" indent="-231775"/>
            <a:r>
              <a:rPr lang="en-US"/>
              <a:t>This chapter focuses on TCP extension in ad hoc wireless networks.</a:t>
            </a:r>
          </a:p>
          <a:p>
            <a:pPr marL="231775" indent="-231775"/>
            <a:r>
              <a:rPr lang="en-US"/>
              <a:t>Transport protocol should be independent of the network layer technology, e.g., no matter fiber or radio is used</a:t>
            </a:r>
          </a:p>
          <a:p>
            <a:pPr marL="231775" indent="-231775"/>
            <a:r>
              <a:rPr lang="en-US"/>
              <a:t>But TCP is optimized for wired network </a:t>
            </a:r>
            <a:r>
              <a:rPr lang="en-US">
                <a:sym typeface="Wingdings" pitchFamily="2" charset="2"/>
              </a:rPr>
              <a:t> </a:t>
            </a:r>
            <a:r>
              <a:rPr lang="en-US"/>
              <a:t>Congestion control</a:t>
            </a:r>
          </a:p>
          <a:p>
            <a:pPr marL="566738" lvl="1" indent="-219075"/>
            <a:r>
              <a:rPr lang="en-US"/>
              <a:t>TCP assumes timeout is due to congestion</a:t>
            </a:r>
          </a:p>
          <a:p>
            <a:pPr marL="566738" lvl="1" indent="-219075"/>
            <a:r>
              <a:rPr lang="en-US"/>
              <a:t>Wireless links are not reliable, packet loss may be as high as 20%</a:t>
            </a:r>
          </a:p>
          <a:p>
            <a:pPr marL="566738" lvl="1" indent="-219075"/>
            <a:r>
              <a:rPr lang="en-US"/>
              <a:t>In wired network, packet loss is due to congestion </a:t>
            </a:r>
            <a:r>
              <a:rPr lang="en-US">
                <a:sym typeface="Wingdings" pitchFamily="2" charset="2"/>
              </a:rPr>
              <a:t> </a:t>
            </a:r>
            <a:r>
              <a:rPr lang="en-US"/>
              <a:t>slow down</a:t>
            </a:r>
          </a:p>
          <a:p>
            <a:pPr marL="566738" lvl="1" indent="-219075"/>
            <a:r>
              <a:rPr lang="en-US"/>
              <a:t>In wireless network, due to wireless links </a:t>
            </a:r>
            <a:r>
              <a:rPr lang="en-US">
                <a:sym typeface="Wingdings" pitchFamily="2" charset="2"/>
              </a:rPr>
              <a:t> </a:t>
            </a:r>
            <a:r>
              <a:rPr lang="en-US"/>
              <a:t>try harder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1C39D3-D764-42E8-8FE9-DB671E14970F}" type="slidenum">
              <a:rPr lang="en-US"/>
              <a:pPr/>
              <a:t>7</a:t>
            </a:fld>
            <a:endParaRPr lang="en-US"/>
          </a:p>
        </p:txBody>
      </p:sp>
      <p:sp>
        <p:nvSpPr>
          <p:cNvPr id="206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" y="212725"/>
            <a:ext cx="8756650" cy="1047750"/>
          </a:xfrm>
        </p:spPr>
        <p:txBody>
          <a:bodyPr>
            <a:normAutofit fontScale="90000"/>
          </a:bodyPr>
          <a:lstStyle/>
          <a:p>
            <a:r>
              <a:rPr lang="en-US"/>
              <a:t>Why does TCP not perform well in Ad Hoc Wireless Networks</a:t>
            </a:r>
          </a:p>
        </p:txBody>
      </p:sp>
      <p:sp>
        <p:nvSpPr>
          <p:cNvPr id="206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0988" y="1603375"/>
            <a:ext cx="8594725" cy="4951413"/>
          </a:xfrm>
          <a:noFill/>
          <a:ln/>
        </p:spPr>
        <p:txBody>
          <a:bodyPr>
            <a:normAutofit fontScale="92500" lnSpcReduction="10000"/>
          </a:bodyPr>
          <a:lstStyle/>
          <a:p>
            <a:pPr marL="231775" indent="-231775"/>
            <a:r>
              <a:rPr lang="en-US"/>
              <a:t>Misinterpretation of packet loss</a:t>
            </a:r>
          </a:p>
          <a:p>
            <a:pPr marL="231775" indent="-231775"/>
            <a:r>
              <a:rPr lang="en-US"/>
              <a:t>Frequent path breaks</a:t>
            </a:r>
          </a:p>
          <a:p>
            <a:pPr marL="231775" indent="-231775"/>
            <a:r>
              <a:rPr lang="en-US"/>
              <a:t>Effect of path length</a:t>
            </a:r>
          </a:p>
          <a:p>
            <a:pPr marL="231775" indent="-231775"/>
            <a:r>
              <a:rPr lang="en-US"/>
              <a:t>Misinterpretation of congestion window</a:t>
            </a:r>
          </a:p>
          <a:p>
            <a:pPr marL="231775" indent="-231775"/>
            <a:r>
              <a:rPr lang="en-US"/>
              <a:t>Asymmetric link behavior</a:t>
            </a:r>
          </a:p>
          <a:p>
            <a:pPr marL="231775" indent="-231775"/>
            <a:r>
              <a:rPr lang="en-US"/>
              <a:t>Uni-directional path: TCP ACK requires RTS-CTS-Data-ACK exchange</a:t>
            </a:r>
          </a:p>
          <a:p>
            <a:pPr marL="231775" indent="-231775"/>
            <a:r>
              <a:rPr lang="en-US"/>
              <a:t>Multipath routing</a:t>
            </a:r>
          </a:p>
          <a:p>
            <a:pPr marL="231775" indent="-231775"/>
            <a:r>
              <a:rPr lang="en-US"/>
              <a:t>Network partitioning and remerging</a:t>
            </a:r>
          </a:p>
          <a:p>
            <a:pPr marL="231775" indent="-231775"/>
            <a:r>
              <a:rPr lang="en-US"/>
              <a:t>The use of sliding-window-based transmission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656376-F332-45C5-81FA-0CAFC68530A1}" type="slidenum">
              <a:rPr lang="en-US"/>
              <a:pPr/>
              <a:t>8</a:t>
            </a:fld>
            <a:endParaRPr lang="en-US"/>
          </a:p>
        </p:txBody>
      </p:sp>
      <p:sp>
        <p:nvSpPr>
          <p:cNvPr id="207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12725"/>
            <a:ext cx="9144000" cy="584200"/>
          </a:xfrm>
        </p:spPr>
        <p:txBody>
          <a:bodyPr>
            <a:normAutofit fontScale="90000"/>
          </a:bodyPr>
          <a:lstStyle/>
          <a:p>
            <a:r>
              <a:rPr lang="en-US"/>
              <a:t>TCP Over Ad Hoc Wireless Network</a:t>
            </a:r>
          </a:p>
        </p:txBody>
      </p:sp>
      <p:sp>
        <p:nvSpPr>
          <p:cNvPr id="207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0988" y="1101725"/>
            <a:ext cx="8594725" cy="5467350"/>
          </a:xfrm>
          <a:noFill/>
          <a:ln/>
        </p:spPr>
        <p:txBody>
          <a:bodyPr>
            <a:normAutofit fontScale="92500" lnSpcReduction="20000"/>
          </a:bodyPr>
          <a:lstStyle/>
          <a:p>
            <a:pPr marL="231775" indent="-231775"/>
            <a:r>
              <a:rPr lang="en-US"/>
              <a:t>Feedback-based TCP (TCP Feedback – TCP-F) </a:t>
            </a:r>
          </a:p>
          <a:p>
            <a:pPr marL="566738" lvl="1" indent="-219075"/>
            <a:r>
              <a:rPr lang="en-US"/>
              <a:t>Requires the support of a reliable link layer and a routing protocol that can provide feedback to the TCP sender about the path breaks.</a:t>
            </a:r>
          </a:p>
          <a:p>
            <a:pPr marL="566738" lvl="1" indent="-219075"/>
            <a:r>
              <a:rPr lang="en-US"/>
              <a:t>The routing protocol is expected to repair the broken path within a reasonable time period.</a:t>
            </a:r>
          </a:p>
          <a:p>
            <a:pPr marL="566738" lvl="1" indent="-219075"/>
            <a:r>
              <a:rPr lang="en-US"/>
              <a:t>Advantages: Simple, permits the TCP congestion control mechanism to respond to congestion</a:t>
            </a:r>
          </a:p>
          <a:p>
            <a:pPr marL="566738" lvl="1" indent="-219075"/>
            <a:r>
              <a:rPr lang="en-US"/>
              <a:t>Disadvantages: </a:t>
            </a:r>
          </a:p>
          <a:p>
            <a:pPr marL="914400" lvl="2" indent="-231775"/>
            <a:r>
              <a:rPr lang="en-US" sz="2000"/>
              <a:t>If a route to the sender is not available at the failure point (FP), then additional control packets may need to be generated for routing the route failure notification (RFN) packet.</a:t>
            </a:r>
          </a:p>
          <a:p>
            <a:pPr marL="914400" lvl="2" indent="-231775"/>
            <a:r>
              <a:rPr lang="en-US" sz="2000"/>
              <a:t>Requires modification to the existing TCP.</a:t>
            </a:r>
          </a:p>
          <a:p>
            <a:pPr marL="914400" lvl="2" indent="-231775"/>
            <a:r>
              <a:rPr lang="en-US" sz="2000"/>
              <a:t>The congestion window after a new route is obtained may not reflect the achievable transmission rate acceptable to the network and the TCP-F receiver.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A9AC80-27CB-4511-8EA1-A8B493D19233}" type="slidenum">
              <a:rPr lang="en-US"/>
              <a:pPr/>
              <a:t>9</a:t>
            </a:fld>
            <a:endParaRPr lang="en-US"/>
          </a:p>
        </p:txBody>
      </p:sp>
      <p:sp>
        <p:nvSpPr>
          <p:cNvPr id="207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12725"/>
            <a:ext cx="9144000" cy="584200"/>
          </a:xfrm>
        </p:spPr>
        <p:txBody>
          <a:bodyPr>
            <a:normAutofit fontScale="90000"/>
          </a:bodyPr>
          <a:lstStyle/>
          <a:p>
            <a:r>
              <a:rPr lang="en-US"/>
              <a:t>TCP Over Ad Hoc Wireless Network</a:t>
            </a:r>
          </a:p>
        </p:txBody>
      </p:sp>
      <p:sp>
        <p:nvSpPr>
          <p:cNvPr id="207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0988" y="1125538"/>
            <a:ext cx="8594725" cy="5441950"/>
          </a:xfrm>
          <a:noFill/>
          <a:ln/>
        </p:spPr>
        <p:txBody>
          <a:bodyPr>
            <a:normAutofit fontScale="92500" lnSpcReduction="20000"/>
          </a:bodyPr>
          <a:lstStyle/>
          <a:p>
            <a:pPr marL="231775" indent="-231775"/>
            <a:r>
              <a:rPr lang="en-US"/>
              <a:t>TCP with explicit link failure notification (TCP-ELFN)</a:t>
            </a:r>
          </a:p>
          <a:p>
            <a:pPr marL="566738" lvl="1" indent="-219075"/>
            <a:r>
              <a:rPr lang="en-US"/>
              <a:t>Handle explicit link failure notification</a:t>
            </a:r>
          </a:p>
          <a:p>
            <a:pPr marL="566738" lvl="1" indent="-219075"/>
            <a:r>
              <a:rPr lang="en-US"/>
              <a:t>Use TCP probe packets for detecting the route reestablishment.</a:t>
            </a:r>
          </a:p>
          <a:p>
            <a:pPr marL="566738" lvl="1" indent="-219075"/>
            <a:r>
              <a:rPr lang="en-US"/>
              <a:t>The ELFN is originated by the node detecting a path break upon detection of a link failure to the TCP sender.</a:t>
            </a:r>
          </a:p>
          <a:p>
            <a:pPr marL="566738" lvl="1" indent="-219075"/>
            <a:r>
              <a:rPr lang="en-US"/>
              <a:t>Advantages: </a:t>
            </a:r>
          </a:p>
          <a:p>
            <a:pPr marL="914400" lvl="2" indent="-231775"/>
            <a:r>
              <a:rPr lang="en-US" sz="2000"/>
              <a:t>improves the TCP performance by decoupling the path break information from the congestion information by the use of ELFN.</a:t>
            </a:r>
          </a:p>
          <a:p>
            <a:pPr marL="914400" lvl="2" indent="-231775"/>
            <a:r>
              <a:rPr lang="en-US" sz="2000"/>
              <a:t>Less dependent on the routing protocol and requires only link failure notification</a:t>
            </a:r>
          </a:p>
          <a:p>
            <a:pPr marL="566738" lvl="1" indent="-219075"/>
            <a:r>
              <a:rPr lang="en-US"/>
              <a:t>Disadvantages</a:t>
            </a:r>
          </a:p>
          <a:p>
            <a:pPr marL="914400" lvl="2" indent="-231775"/>
            <a:r>
              <a:rPr lang="en-US" sz="2000"/>
              <a:t>When the network is partitioned, the path failure may last longer</a:t>
            </a:r>
          </a:p>
          <a:p>
            <a:pPr marL="914400" lvl="2" indent="-231775"/>
            <a:r>
              <a:rPr lang="en-US" sz="2000"/>
              <a:t>The congestion window after a new route is obtained may not reflect the achievable transmission rate acceptable to the network and TCP receiver.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1424</Words>
  <Application>Microsoft Office PowerPoint</Application>
  <PresentationFormat>On-screen Show (4:3)</PresentationFormat>
  <Paragraphs>187</Paragraphs>
  <Slides>14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Introduction</vt:lpstr>
      <vt:lpstr>Issues</vt:lpstr>
      <vt:lpstr>Design Goal</vt:lpstr>
      <vt:lpstr>Classification of  Transport Layer Solutions</vt:lpstr>
      <vt:lpstr>TCP over Ad Hoc Wireless Networks</vt:lpstr>
      <vt:lpstr>Why does TCP not perform well in Ad Hoc Wireless Networks</vt:lpstr>
      <vt:lpstr>TCP Over Ad Hoc Wireless Network</vt:lpstr>
      <vt:lpstr>TCP Over Ad Hoc Wireless Network</vt:lpstr>
      <vt:lpstr>TCP Over Ad Hoc Wireless Network</vt:lpstr>
      <vt:lpstr>TCP Over Ad Hoc Wireless Network</vt:lpstr>
      <vt:lpstr>TCP Over Ad Hoc Wireless Network</vt:lpstr>
      <vt:lpstr>Other Transport Layer Protocols</vt:lpstr>
      <vt:lpstr>Other Transport Layer Protocols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anubhuti.mohindra</dc:creator>
  <cp:lastModifiedBy>anubhuti.mohindra</cp:lastModifiedBy>
  <cp:revision>1</cp:revision>
  <dcterms:created xsi:type="dcterms:W3CDTF">2018-11-16T04:18:51Z</dcterms:created>
  <dcterms:modified xsi:type="dcterms:W3CDTF">2018-11-16T04:19:44Z</dcterms:modified>
</cp:coreProperties>
</file>