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510" r:id="rId2"/>
    <p:sldId id="642" r:id="rId3"/>
    <p:sldId id="643" r:id="rId4"/>
    <p:sldId id="683" r:id="rId5"/>
    <p:sldId id="684" r:id="rId6"/>
    <p:sldId id="657" r:id="rId7"/>
    <p:sldId id="658" r:id="rId8"/>
    <p:sldId id="660" r:id="rId9"/>
    <p:sldId id="662" r:id="rId10"/>
    <p:sldId id="663" r:id="rId11"/>
    <p:sldId id="664" r:id="rId12"/>
    <p:sldId id="666" r:id="rId13"/>
    <p:sldId id="676" r:id="rId14"/>
    <p:sldId id="665" r:id="rId15"/>
    <p:sldId id="682" r:id="rId16"/>
    <p:sldId id="677" r:id="rId17"/>
    <p:sldId id="667" r:id="rId18"/>
    <p:sldId id="668" r:id="rId19"/>
    <p:sldId id="669" r:id="rId20"/>
    <p:sldId id="670" r:id="rId21"/>
    <p:sldId id="646" r:id="rId22"/>
    <p:sldId id="645" r:id="rId23"/>
    <p:sldId id="671" r:id="rId24"/>
    <p:sldId id="672" r:id="rId25"/>
    <p:sldId id="673" r:id="rId26"/>
    <p:sldId id="674" r:id="rId27"/>
    <p:sldId id="678" r:id="rId28"/>
    <p:sldId id="679" r:id="rId29"/>
    <p:sldId id="680" r:id="rId30"/>
    <p:sldId id="681" r:id="rId3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15" autoAdjust="0"/>
    <p:restoredTop sz="97127" autoAdjust="0"/>
  </p:normalViewPr>
  <p:slideViewPr>
    <p:cSldViewPr snapToGrid="0">
      <p:cViewPr varScale="1">
        <p:scale>
          <a:sx n="71" d="100"/>
          <a:sy n="71"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44"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A469ED87-57A0-466C-9425-B04BB94E91E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3DE35-9490-4B77-A185-A12E45FC0C31}" type="slidenum">
              <a:rPr lang="en-US"/>
              <a:pPr/>
              <a:t>2</a:t>
            </a:fld>
            <a:endParaRPr lang="en-US"/>
          </a:p>
        </p:txBody>
      </p:sp>
      <p:sp>
        <p:nvSpPr>
          <p:cNvPr id="820226" name="Rectangle 2"/>
          <p:cNvSpPr>
            <a:spLocks noGrp="1" noRot="1" noChangeAspect="1" noChangeArrowheads="1" noTextEdit="1"/>
          </p:cNvSpPr>
          <p:nvPr>
            <p:ph type="sldImg"/>
          </p:nvPr>
        </p:nvSpPr>
        <p:spPr>
          <a:xfrm>
            <a:off x="1095375" y="652463"/>
            <a:ext cx="4633913" cy="3475037"/>
          </a:xfrm>
          <a:ln/>
        </p:spPr>
      </p:sp>
      <p:sp>
        <p:nvSpPr>
          <p:cNvPr id="820227"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E9CF4-84B7-48A1-8E6B-2A70EE72DE28}" type="slidenum">
              <a:rPr lang="en-US"/>
              <a:pPr/>
              <a:t>3</a:t>
            </a:fld>
            <a:endParaRPr lang="en-US"/>
          </a:p>
        </p:txBody>
      </p:sp>
      <p:sp>
        <p:nvSpPr>
          <p:cNvPr id="1917954" name="Rectangle 2"/>
          <p:cNvSpPr>
            <a:spLocks noGrp="1" noRot="1" noChangeAspect="1" noChangeArrowheads="1" noTextEdit="1"/>
          </p:cNvSpPr>
          <p:nvPr>
            <p:ph type="sldImg"/>
          </p:nvPr>
        </p:nvSpPr>
        <p:spPr>
          <a:xfrm>
            <a:off x="1095375" y="652463"/>
            <a:ext cx="4633913" cy="3475037"/>
          </a:xfrm>
          <a:ln/>
        </p:spPr>
      </p:sp>
      <p:sp>
        <p:nvSpPr>
          <p:cNvPr id="1917955"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2F573-EE10-4E35-849C-0C1BE94E3862}" type="slidenum">
              <a:rPr lang="en-US"/>
              <a:pPr/>
              <a:t>7</a:t>
            </a:fld>
            <a:endParaRPr lang="en-US"/>
          </a:p>
        </p:txBody>
      </p:sp>
      <p:sp>
        <p:nvSpPr>
          <p:cNvPr id="1938434" name="Rectangle 2"/>
          <p:cNvSpPr>
            <a:spLocks noGrp="1" noRot="1" noChangeAspect="1" noChangeArrowheads="1" noTextEdit="1"/>
          </p:cNvSpPr>
          <p:nvPr>
            <p:ph type="sldImg"/>
          </p:nvPr>
        </p:nvSpPr>
        <p:spPr>
          <a:xfrm>
            <a:off x="1095375" y="652463"/>
            <a:ext cx="4633913" cy="3475037"/>
          </a:xfrm>
          <a:ln/>
        </p:spPr>
      </p:sp>
      <p:sp>
        <p:nvSpPr>
          <p:cNvPr id="1938435"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FEE6A-50B4-462A-AE11-D62972F60D8A}" type="slidenum">
              <a:rPr lang="en-US"/>
              <a:pPr/>
              <a:t>8</a:t>
            </a:fld>
            <a:endParaRPr lang="en-US"/>
          </a:p>
        </p:txBody>
      </p:sp>
      <p:sp>
        <p:nvSpPr>
          <p:cNvPr id="1942530" name="Rectangle 2"/>
          <p:cNvSpPr>
            <a:spLocks noGrp="1" noRot="1" noChangeAspect="1" noChangeArrowheads="1" noTextEdit="1"/>
          </p:cNvSpPr>
          <p:nvPr>
            <p:ph type="sldImg"/>
          </p:nvPr>
        </p:nvSpPr>
        <p:spPr>
          <a:xfrm>
            <a:off x="1095375" y="652463"/>
            <a:ext cx="4633913" cy="3475037"/>
          </a:xfrm>
          <a:ln/>
        </p:spPr>
      </p:sp>
      <p:sp>
        <p:nvSpPr>
          <p:cNvPr id="1942531"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7683B-9AF3-48A7-B53A-BE7C740E60A1}" type="slidenum">
              <a:rPr lang="en-US"/>
              <a:pPr/>
              <a:t>9</a:t>
            </a:fld>
            <a:endParaRPr lang="en-US"/>
          </a:p>
        </p:txBody>
      </p:sp>
      <p:sp>
        <p:nvSpPr>
          <p:cNvPr id="1947650" name="Rectangle 2"/>
          <p:cNvSpPr>
            <a:spLocks noGrp="1" noRot="1" noChangeAspect="1" noChangeArrowheads="1" noTextEdit="1"/>
          </p:cNvSpPr>
          <p:nvPr>
            <p:ph type="sldImg"/>
          </p:nvPr>
        </p:nvSpPr>
        <p:spPr>
          <a:xfrm>
            <a:off x="1095375" y="652463"/>
            <a:ext cx="4633913" cy="3475037"/>
          </a:xfrm>
          <a:ln/>
        </p:spPr>
      </p:sp>
      <p:sp>
        <p:nvSpPr>
          <p:cNvPr id="1947651"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08D02-A739-4B4F-8E49-178A0A5C679B}" type="slidenum">
              <a:rPr lang="en-US"/>
              <a:pPr/>
              <a:t>10</a:t>
            </a:fld>
            <a:endParaRPr lang="en-US"/>
          </a:p>
        </p:txBody>
      </p:sp>
      <p:sp>
        <p:nvSpPr>
          <p:cNvPr id="1949698" name="Rectangle 2"/>
          <p:cNvSpPr>
            <a:spLocks noGrp="1" noRot="1" noChangeAspect="1" noChangeArrowheads="1" noTextEdit="1"/>
          </p:cNvSpPr>
          <p:nvPr>
            <p:ph type="sldImg"/>
          </p:nvPr>
        </p:nvSpPr>
        <p:spPr>
          <a:xfrm>
            <a:off x="1095375" y="652463"/>
            <a:ext cx="4633913" cy="3475037"/>
          </a:xfrm>
          <a:ln/>
        </p:spPr>
      </p:sp>
      <p:sp>
        <p:nvSpPr>
          <p:cNvPr id="1949699"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FA34A-43B9-480F-A42E-A0C7ABF05479}" type="slidenum">
              <a:rPr lang="en-US"/>
              <a:pPr/>
              <a:t>11</a:t>
            </a:fld>
            <a:endParaRPr lang="en-US"/>
          </a:p>
        </p:txBody>
      </p:sp>
      <p:sp>
        <p:nvSpPr>
          <p:cNvPr id="1951746" name="Rectangle 2"/>
          <p:cNvSpPr>
            <a:spLocks noGrp="1" noRot="1" noChangeAspect="1" noChangeArrowheads="1" noTextEdit="1"/>
          </p:cNvSpPr>
          <p:nvPr>
            <p:ph type="sldImg"/>
          </p:nvPr>
        </p:nvSpPr>
        <p:spPr>
          <a:xfrm>
            <a:off x="1095375" y="652463"/>
            <a:ext cx="4633913" cy="3475037"/>
          </a:xfrm>
          <a:ln/>
        </p:spPr>
      </p:sp>
      <p:sp>
        <p:nvSpPr>
          <p:cNvPr id="1951747" name="Rectangle 3"/>
          <p:cNvSpPr>
            <a:spLocks noGrp="1" noChangeArrowheads="1"/>
          </p:cNvSpPr>
          <p:nvPr>
            <p:ph type="body" idx="1"/>
          </p:nvPr>
        </p:nvSpPr>
        <p:spPr>
          <a:xfrm>
            <a:off x="909638" y="4344988"/>
            <a:ext cx="5008562" cy="412591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70DFCA5-586B-47EC-97D8-71433EA7C3A8}" type="slidenum">
              <a:rPr lang="en-US"/>
              <a:pPr/>
              <a:t>21</a:t>
            </a:fld>
            <a:endParaRPr lang="en-US"/>
          </a:p>
        </p:txBody>
      </p:sp>
      <p:sp>
        <p:nvSpPr>
          <p:cNvPr id="1924098"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US"/>
          </a:p>
        </p:txBody>
      </p:sp>
      <p:sp>
        <p:nvSpPr>
          <p:cNvPr id="1924099" name="Rectangle 3"/>
          <p:cNvSpPr>
            <a:spLocks noChangeArrowheads="1"/>
          </p:cNvSpPr>
          <p:nvPr/>
        </p:nvSpPr>
        <p:spPr bwMode="auto">
          <a:xfrm>
            <a:off x="3884613" y="8704263"/>
            <a:ext cx="2973387" cy="427037"/>
          </a:xfrm>
          <a:prstGeom prst="rect">
            <a:avLst/>
          </a:prstGeom>
          <a:noFill/>
          <a:ln w="12700">
            <a:noFill/>
            <a:miter lim="800000"/>
            <a:headEnd/>
            <a:tailEnd/>
          </a:ln>
          <a:effectLst/>
        </p:spPr>
        <p:txBody>
          <a:bodyPr lIns="19091" tIns="0" rIns="19091" bIns="0" anchor="b"/>
          <a:lstStyle/>
          <a:p>
            <a:pPr algn="r" defTabSz="765175" eaLnBrk="0" hangingPunct="0"/>
            <a:r>
              <a:rPr lang="de-DE" sz="900" i="1">
                <a:latin typeface="Times New Roman" pitchFamily="18" charset="0"/>
              </a:rPr>
              <a:t>26</a:t>
            </a:r>
          </a:p>
        </p:txBody>
      </p:sp>
      <p:sp>
        <p:nvSpPr>
          <p:cNvPr id="1924100" name="Rectangle 4"/>
          <p:cNvSpPr>
            <a:spLocks noChangeArrowheads="1"/>
          </p:cNvSpPr>
          <p:nvPr/>
        </p:nvSpPr>
        <p:spPr bwMode="auto">
          <a:xfrm>
            <a:off x="0" y="8704263"/>
            <a:ext cx="2971800" cy="427037"/>
          </a:xfrm>
          <a:prstGeom prst="rect">
            <a:avLst/>
          </a:prstGeom>
          <a:noFill/>
          <a:ln w="12700">
            <a:noFill/>
            <a:miter lim="800000"/>
            <a:headEnd/>
            <a:tailEnd/>
          </a:ln>
          <a:effectLst/>
        </p:spPr>
        <p:txBody>
          <a:bodyPr wrap="none" anchor="ctr"/>
          <a:lstStyle/>
          <a:p>
            <a:endParaRPr lang="en-US"/>
          </a:p>
        </p:txBody>
      </p:sp>
      <p:sp>
        <p:nvSpPr>
          <p:cNvPr id="1924101"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US"/>
          </a:p>
        </p:txBody>
      </p:sp>
      <p:sp>
        <p:nvSpPr>
          <p:cNvPr id="1924102" name="Rectangle 6"/>
          <p:cNvSpPr>
            <a:spLocks noGrp="1" noRot="1" noChangeAspect="1" noChangeArrowheads="1" noTextEdit="1"/>
          </p:cNvSpPr>
          <p:nvPr>
            <p:ph type="sldImg"/>
          </p:nvPr>
        </p:nvSpPr>
        <p:spPr>
          <a:xfrm>
            <a:off x="1298575" y="803275"/>
            <a:ext cx="4260850" cy="3195638"/>
          </a:xfrm>
          <a:ln w="12700" cap="flat">
            <a:solidFill>
              <a:schemeClr val="tx1"/>
            </a:solidFill>
          </a:ln>
        </p:spPr>
      </p:sp>
      <p:sp>
        <p:nvSpPr>
          <p:cNvPr id="1924103" name="Rectangle 7"/>
          <p:cNvSpPr>
            <a:spLocks noGrp="1" noChangeArrowheads="1"/>
          </p:cNvSpPr>
          <p:nvPr>
            <p:ph type="body" idx="1"/>
          </p:nvPr>
        </p:nvSpPr>
        <p:spPr>
          <a:xfrm>
            <a:off x="52388" y="4524375"/>
            <a:ext cx="6427787" cy="4084638"/>
          </a:xfrm>
          <a:ln/>
        </p:spPr>
        <p:txBody>
          <a:bodyPr lIns="90684" tIns="44546" rIns="90684" bIns="44546"/>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43E3725-F401-4D30-9ACB-A8CFAC58CB5A}" type="slidenum">
              <a:rPr lang="en-US"/>
              <a:pPr/>
              <a:t>22</a:t>
            </a:fld>
            <a:endParaRPr lang="en-US"/>
          </a:p>
        </p:txBody>
      </p:sp>
      <p:sp>
        <p:nvSpPr>
          <p:cNvPr id="1922050" name="Rectangle 2"/>
          <p:cNvSpPr>
            <a:spLocks noChangeArrowheads="1"/>
          </p:cNvSpPr>
          <p:nvPr/>
        </p:nvSpPr>
        <p:spPr bwMode="auto">
          <a:xfrm>
            <a:off x="3884613" y="9525"/>
            <a:ext cx="2973387" cy="427038"/>
          </a:xfrm>
          <a:prstGeom prst="rect">
            <a:avLst/>
          </a:prstGeom>
          <a:noFill/>
          <a:ln w="12700">
            <a:noFill/>
            <a:miter lim="800000"/>
            <a:headEnd/>
            <a:tailEnd/>
          </a:ln>
          <a:effectLst/>
        </p:spPr>
        <p:txBody>
          <a:bodyPr wrap="none" anchor="ctr"/>
          <a:lstStyle/>
          <a:p>
            <a:endParaRPr lang="en-US"/>
          </a:p>
        </p:txBody>
      </p:sp>
      <p:sp>
        <p:nvSpPr>
          <p:cNvPr id="1922051" name="Rectangle 3"/>
          <p:cNvSpPr>
            <a:spLocks noChangeArrowheads="1"/>
          </p:cNvSpPr>
          <p:nvPr/>
        </p:nvSpPr>
        <p:spPr bwMode="auto">
          <a:xfrm>
            <a:off x="3884613" y="8704263"/>
            <a:ext cx="2973387" cy="427037"/>
          </a:xfrm>
          <a:prstGeom prst="rect">
            <a:avLst/>
          </a:prstGeom>
          <a:noFill/>
          <a:ln w="12700">
            <a:noFill/>
            <a:miter lim="800000"/>
            <a:headEnd/>
            <a:tailEnd/>
          </a:ln>
          <a:effectLst/>
        </p:spPr>
        <p:txBody>
          <a:bodyPr lIns="19091" tIns="0" rIns="19091" bIns="0" anchor="b"/>
          <a:lstStyle/>
          <a:p>
            <a:pPr algn="r" defTabSz="765175" eaLnBrk="0" hangingPunct="0"/>
            <a:r>
              <a:rPr lang="de-DE" sz="900" i="1">
                <a:latin typeface="Times New Roman" pitchFamily="18" charset="0"/>
              </a:rPr>
              <a:t>25</a:t>
            </a:r>
          </a:p>
        </p:txBody>
      </p:sp>
      <p:sp>
        <p:nvSpPr>
          <p:cNvPr id="1922052" name="Rectangle 4"/>
          <p:cNvSpPr>
            <a:spLocks noChangeArrowheads="1"/>
          </p:cNvSpPr>
          <p:nvPr/>
        </p:nvSpPr>
        <p:spPr bwMode="auto">
          <a:xfrm>
            <a:off x="0" y="8704263"/>
            <a:ext cx="2971800" cy="427037"/>
          </a:xfrm>
          <a:prstGeom prst="rect">
            <a:avLst/>
          </a:prstGeom>
          <a:noFill/>
          <a:ln w="12700">
            <a:noFill/>
            <a:miter lim="800000"/>
            <a:headEnd/>
            <a:tailEnd/>
          </a:ln>
          <a:effectLst/>
        </p:spPr>
        <p:txBody>
          <a:bodyPr wrap="none" anchor="ctr"/>
          <a:lstStyle/>
          <a:p>
            <a:endParaRPr lang="en-US"/>
          </a:p>
        </p:txBody>
      </p:sp>
      <p:sp>
        <p:nvSpPr>
          <p:cNvPr id="1922053" name="Rectangle 5"/>
          <p:cNvSpPr>
            <a:spLocks noChangeArrowheads="1"/>
          </p:cNvSpPr>
          <p:nvPr/>
        </p:nvSpPr>
        <p:spPr bwMode="auto">
          <a:xfrm>
            <a:off x="0" y="9525"/>
            <a:ext cx="2971800" cy="427038"/>
          </a:xfrm>
          <a:prstGeom prst="rect">
            <a:avLst/>
          </a:prstGeom>
          <a:noFill/>
          <a:ln w="12700">
            <a:noFill/>
            <a:miter lim="800000"/>
            <a:headEnd/>
            <a:tailEnd/>
          </a:ln>
          <a:effectLst/>
        </p:spPr>
        <p:txBody>
          <a:bodyPr wrap="none" anchor="ctr"/>
          <a:lstStyle/>
          <a:p>
            <a:endParaRPr lang="en-US"/>
          </a:p>
        </p:txBody>
      </p:sp>
      <p:sp>
        <p:nvSpPr>
          <p:cNvPr id="1922054" name="Rectangle 6"/>
          <p:cNvSpPr>
            <a:spLocks noGrp="1" noRot="1" noChangeAspect="1" noChangeArrowheads="1" noTextEdit="1"/>
          </p:cNvSpPr>
          <p:nvPr>
            <p:ph type="sldImg"/>
          </p:nvPr>
        </p:nvSpPr>
        <p:spPr>
          <a:xfrm>
            <a:off x="1298575" y="803275"/>
            <a:ext cx="4260850" cy="3195638"/>
          </a:xfrm>
          <a:ln w="12700" cap="flat">
            <a:solidFill>
              <a:schemeClr val="tx1"/>
            </a:solidFill>
          </a:ln>
        </p:spPr>
      </p:sp>
      <p:sp>
        <p:nvSpPr>
          <p:cNvPr id="1922055" name="Rectangle 7"/>
          <p:cNvSpPr>
            <a:spLocks noGrp="1" noChangeArrowheads="1"/>
          </p:cNvSpPr>
          <p:nvPr>
            <p:ph type="body" idx="1"/>
          </p:nvPr>
        </p:nvSpPr>
        <p:spPr>
          <a:xfrm>
            <a:off x="52388" y="4524375"/>
            <a:ext cx="6427787" cy="4084638"/>
          </a:xfrm>
          <a:ln/>
        </p:spPr>
        <p:txBody>
          <a:bodyPr lIns="90684" tIns="44546" rIns="90684" bIns="4454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C4290D9-4B7D-43CD-A74E-908EAECE3D4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8C6B2BC-E6E8-437B-B81D-DDBED55CF5B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88913"/>
            <a:ext cx="2286000" cy="6421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88913"/>
            <a:ext cx="6705600" cy="642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89B73A5-054B-4EE2-B278-B1458A4E149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8D008E2-4E74-4368-8D96-B13E18CB59F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9CD5418-2B53-4717-ACE2-92058351AC9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8288" y="1011238"/>
            <a:ext cx="4259262" cy="5599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950" y="1011238"/>
            <a:ext cx="4259263" cy="5599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77F29AF-906E-4ED7-A146-D3B1B5BC2FB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5C07E18-04B6-4409-A610-103343FB4A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6D7CC04-02E6-417A-B88B-7465D370995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02687F34-EC5A-470E-A0F5-14048FCA39A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A68CD68-3739-40A5-9F42-DB3F73986FC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5EC257C-D310-408C-BA0C-5C602B6CB08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188913"/>
            <a:ext cx="9144000" cy="622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268288" y="1011238"/>
            <a:ext cx="8670925" cy="5599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D97880B-845C-4546-9C10-4DB1E9D294B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4000">
          <a:solidFill>
            <a:srgbClr val="FF0000"/>
          </a:solidFill>
          <a:latin typeface="+mj-lt"/>
          <a:ea typeface="+mj-ea"/>
          <a:cs typeface="+mj-cs"/>
        </a:defRPr>
      </a:lvl1pPr>
      <a:lvl2pPr algn="ctr" rtl="0" fontAlgn="base">
        <a:spcBef>
          <a:spcPct val="0"/>
        </a:spcBef>
        <a:spcAft>
          <a:spcPct val="0"/>
        </a:spcAft>
        <a:defRPr sz="4000">
          <a:solidFill>
            <a:srgbClr val="FF0000"/>
          </a:solidFill>
          <a:latin typeface="Times New Roman" pitchFamily="18" charset="0"/>
        </a:defRPr>
      </a:lvl2pPr>
      <a:lvl3pPr algn="ctr" rtl="0" fontAlgn="base">
        <a:spcBef>
          <a:spcPct val="0"/>
        </a:spcBef>
        <a:spcAft>
          <a:spcPct val="0"/>
        </a:spcAft>
        <a:defRPr sz="4000">
          <a:solidFill>
            <a:srgbClr val="FF0000"/>
          </a:solidFill>
          <a:latin typeface="Times New Roman" pitchFamily="18" charset="0"/>
        </a:defRPr>
      </a:lvl3pPr>
      <a:lvl4pPr algn="ctr" rtl="0" fontAlgn="base">
        <a:spcBef>
          <a:spcPct val="0"/>
        </a:spcBef>
        <a:spcAft>
          <a:spcPct val="0"/>
        </a:spcAft>
        <a:defRPr sz="4000">
          <a:solidFill>
            <a:srgbClr val="FF0000"/>
          </a:solidFill>
          <a:latin typeface="Times New Roman" pitchFamily="18" charset="0"/>
        </a:defRPr>
      </a:lvl4pPr>
      <a:lvl5pPr algn="ctr" rtl="0" fontAlgn="base">
        <a:spcBef>
          <a:spcPct val="0"/>
        </a:spcBef>
        <a:spcAft>
          <a:spcPct val="0"/>
        </a:spcAft>
        <a:defRPr sz="4000">
          <a:solidFill>
            <a:srgbClr val="FF0000"/>
          </a:solidFill>
          <a:latin typeface="Times New Roman" pitchFamily="18" charset="0"/>
        </a:defRPr>
      </a:lvl5pPr>
      <a:lvl6pPr marL="457200" algn="ctr" rtl="0" fontAlgn="base">
        <a:spcBef>
          <a:spcPct val="0"/>
        </a:spcBef>
        <a:spcAft>
          <a:spcPct val="0"/>
        </a:spcAft>
        <a:defRPr sz="4000">
          <a:solidFill>
            <a:srgbClr val="FF0000"/>
          </a:solidFill>
          <a:latin typeface="Times New Roman" pitchFamily="18" charset="0"/>
        </a:defRPr>
      </a:lvl6pPr>
      <a:lvl7pPr marL="914400" algn="ctr" rtl="0" fontAlgn="base">
        <a:spcBef>
          <a:spcPct val="0"/>
        </a:spcBef>
        <a:spcAft>
          <a:spcPct val="0"/>
        </a:spcAft>
        <a:defRPr sz="4000">
          <a:solidFill>
            <a:srgbClr val="FF0000"/>
          </a:solidFill>
          <a:latin typeface="Times New Roman" pitchFamily="18" charset="0"/>
        </a:defRPr>
      </a:lvl7pPr>
      <a:lvl8pPr marL="1371600" algn="ctr" rtl="0" fontAlgn="base">
        <a:spcBef>
          <a:spcPct val="0"/>
        </a:spcBef>
        <a:spcAft>
          <a:spcPct val="0"/>
        </a:spcAft>
        <a:defRPr sz="4000">
          <a:solidFill>
            <a:srgbClr val="FF0000"/>
          </a:solidFill>
          <a:latin typeface="Times New Roman" pitchFamily="18" charset="0"/>
        </a:defRPr>
      </a:lvl8pPr>
      <a:lvl9pPr marL="1828800" algn="ctr" rtl="0" fontAlgn="base">
        <a:spcBef>
          <a:spcPct val="0"/>
        </a:spcBef>
        <a:spcAft>
          <a:spcPct val="0"/>
        </a:spcAft>
        <a:defRPr sz="4000">
          <a:solidFill>
            <a:srgbClr val="FF0000"/>
          </a:solidFill>
          <a:latin typeface="Times New Roman" pitchFamily="18" charset="0"/>
        </a:defRPr>
      </a:lvl9pPr>
    </p:titleStyle>
    <p:bodyStyle>
      <a:lvl1pPr marL="236538" indent="-236538" algn="l" rtl="0" fontAlgn="base">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568325" indent="-217488" algn="l" rtl="0" fontAlgn="base">
        <a:spcBef>
          <a:spcPct val="20000"/>
        </a:spcBef>
        <a:spcAft>
          <a:spcPct val="0"/>
        </a:spcAft>
        <a:buClr>
          <a:schemeClr val="accent2"/>
        </a:buClr>
        <a:buChar char="•"/>
        <a:defRPr sz="2000">
          <a:solidFill>
            <a:schemeClr val="tx1"/>
          </a:solidFill>
          <a:latin typeface="+mn-lt"/>
        </a:defRPr>
      </a:lvl2pPr>
      <a:lvl3pPr marL="903288" indent="-220663" algn="l" rtl="0" fontAlgn="base">
        <a:spcBef>
          <a:spcPct val="20000"/>
        </a:spcBef>
        <a:spcAft>
          <a:spcPct val="0"/>
        </a:spcAft>
        <a:buClr>
          <a:schemeClr val="accent2"/>
        </a:buClr>
        <a:buChar char="•"/>
        <a:defRPr sz="2400">
          <a:solidFill>
            <a:schemeClr val="tx1"/>
          </a:solidFill>
          <a:latin typeface="+mn-lt"/>
        </a:defRPr>
      </a:lvl3pPr>
      <a:lvl4pPr marL="1252538" indent="-234950" algn="l" rtl="0" fontAlgn="base">
        <a:spcBef>
          <a:spcPct val="20000"/>
        </a:spcBef>
        <a:spcAft>
          <a:spcPct val="0"/>
        </a:spcAft>
        <a:buClr>
          <a:schemeClr val="accent2"/>
        </a:buClr>
        <a:buChar char="–"/>
        <a:defRPr sz="2000">
          <a:solidFill>
            <a:schemeClr val="tx1"/>
          </a:solidFill>
          <a:latin typeface="+mn-lt"/>
        </a:defRPr>
      </a:lvl4pPr>
      <a:lvl5pPr marL="1608138" indent="-241300" algn="l" rtl="0" fontAlgn="base">
        <a:spcBef>
          <a:spcPct val="20000"/>
        </a:spcBef>
        <a:spcAft>
          <a:spcPct val="0"/>
        </a:spcAft>
        <a:buClr>
          <a:schemeClr val="accent2"/>
        </a:buClr>
        <a:buChar char="•"/>
        <a:defRPr sz="2000">
          <a:solidFill>
            <a:schemeClr val="tx1"/>
          </a:solidFill>
          <a:latin typeface="+mn-lt"/>
        </a:defRPr>
      </a:lvl5pPr>
      <a:lvl6pPr marL="2065338" indent="-241300" algn="l" rtl="0" fontAlgn="base">
        <a:spcBef>
          <a:spcPct val="20000"/>
        </a:spcBef>
        <a:spcAft>
          <a:spcPct val="0"/>
        </a:spcAft>
        <a:buClr>
          <a:schemeClr val="accent2"/>
        </a:buClr>
        <a:buChar char="•"/>
        <a:defRPr sz="2000">
          <a:solidFill>
            <a:schemeClr val="tx1"/>
          </a:solidFill>
          <a:latin typeface="+mn-lt"/>
        </a:defRPr>
      </a:lvl6pPr>
      <a:lvl7pPr marL="2522538" indent="-241300" algn="l" rtl="0" fontAlgn="base">
        <a:spcBef>
          <a:spcPct val="20000"/>
        </a:spcBef>
        <a:spcAft>
          <a:spcPct val="0"/>
        </a:spcAft>
        <a:buClr>
          <a:schemeClr val="accent2"/>
        </a:buClr>
        <a:buChar char="•"/>
        <a:defRPr sz="2000">
          <a:solidFill>
            <a:schemeClr val="tx1"/>
          </a:solidFill>
          <a:latin typeface="+mn-lt"/>
        </a:defRPr>
      </a:lvl7pPr>
      <a:lvl8pPr marL="2979738" indent="-241300" algn="l" rtl="0" fontAlgn="base">
        <a:spcBef>
          <a:spcPct val="20000"/>
        </a:spcBef>
        <a:spcAft>
          <a:spcPct val="0"/>
        </a:spcAft>
        <a:buClr>
          <a:schemeClr val="accent2"/>
        </a:buClr>
        <a:buChar char="•"/>
        <a:defRPr sz="2000">
          <a:solidFill>
            <a:schemeClr val="tx1"/>
          </a:solidFill>
          <a:latin typeface="+mn-lt"/>
        </a:defRPr>
      </a:lvl8pPr>
      <a:lvl9pPr marL="3436938" indent="-2413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AEA005D-A947-4BE0-A808-E0922B04387A}" type="slidenum">
              <a:rPr lang="en-US"/>
              <a:pPr/>
              <a:t>1</a:t>
            </a:fld>
            <a:endParaRPr lang="en-US"/>
          </a:p>
        </p:txBody>
      </p:sp>
      <p:sp>
        <p:nvSpPr>
          <p:cNvPr id="363522" name="Rectangle 2"/>
          <p:cNvSpPr>
            <a:spLocks noGrp="1" noChangeArrowheads="1"/>
          </p:cNvSpPr>
          <p:nvPr>
            <p:ph type="subTitle" idx="1"/>
          </p:nvPr>
        </p:nvSpPr>
        <p:spPr>
          <a:xfrm>
            <a:off x="0" y="1128713"/>
            <a:ext cx="9144000" cy="1379537"/>
          </a:xfrm>
        </p:spPr>
        <p:txBody>
          <a:bodyPr/>
          <a:lstStyle/>
          <a:p>
            <a:pPr>
              <a:lnSpc>
                <a:spcPct val="90000"/>
              </a:lnSpc>
            </a:pPr>
            <a:r>
              <a:rPr lang="en-US" sz="4400">
                <a:solidFill>
                  <a:srgbClr val="FF3300"/>
                </a:solidFill>
              </a:rPr>
              <a:t>Chapter 6: MAC Protocols for Ad-Hoc Wireless Networks</a:t>
            </a:r>
          </a:p>
        </p:txBody>
      </p:sp>
      <p:sp>
        <p:nvSpPr>
          <p:cNvPr id="363523" name="Rectangle 3"/>
          <p:cNvSpPr>
            <a:spLocks noChangeArrowheads="1"/>
          </p:cNvSpPr>
          <p:nvPr/>
        </p:nvSpPr>
        <p:spPr bwMode="auto">
          <a:xfrm>
            <a:off x="265113" y="3073400"/>
            <a:ext cx="4237037" cy="2978150"/>
          </a:xfrm>
          <a:prstGeom prst="rect">
            <a:avLst/>
          </a:prstGeom>
          <a:noFill/>
          <a:ln w="9525">
            <a:noFill/>
            <a:miter lim="800000"/>
            <a:headEnd/>
            <a:tailEnd/>
          </a:ln>
          <a:effectLst/>
        </p:spPr>
        <p:txBody>
          <a:bodyPr/>
          <a:lstStyle/>
          <a:p>
            <a:pPr marL="228600" indent="-228600" algn="l">
              <a:spcBef>
                <a:spcPct val="20000"/>
              </a:spcBef>
              <a:buClr>
                <a:schemeClr val="accent2"/>
              </a:buClr>
              <a:buFont typeface="Wingdings" pitchFamily="2" charset="2"/>
              <a:buChar char="§"/>
            </a:pPr>
            <a:r>
              <a:rPr lang="en-US" sz="2400">
                <a:latin typeface="Times New Roman" pitchFamily="18" charset="0"/>
              </a:rPr>
              <a:t>Introduction</a:t>
            </a:r>
          </a:p>
          <a:p>
            <a:pPr marL="228600" indent="-228600" algn="l">
              <a:spcBef>
                <a:spcPct val="20000"/>
              </a:spcBef>
              <a:buClr>
                <a:schemeClr val="accent2"/>
              </a:buClr>
              <a:buFont typeface="Wingdings" pitchFamily="2" charset="2"/>
              <a:buChar char="§"/>
            </a:pPr>
            <a:r>
              <a:rPr lang="en-US" sz="2400">
                <a:latin typeface="Times New Roman" pitchFamily="18" charset="0"/>
              </a:rPr>
              <a:t>Issues</a:t>
            </a:r>
          </a:p>
          <a:p>
            <a:pPr marL="228600" indent="-228600" algn="l">
              <a:spcBef>
                <a:spcPct val="20000"/>
              </a:spcBef>
              <a:buClr>
                <a:schemeClr val="accent2"/>
              </a:buClr>
              <a:buFont typeface="Wingdings" pitchFamily="2" charset="2"/>
              <a:buChar char="§"/>
            </a:pPr>
            <a:r>
              <a:rPr lang="en-US" sz="2400">
                <a:latin typeface="Times New Roman" pitchFamily="18" charset="0"/>
              </a:rPr>
              <a:t>Design Goals</a:t>
            </a:r>
          </a:p>
          <a:p>
            <a:pPr marL="228600" indent="-228600" algn="l">
              <a:spcBef>
                <a:spcPct val="20000"/>
              </a:spcBef>
              <a:buClr>
                <a:schemeClr val="accent2"/>
              </a:buClr>
              <a:buFont typeface="Wingdings" pitchFamily="2" charset="2"/>
              <a:buChar char="§"/>
            </a:pPr>
            <a:r>
              <a:rPr lang="en-US" sz="2400">
                <a:latin typeface="Times New Roman" pitchFamily="18" charset="0"/>
              </a:rPr>
              <a:t>Classifications</a:t>
            </a:r>
          </a:p>
          <a:p>
            <a:pPr marL="228600" indent="-228600" algn="l">
              <a:spcBef>
                <a:spcPct val="20000"/>
              </a:spcBef>
              <a:buClr>
                <a:schemeClr val="accent2"/>
              </a:buClr>
              <a:buFont typeface="Wingdings" pitchFamily="2" charset="2"/>
              <a:buChar char="§"/>
            </a:pPr>
            <a:r>
              <a:rPr lang="en-US" sz="2400">
                <a:latin typeface="Times New Roman" pitchFamily="18" charset="0"/>
              </a:rPr>
              <a:t>Contention-based Protocols</a:t>
            </a:r>
          </a:p>
        </p:txBody>
      </p:sp>
      <p:sp>
        <p:nvSpPr>
          <p:cNvPr id="363524" name="Rectangle 4"/>
          <p:cNvSpPr>
            <a:spLocks noChangeArrowheads="1"/>
          </p:cNvSpPr>
          <p:nvPr/>
        </p:nvSpPr>
        <p:spPr bwMode="auto">
          <a:xfrm>
            <a:off x="4503738" y="3095625"/>
            <a:ext cx="4376737" cy="3359150"/>
          </a:xfrm>
          <a:prstGeom prst="rect">
            <a:avLst/>
          </a:prstGeom>
          <a:noFill/>
          <a:ln w="9525">
            <a:noFill/>
            <a:miter lim="800000"/>
            <a:headEnd/>
            <a:tailEnd/>
          </a:ln>
          <a:effectLst/>
        </p:spPr>
        <p:txBody>
          <a:bodyPr/>
          <a:lstStyle/>
          <a:p>
            <a:pPr marL="228600" indent="-228600" algn="l">
              <a:spcBef>
                <a:spcPct val="20000"/>
              </a:spcBef>
              <a:buClr>
                <a:schemeClr val="accent2"/>
              </a:buClr>
              <a:buFont typeface="Wingdings" pitchFamily="2" charset="2"/>
              <a:buChar char="§"/>
            </a:pPr>
            <a:r>
              <a:rPr lang="en-US" sz="2400">
                <a:latin typeface="Times New Roman" pitchFamily="18" charset="0"/>
              </a:rPr>
              <a:t>Contention-based Protocols with reservation mechanisms</a:t>
            </a:r>
          </a:p>
          <a:p>
            <a:pPr marL="228600" indent="-228600" algn="l">
              <a:spcBef>
                <a:spcPct val="20000"/>
              </a:spcBef>
              <a:buClr>
                <a:schemeClr val="accent2"/>
              </a:buClr>
              <a:buFont typeface="Wingdings" pitchFamily="2" charset="2"/>
              <a:buChar char="§"/>
            </a:pPr>
            <a:r>
              <a:rPr lang="en-US" sz="2400">
                <a:latin typeface="Times New Roman" pitchFamily="18" charset="0"/>
              </a:rPr>
              <a:t>Contention-based Protocols without Scheduling mechanisms</a:t>
            </a:r>
          </a:p>
          <a:p>
            <a:pPr marL="228600" indent="-228600" algn="l">
              <a:spcBef>
                <a:spcPct val="20000"/>
              </a:spcBef>
              <a:buClr>
                <a:schemeClr val="accent2"/>
              </a:buClr>
              <a:buFont typeface="Wingdings" pitchFamily="2" charset="2"/>
              <a:buChar char="§"/>
            </a:pPr>
            <a:r>
              <a:rPr lang="en-US" sz="2400">
                <a:latin typeface="Times New Roman" pitchFamily="18" charset="0"/>
              </a:rPr>
              <a:t>MAC Protocols that use directional antennas</a:t>
            </a:r>
          </a:p>
          <a:p>
            <a:pPr marL="228600" indent="-228600" algn="l">
              <a:spcBef>
                <a:spcPct val="20000"/>
              </a:spcBef>
              <a:buClr>
                <a:schemeClr val="accent2"/>
              </a:buClr>
              <a:buFont typeface="Wingdings" pitchFamily="2" charset="2"/>
              <a:buChar char="§"/>
            </a:pPr>
            <a:r>
              <a:rPr lang="en-US" sz="2400">
                <a:latin typeface="Times New Roman" pitchFamily="18" charset="0"/>
              </a:rPr>
              <a:t>Other MAC Protocols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62AF90-174F-4E0B-8B48-431734A422A4}" type="slidenum">
              <a:rPr lang="en-US"/>
              <a:pPr/>
              <a:t>10</a:t>
            </a:fld>
            <a:endParaRPr lang="en-US"/>
          </a:p>
        </p:txBody>
      </p:sp>
      <p:sp>
        <p:nvSpPr>
          <p:cNvPr id="1948674" name="Rectangle 2"/>
          <p:cNvSpPr>
            <a:spLocks noGrp="1" noChangeArrowheads="1"/>
          </p:cNvSpPr>
          <p:nvPr>
            <p:ph type="title"/>
          </p:nvPr>
        </p:nvSpPr>
        <p:spPr>
          <a:xfrm>
            <a:off x="0" y="196850"/>
            <a:ext cx="9144000" cy="547688"/>
          </a:xfrm>
        </p:spPr>
        <p:txBody>
          <a:bodyPr/>
          <a:lstStyle/>
          <a:p>
            <a:r>
              <a:rPr lang="en-US"/>
              <a:t>Classifications of MAC Protocols</a:t>
            </a:r>
          </a:p>
        </p:txBody>
      </p:sp>
      <p:sp>
        <p:nvSpPr>
          <p:cNvPr id="1948675" name="Rectangle 3"/>
          <p:cNvSpPr>
            <a:spLocks noGrp="1" noChangeArrowheads="1"/>
          </p:cNvSpPr>
          <p:nvPr>
            <p:ph type="body" idx="1"/>
          </p:nvPr>
        </p:nvSpPr>
        <p:spPr>
          <a:xfrm>
            <a:off x="244475" y="965200"/>
            <a:ext cx="8655050" cy="5621338"/>
          </a:xfrm>
        </p:spPr>
        <p:txBody>
          <a:bodyPr/>
          <a:lstStyle/>
          <a:p>
            <a:pPr marL="228600" indent="-228600"/>
            <a:r>
              <a:rPr lang="en-US"/>
              <a:t>Contention-based protocols with scheduling mechanisms</a:t>
            </a:r>
          </a:p>
          <a:p>
            <a:pPr marL="571500" lvl="1" indent="-228600"/>
            <a:r>
              <a:rPr lang="en-US"/>
              <a:t>Node scheduling is done in a manner so that all nodes are treated fairly and no node is starved of bandwidth. </a:t>
            </a:r>
          </a:p>
          <a:p>
            <a:pPr marL="571500" lvl="1" indent="-228600"/>
            <a:r>
              <a:rPr lang="en-US"/>
              <a:t>Scheduling-based schemes are also used for enforcing priorities among flows whose packets are queued at nodes.</a:t>
            </a:r>
          </a:p>
          <a:p>
            <a:pPr marL="571500" lvl="1" indent="-228600"/>
            <a:r>
              <a:rPr lang="en-US"/>
              <a:t>Some scheduling schemes also consider battery characteristics.</a:t>
            </a:r>
          </a:p>
          <a:p>
            <a:pPr marL="228600" indent="-228600"/>
            <a:r>
              <a:rPr lang="en-US"/>
              <a:t>Other protocols are those MAC protocols that do not strictly fall under the above categories.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247291F-C25B-4AF8-B7C7-4E82E44E0F22}" type="slidenum">
              <a:rPr lang="en-US"/>
              <a:pPr/>
              <a:t>11</a:t>
            </a:fld>
            <a:endParaRPr lang="en-US"/>
          </a:p>
        </p:txBody>
      </p:sp>
      <p:sp>
        <p:nvSpPr>
          <p:cNvPr id="1950722" name="Rectangle 2"/>
          <p:cNvSpPr>
            <a:spLocks noGrp="1" noChangeArrowheads="1"/>
          </p:cNvSpPr>
          <p:nvPr>
            <p:ph type="title"/>
          </p:nvPr>
        </p:nvSpPr>
        <p:spPr>
          <a:xfrm>
            <a:off x="0" y="196850"/>
            <a:ext cx="9144000" cy="547688"/>
          </a:xfrm>
        </p:spPr>
        <p:txBody>
          <a:bodyPr/>
          <a:lstStyle/>
          <a:p>
            <a:r>
              <a:rPr lang="en-US"/>
              <a:t>Contention-based protocols</a:t>
            </a:r>
          </a:p>
        </p:txBody>
      </p:sp>
      <p:sp>
        <p:nvSpPr>
          <p:cNvPr id="1950723" name="Rectangle 3"/>
          <p:cNvSpPr>
            <a:spLocks noGrp="1" noChangeArrowheads="1"/>
          </p:cNvSpPr>
          <p:nvPr>
            <p:ph type="body" idx="1"/>
          </p:nvPr>
        </p:nvSpPr>
        <p:spPr>
          <a:xfrm>
            <a:off x="244475" y="965200"/>
            <a:ext cx="8655050" cy="5621338"/>
          </a:xfrm>
        </p:spPr>
        <p:txBody>
          <a:bodyPr/>
          <a:lstStyle/>
          <a:p>
            <a:pPr marL="228600" indent="-228600"/>
            <a:r>
              <a:rPr lang="en-US"/>
              <a:t>MACAW: A Media Access Protocol for Wireless LANs is based on MACA (Multiple Access Collision Avoidance) Protocol</a:t>
            </a:r>
          </a:p>
          <a:p>
            <a:pPr marL="228600" indent="-228600"/>
            <a:r>
              <a:rPr lang="en-US"/>
              <a:t>MACA</a:t>
            </a:r>
          </a:p>
          <a:p>
            <a:pPr marL="571500" lvl="1" indent="-228600"/>
            <a:r>
              <a:rPr lang="en-US"/>
              <a:t>When a node wants to transmit a data packet, it first transmit a </a:t>
            </a:r>
            <a:r>
              <a:rPr lang="en-US" b="1"/>
              <a:t>RTS</a:t>
            </a:r>
            <a:r>
              <a:rPr lang="en-US"/>
              <a:t> (</a:t>
            </a:r>
            <a:r>
              <a:rPr lang="en-US" b="1"/>
              <a:t>Request To Send)</a:t>
            </a:r>
            <a:r>
              <a:rPr lang="en-US"/>
              <a:t> frame.</a:t>
            </a:r>
          </a:p>
          <a:p>
            <a:pPr marL="571500" lvl="1" indent="-228600"/>
            <a:r>
              <a:rPr lang="en-US"/>
              <a:t>The receiver node, on receiving the RTS packet, if it is ready to receive the data packet, transmits a </a:t>
            </a:r>
            <a:r>
              <a:rPr lang="en-US" b="1"/>
              <a:t>CTS (Clear to Send)</a:t>
            </a:r>
            <a:r>
              <a:rPr lang="en-US"/>
              <a:t> packet. </a:t>
            </a:r>
          </a:p>
          <a:p>
            <a:pPr marL="571500" lvl="1" indent="-228600"/>
            <a:r>
              <a:rPr lang="en-US"/>
              <a:t>Once the sender receives the CTS packet without any error, it starts transmitting the data packet.</a:t>
            </a:r>
          </a:p>
          <a:p>
            <a:pPr marL="571500" lvl="1" indent="-228600"/>
            <a:r>
              <a:rPr lang="en-US"/>
              <a:t>If a packet transmitted by a node is lost, the node uses the binary exponential back-off (BEB) algorithm to back off a random interval of time before retrying.</a:t>
            </a:r>
          </a:p>
          <a:p>
            <a:pPr marL="228600" indent="-228600"/>
            <a:r>
              <a:rPr lang="en-US"/>
              <a:t>The binary exponential back-off mechanism used in MACA might starves flows sometimes. The problem is solved by MACAW.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CDB3CFF-82AF-4A9F-A83F-CC5140D1BF27}" type="slidenum">
              <a:rPr lang="en-US"/>
              <a:pPr/>
              <a:t>12</a:t>
            </a:fld>
            <a:endParaRPr lang="en-US"/>
          </a:p>
        </p:txBody>
      </p:sp>
      <p:sp>
        <p:nvSpPr>
          <p:cNvPr id="1953794" name="Rectangle 2"/>
          <p:cNvSpPr>
            <a:spLocks noGrp="1" noChangeArrowheads="1"/>
          </p:cNvSpPr>
          <p:nvPr>
            <p:ph type="title"/>
          </p:nvPr>
        </p:nvSpPr>
        <p:spPr/>
        <p:txBody>
          <a:bodyPr/>
          <a:lstStyle/>
          <a:p>
            <a:r>
              <a:rPr lang="en-US"/>
              <a:t>MACA Protocol</a:t>
            </a:r>
          </a:p>
        </p:txBody>
      </p:sp>
      <p:sp>
        <p:nvSpPr>
          <p:cNvPr id="1953795" name="Rectangle 3"/>
          <p:cNvSpPr>
            <a:spLocks noGrp="1" noChangeArrowheads="1"/>
          </p:cNvSpPr>
          <p:nvPr>
            <p:ph type="body" idx="1"/>
          </p:nvPr>
        </p:nvSpPr>
        <p:spPr>
          <a:xfrm>
            <a:off x="1568450" y="5164138"/>
            <a:ext cx="6303963" cy="1389062"/>
          </a:xfrm>
        </p:spPr>
        <p:txBody>
          <a:bodyPr/>
          <a:lstStyle/>
          <a:p>
            <a:pPr marL="609600" indent="-609600">
              <a:buFontTx/>
              <a:buNone/>
            </a:pPr>
            <a:r>
              <a:rPr lang="en-US"/>
              <a:t>The MACA protocol.  </a:t>
            </a:r>
            <a:r>
              <a:rPr lang="en-US">
                <a:solidFill>
                  <a:schemeClr val="accent2"/>
                </a:solidFill>
              </a:rPr>
              <a:t>(a)</a:t>
            </a:r>
            <a:r>
              <a:rPr lang="en-US"/>
              <a:t> A sending an RTS to B.</a:t>
            </a:r>
          </a:p>
          <a:p>
            <a:pPr marL="609600" indent="-609600">
              <a:buFont typeface="Wingdings" pitchFamily="2" charset="2"/>
              <a:buNone/>
            </a:pPr>
            <a:r>
              <a:rPr lang="en-US">
                <a:solidFill>
                  <a:schemeClr val="accent2"/>
                </a:solidFill>
              </a:rPr>
              <a:t>(b)</a:t>
            </a:r>
            <a:r>
              <a:rPr lang="en-US"/>
              <a:t> B responding with a CTS to A. </a:t>
            </a:r>
          </a:p>
        </p:txBody>
      </p:sp>
      <p:pic>
        <p:nvPicPr>
          <p:cNvPr id="1953796" name="Picture 4" descr="4-12"/>
          <p:cNvPicPr>
            <a:picLocks noChangeAspect="1" noChangeArrowheads="1"/>
          </p:cNvPicPr>
          <p:nvPr/>
        </p:nvPicPr>
        <p:blipFill>
          <a:blip r:embed="rId2"/>
          <a:srcRect/>
          <a:stretch>
            <a:fillRect/>
          </a:stretch>
        </p:blipFill>
        <p:spPr bwMode="auto">
          <a:xfrm>
            <a:off x="935038" y="1730375"/>
            <a:ext cx="7046912" cy="31162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p:txBody>
          <a:bodyPr/>
          <a:lstStyle/>
          <a:p>
            <a:fld id="{362AE01A-5D97-4E5D-BFCF-E7106BB04F93}" type="slidenum">
              <a:rPr lang="en-US"/>
              <a:pPr/>
              <a:t>13</a:t>
            </a:fld>
            <a:endParaRPr lang="en-US"/>
          </a:p>
        </p:txBody>
      </p:sp>
      <p:sp>
        <p:nvSpPr>
          <p:cNvPr id="1965058" name="Rectangle 2"/>
          <p:cNvSpPr>
            <a:spLocks noGrp="1" noChangeArrowheads="1"/>
          </p:cNvSpPr>
          <p:nvPr>
            <p:ph type="body" idx="1"/>
          </p:nvPr>
        </p:nvSpPr>
        <p:spPr>
          <a:xfrm>
            <a:off x="268288" y="1011238"/>
            <a:ext cx="8167687" cy="5599112"/>
          </a:xfrm>
        </p:spPr>
        <p:txBody>
          <a:bodyPr/>
          <a:lstStyle/>
          <a:p>
            <a:pPr marL="231775" indent="-231775"/>
            <a:r>
              <a:rPr lang="en-US"/>
              <a:t>MACA avoids the problem of hidden terminals</a:t>
            </a:r>
          </a:p>
          <a:p>
            <a:pPr marL="566738" lvl="1" indent="-219075"/>
            <a:r>
              <a:rPr lang="en-US"/>
              <a:t>A and C want to </a:t>
            </a:r>
            <a:br>
              <a:rPr lang="en-US"/>
            </a:br>
            <a:r>
              <a:rPr lang="en-US"/>
              <a:t>send to B</a:t>
            </a:r>
          </a:p>
          <a:p>
            <a:pPr marL="566738" lvl="1" indent="-219075"/>
            <a:r>
              <a:rPr lang="en-US"/>
              <a:t>A sends RTS first</a:t>
            </a:r>
          </a:p>
          <a:p>
            <a:pPr marL="566738" lvl="1" indent="-219075"/>
            <a:r>
              <a:rPr lang="en-US"/>
              <a:t>C waits after receiving </a:t>
            </a:r>
            <a:br>
              <a:rPr lang="en-US"/>
            </a:br>
            <a:r>
              <a:rPr lang="en-US"/>
              <a:t>CTS from B</a:t>
            </a:r>
          </a:p>
          <a:p>
            <a:pPr marL="231775" indent="-231775"/>
            <a:endParaRPr lang="en-US"/>
          </a:p>
          <a:p>
            <a:pPr marL="231775" indent="-231775"/>
            <a:endParaRPr lang="en-US"/>
          </a:p>
          <a:p>
            <a:pPr marL="231775" indent="-231775"/>
            <a:r>
              <a:rPr lang="en-US"/>
              <a:t>MACA avoids the problem of exposed terminals</a:t>
            </a:r>
          </a:p>
          <a:p>
            <a:pPr marL="566738" lvl="1" indent="-219075"/>
            <a:r>
              <a:rPr lang="en-US"/>
              <a:t>B wants to send to A, C </a:t>
            </a:r>
            <a:br>
              <a:rPr lang="en-US"/>
            </a:br>
            <a:r>
              <a:rPr lang="en-US"/>
              <a:t>to another terminal</a:t>
            </a:r>
          </a:p>
          <a:p>
            <a:pPr marL="566738" lvl="1" indent="-219075"/>
            <a:r>
              <a:rPr lang="en-US"/>
              <a:t>now C does not have </a:t>
            </a:r>
            <a:br>
              <a:rPr lang="en-US"/>
            </a:br>
            <a:r>
              <a:rPr lang="en-US"/>
              <a:t>to wait for it cannot </a:t>
            </a:r>
            <a:br>
              <a:rPr lang="en-US"/>
            </a:br>
            <a:r>
              <a:rPr lang="en-US"/>
              <a:t>receive CTS from A</a:t>
            </a:r>
          </a:p>
        </p:txBody>
      </p:sp>
      <p:sp>
        <p:nvSpPr>
          <p:cNvPr id="1965059" name="Oval 3"/>
          <p:cNvSpPr>
            <a:spLocks noChangeArrowheads="1"/>
          </p:cNvSpPr>
          <p:nvPr/>
        </p:nvSpPr>
        <p:spPr bwMode="auto">
          <a:xfrm>
            <a:off x="4953000" y="1844675"/>
            <a:ext cx="2743200" cy="457200"/>
          </a:xfrm>
          <a:prstGeom prst="ellipse">
            <a:avLst/>
          </a:prstGeom>
          <a:noFill/>
          <a:ln w="38100">
            <a:solidFill>
              <a:srgbClr val="FF0D0D"/>
            </a:solidFill>
            <a:round/>
            <a:headEnd/>
            <a:tailEnd/>
          </a:ln>
          <a:effectLst/>
        </p:spPr>
        <p:txBody>
          <a:bodyPr wrap="none" anchor="ctr"/>
          <a:lstStyle/>
          <a:p>
            <a:endParaRPr lang="en-US"/>
          </a:p>
        </p:txBody>
      </p:sp>
      <p:sp>
        <p:nvSpPr>
          <p:cNvPr id="1965060" name="Rectangle 4"/>
          <p:cNvSpPr>
            <a:spLocks noGrp="1" noChangeArrowheads="1"/>
          </p:cNvSpPr>
          <p:nvPr>
            <p:ph type="title"/>
          </p:nvPr>
        </p:nvSpPr>
        <p:spPr/>
        <p:txBody>
          <a:bodyPr/>
          <a:lstStyle/>
          <a:p>
            <a:r>
              <a:rPr lang="en-US"/>
              <a:t>MACA examples</a:t>
            </a:r>
          </a:p>
        </p:txBody>
      </p:sp>
      <p:pic>
        <p:nvPicPr>
          <p:cNvPr id="1965061" name="Picture 5"/>
          <p:cNvPicPr>
            <a:picLocks noChangeAspect="1" noChangeArrowheads="1"/>
          </p:cNvPicPr>
          <p:nvPr/>
        </p:nvPicPr>
        <p:blipFill>
          <a:blip r:embed="rId2"/>
          <a:srcRect/>
          <a:stretch>
            <a:fillRect/>
          </a:stretch>
        </p:blipFill>
        <p:spPr bwMode="auto">
          <a:xfrm>
            <a:off x="6096000" y="2073275"/>
            <a:ext cx="276225" cy="990600"/>
          </a:xfrm>
          <a:prstGeom prst="rect">
            <a:avLst/>
          </a:prstGeom>
          <a:noFill/>
          <a:ln w="9525">
            <a:noFill/>
            <a:miter lim="800000"/>
            <a:headEnd/>
            <a:tailEnd/>
          </a:ln>
          <a:effectLst/>
        </p:spPr>
      </p:pic>
      <p:grpSp>
        <p:nvGrpSpPr>
          <p:cNvPr id="1965062" name="Group 6"/>
          <p:cNvGrpSpPr>
            <a:grpSpLocks/>
          </p:cNvGrpSpPr>
          <p:nvPr/>
        </p:nvGrpSpPr>
        <p:grpSpPr bwMode="auto">
          <a:xfrm>
            <a:off x="3810000" y="1844675"/>
            <a:ext cx="2743200" cy="1555750"/>
            <a:chOff x="2544" y="1008"/>
            <a:chExt cx="1728" cy="980"/>
          </a:xfrm>
        </p:grpSpPr>
        <p:sp>
          <p:nvSpPr>
            <p:cNvPr id="1965063" name="Oval 7"/>
            <p:cNvSpPr>
              <a:spLocks noChangeArrowheads="1"/>
            </p:cNvSpPr>
            <p:nvPr/>
          </p:nvSpPr>
          <p:spPr bwMode="auto">
            <a:xfrm>
              <a:off x="2544" y="1008"/>
              <a:ext cx="1728" cy="288"/>
            </a:xfrm>
            <a:prstGeom prst="ellipse">
              <a:avLst/>
            </a:prstGeom>
            <a:noFill/>
            <a:ln w="38100">
              <a:solidFill>
                <a:schemeClr val="hlink"/>
              </a:solidFill>
              <a:round/>
              <a:headEnd/>
              <a:tailEnd/>
            </a:ln>
            <a:effectLst/>
          </p:spPr>
          <p:txBody>
            <a:bodyPr wrap="none" anchor="ctr"/>
            <a:lstStyle/>
            <a:p>
              <a:endParaRPr lang="en-US"/>
            </a:p>
          </p:txBody>
        </p:sp>
        <p:pic>
          <p:nvPicPr>
            <p:cNvPr id="1965064" name="Picture 8"/>
            <p:cNvPicPr>
              <a:picLocks noChangeAspect="1" noChangeArrowheads="1"/>
            </p:cNvPicPr>
            <p:nvPr/>
          </p:nvPicPr>
          <p:blipFill>
            <a:blip r:embed="rId2"/>
            <a:srcRect/>
            <a:stretch>
              <a:fillRect/>
            </a:stretch>
          </p:blipFill>
          <p:spPr bwMode="auto">
            <a:xfrm>
              <a:off x="3264" y="1152"/>
              <a:ext cx="174" cy="624"/>
            </a:xfrm>
            <a:prstGeom prst="rect">
              <a:avLst/>
            </a:prstGeom>
            <a:noFill/>
            <a:ln w="9525">
              <a:noFill/>
              <a:miter lim="800000"/>
              <a:headEnd/>
              <a:tailEnd/>
            </a:ln>
            <a:effectLst/>
          </p:spPr>
        </p:pic>
        <p:sp>
          <p:nvSpPr>
            <p:cNvPr id="1965065" name="Text Box 9"/>
            <p:cNvSpPr txBox="1">
              <a:spLocks noChangeArrowheads="1"/>
            </p:cNvSpPr>
            <p:nvPr/>
          </p:nvSpPr>
          <p:spPr bwMode="auto">
            <a:xfrm>
              <a:off x="3264" y="1776"/>
              <a:ext cx="201" cy="212"/>
            </a:xfrm>
            <a:prstGeom prst="rect">
              <a:avLst/>
            </a:prstGeom>
            <a:noFill/>
            <a:ln w="9525">
              <a:noFill/>
              <a:miter lim="800000"/>
              <a:headEnd/>
              <a:tailEnd/>
            </a:ln>
            <a:effectLst/>
          </p:spPr>
          <p:txBody>
            <a:bodyPr wrap="none" anchor="ctr">
              <a:spAutoFit/>
            </a:bodyPr>
            <a:lstStyle/>
            <a:p>
              <a:pPr eaLnBrk="0" hangingPunct="0"/>
              <a:r>
                <a:rPr lang="de-DE" sz="1600"/>
                <a:t>A</a:t>
              </a:r>
            </a:p>
          </p:txBody>
        </p:sp>
      </p:grpSp>
      <p:sp>
        <p:nvSpPr>
          <p:cNvPr id="1965066" name="Text Box 10"/>
          <p:cNvSpPr txBox="1">
            <a:spLocks noChangeArrowheads="1"/>
          </p:cNvSpPr>
          <p:nvPr/>
        </p:nvSpPr>
        <p:spPr bwMode="auto">
          <a:xfrm>
            <a:off x="6096000" y="3063875"/>
            <a:ext cx="319088" cy="336550"/>
          </a:xfrm>
          <a:prstGeom prst="rect">
            <a:avLst/>
          </a:prstGeom>
          <a:noFill/>
          <a:ln w="9525">
            <a:noFill/>
            <a:miter lim="800000"/>
            <a:headEnd/>
            <a:tailEnd/>
          </a:ln>
          <a:effectLst/>
        </p:spPr>
        <p:txBody>
          <a:bodyPr wrap="none" anchor="ctr">
            <a:spAutoFit/>
          </a:bodyPr>
          <a:lstStyle/>
          <a:p>
            <a:pPr eaLnBrk="0" hangingPunct="0"/>
            <a:r>
              <a:rPr lang="de-DE" sz="1600"/>
              <a:t>B</a:t>
            </a:r>
          </a:p>
        </p:txBody>
      </p:sp>
      <p:grpSp>
        <p:nvGrpSpPr>
          <p:cNvPr id="1965067" name="Group 11"/>
          <p:cNvGrpSpPr>
            <a:grpSpLocks/>
          </p:cNvGrpSpPr>
          <p:nvPr/>
        </p:nvGrpSpPr>
        <p:grpSpPr bwMode="auto">
          <a:xfrm>
            <a:off x="6019800" y="1844675"/>
            <a:ext cx="2743200" cy="1555750"/>
            <a:chOff x="3744" y="1008"/>
            <a:chExt cx="1728" cy="980"/>
          </a:xfrm>
        </p:grpSpPr>
        <p:sp>
          <p:nvSpPr>
            <p:cNvPr id="1965068" name="Oval 12"/>
            <p:cNvSpPr>
              <a:spLocks noChangeArrowheads="1"/>
            </p:cNvSpPr>
            <p:nvPr/>
          </p:nvSpPr>
          <p:spPr bwMode="auto">
            <a:xfrm>
              <a:off x="3744" y="1008"/>
              <a:ext cx="1728" cy="288"/>
            </a:xfrm>
            <a:prstGeom prst="ellipse">
              <a:avLst/>
            </a:prstGeom>
            <a:noFill/>
            <a:ln w="38100">
              <a:solidFill>
                <a:schemeClr val="accent1"/>
              </a:solidFill>
              <a:round/>
              <a:headEnd/>
              <a:tailEnd/>
            </a:ln>
            <a:effectLst/>
          </p:spPr>
          <p:txBody>
            <a:bodyPr wrap="none" anchor="ctr"/>
            <a:lstStyle/>
            <a:p>
              <a:endParaRPr lang="en-US"/>
            </a:p>
          </p:txBody>
        </p:sp>
        <p:pic>
          <p:nvPicPr>
            <p:cNvPr id="1965069" name="Picture 13"/>
            <p:cNvPicPr>
              <a:picLocks noChangeAspect="1" noChangeArrowheads="1"/>
            </p:cNvPicPr>
            <p:nvPr/>
          </p:nvPicPr>
          <p:blipFill>
            <a:blip r:embed="rId2"/>
            <a:srcRect/>
            <a:stretch>
              <a:fillRect/>
            </a:stretch>
          </p:blipFill>
          <p:spPr bwMode="auto">
            <a:xfrm>
              <a:off x="4464" y="1152"/>
              <a:ext cx="174" cy="624"/>
            </a:xfrm>
            <a:prstGeom prst="rect">
              <a:avLst/>
            </a:prstGeom>
            <a:noFill/>
            <a:ln w="9525">
              <a:noFill/>
              <a:miter lim="800000"/>
              <a:headEnd/>
              <a:tailEnd/>
            </a:ln>
            <a:effectLst/>
          </p:spPr>
        </p:pic>
        <p:sp>
          <p:nvSpPr>
            <p:cNvPr id="1965070" name="Text Box 14"/>
            <p:cNvSpPr txBox="1">
              <a:spLocks noChangeArrowheads="1"/>
            </p:cNvSpPr>
            <p:nvPr/>
          </p:nvSpPr>
          <p:spPr bwMode="auto">
            <a:xfrm>
              <a:off x="4461" y="1776"/>
              <a:ext cx="208" cy="212"/>
            </a:xfrm>
            <a:prstGeom prst="rect">
              <a:avLst/>
            </a:prstGeom>
            <a:noFill/>
            <a:ln w="9525">
              <a:noFill/>
              <a:miter lim="800000"/>
              <a:headEnd/>
              <a:tailEnd/>
            </a:ln>
            <a:effectLst/>
          </p:spPr>
          <p:txBody>
            <a:bodyPr wrap="none" anchor="ctr">
              <a:spAutoFit/>
            </a:bodyPr>
            <a:lstStyle/>
            <a:p>
              <a:pPr eaLnBrk="0" hangingPunct="0"/>
              <a:r>
                <a:rPr lang="de-DE" sz="1600"/>
                <a:t>C</a:t>
              </a:r>
            </a:p>
          </p:txBody>
        </p:sp>
      </p:grpSp>
      <p:sp>
        <p:nvSpPr>
          <p:cNvPr id="1965071" name="Line 15"/>
          <p:cNvSpPr>
            <a:spLocks noChangeShapeType="1"/>
          </p:cNvSpPr>
          <p:nvPr/>
        </p:nvSpPr>
        <p:spPr bwMode="auto">
          <a:xfrm>
            <a:off x="5257800" y="2606675"/>
            <a:ext cx="838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72" name="Text Box 16"/>
          <p:cNvSpPr txBox="1">
            <a:spLocks noChangeArrowheads="1"/>
          </p:cNvSpPr>
          <p:nvPr/>
        </p:nvSpPr>
        <p:spPr bwMode="auto">
          <a:xfrm>
            <a:off x="5410200" y="2301875"/>
            <a:ext cx="588963" cy="336550"/>
          </a:xfrm>
          <a:prstGeom prst="rect">
            <a:avLst/>
          </a:prstGeom>
          <a:noFill/>
          <a:ln w="9525">
            <a:noFill/>
            <a:miter lim="800000"/>
            <a:headEnd/>
            <a:tailEnd/>
          </a:ln>
          <a:effectLst/>
        </p:spPr>
        <p:txBody>
          <a:bodyPr wrap="none" anchor="ctr">
            <a:spAutoFit/>
          </a:bodyPr>
          <a:lstStyle/>
          <a:p>
            <a:pPr eaLnBrk="0" hangingPunct="0"/>
            <a:r>
              <a:rPr lang="de-DE" sz="1600" b="1"/>
              <a:t>RTS</a:t>
            </a:r>
            <a:endParaRPr lang="de-DE" sz="1600"/>
          </a:p>
        </p:txBody>
      </p:sp>
      <p:sp>
        <p:nvSpPr>
          <p:cNvPr id="1965073" name="Line 17"/>
          <p:cNvSpPr>
            <a:spLocks noChangeShapeType="1"/>
          </p:cNvSpPr>
          <p:nvPr/>
        </p:nvSpPr>
        <p:spPr bwMode="auto">
          <a:xfrm flipV="1">
            <a:off x="6400800" y="2759075"/>
            <a:ext cx="7620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74" name="Text Box 18"/>
          <p:cNvSpPr txBox="1">
            <a:spLocks noChangeArrowheads="1"/>
          </p:cNvSpPr>
          <p:nvPr/>
        </p:nvSpPr>
        <p:spPr bwMode="auto">
          <a:xfrm>
            <a:off x="6477000" y="2759075"/>
            <a:ext cx="588963" cy="336550"/>
          </a:xfrm>
          <a:prstGeom prst="rect">
            <a:avLst/>
          </a:prstGeom>
          <a:noFill/>
          <a:ln w="9525">
            <a:noFill/>
            <a:miter lim="800000"/>
            <a:headEnd/>
            <a:tailEnd/>
          </a:ln>
          <a:effectLst/>
        </p:spPr>
        <p:txBody>
          <a:bodyPr wrap="none" anchor="ctr">
            <a:spAutoFit/>
          </a:bodyPr>
          <a:lstStyle/>
          <a:p>
            <a:pPr eaLnBrk="0" hangingPunct="0"/>
            <a:r>
              <a:rPr lang="de-DE" sz="1600" b="1"/>
              <a:t>CTS</a:t>
            </a:r>
            <a:endParaRPr lang="de-DE" sz="1600"/>
          </a:p>
        </p:txBody>
      </p:sp>
      <p:sp>
        <p:nvSpPr>
          <p:cNvPr id="1965075" name="Line 19"/>
          <p:cNvSpPr>
            <a:spLocks noChangeShapeType="1"/>
          </p:cNvSpPr>
          <p:nvPr/>
        </p:nvSpPr>
        <p:spPr bwMode="auto">
          <a:xfrm>
            <a:off x="5257800" y="2759075"/>
            <a:ext cx="838200"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1965076" name="Text Box 20"/>
          <p:cNvSpPr txBox="1">
            <a:spLocks noChangeArrowheads="1"/>
          </p:cNvSpPr>
          <p:nvPr/>
        </p:nvSpPr>
        <p:spPr bwMode="auto">
          <a:xfrm>
            <a:off x="5410200" y="2759075"/>
            <a:ext cx="588963" cy="336550"/>
          </a:xfrm>
          <a:prstGeom prst="rect">
            <a:avLst/>
          </a:prstGeom>
          <a:noFill/>
          <a:ln w="9525">
            <a:noFill/>
            <a:miter lim="800000"/>
            <a:headEnd/>
            <a:tailEnd/>
          </a:ln>
          <a:effectLst/>
        </p:spPr>
        <p:txBody>
          <a:bodyPr wrap="none" anchor="ctr">
            <a:spAutoFit/>
          </a:bodyPr>
          <a:lstStyle/>
          <a:p>
            <a:pPr eaLnBrk="0" hangingPunct="0"/>
            <a:r>
              <a:rPr lang="de-DE" sz="1600" b="1"/>
              <a:t>CTS</a:t>
            </a:r>
            <a:endParaRPr lang="de-DE" sz="1600"/>
          </a:p>
        </p:txBody>
      </p:sp>
      <p:sp>
        <p:nvSpPr>
          <p:cNvPr id="1965077" name="Oval 21"/>
          <p:cNvSpPr>
            <a:spLocks noChangeArrowheads="1"/>
          </p:cNvSpPr>
          <p:nvPr/>
        </p:nvSpPr>
        <p:spPr bwMode="auto">
          <a:xfrm>
            <a:off x="5003800" y="4692650"/>
            <a:ext cx="2743200" cy="457200"/>
          </a:xfrm>
          <a:prstGeom prst="ellipse">
            <a:avLst/>
          </a:prstGeom>
          <a:noFill/>
          <a:ln w="38100">
            <a:solidFill>
              <a:srgbClr val="FF0D0D"/>
            </a:solidFill>
            <a:round/>
            <a:headEnd/>
            <a:tailEnd/>
          </a:ln>
          <a:effectLst/>
        </p:spPr>
        <p:txBody>
          <a:bodyPr wrap="none" anchor="ctr"/>
          <a:lstStyle/>
          <a:p>
            <a:endParaRPr lang="en-US"/>
          </a:p>
        </p:txBody>
      </p:sp>
      <p:pic>
        <p:nvPicPr>
          <p:cNvPr id="1965078" name="Picture 22"/>
          <p:cNvPicPr>
            <a:picLocks noChangeAspect="1" noChangeArrowheads="1"/>
          </p:cNvPicPr>
          <p:nvPr/>
        </p:nvPicPr>
        <p:blipFill>
          <a:blip r:embed="rId2"/>
          <a:srcRect/>
          <a:stretch>
            <a:fillRect/>
          </a:stretch>
        </p:blipFill>
        <p:spPr bwMode="auto">
          <a:xfrm>
            <a:off x="6146800" y="4921250"/>
            <a:ext cx="276225" cy="990600"/>
          </a:xfrm>
          <a:prstGeom prst="rect">
            <a:avLst/>
          </a:prstGeom>
          <a:noFill/>
          <a:ln w="9525">
            <a:noFill/>
            <a:miter lim="800000"/>
            <a:headEnd/>
            <a:tailEnd/>
          </a:ln>
          <a:effectLst/>
        </p:spPr>
      </p:pic>
      <p:grpSp>
        <p:nvGrpSpPr>
          <p:cNvPr id="1965079" name="Group 23"/>
          <p:cNvGrpSpPr>
            <a:grpSpLocks/>
          </p:cNvGrpSpPr>
          <p:nvPr/>
        </p:nvGrpSpPr>
        <p:grpSpPr bwMode="auto">
          <a:xfrm>
            <a:off x="3860800" y="4692650"/>
            <a:ext cx="2743200" cy="1555750"/>
            <a:chOff x="2544" y="1008"/>
            <a:chExt cx="1728" cy="980"/>
          </a:xfrm>
        </p:grpSpPr>
        <p:sp>
          <p:nvSpPr>
            <p:cNvPr id="1965080" name="Oval 24"/>
            <p:cNvSpPr>
              <a:spLocks noChangeArrowheads="1"/>
            </p:cNvSpPr>
            <p:nvPr/>
          </p:nvSpPr>
          <p:spPr bwMode="auto">
            <a:xfrm>
              <a:off x="2544" y="1008"/>
              <a:ext cx="1728" cy="288"/>
            </a:xfrm>
            <a:prstGeom prst="ellipse">
              <a:avLst/>
            </a:prstGeom>
            <a:noFill/>
            <a:ln w="38100">
              <a:solidFill>
                <a:schemeClr val="hlink"/>
              </a:solidFill>
              <a:round/>
              <a:headEnd/>
              <a:tailEnd/>
            </a:ln>
            <a:effectLst/>
          </p:spPr>
          <p:txBody>
            <a:bodyPr wrap="none" anchor="ctr"/>
            <a:lstStyle/>
            <a:p>
              <a:endParaRPr lang="en-US"/>
            </a:p>
          </p:txBody>
        </p:sp>
        <p:pic>
          <p:nvPicPr>
            <p:cNvPr id="1965081" name="Picture 25"/>
            <p:cNvPicPr>
              <a:picLocks noChangeAspect="1" noChangeArrowheads="1"/>
            </p:cNvPicPr>
            <p:nvPr/>
          </p:nvPicPr>
          <p:blipFill>
            <a:blip r:embed="rId2"/>
            <a:srcRect/>
            <a:stretch>
              <a:fillRect/>
            </a:stretch>
          </p:blipFill>
          <p:spPr bwMode="auto">
            <a:xfrm>
              <a:off x="3264" y="1152"/>
              <a:ext cx="174" cy="624"/>
            </a:xfrm>
            <a:prstGeom prst="rect">
              <a:avLst/>
            </a:prstGeom>
            <a:noFill/>
            <a:ln w="9525">
              <a:noFill/>
              <a:miter lim="800000"/>
              <a:headEnd/>
              <a:tailEnd/>
            </a:ln>
            <a:effectLst/>
          </p:spPr>
        </p:pic>
        <p:sp>
          <p:nvSpPr>
            <p:cNvPr id="1965082" name="Text Box 26"/>
            <p:cNvSpPr txBox="1">
              <a:spLocks noChangeArrowheads="1"/>
            </p:cNvSpPr>
            <p:nvPr/>
          </p:nvSpPr>
          <p:spPr bwMode="auto">
            <a:xfrm>
              <a:off x="3264" y="1776"/>
              <a:ext cx="201" cy="212"/>
            </a:xfrm>
            <a:prstGeom prst="rect">
              <a:avLst/>
            </a:prstGeom>
            <a:noFill/>
            <a:ln w="9525">
              <a:noFill/>
              <a:miter lim="800000"/>
              <a:headEnd/>
              <a:tailEnd/>
            </a:ln>
            <a:effectLst/>
          </p:spPr>
          <p:txBody>
            <a:bodyPr wrap="none" anchor="ctr">
              <a:spAutoFit/>
            </a:bodyPr>
            <a:lstStyle/>
            <a:p>
              <a:pPr eaLnBrk="0" hangingPunct="0"/>
              <a:r>
                <a:rPr lang="de-DE" sz="1600"/>
                <a:t>A</a:t>
              </a:r>
            </a:p>
          </p:txBody>
        </p:sp>
      </p:grpSp>
      <p:sp>
        <p:nvSpPr>
          <p:cNvPr id="1965083" name="Text Box 27"/>
          <p:cNvSpPr txBox="1">
            <a:spLocks noChangeArrowheads="1"/>
          </p:cNvSpPr>
          <p:nvPr/>
        </p:nvSpPr>
        <p:spPr bwMode="auto">
          <a:xfrm>
            <a:off x="6146800" y="5911850"/>
            <a:ext cx="319088" cy="336550"/>
          </a:xfrm>
          <a:prstGeom prst="rect">
            <a:avLst/>
          </a:prstGeom>
          <a:noFill/>
          <a:ln w="9525">
            <a:noFill/>
            <a:miter lim="800000"/>
            <a:headEnd/>
            <a:tailEnd/>
          </a:ln>
          <a:effectLst/>
        </p:spPr>
        <p:txBody>
          <a:bodyPr wrap="none" anchor="ctr">
            <a:spAutoFit/>
          </a:bodyPr>
          <a:lstStyle/>
          <a:p>
            <a:pPr eaLnBrk="0" hangingPunct="0"/>
            <a:r>
              <a:rPr lang="de-DE" sz="1600"/>
              <a:t>B</a:t>
            </a:r>
          </a:p>
        </p:txBody>
      </p:sp>
      <p:grpSp>
        <p:nvGrpSpPr>
          <p:cNvPr id="1965084" name="Group 28"/>
          <p:cNvGrpSpPr>
            <a:grpSpLocks/>
          </p:cNvGrpSpPr>
          <p:nvPr/>
        </p:nvGrpSpPr>
        <p:grpSpPr bwMode="auto">
          <a:xfrm>
            <a:off x="6070600" y="4692650"/>
            <a:ext cx="2743200" cy="1555750"/>
            <a:chOff x="3744" y="1008"/>
            <a:chExt cx="1728" cy="980"/>
          </a:xfrm>
        </p:grpSpPr>
        <p:sp>
          <p:nvSpPr>
            <p:cNvPr id="1965085" name="Oval 29"/>
            <p:cNvSpPr>
              <a:spLocks noChangeArrowheads="1"/>
            </p:cNvSpPr>
            <p:nvPr/>
          </p:nvSpPr>
          <p:spPr bwMode="auto">
            <a:xfrm>
              <a:off x="3744" y="1008"/>
              <a:ext cx="1728" cy="288"/>
            </a:xfrm>
            <a:prstGeom prst="ellipse">
              <a:avLst/>
            </a:prstGeom>
            <a:noFill/>
            <a:ln w="38100">
              <a:solidFill>
                <a:schemeClr val="accent1"/>
              </a:solidFill>
              <a:round/>
              <a:headEnd/>
              <a:tailEnd/>
            </a:ln>
            <a:effectLst/>
          </p:spPr>
          <p:txBody>
            <a:bodyPr wrap="none" anchor="ctr"/>
            <a:lstStyle/>
            <a:p>
              <a:endParaRPr lang="en-US"/>
            </a:p>
          </p:txBody>
        </p:sp>
        <p:pic>
          <p:nvPicPr>
            <p:cNvPr id="1965086" name="Picture 30"/>
            <p:cNvPicPr>
              <a:picLocks noChangeAspect="1" noChangeArrowheads="1"/>
            </p:cNvPicPr>
            <p:nvPr/>
          </p:nvPicPr>
          <p:blipFill>
            <a:blip r:embed="rId2"/>
            <a:srcRect/>
            <a:stretch>
              <a:fillRect/>
            </a:stretch>
          </p:blipFill>
          <p:spPr bwMode="auto">
            <a:xfrm>
              <a:off x="4464" y="1152"/>
              <a:ext cx="174" cy="624"/>
            </a:xfrm>
            <a:prstGeom prst="rect">
              <a:avLst/>
            </a:prstGeom>
            <a:noFill/>
            <a:ln w="9525">
              <a:noFill/>
              <a:miter lim="800000"/>
              <a:headEnd/>
              <a:tailEnd/>
            </a:ln>
            <a:effectLst/>
          </p:spPr>
        </p:pic>
        <p:sp>
          <p:nvSpPr>
            <p:cNvPr id="1965087" name="Text Box 31"/>
            <p:cNvSpPr txBox="1">
              <a:spLocks noChangeArrowheads="1"/>
            </p:cNvSpPr>
            <p:nvPr/>
          </p:nvSpPr>
          <p:spPr bwMode="auto">
            <a:xfrm>
              <a:off x="4461" y="1776"/>
              <a:ext cx="208" cy="212"/>
            </a:xfrm>
            <a:prstGeom prst="rect">
              <a:avLst/>
            </a:prstGeom>
            <a:noFill/>
            <a:ln w="9525">
              <a:noFill/>
              <a:miter lim="800000"/>
              <a:headEnd/>
              <a:tailEnd/>
            </a:ln>
            <a:effectLst/>
          </p:spPr>
          <p:txBody>
            <a:bodyPr wrap="none" anchor="ctr">
              <a:spAutoFit/>
            </a:bodyPr>
            <a:lstStyle/>
            <a:p>
              <a:pPr eaLnBrk="0" hangingPunct="0"/>
              <a:r>
                <a:rPr lang="de-DE" sz="1600"/>
                <a:t>C</a:t>
              </a:r>
            </a:p>
          </p:txBody>
        </p:sp>
      </p:grpSp>
      <p:sp>
        <p:nvSpPr>
          <p:cNvPr id="1965088" name="Line 32"/>
          <p:cNvSpPr>
            <a:spLocks noChangeShapeType="1"/>
          </p:cNvSpPr>
          <p:nvPr/>
        </p:nvSpPr>
        <p:spPr bwMode="auto">
          <a:xfrm>
            <a:off x="5308600" y="5454650"/>
            <a:ext cx="838200"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1965089" name="Text Box 33"/>
          <p:cNvSpPr txBox="1">
            <a:spLocks noChangeArrowheads="1"/>
          </p:cNvSpPr>
          <p:nvPr/>
        </p:nvSpPr>
        <p:spPr bwMode="auto">
          <a:xfrm>
            <a:off x="5461000" y="5149850"/>
            <a:ext cx="588963" cy="336550"/>
          </a:xfrm>
          <a:prstGeom prst="rect">
            <a:avLst/>
          </a:prstGeom>
          <a:noFill/>
          <a:ln w="9525">
            <a:noFill/>
            <a:miter lim="800000"/>
            <a:headEnd/>
            <a:tailEnd/>
          </a:ln>
          <a:effectLst/>
        </p:spPr>
        <p:txBody>
          <a:bodyPr wrap="none" anchor="ctr">
            <a:spAutoFit/>
          </a:bodyPr>
          <a:lstStyle/>
          <a:p>
            <a:pPr eaLnBrk="0" hangingPunct="0"/>
            <a:r>
              <a:rPr lang="de-DE" sz="1600" b="1"/>
              <a:t>RTS</a:t>
            </a:r>
            <a:endParaRPr lang="de-DE" sz="1600"/>
          </a:p>
        </p:txBody>
      </p:sp>
      <p:sp>
        <p:nvSpPr>
          <p:cNvPr id="1965090" name="Line 34"/>
          <p:cNvSpPr>
            <a:spLocks noChangeShapeType="1"/>
          </p:cNvSpPr>
          <p:nvPr/>
        </p:nvSpPr>
        <p:spPr bwMode="auto">
          <a:xfrm flipV="1">
            <a:off x="6451600" y="5454650"/>
            <a:ext cx="7620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91" name="Line 35"/>
          <p:cNvSpPr>
            <a:spLocks noChangeShapeType="1"/>
          </p:cNvSpPr>
          <p:nvPr/>
        </p:nvSpPr>
        <p:spPr bwMode="auto">
          <a:xfrm>
            <a:off x="5308600" y="5607050"/>
            <a:ext cx="838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965092" name="Text Box 36"/>
          <p:cNvSpPr txBox="1">
            <a:spLocks noChangeArrowheads="1"/>
          </p:cNvSpPr>
          <p:nvPr/>
        </p:nvSpPr>
        <p:spPr bwMode="auto">
          <a:xfrm>
            <a:off x="5461000" y="5607050"/>
            <a:ext cx="588963" cy="336550"/>
          </a:xfrm>
          <a:prstGeom prst="rect">
            <a:avLst/>
          </a:prstGeom>
          <a:noFill/>
          <a:ln w="9525">
            <a:noFill/>
            <a:miter lim="800000"/>
            <a:headEnd/>
            <a:tailEnd/>
          </a:ln>
          <a:effectLst/>
        </p:spPr>
        <p:txBody>
          <a:bodyPr wrap="none" anchor="ctr">
            <a:spAutoFit/>
          </a:bodyPr>
          <a:lstStyle/>
          <a:p>
            <a:pPr eaLnBrk="0" hangingPunct="0"/>
            <a:r>
              <a:rPr lang="de-DE" sz="1600" b="1"/>
              <a:t>CTS</a:t>
            </a:r>
            <a:endParaRPr lang="de-DE" sz="1600"/>
          </a:p>
        </p:txBody>
      </p:sp>
      <p:sp>
        <p:nvSpPr>
          <p:cNvPr id="1965093" name="Text Box 37"/>
          <p:cNvSpPr txBox="1">
            <a:spLocks noChangeArrowheads="1"/>
          </p:cNvSpPr>
          <p:nvPr/>
        </p:nvSpPr>
        <p:spPr bwMode="auto">
          <a:xfrm>
            <a:off x="6527800" y="5149850"/>
            <a:ext cx="588963" cy="336550"/>
          </a:xfrm>
          <a:prstGeom prst="rect">
            <a:avLst/>
          </a:prstGeom>
          <a:noFill/>
          <a:ln w="9525">
            <a:noFill/>
            <a:miter lim="800000"/>
            <a:headEnd/>
            <a:tailEnd/>
          </a:ln>
          <a:effectLst/>
        </p:spPr>
        <p:txBody>
          <a:bodyPr wrap="none" anchor="ctr">
            <a:spAutoFit/>
          </a:bodyPr>
          <a:lstStyle/>
          <a:p>
            <a:pPr eaLnBrk="0" hangingPunct="0"/>
            <a:r>
              <a:rPr lang="de-DE" sz="1600" b="1"/>
              <a:t>RTS</a:t>
            </a:r>
            <a:endParaRPr lang="de-DE"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A745D0-6312-4EB2-9E5C-072DCC27A47F}" type="slidenum">
              <a:rPr lang="en-US"/>
              <a:pPr/>
              <a:t>14</a:t>
            </a:fld>
            <a:endParaRPr lang="en-US"/>
          </a:p>
        </p:txBody>
      </p:sp>
      <p:sp>
        <p:nvSpPr>
          <p:cNvPr id="1952770" name="Rectangle 2"/>
          <p:cNvSpPr>
            <a:spLocks noGrp="1" noChangeArrowheads="1"/>
          </p:cNvSpPr>
          <p:nvPr>
            <p:ph type="title"/>
          </p:nvPr>
        </p:nvSpPr>
        <p:spPr>
          <a:xfrm>
            <a:off x="644525" y="250825"/>
            <a:ext cx="7772400" cy="492125"/>
          </a:xfrm>
        </p:spPr>
        <p:txBody>
          <a:bodyPr/>
          <a:lstStyle/>
          <a:p>
            <a:r>
              <a:rPr lang="en-US"/>
              <a:t>MACAW</a:t>
            </a:r>
          </a:p>
        </p:txBody>
      </p:sp>
      <p:sp>
        <p:nvSpPr>
          <p:cNvPr id="1952771" name="Rectangle 3"/>
          <p:cNvSpPr>
            <a:spLocks noGrp="1" noChangeArrowheads="1"/>
          </p:cNvSpPr>
          <p:nvPr>
            <p:ph type="body" idx="1"/>
          </p:nvPr>
        </p:nvSpPr>
        <p:spPr>
          <a:xfrm>
            <a:off x="354013" y="1050925"/>
            <a:ext cx="8450262" cy="5529263"/>
          </a:xfrm>
        </p:spPr>
        <p:txBody>
          <a:bodyPr/>
          <a:lstStyle/>
          <a:p>
            <a:pPr marL="228600" indent="-228600">
              <a:lnSpc>
                <a:spcPct val="90000"/>
              </a:lnSpc>
            </a:pPr>
            <a:r>
              <a:rPr lang="en-US" dirty="0"/>
              <a:t>Variants of this method can be found in IEEE 802.11 as DFWMAC (Distributed Foundation Wireless MAC),</a:t>
            </a:r>
          </a:p>
          <a:p>
            <a:pPr marL="228600" indent="-228600">
              <a:lnSpc>
                <a:spcPct val="90000"/>
              </a:lnSpc>
            </a:pPr>
            <a:r>
              <a:rPr lang="en-US" dirty="0"/>
              <a:t>MACAW (MACA for Wireless) is a revision of MACA.</a:t>
            </a:r>
          </a:p>
          <a:p>
            <a:pPr marL="571500" lvl="1" indent="-228600">
              <a:lnSpc>
                <a:spcPct val="90000"/>
              </a:lnSpc>
            </a:pPr>
            <a:r>
              <a:rPr lang="en-US" dirty="0"/>
              <a:t>The sender senses the carrier to see and transmits a </a:t>
            </a:r>
            <a:r>
              <a:rPr lang="en-US" b="1" dirty="0"/>
              <a:t>RTS</a:t>
            </a:r>
            <a:r>
              <a:rPr lang="en-US" dirty="0"/>
              <a:t> (</a:t>
            </a:r>
            <a:r>
              <a:rPr lang="en-US" b="1" dirty="0"/>
              <a:t>Request To Send)</a:t>
            </a:r>
            <a:r>
              <a:rPr lang="en-US" dirty="0"/>
              <a:t> frame if no nearby station transmits a RTS.</a:t>
            </a:r>
          </a:p>
          <a:p>
            <a:pPr marL="571500" lvl="1" indent="-228600">
              <a:lnSpc>
                <a:spcPct val="90000"/>
              </a:lnSpc>
            </a:pPr>
            <a:r>
              <a:rPr lang="en-US" dirty="0"/>
              <a:t>The receiver replies with a </a:t>
            </a:r>
            <a:r>
              <a:rPr lang="en-US" b="1" dirty="0"/>
              <a:t>CTS</a:t>
            </a:r>
            <a:r>
              <a:rPr lang="en-US" dirty="0"/>
              <a:t> (</a:t>
            </a:r>
            <a:r>
              <a:rPr lang="en-US" b="1" dirty="0"/>
              <a:t>Clear To Send</a:t>
            </a:r>
            <a:r>
              <a:rPr lang="en-US" dirty="0"/>
              <a:t>) frame.</a:t>
            </a:r>
          </a:p>
          <a:p>
            <a:pPr marL="571500" lvl="1" indent="-228600">
              <a:lnSpc>
                <a:spcPct val="90000"/>
              </a:lnSpc>
            </a:pPr>
            <a:r>
              <a:rPr lang="en-US" dirty="0"/>
              <a:t>Neighbors</a:t>
            </a:r>
          </a:p>
          <a:p>
            <a:pPr marL="914400" lvl="2" indent="-228600">
              <a:lnSpc>
                <a:spcPct val="90000"/>
              </a:lnSpc>
            </a:pPr>
            <a:r>
              <a:rPr lang="en-US" sz="2000" dirty="0"/>
              <a:t>see CTS, then keep quiet.</a:t>
            </a:r>
          </a:p>
          <a:p>
            <a:pPr marL="914400" lvl="2" indent="-228600">
              <a:lnSpc>
                <a:spcPct val="90000"/>
              </a:lnSpc>
            </a:pPr>
            <a:r>
              <a:rPr lang="en-US" sz="2000" dirty="0"/>
              <a:t>see RTS but not CTS, then keep quiet until the CTS is back to the sender</a:t>
            </a:r>
            <a:r>
              <a:rPr lang="en-US" sz="2000" dirty="0" smtClean="0"/>
              <a:t>.</a:t>
            </a:r>
          </a:p>
          <a:p>
            <a:r>
              <a:rPr lang="en-US" dirty="0" smtClean="0"/>
              <a:t>BEB is modified </a:t>
            </a:r>
          </a:p>
          <a:p>
            <a:pPr>
              <a:buNone/>
            </a:pPr>
            <a:r>
              <a:rPr lang="en-US" dirty="0" smtClean="0"/>
              <a:t>1.  Header has </a:t>
            </a:r>
            <a:r>
              <a:rPr lang="en-US" dirty="0" err="1" smtClean="0"/>
              <a:t>backoff</a:t>
            </a:r>
            <a:r>
              <a:rPr lang="en-US" dirty="0" smtClean="0"/>
              <a:t> counter which is copied by Rx node </a:t>
            </a:r>
            <a:r>
              <a:rPr lang="en-US" dirty="0" err="1" smtClean="0"/>
              <a:t>ino</a:t>
            </a:r>
            <a:r>
              <a:rPr lang="en-US" dirty="0" smtClean="0"/>
              <a:t> its </a:t>
            </a:r>
            <a:r>
              <a:rPr lang="en-US" dirty="0" err="1" smtClean="0"/>
              <a:t>backoff</a:t>
            </a:r>
            <a:r>
              <a:rPr lang="en-US" dirty="0" smtClean="0"/>
              <a:t> counter</a:t>
            </a:r>
          </a:p>
          <a:p>
            <a:pPr>
              <a:buNone/>
            </a:pPr>
            <a:r>
              <a:rPr lang="en-US" dirty="0" smtClean="0"/>
              <a:t>2, Multiplicative increase and Additive decrease </a:t>
            </a:r>
          </a:p>
          <a:p>
            <a:pPr>
              <a:buNone/>
            </a:pPr>
            <a:r>
              <a:rPr lang="en-US" dirty="0" smtClean="0"/>
              <a:t>3. Per flow fairness as compared to per node fairness</a:t>
            </a:r>
          </a:p>
          <a:p>
            <a:pPr marL="914400" lvl="2" indent="-228600">
              <a:lnSpc>
                <a:spcPct val="90000"/>
              </a:lnSpc>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lvl="1" indent="-228600">
              <a:lnSpc>
                <a:spcPct val="90000"/>
              </a:lnSpc>
            </a:pPr>
            <a:r>
              <a:rPr lang="en-US" dirty="0" smtClean="0"/>
              <a:t>The receiver sends an ACK when receiving an frame.</a:t>
            </a:r>
          </a:p>
          <a:p>
            <a:pPr marL="914400" lvl="2" indent="-228600">
              <a:lnSpc>
                <a:spcPct val="90000"/>
              </a:lnSpc>
            </a:pPr>
            <a:r>
              <a:rPr lang="en-US" sz="2000" dirty="0" smtClean="0"/>
              <a:t>Neighbors keep silent until see ACK.</a:t>
            </a:r>
          </a:p>
          <a:p>
            <a:pPr marL="914400" lvl="2" indent="-228600">
              <a:lnSpc>
                <a:spcPct val="90000"/>
              </a:lnSpc>
            </a:pPr>
            <a:endParaRPr lang="en-US" sz="2000" dirty="0" smtClean="0"/>
          </a:p>
          <a:p>
            <a:pPr marL="914400" lvl="2" indent="-228600">
              <a:lnSpc>
                <a:spcPct val="90000"/>
              </a:lnSpc>
            </a:pPr>
            <a:r>
              <a:rPr lang="en-US" sz="2000" dirty="0" smtClean="0"/>
              <a:t>Uses DS packets to avoid exposed terminal problem </a:t>
            </a:r>
          </a:p>
        </p:txBody>
      </p:sp>
      <p:sp>
        <p:nvSpPr>
          <p:cNvPr id="4" name="Slide Number Placeholder 3"/>
          <p:cNvSpPr>
            <a:spLocks noGrp="1"/>
          </p:cNvSpPr>
          <p:nvPr>
            <p:ph type="sldNum" sz="quarter" idx="11"/>
          </p:nvPr>
        </p:nvSpPr>
        <p:spPr/>
        <p:txBody>
          <a:bodyPr/>
          <a:lstStyle/>
          <a:p>
            <a:fld id="{08D008E2-4E74-4368-8D96-B13E18CB59F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1"/>
          </p:nvPr>
        </p:nvSpPr>
        <p:spPr/>
        <p:txBody>
          <a:bodyPr/>
          <a:lstStyle/>
          <a:p>
            <a:fld id="{EAFC655B-C92F-43CB-96D0-D73BC3878350}" type="slidenum">
              <a:rPr lang="en-US"/>
              <a:pPr/>
              <a:t>16</a:t>
            </a:fld>
            <a:endParaRPr lang="en-US"/>
          </a:p>
        </p:txBody>
      </p:sp>
      <p:sp>
        <p:nvSpPr>
          <p:cNvPr id="1966082" name="AutoShape 2"/>
          <p:cNvSpPr>
            <a:spLocks noChangeArrowheads="1"/>
          </p:cNvSpPr>
          <p:nvPr/>
        </p:nvSpPr>
        <p:spPr bwMode="auto">
          <a:xfrm>
            <a:off x="6003925" y="3724275"/>
            <a:ext cx="228600" cy="381000"/>
          </a:xfrm>
          <a:prstGeom prst="lightningBolt">
            <a:avLst/>
          </a:prstGeom>
          <a:solidFill>
            <a:srgbClr val="FF0000"/>
          </a:solidFill>
          <a:ln w="9525">
            <a:noFill/>
            <a:miter lim="800000"/>
            <a:headEnd/>
            <a:tailEnd/>
          </a:ln>
          <a:effectLst/>
        </p:spPr>
        <p:txBody>
          <a:bodyPr wrap="none" anchor="ctr"/>
          <a:lstStyle/>
          <a:p>
            <a:endParaRPr lang="en-US"/>
          </a:p>
        </p:txBody>
      </p:sp>
      <p:sp>
        <p:nvSpPr>
          <p:cNvPr id="1966083" name="Rectangle 3"/>
          <p:cNvSpPr>
            <a:spLocks noGrp="1" noChangeArrowheads="1"/>
          </p:cNvSpPr>
          <p:nvPr>
            <p:ph type="title"/>
          </p:nvPr>
        </p:nvSpPr>
        <p:spPr/>
        <p:txBody>
          <a:bodyPr/>
          <a:lstStyle/>
          <a:p>
            <a:r>
              <a:rPr lang="en-US"/>
              <a:t>MACA variant: DFWMAC in IEEE802.11</a:t>
            </a:r>
          </a:p>
        </p:txBody>
      </p:sp>
      <p:sp>
        <p:nvSpPr>
          <p:cNvPr id="1966084" name="Oval 4"/>
          <p:cNvSpPr>
            <a:spLocks noChangeArrowheads="1"/>
          </p:cNvSpPr>
          <p:nvPr/>
        </p:nvSpPr>
        <p:spPr bwMode="auto">
          <a:xfrm>
            <a:off x="1127125" y="20478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idle</a:t>
            </a:r>
          </a:p>
        </p:txBody>
      </p:sp>
      <p:sp>
        <p:nvSpPr>
          <p:cNvPr id="1966085" name="Oval 5"/>
          <p:cNvSpPr>
            <a:spLocks noChangeArrowheads="1"/>
          </p:cNvSpPr>
          <p:nvPr/>
        </p:nvSpPr>
        <p:spPr bwMode="auto">
          <a:xfrm>
            <a:off x="2727325" y="33432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wait for the </a:t>
            </a:r>
          </a:p>
          <a:p>
            <a:pPr eaLnBrk="0" hangingPunct="0"/>
            <a:r>
              <a:rPr lang="de-DE" sz="1600"/>
              <a:t>right to send</a:t>
            </a:r>
          </a:p>
        </p:txBody>
      </p:sp>
      <p:sp>
        <p:nvSpPr>
          <p:cNvPr id="1966086" name="Oval 6"/>
          <p:cNvSpPr>
            <a:spLocks noChangeArrowheads="1"/>
          </p:cNvSpPr>
          <p:nvPr/>
        </p:nvSpPr>
        <p:spPr bwMode="auto">
          <a:xfrm>
            <a:off x="1127125" y="47148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wait for ACK</a:t>
            </a:r>
          </a:p>
        </p:txBody>
      </p:sp>
      <p:cxnSp>
        <p:nvCxnSpPr>
          <p:cNvPr id="1966087" name="AutoShape 7"/>
          <p:cNvCxnSpPr>
            <a:cxnSpLocks noChangeShapeType="1"/>
            <a:stCxn id="1966084" idx="5"/>
            <a:endCxn id="1966085" idx="0"/>
          </p:cNvCxnSpPr>
          <p:nvPr/>
        </p:nvCxnSpPr>
        <p:spPr bwMode="auto">
          <a:xfrm>
            <a:off x="2427288" y="2698750"/>
            <a:ext cx="1062037" cy="644525"/>
          </a:xfrm>
          <a:prstGeom prst="straightConnector1">
            <a:avLst/>
          </a:prstGeom>
          <a:noFill/>
          <a:ln w="9525">
            <a:solidFill>
              <a:schemeClr val="tx1"/>
            </a:solidFill>
            <a:round/>
            <a:headEnd/>
            <a:tailEnd type="triangle" w="med" len="med"/>
          </a:ln>
          <a:effectLst/>
        </p:spPr>
      </p:cxnSp>
      <p:cxnSp>
        <p:nvCxnSpPr>
          <p:cNvPr id="1966088" name="AutoShape 8"/>
          <p:cNvCxnSpPr>
            <a:cxnSpLocks noChangeShapeType="1"/>
            <a:stCxn id="1966085" idx="4"/>
            <a:endCxn id="1966086" idx="6"/>
          </p:cNvCxnSpPr>
          <p:nvPr/>
        </p:nvCxnSpPr>
        <p:spPr bwMode="auto">
          <a:xfrm flipH="1">
            <a:off x="2651125" y="4105275"/>
            <a:ext cx="838200" cy="990600"/>
          </a:xfrm>
          <a:prstGeom prst="straightConnector1">
            <a:avLst/>
          </a:prstGeom>
          <a:noFill/>
          <a:ln w="9525">
            <a:solidFill>
              <a:schemeClr val="tx1"/>
            </a:solidFill>
            <a:round/>
            <a:headEnd/>
            <a:tailEnd type="triangle" w="med" len="med"/>
          </a:ln>
          <a:effectLst/>
        </p:spPr>
      </p:cxnSp>
      <p:cxnSp>
        <p:nvCxnSpPr>
          <p:cNvPr id="1966089" name="AutoShape 9"/>
          <p:cNvCxnSpPr>
            <a:cxnSpLocks noChangeShapeType="1"/>
            <a:stCxn id="1966085" idx="7"/>
            <a:endCxn id="1966085" idx="6"/>
          </p:cNvCxnSpPr>
          <p:nvPr/>
        </p:nvCxnSpPr>
        <p:spPr bwMode="auto">
          <a:xfrm rot="5400000" flipV="1">
            <a:off x="4004469" y="3477419"/>
            <a:ext cx="269875" cy="223837"/>
          </a:xfrm>
          <a:prstGeom prst="curvedConnector4">
            <a:avLst>
              <a:gd name="adj1" fmla="val -125884"/>
              <a:gd name="adj2" fmla="val 202130"/>
            </a:avLst>
          </a:prstGeom>
          <a:noFill/>
          <a:ln w="9525">
            <a:solidFill>
              <a:schemeClr val="tx1"/>
            </a:solidFill>
            <a:round/>
            <a:headEnd/>
            <a:tailEnd type="triangle" w="med" len="med"/>
          </a:ln>
          <a:effectLst/>
        </p:spPr>
      </p:cxnSp>
      <p:sp>
        <p:nvSpPr>
          <p:cNvPr id="1966090" name="Text Box 10"/>
          <p:cNvSpPr txBox="1">
            <a:spLocks noChangeArrowheads="1"/>
          </p:cNvSpPr>
          <p:nvPr/>
        </p:nvSpPr>
        <p:spPr bwMode="auto">
          <a:xfrm>
            <a:off x="2062163" y="1514475"/>
            <a:ext cx="960437" cy="396875"/>
          </a:xfrm>
          <a:prstGeom prst="rect">
            <a:avLst/>
          </a:prstGeom>
          <a:noFill/>
          <a:ln w="9525">
            <a:noFill/>
            <a:miter lim="800000"/>
            <a:headEnd/>
            <a:tailEnd/>
          </a:ln>
          <a:effectLst/>
        </p:spPr>
        <p:txBody>
          <a:bodyPr wrap="none" anchor="ctr">
            <a:spAutoFit/>
          </a:bodyPr>
          <a:lstStyle/>
          <a:p>
            <a:pPr eaLnBrk="0" hangingPunct="0"/>
            <a:r>
              <a:rPr lang="de-DE" sz="2000"/>
              <a:t>sender</a:t>
            </a:r>
          </a:p>
        </p:txBody>
      </p:sp>
      <p:sp>
        <p:nvSpPr>
          <p:cNvPr id="1966091" name="Text Box 11"/>
          <p:cNvSpPr txBox="1">
            <a:spLocks noChangeArrowheads="1"/>
          </p:cNvSpPr>
          <p:nvPr/>
        </p:nvSpPr>
        <p:spPr bwMode="auto">
          <a:xfrm>
            <a:off x="6784975" y="1514475"/>
            <a:ext cx="1087438" cy="396875"/>
          </a:xfrm>
          <a:prstGeom prst="rect">
            <a:avLst/>
          </a:prstGeom>
          <a:noFill/>
          <a:ln w="9525">
            <a:noFill/>
            <a:miter lim="800000"/>
            <a:headEnd/>
            <a:tailEnd/>
          </a:ln>
          <a:effectLst/>
        </p:spPr>
        <p:txBody>
          <a:bodyPr wrap="none" anchor="ctr">
            <a:spAutoFit/>
          </a:bodyPr>
          <a:lstStyle/>
          <a:p>
            <a:pPr eaLnBrk="0" hangingPunct="0"/>
            <a:r>
              <a:rPr lang="de-DE" sz="2000"/>
              <a:t>receiver</a:t>
            </a:r>
          </a:p>
        </p:txBody>
      </p:sp>
      <p:cxnSp>
        <p:nvCxnSpPr>
          <p:cNvPr id="1966092" name="AutoShape 12"/>
          <p:cNvCxnSpPr>
            <a:cxnSpLocks noChangeShapeType="1"/>
            <a:stCxn id="1966086" idx="1"/>
            <a:endCxn id="1966084" idx="3"/>
          </p:cNvCxnSpPr>
          <p:nvPr/>
        </p:nvCxnSpPr>
        <p:spPr bwMode="auto">
          <a:xfrm flipV="1">
            <a:off x="1350963" y="2698750"/>
            <a:ext cx="0" cy="2127250"/>
          </a:xfrm>
          <a:prstGeom prst="straightConnector1">
            <a:avLst/>
          </a:prstGeom>
          <a:noFill/>
          <a:ln w="9525">
            <a:solidFill>
              <a:schemeClr val="tx1"/>
            </a:solidFill>
            <a:round/>
            <a:headEnd/>
            <a:tailEnd type="triangle" w="med" len="med"/>
          </a:ln>
          <a:effectLst/>
        </p:spPr>
      </p:cxnSp>
      <p:cxnSp>
        <p:nvCxnSpPr>
          <p:cNvPr id="1966093" name="AutoShape 13"/>
          <p:cNvCxnSpPr>
            <a:cxnSpLocks noChangeShapeType="1"/>
            <a:stCxn id="1966085" idx="1"/>
            <a:endCxn id="1966084" idx="4"/>
          </p:cNvCxnSpPr>
          <p:nvPr/>
        </p:nvCxnSpPr>
        <p:spPr bwMode="auto">
          <a:xfrm flipH="1" flipV="1">
            <a:off x="1889125" y="2809875"/>
            <a:ext cx="1062038" cy="644525"/>
          </a:xfrm>
          <a:prstGeom prst="straightConnector1">
            <a:avLst/>
          </a:prstGeom>
          <a:noFill/>
          <a:ln w="9525">
            <a:solidFill>
              <a:schemeClr val="tx1"/>
            </a:solidFill>
            <a:round/>
            <a:headEnd/>
            <a:tailEnd type="triangle" w="med" len="med"/>
          </a:ln>
          <a:effectLst/>
        </p:spPr>
      </p:cxnSp>
      <p:sp>
        <p:nvSpPr>
          <p:cNvPr id="1966094" name="Text Box 14"/>
          <p:cNvSpPr txBox="1">
            <a:spLocks noChangeArrowheads="1"/>
          </p:cNvSpPr>
          <p:nvPr/>
        </p:nvSpPr>
        <p:spPr bwMode="auto">
          <a:xfrm>
            <a:off x="2727325" y="2581275"/>
            <a:ext cx="2590800" cy="336550"/>
          </a:xfrm>
          <a:prstGeom prst="rect">
            <a:avLst/>
          </a:prstGeom>
          <a:noFill/>
          <a:ln w="9525">
            <a:noFill/>
            <a:miter lim="800000"/>
            <a:headEnd/>
            <a:tailEnd/>
          </a:ln>
          <a:effectLst/>
        </p:spPr>
        <p:txBody>
          <a:bodyPr wrap="none" anchor="ctr">
            <a:spAutoFit/>
          </a:bodyPr>
          <a:lstStyle/>
          <a:p>
            <a:pPr eaLnBrk="0" hangingPunct="0"/>
            <a:r>
              <a:rPr lang="de-DE" sz="1600"/>
              <a:t>packet ready to send; RTS</a:t>
            </a:r>
          </a:p>
        </p:txBody>
      </p:sp>
      <p:sp>
        <p:nvSpPr>
          <p:cNvPr id="1966095" name="Text Box 15"/>
          <p:cNvSpPr txBox="1">
            <a:spLocks noChangeArrowheads="1"/>
          </p:cNvSpPr>
          <p:nvPr/>
        </p:nvSpPr>
        <p:spPr bwMode="auto">
          <a:xfrm>
            <a:off x="4403725" y="3114675"/>
            <a:ext cx="1033463" cy="581025"/>
          </a:xfrm>
          <a:prstGeom prst="rect">
            <a:avLst/>
          </a:prstGeom>
          <a:noFill/>
          <a:ln w="9525">
            <a:noFill/>
            <a:miter lim="800000"/>
            <a:headEnd/>
            <a:tailEnd/>
          </a:ln>
          <a:effectLst/>
        </p:spPr>
        <p:txBody>
          <a:bodyPr wrap="none" anchor="ctr">
            <a:spAutoFit/>
          </a:bodyPr>
          <a:lstStyle/>
          <a:p>
            <a:pPr algn="l" eaLnBrk="0" hangingPunct="0"/>
            <a:r>
              <a:rPr lang="de-DE" sz="1600"/>
              <a:t>time-out; </a:t>
            </a:r>
          </a:p>
          <a:p>
            <a:pPr algn="l" eaLnBrk="0" hangingPunct="0"/>
            <a:r>
              <a:rPr lang="de-DE" sz="1600"/>
              <a:t>RTS</a:t>
            </a:r>
          </a:p>
        </p:txBody>
      </p:sp>
      <p:sp>
        <p:nvSpPr>
          <p:cNvPr id="1966096" name="Text Box 16"/>
          <p:cNvSpPr txBox="1">
            <a:spLocks noChangeArrowheads="1"/>
          </p:cNvSpPr>
          <p:nvPr/>
        </p:nvSpPr>
        <p:spPr bwMode="auto">
          <a:xfrm>
            <a:off x="3260725" y="4410075"/>
            <a:ext cx="1098550" cy="336550"/>
          </a:xfrm>
          <a:prstGeom prst="rect">
            <a:avLst/>
          </a:prstGeom>
          <a:noFill/>
          <a:ln w="9525">
            <a:noFill/>
            <a:miter lim="800000"/>
            <a:headEnd/>
            <a:tailEnd/>
          </a:ln>
          <a:effectLst/>
        </p:spPr>
        <p:txBody>
          <a:bodyPr wrap="none" anchor="ctr">
            <a:spAutoFit/>
          </a:bodyPr>
          <a:lstStyle/>
          <a:p>
            <a:pPr eaLnBrk="0" hangingPunct="0"/>
            <a:r>
              <a:rPr lang="de-DE" sz="1600"/>
              <a:t>CTS; data</a:t>
            </a:r>
          </a:p>
        </p:txBody>
      </p:sp>
      <p:sp>
        <p:nvSpPr>
          <p:cNvPr id="1966097" name="Text Box 17"/>
          <p:cNvSpPr txBox="1">
            <a:spLocks noChangeArrowheads="1"/>
          </p:cNvSpPr>
          <p:nvPr/>
        </p:nvSpPr>
        <p:spPr bwMode="auto">
          <a:xfrm>
            <a:off x="746125" y="3648075"/>
            <a:ext cx="600075" cy="336550"/>
          </a:xfrm>
          <a:prstGeom prst="rect">
            <a:avLst/>
          </a:prstGeom>
          <a:noFill/>
          <a:ln w="9525">
            <a:noFill/>
            <a:miter lim="800000"/>
            <a:headEnd/>
            <a:tailEnd/>
          </a:ln>
          <a:effectLst/>
        </p:spPr>
        <p:txBody>
          <a:bodyPr wrap="none" anchor="ctr">
            <a:spAutoFit/>
          </a:bodyPr>
          <a:lstStyle/>
          <a:p>
            <a:pPr eaLnBrk="0" hangingPunct="0"/>
            <a:r>
              <a:rPr lang="de-DE" sz="1600"/>
              <a:t>ACK</a:t>
            </a:r>
          </a:p>
        </p:txBody>
      </p:sp>
      <p:sp>
        <p:nvSpPr>
          <p:cNvPr id="1966098" name="Text Box 18"/>
          <p:cNvSpPr txBox="1">
            <a:spLocks noChangeArrowheads="1"/>
          </p:cNvSpPr>
          <p:nvPr/>
        </p:nvSpPr>
        <p:spPr bwMode="auto">
          <a:xfrm>
            <a:off x="1736725" y="3114675"/>
            <a:ext cx="882650" cy="336550"/>
          </a:xfrm>
          <a:prstGeom prst="rect">
            <a:avLst/>
          </a:prstGeom>
          <a:noFill/>
          <a:ln w="9525">
            <a:noFill/>
            <a:miter lim="800000"/>
            <a:headEnd/>
            <a:tailEnd/>
          </a:ln>
          <a:effectLst/>
        </p:spPr>
        <p:txBody>
          <a:bodyPr wrap="none" anchor="ctr">
            <a:spAutoFit/>
          </a:bodyPr>
          <a:lstStyle/>
          <a:p>
            <a:pPr eaLnBrk="0" hangingPunct="0"/>
            <a:r>
              <a:rPr lang="de-DE" sz="1600"/>
              <a:t>RxBusy</a:t>
            </a:r>
          </a:p>
        </p:txBody>
      </p:sp>
      <p:sp>
        <p:nvSpPr>
          <p:cNvPr id="1966099" name="Oval 19"/>
          <p:cNvSpPr>
            <a:spLocks noChangeArrowheads="1"/>
          </p:cNvSpPr>
          <p:nvPr/>
        </p:nvSpPr>
        <p:spPr bwMode="auto">
          <a:xfrm>
            <a:off x="6689725" y="19716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idle</a:t>
            </a:r>
          </a:p>
        </p:txBody>
      </p:sp>
      <p:sp>
        <p:nvSpPr>
          <p:cNvPr id="1966100" name="Oval 20"/>
          <p:cNvSpPr>
            <a:spLocks noChangeArrowheads="1"/>
          </p:cNvSpPr>
          <p:nvPr/>
        </p:nvSpPr>
        <p:spPr bwMode="auto">
          <a:xfrm>
            <a:off x="6689725" y="4638675"/>
            <a:ext cx="1524000" cy="762000"/>
          </a:xfrm>
          <a:prstGeom prst="ellipse">
            <a:avLst/>
          </a:prstGeom>
          <a:solidFill>
            <a:srgbClr val="DADAF6"/>
          </a:solidFill>
          <a:ln w="9525">
            <a:solidFill>
              <a:schemeClr val="tx1"/>
            </a:solidFill>
            <a:round/>
            <a:headEnd/>
            <a:tailEnd/>
          </a:ln>
          <a:effectLst/>
        </p:spPr>
        <p:txBody>
          <a:bodyPr wrap="none" anchor="ctr"/>
          <a:lstStyle/>
          <a:p>
            <a:pPr eaLnBrk="0" hangingPunct="0"/>
            <a:r>
              <a:rPr lang="de-DE" sz="1600"/>
              <a:t>wait for</a:t>
            </a:r>
          </a:p>
          <a:p>
            <a:pPr eaLnBrk="0" hangingPunct="0"/>
            <a:r>
              <a:rPr lang="de-DE" sz="1600"/>
              <a:t>data</a:t>
            </a:r>
          </a:p>
        </p:txBody>
      </p:sp>
      <p:cxnSp>
        <p:nvCxnSpPr>
          <p:cNvPr id="1966101" name="AutoShape 21"/>
          <p:cNvCxnSpPr>
            <a:cxnSpLocks noChangeShapeType="1"/>
            <a:stCxn id="1966099" idx="5"/>
            <a:endCxn id="1966100" idx="7"/>
          </p:cNvCxnSpPr>
          <p:nvPr/>
        </p:nvCxnSpPr>
        <p:spPr bwMode="auto">
          <a:xfrm>
            <a:off x="7989888" y="2622550"/>
            <a:ext cx="0" cy="2127250"/>
          </a:xfrm>
          <a:prstGeom prst="straightConnector1">
            <a:avLst/>
          </a:prstGeom>
          <a:noFill/>
          <a:ln w="9525">
            <a:solidFill>
              <a:schemeClr val="tx1"/>
            </a:solidFill>
            <a:round/>
            <a:headEnd/>
            <a:tailEnd type="triangle" w="med" len="med"/>
          </a:ln>
          <a:effectLst/>
        </p:spPr>
      </p:cxnSp>
      <p:cxnSp>
        <p:nvCxnSpPr>
          <p:cNvPr id="1966102" name="AutoShape 22"/>
          <p:cNvCxnSpPr>
            <a:cxnSpLocks noChangeShapeType="1"/>
            <a:stCxn id="1966100" idx="1"/>
            <a:endCxn id="1966099" idx="3"/>
          </p:cNvCxnSpPr>
          <p:nvPr/>
        </p:nvCxnSpPr>
        <p:spPr bwMode="auto">
          <a:xfrm flipV="1">
            <a:off x="6913563" y="2622550"/>
            <a:ext cx="0" cy="2127250"/>
          </a:xfrm>
          <a:prstGeom prst="straightConnector1">
            <a:avLst/>
          </a:prstGeom>
          <a:noFill/>
          <a:ln w="9525">
            <a:solidFill>
              <a:schemeClr val="tx1"/>
            </a:solidFill>
            <a:round/>
            <a:headEnd/>
            <a:tailEnd type="triangle" w="med" len="med"/>
          </a:ln>
          <a:effectLst/>
        </p:spPr>
      </p:cxnSp>
      <p:cxnSp>
        <p:nvCxnSpPr>
          <p:cNvPr id="1966103" name="AutoShape 23"/>
          <p:cNvCxnSpPr>
            <a:cxnSpLocks noChangeShapeType="1"/>
            <a:stCxn id="1966100" idx="5"/>
            <a:endCxn id="1966100" idx="4"/>
          </p:cNvCxnSpPr>
          <p:nvPr/>
        </p:nvCxnSpPr>
        <p:spPr bwMode="auto">
          <a:xfrm rot="5400000">
            <a:off x="7665244" y="5076031"/>
            <a:ext cx="111125" cy="538163"/>
          </a:xfrm>
          <a:prstGeom prst="curvedConnector3">
            <a:avLst>
              <a:gd name="adj1" fmla="val 305713"/>
            </a:avLst>
          </a:prstGeom>
          <a:noFill/>
          <a:ln w="9525">
            <a:solidFill>
              <a:schemeClr val="tx1"/>
            </a:solidFill>
            <a:round/>
            <a:headEnd/>
            <a:tailEnd type="triangle" w="med" len="med"/>
          </a:ln>
          <a:effectLst/>
        </p:spPr>
      </p:cxnSp>
      <p:sp>
        <p:nvSpPr>
          <p:cNvPr id="1966104" name="Text Box 24"/>
          <p:cNvSpPr txBox="1">
            <a:spLocks noChangeArrowheads="1"/>
          </p:cNvSpPr>
          <p:nvPr/>
        </p:nvSpPr>
        <p:spPr bwMode="auto">
          <a:xfrm>
            <a:off x="6994525" y="5629275"/>
            <a:ext cx="1401763" cy="336550"/>
          </a:xfrm>
          <a:prstGeom prst="rect">
            <a:avLst/>
          </a:prstGeom>
          <a:noFill/>
          <a:ln w="9525">
            <a:noFill/>
            <a:miter lim="800000"/>
            <a:headEnd/>
            <a:tailEnd/>
          </a:ln>
          <a:effectLst/>
        </p:spPr>
        <p:txBody>
          <a:bodyPr wrap="none" anchor="ctr">
            <a:spAutoFit/>
          </a:bodyPr>
          <a:lstStyle/>
          <a:p>
            <a:pPr eaLnBrk="0" hangingPunct="0"/>
            <a:r>
              <a:rPr lang="de-DE" sz="1600"/>
              <a:t>RTS; RxBusy</a:t>
            </a:r>
          </a:p>
        </p:txBody>
      </p:sp>
      <p:sp>
        <p:nvSpPr>
          <p:cNvPr id="1966105" name="Text Box 25"/>
          <p:cNvSpPr txBox="1">
            <a:spLocks noChangeArrowheads="1"/>
          </p:cNvSpPr>
          <p:nvPr/>
        </p:nvSpPr>
        <p:spPr bwMode="auto">
          <a:xfrm>
            <a:off x="8061325" y="3343275"/>
            <a:ext cx="703263" cy="581025"/>
          </a:xfrm>
          <a:prstGeom prst="rect">
            <a:avLst/>
          </a:prstGeom>
          <a:noFill/>
          <a:ln w="9525">
            <a:noFill/>
            <a:miter lim="800000"/>
            <a:headEnd/>
            <a:tailEnd/>
          </a:ln>
          <a:effectLst/>
        </p:spPr>
        <p:txBody>
          <a:bodyPr wrap="none" anchor="ctr">
            <a:spAutoFit/>
          </a:bodyPr>
          <a:lstStyle/>
          <a:p>
            <a:pPr algn="l" eaLnBrk="0" hangingPunct="0"/>
            <a:r>
              <a:rPr lang="de-DE" sz="1600"/>
              <a:t>RTS; </a:t>
            </a:r>
          </a:p>
          <a:p>
            <a:pPr algn="l" eaLnBrk="0" hangingPunct="0"/>
            <a:r>
              <a:rPr lang="de-DE" sz="1600"/>
              <a:t>CTS</a:t>
            </a:r>
          </a:p>
        </p:txBody>
      </p:sp>
      <p:sp>
        <p:nvSpPr>
          <p:cNvPr id="1966106" name="Text Box 26"/>
          <p:cNvSpPr txBox="1">
            <a:spLocks noChangeArrowheads="1"/>
          </p:cNvSpPr>
          <p:nvPr/>
        </p:nvSpPr>
        <p:spPr bwMode="auto">
          <a:xfrm>
            <a:off x="6156325" y="2733675"/>
            <a:ext cx="693738" cy="581025"/>
          </a:xfrm>
          <a:prstGeom prst="rect">
            <a:avLst/>
          </a:prstGeom>
          <a:noFill/>
          <a:ln w="9525">
            <a:noFill/>
            <a:miter lim="800000"/>
            <a:headEnd/>
            <a:tailEnd/>
          </a:ln>
          <a:effectLst/>
        </p:spPr>
        <p:txBody>
          <a:bodyPr wrap="none" anchor="ctr">
            <a:spAutoFit/>
          </a:bodyPr>
          <a:lstStyle/>
          <a:p>
            <a:pPr algn="l" eaLnBrk="0" hangingPunct="0"/>
            <a:r>
              <a:rPr lang="de-DE" sz="1600"/>
              <a:t>data; </a:t>
            </a:r>
          </a:p>
          <a:p>
            <a:pPr algn="l" eaLnBrk="0" hangingPunct="0"/>
            <a:r>
              <a:rPr lang="de-DE" sz="1600"/>
              <a:t>ACK</a:t>
            </a:r>
          </a:p>
        </p:txBody>
      </p:sp>
      <p:sp>
        <p:nvSpPr>
          <p:cNvPr id="1966107" name="Text Box 27"/>
          <p:cNvSpPr txBox="1">
            <a:spLocks noChangeArrowheads="1"/>
          </p:cNvSpPr>
          <p:nvPr/>
        </p:nvSpPr>
        <p:spPr bwMode="auto">
          <a:xfrm>
            <a:off x="5775325" y="3495675"/>
            <a:ext cx="1155700" cy="825500"/>
          </a:xfrm>
          <a:prstGeom prst="rect">
            <a:avLst/>
          </a:prstGeom>
          <a:noFill/>
          <a:ln w="9525">
            <a:noFill/>
            <a:miter lim="800000"/>
            <a:headEnd/>
            <a:tailEnd/>
          </a:ln>
          <a:effectLst/>
        </p:spPr>
        <p:txBody>
          <a:bodyPr wrap="none" anchor="ctr">
            <a:spAutoFit/>
          </a:bodyPr>
          <a:lstStyle/>
          <a:p>
            <a:pPr algn="l" eaLnBrk="0" hangingPunct="0"/>
            <a:r>
              <a:rPr lang="de-DE" sz="1600"/>
              <a:t>time-out </a:t>
            </a:r>
            <a:r>
              <a:rPr lang="de-DE" sz="1600">
                <a:sym typeface="Symbol" pitchFamily="18" charset="2"/>
              </a:rPr>
              <a:t> </a:t>
            </a:r>
          </a:p>
          <a:p>
            <a:pPr algn="l" eaLnBrk="0" hangingPunct="0"/>
            <a:r>
              <a:rPr lang="de-DE" sz="1600"/>
              <a:t>data; </a:t>
            </a:r>
          </a:p>
          <a:p>
            <a:pPr algn="l" eaLnBrk="0" hangingPunct="0"/>
            <a:r>
              <a:rPr lang="de-DE" sz="1600"/>
              <a:t>NAK</a:t>
            </a:r>
          </a:p>
        </p:txBody>
      </p:sp>
      <p:sp>
        <p:nvSpPr>
          <p:cNvPr id="1966108" name="Text Box 28"/>
          <p:cNvSpPr txBox="1">
            <a:spLocks noChangeArrowheads="1"/>
          </p:cNvSpPr>
          <p:nvPr/>
        </p:nvSpPr>
        <p:spPr bwMode="auto">
          <a:xfrm>
            <a:off x="1127125" y="5705475"/>
            <a:ext cx="3173413" cy="581025"/>
          </a:xfrm>
          <a:prstGeom prst="rect">
            <a:avLst/>
          </a:prstGeom>
          <a:noFill/>
          <a:ln w="9525">
            <a:noFill/>
            <a:miter lim="800000"/>
            <a:headEnd/>
            <a:tailEnd/>
          </a:ln>
          <a:effectLst/>
        </p:spPr>
        <p:txBody>
          <a:bodyPr wrap="none" anchor="ctr">
            <a:spAutoFit/>
          </a:bodyPr>
          <a:lstStyle/>
          <a:p>
            <a:pPr algn="l" eaLnBrk="0" hangingPunct="0"/>
            <a:r>
              <a:rPr lang="en-US" sz="1600"/>
              <a:t>ACK: positive acknowledgement</a:t>
            </a:r>
          </a:p>
          <a:p>
            <a:pPr algn="l" eaLnBrk="0" hangingPunct="0"/>
            <a:r>
              <a:rPr lang="en-US" sz="1600"/>
              <a:t>NAK: negative acknowledgement</a:t>
            </a:r>
            <a:endParaRPr lang="de-DE" sz="1600"/>
          </a:p>
        </p:txBody>
      </p:sp>
      <p:sp>
        <p:nvSpPr>
          <p:cNvPr id="1966109" name="Text Box 29"/>
          <p:cNvSpPr txBox="1">
            <a:spLocks noChangeArrowheads="1"/>
          </p:cNvSpPr>
          <p:nvPr/>
        </p:nvSpPr>
        <p:spPr bwMode="auto">
          <a:xfrm>
            <a:off x="4708525" y="5705475"/>
            <a:ext cx="2205038" cy="581025"/>
          </a:xfrm>
          <a:prstGeom prst="rect">
            <a:avLst/>
          </a:prstGeom>
          <a:noFill/>
          <a:ln w="9525">
            <a:noFill/>
            <a:miter lim="800000"/>
            <a:headEnd/>
            <a:tailEnd/>
          </a:ln>
          <a:effectLst/>
        </p:spPr>
        <p:txBody>
          <a:bodyPr wrap="none" anchor="ctr">
            <a:spAutoFit/>
          </a:bodyPr>
          <a:lstStyle/>
          <a:p>
            <a:pPr algn="l" eaLnBrk="0" hangingPunct="0"/>
            <a:r>
              <a:rPr lang="en-US" sz="1600"/>
              <a:t>RxBusy: receiver busy</a:t>
            </a:r>
          </a:p>
          <a:p>
            <a:pPr algn="l" eaLnBrk="0" hangingPunct="0"/>
            <a:endParaRPr lang="de-DE" sz="1600"/>
          </a:p>
        </p:txBody>
      </p:sp>
      <p:cxnSp>
        <p:nvCxnSpPr>
          <p:cNvPr id="1966110" name="AutoShape 30"/>
          <p:cNvCxnSpPr>
            <a:cxnSpLocks noChangeShapeType="1"/>
            <a:stCxn id="1966086" idx="7"/>
            <a:endCxn id="1966085" idx="3"/>
          </p:cNvCxnSpPr>
          <p:nvPr/>
        </p:nvCxnSpPr>
        <p:spPr bwMode="auto">
          <a:xfrm flipV="1">
            <a:off x="2427288" y="3994150"/>
            <a:ext cx="523875" cy="831850"/>
          </a:xfrm>
          <a:prstGeom prst="straightConnector1">
            <a:avLst/>
          </a:prstGeom>
          <a:noFill/>
          <a:ln w="9525">
            <a:solidFill>
              <a:schemeClr val="tx1"/>
            </a:solidFill>
            <a:round/>
            <a:headEnd/>
            <a:tailEnd type="triangle" w="med" len="med"/>
          </a:ln>
          <a:effectLst/>
        </p:spPr>
      </p:cxnSp>
      <p:sp>
        <p:nvSpPr>
          <p:cNvPr id="1966111" name="Text Box 31"/>
          <p:cNvSpPr txBox="1">
            <a:spLocks noChangeArrowheads="1"/>
          </p:cNvSpPr>
          <p:nvPr/>
        </p:nvSpPr>
        <p:spPr bwMode="auto">
          <a:xfrm>
            <a:off x="1736725" y="3876675"/>
            <a:ext cx="1155700" cy="825500"/>
          </a:xfrm>
          <a:prstGeom prst="rect">
            <a:avLst/>
          </a:prstGeom>
          <a:noFill/>
          <a:ln w="9525">
            <a:noFill/>
            <a:miter lim="800000"/>
            <a:headEnd/>
            <a:tailEnd/>
          </a:ln>
          <a:effectLst/>
        </p:spPr>
        <p:txBody>
          <a:bodyPr wrap="none" anchor="ctr">
            <a:spAutoFit/>
          </a:bodyPr>
          <a:lstStyle/>
          <a:p>
            <a:pPr eaLnBrk="0" hangingPunct="0"/>
            <a:r>
              <a:rPr lang="de-DE" sz="1600"/>
              <a:t>time-out </a:t>
            </a:r>
            <a:r>
              <a:rPr lang="de-DE" sz="1600">
                <a:sym typeface="Symbol" pitchFamily="18" charset="2"/>
              </a:rPr>
              <a:t> </a:t>
            </a:r>
          </a:p>
          <a:p>
            <a:pPr eaLnBrk="0" hangingPunct="0"/>
            <a:r>
              <a:rPr lang="de-DE" sz="1600"/>
              <a:t>NAK;</a:t>
            </a:r>
          </a:p>
          <a:p>
            <a:pPr eaLnBrk="0" hangingPunct="0"/>
            <a:r>
              <a:rPr lang="de-DE" sz="1600"/>
              <a:t>RTS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EF5B17-7FB5-4266-A948-A104573A4048}" type="slidenum">
              <a:rPr lang="en-US"/>
              <a:pPr/>
              <a:t>17</a:t>
            </a:fld>
            <a:endParaRPr lang="en-US"/>
          </a:p>
        </p:txBody>
      </p:sp>
      <p:sp>
        <p:nvSpPr>
          <p:cNvPr id="1954818" name="Rectangle 2"/>
          <p:cNvSpPr>
            <a:spLocks noGrp="1" noChangeArrowheads="1"/>
          </p:cNvSpPr>
          <p:nvPr>
            <p:ph type="title"/>
          </p:nvPr>
        </p:nvSpPr>
        <p:spPr>
          <a:xfrm>
            <a:off x="644525" y="250825"/>
            <a:ext cx="7772400" cy="492125"/>
          </a:xfrm>
        </p:spPr>
        <p:txBody>
          <a:bodyPr/>
          <a:lstStyle/>
          <a:p>
            <a:r>
              <a:rPr lang="en-US"/>
              <a:t>Contention-based protocols</a:t>
            </a:r>
          </a:p>
        </p:txBody>
      </p:sp>
      <p:sp>
        <p:nvSpPr>
          <p:cNvPr id="1954819" name="Rectangle 3"/>
          <p:cNvSpPr>
            <a:spLocks noGrp="1" noChangeArrowheads="1"/>
          </p:cNvSpPr>
          <p:nvPr>
            <p:ph type="body" idx="1"/>
          </p:nvPr>
        </p:nvSpPr>
        <p:spPr>
          <a:xfrm>
            <a:off x="354013" y="1050925"/>
            <a:ext cx="8450262" cy="5529263"/>
          </a:xfrm>
        </p:spPr>
        <p:txBody>
          <a:bodyPr/>
          <a:lstStyle/>
          <a:p>
            <a:pPr marL="228600" indent="-228600"/>
            <a:r>
              <a:rPr lang="en-US"/>
              <a:t>Floor acquisition Multiple Access Protocols (FAMA)</a:t>
            </a:r>
          </a:p>
          <a:p>
            <a:pPr marL="571500" lvl="1" indent="-228600"/>
            <a:r>
              <a:rPr lang="en-US"/>
              <a:t>Based on a channel access discipline which consists of a carrier-sensing operation and a collision-avoidance dialog between the sender and the intended receiver of a packet.</a:t>
            </a:r>
          </a:p>
          <a:p>
            <a:pPr marL="571500" lvl="1" indent="-228600"/>
            <a:r>
              <a:rPr lang="en-US"/>
              <a:t>Floor acquisition refers to the process of gaining control of the channel. At any time only one node is assigned to use the channel.</a:t>
            </a:r>
          </a:p>
          <a:p>
            <a:pPr marL="571500" lvl="1" indent="-228600"/>
            <a:r>
              <a:rPr lang="en-US"/>
              <a:t>Carrier-sensing by the sender, followed by the RTS-CTS control packet exchange, enables the protocol to perform as efficiently as MACA.</a:t>
            </a:r>
          </a:p>
          <a:p>
            <a:pPr marL="571500" lvl="1" indent="-228600"/>
            <a:r>
              <a:rPr lang="en-US"/>
              <a:t>Two variations of FAMA</a:t>
            </a:r>
          </a:p>
          <a:p>
            <a:pPr marL="914400" lvl="2" indent="-228600"/>
            <a:r>
              <a:rPr lang="en-US" sz="2000"/>
              <a:t>RTS-CTS exchange with no carrier-sensing uses the ALOHA protocol for transmitting RTS packets. </a:t>
            </a:r>
          </a:p>
          <a:p>
            <a:pPr marL="914400" lvl="2" indent="-228600"/>
            <a:r>
              <a:rPr lang="en-US" sz="2000"/>
              <a:t>RTS-CTS exchange with non-persistent carrier-sensing uses non-persistent CSMA for the same purpose.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3BDE96D-8076-439C-A987-7D9C7144FFB2}" type="slidenum">
              <a:rPr lang="en-US"/>
              <a:pPr/>
              <a:t>18</a:t>
            </a:fld>
            <a:endParaRPr lang="en-US"/>
          </a:p>
        </p:txBody>
      </p:sp>
      <p:sp>
        <p:nvSpPr>
          <p:cNvPr id="1955842" name="Rectangle 2"/>
          <p:cNvSpPr>
            <a:spLocks noGrp="1" noChangeArrowheads="1"/>
          </p:cNvSpPr>
          <p:nvPr>
            <p:ph type="title"/>
          </p:nvPr>
        </p:nvSpPr>
        <p:spPr>
          <a:xfrm>
            <a:off x="644525" y="250825"/>
            <a:ext cx="7772400" cy="492125"/>
          </a:xfrm>
        </p:spPr>
        <p:txBody>
          <a:bodyPr/>
          <a:lstStyle/>
          <a:p>
            <a:r>
              <a:rPr lang="en-US"/>
              <a:t>Contention-based protocols</a:t>
            </a:r>
          </a:p>
        </p:txBody>
      </p:sp>
      <p:sp>
        <p:nvSpPr>
          <p:cNvPr id="1955843" name="Rectangle 3"/>
          <p:cNvSpPr>
            <a:spLocks noGrp="1" noChangeArrowheads="1"/>
          </p:cNvSpPr>
          <p:nvPr>
            <p:ph type="body" idx="1"/>
          </p:nvPr>
        </p:nvSpPr>
        <p:spPr>
          <a:xfrm>
            <a:off x="354013" y="906463"/>
            <a:ext cx="8523287" cy="5673725"/>
          </a:xfrm>
        </p:spPr>
        <p:txBody>
          <a:bodyPr/>
          <a:lstStyle/>
          <a:p>
            <a:pPr marL="228600" indent="-228600">
              <a:lnSpc>
                <a:spcPct val="90000"/>
              </a:lnSpc>
            </a:pPr>
            <a:r>
              <a:rPr lang="en-US"/>
              <a:t>Busy Tone Multiple Access Protocols (BTMA)</a:t>
            </a:r>
          </a:p>
          <a:p>
            <a:pPr marL="571500" lvl="1" indent="-228600">
              <a:lnSpc>
                <a:spcPct val="90000"/>
              </a:lnSpc>
            </a:pPr>
            <a:r>
              <a:rPr lang="en-US"/>
              <a:t>The transmission channel is split into two: </a:t>
            </a:r>
          </a:p>
          <a:p>
            <a:pPr marL="914400" lvl="2" indent="-228600">
              <a:lnSpc>
                <a:spcPct val="90000"/>
              </a:lnSpc>
            </a:pPr>
            <a:r>
              <a:rPr lang="en-US" sz="2000"/>
              <a:t>a data channel for data packet transmissions</a:t>
            </a:r>
          </a:p>
          <a:p>
            <a:pPr marL="914400" lvl="2" indent="-228600">
              <a:lnSpc>
                <a:spcPct val="90000"/>
              </a:lnSpc>
            </a:pPr>
            <a:r>
              <a:rPr lang="en-US" sz="2000"/>
              <a:t>a control channel used to transmit the busy tone signal</a:t>
            </a:r>
          </a:p>
          <a:p>
            <a:pPr marL="571500" lvl="1" indent="-228600">
              <a:lnSpc>
                <a:spcPct val="90000"/>
              </a:lnSpc>
            </a:pPr>
            <a:r>
              <a:rPr lang="en-US"/>
              <a:t>When a node is ready for transmission, it senses the channel to check whether the busy tone is active. </a:t>
            </a:r>
          </a:p>
          <a:p>
            <a:pPr marL="914400" lvl="2" indent="-228600">
              <a:lnSpc>
                <a:spcPct val="90000"/>
              </a:lnSpc>
            </a:pPr>
            <a:r>
              <a:rPr lang="en-US" sz="2000"/>
              <a:t>If not, it turns on the busy tone signal and starts data transmissions</a:t>
            </a:r>
          </a:p>
          <a:p>
            <a:pPr marL="914400" lvl="2" indent="-228600">
              <a:lnSpc>
                <a:spcPct val="90000"/>
              </a:lnSpc>
            </a:pPr>
            <a:r>
              <a:rPr lang="en-US" sz="2000"/>
              <a:t>Otherwise, it reschedules the packet for transmission after some random rescheduling delay.</a:t>
            </a:r>
          </a:p>
          <a:p>
            <a:pPr marL="914400" lvl="2" indent="-228600">
              <a:lnSpc>
                <a:spcPct val="90000"/>
              </a:lnSpc>
            </a:pPr>
            <a:r>
              <a:rPr lang="en-US" sz="2000"/>
              <a:t>Any other node which senses the carrier on the incoming data channel also transmits the busy tone signal on the control channel, thus, prevent two neighboring nodes from transmitting at the same time.</a:t>
            </a:r>
          </a:p>
          <a:p>
            <a:pPr marL="228600" indent="-228600">
              <a:lnSpc>
                <a:spcPct val="90000"/>
              </a:lnSpc>
            </a:pPr>
            <a:r>
              <a:rPr lang="en-US"/>
              <a:t>Dual Busy Tone Multiple Access Protocol (DBTMAP) is an extension of the BTMA scheme. </a:t>
            </a:r>
          </a:p>
          <a:p>
            <a:pPr marL="571500" lvl="1" indent="-228600">
              <a:lnSpc>
                <a:spcPct val="90000"/>
              </a:lnSpc>
            </a:pPr>
            <a:r>
              <a:rPr lang="en-US"/>
              <a:t>a data channel for data packet transmissions</a:t>
            </a:r>
          </a:p>
          <a:p>
            <a:pPr marL="571500" lvl="1" indent="-228600">
              <a:lnSpc>
                <a:spcPct val="90000"/>
              </a:lnSpc>
            </a:pPr>
            <a:r>
              <a:rPr lang="en-US"/>
              <a:t>a control channel used for control packet transmissions (RTS and CTS packets) and also for transmitting the busy tones.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7828545-5490-42BB-873C-98E1C0D2A0D4}" type="slidenum">
              <a:rPr lang="en-US"/>
              <a:pPr/>
              <a:t>19</a:t>
            </a:fld>
            <a:endParaRPr lang="en-US"/>
          </a:p>
        </p:txBody>
      </p:sp>
      <p:sp>
        <p:nvSpPr>
          <p:cNvPr id="1956866" name="Rectangle 2"/>
          <p:cNvSpPr>
            <a:spLocks noGrp="1" noChangeArrowheads="1"/>
          </p:cNvSpPr>
          <p:nvPr>
            <p:ph type="title"/>
          </p:nvPr>
        </p:nvSpPr>
        <p:spPr>
          <a:xfrm>
            <a:off x="644525" y="250825"/>
            <a:ext cx="7772400" cy="492125"/>
          </a:xfrm>
        </p:spPr>
        <p:txBody>
          <a:bodyPr/>
          <a:lstStyle/>
          <a:p>
            <a:r>
              <a:rPr lang="en-US"/>
              <a:t>Contention-based protocols</a:t>
            </a:r>
          </a:p>
        </p:txBody>
      </p:sp>
      <p:sp>
        <p:nvSpPr>
          <p:cNvPr id="1956867" name="Rectangle 3"/>
          <p:cNvSpPr>
            <a:spLocks noGrp="1" noChangeArrowheads="1"/>
          </p:cNvSpPr>
          <p:nvPr>
            <p:ph type="body" idx="1"/>
          </p:nvPr>
        </p:nvSpPr>
        <p:spPr>
          <a:xfrm>
            <a:off x="354013" y="990600"/>
            <a:ext cx="8450262" cy="5589588"/>
          </a:xfrm>
        </p:spPr>
        <p:txBody>
          <a:bodyPr/>
          <a:lstStyle/>
          <a:p>
            <a:pPr marL="228600" indent="-228600"/>
            <a:r>
              <a:rPr lang="en-US"/>
              <a:t>Receiver-Initiated Busy Tone Multiple Access Protocol (RI-BTMA)</a:t>
            </a:r>
          </a:p>
          <a:p>
            <a:pPr marL="571500" lvl="1" indent="-228600"/>
            <a:r>
              <a:rPr lang="en-US"/>
              <a:t>The transmission channel is split into two:</a:t>
            </a:r>
          </a:p>
          <a:p>
            <a:pPr marL="914400" lvl="2" indent="-228600"/>
            <a:r>
              <a:rPr lang="en-US" sz="2000"/>
              <a:t>a data channel for data packet transmissions</a:t>
            </a:r>
          </a:p>
          <a:p>
            <a:pPr marL="914400" lvl="2" indent="-228600"/>
            <a:r>
              <a:rPr lang="en-US" sz="2000"/>
              <a:t>a control channel used for transmitting the busy tone signal</a:t>
            </a:r>
          </a:p>
          <a:p>
            <a:pPr marL="571500" lvl="1" indent="-228600"/>
            <a:r>
              <a:rPr lang="en-US" sz="1800"/>
              <a:t>A node can transmit on the data channel only if it finds the busy tone to be absent on the control channel.</a:t>
            </a:r>
          </a:p>
          <a:p>
            <a:pPr marL="571500" lvl="1" indent="-228600"/>
            <a:r>
              <a:rPr lang="en-US" sz="1800"/>
              <a:t>The data packet is divided into two portions: a preamble and the actual data packet.</a:t>
            </a:r>
          </a:p>
          <a:p>
            <a:pPr marL="228600" indent="-228600"/>
            <a:r>
              <a:rPr lang="en-US"/>
              <a:t>MACA-By Invitation (MACA-BI) is a receiver-initiated MAC protocol. </a:t>
            </a:r>
          </a:p>
          <a:p>
            <a:pPr marL="571500" lvl="1" indent="-228600"/>
            <a:r>
              <a:rPr lang="en-US"/>
              <a:t>By eliminating the need for the RTS packet it reduces the number of control packets used in the MACA protocol which uses the three-way handshake mechanism.</a:t>
            </a:r>
          </a:p>
          <a:p>
            <a:pPr marL="228600" indent="-228600"/>
            <a:r>
              <a:rPr lang="en-US"/>
              <a:t>Media Access with Reduced Handshake (MARCH) is a receiver-initiated protocol.</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A1F8CF-9F04-45EC-A5A2-70DD5BBAAB17}" type="slidenum">
              <a:rPr lang="en-US"/>
              <a:pPr/>
              <a:t>2</a:t>
            </a:fld>
            <a:endParaRPr lang="en-US"/>
          </a:p>
        </p:txBody>
      </p:sp>
      <p:sp>
        <p:nvSpPr>
          <p:cNvPr id="819202" name="Rectangle 2"/>
          <p:cNvSpPr>
            <a:spLocks noGrp="1" noChangeArrowheads="1"/>
          </p:cNvSpPr>
          <p:nvPr>
            <p:ph type="title"/>
          </p:nvPr>
        </p:nvSpPr>
        <p:spPr>
          <a:xfrm>
            <a:off x="0" y="196850"/>
            <a:ext cx="9144000" cy="547688"/>
          </a:xfrm>
        </p:spPr>
        <p:txBody>
          <a:bodyPr/>
          <a:lstStyle/>
          <a:p>
            <a:r>
              <a:rPr lang="en-US"/>
              <a:t>Issues</a:t>
            </a:r>
          </a:p>
        </p:txBody>
      </p:sp>
      <p:sp>
        <p:nvSpPr>
          <p:cNvPr id="819203" name="Rectangle 3"/>
          <p:cNvSpPr>
            <a:spLocks noGrp="1" noChangeArrowheads="1"/>
          </p:cNvSpPr>
          <p:nvPr>
            <p:ph type="body" idx="1"/>
          </p:nvPr>
        </p:nvSpPr>
        <p:spPr>
          <a:xfrm>
            <a:off x="260350" y="1022350"/>
            <a:ext cx="8609013" cy="5564188"/>
          </a:xfrm>
        </p:spPr>
        <p:txBody>
          <a:bodyPr/>
          <a:lstStyle/>
          <a:p>
            <a:pPr marL="228600" indent="-228600"/>
            <a:r>
              <a:rPr lang="en-US"/>
              <a:t>The main issues need to be addressed while designing a MAC protocol for ad hoc wireless networks:</a:t>
            </a:r>
          </a:p>
          <a:p>
            <a:pPr marL="571500" lvl="1" indent="-228600"/>
            <a:r>
              <a:rPr lang="en-US" b="1"/>
              <a:t>Bandwidth efficiency</a:t>
            </a:r>
            <a:r>
              <a:rPr lang="en-US"/>
              <a:t> is defined at the ratio of the bandwidth used for actual data transmission to the total available bandwidth. The MAC protocol for ad-hoc networks should maximize it. </a:t>
            </a:r>
          </a:p>
          <a:p>
            <a:pPr marL="571500" lvl="1" indent="-228600"/>
            <a:r>
              <a:rPr lang="en-US" b="1"/>
              <a:t>Quality of service</a:t>
            </a:r>
            <a:r>
              <a:rPr lang="en-US"/>
              <a:t> support is essential for time-critical applications. The MAC protocol for ad-hoc networks should consider the constraint of ad-hoc networks. </a:t>
            </a:r>
          </a:p>
          <a:p>
            <a:pPr marL="571500" lvl="1" indent="-228600"/>
            <a:r>
              <a:rPr lang="en-US" b="1"/>
              <a:t>Synchronization</a:t>
            </a:r>
            <a:r>
              <a:rPr lang="en-US"/>
              <a:t> can be achieved by exchange of control packets.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0AD4696-3FD8-4B71-BBE6-62E366F0A341}" type="slidenum">
              <a:rPr lang="en-US"/>
              <a:pPr/>
              <a:t>20</a:t>
            </a:fld>
            <a:endParaRPr lang="en-US"/>
          </a:p>
        </p:txBody>
      </p:sp>
      <p:sp>
        <p:nvSpPr>
          <p:cNvPr id="1957890" name="Rectangle 2"/>
          <p:cNvSpPr>
            <a:spLocks noGrp="1" noChangeArrowheads="1"/>
          </p:cNvSpPr>
          <p:nvPr>
            <p:ph type="title"/>
          </p:nvPr>
        </p:nvSpPr>
        <p:spPr>
          <a:xfrm>
            <a:off x="306388" y="190500"/>
            <a:ext cx="8543925" cy="1189038"/>
          </a:xfrm>
        </p:spPr>
        <p:txBody>
          <a:bodyPr/>
          <a:lstStyle/>
          <a:p>
            <a:r>
              <a:rPr lang="en-US"/>
              <a:t>Contention-based Protocols with Reservation Mechanisms</a:t>
            </a:r>
          </a:p>
        </p:txBody>
      </p:sp>
      <p:sp>
        <p:nvSpPr>
          <p:cNvPr id="1957891" name="Rectangle 3"/>
          <p:cNvSpPr>
            <a:spLocks noGrp="1" noChangeArrowheads="1"/>
          </p:cNvSpPr>
          <p:nvPr>
            <p:ph type="body" idx="1"/>
          </p:nvPr>
        </p:nvSpPr>
        <p:spPr>
          <a:xfrm>
            <a:off x="354013" y="1592263"/>
            <a:ext cx="8450262" cy="4987925"/>
          </a:xfrm>
        </p:spPr>
        <p:txBody>
          <a:bodyPr/>
          <a:lstStyle/>
          <a:p>
            <a:pPr marL="228600" indent="-228600">
              <a:lnSpc>
                <a:spcPct val="90000"/>
              </a:lnSpc>
            </a:pPr>
            <a:r>
              <a:rPr lang="en-US"/>
              <a:t>Contention-based Protocols with Reservation Mechanisms </a:t>
            </a:r>
          </a:p>
          <a:p>
            <a:pPr marL="571500" lvl="1" indent="-228600">
              <a:lnSpc>
                <a:spcPct val="90000"/>
              </a:lnSpc>
            </a:pPr>
            <a:r>
              <a:rPr lang="en-US"/>
              <a:t>Contention occurs during the resource (bandwidth) reservation phase. </a:t>
            </a:r>
          </a:p>
          <a:p>
            <a:pPr marL="571500" lvl="1" indent="-228600">
              <a:lnSpc>
                <a:spcPct val="90000"/>
              </a:lnSpc>
            </a:pPr>
            <a:r>
              <a:rPr lang="en-US"/>
              <a:t>Once the bandwidth is reserved, the node gets exclusive access to the reserved bandwidth. </a:t>
            </a:r>
          </a:p>
          <a:p>
            <a:pPr marL="571500" lvl="1" indent="-228600">
              <a:lnSpc>
                <a:spcPct val="90000"/>
              </a:lnSpc>
            </a:pPr>
            <a:r>
              <a:rPr lang="en-US"/>
              <a:t>QoS support can be provided for real-time traffic.</a:t>
            </a:r>
          </a:p>
          <a:p>
            <a:pPr marL="228600" indent="-228600">
              <a:lnSpc>
                <a:spcPct val="90000"/>
              </a:lnSpc>
            </a:pPr>
            <a:r>
              <a:rPr lang="en-US"/>
              <a:t>Distributed packet reservation multiple access protocol (D-PRMA) </a:t>
            </a:r>
          </a:p>
          <a:p>
            <a:pPr marL="571500" lvl="1" indent="-228600">
              <a:lnSpc>
                <a:spcPct val="90000"/>
              </a:lnSpc>
            </a:pPr>
            <a:r>
              <a:rPr lang="en-US"/>
              <a:t>It extends the centralized packet reservation multiple access (PRMA) scheme into a distributed scheme that can be used in ad hoc wireless networks.</a:t>
            </a:r>
          </a:p>
          <a:p>
            <a:pPr marL="571500" lvl="1" indent="-228600">
              <a:lnSpc>
                <a:spcPct val="90000"/>
              </a:lnSpc>
            </a:pPr>
            <a:r>
              <a:rPr lang="en-US"/>
              <a:t>PRMA was designed in a wireless LAN with a base station.</a:t>
            </a:r>
          </a:p>
          <a:p>
            <a:pPr marL="571500" lvl="1" indent="-228600">
              <a:lnSpc>
                <a:spcPct val="90000"/>
              </a:lnSpc>
            </a:pPr>
            <a:r>
              <a:rPr lang="en-US"/>
              <a:t>D-PRMA extends PRMA protocol in a wireless LAN.</a:t>
            </a:r>
          </a:p>
          <a:p>
            <a:pPr marL="571500" lvl="1" indent="-228600">
              <a:lnSpc>
                <a:spcPct val="90000"/>
              </a:lnSpc>
            </a:pPr>
            <a:r>
              <a:rPr lang="en-US"/>
              <a:t>D-PRMA is a TDMA-based scheme. The channel is divided into fixed- and equal-sized frames along the time axis.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
          <p:cNvSpPr>
            <a:spLocks noGrp="1"/>
          </p:cNvSpPr>
          <p:nvPr>
            <p:ph type="sldNum" sz="quarter" idx="11"/>
          </p:nvPr>
        </p:nvSpPr>
        <p:spPr/>
        <p:txBody>
          <a:bodyPr/>
          <a:lstStyle/>
          <a:p>
            <a:fld id="{48962AE0-F961-4C7B-8910-C0046B794516}" type="slidenum">
              <a:rPr lang="en-US"/>
              <a:pPr/>
              <a:t>21</a:t>
            </a:fld>
            <a:endParaRPr lang="en-US"/>
          </a:p>
        </p:txBody>
      </p:sp>
      <p:sp>
        <p:nvSpPr>
          <p:cNvPr id="1923074"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US"/>
          </a:p>
        </p:txBody>
      </p:sp>
      <p:sp>
        <p:nvSpPr>
          <p:cNvPr id="1923075"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US"/>
          </a:p>
        </p:txBody>
      </p:sp>
      <p:sp>
        <p:nvSpPr>
          <p:cNvPr id="1923076" name="Rectangle 4"/>
          <p:cNvSpPr>
            <a:spLocks noGrp="1" noChangeArrowheads="1"/>
          </p:cNvSpPr>
          <p:nvPr>
            <p:ph type="title"/>
          </p:nvPr>
        </p:nvSpPr>
        <p:spPr>
          <a:xfrm>
            <a:off x="0" y="203200"/>
            <a:ext cx="9144000" cy="1079500"/>
          </a:xfrm>
          <a:noFill/>
          <a:ln/>
        </p:spPr>
        <p:txBody>
          <a:bodyPr lIns="90488" tIns="44450" rIns="90488" bIns="44450" anchor="b"/>
          <a:lstStyle/>
          <a:p>
            <a:r>
              <a:rPr lang="en-US"/>
              <a:t>Access method DAMA: Reservation-TDMA</a:t>
            </a:r>
          </a:p>
        </p:txBody>
      </p:sp>
      <p:sp>
        <p:nvSpPr>
          <p:cNvPr id="1923077" name="Rectangle 5"/>
          <p:cNvSpPr>
            <a:spLocks noGrp="1" noChangeArrowheads="1"/>
          </p:cNvSpPr>
          <p:nvPr>
            <p:ph type="body" idx="1"/>
          </p:nvPr>
        </p:nvSpPr>
        <p:spPr>
          <a:xfrm>
            <a:off x="347663" y="1619250"/>
            <a:ext cx="8491537" cy="2312988"/>
          </a:xfrm>
          <a:noFill/>
          <a:ln/>
        </p:spPr>
        <p:txBody>
          <a:bodyPr lIns="90488" tIns="44450" rIns="90488" bIns="44450"/>
          <a:lstStyle/>
          <a:p>
            <a:pPr>
              <a:tabLst>
                <a:tab pos="1143000" algn="l"/>
              </a:tabLst>
            </a:pPr>
            <a:r>
              <a:rPr lang="en-US"/>
              <a:t>Reservation Time Division Multiple Access </a:t>
            </a:r>
          </a:p>
          <a:p>
            <a:pPr marL="574675" lvl="1" indent="-223838">
              <a:tabLst>
                <a:tab pos="1143000" algn="l"/>
              </a:tabLst>
            </a:pPr>
            <a:r>
              <a:rPr lang="en-US"/>
              <a:t>every frame consists of N mini-slots and x data-slots</a:t>
            </a:r>
          </a:p>
          <a:p>
            <a:pPr marL="574675" lvl="1" indent="-223838">
              <a:tabLst>
                <a:tab pos="1143000" algn="l"/>
              </a:tabLst>
            </a:pPr>
            <a:r>
              <a:rPr lang="en-US"/>
              <a:t>every station has its own mini-slot and can reserve up to k data-slots using this mini-slot (i.e. x = N * k).</a:t>
            </a:r>
          </a:p>
          <a:p>
            <a:pPr marL="574675" lvl="1" indent="-223838">
              <a:tabLst>
                <a:tab pos="1143000" algn="l"/>
              </a:tabLst>
            </a:pPr>
            <a:r>
              <a:rPr lang="en-US"/>
              <a:t>other stations can send data in unused data-slots according to a round-robin sending scheme (best-effort traffic)</a:t>
            </a:r>
          </a:p>
        </p:txBody>
      </p:sp>
      <p:sp>
        <p:nvSpPr>
          <p:cNvPr id="1923078" name="Rectangle 6"/>
          <p:cNvSpPr>
            <a:spLocks noChangeArrowheads="1"/>
          </p:cNvSpPr>
          <p:nvPr/>
        </p:nvSpPr>
        <p:spPr bwMode="auto">
          <a:xfrm>
            <a:off x="587375" y="4267200"/>
            <a:ext cx="1241425"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N mini-slots</a:t>
            </a:r>
          </a:p>
        </p:txBody>
      </p:sp>
      <p:sp>
        <p:nvSpPr>
          <p:cNvPr id="1923079" name="Rectangle 7"/>
          <p:cNvSpPr>
            <a:spLocks noChangeArrowheads="1"/>
          </p:cNvSpPr>
          <p:nvPr/>
        </p:nvSpPr>
        <p:spPr bwMode="auto">
          <a:xfrm>
            <a:off x="3330575" y="4191000"/>
            <a:ext cx="156051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N * k data-slots</a:t>
            </a:r>
          </a:p>
        </p:txBody>
      </p:sp>
      <p:sp>
        <p:nvSpPr>
          <p:cNvPr id="1923080" name="Rectangle 8"/>
          <p:cNvSpPr>
            <a:spLocks noChangeArrowheads="1"/>
          </p:cNvSpPr>
          <p:nvPr/>
        </p:nvSpPr>
        <p:spPr bwMode="auto">
          <a:xfrm>
            <a:off x="1238250" y="5791200"/>
            <a:ext cx="1357313" cy="577850"/>
          </a:xfrm>
          <a:prstGeom prst="rect">
            <a:avLst/>
          </a:prstGeom>
          <a:noFill/>
          <a:ln w="12700">
            <a:noFill/>
            <a:miter lim="800000"/>
            <a:headEnd/>
            <a:tailEnd/>
          </a:ln>
          <a:effectLst/>
        </p:spPr>
        <p:txBody>
          <a:bodyPr wrap="none" lIns="90488" tIns="44450" rIns="90488" bIns="44450">
            <a:spAutoFit/>
          </a:bodyPr>
          <a:lstStyle/>
          <a:p>
            <a:pPr eaLnBrk="0" hangingPunct="0"/>
            <a:r>
              <a:rPr lang="de-DE" sz="1600"/>
              <a:t>reservations</a:t>
            </a:r>
            <a:br>
              <a:rPr lang="de-DE" sz="1600"/>
            </a:br>
            <a:r>
              <a:rPr lang="de-DE" sz="1600"/>
              <a:t>for data-slots</a:t>
            </a:r>
          </a:p>
        </p:txBody>
      </p:sp>
      <p:sp>
        <p:nvSpPr>
          <p:cNvPr id="1923081" name="Line 9"/>
          <p:cNvSpPr>
            <a:spLocks noChangeShapeType="1"/>
          </p:cNvSpPr>
          <p:nvPr/>
        </p:nvSpPr>
        <p:spPr bwMode="auto">
          <a:xfrm>
            <a:off x="2187575" y="5257800"/>
            <a:ext cx="2338388"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2" name="Line 10"/>
          <p:cNvSpPr>
            <a:spLocks noChangeShapeType="1"/>
          </p:cNvSpPr>
          <p:nvPr/>
        </p:nvSpPr>
        <p:spPr bwMode="auto">
          <a:xfrm>
            <a:off x="3559175" y="5257800"/>
            <a:ext cx="966788"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3" name="Line 11"/>
          <p:cNvSpPr>
            <a:spLocks noChangeShapeType="1"/>
          </p:cNvSpPr>
          <p:nvPr/>
        </p:nvSpPr>
        <p:spPr bwMode="auto">
          <a:xfrm>
            <a:off x="4016375" y="5257800"/>
            <a:ext cx="509588"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4" name="Line 12"/>
          <p:cNvSpPr>
            <a:spLocks noChangeShapeType="1"/>
          </p:cNvSpPr>
          <p:nvPr/>
        </p:nvSpPr>
        <p:spPr bwMode="auto">
          <a:xfrm flipH="1">
            <a:off x="4525963" y="5257800"/>
            <a:ext cx="404812" cy="60325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923085" name="Rectangle 13"/>
          <p:cNvSpPr>
            <a:spLocks noChangeArrowheads="1"/>
          </p:cNvSpPr>
          <p:nvPr/>
        </p:nvSpPr>
        <p:spPr bwMode="auto">
          <a:xfrm>
            <a:off x="4441825" y="5840413"/>
            <a:ext cx="3516313" cy="577850"/>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other stations can use free data-slots</a:t>
            </a:r>
          </a:p>
          <a:p>
            <a:pPr algn="l" eaLnBrk="0" hangingPunct="0"/>
            <a:r>
              <a:rPr lang="de-DE" sz="1600"/>
              <a:t>based on a round-robin scheme</a:t>
            </a:r>
          </a:p>
        </p:txBody>
      </p:sp>
      <p:sp>
        <p:nvSpPr>
          <p:cNvPr id="1923086" name="Text Box 14"/>
          <p:cNvSpPr txBox="1">
            <a:spLocks noChangeArrowheads="1"/>
          </p:cNvSpPr>
          <p:nvPr/>
        </p:nvSpPr>
        <p:spPr bwMode="auto">
          <a:xfrm>
            <a:off x="6765925" y="4038600"/>
            <a:ext cx="1406525" cy="336550"/>
          </a:xfrm>
          <a:prstGeom prst="rect">
            <a:avLst/>
          </a:prstGeom>
          <a:noFill/>
          <a:ln w="9525">
            <a:noFill/>
            <a:miter lim="800000"/>
            <a:headEnd/>
            <a:tailEnd/>
          </a:ln>
          <a:effectLst/>
        </p:spPr>
        <p:txBody>
          <a:bodyPr wrap="none" anchor="ctr">
            <a:spAutoFit/>
          </a:bodyPr>
          <a:lstStyle/>
          <a:p>
            <a:pPr eaLnBrk="0" hangingPunct="0"/>
            <a:r>
              <a:rPr lang="de-DE" sz="1600"/>
              <a:t>e.g. N=6, k=2</a:t>
            </a:r>
          </a:p>
        </p:txBody>
      </p:sp>
      <p:sp>
        <p:nvSpPr>
          <p:cNvPr id="1923087" name="Rectangle 15"/>
          <p:cNvSpPr>
            <a:spLocks noChangeArrowheads="1"/>
          </p:cNvSpPr>
          <p:nvPr/>
        </p:nvSpPr>
        <p:spPr bwMode="auto">
          <a:xfrm>
            <a:off x="15017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88" name="Rectangle 16"/>
          <p:cNvSpPr>
            <a:spLocks noChangeArrowheads="1"/>
          </p:cNvSpPr>
          <p:nvPr/>
        </p:nvSpPr>
        <p:spPr bwMode="auto">
          <a:xfrm>
            <a:off x="19589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89" name="Rectangle 17"/>
          <p:cNvSpPr>
            <a:spLocks noChangeArrowheads="1"/>
          </p:cNvSpPr>
          <p:nvPr/>
        </p:nvSpPr>
        <p:spPr bwMode="auto">
          <a:xfrm>
            <a:off x="24161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0" name="Rectangle 18"/>
          <p:cNvSpPr>
            <a:spLocks noChangeArrowheads="1"/>
          </p:cNvSpPr>
          <p:nvPr/>
        </p:nvSpPr>
        <p:spPr bwMode="auto">
          <a:xfrm>
            <a:off x="28733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1" name="Rectangle 19"/>
          <p:cNvSpPr>
            <a:spLocks noChangeArrowheads="1"/>
          </p:cNvSpPr>
          <p:nvPr/>
        </p:nvSpPr>
        <p:spPr bwMode="auto">
          <a:xfrm>
            <a:off x="33305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92" name="Rectangle 20"/>
          <p:cNvSpPr>
            <a:spLocks noChangeArrowheads="1"/>
          </p:cNvSpPr>
          <p:nvPr/>
        </p:nvSpPr>
        <p:spPr bwMode="auto">
          <a:xfrm>
            <a:off x="37877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93" name="Rectangle 21"/>
          <p:cNvSpPr>
            <a:spLocks noChangeArrowheads="1"/>
          </p:cNvSpPr>
          <p:nvPr/>
        </p:nvSpPr>
        <p:spPr bwMode="auto">
          <a:xfrm>
            <a:off x="42449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4" name="Rectangle 22"/>
          <p:cNvSpPr>
            <a:spLocks noChangeArrowheads="1"/>
          </p:cNvSpPr>
          <p:nvPr/>
        </p:nvSpPr>
        <p:spPr bwMode="auto">
          <a:xfrm>
            <a:off x="47021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095" name="Rectangle 23"/>
          <p:cNvSpPr>
            <a:spLocks noChangeArrowheads="1"/>
          </p:cNvSpPr>
          <p:nvPr/>
        </p:nvSpPr>
        <p:spPr bwMode="auto">
          <a:xfrm>
            <a:off x="51593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6" name="Rectangle 24"/>
          <p:cNvSpPr>
            <a:spLocks noChangeArrowheads="1"/>
          </p:cNvSpPr>
          <p:nvPr/>
        </p:nvSpPr>
        <p:spPr bwMode="auto">
          <a:xfrm>
            <a:off x="56165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7" name="Rectangle 25"/>
          <p:cNvSpPr>
            <a:spLocks noChangeArrowheads="1"/>
          </p:cNvSpPr>
          <p:nvPr/>
        </p:nvSpPr>
        <p:spPr bwMode="auto">
          <a:xfrm>
            <a:off x="60737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8" name="Rectangle 26"/>
          <p:cNvSpPr>
            <a:spLocks noChangeArrowheads="1"/>
          </p:cNvSpPr>
          <p:nvPr/>
        </p:nvSpPr>
        <p:spPr bwMode="auto">
          <a:xfrm>
            <a:off x="65309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099" name="Rectangle 27"/>
          <p:cNvSpPr>
            <a:spLocks noChangeArrowheads="1"/>
          </p:cNvSpPr>
          <p:nvPr/>
        </p:nvSpPr>
        <p:spPr bwMode="auto">
          <a:xfrm>
            <a:off x="14255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0" name="Rectangle 28"/>
          <p:cNvSpPr>
            <a:spLocks noChangeArrowheads="1"/>
          </p:cNvSpPr>
          <p:nvPr/>
        </p:nvSpPr>
        <p:spPr bwMode="auto">
          <a:xfrm>
            <a:off x="13493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1" name="Rectangle 29"/>
          <p:cNvSpPr>
            <a:spLocks noChangeArrowheads="1"/>
          </p:cNvSpPr>
          <p:nvPr/>
        </p:nvSpPr>
        <p:spPr bwMode="auto">
          <a:xfrm>
            <a:off x="12731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2" name="Rectangle 30"/>
          <p:cNvSpPr>
            <a:spLocks noChangeArrowheads="1"/>
          </p:cNvSpPr>
          <p:nvPr/>
        </p:nvSpPr>
        <p:spPr bwMode="auto">
          <a:xfrm>
            <a:off x="11969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3" name="Rectangle 31"/>
          <p:cNvSpPr>
            <a:spLocks noChangeArrowheads="1"/>
          </p:cNvSpPr>
          <p:nvPr/>
        </p:nvSpPr>
        <p:spPr bwMode="auto">
          <a:xfrm>
            <a:off x="11207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4" name="Rectangle 32"/>
          <p:cNvSpPr>
            <a:spLocks noChangeArrowheads="1"/>
          </p:cNvSpPr>
          <p:nvPr/>
        </p:nvSpPr>
        <p:spPr bwMode="auto">
          <a:xfrm>
            <a:off x="10445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05" name="Line 33"/>
          <p:cNvSpPr>
            <a:spLocks noChangeShapeType="1"/>
          </p:cNvSpPr>
          <p:nvPr/>
        </p:nvSpPr>
        <p:spPr bwMode="auto">
          <a:xfrm>
            <a:off x="24161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6" name="Line 34"/>
          <p:cNvSpPr>
            <a:spLocks noChangeShapeType="1"/>
          </p:cNvSpPr>
          <p:nvPr/>
        </p:nvSpPr>
        <p:spPr bwMode="auto">
          <a:xfrm>
            <a:off x="15017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7" name="Line 35"/>
          <p:cNvSpPr>
            <a:spLocks noChangeShapeType="1"/>
          </p:cNvSpPr>
          <p:nvPr/>
        </p:nvSpPr>
        <p:spPr bwMode="auto">
          <a:xfrm>
            <a:off x="33305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8" name="Line 36"/>
          <p:cNvSpPr>
            <a:spLocks noChangeShapeType="1"/>
          </p:cNvSpPr>
          <p:nvPr/>
        </p:nvSpPr>
        <p:spPr bwMode="auto">
          <a:xfrm>
            <a:off x="42449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09" name="Line 37"/>
          <p:cNvSpPr>
            <a:spLocks noChangeShapeType="1"/>
          </p:cNvSpPr>
          <p:nvPr/>
        </p:nvSpPr>
        <p:spPr bwMode="auto">
          <a:xfrm>
            <a:off x="51593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10" name="Line 38"/>
          <p:cNvSpPr>
            <a:spLocks noChangeShapeType="1"/>
          </p:cNvSpPr>
          <p:nvPr/>
        </p:nvSpPr>
        <p:spPr bwMode="auto">
          <a:xfrm>
            <a:off x="60737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11" name="Line 39"/>
          <p:cNvSpPr>
            <a:spLocks noChangeShapeType="1"/>
          </p:cNvSpPr>
          <p:nvPr/>
        </p:nvSpPr>
        <p:spPr bwMode="auto">
          <a:xfrm>
            <a:off x="69881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12" name="Rectangle 40"/>
          <p:cNvSpPr>
            <a:spLocks noChangeArrowheads="1"/>
          </p:cNvSpPr>
          <p:nvPr/>
        </p:nvSpPr>
        <p:spPr bwMode="auto">
          <a:xfrm>
            <a:off x="7445375" y="4800600"/>
            <a:ext cx="4572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3113" name="Rectangle 41"/>
          <p:cNvSpPr>
            <a:spLocks noChangeArrowheads="1"/>
          </p:cNvSpPr>
          <p:nvPr/>
        </p:nvSpPr>
        <p:spPr bwMode="auto">
          <a:xfrm>
            <a:off x="7902575" y="4800600"/>
            <a:ext cx="457200" cy="457200"/>
          </a:xfrm>
          <a:prstGeom prst="rect">
            <a:avLst/>
          </a:prstGeom>
          <a:solidFill>
            <a:srgbClr val="DADAF6"/>
          </a:solidFill>
          <a:ln w="9525">
            <a:solidFill>
              <a:schemeClr val="tx1"/>
            </a:solidFill>
            <a:miter lim="800000"/>
            <a:headEnd/>
            <a:tailEnd/>
          </a:ln>
          <a:effectLst/>
        </p:spPr>
        <p:txBody>
          <a:bodyPr wrap="none" anchor="ctr"/>
          <a:lstStyle/>
          <a:p>
            <a:endParaRPr lang="en-US"/>
          </a:p>
        </p:txBody>
      </p:sp>
      <p:sp>
        <p:nvSpPr>
          <p:cNvPr id="1923114" name="Rectangle 42"/>
          <p:cNvSpPr>
            <a:spLocks noChangeArrowheads="1"/>
          </p:cNvSpPr>
          <p:nvPr/>
        </p:nvSpPr>
        <p:spPr bwMode="auto">
          <a:xfrm>
            <a:off x="73691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5" name="Rectangle 43"/>
          <p:cNvSpPr>
            <a:spLocks noChangeArrowheads="1"/>
          </p:cNvSpPr>
          <p:nvPr/>
        </p:nvSpPr>
        <p:spPr bwMode="auto">
          <a:xfrm>
            <a:off x="72929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6" name="Rectangle 44"/>
          <p:cNvSpPr>
            <a:spLocks noChangeArrowheads="1"/>
          </p:cNvSpPr>
          <p:nvPr/>
        </p:nvSpPr>
        <p:spPr bwMode="auto">
          <a:xfrm>
            <a:off x="72167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7" name="Rectangle 45"/>
          <p:cNvSpPr>
            <a:spLocks noChangeArrowheads="1"/>
          </p:cNvSpPr>
          <p:nvPr/>
        </p:nvSpPr>
        <p:spPr bwMode="auto">
          <a:xfrm>
            <a:off x="71405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8" name="Rectangle 46"/>
          <p:cNvSpPr>
            <a:spLocks noChangeArrowheads="1"/>
          </p:cNvSpPr>
          <p:nvPr/>
        </p:nvSpPr>
        <p:spPr bwMode="auto">
          <a:xfrm>
            <a:off x="70643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19" name="Rectangle 47"/>
          <p:cNvSpPr>
            <a:spLocks noChangeArrowheads="1"/>
          </p:cNvSpPr>
          <p:nvPr/>
        </p:nvSpPr>
        <p:spPr bwMode="auto">
          <a:xfrm>
            <a:off x="6988175" y="4800600"/>
            <a:ext cx="76200" cy="457200"/>
          </a:xfrm>
          <a:prstGeom prst="rect">
            <a:avLst/>
          </a:prstGeom>
          <a:solidFill>
            <a:srgbClr val="FF3F3F"/>
          </a:solidFill>
          <a:ln w="9525">
            <a:solidFill>
              <a:schemeClr val="tx1"/>
            </a:solidFill>
            <a:miter lim="800000"/>
            <a:headEnd/>
            <a:tailEnd/>
          </a:ln>
          <a:effectLst/>
        </p:spPr>
        <p:txBody>
          <a:bodyPr wrap="none" anchor="ctr"/>
          <a:lstStyle/>
          <a:p>
            <a:endParaRPr lang="en-US"/>
          </a:p>
        </p:txBody>
      </p:sp>
      <p:sp>
        <p:nvSpPr>
          <p:cNvPr id="1923120" name="Line 48"/>
          <p:cNvSpPr>
            <a:spLocks noChangeShapeType="1"/>
          </p:cNvSpPr>
          <p:nvPr/>
        </p:nvSpPr>
        <p:spPr bwMode="auto">
          <a:xfrm>
            <a:off x="83597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21" name="Line 49"/>
          <p:cNvSpPr>
            <a:spLocks noChangeShapeType="1"/>
          </p:cNvSpPr>
          <p:nvPr/>
        </p:nvSpPr>
        <p:spPr bwMode="auto">
          <a:xfrm>
            <a:off x="7445375" y="4724400"/>
            <a:ext cx="0" cy="609600"/>
          </a:xfrm>
          <a:prstGeom prst="line">
            <a:avLst/>
          </a:prstGeom>
          <a:noFill/>
          <a:ln w="28575">
            <a:solidFill>
              <a:schemeClr val="tx1"/>
            </a:solidFill>
            <a:round/>
            <a:headEnd/>
            <a:tailEnd/>
          </a:ln>
          <a:effectLst/>
        </p:spPr>
        <p:txBody>
          <a:bodyPr wrap="none" anchor="ctr"/>
          <a:lstStyle/>
          <a:p>
            <a:endParaRPr lang="en-US"/>
          </a:p>
        </p:txBody>
      </p:sp>
      <p:sp>
        <p:nvSpPr>
          <p:cNvPr id="1923122" name="AutoShape 50"/>
          <p:cNvSpPr>
            <a:spLocks/>
          </p:cNvSpPr>
          <p:nvPr/>
        </p:nvSpPr>
        <p:spPr bwMode="auto">
          <a:xfrm rot="5400000">
            <a:off x="1844675" y="4914900"/>
            <a:ext cx="228600" cy="914400"/>
          </a:xfrm>
          <a:prstGeom prst="rightBrace">
            <a:avLst>
              <a:gd name="adj1" fmla="val 33333"/>
              <a:gd name="adj2" fmla="val 50000"/>
            </a:avLst>
          </a:prstGeom>
          <a:noFill/>
          <a:ln w="9525">
            <a:solidFill>
              <a:schemeClr val="tx1"/>
            </a:solidFill>
            <a:round/>
            <a:headEnd/>
            <a:tailEnd/>
          </a:ln>
          <a:effectLst/>
        </p:spPr>
        <p:txBody>
          <a:bodyPr wrap="none" anchor="ctr"/>
          <a:lstStyle/>
          <a:p>
            <a:endParaRPr lang="en-US"/>
          </a:p>
        </p:txBody>
      </p:sp>
      <p:cxnSp>
        <p:nvCxnSpPr>
          <p:cNvPr id="1923123" name="AutoShape 51"/>
          <p:cNvCxnSpPr>
            <a:cxnSpLocks noChangeShapeType="1"/>
            <a:stCxn id="1923104" idx="2"/>
            <a:endCxn id="1923122" idx="1"/>
          </p:cNvCxnSpPr>
          <p:nvPr/>
        </p:nvCxnSpPr>
        <p:spPr bwMode="auto">
          <a:xfrm rot="16200000" flipH="1">
            <a:off x="1406525" y="4933950"/>
            <a:ext cx="227013" cy="874713"/>
          </a:xfrm>
          <a:prstGeom prst="curvedConnector3">
            <a:avLst>
              <a:gd name="adj1" fmla="val 201398"/>
            </a:avLst>
          </a:prstGeom>
          <a:noFill/>
          <a:ln w="9525">
            <a:solidFill>
              <a:schemeClr val="tx1"/>
            </a:solidFill>
            <a:round/>
            <a:headEnd/>
            <a:tailEnd type="triangle" w="med" len="med"/>
          </a:ln>
          <a:effectLst/>
        </p:spPr>
      </p:cxnSp>
      <p:sp>
        <p:nvSpPr>
          <p:cNvPr id="1923124" name="AutoShape 52"/>
          <p:cNvSpPr>
            <a:spLocks/>
          </p:cNvSpPr>
          <p:nvPr/>
        </p:nvSpPr>
        <p:spPr bwMode="auto">
          <a:xfrm rot="5400000">
            <a:off x="2759075" y="4914900"/>
            <a:ext cx="228600" cy="914400"/>
          </a:xfrm>
          <a:prstGeom prst="rightBrace">
            <a:avLst>
              <a:gd name="adj1" fmla="val 33333"/>
              <a:gd name="adj2" fmla="val 50000"/>
            </a:avLst>
          </a:prstGeom>
          <a:noFill/>
          <a:ln w="9525">
            <a:solidFill>
              <a:schemeClr val="tx1"/>
            </a:solidFill>
            <a:round/>
            <a:headEnd/>
            <a:tailEnd/>
          </a:ln>
          <a:effectLst/>
        </p:spPr>
        <p:txBody>
          <a:bodyPr wrap="none" anchor="ctr"/>
          <a:lstStyle/>
          <a:p>
            <a:endParaRPr lang="en-US"/>
          </a:p>
        </p:txBody>
      </p:sp>
      <p:cxnSp>
        <p:nvCxnSpPr>
          <p:cNvPr id="1923125" name="AutoShape 53"/>
          <p:cNvCxnSpPr>
            <a:cxnSpLocks noChangeShapeType="1"/>
            <a:stCxn id="1923103" idx="2"/>
            <a:endCxn id="1923124" idx="1"/>
          </p:cNvCxnSpPr>
          <p:nvPr/>
        </p:nvCxnSpPr>
        <p:spPr bwMode="auto">
          <a:xfrm rot="16200000" flipH="1">
            <a:off x="1901825" y="4514850"/>
            <a:ext cx="227013" cy="1712913"/>
          </a:xfrm>
          <a:prstGeom prst="curvedConnector3">
            <a:avLst>
              <a:gd name="adj1" fmla="val 201398"/>
            </a:avLst>
          </a:prstGeom>
          <a:noFill/>
          <a:ln w="9525">
            <a:solidFill>
              <a:schemeClr val="tx1"/>
            </a:solidFill>
            <a:round/>
            <a:headEnd/>
            <a:tailEnd type="triangle" w="med" len="med"/>
          </a:ln>
          <a:effectLst/>
        </p:spPr>
      </p:cxnSp>
      <p:sp>
        <p:nvSpPr>
          <p:cNvPr id="1923126" name="AutoShape 54"/>
          <p:cNvSpPr>
            <a:spLocks/>
          </p:cNvSpPr>
          <p:nvPr/>
        </p:nvSpPr>
        <p:spPr bwMode="auto">
          <a:xfrm rot="16200000" flipV="1">
            <a:off x="4092575" y="1905000"/>
            <a:ext cx="304800" cy="5486400"/>
          </a:xfrm>
          <a:prstGeom prst="rightBrace">
            <a:avLst>
              <a:gd name="adj1" fmla="val 150000"/>
              <a:gd name="adj2" fmla="val 50000"/>
            </a:avLst>
          </a:prstGeom>
          <a:noFill/>
          <a:ln w="9525">
            <a:solidFill>
              <a:schemeClr val="tx1"/>
            </a:solidFill>
            <a:round/>
            <a:headEnd/>
            <a:tailEnd/>
          </a:ln>
          <a:effectLst/>
        </p:spPr>
        <p:txBody>
          <a:bodyPr wrap="none" anchor="ct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4"/>
          <p:cNvSpPr>
            <a:spLocks noGrp="1"/>
          </p:cNvSpPr>
          <p:nvPr>
            <p:ph type="sldNum" sz="quarter" idx="11"/>
          </p:nvPr>
        </p:nvSpPr>
        <p:spPr/>
        <p:txBody>
          <a:bodyPr/>
          <a:lstStyle/>
          <a:p>
            <a:fld id="{CC3DE3F5-8881-4D54-8034-2A87AD4F4FEE}" type="slidenum">
              <a:rPr lang="en-US"/>
              <a:pPr/>
              <a:t>22</a:t>
            </a:fld>
            <a:endParaRPr lang="en-US"/>
          </a:p>
        </p:txBody>
      </p:sp>
      <p:sp>
        <p:nvSpPr>
          <p:cNvPr id="1921026" name="Rectangle 2"/>
          <p:cNvSpPr>
            <a:spLocks noChangeArrowheads="1"/>
          </p:cNvSpPr>
          <p:nvPr/>
        </p:nvSpPr>
        <p:spPr bwMode="auto">
          <a:xfrm>
            <a:off x="703263" y="6248400"/>
            <a:ext cx="1898650" cy="457200"/>
          </a:xfrm>
          <a:prstGeom prst="rect">
            <a:avLst/>
          </a:prstGeom>
          <a:noFill/>
          <a:ln w="12700">
            <a:noFill/>
            <a:miter lim="800000"/>
            <a:headEnd/>
            <a:tailEnd/>
          </a:ln>
          <a:effectLst/>
        </p:spPr>
        <p:txBody>
          <a:bodyPr wrap="none" anchor="ctr"/>
          <a:lstStyle/>
          <a:p>
            <a:endParaRPr lang="en-US"/>
          </a:p>
        </p:txBody>
      </p:sp>
      <p:sp>
        <p:nvSpPr>
          <p:cNvPr id="1921027" name="Rectangle 3"/>
          <p:cNvSpPr>
            <a:spLocks noChangeArrowheads="1"/>
          </p:cNvSpPr>
          <p:nvPr/>
        </p:nvSpPr>
        <p:spPr bwMode="auto">
          <a:xfrm>
            <a:off x="3165475" y="6248400"/>
            <a:ext cx="2813050" cy="457200"/>
          </a:xfrm>
          <a:prstGeom prst="rect">
            <a:avLst/>
          </a:prstGeom>
          <a:noFill/>
          <a:ln w="12700">
            <a:noFill/>
            <a:miter lim="800000"/>
            <a:headEnd/>
            <a:tailEnd/>
          </a:ln>
          <a:effectLst/>
        </p:spPr>
        <p:txBody>
          <a:bodyPr wrap="none" anchor="ctr"/>
          <a:lstStyle/>
          <a:p>
            <a:endParaRPr lang="en-US"/>
          </a:p>
        </p:txBody>
      </p:sp>
      <p:sp>
        <p:nvSpPr>
          <p:cNvPr id="1921028" name="Rectangle 4"/>
          <p:cNvSpPr>
            <a:spLocks noGrp="1" noChangeArrowheads="1"/>
          </p:cNvSpPr>
          <p:nvPr>
            <p:ph type="title"/>
          </p:nvPr>
        </p:nvSpPr>
        <p:spPr>
          <a:xfrm>
            <a:off x="0" y="163513"/>
            <a:ext cx="9144000" cy="1211262"/>
          </a:xfrm>
          <a:noFill/>
          <a:ln/>
        </p:spPr>
        <p:txBody>
          <a:bodyPr lIns="90488" tIns="44450" rIns="90488" bIns="44450" anchor="b"/>
          <a:lstStyle/>
          <a:p>
            <a:r>
              <a:rPr lang="en-US"/>
              <a:t>Distributed Packet Reservation Multiple Access Protocol (D-PRMA)</a:t>
            </a:r>
          </a:p>
        </p:txBody>
      </p:sp>
      <p:sp>
        <p:nvSpPr>
          <p:cNvPr id="1921029" name="Rectangle 5"/>
          <p:cNvSpPr>
            <a:spLocks noGrp="1" noChangeArrowheads="1"/>
          </p:cNvSpPr>
          <p:nvPr>
            <p:ph type="body" idx="1"/>
          </p:nvPr>
        </p:nvSpPr>
        <p:spPr>
          <a:xfrm>
            <a:off x="312738" y="1444625"/>
            <a:ext cx="8443912" cy="2935288"/>
          </a:xfrm>
          <a:noFill/>
          <a:ln/>
        </p:spPr>
        <p:txBody>
          <a:bodyPr lIns="90488" tIns="44450" rIns="90488" bIns="44450"/>
          <a:lstStyle/>
          <a:p>
            <a:pPr>
              <a:lnSpc>
                <a:spcPct val="90000"/>
              </a:lnSpc>
              <a:tabLst>
                <a:tab pos="1143000" algn="l"/>
              </a:tabLst>
            </a:pPr>
            <a:r>
              <a:rPr lang="en-US"/>
              <a:t>Implicit reservation (PRMA - Packet Reservation Multiple Access):</a:t>
            </a:r>
          </a:p>
          <a:p>
            <a:pPr marL="574675" lvl="1" indent="-223838">
              <a:lnSpc>
                <a:spcPct val="90000"/>
              </a:lnSpc>
              <a:tabLst>
                <a:tab pos="1143000" algn="l"/>
              </a:tabLst>
            </a:pPr>
            <a:r>
              <a:rPr lang="en-US"/>
              <a:t>a certain number of slots form a frame, frames are repeated</a:t>
            </a:r>
          </a:p>
          <a:p>
            <a:pPr marL="574675" lvl="1" indent="-223838">
              <a:lnSpc>
                <a:spcPct val="90000"/>
              </a:lnSpc>
              <a:tabLst>
                <a:tab pos="1143000" algn="l"/>
              </a:tabLst>
            </a:pPr>
            <a:r>
              <a:rPr lang="en-US"/>
              <a:t>stations compete for empty slots according to the slotted aloha principle</a:t>
            </a:r>
          </a:p>
          <a:p>
            <a:pPr marL="574675" lvl="1" indent="-223838">
              <a:lnSpc>
                <a:spcPct val="90000"/>
              </a:lnSpc>
              <a:tabLst>
                <a:tab pos="1143000" algn="l"/>
              </a:tabLst>
            </a:pPr>
            <a:r>
              <a:rPr lang="en-US"/>
              <a:t>once a station reserves a slot successfully, this slot is automatically assigned to this station in all following frames as long as the station has data to send</a:t>
            </a:r>
          </a:p>
          <a:p>
            <a:pPr marL="574675" lvl="1" indent="-223838">
              <a:lnSpc>
                <a:spcPct val="90000"/>
              </a:lnSpc>
              <a:tabLst>
                <a:tab pos="1143000" algn="l"/>
              </a:tabLst>
            </a:pPr>
            <a:r>
              <a:rPr lang="en-US"/>
              <a:t>competition for this slots starts again as soon as the slot was empty in the last frame </a:t>
            </a:r>
          </a:p>
        </p:txBody>
      </p:sp>
      <p:sp>
        <p:nvSpPr>
          <p:cNvPr id="1921030" name="Rectangle 6"/>
          <p:cNvSpPr>
            <a:spLocks noChangeArrowheads="1"/>
          </p:cNvSpPr>
          <p:nvPr/>
        </p:nvSpPr>
        <p:spPr bwMode="auto">
          <a:xfrm>
            <a:off x="2209800" y="4803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1</a:t>
            </a:r>
            <a:endParaRPr lang="de-DE" sz="1600"/>
          </a:p>
        </p:txBody>
      </p:sp>
      <p:sp>
        <p:nvSpPr>
          <p:cNvPr id="1921031" name="Rectangle 7"/>
          <p:cNvSpPr>
            <a:spLocks noChangeArrowheads="1"/>
          </p:cNvSpPr>
          <p:nvPr/>
        </p:nvSpPr>
        <p:spPr bwMode="auto">
          <a:xfrm>
            <a:off x="2209800" y="5184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2</a:t>
            </a:r>
            <a:endParaRPr lang="de-DE" sz="1600"/>
          </a:p>
        </p:txBody>
      </p:sp>
      <p:sp>
        <p:nvSpPr>
          <p:cNvPr id="1921032" name="Rectangle 8"/>
          <p:cNvSpPr>
            <a:spLocks noChangeArrowheads="1"/>
          </p:cNvSpPr>
          <p:nvPr/>
        </p:nvSpPr>
        <p:spPr bwMode="auto">
          <a:xfrm>
            <a:off x="2209800" y="5565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3</a:t>
            </a:r>
            <a:endParaRPr lang="de-DE" sz="1600"/>
          </a:p>
        </p:txBody>
      </p:sp>
      <p:sp>
        <p:nvSpPr>
          <p:cNvPr id="1921033" name="Rectangle 9"/>
          <p:cNvSpPr>
            <a:spLocks noChangeArrowheads="1"/>
          </p:cNvSpPr>
          <p:nvPr/>
        </p:nvSpPr>
        <p:spPr bwMode="auto">
          <a:xfrm>
            <a:off x="2209800" y="5946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4</a:t>
            </a:r>
            <a:endParaRPr lang="de-DE" sz="1600"/>
          </a:p>
        </p:txBody>
      </p:sp>
      <p:sp>
        <p:nvSpPr>
          <p:cNvPr id="1921034" name="Rectangle 10"/>
          <p:cNvSpPr>
            <a:spLocks noChangeArrowheads="1"/>
          </p:cNvSpPr>
          <p:nvPr/>
        </p:nvSpPr>
        <p:spPr bwMode="auto">
          <a:xfrm>
            <a:off x="2209800" y="6327775"/>
            <a:ext cx="779463"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frame</a:t>
            </a:r>
            <a:r>
              <a:rPr lang="de-DE" sz="1600" baseline="-25000"/>
              <a:t>5</a:t>
            </a:r>
            <a:endParaRPr lang="de-DE" sz="1600"/>
          </a:p>
        </p:txBody>
      </p:sp>
      <p:sp>
        <p:nvSpPr>
          <p:cNvPr id="1921035" name="Rectangle 11"/>
          <p:cNvSpPr>
            <a:spLocks noChangeArrowheads="1"/>
          </p:cNvSpPr>
          <p:nvPr/>
        </p:nvSpPr>
        <p:spPr bwMode="auto">
          <a:xfrm>
            <a:off x="29718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1</a:t>
            </a:r>
            <a:endParaRPr lang="de-DE" sz="1600" i="1"/>
          </a:p>
        </p:txBody>
      </p:sp>
      <p:sp>
        <p:nvSpPr>
          <p:cNvPr id="1921036" name="Rectangle 12"/>
          <p:cNvSpPr>
            <a:spLocks noChangeArrowheads="1"/>
          </p:cNvSpPr>
          <p:nvPr/>
        </p:nvSpPr>
        <p:spPr bwMode="auto">
          <a:xfrm>
            <a:off x="32766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2</a:t>
            </a:r>
          </a:p>
        </p:txBody>
      </p:sp>
      <p:sp>
        <p:nvSpPr>
          <p:cNvPr id="1921037" name="Rectangle 13"/>
          <p:cNvSpPr>
            <a:spLocks noChangeArrowheads="1"/>
          </p:cNvSpPr>
          <p:nvPr/>
        </p:nvSpPr>
        <p:spPr bwMode="auto">
          <a:xfrm>
            <a:off x="35814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3</a:t>
            </a:r>
          </a:p>
        </p:txBody>
      </p:sp>
      <p:sp>
        <p:nvSpPr>
          <p:cNvPr id="1921038" name="Rectangle 14"/>
          <p:cNvSpPr>
            <a:spLocks noChangeArrowheads="1"/>
          </p:cNvSpPr>
          <p:nvPr/>
        </p:nvSpPr>
        <p:spPr bwMode="auto">
          <a:xfrm>
            <a:off x="38862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4</a:t>
            </a:r>
          </a:p>
        </p:txBody>
      </p:sp>
      <p:sp>
        <p:nvSpPr>
          <p:cNvPr id="1921039" name="Rectangle 15"/>
          <p:cNvSpPr>
            <a:spLocks noChangeArrowheads="1"/>
          </p:cNvSpPr>
          <p:nvPr/>
        </p:nvSpPr>
        <p:spPr bwMode="auto">
          <a:xfrm>
            <a:off x="41910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5</a:t>
            </a:r>
          </a:p>
        </p:txBody>
      </p:sp>
      <p:sp>
        <p:nvSpPr>
          <p:cNvPr id="1921040" name="Rectangle 16"/>
          <p:cNvSpPr>
            <a:spLocks noChangeArrowheads="1"/>
          </p:cNvSpPr>
          <p:nvPr/>
        </p:nvSpPr>
        <p:spPr bwMode="auto">
          <a:xfrm>
            <a:off x="44958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6</a:t>
            </a:r>
          </a:p>
        </p:txBody>
      </p:sp>
      <p:sp>
        <p:nvSpPr>
          <p:cNvPr id="1921041" name="Rectangle 17"/>
          <p:cNvSpPr>
            <a:spLocks noChangeArrowheads="1"/>
          </p:cNvSpPr>
          <p:nvPr/>
        </p:nvSpPr>
        <p:spPr bwMode="auto">
          <a:xfrm>
            <a:off x="48006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7</a:t>
            </a:r>
          </a:p>
        </p:txBody>
      </p:sp>
      <p:sp>
        <p:nvSpPr>
          <p:cNvPr id="1921042" name="Rectangle 18"/>
          <p:cNvSpPr>
            <a:spLocks noChangeArrowheads="1"/>
          </p:cNvSpPr>
          <p:nvPr/>
        </p:nvSpPr>
        <p:spPr bwMode="auto">
          <a:xfrm>
            <a:off x="5105400" y="4422775"/>
            <a:ext cx="293688"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8</a:t>
            </a:r>
          </a:p>
        </p:txBody>
      </p:sp>
      <p:sp>
        <p:nvSpPr>
          <p:cNvPr id="1921043" name="Rectangle 19"/>
          <p:cNvSpPr>
            <a:spLocks noChangeArrowheads="1"/>
          </p:cNvSpPr>
          <p:nvPr/>
        </p:nvSpPr>
        <p:spPr bwMode="auto">
          <a:xfrm>
            <a:off x="5486400" y="4422775"/>
            <a:ext cx="949325" cy="333375"/>
          </a:xfrm>
          <a:prstGeom prst="rect">
            <a:avLst/>
          </a:prstGeom>
          <a:noFill/>
          <a:ln w="12700">
            <a:noFill/>
            <a:miter lim="800000"/>
            <a:headEnd/>
            <a:tailEnd/>
          </a:ln>
          <a:effectLst/>
        </p:spPr>
        <p:txBody>
          <a:bodyPr wrap="none" lIns="90488" tIns="44450" rIns="90488" bIns="44450">
            <a:spAutoFit/>
          </a:bodyPr>
          <a:lstStyle/>
          <a:p>
            <a:pPr algn="l" eaLnBrk="0" hangingPunct="0"/>
            <a:r>
              <a:rPr lang="de-DE" sz="1600"/>
              <a:t>time-slot</a:t>
            </a:r>
          </a:p>
        </p:txBody>
      </p:sp>
      <p:sp>
        <p:nvSpPr>
          <p:cNvPr id="1921044" name="Rectangle 20"/>
          <p:cNvSpPr>
            <a:spLocks noChangeArrowheads="1"/>
          </p:cNvSpPr>
          <p:nvPr/>
        </p:nvSpPr>
        <p:spPr bwMode="auto">
          <a:xfrm>
            <a:off x="5715000" y="5489575"/>
            <a:ext cx="1243013" cy="822325"/>
          </a:xfrm>
          <a:prstGeom prst="rect">
            <a:avLst/>
          </a:prstGeom>
          <a:noFill/>
          <a:ln w="12700">
            <a:noFill/>
            <a:miter lim="800000"/>
            <a:headEnd/>
            <a:tailEnd/>
          </a:ln>
          <a:effectLst/>
        </p:spPr>
        <p:txBody>
          <a:bodyPr wrap="none" lIns="90488" tIns="44450" rIns="90488" bIns="44450">
            <a:spAutoFit/>
          </a:bodyPr>
          <a:lstStyle/>
          <a:p>
            <a:pPr algn="l" eaLnBrk="0" hangingPunct="0"/>
            <a:r>
              <a:rPr lang="en-US" sz="1600">
                <a:solidFill>
                  <a:srgbClr val="FF0000"/>
                </a:solidFill>
              </a:rPr>
              <a:t>collision at </a:t>
            </a:r>
            <a:br>
              <a:rPr lang="en-US" sz="1600">
                <a:solidFill>
                  <a:srgbClr val="FF0000"/>
                </a:solidFill>
              </a:rPr>
            </a:br>
            <a:r>
              <a:rPr lang="en-US" sz="1600">
                <a:solidFill>
                  <a:srgbClr val="FF0000"/>
                </a:solidFill>
              </a:rPr>
              <a:t>reservation </a:t>
            </a:r>
            <a:br>
              <a:rPr lang="en-US" sz="1600">
                <a:solidFill>
                  <a:srgbClr val="FF0000"/>
                </a:solidFill>
              </a:rPr>
            </a:br>
            <a:r>
              <a:rPr lang="en-US" sz="1600">
                <a:solidFill>
                  <a:srgbClr val="FF0000"/>
                </a:solidFill>
              </a:rPr>
              <a:t>attempts</a:t>
            </a:r>
          </a:p>
        </p:txBody>
      </p:sp>
      <p:sp>
        <p:nvSpPr>
          <p:cNvPr id="1921045" name="Rectangle 21"/>
          <p:cNvSpPr>
            <a:spLocks noChangeArrowheads="1"/>
          </p:cNvSpPr>
          <p:nvPr/>
        </p:nvSpPr>
        <p:spPr bwMode="auto">
          <a:xfrm>
            <a:off x="29718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46" name="Rectangle 22"/>
          <p:cNvSpPr>
            <a:spLocks noChangeArrowheads="1"/>
          </p:cNvSpPr>
          <p:nvPr/>
        </p:nvSpPr>
        <p:spPr bwMode="auto">
          <a:xfrm>
            <a:off x="32766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C</a:t>
            </a:r>
          </a:p>
        </p:txBody>
      </p:sp>
      <p:sp>
        <p:nvSpPr>
          <p:cNvPr id="1921047" name="Rectangle 23"/>
          <p:cNvSpPr>
            <a:spLocks noChangeArrowheads="1"/>
          </p:cNvSpPr>
          <p:nvPr/>
        </p:nvSpPr>
        <p:spPr bwMode="auto">
          <a:xfrm>
            <a:off x="35814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D</a:t>
            </a:r>
          </a:p>
        </p:txBody>
      </p:sp>
      <p:sp>
        <p:nvSpPr>
          <p:cNvPr id="1921048" name="Rectangle 24"/>
          <p:cNvSpPr>
            <a:spLocks noChangeArrowheads="1"/>
          </p:cNvSpPr>
          <p:nvPr/>
        </p:nvSpPr>
        <p:spPr bwMode="auto">
          <a:xfrm>
            <a:off x="38862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49" name="Rectangle 25"/>
          <p:cNvSpPr>
            <a:spLocks noChangeArrowheads="1"/>
          </p:cNvSpPr>
          <p:nvPr/>
        </p:nvSpPr>
        <p:spPr bwMode="auto">
          <a:xfrm>
            <a:off x="41910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50" name="Rectangle 26"/>
          <p:cNvSpPr>
            <a:spLocks noChangeArrowheads="1"/>
          </p:cNvSpPr>
          <p:nvPr/>
        </p:nvSpPr>
        <p:spPr bwMode="auto">
          <a:xfrm>
            <a:off x="44958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1" name="Rectangle 27"/>
          <p:cNvSpPr>
            <a:spLocks noChangeArrowheads="1"/>
          </p:cNvSpPr>
          <p:nvPr/>
        </p:nvSpPr>
        <p:spPr bwMode="auto">
          <a:xfrm>
            <a:off x="4800600" y="4803775"/>
            <a:ext cx="304800" cy="304800"/>
          </a:xfrm>
          <a:prstGeom prst="rect">
            <a:avLst/>
          </a:prstGeom>
          <a:solidFill>
            <a:srgbClr val="FF0000"/>
          </a:solidFill>
          <a:ln w="9525">
            <a:solidFill>
              <a:schemeClr val="tx1"/>
            </a:solidFill>
            <a:miter lim="800000"/>
            <a:headEnd/>
            <a:tailEnd/>
          </a:ln>
          <a:effectLst/>
        </p:spPr>
        <p:txBody>
          <a:bodyPr wrap="none" anchor="ctr"/>
          <a:lstStyle/>
          <a:p>
            <a:pPr eaLnBrk="0" hangingPunct="0"/>
            <a:r>
              <a:rPr lang="de-DE" sz="1600"/>
              <a:t> </a:t>
            </a:r>
          </a:p>
        </p:txBody>
      </p:sp>
      <p:sp>
        <p:nvSpPr>
          <p:cNvPr id="1921052" name="Rectangle 28"/>
          <p:cNvSpPr>
            <a:spLocks noChangeArrowheads="1"/>
          </p:cNvSpPr>
          <p:nvPr/>
        </p:nvSpPr>
        <p:spPr bwMode="auto">
          <a:xfrm>
            <a:off x="5105400" y="4803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53" name="Rectangle 29"/>
          <p:cNvSpPr>
            <a:spLocks noChangeArrowheads="1"/>
          </p:cNvSpPr>
          <p:nvPr/>
        </p:nvSpPr>
        <p:spPr bwMode="auto">
          <a:xfrm>
            <a:off x="29718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4" name="Rectangle 30"/>
          <p:cNvSpPr>
            <a:spLocks noChangeArrowheads="1"/>
          </p:cNvSpPr>
          <p:nvPr/>
        </p:nvSpPr>
        <p:spPr bwMode="auto">
          <a:xfrm>
            <a:off x="32766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C</a:t>
            </a:r>
          </a:p>
        </p:txBody>
      </p:sp>
      <p:sp>
        <p:nvSpPr>
          <p:cNvPr id="1921055" name="Rectangle 31"/>
          <p:cNvSpPr>
            <a:spLocks noChangeArrowheads="1"/>
          </p:cNvSpPr>
          <p:nvPr/>
        </p:nvSpPr>
        <p:spPr bwMode="auto">
          <a:xfrm>
            <a:off x="35814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56" name="Rectangle 32"/>
          <p:cNvSpPr>
            <a:spLocks noChangeArrowheads="1"/>
          </p:cNvSpPr>
          <p:nvPr/>
        </p:nvSpPr>
        <p:spPr bwMode="auto">
          <a:xfrm>
            <a:off x="38862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7" name="Rectangle 33"/>
          <p:cNvSpPr>
            <a:spLocks noChangeArrowheads="1"/>
          </p:cNvSpPr>
          <p:nvPr/>
        </p:nvSpPr>
        <p:spPr bwMode="auto">
          <a:xfrm>
            <a:off x="41910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58" name="Rectangle 34"/>
          <p:cNvSpPr>
            <a:spLocks noChangeArrowheads="1"/>
          </p:cNvSpPr>
          <p:nvPr/>
        </p:nvSpPr>
        <p:spPr bwMode="auto">
          <a:xfrm>
            <a:off x="44958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59" name="Rectangle 35"/>
          <p:cNvSpPr>
            <a:spLocks noChangeArrowheads="1"/>
          </p:cNvSpPr>
          <p:nvPr/>
        </p:nvSpPr>
        <p:spPr bwMode="auto">
          <a:xfrm>
            <a:off x="48006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0" name="Rectangle 36"/>
          <p:cNvSpPr>
            <a:spLocks noChangeArrowheads="1"/>
          </p:cNvSpPr>
          <p:nvPr/>
        </p:nvSpPr>
        <p:spPr bwMode="auto">
          <a:xfrm>
            <a:off x="5105400" y="5184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1" name="Rectangle 37"/>
          <p:cNvSpPr>
            <a:spLocks noChangeArrowheads="1"/>
          </p:cNvSpPr>
          <p:nvPr/>
        </p:nvSpPr>
        <p:spPr bwMode="auto">
          <a:xfrm>
            <a:off x="29718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62" name="Rectangle 38"/>
          <p:cNvSpPr>
            <a:spLocks noChangeArrowheads="1"/>
          </p:cNvSpPr>
          <p:nvPr/>
        </p:nvSpPr>
        <p:spPr bwMode="auto">
          <a:xfrm>
            <a:off x="32766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3" name="Rectangle 39"/>
          <p:cNvSpPr>
            <a:spLocks noChangeArrowheads="1"/>
          </p:cNvSpPr>
          <p:nvPr/>
        </p:nvSpPr>
        <p:spPr bwMode="auto">
          <a:xfrm>
            <a:off x="3581400" y="5565775"/>
            <a:ext cx="304800" cy="304800"/>
          </a:xfrm>
          <a:prstGeom prst="rect">
            <a:avLst/>
          </a:prstGeom>
          <a:solidFill>
            <a:srgbClr val="FF0000"/>
          </a:solidFill>
          <a:ln w="9525">
            <a:solidFill>
              <a:schemeClr val="tx1"/>
            </a:solidFill>
            <a:miter lim="800000"/>
            <a:headEnd/>
            <a:tailEnd/>
          </a:ln>
          <a:effectLst/>
        </p:spPr>
        <p:txBody>
          <a:bodyPr wrap="none" anchor="ctr"/>
          <a:lstStyle/>
          <a:p>
            <a:pPr eaLnBrk="0" hangingPunct="0"/>
            <a:r>
              <a:rPr lang="de-DE" sz="1600"/>
              <a:t> </a:t>
            </a:r>
          </a:p>
        </p:txBody>
      </p:sp>
      <p:sp>
        <p:nvSpPr>
          <p:cNvPr id="1921064" name="Rectangle 40"/>
          <p:cNvSpPr>
            <a:spLocks noChangeArrowheads="1"/>
          </p:cNvSpPr>
          <p:nvPr/>
        </p:nvSpPr>
        <p:spPr bwMode="auto">
          <a:xfrm>
            <a:off x="38862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5" name="Rectangle 41"/>
          <p:cNvSpPr>
            <a:spLocks noChangeArrowheads="1"/>
          </p:cNvSpPr>
          <p:nvPr/>
        </p:nvSpPr>
        <p:spPr bwMode="auto">
          <a:xfrm>
            <a:off x="41910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66" name="Rectangle 42"/>
          <p:cNvSpPr>
            <a:spLocks noChangeArrowheads="1"/>
          </p:cNvSpPr>
          <p:nvPr/>
        </p:nvSpPr>
        <p:spPr bwMode="auto">
          <a:xfrm>
            <a:off x="44958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67" name="Rectangle 43"/>
          <p:cNvSpPr>
            <a:spLocks noChangeArrowheads="1"/>
          </p:cNvSpPr>
          <p:nvPr/>
        </p:nvSpPr>
        <p:spPr bwMode="auto">
          <a:xfrm>
            <a:off x="48006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68" name="Rectangle 44"/>
          <p:cNvSpPr>
            <a:spLocks noChangeArrowheads="1"/>
          </p:cNvSpPr>
          <p:nvPr/>
        </p:nvSpPr>
        <p:spPr bwMode="auto">
          <a:xfrm>
            <a:off x="5105400" y="5565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69" name="Rectangle 45"/>
          <p:cNvSpPr>
            <a:spLocks noChangeArrowheads="1"/>
          </p:cNvSpPr>
          <p:nvPr/>
        </p:nvSpPr>
        <p:spPr bwMode="auto">
          <a:xfrm>
            <a:off x="29718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70" name="Rectangle 46"/>
          <p:cNvSpPr>
            <a:spLocks noChangeArrowheads="1"/>
          </p:cNvSpPr>
          <p:nvPr/>
        </p:nvSpPr>
        <p:spPr bwMode="auto">
          <a:xfrm>
            <a:off x="32766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71" name="Rectangle 47"/>
          <p:cNvSpPr>
            <a:spLocks noChangeArrowheads="1"/>
          </p:cNvSpPr>
          <p:nvPr/>
        </p:nvSpPr>
        <p:spPr bwMode="auto">
          <a:xfrm>
            <a:off x="35814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a:t>
            </a:r>
          </a:p>
        </p:txBody>
      </p:sp>
      <p:sp>
        <p:nvSpPr>
          <p:cNvPr id="1921072" name="Rectangle 48"/>
          <p:cNvSpPr>
            <a:spLocks noChangeArrowheads="1"/>
          </p:cNvSpPr>
          <p:nvPr/>
        </p:nvSpPr>
        <p:spPr bwMode="auto">
          <a:xfrm>
            <a:off x="38862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endParaRPr lang="en-US" sz="1600"/>
          </a:p>
        </p:txBody>
      </p:sp>
      <p:sp>
        <p:nvSpPr>
          <p:cNvPr id="1921073" name="Rectangle 49"/>
          <p:cNvSpPr>
            <a:spLocks noChangeArrowheads="1"/>
          </p:cNvSpPr>
          <p:nvPr/>
        </p:nvSpPr>
        <p:spPr bwMode="auto">
          <a:xfrm>
            <a:off x="41910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74" name="Rectangle 50"/>
          <p:cNvSpPr>
            <a:spLocks noChangeArrowheads="1"/>
          </p:cNvSpPr>
          <p:nvPr/>
        </p:nvSpPr>
        <p:spPr bwMode="auto">
          <a:xfrm>
            <a:off x="44958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75" name="Rectangle 51"/>
          <p:cNvSpPr>
            <a:spLocks noChangeArrowheads="1"/>
          </p:cNvSpPr>
          <p:nvPr/>
        </p:nvSpPr>
        <p:spPr bwMode="auto">
          <a:xfrm>
            <a:off x="48006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76" name="Rectangle 52"/>
          <p:cNvSpPr>
            <a:spLocks noChangeArrowheads="1"/>
          </p:cNvSpPr>
          <p:nvPr/>
        </p:nvSpPr>
        <p:spPr bwMode="auto">
          <a:xfrm>
            <a:off x="5105400" y="5946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 D</a:t>
            </a:r>
          </a:p>
        </p:txBody>
      </p:sp>
      <p:sp>
        <p:nvSpPr>
          <p:cNvPr id="1921077" name="Rectangle 53"/>
          <p:cNvSpPr>
            <a:spLocks noChangeArrowheads="1"/>
          </p:cNvSpPr>
          <p:nvPr/>
        </p:nvSpPr>
        <p:spPr bwMode="auto">
          <a:xfrm>
            <a:off x="29718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78" name="Rectangle 54"/>
          <p:cNvSpPr>
            <a:spLocks noChangeArrowheads="1"/>
          </p:cNvSpPr>
          <p:nvPr/>
        </p:nvSpPr>
        <p:spPr bwMode="auto">
          <a:xfrm>
            <a:off x="32766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C</a:t>
            </a:r>
          </a:p>
        </p:txBody>
      </p:sp>
      <p:sp>
        <p:nvSpPr>
          <p:cNvPr id="1921079" name="Rectangle 55"/>
          <p:cNvSpPr>
            <a:spLocks noChangeArrowheads="1"/>
          </p:cNvSpPr>
          <p:nvPr/>
        </p:nvSpPr>
        <p:spPr bwMode="auto">
          <a:xfrm>
            <a:off x="35814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E</a:t>
            </a:r>
          </a:p>
        </p:txBody>
      </p:sp>
      <p:sp>
        <p:nvSpPr>
          <p:cNvPr id="1921080" name="Rectangle 56"/>
          <p:cNvSpPr>
            <a:spLocks noChangeArrowheads="1"/>
          </p:cNvSpPr>
          <p:nvPr/>
        </p:nvSpPr>
        <p:spPr bwMode="auto">
          <a:xfrm>
            <a:off x="38862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E</a:t>
            </a:r>
          </a:p>
        </p:txBody>
      </p:sp>
      <p:sp>
        <p:nvSpPr>
          <p:cNvPr id="1921081" name="Rectangle 57"/>
          <p:cNvSpPr>
            <a:spLocks noChangeArrowheads="1"/>
          </p:cNvSpPr>
          <p:nvPr/>
        </p:nvSpPr>
        <p:spPr bwMode="auto">
          <a:xfrm>
            <a:off x="41910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B</a:t>
            </a:r>
          </a:p>
        </p:txBody>
      </p:sp>
      <p:sp>
        <p:nvSpPr>
          <p:cNvPr id="1921082" name="Rectangle 58"/>
          <p:cNvSpPr>
            <a:spLocks noChangeArrowheads="1"/>
          </p:cNvSpPr>
          <p:nvPr/>
        </p:nvSpPr>
        <p:spPr bwMode="auto">
          <a:xfrm>
            <a:off x="44958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A</a:t>
            </a:r>
          </a:p>
        </p:txBody>
      </p:sp>
      <p:sp>
        <p:nvSpPr>
          <p:cNvPr id="1921083" name="Rectangle 59"/>
          <p:cNvSpPr>
            <a:spLocks noChangeArrowheads="1"/>
          </p:cNvSpPr>
          <p:nvPr/>
        </p:nvSpPr>
        <p:spPr bwMode="auto">
          <a:xfrm>
            <a:off x="48006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F</a:t>
            </a:r>
          </a:p>
        </p:txBody>
      </p:sp>
      <p:sp>
        <p:nvSpPr>
          <p:cNvPr id="1921084" name="Rectangle 60"/>
          <p:cNvSpPr>
            <a:spLocks noChangeArrowheads="1"/>
          </p:cNvSpPr>
          <p:nvPr/>
        </p:nvSpPr>
        <p:spPr bwMode="auto">
          <a:xfrm>
            <a:off x="5105400" y="6327775"/>
            <a:ext cx="304800" cy="3048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de-DE" sz="1600"/>
              <a:t>D</a:t>
            </a:r>
          </a:p>
        </p:txBody>
      </p:sp>
      <p:sp>
        <p:nvSpPr>
          <p:cNvPr id="1921085" name="Line 61"/>
          <p:cNvSpPr>
            <a:spLocks noChangeShapeType="1"/>
          </p:cNvSpPr>
          <p:nvPr/>
        </p:nvSpPr>
        <p:spPr bwMode="auto">
          <a:xfrm flipH="1" flipV="1">
            <a:off x="4953000" y="5032375"/>
            <a:ext cx="7620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21086" name="Line 62"/>
          <p:cNvSpPr>
            <a:spLocks noChangeShapeType="1"/>
          </p:cNvSpPr>
          <p:nvPr/>
        </p:nvSpPr>
        <p:spPr bwMode="auto">
          <a:xfrm flipH="1" flipV="1">
            <a:off x="3733800" y="5794375"/>
            <a:ext cx="198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21087" name="Line 63"/>
          <p:cNvSpPr>
            <a:spLocks noChangeShapeType="1"/>
          </p:cNvSpPr>
          <p:nvPr/>
        </p:nvSpPr>
        <p:spPr bwMode="auto">
          <a:xfrm>
            <a:off x="5562600" y="4803775"/>
            <a:ext cx="0" cy="1905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21088" name="Text Box 64"/>
          <p:cNvSpPr txBox="1">
            <a:spLocks noChangeArrowheads="1"/>
          </p:cNvSpPr>
          <p:nvPr/>
        </p:nvSpPr>
        <p:spPr bwMode="auto">
          <a:xfrm>
            <a:off x="5638800" y="6203950"/>
            <a:ext cx="241300" cy="336550"/>
          </a:xfrm>
          <a:prstGeom prst="rect">
            <a:avLst/>
          </a:prstGeom>
          <a:noFill/>
          <a:ln w="9525">
            <a:noFill/>
            <a:miter lim="800000"/>
            <a:headEnd/>
            <a:tailEnd/>
          </a:ln>
          <a:effectLst/>
        </p:spPr>
        <p:txBody>
          <a:bodyPr wrap="none" anchor="ctr">
            <a:spAutoFit/>
          </a:bodyPr>
          <a:lstStyle/>
          <a:p>
            <a:pPr eaLnBrk="0" hangingPunct="0"/>
            <a:r>
              <a:rPr lang="en-US" sz="1600"/>
              <a:t>t</a:t>
            </a:r>
          </a:p>
        </p:txBody>
      </p:sp>
      <p:sp>
        <p:nvSpPr>
          <p:cNvPr id="1921089" name="Text Box 65"/>
          <p:cNvSpPr txBox="1">
            <a:spLocks noChangeArrowheads="1"/>
          </p:cNvSpPr>
          <p:nvPr/>
        </p:nvSpPr>
        <p:spPr bwMode="auto">
          <a:xfrm>
            <a:off x="1155700" y="4806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ACDABA-F</a:t>
            </a:r>
          </a:p>
        </p:txBody>
      </p:sp>
      <p:sp>
        <p:nvSpPr>
          <p:cNvPr id="1921090" name="Text Box 66"/>
          <p:cNvSpPr txBox="1">
            <a:spLocks noChangeArrowheads="1"/>
          </p:cNvSpPr>
          <p:nvPr/>
        </p:nvSpPr>
        <p:spPr bwMode="auto">
          <a:xfrm>
            <a:off x="1154113" y="5187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ACDABA-F</a:t>
            </a:r>
          </a:p>
        </p:txBody>
      </p:sp>
      <p:sp>
        <p:nvSpPr>
          <p:cNvPr id="1921091" name="Text Box 67"/>
          <p:cNvSpPr txBox="1">
            <a:spLocks noChangeArrowheads="1"/>
          </p:cNvSpPr>
          <p:nvPr/>
        </p:nvSpPr>
        <p:spPr bwMode="auto">
          <a:xfrm>
            <a:off x="1155700" y="5568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AC-ABAF-</a:t>
            </a:r>
          </a:p>
        </p:txBody>
      </p:sp>
      <p:sp>
        <p:nvSpPr>
          <p:cNvPr id="1921092" name="Text Box 68"/>
          <p:cNvSpPr txBox="1">
            <a:spLocks noChangeArrowheads="1"/>
          </p:cNvSpPr>
          <p:nvPr/>
        </p:nvSpPr>
        <p:spPr bwMode="auto">
          <a:xfrm>
            <a:off x="1155700" y="5949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A---BAFD</a:t>
            </a:r>
          </a:p>
        </p:txBody>
      </p:sp>
      <p:sp>
        <p:nvSpPr>
          <p:cNvPr id="1921093" name="Text Box 69"/>
          <p:cNvSpPr txBox="1">
            <a:spLocks noChangeArrowheads="1"/>
          </p:cNvSpPr>
          <p:nvPr/>
        </p:nvSpPr>
        <p:spPr bwMode="auto">
          <a:xfrm>
            <a:off x="1155700" y="6330950"/>
            <a:ext cx="1162050" cy="336550"/>
          </a:xfrm>
          <a:prstGeom prst="rect">
            <a:avLst/>
          </a:prstGeom>
          <a:noFill/>
          <a:ln w="9525">
            <a:noFill/>
            <a:miter lim="800000"/>
            <a:headEnd/>
            <a:tailEnd/>
          </a:ln>
          <a:effectLst/>
        </p:spPr>
        <p:txBody>
          <a:bodyPr wrap="none" anchor="ctr">
            <a:spAutoFit/>
          </a:bodyPr>
          <a:lstStyle/>
          <a:p>
            <a:pPr eaLnBrk="0" hangingPunct="0"/>
            <a:r>
              <a:rPr lang="en-US" sz="1600">
                <a:latin typeface="Courier New" pitchFamily="49" charset="0"/>
              </a:rPr>
              <a:t>ACEEBAFD</a:t>
            </a:r>
          </a:p>
        </p:txBody>
      </p:sp>
      <p:sp>
        <p:nvSpPr>
          <p:cNvPr id="1921094" name="Text Box 70"/>
          <p:cNvSpPr txBox="1">
            <a:spLocks noChangeArrowheads="1"/>
          </p:cNvSpPr>
          <p:nvPr/>
        </p:nvSpPr>
        <p:spPr bwMode="auto">
          <a:xfrm>
            <a:off x="1079500" y="4502150"/>
            <a:ext cx="1189038" cy="336550"/>
          </a:xfrm>
          <a:prstGeom prst="rect">
            <a:avLst/>
          </a:prstGeom>
          <a:noFill/>
          <a:ln w="9525">
            <a:noFill/>
            <a:miter lim="800000"/>
            <a:headEnd/>
            <a:tailEnd/>
          </a:ln>
          <a:effectLst/>
        </p:spPr>
        <p:txBody>
          <a:bodyPr wrap="none" anchor="ctr">
            <a:spAutoFit/>
          </a:bodyPr>
          <a:lstStyle/>
          <a:p>
            <a:pPr eaLnBrk="0" hangingPunct="0"/>
            <a:r>
              <a:rPr lang="en-US" sz="1600"/>
              <a:t>reservation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E2A4F5-7AF9-4CCB-B433-D931AFA8E9FF}" type="slidenum">
              <a:rPr lang="en-US"/>
              <a:pPr/>
              <a:t>23</a:t>
            </a:fld>
            <a:endParaRPr lang="en-US"/>
          </a:p>
        </p:txBody>
      </p:sp>
      <p:sp>
        <p:nvSpPr>
          <p:cNvPr id="1959938" name="Rectangle 2"/>
          <p:cNvSpPr>
            <a:spLocks noGrp="1" noChangeArrowheads="1"/>
          </p:cNvSpPr>
          <p:nvPr>
            <p:ph type="title"/>
          </p:nvPr>
        </p:nvSpPr>
        <p:spPr>
          <a:xfrm>
            <a:off x="644525" y="250825"/>
            <a:ext cx="7772400" cy="1254125"/>
          </a:xfrm>
        </p:spPr>
        <p:txBody>
          <a:bodyPr/>
          <a:lstStyle/>
          <a:p>
            <a:r>
              <a:rPr lang="en-US"/>
              <a:t>Contention-based protocols with Reservation Mechanisms </a:t>
            </a:r>
          </a:p>
        </p:txBody>
      </p:sp>
      <p:sp>
        <p:nvSpPr>
          <p:cNvPr id="1959939" name="Rectangle 3"/>
          <p:cNvSpPr>
            <a:spLocks noGrp="1" noChangeArrowheads="1"/>
          </p:cNvSpPr>
          <p:nvPr>
            <p:ph type="body" idx="1"/>
          </p:nvPr>
        </p:nvSpPr>
        <p:spPr>
          <a:xfrm>
            <a:off x="354013" y="1685925"/>
            <a:ext cx="8450262" cy="4894263"/>
          </a:xfrm>
        </p:spPr>
        <p:txBody>
          <a:bodyPr/>
          <a:lstStyle/>
          <a:p>
            <a:pPr marL="228600" indent="-228600"/>
            <a:r>
              <a:rPr lang="en-US"/>
              <a:t>Collision avoidance time allocation protocol (CATA) </a:t>
            </a:r>
          </a:p>
          <a:p>
            <a:pPr marL="571500" lvl="1" indent="-228600"/>
            <a:r>
              <a:rPr lang="en-US"/>
              <a:t>based on dynamic topology-dependent transmission scheduling</a:t>
            </a:r>
          </a:p>
          <a:p>
            <a:pPr marL="571500" lvl="1" indent="-228600"/>
            <a:r>
              <a:rPr lang="en-US"/>
              <a:t>Nodes contend for and reserve time slots by means of a distributed reservation and handshake mechanism.</a:t>
            </a:r>
          </a:p>
          <a:p>
            <a:pPr marL="571500" lvl="1" indent="-228600"/>
            <a:r>
              <a:rPr lang="en-US"/>
              <a:t>Support broadcast, unicast, and multicast transmissions.</a:t>
            </a:r>
          </a:p>
          <a:p>
            <a:pPr marL="571500" lvl="1" indent="-228600"/>
            <a:r>
              <a:rPr lang="en-US"/>
              <a:t>The operation is based on two basic principles:</a:t>
            </a:r>
          </a:p>
          <a:p>
            <a:pPr marL="914400" lvl="2" indent="-228600"/>
            <a:r>
              <a:rPr lang="en-US" sz="2000"/>
              <a:t>The receiver(s) of a flow must inform the potential source nodes about the reserved slot on which it is currently receiving packets. The source node must inform the potential destination node(s) about interferences in the slot.</a:t>
            </a:r>
          </a:p>
          <a:p>
            <a:pPr marL="914400" lvl="2" indent="-228600"/>
            <a:r>
              <a:rPr lang="en-US" sz="2000"/>
              <a:t>Usage of negative acknowledgements for reservation requests, and control packet transmissions at the beginning of each slot, for distributing slot reservation information to senders of broadcast or multicast sessions.</a:t>
            </a:r>
          </a:p>
          <a:p>
            <a:pPr marL="228600" indent="-228600"/>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D1AE6EE-51D4-41EC-A4CA-AA0A12F17757}" type="slidenum">
              <a:rPr lang="en-US"/>
              <a:pPr/>
              <a:t>24</a:t>
            </a:fld>
            <a:endParaRPr lang="en-US"/>
          </a:p>
        </p:txBody>
      </p:sp>
      <p:sp>
        <p:nvSpPr>
          <p:cNvPr id="1960962" name="Rectangle 2"/>
          <p:cNvSpPr>
            <a:spLocks noGrp="1" noChangeArrowheads="1"/>
          </p:cNvSpPr>
          <p:nvPr>
            <p:ph type="title"/>
          </p:nvPr>
        </p:nvSpPr>
        <p:spPr>
          <a:xfrm>
            <a:off x="644525" y="250825"/>
            <a:ext cx="7772400" cy="1174750"/>
          </a:xfrm>
        </p:spPr>
        <p:txBody>
          <a:bodyPr/>
          <a:lstStyle/>
          <a:p>
            <a:r>
              <a:rPr lang="en-US"/>
              <a:t>Contention-based protocols with Reservation Mechanisms</a:t>
            </a:r>
          </a:p>
        </p:txBody>
      </p:sp>
      <p:sp>
        <p:nvSpPr>
          <p:cNvPr id="1960963" name="Rectangle 3"/>
          <p:cNvSpPr>
            <a:spLocks noGrp="1" noChangeArrowheads="1"/>
          </p:cNvSpPr>
          <p:nvPr>
            <p:ph type="body" idx="1"/>
          </p:nvPr>
        </p:nvSpPr>
        <p:spPr>
          <a:xfrm>
            <a:off x="354013" y="1608138"/>
            <a:ext cx="8450262" cy="4972050"/>
          </a:xfrm>
        </p:spPr>
        <p:txBody>
          <a:bodyPr/>
          <a:lstStyle/>
          <a:p>
            <a:pPr marL="228600" indent="-228600">
              <a:lnSpc>
                <a:spcPct val="90000"/>
              </a:lnSpc>
            </a:pPr>
            <a:r>
              <a:rPr lang="en-US"/>
              <a:t>Hop reservation multiple access protocol (HRMA) </a:t>
            </a:r>
          </a:p>
          <a:p>
            <a:pPr marL="571500" lvl="1" indent="-228600">
              <a:lnSpc>
                <a:spcPct val="90000"/>
              </a:lnSpc>
            </a:pPr>
            <a:r>
              <a:rPr lang="en-US"/>
              <a:t>a multichannel MAC protocol which is based on half-duplex, very slow frequency-hopping spread spectrum (FHSS) radios</a:t>
            </a:r>
          </a:p>
          <a:p>
            <a:pPr marL="571500" lvl="1" indent="-228600">
              <a:lnSpc>
                <a:spcPct val="90000"/>
              </a:lnSpc>
            </a:pPr>
            <a:r>
              <a:rPr lang="en-US"/>
              <a:t>uses a reservation and handshake mechanism to enable a pair of communicating nodes to reserve a frequency hop, thereby guaranteeing collision-free data transmission.</a:t>
            </a:r>
          </a:p>
          <a:p>
            <a:pPr marL="571500" lvl="1" indent="-228600">
              <a:lnSpc>
                <a:spcPct val="90000"/>
              </a:lnSpc>
            </a:pPr>
            <a:r>
              <a:rPr lang="en-US"/>
              <a:t>can be viewed as a time slot reservation protocol where each time slot is assigned a separate frequency channel.</a:t>
            </a:r>
          </a:p>
          <a:p>
            <a:pPr marL="228600" indent="-228600">
              <a:lnSpc>
                <a:spcPct val="90000"/>
              </a:lnSpc>
            </a:pPr>
            <a:r>
              <a:rPr lang="en-US"/>
              <a:t>Soft reservation multiple access with priority assignment (SRMA/PA)</a:t>
            </a:r>
          </a:p>
          <a:p>
            <a:pPr marL="571500" lvl="1" indent="-228600">
              <a:lnSpc>
                <a:spcPct val="90000"/>
              </a:lnSpc>
            </a:pPr>
            <a:r>
              <a:rPr lang="en-US"/>
              <a:t>Developed with the main objective of supporting integrated services of real-time and non-real-time application in ad hoc networks, at the same time maximizing the statistical multiplexing gain.</a:t>
            </a:r>
          </a:p>
          <a:p>
            <a:pPr marL="571500" lvl="1" indent="-228600">
              <a:lnSpc>
                <a:spcPct val="90000"/>
              </a:lnSpc>
            </a:pPr>
            <a:r>
              <a:rPr lang="en-US"/>
              <a:t>Nodes use a collision-avoidance handshake mechanism and a soft reservation mechanism.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AD0CC46-1FEC-4704-A1E9-AD1B731EDE3D}" type="slidenum">
              <a:rPr lang="en-US"/>
              <a:pPr/>
              <a:t>25</a:t>
            </a:fld>
            <a:endParaRPr lang="en-US"/>
          </a:p>
        </p:txBody>
      </p:sp>
      <p:sp>
        <p:nvSpPr>
          <p:cNvPr id="1961987" name="Rectangle 3"/>
          <p:cNvSpPr>
            <a:spLocks noGrp="1" noChangeArrowheads="1"/>
          </p:cNvSpPr>
          <p:nvPr>
            <p:ph type="body" idx="1"/>
          </p:nvPr>
        </p:nvSpPr>
        <p:spPr>
          <a:xfrm>
            <a:off x="354013" y="1468438"/>
            <a:ext cx="8450262" cy="5111750"/>
          </a:xfrm>
        </p:spPr>
        <p:txBody>
          <a:bodyPr/>
          <a:lstStyle/>
          <a:p>
            <a:pPr marL="231775" indent="-231775">
              <a:lnSpc>
                <a:spcPct val="90000"/>
              </a:lnSpc>
            </a:pPr>
            <a:r>
              <a:rPr lang="en-US"/>
              <a:t>Five-Phase Reservation Protocol (FPRP)</a:t>
            </a:r>
          </a:p>
          <a:p>
            <a:pPr marL="566738" lvl="1" indent="-219075">
              <a:lnSpc>
                <a:spcPct val="90000"/>
              </a:lnSpc>
            </a:pPr>
            <a:r>
              <a:rPr lang="en-US"/>
              <a:t>a single-channel time division multiple access (TDMA)-based broadcast scheduling protocol.</a:t>
            </a:r>
          </a:p>
          <a:p>
            <a:pPr marL="566738" lvl="1" indent="-219075">
              <a:lnSpc>
                <a:spcPct val="90000"/>
              </a:lnSpc>
            </a:pPr>
            <a:r>
              <a:rPr lang="en-US"/>
              <a:t>Nodes uses a contention mechanism in order to acquire time slots.</a:t>
            </a:r>
          </a:p>
          <a:p>
            <a:pPr marL="566738" lvl="1" indent="-219075">
              <a:lnSpc>
                <a:spcPct val="90000"/>
              </a:lnSpc>
            </a:pPr>
            <a:r>
              <a:rPr lang="en-US"/>
              <a:t>The protocol assumes the availability of global time at all nodes.</a:t>
            </a:r>
          </a:p>
          <a:p>
            <a:pPr marL="566738" lvl="1" indent="-219075">
              <a:lnSpc>
                <a:spcPct val="90000"/>
              </a:lnSpc>
            </a:pPr>
            <a:r>
              <a:rPr lang="en-US"/>
              <a:t>The reservation takes five phases: reservation, collision report, reservation confirmation, reservation acknowledgement, and packing and elimination phase.</a:t>
            </a:r>
          </a:p>
          <a:p>
            <a:pPr marL="231775" indent="-231775">
              <a:lnSpc>
                <a:spcPct val="90000"/>
              </a:lnSpc>
            </a:pPr>
            <a:r>
              <a:rPr lang="en-US"/>
              <a:t>MACA with Piggy-Backed Reservation (MACA/PR)</a:t>
            </a:r>
          </a:p>
          <a:p>
            <a:pPr marL="566738" lvl="1" indent="-219075">
              <a:lnSpc>
                <a:spcPct val="90000"/>
              </a:lnSpc>
            </a:pPr>
            <a:r>
              <a:rPr lang="en-US"/>
              <a:t>Provide real-time traffic support in multi-hop wireless networks</a:t>
            </a:r>
          </a:p>
          <a:p>
            <a:pPr marL="566738" lvl="1" indent="-219075">
              <a:lnSpc>
                <a:spcPct val="90000"/>
              </a:lnSpc>
            </a:pPr>
            <a:r>
              <a:rPr lang="en-US"/>
              <a:t>Based on the MACAW protocol with non-persistent CSMA</a:t>
            </a:r>
          </a:p>
          <a:p>
            <a:pPr marL="566738" lvl="1" indent="-219075">
              <a:lnSpc>
                <a:spcPct val="90000"/>
              </a:lnSpc>
            </a:pPr>
            <a:r>
              <a:rPr lang="en-US"/>
              <a:t>The main components of MACA/PR are:</a:t>
            </a:r>
          </a:p>
          <a:p>
            <a:pPr marL="914400" lvl="2" indent="-231775">
              <a:lnSpc>
                <a:spcPct val="90000"/>
              </a:lnSpc>
            </a:pPr>
            <a:r>
              <a:rPr lang="en-US" sz="2000"/>
              <a:t>A MAC protocol</a:t>
            </a:r>
          </a:p>
          <a:p>
            <a:pPr marL="914400" lvl="2" indent="-231775">
              <a:lnSpc>
                <a:spcPct val="90000"/>
              </a:lnSpc>
            </a:pPr>
            <a:r>
              <a:rPr lang="en-US" sz="2000"/>
              <a:t>A reservation protocol</a:t>
            </a:r>
          </a:p>
          <a:p>
            <a:pPr marL="914400" lvl="2" indent="-231775">
              <a:lnSpc>
                <a:spcPct val="90000"/>
              </a:lnSpc>
            </a:pPr>
            <a:r>
              <a:rPr lang="en-US" sz="2000"/>
              <a:t>A QoS routing protocol</a:t>
            </a:r>
          </a:p>
        </p:txBody>
      </p:sp>
      <p:sp>
        <p:nvSpPr>
          <p:cNvPr id="1961989" name="Rectangle 5"/>
          <p:cNvSpPr>
            <a:spLocks noGrp="1" noChangeArrowheads="1"/>
          </p:cNvSpPr>
          <p:nvPr>
            <p:ph type="title"/>
          </p:nvPr>
        </p:nvSpPr>
        <p:spPr>
          <a:xfrm>
            <a:off x="644525" y="223838"/>
            <a:ext cx="7772400" cy="1174750"/>
          </a:xfrm>
          <a:noFill/>
          <a:ln/>
        </p:spPr>
        <p:txBody>
          <a:bodyPr/>
          <a:lstStyle/>
          <a:p>
            <a:r>
              <a:rPr lang="en-US"/>
              <a:t>Contention-based protocols with Reservation Mechanisms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4262ACA-9044-4EEB-A23E-E8EF821623EA}" type="slidenum">
              <a:rPr lang="en-US"/>
              <a:pPr/>
              <a:t>26</a:t>
            </a:fld>
            <a:endParaRPr lang="en-US"/>
          </a:p>
        </p:txBody>
      </p:sp>
      <p:sp>
        <p:nvSpPr>
          <p:cNvPr id="1963011" name="Rectangle 3"/>
          <p:cNvSpPr>
            <a:spLocks noGrp="1" noChangeArrowheads="1"/>
          </p:cNvSpPr>
          <p:nvPr>
            <p:ph type="body" idx="1"/>
          </p:nvPr>
        </p:nvSpPr>
        <p:spPr>
          <a:xfrm>
            <a:off x="288925" y="1492250"/>
            <a:ext cx="8591550" cy="5087938"/>
          </a:xfrm>
        </p:spPr>
        <p:txBody>
          <a:bodyPr/>
          <a:lstStyle/>
          <a:p>
            <a:pPr marL="231775" indent="-231775"/>
            <a:r>
              <a:rPr lang="en-US"/>
              <a:t>Real-Time Medium Access Control Protocol (RTMAC)</a:t>
            </a:r>
          </a:p>
          <a:p>
            <a:pPr marL="566738" lvl="1" indent="-219075"/>
            <a:r>
              <a:rPr lang="en-US"/>
              <a:t>Provides a bandwidth reservation mechanism for supporting real-time traffic in ad hoc wireless networks</a:t>
            </a:r>
          </a:p>
          <a:p>
            <a:pPr marL="566738" lvl="1" indent="-219075"/>
            <a:r>
              <a:rPr lang="en-US"/>
              <a:t>RTMAC has two components</a:t>
            </a:r>
          </a:p>
          <a:p>
            <a:pPr marL="914400" lvl="2" indent="-231775"/>
            <a:r>
              <a:rPr lang="en-US" sz="2000"/>
              <a:t>A MAC layer protocol is a real-time extension of the IEEE 802.11 DCF.</a:t>
            </a:r>
          </a:p>
          <a:p>
            <a:pPr marL="1262063" lvl="3" indent="-231775"/>
            <a:r>
              <a:rPr lang="en-US" sz="1800"/>
              <a:t>A medium-access protocol for best-effort traffic</a:t>
            </a:r>
          </a:p>
          <a:p>
            <a:pPr marL="1262063" lvl="3" indent="-231775"/>
            <a:r>
              <a:rPr lang="en-US" sz="1800"/>
              <a:t>A reservation protocol for real-time traffic</a:t>
            </a:r>
          </a:p>
          <a:p>
            <a:pPr marL="914400" lvl="2" indent="-231775"/>
            <a:r>
              <a:rPr lang="en-US" sz="2000"/>
              <a:t>A QoS routing protocol is  responsible for end-to-end reservation and  release of bandwidth resources.</a:t>
            </a:r>
          </a:p>
        </p:txBody>
      </p:sp>
      <p:sp>
        <p:nvSpPr>
          <p:cNvPr id="1963014" name="Rectangle 6"/>
          <p:cNvSpPr>
            <a:spLocks noGrp="1" noChangeArrowheads="1"/>
          </p:cNvSpPr>
          <p:nvPr>
            <p:ph type="title"/>
          </p:nvPr>
        </p:nvSpPr>
        <p:spPr>
          <a:xfrm>
            <a:off x="644525" y="223838"/>
            <a:ext cx="7772400" cy="1174750"/>
          </a:xfrm>
          <a:noFill/>
          <a:ln/>
        </p:spPr>
        <p:txBody>
          <a:bodyPr/>
          <a:lstStyle/>
          <a:p>
            <a:r>
              <a:rPr lang="en-US"/>
              <a:t>Contention-based protocols with Reservation Mechanisms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0C36296-B29D-49CF-87E5-1C342EB00A4E}" type="slidenum">
              <a:rPr lang="en-US"/>
              <a:pPr/>
              <a:t>27</a:t>
            </a:fld>
            <a:endParaRPr lang="en-US"/>
          </a:p>
        </p:txBody>
      </p:sp>
      <p:sp>
        <p:nvSpPr>
          <p:cNvPr id="1967106" name="Rectangle 2"/>
          <p:cNvSpPr>
            <a:spLocks noGrp="1" noChangeArrowheads="1"/>
          </p:cNvSpPr>
          <p:nvPr>
            <p:ph type="body" idx="1"/>
          </p:nvPr>
        </p:nvSpPr>
        <p:spPr>
          <a:xfrm>
            <a:off x="288925" y="1570038"/>
            <a:ext cx="8591550" cy="5010150"/>
          </a:xfrm>
        </p:spPr>
        <p:txBody>
          <a:bodyPr/>
          <a:lstStyle/>
          <a:p>
            <a:pPr marL="231775" indent="-231775"/>
            <a:r>
              <a:rPr lang="en-US"/>
              <a:t>Protocols in this category focus on packet scheduling at the nodes and transmission scheduling of the nodes.</a:t>
            </a:r>
          </a:p>
          <a:p>
            <a:pPr marL="231775" indent="-231775"/>
            <a:r>
              <a:rPr lang="en-US"/>
              <a:t>The factors that affects scheduling decisions</a:t>
            </a:r>
          </a:p>
          <a:p>
            <a:pPr marL="566738" lvl="1" indent="-219075"/>
            <a:r>
              <a:rPr lang="en-US"/>
              <a:t>Delay targets of packets</a:t>
            </a:r>
          </a:p>
          <a:p>
            <a:pPr marL="566738" lvl="1" indent="-219075"/>
            <a:r>
              <a:rPr lang="en-US"/>
              <a:t>Traffic load at nodes</a:t>
            </a:r>
          </a:p>
          <a:p>
            <a:pPr marL="566738" lvl="1" indent="-219075"/>
            <a:r>
              <a:rPr lang="en-US"/>
              <a:t>Battery power </a:t>
            </a:r>
          </a:p>
          <a:p>
            <a:pPr marL="231775" indent="-231775"/>
            <a:r>
              <a:rPr lang="en-US"/>
              <a:t>Distributed priority scheduling and medium access in Ad Hoc Networks present two mechanisms for providing quality of service (QoS)</a:t>
            </a:r>
          </a:p>
          <a:p>
            <a:pPr marL="566738" lvl="1" indent="-219075"/>
            <a:r>
              <a:rPr lang="en-US"/>
              <a:t>Distributed priority scheduling (DPS) – piggy-backs the priority tag of a node’s current and head-of-line packets o the control and data packets</a:t>
            </a:r>
          </a:p>
          <a:p>
            <a:pPr marL="566738" lvl="1" indent="-219075"/>
            <a:r>
              <a:rPr lang="en-US"/>
              <a:t>Multi-hop coordination – extends the DPS scheme to carry out scheduling over multi-hop paths.</a:t>
            </a:r>
          </a:p>
        </p:txBody>
      </p:sp>
      <p:sp>
        <p:nvSpPr>
          <p:cNvPr id="1967107" name="Rectangle 3"/>
          <p:cNvSpPr>
            <a:spLocks noGrp="1" noChangeArrowheads="1"/>
          </p:cNvSpPr>
          <p:nvPr>
            <p:ph type="title"/>
          </p:nvPr>
        </p:nvSpPr>
        <p:spPr>
          <a:xfrm>
            <a:off x="644525" y="185738"/>
            <a:ext cx="7772400" cy="1174750"/>
          </a:xfrm>
          <a:noFill/>
          <a:ln/>
        </p:spPr>
        <p:txBody>
          <a:bodyPr/>
          <a:lstStyle/>
          <a:p>
            <a:r>
              <a:rPr lang="en-US"/>
              <a:t>Contention-based protocols with Scheduling Mechanisms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39AA412-1573-47E9-8448-1CF0A242252C}" type="slidenum">
              <a:rPr lang="en-US"/>
              <a:pPr/>
              <a:t>28</a:t>
            </a:fld>
            <a:endParaRPr lang="en-US"/>
          </a:p>
        </p:txBody>
      </p:sp>
      <p:sp>
        <p:nvSpPr>
          <p:cNvPr id="1968130" name="Rectangle 2"/>
          <p:cNvSpPr>
            <a:spLocks noGrp="1" noChangeArrowheads="1"/>
          </p:cNvSpPr>
          <p:nvPr>
            <p:ph type="body" idx="1"/>
          </p:nvPr>
        </p:nvSpPr>
        <p:spPr>
          <a:xfrm>
            <a:off x="288925" y="1441450"/>
            <a:ext cx="8591550" cy="5138738"/>
          </a:xfrm>
        </p:spPr>
        <p:txBody>
          <a:bodyPr/>
          <a:lstStyle/>
          <a:p>
            <a:pPr marL="231775" indent="-231775"/>
            <a:r>
              <a:rPr lang="en-US"/>
              <a:t>Distributed Wireless Ordering Protocol (DWOP)</a:t>
            </a:r>
          </a:p>
          <a:p>
            <a:pPr marL="566738" lvl="1" indent="-219075"/>
            <a:r>
              <a:rPr lang="en-US"/>
              <a:t>A media access scheme along with a scheduling mechanism</a:t>
            </a:r>
          </a:p>
          <a:p>
            <a:pPr marL="566738" lvl="1" indent="-219075"/>
            <a:r>
              <a:rPr lang="en-US"/>
              <a:t>Based on the distributed priority scheduling scheme</a:t>
            </a:r>
          </a:p>
          <a:p>
            <a:pPr marL="231775" indent="-231775"/>
            <a:r>
              <a:rPr lang="en-US"/>
              <a:t>Distributed Laxity-based Priority Scheduling (DLPS) Scheme</a:t>
            </a:r>
          </a:p>
          <a:p>
            <a:pPr marL="566738" lvl="1" indent="-219075"/>
            <a:r>
              <a:rPr lang="en-US"/>
              <a:t>Scheduling decisions are made based on</a:t>
            </a:r>
          </a:p>
          <a:p>
            <a:pPr marL="566738" lvl="1" indent="-219075"/>
            <a:r>
              <a:rPr lang="en-US"/>
              <a:t>The states of neighboring nodes and feed back from destination nodes regarding packet losses</a:t>
            </a:r>
          </a:p>
          <a:p>
            <a:pPr marL="566738" lvl="1" indent="-219075"/>
            <a:r>
              <a:rPr lang="en-US"/>
              <a:t>Packets are recorded based on their uniform laxity budgets (ULBs) and the packet delivery ratios of the flows. The laxity of a packet is the time remaining before its deadline. </a:t>
            </a:r>
          </a:p>
        </p:txBody>
      </p:sp>
      <p:sp>
        <p:nvSpPr>
          <p:cNvPr id="1968131" name="Rectangle 3"/>
          <p:cNvSpPr>
            <a:spLocks noGrp="1" noChangeArrowheads="1"/>
          </p:cNvSpPr>
          <p:nvPr>
            <p:ph type="title"/>
          </p:nvPr>
        </p:nvSpPr>
        <p:spPr>
          <a:xfrm>
            <a:off x="631825" y="173038"/>
            <a:ext cx="7772400" cy="1174750"/>
          </a:xfrm>
          <a:noFill/>
          <a:ln/>
        </p:spPr>
        <p:txBody>
          <a:bodyPr/>
          <a:lstStyle/>
          <a:p>
            <a:r>
              <a:rPr lang="en-US"/>
              <a:t>Contention-based protocols with Scheduling Mechanisms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6E4A96A-A6B0-4530-BEA9-11A632C837C1}" type="slidenum">
              <a:rPr lang="en-US"/>
              <a:pPr/>
              <a:t>29</a:t>
            </a:fld>
            <a:endParaRPr lang="en-US"/>
          </a:p>
        </p:txBody>
      </p:sp>
      <p:sp>
        <p:nvSpPr>
          <p:cNvPr id="1969154" name="Rectangle 2"/>
          <p:cNvSpPr>
            <a:spLocks noGrp="1" noChangeArrowheads="1"/>
          </p:cNvSpPr>
          <p:nvPr>
            <p:ph type="body" idx="1"/>
          </p:nvPr>
        </p:nvSpPr>
        <p:spPr>
          <a:xfrm>
            <a:off x="288925" y="1468438"/>
            <a:ext cx="8591550" cy="5189537"/>
          </a:xfrm>
        </p:spPr>
        <p:txBody>
          <a:bodyPr/>
          <a:lstStyle/>
          <a:p>
            <a:pPr marL="231775" indent="-231775">
              <a:lnSpc>
                <a:spcPct val="80000"/>
              </a:lnSpc>
            </a:pPr>
            <a:r>
              <a:rPr lang="en-US"/>
              <a:t>MAC protocols that use directional antennas have several advantages:</a:t>
            </a:r>
          </a:p>
          <a:p>
            <a:pPr marL="566738" lvl="1" indent="-219075">
              <a:lnSpc>
                <a:spcPct val="80000"/>
              </a:lnSpc>
            </a:pPr>
            <a:r>
              <a:rPr lang="en-US"/>
              <a:t>Reduce signal interference</a:t>
            </a:r>
          </a:p>
          <a:p>
            <a:pPr marL="566738" lvl="1" indent="-219075">
              <a:lnSpc>
                <a:spcPct val="80000"/>
              </a:lnSpc>
            </a:pPr>
            <a:r>
              <a:rPr lang="en-US"/>
              <a:t>Increase in the system throughput</a:t>
            </a:r>
          </a:p>
          <a:p>
            <a:pPr marL="566738" lvl="1" indent="-219075">
              <a:lnSpc>
                <a:spcPct val="80000"/>
              </a:lnSpc>
            </a:pPr>
            <a:r>
              <a:rPr lang="en-US"/>
              <a:t>Improved channel reuse</a:t>
            </a:r>
          </a:p>
          <a:p>
            <a:pPr marL="231775" indent="-231775">
              <a:lnSpc>
                <a:spcPct val="80000"/>
              </a:lnSpc>
            </a:pPr>
            <a:r>
              <a:rPr lang="en-US"/>
              <a:t>MAC protocol using directional antennas</a:t>
            </a:r>
          </a:p>
          <a:p>
            <a:pPr marL="566738" lvl="1" indent="-219075">
              <a:lnSpc>
                <a:spcPct val="80000"/>
              </a:lnSpc>
            </a:pPr>
            <a:r>
              <a:rPr lang="en-US"/>
              <a:t>Make use of an RTS/CTS exchange mechanism</a:t>
            </a:r>
          </a:p>
          <a:p>
            <a:pPr marL="566738" lvl="1" indent="-219075">
              <a:lnSpc>
                <a:spcPct val="80000"/>
              </a:lnSpc>
            </a:pPr>
            <a:r>
              <a:rPr lang="en-US"/>
              <a:t>Use directional antennas for transmitting and receiving data packets</a:t>
            </a:r>
          </a:p>
          <a:p>
            <a:pPr marL="231775" indent="-231775">
              <a:lnSpc>
                <a:spcPct val="80000"/>
              </a:lnSpc>
            </a:pPr>
            <a:r>
              <a:rPr lang="en-US"/>
              <a:t>Directional Busy Tone-based MAC Protocol (DBTMA)</a:t>
            </a:r>
          </a:p>
          <a:p>
            <a:pPr marL="566738" lvl="1" indent="-219075">
              <a:lnSpc>
                <a:spcPct val="80000"/>
              </a:lnSpc>
            </a:pPr>
            <a:r>
              <a:rPr lang="en-US"/>
              <a:t>It uses directional antennas for transmitting the RTS, CTS, data frames, and the busy tones.</a:t>
            </a:r>
          </a:p>
          <a:p>
            <a:pPr marL="231775" indent="-231775">
              <a:lnSpc>
                <a:spcPct val="80000"/>
              </a:lnSpc>
            </a:pPr>
            <a:r>
              <a:rPr lang="en-US"/>
              <a:t>Directional MAC Protocols for Ad Hoc Wireless Networks</a:t>
            </a:r>
          </a:p>
          <a:p>
            <a:pPr marL="566738" lvl="1" indent="-219075">
              <a:lnSpc>
                <a:spcPct val="80000"/>
              </a:lnSpc>
            </a:pPr>
            <a:r>
              <a:rPr lang="en-US"/>
              <a:t>DMAC-1, a directional antenna is used for transmitting RTS packets and omni-directional antenna for CTS packets.</a:t>
            </a:r>
          </a:p>
          <a:p>
            <a:pPr marL="566738" lvl="1" indent="-219075">
              <a:lnSpc>
                <a:spcPct val="80000"/>
              </a:lnSpc>
            </a:pPr>
            <a:r>
              <a:rPr lang="en-US"/>
              <a:t>DMAC-1, both directional RTS and omni-directional RTS transmission are used.</a:t>
            </a:r>
          </a:p>
        </p:txBody>
      </p:sp>
      <p:sp>
        <p:nvSpPr>
          <p:cNvPr id="1969155" name="Rectangle 3"/>
          <p:cNvSpPr>
            <a:spLocks noGrp="1" noChangeArrowheads="1"/>
          </p:cNvSpPr>
          <p:nvPr>
            <p:ph type="title"/>
          </p:nvPr>
        </p:nvSpPr>
        <p:spPr>
          <a:xfrm>
            <a:off x="233363" y="173038"/>
            <a:ext cx="8724900" cy="1174750"/>
          </a:xfrm>
          <a:noFill/>
          <a:ln/>
        </p:spPr>
        <p:txBody>
          <a:bodyPr/>
          <a:lstStyle/>
          <a:p>
            <a:r>
              <a:rPr lang="en-US"/>
              <a:t>MAC Protocols that use directional Antennas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7CB04A-347D-46AF-A801-89942922AD0E}" type="slidenum">
              <a:rPr lang="en-US"/>
              <a:pPr/>
              <a:t>3</a:t>
            </a:fld>
            <a:endParaRPr lang="en-US"/>
          </a:p>
        </p:txBody>
      </p:sp>
      <p:sp>
        <p:nvSpPr>
          <p:cNvPr id="1916930" name="Rectangle 2"/>
          <p:cNvSpPr>
            <a:spLocks noGrp="1" noChangeArrowheads="1"/>
          </p:cNvSpPr>
          <p:nvPr>
            <p:ph type="title"/>
          </p:nvPr>
        </p:nvSpPr>
        <p:spPr>
          <a:xfrm>
            <a:off x="0" y="196850"/>
            <a:ext cx="9144000" cy="547688"/>
          </a:xfrm>
        </p:spPr>
        <p:txBody>
          <a:bodyPr/>
          <a:lstStyle/>
          <a:p>
            <a:r>
              <a:rPr lang="en-US"/>
              <a:t>Issues</a:t>
            </a:r>
          </a:p>
        </p:txBody>
      </p:sp>
      <p:sp>
        <p:nvSpPr>
          <p:cNvPr id="1916931" name="Rectangle 3"/>
          <p:cNvSpPr>
            <a:spLocks noGrp="1" noChangeArrowheads="1"/>
          </p:cNvSpPr>
          <p:nvPr>
            <p:ph type="body" idx="1"/>
          </p:nvPr>
        </p:nvSpPr>
        <p:spPr>
          <a:xfrm>
            <a:off x="244475" y="922338"/>
            <a:ext cx="8655050" cy="5664200"/>
          </a:xfrm>
        </p:spPr>
        <p:txBody>
          <a:bodyPr/>
          <a:lstStyle/>
          <a:p>
            <a:pPr marL="228600" indent="-228600">
              <a:lnSpc>
                <a:spcPct val="90000"/>
              </a:lnSpc>
            </a:pPr>
            <a:r>
              <a:rPr lang="en-US"/>
              <a:t>The main issues need to be addressed while designing a MAC protocol for ad hoc wireless networks:</a:t>
            </a:r>
          </a:p>
          <a:p>
            <a:pPr marL="571500" lvl="1" indent="-228600">
              <a:lnSpc>
                <a:spcPct val="90000"/>
              </a:lnSpc>
            </a:pPr>
            <a:r>
              <a:rPr lang="en-US" b="1"/>
              <a:t>Hidden and exposed terminal problems</a:t>
            </a:r>
            <a:r>
              <a:rPr lang="en-US"/>
              <a:t>:</a:t>
            </a:r>
          </a:p>
          <a:p>
            <a:pPr marL="917575" lvl="2" indent="-234950">
              <a:lnSpc>
                <a:spcPct val="90000"/>
              </a:lnSpc>
            </a:pPr>
            <a:r>
              <a:rPr lang="en-US" sz="2000" b="1"/>
              <a:t>Hidden nodes: </a:t>
            </a:r>
            <a:endParaRPr lang="en-US" sz="2000"/>
          </a:p>
          <a:p>
            <a:pPr marL="1257300" lvl="3" indent="-225425">
              <a:lnSpc>
                <a:spcPct val="90000"/>
              </a:lnSpc>
            </a:pPr>
            <a:r>
              <a:rPr lang="en-US" b="1"/>
              <a:t>Hidden stations</a:t>
            </a:r>
            <a:r>
              <a:rPr lang="en-US"/>
              <a:t>: Carrier sensing may fail to detect another station. For example, A and D.</a:t>
            </a:r>
          </a:p>
          <a:p>
            <a:pPr marL="1257300" lvl="3" indent="-225425">
              <a:lnSpc>
                <a:spcPct val="90000"/>
              </a:lnSpc>
            </a:pPr>
            <a:r>
              <a:rPr lang="en-US" b="1"/>
              <a:t>Fading</a:t>
            </a:r>
            <a:r>
              <a:rPr lang="en-US"/>
              <a:t>: The strength of radio signals diminished rapidly with the distance from the transmitter. For example, A and C.</a:t>
            </a:r>
          </a:p>
          <a:p>
            <a:pPr marL="917575" lvl="2" indent="-234950">
              <a:lnSpc>
                <a:spcPct val="90000"/>
              </a:lnSpc>
            </a:pPr>
            <a:r>
              <a:rPr lang="en-US" sz="2000" b="1"/>
              <a:t>Exposed nodes: </a:t>
            </a:r>
            <a:endParaRPr lang="en-US" sz="2000"/>
          </a:p>
          <a:p>
            <a:pPr marL="1257300" lvl="3" indent="-225425">
              <a:lnSpc>
                <a:spcPct val="90000"/>
              </a:lnSpc>
            </a:pPr>
            <a:r>
              <a:rPr lang="en-US" b="1"/>
              <a:t>Exposed stations</a:t>
            </a:r>
            <a:r>
              <a:rPr lang="en-US"/>
              <a:t>: B is sending to A. C can detect it. C might want to send to E but conclude it cannot transmit because C hears B.</a:t>
            </a:r>
          </a:p>
          <a:p>
            <a:pPr marL="1257300" lvl="3" indent="-225425">
              <a:lnSpc>
                <a:spcPct val="90000"/>
              </a:lnSpc>
            </a:pPr>
            <a:r>
              <a:rPr lang="en-US" b="1"/>
              <a:t>Collision masking</a:t>
            </a:r>
            <a:r>
              <a:rPr lang="en-US"/>
              <a:t>: The local signal might drown out the remote transmission. </a:t>
            </a:r>
            <a:endParaRPr lang="en-US" b="1"/>
          </a:p>
          <a:p>
            <a:pPr marL="571500" lvl="1" indent="-228600">
              <a:lnSpc>
                <a:spcPct val="90000"/>
              </a:lnSpc>
            </a:pPr>
            <a:r>
              <a:rPr lang="en-US" b="1"/>
              <a:t>Error-Prone Shared Broadcast Channel</a:t>
            </a:r>
          </a:p>
          <a:p>
            <a:pPr marL="571500" lvl="1" indent="-228600">
              <a:lnSpc>
                <a:spcPct val="90000"/>
              </a:lnSpc>
            </a:pPr>
            <a:r>
              <a:rPr lang="en-US" b="1"/>
              <a:t>Distributed Nature/Lack of Central Coordination</a:t>
            </a:r>
          </a:p>
          <a:p>
            <a:pPr marL="571500" lvl="1" indent="-228600">
              <a:lnSpc>
                <a:spcPct val="90000"/>
              </a:lnSpc>
            </a:pPr>
            <a:r>
              <a:rPr lang="en-US" b="1"/>
              <a:t>Mobility of Nodes</a:t>
            </a:r>
            <a:r>
              <a:rPr lang="en-US"/>
              <a:t>: Nodes are mobile most of the time.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DB4DD5-11A5-47E3-8E20-ACEAD064CF43}" type="slidenum">
              <a:rPr lang="en-US"/>
              <a:pPr/>
              <a:t>30</a:t>
            </a:fld>
            <a:endParaRPr lang="en-US"/>
          </a:p>
        </p:txBody>
      </p:sp>
      <p:sp>
        <p:nvSpPr>
          <p:cNvPr id="1971202" name="Rectangle 2"/>
          <p:cNvSpPr>
            <a:spLocks noGrp="1" noChangeArrowheads="1"/>
          </p:cNvSpPr>
          <p:nvPr>
            <p:ph type="title"/>
          </p:nvPr>
        </p:nvSpPr>
        <p:spPr>
          <a:xfrm>
            <a:off x="644525" y="250825"/>
            <a:ext cx="7772400" cy="492125"/>
          </a:xfrm>
        </p:spPr>
        <p:txBody>
          <a:bodyPr/>
          <a:lstStyle/>
          <a:p>
            <a:r>
              <a:rPr lang="en-US"/>
              <a:t>Other MAC Protocols</a:t>
            </a:r>
          </a:p>
        </p:txBody>
      </p:sp>
      <p:sp>
        <p:nvSpPr>
          <p:cNvPr id="1971203" name="Rectangle 3"/>
          <p:cNvSpPr>
            <a:spLocks noGrp="1" noChangeArrowheads="1"/>
          </p:cNvSpPr>
          <p:nvPr>
            <p:ph type="body" idx="1"/>
          </p:nvPr>
        </p:nvSpPr>
        <p:spPr>
          <a:xfrm>
            <a:off x="354013" y="1050925"/>
            <a:ext cx="8450262" cy="5529263"/>
          </a:xfrm>
        </p:spPr>
        <p:txBody>
          <a:bodyPr/>
          <a:lstStyle/>
          <a:p>
            <a:pPr marL="228600" indent="-228600"/>
            <a:r>
              <a:rPr lang="en-US"/>
              <a:t>Multi-channel MAC Protocol (MMAC)</a:t>
            </a:r>
          </a:p>
          <a:p>
            <a:pPr marL="571500" lvl="1" indent="-228600"/>
            <a:r>
              <a:rPr lang="en-US"/>
              <a:t>Multiple channels for data transmission</a:t>
            </a:r>
          </a:p>
          <a:p>
            <a:pPr marL="571500" lvl="1" indent="-228600"/>
            <a:r>
              <a:rPr lang="en-US"/>
              <a:t>There is no dedicated control channel.</a:t>
            </a:r>
          </a:p>
          <a:p>
            <a:pPr marL="571500" lvl="1" indent="-228600"/>
            <a:r>
              <a:rPr lang="en-US"/>
              <a:t>Based on channel usage channels can be classified into three types: high preference channel (HIGH), medium preference channel (MID), low preference channel (LOW)</a:t>
            </a:r>
          </a:p>
          <a:p>
            <a:pPr marL="228600" indent="-228600"/>
            <a:r>
              <a:rPr lang="en-US"/>
              <a:t>Multi-channel CSMA MAC Protocol (MCSMA)</a:t>
            </a:r>
          </a:p>
          <a:p>
            <a:pPr marL="571500" lvl="1" indent="-228600"/>
            <a:r>
              <a:rPr lang="en-US"/>
              <a:t>The available bandwidth is divided into several channels</a:t>
            </a:r>
          </a:p>
          <a:p>
            <a:pPr marL="228600" indent="-228600"/>
            <a:r>
              <a:rPr lang="en-US"/>
              <a:t>Power Control MAC Protocol (PCM) for Ad Hoc Networks</a:t>
            </a:r>
          </a:p>
          <a:p>
            <a:pPr marL="571500" lvl="1" indent="-228600"/>
            <a:r>
              <a:rPr lang="en-US" sz="1800"/>
              <a:t>Allows nodes to vary their transmission power levels on a per-packet basis</a:t>
            </a:r>
          </a:p>
          <a:p>
            <a:pPr marL="228600" indent="-228600"/>
            <a:r>
              <a:rPr lang="en-US" sz="2000"/>
              <a:t>Receiver-based Autorate Protocol (RBAR)</a:t>
            </a:r>
          </a:p>
          <a:p>
            <a:pPr marL="571500" lvl="1" indent="-228600"/>
            <a:r>
              <a:rPr lang="en-US" sz="1800"/>
              <a:t>Use a rate adaptation approach</a:t>
            </a:r>
          </a:p>
          <a:p>
            <a:pPr marL="228600" indent="-228600"/>
            <a:r>
              <a:rPr lang="en-US" sz="2000"/>
              <a:t>Interleaved Carrier-Sense Multiple Access Protocol (ICSMA)</a:t>
            </a:r>
          </a:p>
          <a:p>
            <a:pPr marL="571500" lvl="1" indent="-228600"/>
            <a:r>
              <a:rPr lang="en-US" sz="1800"/>
              <a:t>The available bandwidth is split into tow equal channels</a:t>
            </a:r>
          </a:p>
          <a:p>
            <a:pPr marL="571500" lvl="1" indent="-228600"/>
            <a:r>
              <a:rPr lang="en-US" sz="1800"/>
              <a:t>The handshaking process is interleaved between the two channels.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68288" y="268941"/>
            <a:ext cx="8670925" cy="6341409"/>
          </a:xfrm>
        </p:spPr>
        <p:txBody>
          <a:bodyPr/>
          <a:lstStyle/>
          <a:p>
            <a:pPr>
              <a:buNone/>
            </a:pPr>
            <a:r>
              <a:rPr lang="en-US" sz="2000" dirty="0" smtClean="0"/>
              <a:t>A significant difference between wired and wireless LANs is the fact that, in general a fully connected topology between the WLAN nodes cannot b assumed. This problem gives rise to ‘hidden’ and ‘exposed’ station problems. </a:t>
            </a:r>
          </a:p>
          <a:p>
            <a:r>
              <a:rPr lang="en-US" sz="2000" b="1" dirty="0" smtClean="0"/>
              <a:t>Hidden Terminal:</a:t>
            </a:r>
            <a:r>
              <a:rPr lang="en-US" sz="2000" dirty="0" smtClean="0"/>
              <a:t> </a:t>
            </a:r>
          </a:p>
          <a:p>
            <a:pPr lvl="1" algn="just"/>
            <a:r>
              <a:rPr lang="en-US" sz="1800" dirty="0" smtClean="0"/>
              <a:t>As seen in the above problem, the transmission range of A reaches B but not C. Similarly, the range of C reaches B but not A. Also the range of B reaches both A and C.</a:t>
            </a:r>
          </a:p>
          <a:p>
            <a:pPr lvl="1" algn="just"/>
            <a:r>
              <a:rPr lang="en-US" sz="1800" dirty="0" smtClean="0"/>
              <a:t>Now, the node A starts to send something to B and C doesn’t receive this transmission. </a:t>
            </a:r>
          </a:p>
          <a:p>
            <a:pPr lvl="1" algn="just"/>
            <a:r>
              <a:rPr lang="en-US" sz="1800" dirty="0" smtClean="0"/>
              <a:t>Now C also wants to send data to B and senses the carrier. As it senses it to be free, it also starts sending to B. </a:t>
            </a:r>
          </a:p>
          <a:p>
            <a:pPr lvl="1" algn="just"/>
            <a:r>
              <a:rPr lang="en-US" sz="1800" dirty="0" smtClean="0"/>
              <a:t>Hidden terminal problem occurs when two nodes that are outside each other’s range performs simultaneous transmission to a node that is within the range of each of them resulting in a collision.</a:t>
            </a:r>
          </a:p>
          <a:p>
            <a:pPr lvl="1" algn="just"/>
            <a:r>
              <a:rPr lang="en-US" sz="1800" dirty="0" smtClean="0"/>
              <a:t>That means the data from both parties A and C will be lost during the collision. </a:t>
            </a:r>
          </a:p>
          <a:p>
            <a:pPr lvl="1" algn="just"/>
            <a:r>
              <a:rPr lang="en-US" sz="1800" dirty="0" smtClean="0"/>
              <a:t>Hidden nodes mean increased probability of collision at receiver end.</a:t>
            </a:r>
          </a:p>
          <a:p>
            <a:pPr lvl="1" algn="just"/>
            <a:r>
              <a:rPr lang="en-US" sz="1800" dirty="0" smtClean="0"/>
              <a:t>One solution to avoid this is to have the channel sensing range much greater than the receiving range. Another solution is to use the Multiple Access with Collision Avoidance (MACA).</a:t>
            </a:r>
          </a:p>
          <a:p>
            <a:endParaRPr lang="en-US" dirty="0"/>
          </a:p>
        </p:txBody>
      </p:sp>
      <p:sp>
        <p:nvSpPr>
          <p:cNvPr id="4" name="Slide Number Placeholder 3"/>
          <p:cNvSpPr>
            <a:spLocks noGrp="1"/>
          </p:cNvSpPr>
          <p:nvPr>
            <p:ph type="sldNum" sz="quarter" idx="11"/>
          </p:nvPr>
        </p:nvSpPr>
        <p:spPr/>
        <p:txBody>
          <a:bodyPr/>
          <a:lstStyle/>
          <a:p>
            <a:fld id="{08D008E2-4E74-4368-8D96-B13E18CB59F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68288" y="416859"/>
            <a:ext cx="8670925" cy="6193491"/>
          </a:xfrm>
        </p:spPr>
        <p:txBody>
          <a:bodyPr/>
          <a:lstStyle/>
          <a:p>
            <a:r>
              <a:rPr lang="en-US" b="1" dirty="0" smtClean="0"/>
              <a:t>Exposed Terminal:</a:t>
            </a:r>
            <a:r>
              <a:rPr lang="en-US" dirty="0" smtClean="0"/>
              <a:t> </a:t>
            </a:r>
          </a:p>
          <a:p>
            <a:pPr lvl="1"/>
            <a:r>
              <a:rPr lang="en-US" sz="1800" dirty="0" smtClean="0"/>
              <a:t>Consider the same above diagram. Here imagine a situation wherein the B node is currently sending some data to node A. </a:t>
            </a:r>
          </a:p>
          <a:p>
            <a:pPr lvl="1"/>
            <a:r>
              <a:rPr lang="en-US" sz="1800" dirty="0" smtClean="0"/>
              <a:t>Now the other node C which is right now free want to send data to some node D(not in </a:t>
            </a:r>
            <a:r>
              <a:rPr lang="en-US" sz="1800" dirty="0" err="1" smtClean="0"/>
              <a:t>diag</a:t>
            </a:r>
            <a:r>
              <a:rPr lang="en-US" sz="1800" dirty="0" smtClean="0"/>
              <a:t>) which is outside the range of A and B.</a:t>
            </a:r>
          </a:p>
          <a:p>
            <a:pPr lvl="1"/>
            <a:r>
              <a:rPr lang="en-US" sz="1800" dirty="0" smtClean="0"/>
              <a:t>Now before starting transmission it senses the carrier and realizes that the carrier is busy (due to interference of B’s signal).</a:t>
            </a:r>
          </a:p>
          <a:p>
            <a:pPr lvl="1"/>
            <a:r>
              <a:rPr lang="en-US" sz="1800" dirty="0" smtClean="0"/>
              <a:t>Hence, the C node postpones the transmission to D until it detects the medium to be idle.</a:t>
            </a:r>
          </a:p>
          <a:p>
            <a:pPr lvl="1"/>
            <a:r>
              <a:rPr lang="en-US" sz="1800" dirty="0" smtClean="0"/>
              <a:t>However such a wait was un-necessary as A was outside the interference range of C. </a:t>
            </a:r>
          </a:p>
          <a:p>
            <a:pPr lvl="1"/>
            <a:r>
              <a:rPr lang="en-US" sz="1800" dirty="0" smtClean="0"/>
              <a:t>Also a collision at B will be a weak enough to be unable to penetrate into C</a:t>
            </a:r>
          </a:p>
          <a:p>
            <a:pPr lvl="1"/>
            <a:r>
              <a:rPr lang="en-US" sz="1800" dirty="0" smtClean="0"/>
              <a:t>Exposed terminal problem occurs when the node is within the range of a node that is transmitting and it cannot be transmitted to any node.</a:t>
            </a:r>
          </a:p>
          <a:p>
            <a:pPr lvl="1"/>
            <a:r>
              <a:rPr lang="en-US" sz="1800" dirty="0" smtClean="0"/>
              <a:t>Exposed node means denied channel access unnecessarily which ultimately results in under-utilization of bandwidth resources.</a:t>
            </a:r>
          </a:p>
          <a:p>
            <a:pPr lvl="1"/>
            <a:r>
              <a:rPr lang="en-US" sz="1800" dirty="0" smtClean="0"/>
              <a:t>It also results in wastage of time-resource</a:t>
            </a:r>
            <a:r>
              <a:rPr lang="en-US" sz="1800" dirty="0" smtClean="0"/>
              <a:t>.</a:t>
            </a:r>
            <a:endParaRPr lang="en-US" sz="1800" dirty="0" smtClean="0"/>
          </a:p>
        </p:txBody>
      </p:sp>
      <p:sp>
        <p:nvSpPr>
          <p:cNvPr id="4" name="Slide Number Placeholder 3"/>
          <p:cNvSpPr>
            <a:spLocks noGrp="1"/>
          </p:cNvSpPr>
          <p:nvPr>
            <p:ph type="sldNum" sz="quarter" idx="11"/>
          </p:nvPr>
        </p:nvSpPr>
        <p:spPr/>
        <p:txBody>
          <a:bodyPr/>
          <a:lstStyle/>
          <a:p>
            <a:fld id="{08D008E2-4E74-4368-8D96-B13E18CB59F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5C8CC2E-A3B1-4695-8134-AC624F24D7EE}" type="slidenum">
              <a:rPr lang="en-US"/>
              <a:pPr/>
              <a:t>6</a:t>
            </a:fld>
            <a:endParaRPr lang="en-US"/>
          </a:p>
        </p:txBody>
      </p:sp>
      <p:sp>
        <p:nvSpPr>
          <p:cNvPr id="1936386" name="Rectangle 2"/>
          <p:cNvSpPr>
            <a:spLocks noGrp="1" noChangeArrowheads="1"/>
          </p:cNvSpPr>
          <p:nvPr>
            <p:ph type="title"/>
          </p:nvPr>
        </p:nvSpPr>
        <p:spPr/>
        <p:txBody>
          <a:bodyPr/>
          <a:lstStyle/>
          <a:p>
            <a:r>
              <a:rPr lang="en-US"/>
              <a:t>The 802.11 MAC Sublayer Protocol</a:t>
            </a:r>
          </a:p>
        </p:txBody>
      </p:sp>
      <p:sp>
        <p:nvSpPr>
          <p:cNvPr id="1936387" name="Rectangle 3"/>
          <p:cNvSpPr>
            <a:spLocks noGrp="1" noChangeArrowheads="1"/>
          </p:cNvSpPr>
          <p:nvPr>
            <p:ph type="body" idx="1"/>
          </p:nvPr>
        </p:nvSpPr>
        <p:spPr>
          <a:xfrm>
            <a:off x="2465388" y="5511800"/>
            <a:ext cx="4759325" cy="1098550"/>
          </a:xfrm>
        </p:spPr>
        <p:txBody>
          <a:bodyPr/>
          <a:lstStyle/>
          <a:p>
            <a:pPr marL="609600" indent="-609600">
              <a:lnSpc>
                <a:spcPct val="90000"/>
              </a:lnSpc>
              <a:buFont typeface="Wingdings" pitchFamily="2" charset="2"/>
              <a:buNone/>
            </a:pPr>
            <a:r>
              <a:rPr lang="en-US">
                <a:solidFill>
                  <a:schemeClr val="accent2"/>
                </a:solidFill>
              </a:rPr>
              <a:t>(a)</a:t>
            </a:r>
            <a:r>
              <a:rPr lang="en-US"/>
              <a:t> The hidden station problem.</a:t>
            </a:r>
          </a:p>
          <a:p>
            <a:pPr marL="609600" indent="-609600">
              <a:lnSpc>
                <a:spcPct val="90000"/>
              </a:lnSpc>
              <a:buFont typeface="Wingdings" pitchFamily="2" charset="2"/>
              <a:buNone/>
            </a:pPr>
            <a:r>
              <a:rPr lang="en-US">
                <a:solidFill>
                  <a:schemeClr val="accent2"/>
                </a:solidFill>
              </a:rPr>
              <a:t>(b)</a:t>
            </a:r>
            <a:r>
              <a:rPr lang="en-US"/>
              <a:t> The exposed station problem.</a:t>
            </a:r>
          </a:p>
        </p:txBody>
      </p:sp>
      <p:pic>
        <p:nvPicPr>
          <p:cNvPr id="1936388" name="Picture 4" descr="4-26"/>
          <p:cNvPicPr>
            <a:picLocks noChangeAspect="1" noChangeArrowheads="1"/>
          </p:cNvPicPr>
          <p:nvPr/>
        </p:nvPicPr>
        <p:blipFill>
          <a:blip r:embed="rId2"/>
          <a:srcRect/>
          <a:stretch>
            <a:fillRect/>
          </a:stretch>
        </p:blipFill>
        <p:spPr bwMode="auto">
          <a:xfrm>
            <a:off x="935038" y="1835150"/>
            <a:ext cx="7642225" cy="33496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BF8FB83-6088-4318-9186-E9933D8372A2}" type="slidenum">
              <a:rPr lang="en-US"/>
              <a:pPr/>
              <a:t>7</a:t>
            </a:fld>
            <a:endParaRPr lang="en-US"/>
          </a:p>
        </p:txBody>
      </p:sp>
      <p:sp>
        <p:nvSpPr>
          <p:cNvPr id="1937410" name="Rectangle 2"/>
          <p:cNvSpPr>
            <a:spLocks noGrp="1" noChangeArrowheads="1"/>
          </p:cNvSpPr>
          <p:nvPr>
            <p:ph type="title"/>
          </p:nvPr>
        </p:nvSpPr>
        <p:spPr>
          <a:xfrm>
            <a:off x="0" y="196850"/>
            <a:ext cx="9144000" cy="547688"/>
          </a:xfrm>
        </p:spPr>
        <p:txBody>
          <a:bodyPr/>
          <a:lstStyle/>
          <a:p>
            <a:r>
              <a:rPr lang="en-US"/>
              <a:t>Design goals of a MAC Protocol</a:t>
            </a:r>
          </a:p>
        </p:txBody>
      </p:sp>
      <p:sp>
        <p:nvSpPr>
          <p:cNvPr id="1937411" name="Rectangle 3"/>
          <p:cNvSpPr>
            <a:spLocks noGrp="1" noChangeArrowheads="1"/>
          </p:cNvSpPr>
          <p:nvPr>
            <p:ph type="body" idx="1"/>
          </p:nvPr>
        </p:nvSpPr>
        <p:spPr>
          <a:xfrm>
            <a:off x="244475" y="965200"/>
            <a:ext cx="8655050" cy="5621338"/>
          </a:xfrm>
        </p:spPr>
        <p:txBody>
          <a:bodyPr/>
          <a:lstStyle/>
          <a:p>
            <a:pPr marL="228600" indent="-228600"/>
            <a:r>
              <a:rPr lang="en-US"/>
              <a:t>Design goals of a MAC protocol for ad hoc wireless networks</a:t>
            </a:r>
          </a:p>
          <a:p>
            <a:pPr marL="571500" lvl="1" indent="-228600"/>
            <a:r>
              <a:rPr lang="en-US"/>
              <a:t>The operation of the protocol should be distributed.</a:t>
            </a:r>
          </a:p>
          <a:p>
            <a:pPr marL="571500" lvl="1" indent="-228600"/>
            <a:r>
              <a:rPr lang="en-US"/>
              <a:t>The protocol should provide QoS support for real-time traffic.</a:t>
            </a:r>
          </a:p>
          <a:p>
            <a:pPr marL="571500" lvl="1" indent="-228600"/>
            <a:r>
              <a:rPr lang="en-US"/>
              <a:t>The access delay, which refers to the average delay experienced by any packet to get transmitted, must be kept low.</a:t>
            </a:r>
          </a:p>
          <a:p>
            <a:pPr marL="571500" lvl="1" indent="-228600"/>
            <a:r>
              <a:rPr lang="en-US"/>
              <a:t>The available bandwidth must be utilized efficiently.</a:t>
            </a:r>
          </a:p>
          <a:p>
            <a:pPr marL="571500" lvl="1" indent="-228600"/>
            <a:r>
              <a:rPr lang="en-US"/>
              <a:t>The protocol should ensure fair allocation of bandwidth to nodes.</a:t>
            </a:r>
          </a:p>
          <a:p>
            <a:pPr marL="571500" lvl="1" indent="-228600"/>
            <a:r>
              <a:rPr lang="en-US"/>
              <a:t>Control overhead must be kept as low as possible.</a:t>
            </a:r>
          </a:p>
          <a:p>
            <a:pPr marL="571500" lvl="1" indent="-228600"/>
            <a:r>
              <a:rPr lang="en-US"/>
              <a:t>The protocol should minimize the effects of hidden and exposed terminal problems.</a:t>
            </a:r>
          </a:p>
          <a:p>
            <a:pPr marL="571500" lvl="1" indent="-228600"/>
            <a:r>
              <a:rPr lang="en-US"/>
              <a:t>The protocol must be scalable to large networks.</a:t>
            </a:r>
          </a:p>
          <a:p>
            <a:pPr marL="571500" lvl="1" indent="-228600"/>
            <a:r>
              <a:rPr lang="en-US"/>
              <a:t>It should have power control mechanisms.</a:t>
            </a:r>
          </a:p>
          <a:p>
            <a:pPr marL="571500" lvl="1" indent="-228600"/>
            <a:r>
              <a:rPr lang="en-US"/>
              <a:t>The protocol should have mechanisms for adaptive data rate control.</a:t>
            </a:r>
          </a:p>
          <a:p>
            <a:pPr marL="571500" lvl="1" indent="-228600"/>
            <a:r>
              <a:rPr lang="en-US"/>
              <a:t>It should try to use directional antennas.</a:t>
            </a:r>
          </a:p>
          <a:p>
            <a:pPr marL="571500" lvl="1" indent="-228600"/>
            <a:r>
              <a:rPr lang="en-US"/>
              <a:t>The protocol should provide synchronization among nodes.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4"/>
          <p:cNvSpPr>
            <a:spLocks noGrp="1"/>
          </p:cNvSpPr>
          <p:nvPr>
            <p:ph type="sldNum" sz="quarter" idx="11"/>
          </p:nvPr>
        </p:nvSpPr>
        <p:spPr/>
        <p:txBody>
          <a:bodyPr/>
          <a:lstStyle/>
          <a:p>
            <a:fld id="{4B2BD10D-AAFE-4509-B076-50FA1372562A}" type="slidenum">
              <a:rPr lang="en-US"/>
              <a:pPr/>
              <a:t>8</a:t>
            </a:fld>
            <a:endParaRPr lang="en-US"/>
          </a:p>
        </p:txBody>
      </p:sp>
      <p:sp>
        <p:nvSpPr>
          <p:cNvPr id="1941506" name="Rectangle 2"/>
          <p:cNvSpPr>
            <a:spLocks noGrp="1" noChangeArrowheads="1"/>
          </p:cNvSpPr>
          <p:nvPr>
            <p:ph type="title"/>
          </p:nvPr>
        </p:nvSpPr>
        <p:spPr>
          <a:xfrm>
            <a:off x="0" y="196850"/>
            <a:ext cx="9144000" cy="547688"/>
          </a:xfrm>
        </p:spPr>
        <p:txBody>
          <a:bodyPr/>
          <a:lstStyle/>
          <a:p>
            <a:r>
              <a:rPr lang="en-US"/>
              <a:t>Classifications of MAC protocols</a:t>
            </a:r>
          </a:p>
        </p:txBody>
      </p:sp>
      <p:sp>
        <p:nvSpPr>
          <p:cNvPr id="1941507" name="Rectangle 3"/>
          <p:cNvSpPr>
            <a:spLocks noGrp="1" noChangeArrowheads="1"/>
          </p:cNvSpPr>
          <p:nvPr>
            <p:ph type="body" idx="1"/>
          </p:nvPr>
        </p:nvSpPr>
        <p:spPr>
          <a:xfrm>
            <a:off x="244475" y="893763"/>
            <a:ext cx="8655050" cy="1792287"/>
          </a:xfrm>
        </p:spPr>
        <p:txBody>
          <a:bodyPr/>
          <a:lstStyle/>
          <a:p>
            <a:pPr marL="228600" indent="-228600">
              <a:lnSpc>
                <a:spcPct val="90000"/>
              </a:lnSpc>
            </a:pPr>
            <a:r>
              <a:rPr lang="en-US"/>
              <a:t>Ad hoc network MAC protocols can be classified into three types:</a:t>
            </a:r>
          </a:p>
          <a:p>
            <a:pPr marL="571500" lvl="1" indent="-228600">
              <a:lnSpc>
                <a:spcPct val="90000"/>
              </a:lnSpc>
            </a:pPr>
            <a:r>
              <a:rPr lang="en-US"/>
              <a:t>Contention-based protocols</a:t>
            </a:r>
          </a:p>
          <a:p>
            <a:pPr marL="571500" lvl="1" indent="-228600">
              <a:lnSpc>
                <a:spcPct val="90000"/>
              </a:lnSpc>
            </a:pPr>
            <a:r>
              <a:rPr lang="en-US"/>
              <a:t>Contention-based protocols with reservation mechanisms</a:t>
            </a:r>
          </a:p>
          <a:p>
            <a:pPr marL="571500" lvl="1" indent="-228600">
              <a:lnSpc>
                <a:spcPct val="90000"/>
              </a:lnSpc>
            </a:pPr>
            <a:r>
              <a:rPr lang="en-US"/>
              <a:t>Contention-based protocols with scheduling mechanisms</a:t>
            </a:r>
          </a:p>
          <a:p>
            <a:pPr marL="571500" lvl="1" indent="-228600">
              <a:lnSpc>
                <a:spcPct val="90000"/>
              </a:lnSpc>
            </a:pPr>
            <a:r>
              <a:rPr lang="en-US"/>
              <a:t>Other MAC protocols</a:t>
            </a:r>
          </a:p>
        </p:txBody>
      </p:sp>
      <p:sp>
        <p:nvSpPr>
          <p:cNvPr id="1941508" name="Rectangle 4"/>
          <p:cNvSpPr>
            <a:spLocks noChangeArrowheads="1"/>
          </p:cNvSpPr>
          <p:nvPr/>
        </p:nvSpPr>
        <p:spPr bwMode="auto">
          <a:xfrm>
            <a:off x="2890838" y="2651125"/>
            <a:ext cx="2719387" cy="541338"/>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MAC Protocols for Ad Hoc </a:t>
            </a:r>
          </a:p>
          <a:p>
            <a:r>
              <a:rPr lang="en-US" sz="1400">
                <a:latin typeface="Times New Roman" pitchFamily="18" charset="0"/>
              </a:rPr>
              <a:t>Wireless Networks</a:t>
            </a:r>
          </a:p>
        </p:txBody>
      </p:sp>
      <p:sp>
        <p:nvSpPr>
          <p:cNvPr id="1941533" name="Rectangle 29"/>
          <p:cNvSpPr>
            <a:spLocks noChangeArrowheads="1"/>
          </p:cNvSpPr>
          <p:nvPr/>
        </p:nvSpPr>
        <p:spPr bwMode="auto">
          <a:xfrm>
            <a:off x="976313" y="3617913"/>
            <a:ext cx="1419225" cy="655637"/>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Contention-Based</a:t>
            </a:r>
          </a:p>
          <a:p>
            <a:r>
              <a:rPr lang="en-US" sz="1400">
                <a:latin typeface="Times New Roman" pitchFamily="18" charset="0"/>
              </a:rPr>
              <a:t>Protocols</a:t>
            </a:r>
          </a:p>
        </p:txBody>
      </p:sp>
      <p:sp>
        <p:nvSpPr>
          <p:cNvPr id="1941534" name="Rectangle 30"/>
          <p:cNvSpPr>
            <a:spLocks noChangeArrowheads="1"/>
          </p:cNvSpPr>
          <p:nvPr/>
        </p:nvSpPr>
        <p:spPr bwMode="auto">
          <a:xfrm>
            <a:off x="3035300" y="3627438"/>
            <a:ext cx="2005013" cy="655637"/>
          </a:xfrm>
          <a:prstGeom prst="rect">
            <a:avLst/>
          </a:prstGeom>
          <a:solidFill>
            <a:schemeClr val="bg1"/>
          </a:solidFill>
          <a:ln w="9525">
            <a:solidFill>
              <a:schemeClr val="tx1"/>
            </a:solidFill>
            <a:miter lim="800000"/>
            <a:headEnd/>
            <a:tailEnd/>
          </a:ln>
          <a:effectLst/>
        </p:spPr>
        <p:txBody>
          <a:bodyPr wrap="none" anchor="ctr"/>
          <a:lstStyle/>
          <a:p>
            <a:r>
              <a:rPr lang="en-US" sz="1400"/>
              <a:t>Contention-based </a:t>
            </a:r>
          </a:p>
          <a:p>
            <a:r>
              <a:rPr lang="en-US" sz="1400"/>
              <a:t>protocols with </a:t>
            </a:r>
          </a:p>
          <a:p>
            <a:r>
              <a:rPr lang="en-US" sz="1400"/>
              <a:t>reservation mechanisms</a:t>
            </a:r>
          </a:p>
        </p:txBody>
      </p:sp>
      <p:sp>
        <p:nvSpPr>
          <p:cNvPr id="1941536" name="Rectangle 32"/>
          <p:cNvSpPr>
            <a:spLocks noChangeArrowheads="1"/>
          </p:cNvSpPr>
          <p:nvPr/>
        </p:nvSpPr>
        <p:spPr bwMode="auto">
          <a:xfrm>
            <a:off x="7586663" y="3622675"/>
            <a:ext cx="1233487" cy="58420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Other MAC </a:t>
            </a:r>
          </a:p>
          <a:p>
            <a:r>
              <a:rPr lang="en-US" sz="1400">
                <a:latin typeface="Times New Roman" pitchFamily="18" charset="0"/>
              </a:rPr>
              <a:t>Protocols</a:t>
            </a:r>
          </a:p>
        </p:txBody>
      </p:sp>
      <p:sp>
        <p:nvSpPr>
          <p:cNvPr id="1941537" name="Rectangle 33"/>
          <p:cNvSpPr>
            <a:spLocks noChangeArrowheads="1"/>
          </p:cNvSpPr>
          <p:nvPr/>
        </p:nvSpPr>
        <p:spPr bwMode="auto">
          <a:xfrm>
            <a:off x="5326063" y="3622675"/>
            <a:ext cx="2019300" cy="669925"/>
          </a:xfrm>
          <a:prstGeom prst="rect">
            <a:avLst/>
          </a:prstGeom>
          <a:solidFill>
            <a:schemeClr val="bg1"/>
          </a:solidFill>
          <a:ln w="9525">
            <a:solidFill>
              <a:schemeClr val="tx1"/>
            </a:solidFill>
            <a:miter lim="800000"/>
            <a:headEnd/>
            <a:tailEnd/>
          </a:ln>
          <a:effectLst/>
        </p:spPr>
        <p:txBody>
          <a:bodyPr wrap="none" anchor="ctr"/>
          <a:lstStyle/>
          <a:p>
            <a:r>
              <a:rPr lang="en-US" sz="1400"/>
              <a:t>Contention-based </a:t>
            </a:r>
          </a:p>
          <a:p>
            <a:r>
              <a:rPr lang="en-US" sz="1400"/>
              <a:t>protocols with </a:t>
            </a:r>
          </a:p>
          <a:p>
            <a:r>
              <a:rPr lang="en-US" sz="1400"/>
              <a:t>scheduling mechanisms</a:t>
            </a:r>
          </a:p>
        </p:txBody>
      </p:sp>
      <p:sp>
        <p:nvSpPr>
          <p:cNvPr id="1941538" name="Line 34"/>
          <p:cNvSpPr>
            <a:spLocks noChangeShapeType="1"/>
          </p:cNvSpPr>
          <p:nvPr/>
        </p:nvSpPr>
        <p:spPr bwMode="auto">
          <a:xfrm>
            <a:off x="1716088" y="3368675"/>
            <a:ext cx="6540500" cy="0"/>
          </a:xfrm>
          <a:prstGeom prst="line">
            <a:avLst/>
          </a:prstGeom>
          <a:noFill/>
          <a:ln w="9525">
            <a:solidFill>
              <a:schemeClr val="tx1"/>
            </a:solidFill>
            <a:round/>
            <a:headEnd/>
            <a:tailEnd/>
          </a:ln>
          <a:effectLst/>
        </p:spPr>
        <p:txBody>
          <a:bodyPr/>
          <a:lstStyle/>
          <a:p>
            <a:endParaRPr lang="en-US"/>
          </a:p>
        </p:txBody>
      </p:sp>
      <p:sp>
        <p:nvSpPr>
          <p:cNvPr id="1941542" name="Line 38"/>
          <p:cNvSpPr>
            <a:spLocks noChangeShapeType="1"/>
          </p:cNvSpPr>
          <p:nvPr/>
        </p:nvSpPr>
        <p:spPr bwMode="auto">
          <a:xfrm>
            <a:off x="4229100" y="3182938"/>
            <a:ext cx="0" cy="185737"/>
          </a:xfrm>
          <a:prstGeom prst="line">
            <a:avLst/>
          </a:prstGeom>
          <a:noFill/>
          <a:ln w="9525">
            <a:solidFill>
              <a:schemeClr val="tx1"/>
            </a:solidFill>
            <a:round/>
            <a:headEnd/>
            <a:tailEnd/>
          </a:ln>
          <a:effectLst/>
        </p:spPr>
        <p:txBody>
          <a:bodyPr/>
          <a:lstStyle/>
          <a:p>
            <a:endParaRPr lang="en-US"/>
          </a:p>
        </p:txBody>
      </p:sp>
      <p:sp>
        <p:nvSpPr>
          <p:cNvPr id="1941543" name="Line 39"/>
          <p:cNvSpPr>
            <a:spLocks noChangeShapeType="1"/>
          </p:cNvSpPr>
          <p:nvPr/>
        </p:nvSpPr>
        <p:spPr bwMode="auto">
          <a:xfrm>
            <a:off x="4068763" y="3368675"/>
            <a:ext cx="0" cy="257175"/>
          </a:xfrm>
          <a:prstGeom prst="line">
            <a:avLst/>
          </a:prstGeom>
          <a:noFill/>
          <a:ln w="9525">
            <a:solidFill>
              <a:schemeClr val="tx1"/>
            </a:solidFill>
            <a:round/>
            <a:headEnd/>
            <a:tailEnd/>
          </a:ln>
          <a:effectLst/>
        </p:spPr>
        <p:txBody>
          <a:bodyPr/>
          <a:lstStyle/>
          <a:p>
            <a:endParaRPr lang="en-US"/>
          </a:p>
        </p:txBody>
      </p:sp>
      <p:sp>
        <p:nvSpPr>
          <p:cNvPr id="1941544" name="Line 40"/>
          <p:cNvSpPr>
            <a:spLocks noChangeShapeType="1"/>
          </p:cNvSpPr>
          <p:nvPr/>
        </p:nvSpPr>
        <p:spPr bwMode="auto">
          <a:xfrm>
            <a:off x="6351588" y="3368675"/>
            <a:ext cx="0" cy="242888"/>
          </a:xfrm>
          <a:prstGeom prst="line">
            <a:avLst/>
          </a:prstGeom>
          <a:noFill/>
          <a:ln w="9525">
            <a:solidFill>
              <a:schemeClr val="tx1"/>
            </a:solidFill>
            <a:round/>
            <a:headEnd/>
            <a:tailEnd/>
          </a:ln>
          <a:effectLst/>
        </p:spPr>
        <p:txBody>
          <a:bodyPr/>
          <a:lstStyle/>
          <a:p>
            <a:endParaRPr lang="en-US"/>
          </a:p>
        </p:txBody>
      </p:sp>
      <p:sp>
        <p:nvSpPr>
          <p:cNvPr id="1941546" name="Rectangle 42"/>
          <p:cNvSpPr>
            <a:spLocks noChangeArrowheads="1"/>
          </p:cNvSpPr>
          <p:nvPr/>
        </p:nvSpPr>
        <p:spPr bwMode="auto">
          <a:xfrm>
            <a:off x="158750" y="4603750"/>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Sender-Initiated</a:t>
            </a:r>
          </a:p>
          <a:p>
            <a:r>
              <a:rPr lang="en-US" sz="1400">
                <a:latin typeface="Times New Roman" pitchFamily="18" charset="0"/>
              </a:rPr>
              <a:t>Protocols</a:t>
            </a:r>
          </a:p>
        </p:txBody>
      </p:sp>
      <p:sp>
        <p:nvSpPr>
          <p:cNvPr id="1941547" name="Rectangle 43"/>
          <p:cNvSpPr>
            <a:spLocks noChangeArrowheads="1"/>
          </p:cNvSpPr>
          <p:nvPr/>
        </p:nvSpPr>
        <p:spPr bwMode="auto">
          <a:xfrm>
            <a:off x="1560513" y="4611688"/>
            <a:ext cx="1343025" cy="439737"/>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Receiver-Initiated</a:t>
            </a:r>
          </a:p>
          <a:p>
            <a:r>
              <a:rPr lang="en-US" sz="1400">
                <a:latin typeface="Times New Roman" pitchFamily="18" charset="0"/>
              </a:rPr>
              <a:t>Protocols</a:t>
            </a:r>
          </a:p>
        </p:txBody>
      </p:sp>
      <p:sp>
        <p:nvSpPr>
          <p:cNvPr id="1941548" name="Rectangle 44"/>
          <p:cNvSpPr>
            <a:spLocks noChangeArrowheads="1"/>
          </p:cNvSpPr>
          <p:nvPr/>
        </p:nvSpPr>
        <p:spPr bwMode="auto">
          <a:xfrm>
            <a:off x="3054350" y="4611688"/>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Synchronous</a:t>
            </a:r>
          </a:p>
          <a:p>
            <a:r>
              <a:rPr lang="en-US" sz="1400">
                <a:latin typeface="Times New Roman" pitchFamily="18" charset="0"/>
              </a:rPr>
              <a:t>Protocols</a:t>
            </a:r>
          </a:p>
        </p:txBody>
      </p:sp>
      <p:sp>
        <p:nvSpPr>
          <p:cNvPr id="1941549" name="Rectangle 45"/>
          <p:cNvSpPr>
            <a:spLocks noChangeArrowheads="1"/>
          </p:cNvSpPr>
          <p:nvPr/>
        </p:nvSpPr>
        <p:spPr bwMode="auto">
          <a:xfrm>
            <a:off x="4543425" y="4621213"/>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Asynchronous</a:t>
            </a:r>
          </a:p>
          <a:p>
            <a:r>
              <a:rPr lang="en-US" sz="1400">
                <a:latin typeface="Times New Roman" pitchFamily="18" charset="0"/>
              </a:rPr>
              <a:t>Protocols</a:t>
            </a:r>
          </a:p>
        </p:txBody>
      </p:sp>
      <p:sp>
        <p:nvSpPr>
          <p:cNvPr id="1941550" name="Rectangle 46"/>
          <p:cNvSpPr>
            <a:spLocks noChangeArrowheads="1"/>
          </p:cNvSpPr>
          <p:nvPr/>
        </p:nvSpPr>
        <p:spPr bwMode="auto">
          <a:xfrm>
            <a:off x="158750" y="5386388"/>
            <a:ext cx="1233488"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Single-Channel</a:t>
            </a:r>
          </a:p>
          <a:p>
            <a:r>
              <a:rPr lang="en-US" sz="1400">
                <a:latin typeface="Times New Roman" pitchFamily="18" charset="0"/>
              </a:rPr>
              <a:t>Protocols</a:t>
            </a:r>
          </a:p>
        </p:txBody>
      </p:sp>
      <p:sp>
        <p:nvSpPr>
          <p:cNvPr id="1941551" name="Rectangle 47"/>
          <p:cNvSpPr>
            <a:spLocks noChangeArrowheads="1"/>
          </p:cNvSpPr>
          <p:nvPr/>
        </p:nvSpPr>
        <p:spPr bwMode="auto">
          <a:xfrm>
            <a:off x="1525588" y="5395913"/>
            <a:ext cx="1041400" cy="450850"/>
          </a:xfrm>
          <a:prstGeom prst="rect">
            <a:avLst/>
          </a:prstGeom>
          <a:solidFill>
            <a:schemeClr val="bg1"/>
          </a:solidFill>
          <a:ln w="9525">
            <a:solidFill>
              <a:schemeClr val="tx1"/>
            </a:solidFill>
            <a:miter lim="800000"/>
            <a:headEnd/>
            <a:tailEnd/>
          </a:ln>
          <a:effectLst/>
        </p:spPr>
        <p:txBody>
          <a:bodyPr wrap="none" anchor="ctr"/>
          <a:lstStyle/>
          <a:p>
            <a:r>
              <a:rPr lang="en-US" sz="1400">
                <a:latin typeface="Times New Roman" pitchFamily="18" charset="0"/>
              </a:rPr>
              <a:t>Multichannel</a:t>
            </a:r>
          </a:p>
          <a:p>
            <a:r>
              <a:rPr lang="en-US" sz="1400">
                <a:latin typeface="Times New Roman" pitchFamily="18" charset="0"/>
              </a:rPr>
              <a:t>Protocols</a:t>
            </a:r>
          </a:p>
        </p:txBody>
      </p:sp>
      <p:sp>
        <p:nvSpPr>
          <p:cNvPr id="1941552" name="Line 48"/>
          <p:cNvSpPr>
            <a:spLocks noChangeShapeType="1"/>
          </p:cNvSpPr>
          <p:nvPr/>
        </p:nvSpPr>
        <p:spPr bwMode="auto">
          <a:xfrm>
            <a:off x="782638" y="4438650"/>
            <a:ext cx="1516062" cy="0"/>
          </a:xfrm>
          <a:prstGeom prst="line">
            <a:avLst/>
          </a:prstGeom>
          <a:noFill/>
          <a:ln w="9525">
            <a:solidFill>
              <a:schemeClr val="tx1"/>
            </a:solidFill>
            <a:round/>
            <a:headEnd/>
            <a:tailEnd/>
          </a:ln>
          <a:effectLst/>
        </p:spPr>
        <p:txBody>
          <a:bodyPr/>
          <a:lstStyle/>
          <a:p>
            <a:endParaRPr lang="en-US"/>
          </a:p>
        </p:txBody>
      </p:sp>
      <p:sp>
        <p:nvSpPr>
          <p:cNvPr id="1941555" name="Line 51"/>
          <p:cNvSpPr>
            <a:spLocks noChangeShapeType="1"/>
          </p:cNvSpPr>
          <p:nvPr/>
        </p:nvSpPr>
        <p:spPr bwMode="auto">
          <a:xfrm>
            <a:off x="8261350" y="3378200"/>
            <a:ext cx="0" cy="242888"/>
          </a:xfrm>
          <a:prstGeom prst="line">
            <a:avLst/>
          </a:prstGeom>
          <a:noFill/>
          <a:ln w="9525">
            <a:solidFill>
              <a:schemeClr val="tx1"/>
            </a:solidFill>
            <a:round/>
            <a:headEnd/>
            <a:tailEnd/>
          </a:ln>
          <a:effectLst/>
        </p:spPr>
        <p:txBody>
          <a:bodyPr/>
          <a:lstStyle/>
          <a:p>
            <a:endParaRPr lang="en-US"/>
          </a:p>
        </p:txBody>
      </p:sp>
      <p:sp>
        <p:nvSpPr>
          <p:cNvPr id="1941556" name="Line 52"/>
          <p:cNvSpPr>
            <a:spLocks noChangeShapeType="1"/>
          </p:cNvSpPr>
          <p:nvPr/>
        </p:nvSpPr>
        <p:spPr bwMode="auto">
          <a:xfrm>
            <a:off x="1711325" y="3373438"/>
            <a:ext cx="0" cy="242887"/>
          </a:xfrm>
          <a:prstGeom prst="line">
            <a:avLst/>
          </a:prstGeom>
          <a:noFill/>
          <a:ln w="9525">
            <a:solidFill>
              <a:schemeClr val="tx1"/>
            </a:solidFill>
            <a:round/>
            <a:headEnd/>
            <a:tailEnd/>
          </a:ln>
          <a:effectLst/>
        </p:spPr>
        <p:txBody>
          <a:bodyPr/>
          <a:lstStyle/>
          <a:p>
            <a:endParaRPr lang="en-US"/>
          </a:p>
        </p:txBody>
      </p:sp>
      <p:sp>
        <p:nvSpPr>
          <p:cNvPr id="1941557" name="Line 53"/>
          <p:cNvSpPr>
            <a:spLocks noChangeShapeType="1"/>
          </p:cNvSpPr>
          <p:nvPr/>
        </p:nvSpPr>
        <p:spPr bwMode="auto">
          <a:xfrm>
            <a:off x="1552575" y="4270375"/>
            <a:ext cx="0" cy="155575"/>
          </a:xfrm>
          <a:prstGeom prst="line">
            <a:avLst/>
          </a:prstGeom>
          <a:noFill/>
          <a:ln w="9525">
            <a:solidFill>
              <a:schemeClr val="tx1"/>
            </a:solidFill>
            <a:round/>
            <a:headEnd/>
            <a:tailEnd/>
          </a:ln>
          <a:effectLst/>
        </p:spPr>
        <p:txBody>
          <a:bodyPr/>
          <a:lstStyle/>
          <a:p>
            <a:endParaRPr lang="en-US"/>
          </a:p>
        </p:txBody>
      </p:sp>
      <p:sp>
        <p:nvSpPr>
          <p:cNvPr id="1941566" name="Line 62"/>
          <p:cNvSpPr>
            <a:spLocks noChangeShapeType="1"/>
          </p:cNvSpPr>
          <p:nvPr/>
        </p:nvSpPr>
        <p:spPr bwMode="auto">
          <a:xfrm>
            <a:off x="782638" y="4438650"/>
            <a:ext cx="0" cy="157163"/>
          </a:xfrm>
          <a:prstGeom prst="line">
            <a:avLst/>
          </a:prstGeom>
          <a:noFill/>
          <a:ln w="9525">
            <a:solidFill>
              <a:schemeClr val="tx1"/>
            </a:solidFill>
            <a:round/>
            <a:headEnd/>
            <a:tailEnd/>
          </a:ln>
          <a:effectLst/>
        </p:spPr>
        <p:txBody>
          <a:bodyPr/>
          <a:lstStyle/>
          <a:p>
            <a:endParaRPr lang="en-US"/>
          </a:p>
        </p:txBody>
      </p:sp>
      <p:sp>
        <p:nvSpPr>
          <p:cNvPr id="1941567" name="Line 63"/>
          <p:cNvSpPr>
            <a:spLocks noChangeShapeType="1"/>
          </p:cNvSpPr>
          <p:nvPr/>
        </p:nvSpPr>
        <p:spPr bwMode="auto">
          <a:xfrm>
            <a:off x="2298700" y="4438650"/>
            <a:ext cx="0" cy="168275"/>
          </a:xfrm>
          <a:prstGeom prst="line">
            <a:avLst/>
          </a:prstGeom>
          <a:noFill/>
          <a:ln w="9525">
            <a:solidFill>
              <a:schemeClr val="tx1"/>
            </a:solidFill>
            <a:round/>
            <a:headEnd/>
            <a:tailEnd/>
          </a:ln>
          <a:effectLst/>
        </p:spPr>
        <p:txBody>
          <a:bodyPr/>
          <a:lstStyle/>
          <a:p>
            <a:endParaRPr lang="en-US"/>
          </a:p>
        </p:txBody>
      </p:sp>
      <p:sp>
        <p:nvSpPr>
          <p:cNvPr id="1941568" name="Line 64"/>
          <p:cNvSpPr>
            <a:spLocks noChangeShapeType="1"/>
          </p:cNvSpPr>
          <p:nvPr/>
        </p:nvSpPr>
        <p:spPr bwMode="auto">
          <a:xfrm>
            <a:off x="3460750" y="4457700"/>
            <a:ext cx="1516063" cy="0"/>
          </a:xfrm>
          <a:prstGeom prst="line">
            <a:avLst/>
          </a:prstGeom>
          <a:noFill/>
          <a:ln w="9525">
            <a:solidFill>
              <a:schemeClr val="tx1"/>
            </a:solidFill>
            <a:round/>
            <a:headEnd/>
            <a:tailEnd/>
          </a:ln>
          <a:effectLst/>
        </p:spPr>
        <p:txBody>
          <a:bodyPr/>
          <a:lstStyle/>
          <a:p>
            <a:endParaRPr lang="en-US"/>
          </a:p>
        </p:txBody>
      </p:sp>
      <p:sp>
        <p:nvSpPr>
          <p:cNvPr id="1941569" name="Line 65"/>
          <p:cNvSpPr>
            <a:spLocks noChangeShapeType="1"/>
          </p:cNvSpPr>
          <p:nvPr/>
        </p:nvSpPr>
        <p:spPr bwMode="auto">
          <a:xfrm>
            <a:off x="4254500" y="4289425"/>
            <a:ext cx="0" cy="155575"/>
          </a:xfrm>
          <a:prstGeom prst="line">
            <a:avLst/>
          </a:prstGeom>
          <a:noFill/>
          <a:ln w="9525">
            <a:solidFill>
              <a:schemeClr val="tx1"/>
            </a:solidFill>
            <a:round/>
            <a:headEnd/>
            <a:tailEnd/>
          </a:ln>
          <a:effectLst/>
        </p:spPr>
        <p:txBody>
          <a:bodyPr/>
          <a:lstStyle/>
          <a:p>
            <a:endParaRPr lang="en-US"/>
          </a:p>
        </p:txBody>
      </p:sp>
      <p:sp>
        <p:nvSpPr>
          <p:cNvPr id="1941570" name="Line 66"/>
          <p:cNvSpPr>
            <a:spLocks noChangeShapeType="1"/>
          </p:cNvSpPr>
          <p:nvPr/>
        </p:nvSpPr>
        <p:spPr bwMode="auto">
          <a:xfrm>
            <a:off x="3460750" y="4457700"/>
            <a:ext cx="0" cy="157163"/>
          </a:xfrm>
          <a:prstGeom prst="line">
            <a:avLst/>
          </a:prstGeom>
          <a:noFill/>
          <a:ln w="9525">
            <a:solidFill>
              <a:schemeClr val="tx1"/>
            </a:solidFill>
            <a:round/>
            <a:headEnd/>
            <a:tailEnd/>
          </a:ln>
          <a:effectLst/>
        </p:spPr>
        <p:txBody>
          <a:bodyPr/>
          <a:lstStyle/>
          <a:p>
            <a:endParaRPr lang="en-US"/>
          </a:p>
        </p:txBody>
      </p:sp>
      <p:sp>
        <p:nvSpPr>
          <p:cNvPr id="1941571" name="Line 67"/>
          <p:cNvSpPr>
            <a:spLocks noChangeShapeType="1"/>
          </p:cNvSpPr>
          <p:nvPr/>
        </p:nvSpPr>
        <p:spPr bwMode="auto">
          <a:xfrm>
            <a:off x="4976813" y="4457700"/>
            <a:ext cx="0" cy="168275"/>
          </a:xfrm>
          <a:prstGeom prst="line">
            <a:avLst/>
          </a:prstGeom>
          <a:noFill/>
          <a:ln w="9525">
            <a:solidFill>
              <a:schemeClr val="tx1"/>
            </a:solidFill>
            <a:round/>
            <a:headEnd/>
            <a:tailEnd/>
          </a:ln>
          <a:effectLst/>
        </p:spPr>
        <p:txBody>
          <a:bodyPr/>
          <a:lstStyle/>
          <a:p>
            <a:endParaRPr lang="en-US"/>
          </a:p>
        </p:txBody>
      </p:sp>
      <p:sp>
        <p:nvSpPr>
          <p:cNvPr id="1941572" name="Line 68"/>
          <p:cNvSpPr>
            <a:spLocks noChangeShapeType="1"/>
          </p:cNvSpPr>
          <p:nvPr/>
        </p:nvSpPr>
        <p:spPr bwMode="auto">
          <a:xfrm>
            <a:off x="442913" y="5227638"/>
            <a:ext cx="1516062" cy="0"/>
          </a:xfrm>
          <a:prstGeom prst="line">
            <a:avLst/>
          </a:prstGeom>
          <a:noFill/>
          <a:ln w="9525">
            <a:solidFill>
              <a:schemeClr val="tx1"/>
            </a:solidFill>
            <a:round/>
            <a:headEnd/>
            <a:tailEnd/>
          </a:ln>
          <a:effectLst/>
        </p:spPr>
        <p:txBody>
          <a:bodyPr/>
          <a:lstStyle/>
          <a:p>
            <a:endParaRPr lang="en-US"/>
          </a:p>
        </p:txBody>
      </p:sp>
      <p:sp>
        <p:nvSpPr>
          <p:cNvPr id="1941573" name="Line 69"/>
          <p:cNvSpPr>
            <a:spLocks noChangeShapeType="1"/>
          </p:cNvSpPr>
          <p:nvPr/>
        </p:nvSpPr>
        <p:spPr bwMode="auto">
          <a:xfrm>
            <a:off x="1212850" y="5059363"/>
            <a:ext cx="0" cy="155575"/>
          </a:xfrm>
          <a:prstGeom prst="line">
            <a:avLst/>
          </a:prstGeom>
          <a:noFill/>
          <a:ln w="9525">
            <a:solidFill>
              <a:schemeClr val="tx1"/>
            </a:solidFill>
            <a:round/>
            <a:headEnd/>
            <a:tailEnd/>
          </a:ln>
          <a:effectLst/>
        </p:spPr>
        <p:txBody>
          <a:bodyPr/>
          <a:lstStyle/>
          <a:p>
            <a:endParaRPr lang="en-US"/>
          </a:p>
        </p:txBody>
      </p:sp>
      <p:sp>
        <p:nvSpPr>
          <p:cNvPr id="1941574" name="Line 70"/>
          <p:cNvSpPr>
            <a:spLocks noChangeShapeType="1"/>
          </p:cNvSpPr>
          <p:nvPr/>
        </p:nvSpPr>
        <p:spPr bwMode="auto">
          <a:xfrm>
            <a:off x="442913" y="5227638"/>
            <a:ext cx="0" cy="157162"/>
          </a:xfrm>
          <a:prstGeom prst="line">
            <a:avLst/>
          </a:prstGeom>
          <a:noFill/>
          <a:ln w="9525">
            <a:solidFill>
              <a:schemeClr val="tx1"/>
            </a:solidFill>
            <a:round/>
            <a:headEnd/>
            <a:tailEnd/>
          </a:ln>
          <a:effectLst/>
        </p:spPr>
        <p:txBody>
          <a:bodyPr/>
          <a:lstStyle/>
          <a:p>
            <a:endParaRPr lang="en-US"/>
          </a:p>
        </p:txBody>
      </p:sp>
      <p:sp>
        <p:nvSpPr>
          <p:cNvPr id="1941575" name="Line 71"/>
          <p:cNvSpPr>
            <a:spLocks noChangeShapeType="1"/>
          </p:cNvSpPr>
          <p:nvPr/>
        </p:nvSpPr>
        <p:spPr bwMode="auto">
          <a:xfrm>
            <a:off x="1958975" y="5227638"/>
            <a:ext cx="0" cy="168275"/>
          </a:xfrm>
          <a:prstGeom prst="line">
            <a:avLst/>
          </a:prstGeom>
          <a:noFill/>
          <a:ln w="9525">
            <a:solidFill>
              <a:schemeClr val="tx1"/>
            </a:solidFill>
            <a:round/>
            <a:headEnd/>
            <a:tailEnd/>
          </a:ln>
          <a:effectLst/>
        </p:spPr>
        <p:txBody>
          <a:bodyPr/>
          <a:lstStyle/>
          <a:p>
            <a:endParaRPr lang="en-US"/>
          </a:p>
        </p:txBody>
      </p:sp>
      <p:sp>
        <p:nvSpPr>
          <p:cNvPr id="1941576" name="Line 72"/>
          <p:cNvSpPr>
            <a:spLocks noChangeShapeType="1"/>
          </p:cNvSpPr>
          <p:nvPr/>
        </p:nvSpPr>
        <p:spPr bwMode="auto">
          <a:xfrm>
            <a:off x="287338" y="5838825"/>
            <a:ext cx="0" cy="392113"/>
          </a:xfrm>
          <a:prstGeom prst="line">
            <a:avLst/>
          </a:prstGeom>
          <a:noFill/>
          <a:ln w="9525">
            <a:solidFill>
              <a:schemeClr val="tx1"/>
            </a:solidFill>
            <a:round/>
            <a:headEnd/>
            <a:tailEnd/>
          </a:ln>
          <a:effectLst/>
        </p:spPr>
        <p:txBody>
          <a:bodyPr/>
          <a:lstStyle/>
          <a:p>
            <a:endParaRPr lang="en-US"/>
          </a:p>
        </p:txBody>
      </p:sp>
      <p:cxnSp>
        <p:nvCxnSpPr>
          <p:cNvPr id="1941577" name="AutoShape 73"/>
          <p:cNvCxnSpPr>
            <a:cxnSpLocks noChangeShapeType="1"/>
            <a:stCxn id="1941576" idx="1"/>
          </p:cNvCxnSpPr>
          <p:nvPr/>
        </p:nvCxnSpPr>
        <p:spPr bwMode="auto">
          <a:xfrm>
            <a:off x="287338" y="6230938"/>
            <a:ext cx="92075" cy="0"/>
          </a:xfrm>
          <a:prstGeom prst="straightConnector1">
            <a:avLst/>
          </a:prstGeom>
          <a:noFill/>
          <a:ln w="9525">
            <a:solidFill>
              <a:schemeClr val="tx1"/>
            </a:solidFill>
            <a:round/>
            <a:headEnd/>
            <a:tailEnd/>
          </a:ln>
          <a:effectLst/>
        </p:spPr>
      </p:cxnSp>
      <p:sp>
        <p:nvSpPr>
          <p:cNvPr id="1941580" name="Line 76"/>
          <p:cNvSpPr>
            <a:spLocks noChangeShapeType="1"/>
          </p:cNvSpPr>
          <p:nvPr/>
        </p:nvSpPr>
        <p:spPr bwMode="auto">
          <a:xfrm>
            <a:off x="287338" y="6048375"/>
            <a:ext cx="117475" cy="0"/>
          </a:xfrm>
          <a:prstGeom prst="line">
            <a:avLst/>
          </a:prstGeom>
          <a:noFill/>
          <a:ln w="9525">
            <a:solidFill>
              <a:schemeClr val="tx1"/>
            </a:solidFill>
            <a:round/>
            <a:headEnd/>
            <a:tailEnd/>
          </a:ln>
          <a:effectLst/>
        </p:spPr>
        <p:txBody>
          <a:bodyPr/>
          <a:lstStyle/>
          <a:p>
            <a:endParaRPr lang="en-US"/>
          </a:p>
        </p:txBody>
      </p:sp>
      <p:sp>
        <p:nvSpPr>
          <p:cNvPr id="1941583" name="Line 79"/>
          <p:cNvSpPr>
            <a:spLocks noChangeShapeType="1"/>
          </p:cNvSpPr>
          <p:nvPr/>
        </p:nvSpPr>
        <p:spPr bwMode="auto">
          <a:xfrm>
            <a:off x="1619250" y="5851525"/>
            <a:ext cx="0" cy="574675"/>
          </a:xfrm>
          <a:prstGeom prst="line">
            <a:avLst/>
          </a:prstGeom>
          <a:noFill/>
          <a:ln w="9525">
            <a:solidFill>
              <a:schemeClr val="tx1"/>
            </a:solidFill>
            <a:round/>
            <a:headEnd/>
            <a:tailEnd/>
          </a:ln>
          <a:effectLst/>
        </p:spPr>
        <p:txBody>
          <a:bodyPr/>
          <a:lstStyle/>
          <a:p>
            <a:endParaRPr lang="en-US"/>
          </a:p>
        </p:txBody>
      </p:sp>
      <p:cxnSp>
        <p:nvCxnSpPr>
          <p:cNvPr id="1941588" name="AutoShape 84"/>
          <p:cNvCxnSpPr>
            <a:cxnSpLocks noChangeShapeType="1"/>
            <a:stCxn id="1941583" idx="1"/>
          </p:cNvCxnSpPr>
          <p:nvPr/>
        </p:nvCxnSpPr>
        <p:spPr bwMode="auto">
          <a:xfrm>
            <a:off x="1619250" y="6426200"/>
            <a:ext cx="130175" cy="0"/>
          </a:xfrm>
          <a:prstGeom prst="straightConnector1">
            <a:avLst/>
          </a:prstGeom>
          <a:noFill/>
          <a:ln w="9525">
            <a:solidFill>
              <a:schemeClr val="tx1"/>
            </a:solidFill>
            <a:round/>
            <a:headEnd/>
            <a:tailEnd/>
          </a:ln>
          <a:effectLst/>
        </p:spPr>
      </p:cxnSp>
      <p:sp>
        <p:nvSpPr>
          <p:cNvPr id="1941595" name="Line 91"/>
          <p:cNvSpPr>
            <a:spLocks noChangeShapeType="1"/>
          </p:cNvSpPr>
          <p:nvPr/>
        </p:nvSpPr>
        <p:spPr bwMode="auto">
          <a:xfrm>
            <a:off x="1619250" y="6048375"/>
            <a:ext cx="131763" cy="0"/>
          </a:xfrm>
          <a:prstGeom prst="line">
            <a:avLst/>
          </a:prstGeom>
          <a:noFill/>
          <a:ln w="9525">
            <a:solidFill>
              <a:schemeClr val="tx1"/>
            </a:solidFill>
            <a:round/>
            <a:headEnd/>
            <a:tailEnd/>
          </a:ln>
          <a:effectLst/>
        </p:spPr>
        <p:txBody>
          <a:bodyPr/>
          <a:lstStyle/>
          <a:p>
            <a:endParaRPr lang="en-US"/>
          </a:p>
        </p:txBody>
      </p:sp>
      <p:sp>
        <p:nvSpPr>
          <p:cNvPr id="1941596" name="Line 92"/>
          <p:cNvSpPr>
            <a:spLocks noChangeShapeType="1"/>
          </p:cNvSpPr>
          <p:nvPr/>
        </p:nvSpPr>
        <p:spPr bwMode="auto">
          <a:xfrm>
            <a:off x="1617663" y="6253163"/>
            <a:ext cx="131762" cy="0"/>
          </a:xfrm>
          <a:prstGeom prst="line">
            <a:avLst/>
          </a:prstGeom>
          <a:noFill/>
          <a:ln w="9525">
            <a:solidFill>
              <a:schemeClr val="tx1"/>
            </a:solidFill>
            <a:round/>
            <a:headEnd/>
            <a:tailEnd/>
          </a:ln>
          <a:effectLst/>
        </p:spPr>
        <p:txBody>
          <a:bodyPr/>
          <a:lstStyle/>
          <a:p>
            <a:endParaRPr lang="en-US"/>
          </a:p>
        </p:txBody>
      </p:sp>
      <p:sp>
        <p:nvSpPr>
          <p:cNvPr id="1941597" name="Line 93"/>
          <p:cNvSpPr>
            <a:spLocks noChangeShapeType="1"/>
          </p:cNvSpPr>
          <p:nvPr/>
        </p:nvSpPr>
        <p:spPr bwMode="auto">
          <a:xfrm>
            <a:off x="2673350" y="5064125"/>
            <a:ext cx="0" cy="574675"/>
          </a:xfrm>
          <a:prstGeom prst="line">
            <a:avLst/>
          </a:prstGeom>
          <a:noFill/>
          <a:ln w="9525">
            <a:solidFill>
              <a:schemeClr val="tx1"/>
            </a:solidFill>
            <a:round/>
            <a:headEnd/>
            <a:tailEnd/>
          </a:ln>
          <a:effectLst/>
        </p:spPr>
        <p:txBody>
          <a:bodyPr/>
          <a:lstStyle/>
          <a:p>
            <a:endParaRPr lang="en-US"/>
          </a:p>
        </p:txBody>
      </p:sp>
      <p:cxnSp>
        <p:nvCxnSpPr>
          <p:cNvPr id="1941598" name="AutoShape 94"/>
          <p:cNvCxnSpPr>
            <a:cxnSpLocks noChangeShapeType="1"/>
            <a:stCxn id="1941597" idx="1"/>
          </p:cNvCxnSpPr>
          <p:nvPr/>
        </p:nvCxnSpPr>
        <p:spPr bwMode="auto">
          <a:xfrm>
            <a:off x="2673350" y="5638800"/>
            <a:ext cx="130175" cy="0"/>
          </a:xfrm>
          <a:prstGeom prst="straightConnector1">
            <a:avLst/>
          </a:prstGeom>
          <a:noFill/>
          <a:ln w="9525">
            <a:solidFill>
              <a:schemeClr val="tx1"/>
            </a:solidFill>
            <a:round/>
            <a:headEnd/>
            <a:tailEnd/>
          </a:ln>
          <a:effectLst/>
        </p:spPr>
      </p:cxnSp>
      <p:sp>
        <p:nvSpPr>
          <p:cNvPr id="1941599" name="Line 95"/>
          <p:cNvSpPr>
            <a:spLocks noChangeShapeType="1"/>
          </p:cNvSpPr>
          <p:nvPr/>
        </p:nvSpPr>
        <p:spPr bwMode="auto">
          <a:xfrm>
            <a:off x="2673350" y="5260975"/>
            <a:ext cx="131763" cy="0"/>
          </a:xfrm>
          <a:prstGeom prst="line">
            <a:avLst/>
          </a:prstGeom>
          <a:noFill/>
          <a:ln w="9525">
            <a:solidFill>
              <a:schemeClr val="tx1"/>
            </a:solidFill>
            <a:round/>
            <a:headEnd/>
            <a:tailEnd/>
          </a:ln>
          <a:effectLst/>
        </p:spPr>
        <p:txBody>
          <a:bodyPr/>
          <a:lstStyle/>
          <a:p>
            <a:endParaRPr lang="en-US"/>
          </a:p>
        </p:txBody>
      </p:sp>
      <p:sp>
        <p:nvSpPr>
          <p:cNvPr id="1941600" name="Line 96"/>
          <p:cNvSpPr>
            <a:spLocks noChangeShapeType="1"/>
          </p:cNvSpPr>
          <p:nvPr/>
        </p:nvSpPr>
        <p:spPr bwMode="auto">
          <a:xfrm>
            <a:off x="2671763" y="5465763"/>
            <a:ext cx="131762" cy="0"/>
          </a:xfrm>
          <a:prstGeom prst="line">
            <a:avLst/>
          </a:prstGeom>
          <a:noFill/>
          <a:ln w="9525">
            <a:solidFill>
              <a:schemeClr val="tx1"/>
            </a:solidFill>
            <a:round/>
            <a:headEnd/>
            <a:tailEnd/>
          </a:ln>
          <a:effectLst/>
        </p:spPr>
        <p:txBody>
          <a:bodyPr/>
          <a:lstStyle/>
          <a:p>
            <a:endParaRPr lang="en-US"/>
          </a:p>
        </p:txBody>
      </p:sp>
      <p:sp>
        <p:nvSpPr>
          <p:cNvPr id="1941601" name="Line 97"/>
          <p:cNvSpPr>
            <a:spLocks noChangeShapeType="1"/>
          </p:cNvSpPr>
          <p:nvPr/>
        </p:nvSpPr>
        <p:spPr bwMode="auto">
          <a:xfrm>
            <a:off x="6111875" y="4303713"/>
            <a:ext cx="0" cy="574675"/>
          </a:xfrm>
          <a:prstGeom prst="line">
            <a:avLst/>
          </a:prstGeom>
          <a:noFill/>
          <a:ln w="9525">
            <a:solidFill>
              <a:schemeClr val="tx1"/>
            </a:solidFill>
            <a:round/>
            <a:headEnd/>
            <a:tailEnd/>
          </a:ln>
          <a:effectLst/>
        </p:spPr>
        <p:txBody>
          <a:bodyPr/>
          <a:lstStyle/>
          <a:p>
            <a:endParaRPr lang="en-US"/>
          </a:p>
        </p:txBody>
      </p:sp>
      <p:cxnSp>
        <p:nvCxnSpPr>
          <p:cNvPr id="1941602" name="AutoShape 98"/>
          <p:cNvCxnSpPr>
            <a:cxnSpLocks noChangeShapeType="1"/>
            <a:stCxn id="1941601" idx="1"/>
          </p:cNvCxnSpPr>
          <p:nvPr/>
        </p:nvCxnSpPr>
        <p:spPr bwMode="auto">
          <a:xfrm>
            <a:off x="6111875" y="4878388"/>
            <a:ext cx="130175" cy="0"/>
          </a:xfrm>
          <a:prstGeom prst="straightConnector1">
            <a:avLst/>
          </a:prstGeom>
          <a:noFill/>
          <a:ln w="9525">
            <a:solidFill>
              <a:schemeClr val="tx1"/>
            </a:solidFill>
            <a:round/>
            <a:headEnd/>
            <a:tailEnd/>
          </a:ln>
          <a:effectLst/>
        </p:spPr>
      </p:cxnSp>
      <p:sp>
        <p:nvSpPr>
          <p:cNvPr id="1941603" name="Line 99"/>
          <p:cNvSpPr>
            <a:spLocks noChangeShapeType="1"/>
          </p:cNvSpPr>
          <p:nvPr/>
        </p:nvSpPr>
        <p:spPr bwMode="auto">
          <a:xfrm>
            <a:off x="6111875" y="4500563"/>
            <a:ext cx="131763" cy="0"/>
          </a:xfrm>
          <a:prstGeom prst="line">
            <a:avLst/>
          </a:prstGeom>
          <a:noFill/>
          <a:ln w="9525">
            <a:solidFill>
              <a:schemeClr val="tx1"/>
            </a:solidFill>
            <a:round/>
            <a:headEnd/>
            <a:tailEnd/>
          </a:ln>
          <a:effectLst/>
        </p:spPr>
        <p:txBody>
          <a:bodyPr/>
          <a:lstStyle/>
          <a:p>
            <a:endParaRPr lang="en-US"/>
          </a:p>
        </p:txBody>
      </p:sp>
      <p:sp>
        <p:nvSpPr>
          <p:cNvPr id="1941604" name="Line 100"/>
          <p:cNvSpPr>
            <a:spLocks noChangeShapeType="1"/>
          </p:cNvSpPr>
          <p:nvPr/>
        </p:nvSpPr>
        <p:spPr bwMode="auto">
          <a:xfrm>
            <a:off x="6110288" y="4705350"/>
            <a:ext cx="131762" cy="0"/>
          </a:xfrm>
          <a:prstGeom prst="line">
            <a:avLst/>
          </a:prstGeom>
          <a:noFill/>
          <a:ln w="9525">
            <a:solidFill>
              <a:schemeClr val="tx1"/>
            </a:solidFill>
            <a:round/>
            <a:headEnd/>
            <a:tailEnd/>
          </a:ln>
          <a:effectLst/>
        </p:spPr>
        <p:txBody>
          <a:bodyPr/>
          <a:lstStyle/>
          <a:p>
            <a:endParaRPr lang="en-US"/>
          </a:p>
        </p:txBody>
      </p:sp>
      <p:sp>
        <p:nvSpPr>
          <p:cNvPr id="1941605" name="Line 101"/>
          <p:cNvSpPr>
            <a:spLocks noChangeShapeType="1"/>
          </p:cNvSpPr>
          <p:nvPr/>
        </p:nvSpPr>
        <p:spPr bwMode="auto">
          <a:xfrm>
            <a:off x="5321300" y="5076825"/>
            <a:ext cx="0" cy="392113"/>
          </a:xfrm>
          <a:prstGeom prst="line">
            <a:avLst/>
          </a:prstGeom>
          <a:noFill/>
          <a:ln w="9525">
            <a:solidFill>
              <a:schemeClr val="tx1"/>
            </a:solidFill>
            <a:round/>
            <a:headEnd/>
            <a:tailEnd/>
          </a:ln>
          <a:effectLst/>
        </p:spPr>
        <p:txBody>
          <a:bodyPr/>
          <a:lstStyle/>
          <a:p>
            <a:endParaRPr lang="en-US"/>
          </a:p>
        </p:txBody>
      </p:sp>
      <p:cxnSp>
        <p:nvCxnSpPr>
          <p:cNvPr id="1941606" name="AutoShape 102"/>
          <p:cNvCxnSpPr>
            <a:cxnSpLocks noChangeShapeType="1"/>
            <a:stCxn id="1941605" idx="1"/>
          </p:cNvCxnSpPr>
          <p:nvPr/>
        </p:nvCxnSpPr>
        <p:spPr bwMode="auto">
          <a:xfrm>
            <a:off x="5321300" y="5468938"/>
            <a:ext cx="92075" cy="0"/>
          </a:xfrm>
          <a:prstGeom prst="straightConnector1">
            <a:avLst/>
          </a:prstGeom>
          <a:noFill/>
          <a:ln w="9525">
            <a:solidFill>
              <a:schemeClr val="tx1"/>
            </a:solidFill>
            <a:round/>
            <a:headEnd/>
            <a:tailEnd/>
          </a:ln>
          <a:effectLst/>
        </p:spPr>
      </p:cxnSp>
      <p:sp>
        <p:nvSpPr>
          <p:cNvPr id="1941607" name="Line 103"/>
          <p:cNvSpPr>
            <a:spLocks noChangeShapeType="1"/>
          </p:cNvSpPr>
          <p:nvPr/>
        </p:nvSpPr>
        <p:spPr bwMode="auto">
          <a:xfrm>
            <a:off x="5321300" y="5286375"/>
            <a:ext cx="117475" cy="0"/>
          </a:xfrm>
          <a:prstGeom prst="line">
            <a:avLst/>
          </a:prstGeom>
          <a:noFill/>
          <a:ln w="9525">
            <a:solidFill>
              <a:schemeClr val="tx1"/>
            </a:solidFill>
            <a:round/>
            <a:headEnd/>
            <a:tailEnd/>
          </a:ln>
          <a:effectLst/>
        </p:spPr>
        <p:txBody>
          <a:bodyPr/>
          <a:lstStyle/>
          <a:p>
            <a:endParaRPr lang="en-US"/>
          </a:p>
        </p:txBody>
      </p:sp>
      <p:sp>
        <p:nvSpPr>
          <p:cNvPr id="1941608" name="Line 104"/>
          <p:cNvSpPr>
            <a:spLocks noChangeShapeType="1"/>
          </p:cNvSpPr>
          <p:nvPr/>
        </p:nvSpPr>
        <p:spPr bwMode="auto">
          <a:xfrm>
            <a:off x="3708400" y="5073650"/>
            <a:ext cx="0" cy="1069975"/>
          </a:xfrm>
          <a:prstGeom prst="line">
            <a:avLst/>
          </a:prstGeom>
          <a:noFill/>
          <a:ln w="9525">
            <a:solidFill>
              <a:schemeClr val="tx1"/>
            </a:solidFill>
            <a:round/>
            <a:headEnd/>
            <a:tailEnd/>
          </a:ln>
          <a:effectLst/>
        </p:spPr>
        <p:txBody>
          <a:bodyPr/>
          <a:lstStyle/>
          <a:p>
            <a:endParaRPr lang="en-US"/>
          </a:p>
        </p:txBody>
      </p:sp>
      <p:sp>
        <p:nvSpPr>
          <p:cNvPr id="1941609" name="Line 105"/>
          <p:cNvSpPr>
            <a:spLocks noChangeShapeType="1"/>
          </p:cNvSpPr>
          <p:nvPr/>
        </p:nvSpPr>
        <p:spPr bwMode="auto">
          <a:xfrm>
            <a:off x="3711575" y="5248275"/>
            <a:ext cx="117475" cy="0"/>
          </a:xfrm>
          <a:prstGeom prst="line">
            <a:avLst/>
          </a:prstGeom>
          <a:noFill/>
          <a:ln w="9525">
            <a:solidFill>
              <a:schemeClr val="tx1"/>
            </a:solidFill>
            <a:round/>
            <a:headEnd/>
            <a:tailEnd/>
          </a:ln>
          <a:effectLst/>
        </p:spPr>
        <p:txBody>
          <a:bodyPr/>
          <a:lstStyle/>
          <a:p>
            <a:endParaRPr lang="en-US"/>
          </a:p>
        </p:txBody>
      </p:sp>
      <p:sp>
        <p:nvSpPr>
          <p:cNvPr id="1941610" name="Line 106"/>
          <p:cNvSpPr>
            <a:spLocks noChangeShapeType="1"/>
          </p:cNvSpPr>
          <p:nvPr/>
        </p:nvSpPr>
        <p:spPr bwMode="auto">
          <a:xfrm>
            <a:off x="3708400" y="5448300"/>
            <a:ext cx="115888" cy="0"/>
          </a:xfrm>
          <a:prstGeom prst="line">
            <a:avLst/>
          </a:prstGeom>
          <a:noFill/>
          <a:ln w="9525">
            <a:solidFill>
              <a:schemeClr val="tx1"/>
            </a:solidFill>
            <a:round/>
            <a:headEnd/>
            <a:tailEnd/>
          </a:ln>
          <a:effectLst/>
        </p:spPr>
        <p:txBody>
          <a:bodyPr/>
          <a:lstStyle/>
          <a:p>
            <a:endParaRPr lang="en-US"/>
          </a:p>
        </p:txBody>
      </p:sp>
      <p:sp>
        <p:nvSpPr>
          <p:cNvPr id="1941615" name="Line 111"/>
          <p:cNvSpPr>
            <a:spLocks noChangeShapeType="1"/>
          </p:cNvSpPr>
          <p:nvPr/>
        </p:nvSpPr>
        <p:spPr bwMode="auto">
          <a:xfrm>
            <a:off x="3708400" y="6143625"/>
            <a:ext cx="128588" cy="0"/>
          </a:xfrm>
          <a:prstGeom prst="line">
            <a:avLst/>
          </a:prstGeom>
          <a:noFill/>
          <a:ln w="9525">
            <a:solidFill>
              <a:schemeClr val="tx1"/>
            </a:solidFill>
            <a:round/>
            <a:headEnd/>
            <a:tailEnd/>
          </a:ln>
          <a:effectLst/>
        </p:spPr>
        <p:txBody>
          <a:bodyPr/>
          <a:lstStyle/>
          <a:p>
            <a:endParaRPr lang="en-US"/>
          </a:p>
        </p:txBody>
      </p:sp>
      <p:sp>
        <p:nvSpPr>
          <p:cNvPr id="1941616" name="Line 112"/>
          <p:cNvSpPr>
            <a:spLocks noChangeShapeType="1"/>
          </p:cNvSpPr>
          <p:nvPr/>
        </p:nvSpPr>
        <p:spPr bwMode="auto">
          <a:xfrm>
            <a:off x="3708400" y="5692775"/>
            <a:ext cx="115888" cy="0"/>
          </a:xfrm>
          <a:prstGeom prst="line">
            <a:avLst/>
          </a:prstGeom>
          <a:noFill/>
          <a:ln w="9525">
            <a:solidFill>
              <a:schemeClr val="tx1"/>
            </a:solidFill>
            <a:round/>
            <a:headEnd/>
            <a:tailEnd/>
          </a:ln>
          <a:effectLst/>
        </p:spPr>
        <p:txBody>
          <a:bodyPr/>
          <a:lstStyle/>
          <a:p>
            <a:endParaRPr lang="en-US"/>
          </a:p>
        </p:txBody>
      </p:sp>
      <p:sp>
        <p:nvSpPr>
          <p:cNvPr id="1941617" name="Line 113"/>
          <p:cNvSpPr>
            <a:spLocks noChangeShapeType="1"/>
          </p:cNvSpPr>
          <p:nvPr/>
        </p:nvSpPr>
        <p:spPr bwMode="auto">
          <a:xfrm>
            <a:off x="3708400" y="5924550"/>
            <a:ext cx="128588" cy="0"/>
          </a:xfrm>
          <a:prstGeom prst="line">
            <a:avLst/>
          </a:prstGeom>
          <a:noFill/>
          <a:ln w="9525">
            <a:solidFill>
              <a:schemeClr val="tx1"/>
            </a:solidFill>
            <a:round/>
            <a:headEnd/>
            <a:tailEnd/>
          </a:ln>
          <a:effectLst/>
        </p:spPr>
        <p:txBody>
          <a:bodyPr/>
          <a:lstStyle/>
          <a:p>
            <a:endParaRPr lang="en-US"/>
          </a:p>
        </p:txBody>
      </p:sp>
      <p:sp>
        <p:nvSpPr>
          <p:cNvPr id="1941618" name="Line 114"/>
          <p:cNvSpPr>
            <a:spLocks noChangeShapeType="1"/>
          </p:cNvSpPr>
          <p:nvPr/>
        </p:nvSpPr>
        <p:spPr bwMode="auto">
          <a:xfrm>
            <a:off x="7740650" y="4198938"/>
            <a:ext cx="0" cy="1390650"/>
          </a:xfrm>
          <a:prstGeom prst="line">
            <a:avLst/>
          </a:prstGeom>
          <a:noFill/>
          <a:ln w="9525">
            <a:solidFill>
              <a:schemeClr val="tx1"/>
            </a:solidFill>
            <a:round/>
            <a:headEnd/>
            <a:tailEnd/>
          </a:ln>
          <a:effectLst/>
        </p:spPr>
        <p:txBody>
          <a:bodyPr/>
          <a:lstStyle/>
          <a:p>
            <a:endParaRPr lang="en-US"/>
          </a:p>
        </p:txBody>
      </p:sp>
      <p:sp>
        <p:nvSpPr>
          <p:cNvPr id="1941620" name="Line 116"/>
          <p:cNvSpPr>
            <a:spLocks noChangeShapeType="1"/>
          </p:cNvSpPr>
          <p:nvPr/>
        </p:nvSpPr>
        <p:spPr bwMode="auto">
          <a:xfrm flipV="1">
            <a:off x="7753350" y="4391025"/>
            <a:ext cx="141288" cy="0"/>
          </a:xfrm>
          <a:prstGeom prst="line">
            <a:avLst/>
          </a:prstGeom>
          <a:noFill/>
          <a:ln w="9525">
            <a:solidFill>
              <a:schemeClr val="tx1"/>
            </a:solidFill>
            <a:round/>
            <a:headEnd/>
            <a:tailEnd/>
          </a:ln>
          <a:effectLst/>
        </p:spPr>
        <p:txBody>
          <a:bodyPr/>
          <a:lstStyle/>
          <a:p>
            <a:endParaRPr lang="en-US"/>
          </a:p>
        </p:txBody>
      </p:sp>
      <p:sp>
        <p:nvSpPr>
          <p:cNvPr id="1941621" name="Line 117"/>
          <p:cNvSpPr>
            <a:spLocks noChangeShapeType="1"/>
          </p:cNvSpPr>
          <p:nvPr/>
        </p:nvSpPr>
        <p:spPr bwMode="auto">
          <a:xfrm flipV="1">
            <a:off x="7751763" y="4813300"/>
            <a:ext cx="141287" cy="0"/>
          </a:xfrm>
          <a:prstGeom prst="line">
            <a:avLst/>
          </a:prstGeom>
          <a:noFill/>
          <a:ln w="9525">
            <a:solidFill>
              <a:schemeClr val="tx1"/>
            </a:solidFill>
            <a:round/>
            <a:headEnd/>
            <a:tailEnd/>
          </a:ln>
          <a:effectLst/>
        </p:spPr>
        <p:txBody>
          <a:bodyPr/>
          <a:lstStyle/>
          <a:p>
            <a:endParaRPr lang="en-US"/>
          </a:p>
        </p:txBody>
      </p:sp>
      <p:sp>
        <p:nvSpPr>
          <p:cNvPr id="1941623" name="Line 119"/>
          <p:cNvSpPr>
            <a:spLocks noChangeShapeType="1"/>
          </p:cNvSpPr>
          <p:nvPr/>
        </p:nvSpPr>
        <p:spPr bwMode="auto">
          <a:xfrm flipV="1">
            <a:off x="7762875" y="5594350"/>
            <a:ext cx="141288" cy="0"/>
          </a:xfrm>
          <a:prstGeom prst="line">
            <a:avLst/>
          </a:prstGeom>
          <a:noFill/>
          <a:ln w="9525">
            <a:solidFill>
              <a:schemeClr val="tx1"/>
            </a:solidFill>
            <a:round/>
            <a:headEnd/>
            <a:tailEnd/>
          </a:ln>
          <a:effectLst/>
        </p:spPr>
        <p:txBody>
          <a:bodyPr/>
          <a:lstStyle/>
          <a:p>
            <a:endParaRPr lang="en-US"/>
          </a:p>
        </p:txBody>
      </p:sp>
      <p:sp>
        <p:nvSpPr>
          <p:cNvPr id="1941624" name="Line 120"/>
          <p:cNvSpPr>
            <a:spLocks noChangeShapeType="1"/>
          </p:cNvSpPr>
          <p:nvPr/>
        </p:nvSpPr>
        <p:spPr bwMode="auto">
          <a:xfrm flipV="1">
            <a:off x="7748588" y="5376863"/>
            <a:ext cx="141287" cy="0"/>
          </a:xfrm>
          <a:prstGeom prst="line">
            <a:avLst/>
          </a:prstGeom>
          <a:noFill/>
          <a:ln w="9525">
            <a:solidFill>
              <a:schemeClr val="tx1"/>
            </a:solidFill>
            <a:round/>
            <a:headEnd/>
            <a:tailEnd/>
          </a:ln>
          <a:effectLst/>
        </p:spPr>
        <p:txBody>
          <a:bodyPr/>
          <a:lstStyle/>
          <a:p>
            <a:endParaRPr lang="en-US"/>
          </a:p>
        </p:txBody>
      </p:sp>
      <p:sp>
        <p:nvSpPr>
          <p:cNvPr id="1941625" name="Line 121"/>
          <p:cNvSpPr>
            <a:spLocks noChangeShapeType="1"/>
          </p:cNvSpPr>
          <p:nvPr/>
        </p:nvSpPr>
        <p:spPr bwMode="auto">
          <a:xfrm flipV="1">
            <a:off x="7750175" y="5095875"/>
            <a:ext cx="141288" cy="0"/>
          </a:xfrm>
          <a:prstGeom prst="line">
            <a:avLst/>
          </a:prstGeom>
          <a:noFill/>
          <a:ln w="9525">
            <a:solidFill>
              <a:schemeClr val="tx1"/>
            </a:solidFill>
            <a:round/>
            <a:headEnd/>
            <a:tailEnd/>
          </a:ln>
          <a:effectLst/>
        </p:spPr>
        <p:txBody>
          <a:bodyPr/>
          <a:lstStyle/>
          <a:p>
            <a:endParaRPr lang="en-US"/>
          </a:p>
        </p:txBody>
      </p:sp>
      <p:sp>
        <p:nvSpPr>
          <p:cNvPr id="1941628" name="Text Box 124"/>
          <p:cNvSpPr txBox="1">
            <a:spLocks noChangeArrowheads="1"/>
          </p:cNvSpPr>
          <p:nvPr/>
        </p:nvSpPr>
        <p:spPr bwMode="auto">
          <a:xfrm>
            <a:off x="436563" y="5872163"/>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MACAW</a:t>
            </a:r>
          </a:p>
        </p:txBody>
      </p:sp>
      <p:sp>
        <p:nvSpPr>
          <p:cNvPr id="1941629" name="Text Box 125"/>
          <p:cNvSpPr txBox="1">
            <a:spLocks noChangeArrowheads="1"/>
          </p:cNvSpPr>
          <p:nvPr/>
        </p:nvSpPr>
        <p:spPr bwMode="auto">
          <a:xfrm>
            <a:off x="434975" y="6089650"/>
            <a:ext cx="758825"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FAMA</a:t>
            </a:r>
          </a:p>
        </p:txBody>
      </p:sp>
      <p:sp>
        <p:nvSpPr>
          <p:cNvPr id="1941630" name="Text Box 126"/>
          <p:cNvSpPr txBox="1">
            <a:spLocks noChangeArrowheads="1"/>
          </p:cNvSpPr>
          <p:nvPr/>
        </p:nvSpPr>
        <p:spPr bwMode="auto">
          <a:xfrm>
            <a:off x="1800225" y="58705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BTMA</a:t>
            </a:r>
          </a:p>
        </p:txBody>
      </p:sp>
      <p:sp>
        <p:nvSpPr>
          <p:cNvPr id="1941631" name="Text Box 127"/>
          <p:cNvSpPr txBox="1">
            <a:spLocks noChangeArrowheads="1"/>
          </p:cNvSpPr>
          <p:nvPr/>
        </p:nvSpPr>
        <p:spPr bwMode="auto">
          <a:xfrm>
            <a:off x="1797050" y="60991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DBTMA</a:t>
            </a:r>
          </a:p>
        </p:txBody>
      </p:sp>
      <p:sp>
        <p:nvSpPr>
          <p:cNvPr id="1941632" name="Text Box 128"/>
          <p:cNvSpPr txBox="1">
            <a:spLocks noChangeArrowheads="1"/>
          </p:cNvSpPr>
          <p:nvPr/>
        </p:nvSpPr>
        <p:spPr bwMode="auto">
          <a:xfrm>
            <a:off x="1795463" y="6329363"/>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ICSMA</a:t>
            </a:r>
          </a:p>
        </p:txBody>
      </p:sp>
      <p:sp>
        <p:nvSpPr>
          <p:cNvPr id="1941633" name="Text Box 129"/>
          <p:cNvSpPr txBox="1">
            <a:spLocks noChangeArrowheads="1"/>
          </p:cNvSpPr>
          <p:nvPr/>
        </p:nvSpPr>
        <p:spPr bwMode="auto">
          <a:xfrm>
            <a:off x="2763838" y="50831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RI-BTMA</a:t>
            </a:r>
          </a:p>
        </p:txBody>
      </p:sp>
      <p:sp>
        <p:nvSpPr>
          <p:cNvPr id="1941634" name="Text Box 130"/>
          <p:cNvSpPr txBox="1">
            <a:spLocks noChangeArrowheads="1"/>
          </p:cNvSpPr>
          <p:nvPr/>
        </p:nvSpPr>
        <p:spPr bwMode="auto">
          <a:xfrm>
            <a:off x="2760663" y="53117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MACA-BI</a:t>
            </a:r>
          </a:p>
        </p:txBody>
      </p:sp>
      <p:sp>
        <p:nvSpPr>
          <p:cNvPr id="1941635" name="Text Box 131"/>
          <p:cNvSpPr txBox="1">
            <a:spLocks noChangeArrowheads="1"/>
          </p:cNvSpPr>
          <p:nvPr/>
        </p:nvSpPr>
        <p:spPr bwMode="auto">
          <a:xfrm>
            <a:off x="2759075" y="5541963"/>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MARCH</a:t>
            </a:r>
          </a:p>
        </p:txBody>
      </p:sp>
      <p:sp>
        <p:nvSpPr>
          <p:cNvPr id="1941636" name="Text Box 132"/>
          <p:cNvSpPr txBox="1">
            <a:spLocks noChangeArrowheads="1"/>
          </p:cNvSpPr>
          <p:nvPr/>
        </p:nvSpPr>
        <p:spPr bwMode="auto">
          <a:xfrm>
            <a:off x="3805238" y="5094288"/>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D-PRMA</a:t>
            </a:r>
          </a:p>
        </p:txBody>
      </p:sp>
      <p:sp>
        <p:nvSpPr>
          <p:cNvPr id="1941637" name="Text Box 133"/>
          <p:cNvSpPr txBox="1">
            <a:spLocks noChangeArrowheads="1"/>
          </p:cNvSpPr>
          <p:nvPr/>
        </p:nvSpPr>
        <p:spPr bwMode="auto">
          <a:xfrm>
            <a:off x="3802063" y="5322888"/>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CATA</a:t>
            </a:r>
          </a:p>
        </p:txBody>
      </p:sp>
      <p:sp>
        <p:nvSpPr>
          <p:cNvPr id="1941638" name="Text Box 134"/>
          <p:cNvSpPr txBox="1">
            <a:spLocks noChangeArrowheads="1"/>
          </p:cNvSpPr>
          <p:nvPr/>
        </p:nvSpPr>
        <p:spPr bwMode="auto">
          <a:xfrm>
            <a:off x="3800475" y="55530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HRMA</a:t>
            </a:r>
          </a:p>
        </p:txBody>
      </p:sp>
      <p:sp>
        <p:nvSpPr>
          <p:cNvPr id="1941639" name="Text Box 135"/>
          <p:cNvSpPr txBox="1">
            <a:spLocks noChangeArrowheads="1"/>
          </p:cNvSpPr>
          <p:nvPr/>
        </p:nvSpPr>
        <p:spPr bwMode="auto">
          <a:xfrm>
            <a:off x="6175375" y="43211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RI-BTMA</a:t>
            </a:r>
          </a:p>
        </p:txBody>
      </p:sp>
      <p:sp>
        <p:nvSpPr>
          <p:cNvPr id="1941640" name="Text Box 136"/>
          <p:cNvSpPr txBox="1">
            <a:spLocks noChangeArrowheads="1"/>
          </p:cNvSpPr>
          <p:nvPr/>
        </p:nvSpPr>
        <p:spPr bwMode="auto">
          <a:xfrm>
            <a:off x="6172200" y="4549775"/>
            <a:ext cx="874713"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MACA-BI</a:t>
            </a:r>
          </a:p>
        </p:txBody>
      </p:sp>
      <p:sp>
        <p:nvSpPr>
          <p:cNvPr id="1941641" name="Text Box 137"/>
          <p:cNvSpPr txBox="1">
            <a:spLocks noChangeArrowheads="1"/>
          </p:cNvSpPr>
          <p:nvPr/>
        </p:nvSpPr>
        <p:spPr bwMode="auto">
          <a:xfrm>
            <a:off x="6170613" y="4779963"/>
            <a:ext cx="874712"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MARCH</a:t>
            </a:r>
          </a:p>
        </p:txBody>
      </p:sp>
      <p:sp>
        <p:nvSpPr>
          <p:cNvPr id="1941642" name="Text Box 138"/>
          <p:cNvSpPr txBox="1">
            <a:spLocks noChangeArrowheads="1"/>
          </p:cNvSpPr>
          <p:nvPr/>
        </p:nvSpPr>
        <p:spPr bwMode="auto">
          <a:xfrm>
            <a:off x="3798888" y="57816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SRMA/PA</a:t>
            </a:r>
          </a:p>
        </p:txBody>
      </p:sp>
      <p:sp>
        <p:nvSpPr>
          <p:cNvPr id="1941643" name="Text Box 139"/>
          <p:cNvSpPr txBox="1">
            <a:spLocks noChangeArrowheads="1"/>
          </p:cNvSpPr>
          <p:nvPr/>
        </p:nvSpPr>
        <p:spPr bwMode="auto">
          <a:xfrm>
            <a:off x="3808413" y="6038850"/>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FPRP</a:t>
            </a:r>
          </a:p>
        </p:txBody>
      </p:sp>
      <p:sp>
        <p:nvSpPr>
          <p:cNvPr id="1941644" name="Text Box 140"/>
          <p:cNvSpPr txBox="1">
            <a:spLocks noChangeArrowheads="1"/>
          </p:cNvSpPr>
          <p:nvPr/>
        </p:nvSpPr>
        <p:spPr bwMode="auto">
          <a:xfrm>
            <a:off x="5413375" y="5145088"/>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MACA/PR</a:t>
            </a:r>
          </a:p>
        </p:txBody>
      </p:sp>
      <p:sp>
        <p:nvSpPr>
          <p:cNvPr id="1941645" name="Text Box 141"/>
          <p:cNvSpPr txBox="1">
            <a:spLocks noChangeArrowheads="1"/>
          </p:cNvSpPr>
          <p:nvPr/>
        </p:nvSpPr>
        <p:spPr bwMode="auto">
          <a:xfrm>
            <a:off x="5387975" y="5322888"/>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RTMAC</a:t>
            </a:r>
          </a:p>
        </p:txBody>
      </p:sp>
      <p:sp>
        <p:nvSpPr>
          <p:cNvPr id="1941646" name="Text Box 142"/>
          <p:cNvSpPr txBox="1">
            <a:spLocks noChangeArrowheads="1"/>
          </p:cNvSpPr>
          <p:nvPr/>
        </p:nvSpPr>
        <p:spPr bwMode="auto">
          <a:xfrm>
            <a:off x="7859713" y="4229100"/>
            <a:ext cx="874712" cy="457200"/>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DirectionalAntennas</a:t>
            </a:r>
          </a:p>
        </p:txBody>
      </p:sp>
      <p:sp>
        <p:nvSpPr>
          <p:cNvPr id="1941647" name="Text Box 143"/>
          <p:cNvSpPr txBox="1">
            <a:spLocks noChangeArrowheads="1"/>
          </p:cNvSpPr>
          <p:nvPr/>
        </p:nvSpPr>
        <p:spPr bwMode="auto">
          <a:xfrm>
            <a:off x="7856538" y="4664075"/>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MMAC</a:t>
            </a:r>
          </a:p>
        </p:txBody>
      </p:sp>
      <p:sp>
        <p:nvSpPr>
          <p:cNvPr id="1941648" name="Text Box 144"/>
          <p:cNvSpPr txBox="1">
            <a:spLocks noChangeArrowheads="1"/>
          </p:cNvSpPr>
          <p:nvPr/>
        </p:nvSpPr>
        <p:spPr bwMode="auto">
          <a:xfrm>
            <a:off x="7854950" y="4970463"/>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MCSMA</a:t>
            </a:r>
          </a:p>
        </p:txBody>
      </p:sp>
      <p:sp>
        <p:nvSpPr>
          <p:cNvPr id="1941649" name="Text Box 145"/>
          <p:cNvSpPr txBox="1">
            <a:spLocks noChangeArrowheads="1"/>
          </p:cNvSpPr>
          <p:nvPr/>
        </p:nvSpPr>
        <p:spPr bwMode="auto">
          <a:xfrm>
            <a:off x="7853363" y="5226050"/>
            <a:ext cx="874712" cy="274638"/>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PCM</a:t>
            </a:r>
          </a:p>
        </p:txBody>
      </p:sp>
      <p:sp>
        <p:nvSpPr>
          <p:cNvPr id="1941650" name="Text Box 146"/>
          <p:cNvSpPr txBox="1">
            <a:spLocks noChangeArrowheads="1"/>
          </p:cNvSpPr>
          <p:nvPr/>
        </p:nvSpPr>
        <p:spPr bwMode="auto">
          <a:xfrm>
            <a:off x="7861300" y="5468938"/>
            <a:ext cx="874713" cy="274637"/>
          </a:xfrm>
          <a:prstGeom prst="rect">
            <a:avLst/>
          </a:prstGeom>
          <a:noFill/>
          <a:ln w="9525">
            <a:noFill/>
            <a:miter lim="800000"/>
            <a:headEnd/>
            <a:tailEnd/>
          </a:ln>
          <a:effectLst/>
        </p:spPr>
        <p:txBody>
          <a:bodyPr>
            <a:spAutoFit/>
          </a:bodyPr>
          <a:lstStyle/>
          <a:p>
            <a:pPr algn="l">
              <a:spcBef>
                <a:spcPct val="50000"/>
              </a:spcBef>
            </a:pPr>
            <a:r>
              <a:rPr lang="en-US" sz="1200">
                <a:latin typeface="Times New Roman" pitchFamily="18" charset="0"/>
              </a:rPr>
              <a:t>RBAR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C28EF27-2849-48A4-A656-685FC7E25B51}" type="slidenum">
              <a:rPr lang="en-US"/>
              <a:pPr/>
              <a:t>9</a:t>
            </a:fld>
            <a:endParaRPr lang="en-US"/>
          </a:p>
        </p:txBody>
      </p:sp>
      <p:sp>
        <p:nvSpPr>
          <p:cNvPr id="1946626" name="Rectangle 2"/>
          <p:cNvSpPr>
            <a:spLocks noGrp="1" noChangeArrowheads="1"/>
          </p:cNvSpPr>
          <p:nvPr>
            <p:ph type="title"/>
          </p:nvPr>
        </p:nvSpPr>
        <p:spPr>
          <a:xfrm>
            <a:off x="0" y="196850"/>
            <a:ext cx="9144000" cy="547688"/>
          </a:xfrm>
        </p:spPr>
        <p:txBody>
          <a:bodyPr/>
          <a:lstStyle/>
          <a:p>
            <a:r>
              <a:rPr lang="en-US"/>
              <a:t>Classifications of MAC Protocols</a:t>
            </a:r>
          </a:p>
        </p:txBody>
      </p:sp>
      <p:sp>
        <p:nvSpPr>
          <p:cNvPr id="1946627" name="Rectangle 3"/>
          <p:cNvSpPr>
            <a:spLocks noGrp="1" noChangeArrowheads="1"/>
          </p:cNvSpPr>
          <p:nvPr>
            <p:ph type="body" idx="1"/>
          </p:nvPr>
        </p:nvSpPr>
        <p:spPr>
          <a:xfrm>
            <a:off x="244475" y="965200"/>
            <a:ext cx="8655050" cy="5621338"/>
          </a:xfrm>
        </p:spPr>
        <p:txBody>
          <a:bodyPr/>
          <a:lstStyle/>
          <a:p>
            <a:pPr marL="228600" indent="-228600"/>
            <a:r>
              <a:rPr lang="en-US"/>
              <a:t>Contention-based protocols</a:t>
            </a:r>
          </a:p>
          <a:p>
            <a:pPr marL="571500" lvl="1" indent="-228600"/>
            <a:r>
              <a:rPr lang="en-US"/>
              <a:t>Sender-initiated protocols: Packet transmissions are initiated by the sender node.</a:t>
            </a:r>
          </a:p>
          <a:p>
            <a:pPr marL="917575" lvl="2" indent="-234950"/>
            <a:r>
              <a:rPr lang="en-US" sz="2000"/>
              <a:t>Single-channel sender-initiated protocols: A node that wins the contention to the channel can make use of the entire bandwidth.</a:t>
            </a:r>
          </a:p>
          <a:p>
            <a:pPr marL="917575" lvl="2" indent="-234950"/>
            <a:r>
              <a:rPr lang="en-US" sz="2000"/>
              <a:t>Multichannel sender-initiated protocols: The available bandwidth is divided into multiple channels.</a:t>
            </a:r>
          </a:p>
          <a:p>
            <a:pPr marL="571500" lvl="1" indent="-228600"/>
            <a:r>
              <a:rPr lang="en-US"/>
              <a:t>Receiver-initiated protocols: The receiver node initiates the contention resolution protocol.</a:t>
            </a:r>
          </a:p>
          <a:p>
            <a:pPr marL="228600" indent="-228600"/>
            <a:r>
              <a:rPr lang="en-US"/>
              <a:t>Contention-based protocols with reservation mechanisms</a:t>
            </a:r>
          </a:p>
          <a:p>
            <a:pPr marL="571500" lvl="1" indent="-228600"/>
            <a:r>
              <a:rPr lang="en-US"/>
              <a:t>Synchronous protocols: All nodes need to be synchronized. Global time synchronization is difficult to achieve.</a:t>
            </a:r>
          </a:p>
          <a:p>
            <a:pPr marL="571500" lvl="1" indent="-228600"/>
            <a:r>
              <a:rPr lang="en-US"/>
              <a:t>Asynchronous protocols: These protocols use relative time information for effecting reservations.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6900</TotalTime>
  <Words>3193</Words>
  <Application>Microsoft PowerPoint</Application>
  <PresentationFormat>On-screen Show (4:3)</PresentationFormat>
  <Paragraphs>452</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Tannenbaum</vt:lpstr>
      <vt:lpstr>Slide 1</vt:lpstr>
      <vt:lpstr>Issues</vt:lpstr>
      <vt:lpstr>Issues</vt:lpstr>
      <vt:lpstr>  </vt:lpstr>
      <vt:lpstr> </vt:lpstr>
      <vt:lpstr>The 802.11 MAC Sublayer Protocol</vt:lpstr>
      <vt:lpstr>Design goals of a MAC Protocol</vt:lpstr>
      <vt:lpstr>Classifications of MAC protocols</vt:lpstr>
      <vt:lpstr>Classifications of MAC Protocols</vt:lpstr>
      <vt:lpstr>Classifications of MAC Protocols</vt:lpstr>
      <vt:lpstr>Contention-based protocols</vt:lpstr>
      <vt:lpstr>MACA Protocol</vt:lpstr>
      <vt:lpstr>MACA examples</vt:lpstr>
      <vt:lpstr>MACAW</vt:lpstr>
      <vt:lpstr>Slide 15</vt:lpstr>
      <vt:lpstr>MACA variant: DFWMAC in IEEE802.11</vt:lpstr>
      <vt:lpstr>Contention-based protocols</vt:lpstr>
      <vt:lpstr>Contention-based protocols</vt:lpstr>
      <vt:lpstr>Contention-based protocols</vt:lpstr>
      <vt:lpstr>Contention-based Protocols with Reservation Mechanisms</vt:lpstr>
      <vt:lpstr>Access method DAMA: Reservation-TDMA</vt:lpstr>
      <vt:lpstr>Distributed Packet Reservation Multiple Access Protocol (D-PRMA)</vt:lpstr>
      <vt:lpstr>Contention-based protocols with Reservation Mechanisms </vt:lpstr>
      <vt:lpstr>Contention-based protocols with Reservation Mechanisms</vt:lpstr>
      <vt:lpstr>Contention-based protocols with Reservation Mechanisms</vt:lpstr>
      <vt:lpstr>Contention-based protocols with Reservation Mechanisms</vt:lpstr>
      <vt:lpstr>Contention-based protocols with Scheduling Mechanisms</vt:lpstr>
      <vt:lpstr>Contention-based protocols with Scheduling Mechanisms</vt:lpstr>
      <vt:lpstr>MAC Protocols that use directional Antennas</vt:lpstr>
      <vt:lpstr>Other MAC Protocols</vt:lpstr>
    </vt:vector>
  </TitlesOfParts>
  <Company>East Texas Data Service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Chin-Chih Chang</dc:creator>
  <cp:lastModifiedBy>anubhuti.mohindra</cp:lastModifiedBy>
  <cp:revision>789</cp:revision>
  <dcterms:created xsi:type="dcterms:W3CDTF">2002-06-28T19:04:26Z</dcterms:created>
  <dcterms:modified xsi:type="dcterms:W3CDTF">2018-07-31T11:25:00Z</dcterms:modified>
</cp:coreProperties>
</file>