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5"/>
  </p:handoutMasterIdLst>
  <p:sldIdLst>
    <p:sldId id="256" r:id="rId2"/>
    <p:sldId id="257" r:id="rId3"/>
    <p:sldId id="258" r:id="rId4"/>
    <p:sldId id="259" r:id="rId5"/>
    <p:sldId id="260" r:id="rId6"/>
    <p:sldId id="261" r:id="rId7"/>
    <p:sldId id="262" r:id="rId8"/>
    <p:sldId id="263" r:id="rId9"/>
    <p:sldId id="264" r:id="rId10"/>
    <p:sldId id="265" r:id="rId11"/>
    <p:sldId id="269" r:id="rId12"/>
    <p:sldId id="267" r:id="rId13"/>
    <p:sldId id="268" r:id="rId14"/>
    <p:sldId id="266" r:id="rId15"/>
    <p:sldId id="270" r:id="rId16"/>
    <p:sldId id="271" r:id="rId17"/>
    <p:sldId id="272" r:id="rId18"/>
    <p:sldId id="273" r:id="rId19"/>
    <p:sldId id="274" r:id="rId20"/>
    <p:sldId id="276" r:id="rId21"/>
    <p:sldId id="275" r:id="rId22"/>
    <p:sldId id="277" r:id="rId23"/>
    <p:sldId id="278" r:id="rId24"/>
    <p:sldId id="280" r:id="rId25"/>
    <p:sldId id="281" r:id="rId26"/>
    <p:sldId id="279" r:id="rId27"/>
    <p:sldId id="282" r:id="rId28"/>
    <p:sldId id="283" r:id="rId29"/>
    <p:sldId id="284" r:id="rId30"/>
    <p:sldId id="285" r:id="rId31"/>
    <p:sldId id="286" r:id="rId32"/>
    <p:sldId id="288" r:id="rId33"/>
    <p:sldId id="289" r:id="rId34"/>
  </p:sldIdLst>
  <p:sldSz cx="9144000" cy="6858000" type="screen4x3"/>
  <p:notesSz cx="6858000" cy="9144000"/>
  <p:defaultTextStyle>
    <a:defPPr>
      <a:defRPr lang="en-US"/>
    </a:defPPr>
    <a:lvl1pPr algn="l" rtl="0" fontAlgn="base">
      <a:spcBef>
        <a:spcPct val="0"/>
      </a:spcBef>
      <a:spcAft>
        <a:spcPct val="0"/>
      </a:spcAft>
      <a:defRPr sz="2400" b="1" kern="1200">
        <a:solidFill>
          <a:srgbClr val="339933"/>
        </a:solidFill>
        <a:latin typeface="Times New Roman" charset="0"/>
        <a:ea typeface="+mn-ea"/>
        <a:cs typeface="+mn-cs"/>
      </a:defRPr>
    </a:lvl1pPr>
    <a:lvl2pPr marL="457200" algn="l" rtl="0" fontAlgn="base">
      <a:spcBef>
        <a:spcPct val="0"/>
      </a:spcBef>
      <a:spcAft>
        <a:spcPct val="0"/>
      </a:spcAft>
      <a:defRPr sz="2400" b="1" kern="1200">
        <a:solidFill>
          <a:srgbClr val="339933"/>
        </a:solidFill>
        <a:latin typeface="Times New Roman" charset="0"/>
        <a:ea typeface="+mn-ea"/>
        <a:cs typeface="+mn-cs"/>
      </a:defRPr>
    </a:lvl2pPr>
    <a:lvl3pPr marL="914400" algn="l" rtl="0" fontAlgn="base">
      <a:spcBef>
        <a:spcPct val="0"/>
      </a:spcBef>
      <a:spcAft>
        <a:spcPct val="0"/>
      </a:spcAft>
      <a:defRPr sz="2400" b="1" kern="1200">
        <a:solidFill>
          <a:srgbClr val="339933"/>
        </a:solidFill>
        <a:latin typeface="Times New Roman" charset="0"/>
        <a:ea typeface="+mn-ea"/>
        <a:cs typeface="+mn-cs"/>
      </a:defRPr>
    </a:lvl3pPr>
    <a:lvl4pPr marL="1371600" algn="l" rtl="0" fontAlgn="base">
      <a:spcBef>
        <a:spcPct val="0"/>
      </a:spcBef>
      <a:spcAft>
        <a:spcPct val="0"/>
      </a:spcAft>
      <a:defRPr sz="2400" b="1" kern="1200">
        <a:solidFill>
          <a:srgbClr val="339933"/>
        </a:solidFill>
        <a:latin typeface="Times New Roman" charset="0"/>
        <a:ea typeface="+mn-ea"/>
        <a:cs typeface="+mn-cs"/>
      </a:defRPr>
    </a:lvl4pPr>
    <a:lvl5pPr marL="1828800" algn="l" rtl="0" fontAlgn="base">
      <a:spcBef>
        <a:spcPct val="0"/>
      </a:spcBef>
      <a:spcAft>
        <a:spcPct val="0"/>
      </a:spcAft>
      <a:defRPr sz="2400" b="1" kern="1200">
        <a:solidFill>
          <a:srgbClr val="339933"/>
        </a:solidFill>
        <a:latin typeface="Times New Roman" charset="0"/>
        <a:ea typeface="+mn-ea"/>
        <a:cs typeface="+mn-cs"/>
      </a:defRPr>
    </a:lvl5pPr>
    <a:lvl6pPr marL="2286000" algn="l" defTabSz="914400" rtl="0" eaLnBrk="1" latinLnBrk="0" hangingPunct="1">
      <a:defRPr sz="2400" b="1" kern="1200">
        <a:solidFill>
          <a:srgbClr val="339933"/>
        </a:solidFill>
        <a:latin typeface="Times New Roman" charset="0"/>
        <a:ea typeface="+mn-ea"/>
        <a:cs typeface="+mn-cs"/>
      </a:defRPr>
    </a:lvl6pPr>
    <a:lvl7pPr marL="2743200" algn="l" defTabSz="914400" rtl="0" eaLnBrk="1" latinLnBrk="0" hangingPunct="1">
      <a:defRPr sz="2400" b="1" kern="1200">
        <a:solidFill>
          <a:srgbClr val="339933"/>
        </a:solidFill>
        <a:latin typeface="Times New Roman" charset="0"/>
        <a:ea typeface="+mn-ea"/>
        <a:cs typeface="+mn-cs"/>
      </a:defRPr>
    </a:lvl7pPr>
    <a:lvl8pPr marL="3200400" algn="l" defTabSz="914400" rtl="0" eaLnBrk="1" latinLnBrk="0" hangingPunct="1">
      <a:defRPr sz="2400" b="1" kern="1200">
        <a:solidFill>
          <a:srgbClr val="339933"/>
        </a:solidFill>
        <a:latin typeface="Times New Roman" charset="0"/>
        <a:ea typeface="+mn-ea"/>
        <a:cs typeface="+mn-cs"/>
      </a:defRPr>
    </a:lvl8pPr>
    <a:lvl9pPr marL="3657600" algn="l" defTabSz="914400" rtl="0" eaLnBrk="1" latinLnBrk="0" hangingPunct="1">
      <a:defRPr sz="2400" b="1" kern="1200">
        <a:solidFill>
          <a:srgbClr val="339933"/>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9900FF"/>
    <a:srgbClr val="FF3300"/>
    <a:srgbClr val="0099CC"/>
    <a:srgbClr val="FFFF00"/>
    <a:srgbClr val="3366FF"/>
    <a:srgbClr val="996633"/>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6724" autoAdjust="0"/>
    <p:restoredTop sz="90929"/>
  </p:normalViewPr>
  <p:slideViewPr>
    <p:cSldViewPr>
      <p:cViewPr varScale="1">
        <p:scale>
          <a:sx n="66" d="100"/>
          <a:sy n="66" d="100"/>
        </p:scale>
        <p:origin x="-186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28" tIns="45714" rIns="91428" bIns="45714" numCol="1" anchor="t" anchorCtr="0" compatLnSpc="1">
            <a:prstTxWarp prst="textNoShape">
              <a:avLst/>
            </a:prstTxWarp>
          </a:bodyPr>
          <a:lstStyle>
            <a:lvl1pPr>
              <a:defRPr sz="1200" b="0">
                <a:solidFill>
                  <a:schemeClr val="tx1"/>
                </a:solidFill>
              </a:defRPr>
            </a:lvl1pPr>
          </a:lstStyle>
          <a:p>
            <a:endParaRPr lang="en-US"/>
          </a:p>
        </p:txBody>
      </p:sp>
      <p:sp>
        <p:nvSpPr>
          <p:cNvPr id="194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28" tIns="45714" rIns="91428" bIns="45714" numCol="1" anchor="t" anchorCtr="0" compatLnSpc="1">
            <a:prstTxWarp prst="textNoShape">
              <a:avLst/>
            </a:prstTxWarp>
          </a:bodyPr>
          <a:lstStyle>
            <a:lvl1pPr algn="r">
              <a:defRPr sz="1200" b="0">
                <a:solidFill>
                  <a:schemeClr val="tx1"/>
                </a:solidFill>
              </a:defRPr>
            </a:lvl1pPr>
          </a:lstStyle>
          <a:p>
            <a:endParaRPr lang="en-US"/>
          </a:p>
        </p:txBody>
      </p:sp>
      <p:sp>
        <p:nvSpPr>
          <p:cNvPr id="1946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28" tIns="45714" rIns="91428" bIns="45714" numCol="1" anchor="b" anchorCtr="0" compatLnSpc="1">
            <a:prstTxWarp prst="textNoShape">
              <a:avLst/>
            </a:prstTxWarp>
          </a:bodyPr>
          <a:lstStyle>
            <a:lvl1pPr>
              <a:defRPr sz="1200" b="0">
                <a:solidFill>
                  <a:schemeClr val="tx1"/>
                </a:solidFill>
              </a:defRPr>
            </a:lvl1pPr>
          </a:lstStyle>
          <a:p>
            <a:endParaRPr lang="en-US"/>
          </a:p>
        </p:txBody>
      </p:sp>
      <p:sp>
        <p:nvSpPr>
          <p:cNvPr id="1946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28" tIns="45714" rIns="91428" bIns="45714" numCol="1" anchor="b" anchorCtr="0" compatLnSpc="1">
            <a:prstTxWarp prst="textNoShape">
              <a:avLst/>
            </a:prstTxWarp>
          </a:bodyPr>
          <a:lstStyle>
            <a:lvl1pPr algn="r">
              <a:defRPr sz="1200" b="0">
                <a:solidFill>
                  <a:schemeClr val="tx1"/>
                </a:solidFill>
              </a:defRPr>
            </a:lvl1pPr>
          </a:lstStyle>
          <a:p>
            <a:fld id="{00594254-2B8A-477C-819D-DDA56D2CBCA3}" type="slidenum">
              <a:rPr lang="en-US"/>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A3E624C-FAD6-4447-8A3D-A3DFF58E57D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5B2B81C-DAB1-4913-B348-93E93748537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6462D07-9ECC-4D55-B199-F1B1F4DCD83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C27AC34-577F-4EF9-9AD1-33802982586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E77AA6A-251D-4179-B441-BAFFF0A1747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A5E5F06-5D4F-4E40-A885-4D142B86BDA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869A891-BE4E-49CC-8FE1-2807B7432EE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D706537-2E6B-4D97-A5BC-4AA3C739359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4DF957B-27BF-4D29-B663-10C782B8B09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572BB94-7873-4127-8303-6312493D687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51CD1F3-B823-482B-8BE7-7986D7F8B6C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defRPr>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tx1"/>
                </a:solidFill>
              </a:defRPr>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defRPr>
            </a:lvl1pPr>
          </a:lstStyle>
          <a:p>
            <a:fld id="{E231B565-A850-4C7F-9790-756A23F6D06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600" b="1">
          <a:solidFill>
            <a:schemeClr val="tx2"/>
          </a:solidFill>
          <a:latin typeface="+mj-lt"/>
          <a:ea typeface="+mj-ea"/>
          <a:cs typeface="+mj-cs"/>
        </a:defRPr>
      </a:lvl1pPr>
      <a:lvl2pPr algn="ctr" rtl="0" fontAlgn="base">
        <a:spcBef>
          <a:spcPct val="0"/>
        </a:spcBef>
        <a:spcAft>
          <a:spcPct val="0"/>
        </a:spcAft>
        <a:defRPr sz="3600" b="1">
          <a:solidFill>
            <a:schemeClr val="tx2"/>
          </a:solidFill>
          <a:latin typeface="Comic Sans MS" pitchFamily="66" charset="0"/>
        </a:defRPr>
      </a:lvl2pPr>
      <a:lvl3pPr algn="ctr" rtl="0" fontAlgn="base">
        <a:spcBef>
          <a:spcPct val="0"/>
        </a:spcBef>
        <a:spcAft>
          <a:spcPct val="0"/>
        </a:spcAft>
        <a:defRPr sz="3600" b="1">
          <a:solidFill>
            <a:schemeClr val="tx2"/>
          </a:solidFill>
          <a:latin typeface="Comic Sans MS" pitchFamily="66" charset="0"/>
        </a:defRPr>
      </a:lvl3pPr>
      <a:lvl4pPr algn="ctr" rtl="0" fontAlgn="base">
        <a:spcBef>
          <a:spcPct val="0"/>
        </a:spcBef>
        <a:spcAft>
          <a:spcPct val="0"/>
        </a:spcAft>
        <a:defRPr sz="3600" b="1">
          <a:solidFill>
            <a:schemeClr val="tx2"/>
          </a:solidFill>
          <a:latin typeface="Comic Sans MS" pitchFamily="66" charset="0"/>
        </a:defRPr>
      </a:lvl4pPr>
      <a:lvl5pPr algn="ctr" rtl="0" fontAlgn="base">
        <a:spcBef>
          <a:spcPct val="0"/>
        </a:spcBef>
        <a:spcAft>
          <a:spcPct val="0"/>
        </a:spcAft>
        <a:defRPr sz="3600" b="1">
          <a:solidFill>
            <a:schemeClr val="tx2"/>
          </a:solidFill>
          <a:latin typeface="Comic Sans MS" pitchFamily="66" charset="0"/>
        </a:defRPr>
      </a:lvl5pPr>
      <a:lvl6pPr marL="457200" algn="ctr" rtl="0" fontAlgn="base">
        <a:spcBef>
          <a:spcPct val="0"/>
        </a:spcBef>
        <a:spcAft>
          <a:spcPct val="0"/>
        </a:spcAft>
        <a:defRPr sz="3600" b="1">
          <a:solidFill>
            <a:schemeClr val="tx2"/>
          </a:solidFill>
          <a:latin typeface="Comic Sans MS" pitchFamily="66" charset="0"/>
        </a:defRPr>
      </a:lvl6pPr>
      <a:lvl7pPr marL="914400" algn="ctr" rtl="0" fontAlgn="base">
        <a:spcBef>
          <a:spcPct val="0"/>
        </a:spcBef>
        <a:spcAft>
          <a:spcPct val="0"/>
        </a:spcAft>
        <a:defRPr sz="3600" b="1">
          <a:solidFill>
            <a:schemeClr val="tx2"/>
          </a:solidFill>
          <a:latin typeface="Comic Sans MS" pitchFamily="66" charset="0"/>
        </a:defRPr>
      </a:lvl7pPr>
      <a:lvl8pPr marL="1371600" algn="ctr" rtl="0" fontAlgn="base">
        <a:spcBef>
          <a:spcPct val="0"/>
        </a:spcBef>
        <a:spcAft>
          <a:spcPct val="0"/>
        </a:spcAft>
        <a:defRPr sz="3600" b="1">
          <a:solidFill>
            <a:schemeClr val="tx2"/>
          </a:solidFill>
          <a:latin typeface="Comic Sans MS" pitchFamily="66" charset="0"/>
        </a:defRPr>
      </a:lvl8pPr>
      <a:lvl9pPr marL="1828800" algn="ctr" rtl="0" fontAlgn="base">
        <a:spcBef>
          <a:spcPct val="0"/>
        </a:spcBef>
        <a:spcAft>
          <a:spcPct val="0"/>
        </a:spcAft>
        <a:defRPr sz="3600" b="1">
          <a:solidFill>
            <a:schemeClr val="tx2"/>
          </a:solidFill>
          <a:latin typeface="Comic Sans MS" pitchFamily="66" charset="0"/>
        </a:defRPr>
      </a:lvl9pPr>
    </p:titleStyle>
    <p:bodyStyle>
      <a:lvl1pPr marL="342900" indent="-342900" algn="l" rtl="0" fontAlgn="base">
        <a:spcBef>
          <a:spcPct val="20000"/>
        </a:spcBef>
        <a:spcAft>
          <a:spcPct val="0"/>
        </a:spcAft>
        <a:buChar char="•"/>
        <a:defRPr sz="32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defRPr>
      </a:lvl2pPr>
      <a:lvl3pPr marL="1143000" indent="-228600" algn="l" rtl="0" fontAlgn="base">
        <a:spcBef>
          <a:spcPct val="20000"/>
        </a:spcBef>
        <a:spcAft>
          <a:spcPct val="0"/>
        </a:spcAft>
        <a:buChar char="•"/>
        <a:defRPr sz="2400" b="1">
          <a:solidFill>
            <a:schemeClr val="tx1"/>
          </a:solidFill>
          <a:latin typeface="+mn-lt"/>
        </a:defRPr>
      </a:lvl3pPr>
      <a:lvl4pPr marL="1600200" indent="-228600" algn="l" rtl="0" fontAlgn="base">
        <a:spcBef>
          <a:spcPct val="20000"/>
        </a:spcBef>
        <a:spcAft>
          <a:spcPct val="0"/>
        </a:spcAft>
        <a:buChar char="–"/>
        <a:defRPr sz="2000" b="1">
          <a:solidFill>
            <a:schemeClr val="tx1"/>
          </a:solidFill>
          <a:latin typeface="+mn-lt"/>
        </a:defRPr>
      </a:lvl4pPr>
      <a:lvl5pPr marL="2057400" indent="-228600" algn="l" rtl="0" fontAlgn="base">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rd.yahoo.com/search/iy/auctions/ibm+thinkpad/*http:/search.auctions.yahoo.com/search/auc?p=%22IBM+Thinkpad%22&amp;alocale=0us&amp;acc=u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14400" y="762000"/>
            <a:ext cx="7239000" cy="457200"/>
          </a:xfrm>
          <a:prstGeom prst="rect">
            <a:avLst/>
          </a:prstGeom>
          <a:noFill/>
          <a:ln w="9525">
            <a:noFill/>
            <a:miter lim="800000"/>
            <a:headEnd/>
            <a:tailEnd/>
          </a:ln>
          <a:effectLst/>
        </p:spPr>
        <p:txBody>
          <a:bodyPr>
            <a:spAutoFit/>
          </a:bodyPr>
          <a:lstStyle/>
          <a:p>
            <a:pPr>
              <a:spcBef>
                <a:spcPct val="50000"/>
              </a:spcBef>
            </a:pPr>
            <a:endParaRPr lang="en-US" b="0">
              <a:solidFill>
                <a:schemeClr val="tx1"/>
              </a:solidFill>
            </a:endParaRPr>
          </a:p>
        </p:txBody>
      </p:sp>
      <p:sp>
        <p:nvSpPr>
          <p:cNvPr id="4099" name="Text Box 3"/>
          <p:cNvSpPr txBox="1">
            <a:spLocks noChangeArrowheads="1"/>
          </p:cNvSpPr>
          <p:nvPr/>
        </p:nvSpPr>
        <p:spPr bwMode="auto">
          <a:xfrm>
            <a:off x="990600" y="685800"/>
            <a:ext cx="7369175" cy="1066800"/>
          </a:xfrm>
          <a:prstGeom prst="rect">
            <a:avLst/>
          </a:prstGeom>
          <a:noFill/>
          <a:ln w="9525">
            <a:noFill/>
            <a:miter lim="800000"/>
            <a:headEnd/>
            <a:tailEnd/>
          </a:ln>
          <a:effectLst/>
        </p:spPr>
        <p:txBody>
          <a:bodyPr>
            <a:spAutoFit/>
          </a:bodyPr>
          <a:lstStyle/>
          <a:p>
            <a:pPr algn="ctr">
              <a:spcBef>
                <a:spcPct val="50000"/>
              </a:spcBef>
            </a:pPr>
            <a:r>
              <a:rPr lang="en-US" sz="3200">
                <a:solidFill>
                  <a:srgbClr val="333399"/>
                </a:solidFill>
                <a:latin typeface="Comic Sans MS" pitchFamily="66" charset="0"/>
              </a:rPr>
              <a:t>Media Access Control in Ad Hoc Networks</a:t>
            </a:r>
          </a:p>
        </p:txBody>
      </p:sp>
      <p:sp>
        <p:nvSpPr>
          <p:cNvPr id="4101" name="Text Box 5"/>
          <p:cNvSpPr txBox="1">
            <a:spLocks noChangeArrowheads="1"/>
          </p:cNvSpPr>
          <p:nvPr/>
        </p:nvSpPr>
        <p:spPr bwMode="auto">
          <a:xfrm>
            <a:off x="457200" y="2286000"/>
            <a:ext cx="8382000" cy="2647950"/>
          </a:xfrm>
          <a:prstGeom prst="rect">
            <a:avLst/>
          </a:prstGeom>
          <a:noFill/>
          <a:ln w="9525">
            <a:noFill/>
            <a:miter lim="800000"/>
            <a:headEnd/>
            <a:tailEnd/>
          </a:ln>
          <a:effectLst/>
        </p:spPr>
        <p:txBody>
          <a:bodyPr>
            <a:spAutoFit/>
          </a:bodyPr>
          <a:lstStyle/>
          <a:p>
            <a:pPr>
              <a:spcBef>
                <a:spcPct val="50000"/>
              </a:spcBef>
              <a:buFontTx/>
              <a:buChar char="•"/>
            </a:pPr>
            <a:r>
              <a:rPr lang="en-US">
                <a:solidFill>
                  <a:schemeClr val="tx1"/>
                </a:solidFill>
                <a:latin typeface="Comic Sans MS" pitchFamily="66" charset="0"/>
              </a:rPr>
              <a:t> The Wireless Medium is a scarce precious resource.</a:t>
            </a:r>
          </a:p>
          <a:p>
            <a:pPr>
              <a:spcBef>
                <a:spcPct val="50000"/>
              </a:spcBef>
              <a:buFontTx/>
              <a:buChar char="•"/>
            </a:pPr>
            <a:r>
              <a:rPr lang="en-US">
                <a:solidFill>
                  <a:schemeClr val="tx1"/>
                </a:solidFill>
                <a:latin typeface="Comic Sans MS" pitchFamily="66" charset="0"/>
              </a:rPr>
              <a:t> Furthermore, the access medium is broadcast in nature.</a:t>
            </a:r>
          </a:p>
          <a:p>
            <a:pPr>
              <a:spcBef>
                <a:spcPct val="50000"/>
              </a:spcBef>
              <a:buFontTx/>
              <a:buChar char="•"/>
            </a:pPr>
            <a:r>
              <a:rPr lang="en-US">
                <a:solidFill>
                  <a:schemeClr val="tx1"/>
                </a:solidFill>
                <a:latin typeface="Comic Sans MS" pitchFamily="66" charset="0"/>
              </a:rPr>
              <a:t> It is necessary to share this resource efficiently and effectively in a fair manner among the various nodes that require this resource.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228600" y="1143000"/>
            <a:ext cx="8534400" cy="5792788"/>
          </a:xfrm>
          <a:prstGeom prst="rect">
            <a:avLst/>
          </a:prstGeom>
          <a:noFill/>
          <a:ln w="9525">
            <a:noFill/>
            <a:miter lim="800000"/>
            <a:headEnd/>
            <a:tailEnd/>
          </a:ln>
          <a:effectLst/>
        </p:spPr>
        <p:txBody>
          <a:bodyPr>
            <a:spAutoFit/>
          </a:bodyPr>
          <a:lstStyle/>
          <a:p>
            <a:pPr>
              <a:spcBef>
                <a:spcPct val="50000"/>
              </a:spcBef>
              <a:buFontTx/>
              <a:buChar char="•"/>
            </a:pPr>
            <a:r>
              <a:rPr lang="en-US" sz="2200">
                <a:solidFill>
                  <a:srgbClr val="808000"/>
                </a:solidFill>
                <a:latin typeface="Comic Sans MS" pitchFamily="66" charset="0"/>
              </a:rPr>
              <a:t> Node B’s CTS message may not be heard by A.</a:t>
            </a:r>
          </a:p>
          <a:p>
            <a:pPr lvl="1">
              <a:spcBef>
                <a:spcPct val="50000"/>
              </a:spcBef>
              <a:buFontTx/>
              <a:buChar char="•"/>
            </a:pPr>
            <a:r>
              <a:rPr lang="en-US" sz="2200">
                <a:solidFill>
                  <a:srgbClr val="808000"/>
                </a:solidFill>
                <a:latin typeface="Comic Sans MS" pitchFamily="66" charset="0"/>
              </a:rPr>
              <a:t> B found that the channel was already busy.</a:t>
            </a:r>
          </a:p>
          <a:p>
            <a:pPr lvl="1">
              <a:spcBef>
                <a:spcPct val="50000"/>
              </a:spcBef>
              <a:buFontTx/>
              <a:buChar char="•"/>
            </a:pPr>
            <a:r>
              <a:rPr lang="en-US" sz="2200">
                <a:solidFill>
                  <a:srgbClr val="808000"/>
                </a:solidFill>
                <a:latin typeface="Comic Sans MS" pitchFamily="66" charset="0"/>
              </a:rPr>
              <a:t> RTS packet might collide.</a:t>
            </a:r>
          </a:p>
          <a:p>
            <a:pPr>
              <a:spcBef>
                <a:spcPct val="50000"/>
              </a:spcBef>
              <a:buFontTx/>
              <a:buChar char="•"/>
            </a:pPr>
            <a:r>
              <a:rPr lang="en-US" sz="2200">
                <a:solidFill>
                  <a:srgbClr val="FF3399"/>
                </a:solidFill>
                <a:latin typeface="Comic Sans MS" pitchFamily="66" charset="0"/>
              </a:rPr>
              <a:t> If A does not receive a CTS, it times-out and schedules the packet for retransmission.</a:t>
            </a:r>
          </a:p>
          <a:p>
            <a:pPr>
              <a:spcBef>
                <a:spcPct val="50000"/>
              </a:spcBef>
              <a:buFontTx/>
              <a:buChar char="•"/>
            </a:pPr>
            <a:r>
              <a:rPr lang="en-US" sz="2200">
                <a:solidFill>
                  <a:srgbClr val="FF3399"/>
                </a:solidFill>
                <a:latin typeface="Comic Sans MS" pitchFamily="66" charset="0"/>
              </a:rPr>
              <a:t> MACA uses the binary exponential back-off algorithm to select the retransmission time.</a:t>
            </a:r>
          </a:p>
          <a:p>
            <a:pPr>
              <a:spcBef>
                <a:spcPct val="50000"/>
              </a:spcBef>
              <a:buFontTx/>
              <a:buChar char="•"/>
            </a:pPr>
            <a:r>
              <a:rPr lang="en-US" sz="2200">
                <a:solidFill>
                  <a:srgbClr val="808000"/>
                </a:solidFill>
                <a:latin typeface="Comic Sans MS" pitchFamily="66" charset="0"/>
              </a:rPr>
              <a:t> B’s CTS message collides at C.</a:t>
            </a:r>
          </a:p>
          <a:p>
            <a:pPr lvl="1">
              <a:spcBef>
                <a:spcPct val="50000"/>
              </a:spcBef>
              <a:buFontTx/>
              <a:buChar char="•"/>
            </a:pPr>
            <a:r>
              <a:rPr lang="en-US" sz="2200">
                <a:solidFill>
                  <a:srgbClr val="808000"/>
                </a:solidFill>
                <a:latin typeface="Comic Sans MS" pitchFamily="66" charset="0"/>
              </a:rPr>
              <a:t> This would cause C to be unaware of the pending communication between nodes A and B.</a:t>
            </a:r>
          </a:p>
          <a:p>
            <a:pPr>
              <a:spcBef>
                <a:spcPct val="50000"/>
              </a:spcBef>
              <a:buFontTx/>
              <a:buChar char="•"/>
            </a:pPr>
            <a:r>
              <a:rPr lang="en-US" sz="2200">
                <a:solidFill>
                  <a:srgbClr val="00CC66"/>
                </a:solidFill>
                <a:latin typeface="Comic Sans MS" pitchFamily="66" charset="0"/>
              </a:rPr>
              <a:t> NOTE: MACA is used (with Modifications) in the WaveLAN cards.</a:t>
            </a:r>
          </a:p>
          <a:p>
            <a:pPr>
              <a:spcBef>
                <a:spcPct val="50000"/>
              </a:spcBef>
              <a:buFontTx/>
              <a:buChar char="•"/>
            </a:pPr>
            <a:endParaRPr lang="en-US" sz="2200">
              <a:solidFill>
                <a:srgbClr val="808000"/>
              </a:solidFill>
              <a:latin typeface="Comic Sans MS" pitchFamily="66" charset="0"/>
            </a:endParaRPr>
          </a:p>
        </p:txBody>
      </p:sp>
      <p:sp>
        <p:nvSpPr>
          <p:cNvPr id="65539" name="Text Box 3"/>
          <p:cNvSpPr txBox="1">
            <a:spLocks noChangeArrowheads="1"/>
          </p:cNvSpPr>
          <p:nvPr/>
        </p:nvSpPr>
        <p:spPr bwMode="auto">
          <a:xfrm>
            <a:off x="1752600" y="381000"/>
            <a:ext cx="5562600" cy="519113"/>
          </a:xfrm>
          <a:prstGeom prst="rect">
            <a:avLst/>
          </a:prstGeom>
          <a:noFill/>
          <a:ln w="9525">
            <a:noFill/>
            <a:miter lim="800000"/>
            <a:headEnd/>
            <a:tailEnd/>
          </a:ln>
          <a:effectLst/>
        </p:spPr>
        <p:txBody>
          <a:bodyPr>
            <a:spAutoFit/>
          </a:bodyPr>
          <a:lstStyle/>
          <a:p>
            <a:pPr algn="ctr">
              <a:spcBef>
                <a:spcPct val="50000"/>
              </a:spcBef>
            </a:pPr>
            <a:r>
              <a:rPr lang="en-US" sz="2800">
                <a:solidFill>
                  <a:schemeClr val="accent2"/>
                </a:solidFill>
                <a:latin typeface="Comic Sans MS" pitchFamily="66" charset="0"/>
              </a:rPr>
              <a:t>Some effects in MACA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304800" y="914400"/>
            <a:ext cx="8534400" cy="4114800"/>
          </a:xfrm>
          <a:prstGeom prst="rect">
            <a:avLst/>
          </a:prstGeom>
          <a:noFill/>
          <a:ln w="9525">
            <a:noFill/>
            <a:miter lim="800000"/>
            <a:headEnd/>
            <a:tailEnd/>
          </a:ln>
          <a:effectLst/>
        </p:spPr>
        <p:txBody>
          <a:bodyPr>
            <a:spAutoFit/>
          </a:bodyPr>
          <a:lstStyle/>
          <a:p>
            <a:pPr>
              <a:spcBef>
                <a:spcPct val="50000"/>
              </a:spcBef>
              <a:buFontTx/>
              <a:buChar char="•"/>
            </a:pPr>
            <a:r>
              <a:rPr lang="en-US" sz="2200">
                <a:solidFill>
                  <a:srgbClr val="808000"/>
                </a:solidFill>
                <a:latin typeface="Comic Sans MS" pitchFamily="66" charset="0"/>
              </a:rPr>
              <a:t> RTS and CTS slot times (defined to be 30 bytes) form the basic slot size.</a:t>
            </a:r>
          </a:p>
          <a:p>
            <a:pPr>
              <a:spcBef>
                <a:spcPct val="50000"/>
              </a:spcBef>
              <a:buFontTx/>
              <a:buChar char="•"/>
            </a:pPr>
            <a:r>
              <a:rPr lang="en-US" sz="2200">
                <a:solidFill>
                  <a:srgbClr val="808000"/>
                </a:solidFill>
                <a:latin typeface="Comic Sans MS" pitchFamily="66" charset="0"/>
              </a:rPr>
              <a:t> If CTS is not heard, a station chooses a time that is uniformly distributed between 1 and BO (for Back-Off). </a:t>
            </a:r>
            <a:r>
              <a:rPr lang="en-US" sz="2200">
                <a:solidFill>
                  <a:srgbClr val="FF6600"/>
                </a:solidFill>
                <a:latin typeface="Comic Sans MS" pitchFamily="66" charset="0"/>
              </a:rPr>
              <a:t>What is BO ?</a:t>
            </a:r>
          </a:p>
          <a:p>
            <a:pPr>
              <a:spcBef>
                <a:spcPct val="50000"/>
              </a:spcBef>
              <a:buFontTx/>
              <a:buChar char="•"/>
            </a:pPr>
            <a:r>
              <a:rPr lang="en-US" sz="2200">
                <a:solidFill>
                  <a:srgbClr val="9900FF"/>
                </a:solidFill>
                <a:latin typeface="Comic Sans MS" pitchFamily="66" charset="0"/>
              </a:rPr>
              <a:t> If a CTS message is received then BO is set to BO</a:t>
            </a:r>
            <a:r>
              <a:rPr lang="en-US" sz="2200" baseline="-25000">
                <a:solidFill>
                  <a:srgbClr val="9900FF"/>
                </a:solidFill>
                <a:latin typeface="Comic Sans MS" pitchFamily="66" charset="0"/>
              </a:rPr>
              <a:t>min </a:t>
            </a:r>
            <a:r>
              <a:rPr lang="en-US" sz="2200">
                <a:solidFill>
                  <a:srgbClr val="9900FF"/>
                </a:solidFill>
                <a:latin typeface="Comic Sans MS" pitchFamily="66" charset="0"/>
              </a:rPr>
              <a:t>.</a:t>
            </a:r>
          </a:p>
          <a:p>
            <a:pPr>
              <a:spcBef>
                <a:spcPct val="50000"/>
              </a:spcBef>
              <a:buFontTx/>
              <a:buChar char="•"/>
            </a:pPr>
            <a:r>
              <a:rPr lang="en-US" sz="2200">
                <a:solidFill>
                  <a:srgbClr val="9900FF"/>
                </a:solidFill>
                <a:latin typeface="Comic Sans MS" pitchFamily="66" charset="0"/>
              </a:rPr>
              <a:t> If a CTS is missed, then, if the previous BO was BO</a:t>
            </a:r>
            <a:r>
              <a:rPr lang="en-US" sz="2200" baseline="-25000">
                <a:solidFill>
                  <a:srgbClr val="9900FF"/>
                </a:solidFill>
                <a:latin typeface="Comic Sans MS" pitchFamily="66" charset="0"/>
              </a:rPr>
              <a:t>old</a:t>
            </a:r>
            <a:r>
              <a:rPr lang="en-US" sz="2200">
                <a:solidFill>
                  <a:srgbClr val="9900FF"/>
                </a:solidFill>
                <a:latin typeface="Comic Sans MS" pitchFamily="66" charset="0"/>
              </a:rPr>
              <a:t>, the new BO, BO</a:t>
            </a:r>
            <a:r>
              <a:rPr lang="en-US" sz="2200" baseline="-25000">
                <a:solidFill>
                  <a:srgbClr val="9900FF"/>
                </a:solidFill>
                <a:latin typeface="Comic Sans MS" pitchFamily="66" charset="0"/>
              </a:rPr>
              <a:t>new</a:t>
            </a:r>
            <a:r>
              <a:rPr lang="en-US" sz="2200">
                <a:solidFill>
                  <a:srgbClr val="9900FF"/>
                </a:solidFill>
                <a:latin typeface="Comic Sans MS" pitchFamily="66" charset="0"/>
              </a:rPr>
              <a:t> is set to BO</a:t>
            </a:r>
            <a:r>
              <a:rPr lang="en-US" sz="2200" baseline="-25000">
                <a:solidFill>
                  <a:srgbClr val="9900FF"/>
                </a:solidFill>
                <a:latin typeface="Comic Sans MS" pitchFamily="66" charset="0"/>
              </a:rPr>
              <a:t>new</a:t>
            </a:r>
            <a:r>
              <a:rPr lang="en-US" sz="2200">
                <a:solidFill>
                  <a:srgbClr val="9900FF"/>
                </a:solidFill>
                <a:latin typeface="Comic Sans MS" pitchFamily="66" charset="0"/>
              </a:rPr>
              <a:t> = Min ( 2 x BO</a:t>
            </a:r>
            <a:r>
              <a:rPr lang="en-US" sz="2200" baseline="-25000">
                <a:solidFill>
                  <a:srgbClr val="9900FF"/>
                </a:solidFill>
                <a:latin typeface="Comic Sans MS" pitchFamily="66" charset="0"/>
              </a:rPr>
              <a:t>old</a:t>
            </a:r>
            <a:r>
              <a:rPr lang="en-US" sz="2200">
                <a:solidFill>
                  <a:srgbClr val="9900FF"/>
                </a:solidFill>
                <a:latin typeface="Comic Sans MS" pitchFamily="66" charset="0"/>
              </a:rPr>
              <a:t>, BO</a:t>
            </a:r>
            <a:r>
              <a:rPr lang="en-US" sz="2200" baseline="-25000">
                <a:solidFill>
                  <a:srgbClr val="9900FF"/>
                </a:solidFill>
                <a:latin typeface="Comic Sans MS" pitchFamily="66" charset="0"/>
              </a:rPr>
              <a:t>min</a:t>
            </a:r>
            <a:r>
              <a:rPr lang="en-US" sz="2200">
                <a:solidFill>
                  <a:srgbClr val="9900FF"/>
                </a:solidFill>
                <a:latin typeface="Comic Sans MS" pitchFamily="66" charset="0"/>
              </a:rPr>
              <a:t>).</a:t>
            </a:r>
          </a:p>
          <a:p>
            <a:pPr>
              <a:spcBef>
                <a:spcPct val="50000"/>
              </a:spcBef>
              <a:buFontTx/>
              <a:buChar char="•"/>
            </a:pPr>
            <a:r>
              <a:rPr lang="en-US" sz="2200">
                <a:solidFill>
                  <a:srgbClr val="9900FF"/>
                </a:solidFill>
                <a:latin typeface="Comic Sans MS" pitchFamily="66" charset="0"/>
              </a:rPr>
              <a:t> BO</a:t>
            </a:r>
            <a:r>
              <a:rPr lang="en-US" sz="2200" baseline="-25000">
                <a:solidFill>
                  <a:srgbClr val="9900FF"/>
                </a:solidFill>
                <a:latin typeface="Comic Sans MS" pitchFamily="66" charset="0"/>
              </a:rPr>
              <a:t>min</a:t>
            </a:r>
            <a:r>
              <a:rPr lang="en-US" sz="2200">
                <a:solidFill>
                  <a:srgbClr val="9900FF"/>
                </a:solidFill>
                <a:latin typeface="Comic Sans MS" pitchFamily="66" charset="0"/>
              </a:rPr>
              <a:t> and BO</a:t>
            </a:r>
            <a:r>
              <a:rPr lang="en-US" sz="2200" baseline="-25000">
                <a:solidFill>
                  <a:srgbClr val="9900FF"/>
                </a:solidFill>
                <a:latin typeface="Comic Sans MS" pitchFamily="66" charset="0"/>
              </a:rPr>
              <a:t>max </a:t>
            </a:r>
            <a:r>
              <a:rPr lang="en-US" sz="2200">
                <a:solidFill>
                  <a:srgbClr val="9900FF"/>
                </a:solidFill>
                <a:latin typeface="Comic Sans MS" pitchFamily="66" charset="0"/>
              </a:rPr>
              <a:t>represent the minimum and maximum back-off intervals.</a:t>
            </a:r>
            <a:endParaRPr lang="en-US" sz="2200" baseline="-25000">
              <a:solidFill>
                <a:srgbClr val="9900FF"/>
              </a:solidFill>
              <a:latin typeface="Comic Sans MS" pitchFamily="66" charset="0"/>
            </a:endParaRPr>
          </a:p>
        </p:txBody>
      </p:sp>
      <p:sp>
        <p:nvSpPr>
          <p:cNvPr id="69635" name="Text Box 3"/>
          <p:cNvSpPr txBox="1">
            <a:spLocks noChangeArrowheads="1"/>
          </p:cNvSpPr>
          <p:nvPr/>
        </p:nvSpPr>
        <p:spPr bwMode="auto">
          <a:xfrm>
            <a:off x="1295400" y="228600"/>
            <a:ext cx="7239000" cy="519113"/>
          </a:xfrm>
          <a:prstGeom prst="rect">
            <a:avLst/>
          </a:prstGeom>
          <a:noFill/>
          <a:ln w="9525">
            <a:noFill/>
            <a:miter lim="800000"/>
            <a:headEnd/>
            <a:tailEnd/>
          </a:ln>
          <a:effectLst/>
        </p:spPr>
        <p:txBody>
          <a:bodyPr>
            <a:spAutoFit/>
          </a:bodyPr>
          <a:lstStyle/>
          <a:p>
            <a:pPr algn="ctr">
              <a:spcBef>
                <a:spcPct val="50000"/>
              </a:spcBef>
            </a:pPr>
            <a:r>
              <a:rPr lang="en-US" sz="2800">
                <a:solidFill>
                  <a:schemeClr val="accent2"/>
                </a:solidFill>
                <a:latin typeface="Comic Sans MS" pitchFamily="66" charset="0"/>
              </a:rPr>
              <a:t>Details of Exponential Back-Off,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3"/>
          <p:cNvSpPr txBox="1">
            <a:spLocks noChangeArrowheads="1"/>
          </p:cNvSpPr>
          <p:nvPr/>
        </p:nvSpPr>
        <p:spPr bwMode="auto">
          <a:xfrm>
            <a:off x="228600" y="1057275"/>
            <a:ext cx="8534400" cy="3276600"/>
          </a:xfrm>
          <a:prstGeom prst="rect">
            <a:avLst/>
          </a:prstGeom>
          <a:noFill/>
          <a:ln w="9525">
            <a:noFill/>
            <a:miter lim="800000"/>
            <a:headEnd/>
            <a:tailEnd/>
          </a:ln>
          <a:effectLst/>
        </p:spPr>
        <p:txBody>
          <a:bodyPr>
            <a:spAutoFit/>
          </a:bodyPr>
          <a:lstStyle/>
          <a:p>
            <a:pPr>
              <a:spcBef>
                <a:spcPct val="50000"/>
              </a:spcBef>
              <a:buFontTx/>
              <a:buChar char="•"/>
            </a:pPr>
            <a:r>
              <a:rPr lang="en-US" sz="2200">
                <a:solidFill>
                  <a:schemeClr val="tx1"/>
                </a:solidFill>
                <a:latin typeface="Comic Sans MS" pitchFamily="66" charset="0"/>
              </a:rPr>
              <a:t> P. Karn, “MACA – A new channel access method for Packet Radio,” ARRL/CRRL/Amateur Radio 9</a:t>
            </a:r>
            <a:r>
              <a:rPr lang="en-US" sz="2200" baseline="30000">
                <a:solidFill>
                  <a:schemeClr val="tx1"/>
                </a:solidFill>
                <a:latin typeface="Comic Sans MS" pitchFamily="66" charset="0"/>
              </a:rPr>
              <a:t>th</a:t>
            </a:r>
            <a:r>
              <a:rPr lang="en-US" sz="2200">
                <a:solidFill>
                  <a:schemeClr val="tx1"/>
                </a:solidFill>
                <a:latin typeface="Comic Sans MS" pitchFamily="66" charset="0"/>
              </a:rPr>
              <a:t> Computer Networking Conference, September 1990.</a:t>
            </a:r>
          </a:p>
          <a:p>
            <a:pPr>
              <a:spcBef>
                <a:spcPct val="50000"/>
              </a:spcBef>
              <a:buFontTx/>
              <a:buChar char="•"/>
            </a:pPr>
            <a:endParaRPr lang="en-US" sz="2200">
              <a:solidFill>
                <a:schemeClr val="tx1"/>
              </a:solidFill>
              <a:latin typeface="Comic Sans MS" pitchFamily="66" charset="0"/>
            </a:endParaRPr>
          </a:p>
          <a:p>
            <a:pPr>
              <a:spcBef>
                <a:spcPct val="50000"/>
              </a:spcBef>
              <a:buFontTx/>
              <a:buChar char="•"/>
            </a:pPr>
            <a:r>
              <a:rPr lang="en-US" sz="2200">
                <a:solidFill>
                  <a:schemeClr val="tx1"/>
                </a:solidFill>
                <a:latin typeface="Comic Sans MS" pitchFamily="66" charset="0"/>
              </a:rPr>
              <a:t>Notice that this was primarily meant for packet radio networks – relatively stationary. Mobility causes problems to some extent.</a:t>
            </a:r>
          </a:p>
          <a:p>
            <a:pPr>
              <a:spcBef>
                <a:spcPct val="50000"/>
              </a:spcBef>
              <a:buFontTx/>
              <a:buChar char="•"/>
            </a:pPr>
            <a:endParaRPr lang="en-US" sz="2200">
              <a:solidFill>
                <a:srgbClr val="808000"/>
              </a:solidFill>
              <a:latin typeface="Comic Sans MS" pitchFamily="66" charset="0"/>
            </a:endParaRPr>
          </a:p>
        </p:txBody>
      </p:sp>
      <p:sp>
        <p:nvSpPr>
          <p:cNvPr id="67588" name="Text Box 4"/>
          <p:cNvSpPr txBox="1">
            <a:spLocks noChangeArrowheads="1"/>
          </p:cNvSpPr>
          <p:nvPr/>
        </p:nvSpPr>
        <p:spPr bwMode="auto">
          <a:xfrm>
            <a:off x="1752600" y="295275"/>
            <a:ext cx="5562600" cy="519113"/>
          </a:xfrm>
          <a:prstGeom prst="rect">
            <a:avLst/>
          </a:prstGeom>
          <a:noFill/>
          <a:ln w="9525">
            <a:noFill/>
            <a:miter lim="800000"/>
            <a:headEnd/>
            <a:tailEnd/>
          </a:ln>
          <a:effectLst/>
        </p:spPr>
        <p:txBody>
          <a:bodyPr>
            <a:spAutoFit/>
          </a:bodyPr>
          <a:lstStyle/>
          <a:p>
            <a:pPr algn="ctr">
              <a:spcBef>
                <a:spcPct val="50000"/>
              </a:spcBef>
            </a:pPr>
            <a:r>
              <a:rPr lang="en-US" sz="2800">
                <a:solidFill>
                  <a:schemeClr val="accent2"/>
                </a:solidFill>
                <a:latin typeface="Comic Sans MS" pitchFamily="66" charset="0"/>
              </a:rPr>
              <a:t>Reference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3048000" y="384175"/>
            <a:ext cx="2768600" cy="519113"/>
          </a:xfrm>
          <a:prstGeom prst="rect">
            <a:avLst/>
          </a:prstGeom>
          <a:noFill/>
          <a:ln w="9525">
            <a:noFill/>
            <a:miter lim="800000"/>
            <a:headEnd/>
            <a:tailEnd/>
          </a:ln>
          <a:effectLst/>
        </p:spPr>
        <p:txBody>
          <a:bodyPr wrap="none">
            <a:spAutoFit/>
          </a:bodyPr>
          <a:lstStyle/>
          <a:p>
            <a:r>
              <a:rPr lang="en-US" sz="2800">
                <a:solidFill>
                  <a:srgbClr val="9900FF"/>
                </a:solidFill>
                <a:latin typeface="Comic Sans MS" pitchFamily="66" charset="0"/>
              </a:rPr>
              <a:t>Design Criteria</a:t>
            </a:r>
          </a:p>
        </p:txBody>
      </p:sp>
      <p:sp>
        <p:nvSpPr>
          <p:cNvPr id="68611" name="Text Box 3"/>
          <p:cNvSpPr txBox="1">
            <a:spLocks noChangeArrowheads="1"/>
          </p:cNvSpPr>
          <p:nvPr/>
        </p:nvSpPr>
        <p:spPr bwMode="auto">
          <a:xfrm>
            <a:off x="228600" y="1057275"/>
            <a:ext cx="8534400" cy="3276600"/>
          </a:xfrm>
          <a:prstGeom prst="rect">
            <a:avLst/>
          </a:prstGeom>
          <a:noFill/>
          <a:ln w="9525">
            <a:noFill/>
            <a:miter lim="800000"/>
            <a:headEnd/>
            <a:tailEnd/>
          </a:ln>
          <a:effectLst/>
        </p:spPr>
        <p:txBody>
          <a:bodyPr>
            <a:spAutoFit/>
          </a:bodyPr>
          <a:lstStyle/>
          <a:p>
            <a:pPr>
              <a:spcBef>
                <a:spcPct val="50000"/>
              </a:spcBef>
              <a:buFontTx/>
              <a:buChar char="•"/>
            </a:pPr>
            <a:r>
              <a:rPr lang="en-US" sz="2200">
                <a:solidFill>
                  <a:srgbClr val="808000"/>
                </a:solidFill>
                <a:latin typeface="Comic Sans MS" pitchFamily="66" charset="0"/>
              </a:rPr>
              <a:t> The MAC protocol should yield the best possible network utilization.</a:t>
            </a:r>
          </a:p>
          <a:p>
            <a:pPr>
              <a:spcBef>
                <a:spcPct val="50000"/>
              </a:spcBef>
              <a:buFontTx/>
              <a:buChar char="•"/>
            </a:pPr>
            <a:r>
              <a:rPr lang="en-US" sz="2200">
                <a:solidFill>
                  <a:srgbClr val="808000"/>
                </a:solidFill>
                <a:latin typeface="Comic Sans MS" pitchFamily="66" charset="0"/>
              </a:rPr>
              <a:t> Yet, it should be fair – it should not be the case wherein one node could dominate the channel access and other nodes be starved.</a:t>
            </a:r>
          </a:p>
          <a:p>
            <a:pPr>
              <a:spcBef>
                <a:spcPct val="50000"/>
              </a:spcBef>
              <a:buFontTx/>
              <a:buChar char="•"/>
            </a:pPr>
            <a:r>
              <a:rPr lang="en-US" sz="2200">
                <a:solidFill>
                  <a:srgbClr val="808000"/>
                </a:solidFill>
                <a:latin typeface="Comic Sans MS" pitchFamily="66" charset="0"/>
              </a:rPr>
              <a:t> These are in some sense contradicting features.</a:t>
            </a:r>
          </a:p>
          <a:p>
            <a:pPr>
              <a:spcBef>
                <a:spcPct val="50000"/>
              </a:spcBef>
              <a:buFontTx/>
              <a:buChar char="•"/>
            </a:pPr>
            <a:r>
              <a:rPr lang="en-US" sz="2200">
                <a:solidFill>
                  <a:srgbClr val="808000"/>
                </a:solidFill>
                <a:latin typeface="Comic Sans MS" pitchFamily="66" charset="0"/>
              </a:rPr>
              <a:t> Studies by Bharghavan (UIUC) et al, lead to certain observations with regards to the features of MACA.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152400" y="228600"/>
            <a:ext cx="8534400" cy="519113"/>
          </a:xfrm>
          <a:prstGeom prst="rect">
            <a:avLst/>
          </a:prstGeom>
          <a:noFill/>
          <a:ln w="9525">
            <a:noFill/>
            <a:miter lim="800000"/>
            <a:headEnd/>
            <a:tailEnd/>
          </a:ln>
          <a:effectLst/>
        </p:spPr>
        <p:txBody>
          <a:bodyPr>
            <a:spAutoFit/>
          </a:bodyPr>
          <a:lstStyle/>
          <a:p>
            <a:r>
              <a:rPr lang="en-US" sz="2800">
                <a:solidFill>
                  <a:srgbClr val="9900FF"/>
                </a:solidFill>
                <a:latin typeface="Comic Sans MS" pitchFamily="66" charset="0"/>
              </a:rPr>
              <a:t>Unfairness due to Binary Exponential Back-Off</a:t>
            </a:r>
          </a:p>
        </p:txBody>
      </p:sp>
      <p:sp>
        <p:nvSpPr>
          <p:cNvPr id="66563" name="Text Box 3"/>
          <p:cNvSpPr txBox="1">
            <a:spLocks noChangeArrowheads="1"/>
          </p:cNvSpPr>
          <p:nvPr/>
        </p:nvSpPr>
        <p:spPr bwMode="auto">
          <a:xfrm>
            <a:off x="228600" y="1057275"/>
            <a:ext cx="8534400" cy="762000"/>
          </a:xfrm>
          <a:prstGeom prst="rect">
            <a:avLst/>
          </a:prstGeom>
          <a:noFill/>
          <a:ln w="9525">
            <a:noFill/>
            <a:miter lim="800000"/>
            <a:headEnd/>
            <a:tailEnd/>
          </a:ln>
          <a:effectLst/>
        </p:spPr>
        <p:txBody>
          <a:bodyPr>
            <a:spAutoFit/>
          </a:bodyPr>
          <a:lstStyle/>
          <a:p>
            <a:pPr>
              <a:spcBef>
                <a:spcPct val="50000"/>
              </a:spcBef>
              <a:buFontTx/>
              <a:buChar char="•"/>
            </a:pPr>
            <a:r>
              <a:rPr lang="en-US" sz="2200">
                <a:solidFill>
                  <a:srgbClr val="808000"/>
                </a:solidFill>
                <a:latin typeface="Comic Sans MS" pitchFamily="66" charset="0"/>
              </a:rPr>
              <a:t> Let us consider two nodes contending for channel bandwidth in some vicinity e.g. D </a:t>
            </a:r>
            <a:r>
              <a:rPr lang="en-US" sz="2200">
                <a:solidFill>
                  <a:srgbClr val="808000"/>
                </a:solidFill>
                <a:latin typeface="Comic Sans MS" pitchFamily="66" charset="0"/>
                <a:sym typeface="Wingdings" pitchFamily="2" charset="2"/>
              </a:rPr>
              <a:t> A and B  A.</a:t>
            </a:r>
            <a:endParaRPr lang="en-US" sz="2200">
              <a:solidFill>
                <a:srgbClr val="808000"/>
              </a:solidFill>
              <a:latin typeface="Comic Sans MS" pitchFamily="66" charset="0"/>
            </a:endParaRPr>
          </a:p>
        </p:txBody>
      </p:sp>
      <p:grpSp>
        <p:nvGrpSpPr>
          <p:cNvPr id="66571" name="Group 11"/>
          <p:cNvGrpSpPr>
            <a:grpSpLocks/>
          </p:cNvGrpSpPr>
          <p:nvPr/>
        </p:nvGrpSpPr>
        <p:grpSpPr bwMode="auto">
          <a:xfrm>
            <a:off x="228600" y="2209800"/>
            <a:ext cx="4038600" cy="3733800"/>
            <a:chOff x="144" y="1056"/>
            <a:chExt cx="2544" cy="2352"/>
          </a:xfrm>
        </p:grpSpPr>
        <p:sp>
          <p:nvSpPr>
            <p:cNvPr id="66564" name="Oval 4"/>
            <p:cNvSpPr>
              <a:spLocks noChangeArrowheads="1"/>
            </p:cNvSpPr>
            <p:nvPr/>
          </p:nvSpPr>
          <p:spPr bwMode="auto">
            <a:xfrm>
              <a:off x="1008" y="1824"/>
              <a:ext cx="240" cy="240"/>
            </a:xfrm>
            <a:prstGeom prst="ellipse">
              <a:avLst/>
            </a:prstGeom>
            <a:solidFill>
              <a:srgbClr val="FF9900"/>
            </a:solidFill>
            <a:ln w="9525">
              <a:solidFill>
                <a:schemeClr val="tx1"/>
              </a:solidFill>
              <a:round/>
              <a:headEnd/>
              <a:tailEnd/>
            </a:ln>
            <a:effectLst/>
          </p:spPr>
          <p:txBody>
            <a:bodyPr wrap="none" anchor="ctr"/>
            <a:lstStyle/>
            <a:p>
              <a:pPr algn="ctr"/>
              <a:r>
                <a:rPr lang="en-US">
                  <a:solidFill>
                    <a:srgbClr val="333399"/>
                  </a:solidFill>
                </a:rPr>
                <a:t>A</a:t>
              </a:r>
            </a:p>
          </p:txBody>
        </p:sp>
        <p:sp>
          <p:nvSpPr>
            <p:cNvPr id="66565" name="Oval 5"/>
            <p:cNvSpPr>
              <a:spLocks noChangeArrowheads="1"/>
            </p:cNvSpPr>
            <p:nvPr/>
          </p:nvSpPr>
          <p:spPr bwMode="auto">
            <a:xfrm>
              <a:off x="336" y="1104"/>
              <a:ext cx="1632" cy="1680"/>
            </a:xfrm>
            <a:prstGeom prst="ellipse">
              <a:avLst/>
            </a:prstGeom>
            <a:noFill/>
            <a:ln w="76200">
              <a:solidFill>
                <a:srgbClr val="FF9900"/>
              </a:solidFill>
              <a:prstDash val="sysDot"/>
              <a:round/>
              <a:headEnd/>
              <a:tailEnd/>
            </a:ln>
            <a:effectLst/>
          </p:spPr>
          <p:txBody>
            <a:bodyPr wrap="none" anchor="ctr"/>
            <a:lstStyle/>
            <a:p>
              <a:endParaRPr lang="en-US"/>
            </a:p>
          </p:txBody>
        </p:sp>
        <p:sp>
          <p:nvSpPr>
            <p:cNvPr id="66566" name="Oval 6"/>
            <p:cNvSpPr>
              <a:spLocks noChangeArrowheads="1"/>
            </p:cNvSpPr>
            <p:nvPr/>
          </p:nvSpPr>
          <p:spPr bwMode="auto">
            <a:xfrm>
              <a:off x="1728" y="1776"/>
              <a:ext cx="240" cy="240"/>
            </a:xfrm>
            <a:prstGeom prst="ellipse">
              <a:avLst/>
            </a:prstGeom>
            <a:solidFill>
              <a:schemeClr val="tx1"/>
            </a:solidFill>
            <a:ln w="9525">
              <a:solidFill>
                <a:schemeClr val="tx1"/>
              </a:solidFill>
              <a:round/>
              <a:headEnd/>
              <a:tailEnd/>
            </a:ln>
            <a:effectLst/>
          </p:spPr>
          <p:txBody>
            <a:bodyPr wrap="none" anchor="ctr"/>
            <a:lstStyle/>
            <a:p>
              <a:pPr algn="ctr"/>
              <a:r>
                <a:rPr lang="en-US">
                  <a:solidFill>
                    <a:srgbClr val="FFFFCC"/>
                  </a:solidFill>
                </a:rPr>
                <a:t>B</a:t>
              </a:r>
            </a:p>
          </p:txBody>
        </p:sp>
        <p:sp>
          <p:nvSpPr>
            <p:cNvPr id="66567" name="Oval 7"/>
            <p:cNvSpPr>
              <a:spLocks noChangeArrowheads="1"/>
            </p:cNvSpPr>
            <p:nvPr/>
          </p:nvSpPr>
          <p:spPr bwMode="auto">
            <a:xfrm>
              <a:off x="1056" y="1056"/>
              <a:ext cx="1632" cy="1680"/>
            </a:xfrm>
            <a:prstGeom prst="ellipse">
              <a:avLst/>
            </a:prstGeom>
            <a:noFill/>
            <a:ln w="76200">
              <a:solidFill>
                <a:schemeClr val="tx1"/>
              </a:solidFill>
              <a:prstDash val="sysDot"/>
              <a:round/>
              <a:headEnd/>
              <a:tailEnd/>
            </a:ln>
            <a:effectLst/>
          </p:spPr>
          <p:txBody>
            <a:bodyPr wrap="none" anchor="ctr"/>
            <a:lstStyle/>
            <a:p>
              <a:endParaRPr lang="en-US"/>
            </a:p>
          </p:txBody>
        </p:sp>
        <p:sp>
          <p:nvSpPr>
            <p:cNvPr id="66568" name="Oval 8"/>
            <p:cNvSpPr>
              <a:spLocks noChangeArrowheads="1"/>
            </p:cNvSpPr>
            <p:nvPr/>
          </p:nvSpPr>
          <p:spPr bwMode="auto">
            <a:xfrm>
              <a:off x="816" y="2496"/>
              <a:ext cx="240" cy="240"/>
            </a:xfrm>
            <a:prstGeom prst="ellipse">
              <a:avLst/>
            </a:prstGeom>
            <a:solidFill>
              <a:schemeClr val="accent2"/>
            </a:solidFill>
            <a:ln w="9525">
              <a:solidFill>
                <a:schemeClr val="tx1"/>
              </a:solidFill>
              <a:round/>
              <a:headEnd/>
              <a:tailEnd/>
            </a:ln>
            <a:effectLst/>
          </p:spPr>
          <p:txBody>
            <a:bodyPr wrap="none" anchor="ctr"/>
            <a:lstStyle/>
            <a:p>
              <a:pPr algn="ctr"/>
              <a:r>
                <a:rPr lang="en-US">
                  <a:solidFill>
                    <a:srgbClr val="FFFFCC"/>
                  </a:solidFill>
                </a:rPr>
                <a:t>D</a:t>
              </a:r>
            </a:p>
          </p:txBody>
        </p:sp>
        <p:sp>
          <p:nvSpPr>
            <p:cNvPr id="66569" name="Oval 9"/>
            <p:cNvSpPr>
              <a:spLocks noChangeArrowheads="1"/>
            </p:cNvSpPr>
            <p:nvPr/>
          </p:nvSpPr>
          <p:spPr bwMode="auto">
            <a:xfrm>
              <a:off x="912" y="3120"/>
              <a:ext cx="240" cy="240"/>
            </a:xfrm>
            <a:prstGeom prst="ellipse">
              <a:avLst/>
            </a:prstGeom>
            <a:solidFill>
              <a:schemeClr val="accent1"/>
            </a:solidFill>
            <a:ln w="9525">
              <a:solidFill>
                <a:schemeClr val="tx1"/>
              </a:solidFill>
              <a:round/>
              <a:headEnd/>
              <a:tailEnd/>
            </a:ln>
            <a:effectLst/>
          </p:spPr>
          <p:txBody>
            <a:bodyPr wrap="none" anchor="ctr"/>
            <a:lstStyle/>
            <a:p>
              <a:pPr algn="ctr"/>
              <a:r>
                <a:rPr lang="en-US">
                  <a:solidFill>
                    <a:srgbClr val="333399"/>
                  </a:solidFill>
                </a:rPr>
                <a:t>E</a:t>
              </a:r>
            </a:p>
          </p:txBody>
        </p:sp>
        <p:sp>
          <p:nvSpPr>
            <p:cNvPr id="66570" name="Oval 10"/>
            <p:cNvSpPr>
              <a:spLocks noChangeArrowheads="1"/>
            </p:cNvSpPr>
            <p:nvPr/>
          </p:nvSpPr>
          <p:spPr bwMode="auto">
            <a:xfrm>
              <a:off x="144" y="1728"/>
              <a:ext cx="1632" cy="1680"/>
            </a:xfrm>
            <a:prstGeom prst="ellipse">
              <a:avLst/>
            </a:prstGeom>
            <a:noFill/>
            <a:ln w="76200">
              <a:solidFill>
                <a:schemeClr val="accent2"/>
              </a:solidFill>
              <a:prstDash val="sysDot"/>
              <a:round/>
              <a:headEnd/>
              <a:tailEnd/>
            </a:ln>
            <a:effectLst/>
          </p:spPr>
          <p:txBody>
            <a:bodyPr wrap="none" anchor="ctr"/>
            <a:lstStyle/>
            <a:p>
              <a:endParaRPr lang="en-US"/>
            </a:p>
          </p:txBody>
        </p:sp>
      </p:grpSp>
      <p:sp>
        <p:nvSpPr>
          <p:cNvPr id="66574" name="Line 14"/>
          <p:cNvSpPr>
            <a:spLocks noChangeShapeType="1"/>
          </p:cNvSpPr>
          <p:nvPr/>
        </p:nvSpPr>
        <p:spPr bwMode="auto">
          <a:xfrm flipH="1">
            <a:off x="1981200" y="3581400"/>
            <a:ext cx="762000" cy="0"/>
          </a:xfrm>
          <a:prstGeom prst="line">
            <a:avLst/>
          </a:prstGeom>
          <a:noFill/>
          <a:ln w="76200">
            <a:solidFill>
              <a:schemeClr val="tx1"/>
            </a:solidFill>
            <a:round/>
            <a:headEnd/>
            <a:tailEnd type="triangle" w="med" len="med"/>
          </a:ln>
          <a:effectLst/>
        </p:spPr>
        <p:txBody>
          <a:bodyPr/>
          <a:lstStyle/>
          <a:p>
            <a:endParaRPr lang="en-US"/>
          </a:p>
        </p:txBody>
      </p:sp>
      <p:sp>
        <p:nvSpPr>
          <p:cNvPr id="66575" name="Line 15"/>
          <p:cNvSpPr>
            <a:spLocks noChangeShapeType="1"/>
          </p:cNvSpPr>
          <p:nvPr/>
        </p:nvSpPr>
        <p:spPr bwMode="auto">
          <a:xfrm flipV="1">
            <a:off x="1524000" y="3810000"/>
            <a:ext cx="152400" cy="685800"/>
          </a:xfrm>
          <a:prstGeom prst="line">
            <a:avLst/>
          </a:prstGeom>
          <a:noFill/>
          <a:ln w="76200">
            <a:solidFill>
              <a:schemeClr val="accent2"/>
            </a:solidFill>
            <a:prstDash val="sysDot"/>
            <a:round/>
            <a:headEnd/>
            <a:tailEnd type="triangle" w="med" len="med"/>
          </a:ln>
          <a:effectLst/>
        </p:spPr>
        <p:txBody>
          <a:bodyPr/>
          <a:lstStyle/>
          <a:p>
            <a:endParaRPr lang="en-US"/>
          </a:p>
        </p:txBody>
      </p:sp>
      <p:sp>
        <p:nvSpPr>
          <p:cNvPr id="66576" name="Text Box 16"/>
          <p:cNvSpPr txBox="1">
            <a:spLocks noChangeArrowheads="1"/>
          </p:cNvSpPr>
          <p:nvPr/>
        </p:nvSpPr>
        <p:spPr bwMode="auto">
          <a:xfrm>
            <a:off x="4724400" y="1981200"/>
            <a:ext cx="4191000" cy="4664075"/>
          </a:xfrm>
          <a:prstGeom prst="rect">
            <a:avLst/>
          </a:prstGeom>
          <a:noFill/>
          <a:ln w="9525">
            <a:noFill/>
            <a:miter lim="800000"/>
            <a:headEnd/>
            <a:tailEnd/>
          </a:ln>
          <a:effectLst/>
        </p:spPr>
        <p:txBody>
          <a:bodyPr>
            <a:spAutoFit/>
          </a:bodyPr>
          <a:lstStyle/>
          <a:p>
            <a:pPr>
              <a:spcBef>
                <a:spcPct val="50000"/>
              </a:spcBef>
              <a:buFontTx/>
              <a:buChar char="•"/>
            </a:pPr>
            <a:r>
              <a:rPr lang="en-US" sz="2000">
                <a:solidFill>
                  <a:srgbClr val="FF3399"/>
                </a:solidFill>
                <a:latin typeface="Comic Sans MS" pitchFamily="66" charset="0"/>
              </a:rPr>
              <a:t> If both B </a:t>
            </a:r>
            <a:r>
              <a:rPr lang="en-US" sz="2000">
                <a:solidFill>
                  <a:srgbClr val="FF3399"/>
                </a:solidFill>
                <a:latin typeface="Comic Sans MS" pitchFamily="66" charset="0"/>
                <a:sym typeface="Wingdings" pitchFamily="2" charset="2"/>
              </a:rPr>
              <a:t> A and D A require long term data transfer and both B and D are heavily loaded, then the one that starts earlier captures the channel. </a:t>
            </a:r>
          </a:p>
          <a:p>
            <a:pPr lvl="1">
              <a:spcBef>
                <a:spcPct val="50000"/>
              </a:spcBef>
              <a:buFontTx/>
              <a:buChar char="•"/>
            </a:pPr>
            <a:r>
              <a:rPr lang="en-US" sz="2000">
                <a:solidFill>
                  <a:srgbClr val="FF3399"/>
                </a:solidFill>
                <a:latin typeface="Comic Sans MS" pitchFamily="66" charset="0"/>
              </a:rPr>
              <a:t> The other backs-off more and more.</a:t>
            </a:r>
          </a:p>
          <a:p>
            <a:pPr>
              <a:spcBef>
                <a:spcPct val="50000"/>
              </a:spcBef>
              <a:buFontTx/>
              <a:buChar char="•"/>
            </a:pPr>
            <a:r>
              <a:rPr lang="en-US" sz="2000">
                <a:latin typeface="Comic Sans MS" pitchFamily="66" charset="0"/>
              </a:rPr>
              <a:t> Similarly if one is heavily loaded say B </a:t>
            </a:r>
            <a:r>
              <a:rPr lang="en-US" sz="2000">
                <a:latin typeface="Comic Sans MS" pitchFamily="66" charset="0"/>
                <a:sym typeface="Wingdings" pitchFamily="2" charset="2"/>
              </a:rPr>
              <a:t> A and the other is not, B A gets exclusive use until B is done. Again because D backs off more and more.</a:t>
            </a:r>
            <a:endParaRPr lang="en-US" sz="2000">
              <a:latin typeface="Comic Sans MS" pitchFamily="66" charset="0"/>
            </a:endParaRPr>
          </a:p>
        </p:txBody>
      </p:sp>
      <p:sp>
        <p:nvSpPr>
          <p:cNvPr id="66577" name="Text Box 17"/>
          <p:cNvSpPr txBox="1">
            <a:spLocks noChangeArrowheads="1"/>
          </p:cNvSpPr>
          <p:nvPr/>
        </p:nvSpPr>
        <p:spPr bwMode="auto">
          <a:xfrm>
            <a:off x="0" y="6035675"/>
            <a:ext cx="4343400" cy="822325"/>
          </a:xfrm>
          <a:prstGeom prst="rect">
            <a:avLst/>
          </a:prstGeom>
          <a:noFill/>
          <a:ln w="9525">
            <a:noFill/>
            <a:miter lim="800000"/>
            <a:headEnd/>
            <a:tailEnd/>
          </a:ln>
          <a:effectLst/>
        </p:spPr>
        <p:txBody>
          <a:bodyPr>
            <a:spAutoFit/>
          </a:bodyPr>
          <a:lstStyle/>
          <a:p>
            <a:pPr algn="ctr">
              <a:spcBef>
                <a:spcPct val="50000"/>
              </a:spcBef>
              <a:buFontTx/>
              <a:buChar char="•"/>
            </a:pPr>
            <a:r>
              <a:rPr lang="en-US">
                <a:solidFill>
                  <a:srgbClr val="996633"/>
                </a:solidFill>
                <a:latin typeface="Comic Sans MS" pitchFamily="66" charset="0"/>
              </a:rPr>
              <a:t> Less Backed-Off Node Wins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048000" y="384175"/>
            <a:ext cx="3876675" cy="519113"/>
          </a:xfrm>
          <a:prstGeom prst="rect">
            <a:avLst/>
          </a:prstGeom>
          <a:noFill/>
          <a:ln w="9525">
            <a:noFill/>
            <a:miter lim="800000"/>
            <a:headEnd/>
            <a:tailEnd/>
          </a:ln>
          <a:effectLst/>
        </p:spPr>
        <p:txBody>
          <a:bodyPr wrap="none">
            <a:spAutoFit/>
          </a:bodyPr>
          <a:lstStyle/>
          <a:p>
            <a:r>
              <a:rPr lang="en-US" sz="2800">
                <a:solidFill>
                  <a:srgbClr val="9900FF"/>
                </a:solidFill>
                <a:latin typeface="Comic Sans MS" pitchFamily="66" charset="0"/>
              </a:rPr>
              <a:t>MACAW Modification</a:t>
            </a:r>
          </a:p>
        </p:txBody>
      </p:sp>
      <p:sp>
        <p:nvSpPr>
          <p:cNvPr id="70659" name="Text Box 3"/>
          <p:cNvSpPr txBox="1">
            <a:spLocks noChangeArrowheads="1"/>
          </p:cNvSpPr>
          <p:nvPr/>
        </p:nvSpPr>
        <p:spPr bwMode="auto">
          <a:xfrm>
            <a:off x="228600" y="1057275"/>
            <a:ext cx="8534400" cy="3444875"/>
          </a:xfrm>
          <a:prstGeom prst="rect">
            <a:avLst/>
          </a:prstGeom>
          <a:noFill/>
          <a:ln w="9525">
            <a:noFill/>
            <a:miter lim="800000"/>
            <a:headEnd/>
            <a:tailEnd/>
          </a:ln>
          <a:effectLst/>
        </p:spPr>
        <p:txBody>
          <a:bodyPr>
            <a:spAutoFit/>
          </a:bodyPr>
          <a:lstStyle/>
          <a:p>
            <a:pPr>
              <a:spcBef>
                <a:spcPct val="50000"/>
              </a:spcBef>
              <a:buFontTx/>
              <a:buChar char="•"/>
            </a:pPr>
            <a:r>
              <a:rPr lang="en-US" sz="2200">
                <a:solidFill>
                  <a:srgbClr val="808000"/>
                </a:solidFill>
                <a:latin typeface="Comic Sans MS" pitchFamily="66" charset="0"/>
              </a:rPr>
              <a:t> Include in packet header, the value of the back-off counter.</a:t>
            </a:r>
          </a:p>
          <a:p>
            <a:pPr>
              <a:spcBef>
                <a:spcPct val="50000"/>
              </a:spcBef>
              <a:buFontTx/>
              <a:buChar char="•"/>
            </a:pPr>
            <a:r>
              <a:rPr lang="en-US" sz="2200">
                <a:solidFill>
                  <a:srgbClr val="808000"/>
                </a:solidFill>
                <a:latin typeface="Comic Sans MS" pitchFamily="66" charset="0"/>
              </a:rPr>
              <a:t> Thus, whenever a node hears the packet, it copies the value indicated into its own back-off counter.</a:t>
            </a:r>
          </a:p>
          <a:p>
            <a:pPr>
              <a:spcBef>
                <a:spcPct val="50000"/>
              </a:spcBef>
              <a:buFontTx/>
              <a:buChar char="•"/>
            </a:pPr>
            <a:r>
              <a:rPr lang="en-US" sz="2200">
                <a:solidFill>
                  <a:srgbClr val="808000"/>
                </a:solidFill>
                <a:latin typeface="Comic Sans MS" pitchFamily="66" charset="0"/>
              </a:rPr>
              <a:t> Thus, each node in the range of the transmitting node has the same back-off counter.</a:t>
            </a:r>
          </a:p>
          <a:p>
            <a:pPr>
              <a:spcBef>
                <a:spcPct val="50000"/>
              </a:spcBef>
              <a:buFontTx/>
              <a:buChar char="•"/>
            </a:pPr>
            <a:r>
              <a:rPr lang="en-US" sz="2200">
                <a:solidFill>
                  <a:srgbClr val="808000"/>
                </a:solidFill>
                <a:latin typeface="Comic Sans MS" pitchFamily="66" charset="0"/>
              </a:rPr>
              <a:t> Really designed for Wireless LANs.</a:t>
            </a:r>
          </a:p>
          <a:p>
            <a:pPr>
              <a:spcBef>
                <a:spcPct val="50000"/>
              </a:spcBef>
              <a:buFontTx/>
              <a:buChar char="•"/>
            </a:pPr>
            <a:r>
              <a:rPr lang="en-US" sz="2200">
                <a:solidFill>
                  <a:srgbClr val="808000"/>
                </a:solidFill>
                <a:latin typeface="Comic Sans MS" pitchFamily="66" charset="0"/>
              </a:rPr>
              <a:t> Does not eliminate the problem here. Can you think why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457200" y="533400"/>
            <a:ext cx="8382000" cy="457200"/>
          </a:xfrm>
          <a:prstGeom prst="rect">
            <a:avLst/>
          </a:prstGeom>
          <a:noFill/>
          <a:ln w="9525">
            <a:noFill/>
            <a:miter lim="800000"/>
            <a:headEnd/>
            <a:tailEnd/>
          </a:ln>
          <a:effectLst/>
        </p:spPr>
        <p:txBody>
          <a:bodyPr>
            <a:spAutoFit/>
          </a:bodyPr>
          <a:lstStyle/>
          <a:p>
            <a:pPr>
              <a:spcBef>
                <a:spcPct val="50000"/>
              </a:spcBef>
            </a:pPr>
            <a:endParaRPr lang="en-US">
              <a:solidFill>
                <a:srgbClr val="FFFFCC"/>
              </a:solidFill>
              <a:latin typeface="Comic Sans MS" pitchFamily="66" charset="0"/>
            </a:endParaRPr>
          </a:p>
        </p:txBody>
      </p:sp>
      <p:sp>
        <p:nvSpPr>
          <p:cNvPr id="71683" name="Text Box 3"/>
          <p:cNvSpPr txBox="1">
            <a:spLocks noChangeArrowheads="1"/>
          </p:cNvSpPr>
          <p:nvPr/>
        </p:nvSpPr>
        <p:spPr bwMode="auto">
          <a:xfrm>
            <a:off x="457200" y="381000"/>
            <a:ext cx="8382000" cy="5203825"/>
          </a:xfrm>
          <a:prstGeom prst="rect">
            <a:avLst/>
          </a:prstGeom>
          <a:noFill/>
          <a:ln w="9525">
            <a:noFill/>
            <a:miter lim="800000"/>
            <a:headEnd/>
            <a:tailEnd/>
          </a:ln>
          <a:effectLst/>
        </p:spPr>
        <p:txBody>
          <a:bodyPr>
            <a:spAutoFit/>
          </a:bodyPr>
          <a:lstStyle/>
          <a:p>
            <a:pPr>
              <a:spcBef>
                <a:spcPct val="50000"/>
              </a:spcBef>
              <a:buFontTx/>
              <a:buChar char="•"/>
            </a:pPr>
            <a:r>
              <a:rPr lang="en-US">
                <a:latin typeface="Comic Sans MS" pitchFamily="66" charset="0"/>
              </a:rPr>
              <a:t> MACAW also proposes to make the back-off more gentle !</a:t>
            </a:r>
          </a:p>
          <a:p>
            <a:pPr>
              <a:spcBef>
                <a:spcPct val="50000"/>
              </a:spcBef>
              <a:buFontTx/>
              <a:buChar char="•"/>
            </a:pPr>
            <a:r>
              <a:rPr lang="en-US">
                <a:latin typeface="Comic Sans MS" pitchFamily="66" charset="0"/>
              </a:rPr>
              <a:t> The current scheme results in widely fluctuating oscillations.</a:t>
            </a:r>
          </a:p>
          <a:p>
            <a:pPr>
              <a:spcBef>
                <a:spcPct val="50000"/>
              </a:spcBef>
              <a:buFontTx/>
              <a:buChar char="•"/>
            </a:pPr>
            <a:r>
              <a:rPr lang="en-US">
                <a:latin typeface="Comic Sans MS" pitchFamily="66" charset="0"/>
              </a:rPr>
              <a:t> Thus, decrease by one at the receipt of a CTS rather than starting all over with BO</a:t>
            </a:r>
            <a:r>
              <a:rPr lang="en-US" baseline="-25000">
                <a:latin typeface="Comic Sans MS" pitchFamily="66" charset="0"/>
              </a:rPr>
              <a:t>min</a:t>
            </a:r>
            <a:r>
              <a:rPr lang="en-US">
                <a:latin typeface="Comic Sans MS" pitchFamily="66" charset="0"/>
              </a:rPr>
              <a:t>.</a:t>
            </a:r>
          </a:p>
          <a:p>
            <a:pPr>
              <a:spcBef>
                <a:spcPct val="50000"/>
              </a:spcBef>
              <a:buFontTx/>
              <a:buChar char="•"/>
            </a:pPr>
            <a:r>
              <a:rPr lang="en-US">
                <a:latin typeface="Comic Sans MS" pitchFamily="66" charset="0"/>
              </a:rPr>
              <a:t> Also, instead of doubling the time-out when a CTS is missed, change it to such that </a:t>
            </a:r>
          </a:p>
          <a:p>
            <a:pPr algn="ctr">
              <a:spcBef>
                <a:spcPct val="50000"/>
              </a:spcBef>
            </a:pPr>
            <a:r>
              <a:rPr lang="en-US">
                <a:latin typeface="Comic Sans MS" pitchFamily="66" charset="0"/>
              </a:rPr>
              <a:t>BO</a:t>
            </a:r>
            <a:r>
              <a:rPr lang="en-US" baseline="-25000">
                <a:latin typeface="Comic Sans MS" pitchFamily="66" charset="0"/>
              </a:rPr>
              <a:t>new</a:t>
            </a:r>
            <a:r>
              <a:rPr lang="en-US">
                <a:latin typeface="Comic Sans MS" pitchFamily="66" charset="0"/>
              </a:rPr>
              <a:t> = Min(1.5 BO</a:t>
            </a:r>
            <a:r>
              <a:rPr lang="en-US" baseline="-25000">
                <a:latin typeface="Comic Sans MS" pitchFamily="66" charset="0"/>
              </a:rPr>
              <a:t>old, </a:t>
            </a:r>
            <a:r>
              <a:rPr lang="en-US">
                <a:latin typeface="Comic Sans MS" pitchFamily="66" charset="0"/>
              </a:rPr>
              <a:t>BO</a:t>
            </a:r>
            <a:r>
              <a:rPr lang="en-US" baseline="-25000">
                <a:latin typeface="Comic Sans MS" pitchFamily="66" charset="0"/>
              </a:rPr>
              <a:t>max</a:t>
            </a:r>
            <a:r>
              <a:rPr lang="en-US">
                <a:latin typeface="Comic Sans MS" pitchFamily="66" charset="0"/>
              </a:rPr>
              <a:t>).</a:t>
            </a:r>
          </a:p>
          <a:p>
            <a:pPr>
              <a:spcBef>
                <a:spcPct val="50000"/>
              </a:spcBef>
              <a:buFontTx/>
              <a:buChar char="•"/>
            </a:pPr>
            <a:r>
              <a:rPr lang="en-US">
                <a:latin typeface="Comic Sans MS" pitchFamily="66" charset="0"/>
              </a:rPr>
              <a:t> This helps in reducing number of fluctuations.</a:t>
            </a:r>
          </a:p>
          <a:p>
            <a:pPr>
              <a:spcBef>
                <a:spcPct val="50000"/>
              </a:spcBef>
              <a:buFontTx/>
              <a:buChar char="•"/>
            </a:pPr>
            <a:r>
              <a:rPr lang="en-US">
                <a:latin typeface="Comic Sans MS" pitchFamily="66" charset="0"/>
              </a:rPr>
              <a:t>They call this the “MILD” model.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048000" y="384175"/>
            <a:ext cx="3525838" cy="519113"/>
          </a:xfrm>
          <a:prstGeom prst="rect">
            <a:avLst/>
          </a:prstGeom>
          <a:noFill/>
          <a:ln w="9525">
            <a:noFill/>
            <a:miter lim="800000"/>
            <a:headEnd/>
            <a:tailEnd/>
          </a:ln>
          <a:effectLst/>
        </p:spPr>
        <p:txBody>
          <a:bodyPr wrap="none">
            <a:spAutoFit/>
          </a:bodyPr>
          <a:lstStyle/>
          <a:p>
            <a:r>
              <a:rPr lang="en-US" sz="2800">
                <a:solidFill>
                  <a:srgbClr val="9900FF"/>
                </a:solidFill>
                <a:latin typeface="Comic Sans MS" pitchFamily="66" charset="0"/>
              </a:rPr>
              <a:t>Reliability in MACA</a:t>
            </a:r>
          </a:p>
        </p:txBody>
      </p:sp>
      <p:sp>
        <p:nvSpPr>
          <p:cNvPr id="72707" name="Text Box 3"/>
          <p:cNvSpPr txBox="1">
            <a:spLocks noChangeArrowheads="1"/>
          </p:cNvSpPr>
          <p:nvPr/>
        </p:nvSpPr>
        <p:spPr bwMode="auto">
          <a:xfrm>
            <a:off x="228600" y="1057275"/>
            <a:ext cx="8534400" cy="4786313"/>
          </a:xfrm>
          <a:prstGeom prst="rect">
            <a:avLst/>
          </a:prstGeom>
          <a:noFill/>
          <a:ln w="9525">
            <a:noFill/>
            <a:miter lim="800000"/>
            <a:headEnd/>
            <a:tailEnd/>
          </a:ln>
          <a:effectLst/>
        </p:spPr>
        <p:txBody>
          <a:bodyPr>
            <a:spAutoFit/>
          </a:bodyPr>
          <a:lstStyle/>
          <a:p>
            <a:pPr>
              <a:spcBef>
                <a:spcPct val="50000"/>
              </a:spcBef>
              <a:buFontTx/>
              <a:buChar char="•"/>
            </a:pPr>
            <a:r>
              <a:rPr lang="en-US" sz="2200">
                <a:solidFill>
                  <a:srgbClr val="808000"/>
                </a:solidFill>
                <a:latin typeface="Comic Sans MS" pitchFamily="66" charset="0"/>
              </a:rPr>
              <a:t> Mobility (or fading) causes packets to be corrupted or lost.</a:t>
            </a:r>
          </a:p>
          <a:p>
            <a:pPr>
              <a:spcBef>
                <a:spcPct val="50000"/>
              </a:spcBef>
              <a:buFontTx/>
              <a:buChar char="•"/>
            </a:pPr>
            <a:r>
              <a:rPr lang="en-US" sz="2200">
                <a:solidFill>
                  <a:srgbClr val="808000"/>
                </a:solidFill>
                <a:latin typeface="Comic Sans MS" pitchFamily="66" charset="0"/>
              </a:rPr>
              <a:t> How is reliability ensured ?</a:t>
            </a:r>
          </a:p>
          <a:p>
            <a:pPr>
              <a:spcBef>
                <a:spcPct val="50000"/>
              </a:spcBef>
              <a:buFontTx/>
              <a:buChar char="•"/>
            </a:pPr>
            <a:r>
              <a:rPr lang="en-US" sz="2200">
                <a:solidFill>
                  <a:srgbClr val="808000"/>
                </a:solidFill>
                <a:latin typeface="Comic Sans MS" pitchFamily="66" charset="0"/>
              </a:rPr>
              <a:t> One could have reliability at the link level or end-to-end.</a:t>
            </a:r>
          </a:p>
          <a:p>
            <a:pPr>
              <a:spcBef>
                <a:spcPct val="50000"/>
              </a:spcBef>
              <a:buFontTx/>
              <a:buChar char="•"/>
            </a:pPr>
            <a:r>
              <a:rPr lang="en-US" sz="2200">
                <a:solidFill>
                  <a:srgbClr val="808000"/>
                </a:solidFill>
                <a:latin typeface="Comic Sans MS" pitchFamily="66" charset="0"/>
              </a:rPr>
              <a:t> In MACA, no concept of reliability at link level.</a:t>
            </a:r>
          </a:p>
          <a:p>
            <a:pPr>
              <a:spcBef>
                <a:spcPct val="50000"/>
              </a:spcBef>
              <a:buFontTx/>
              <a:buChar char="•"/>
            </a:pPr>
            <a:r>
              <a:rPr lang="en-US" sz="2200">
                <a:solidFill>
                  <a:srgbClr val="808000"/>
                </a:solidFill>
                <a:latin typeface="Comic Sans MS" pitchFamily="66" charset="0"/>
              </a:rPr>
              <a:t> If due to some reason packet is lost, MACA relies on a higher layer (TCP) to make the recovery.</a:t>
            </a:r>
          </a:p>
          <a:p>
            <a:pPr>
              <a:spcBef>
                <a:spcPct val="50000"/>
              </a:spcBef>
              <a:buFontTx/>
              <a:buChar char="•"/>
            </a:pPr>
            <a:r>
              <a:rPr lang="en-US" sz="2200">
                <a:solidFill>
                  <a:srgbClr val="808000"/>
                </a:solidFill>
                <a:latin typeface="Comic Sans MS" pitchFamily="66" charset="0"/>
              </a:rPr>
              <a:t> Link level recovery is good if the links are not that stable – wireless.</a:t>
            </a:r>
          </a:p>
          <a:p>
            <a:pPr>
              <a:spcBef>
                <a:spcPct val="50000"/>
              </a:spcBef>
              <a:buFontTx/>
              <a:buChar char="•"/>
            </a:pPr>
            <a:r>
              <a:rPr lang="en-US" sz="2200">
                <a:solidFill>
                  <a:srgbClr val="808000"/>
                </a:solidFill>
                <a:latin typeface="Comic Sans MS" pitchFamily="66" charset="0"/>
              </a:rPr>
              <a:t> In </a:t>
            </a:r>
            <a:r>
              <a:rPr lang="en-US" sz="2200">
                <a:solidFill>
                  <a:schemeClr val="tx1"/>
                </a:solidFill>
                <a:latin typeface="Comic Sans MS" pitchFamily="66" charset="0"/>
              </a:rPr>
              <a:t>MACAW</a:t>
            </a:r>
            <a:r>
              <a:rPr lang="en-US" sz="2200">
                <a:solidFill>
                  <a:srgbClr val="808000"/>
                </a:solidFill>
                <a:latin typeface="Comic Sans MS" pitchFamily="66" charset="0"/>
              </a:rPr>
              <a:t>, an additional </a:t>
            </a:r>
            <a:r>
              <a:rPr lang="en-US" sz="2200">
                <a:solidFill>
                  <a:srgbClr val="0000FF"/>
                </a:solidFill>
                <a:latin typeface="Comic Sans MS" pitchFamily="66" charset="0"/>
              </a:rPr>
              <a:t>ACK</a:t>
            </a:r>
            <a:r>
              <a:rPr lang="en-US" sz="2200">
                <a:solidFill>
                  <a:srgbClr val="808000"/>
                </a:solidFill>
                <a:latin typeface="Comic Sans MS" pitchFamily="66" charset="0"/>
              </a:rPr>
              <a:t> message is included to provide link layer reliability.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3048000" y="384175"/>
            <a:ext cx="3895725" cy="519113"/>
          </a:xfrm>
          <a:prstGeom prst="rect">
            <a:avLst/>
          </a:prstGeom>
          <a:noFill/>
          <a:ln w="9525">
            <a:noFill/>
            <a:miter lim="800000"/>
            <a:headEnd/>
            <a:tailEnd/>
          </a:ln>
          <a:effectLst/>
        </p:spPr>
        <p:txBody>
          <a:bodyPr wrap="none">
            <a:spAutoFit/>
          </a:bodyPr>
          <a:lstStyle/>
          <a:p>
            <a:r>
              <a:rPr lang="en-US" sz="2800">
                <a:solidFill>
                  <a:srgbClr val="9900FF"/>
                </a:solidFill>
                <a:latin typeface="Comic Sans MS" pitchFamily="66" charset="0"/>
              </a:rPr>
              <a:t>Reliability in MACAW</a:t>
            </a:r>
          </a:p>
        </p:txBody>
      </p:sp>
      <p:sp>
        <p:nvSpPr>
          <p:cNvPr id="73731" name="Text Box 3"/>
          <p:cNvSpPr txBox="1">
            <a:spLocks noChangeArrowheads="1"/>
          </p:cNvSpPr>
          <p:nvPr/>
        </p:nvSpPr>
        <p:spPr bwMode="auto">
          <a:xfrm>
            <a:off x="228600" y="1057275"/>
            <a:ext cx="8534400" cy="1935163"/>
          </a:xfrm>
          <a:prstGeom prst="rect">
            <a:avLst/>
          </a:prstGeom>
          <a:noFill/>
          <a:ln w="9525">
            <a:noFill/>
            <a:miter lim="800000"/>
            <a:headEnd/>
            <a:tailEnd/>
          </a:ln>
          <a:effectLst/>
        </p:spPr>
        <p:txBody>
          <a:bodyPr>
            <a:spAutoFit/>
          </a:bodyPr>
          <a:lstStyle/>
          <a:p>
            <a:pPr>
              <a:spcBef>
                <a:spcPct val="50000"/>
              </a:spcBef>
              <a:buFontTx/>
              <a:buChar char="•"/>
            </a:pPr>
            <a:r>
              <a:rPr lang="en-US" sz="2200">
                <a:solidFill>
                  <a:srgbClr val="808000"/>
                </a:solidFill>
                <a:latin typeface="Comic Sans MS" pitchFamily="66" charset="0"/>
              </a:rPr>
              <a:t> The authors amend the RTS-CTS exchange to include a fourth message which they call the </a:t>
            </a:r>
            <a:r>
              <a:rPr lang="en-US" sz="2200">
                <a:solidFill>
                  <a:srgbClr val="FF6600"/>
                </a:solidFill>
                <a:latin typeface="Comic Sans MS" pitchFamily="66" charset="0"/>
              </a:rPr>
              <a:t>ACK</a:t>
            </a:r>
            <a:r>
              <a:rPr lang="en-US" sz="2200">
                <a:solidFill>
                  <a:srgbClr val="808000"/>
                </a:solidFill>
                <a:latin typeface="Comic Sans MS" pitchFamily="66" charset="0"/>
              </a:rPr>
              <a:t> message.</a:t>
            </a:r>
          </a:p>
          <a:p>
            <a:pPr>
              <a:spcBef>
                <a:spcPct val="50000"/>
              </a:spcBef>
              <a:buFontTx/>
              <a:buChar char="•"/>
            </a:pPr>
            <a:r>
              <a:rPr lang="en-US" sz="2200">
                <a:solidFill>
                  <a:srgbClr val="808000"/>
                </a:solidFill>
                <a:latin typeface="Comic Sans MS" pitchFamily="66" charset="0"/>
              </a:rPr>
              <a:t> This provides some reliability – example if CTS message collides at C and it initiates a message at the same time as A does to B, then the data never reaches B.</a:t>
            </a:r>
          </a:p>
        </p:txBody>
      </p:sp>
      <p:grpSp>
        <p:nvGrpSpPr>
          <p:cNvPr id="73732" name="Group 4"/>
          <p:cNvGrpSpPr>
            <a:grpSpLocks/>
          </p:cNvGrpSpPr>
          <p:nvPr/>
        </p:nvGrpSpPr>
        <p:grpSpPr bwMode="auto">
          <a:xfrm>
            <a:off x="381000" y="3276600"/>
            <a:ext cx="3810000" cy="2514600"/>
            <a:chOff x="144" y="1056"/>
            <a:chExt cx="3168" cy="2352"/>
          </a:xfrm>
        </p:grpSpPr>
        <p:sp>
          <p:nvSpPr>
            <p:cNvPr id="73733" name="Oval 5"/>
            <p:cNvSpPr>
              <a:spLocks noChangeArrowheads="1"/>
            </p:cNvSpPr>
            <p:nvPr/>
          </p:nvSpPr>
          <p:spPr bwMode="auto">
            <a:xfrm>
              <a:off x="1008" y="1824"/>
              <a:ext cx="240" cy="240"/>
            </a:xfrm>
            <a:prstGeom prst="ellipse">
              <a:avLst/>
            </a:prstGeom>
            <a:solidFill>
              <a:srgbClr val="FF9900"/>
            </a:solidFill>
            <a:ln w="9525">
              <a:solidFill>
                <a:schemeClr val="tx1"/>
              </a:solidFill>
              <a:round/>
              <a:headEnd/>
              <a:tailEnd/>
            </a:ln>
            <a:effectLst/>
          </p:spPr>
          <p:txBody>
            <a:bodyPr wrap="none" anchor="ctr"/>
            <a:lstStyle/>
            <a:p>
              <a:pPr algn="ctr"/>
              <a:r>
                <a:rPr lang="en-US">
                  <a:solidFill>
                    <a:srgbClr val="333399"/>
                  </a:solidFill>
                </a:rPr>
                <a:t>A</a:t>
              </a:r>
            </a:p>
          </p:txBody>
        </p:sp>
        <p:sp>
          <p:nvSpPr>
            <p:cNvPr id="73734" name="Oval 6"/>
            <p:cNvSpPr>
              <a:spLocks noChangeArrowheads="1"/>
            </p:cNvSpPr>
            <p:nvPr/>
          </p:nvSpPr>
          <p:spPr bwMode="auto">
            <a:xfrm>
              <a:off x="336" y="1104"/>
              <a:ext cx="1632" cy="1680"/>
            </a:xfrm>
            <a:prstGeom prst="ellipse">
              <a:avLst/>
            </a:prstGeom>
            <a:noFill/>
            <a:ln w="76200">
              <a:solidFill>
                <a:srgbClr val="FF9900"/>
              </a:solidFill>
              <a:prstDash val="sysDot"/>
              <a:round/>
              <a:headEnd/>
              <a:tailEnd/>
            </a:ln>
            <a:effectLst/>
          </p:spPr>
          <p:txBody>
            <a:bodyPr wrap="none" anchor="ctr"/>
            <a:lstStyle/>
            <a:p>
              <a:endParaRPr lang="en-US"/>
            </a:p>
          </p:txBody>
        </p:sp>
        <p:sp>
          <p:nvSpPr>
            <p:cNvPr id="73735" name="Oval 7"/>
            <p:cNvSpPr>
              <a:spLocks noChangeArrowheads="1"/>
            </p:cNvSpPr>
            <p:nvPr/>
          </p:nvSpPr>
          <p:spPr bwMode="auto">
            <a:xfrm>
              <a:off x="1728" y="1776"/>
              <a:ext cx="240" cy="240"/>
            </a:xfrm>
            <a:prstGeom prst="ellipse">
              <a:avLst/>
            </a:prstGeom>
            <a:solidFill>
              <a:schemeClr val="tx1"/>
            </a:solidFill>
            <a:ln w="9525">
              <a:solidFill>
                <a:schemeClr val="tx1"/>
              </a:solidFill>
              <a:round/>
              <a:headEnd/>
              <a:tailEnd/>
            </a:ln>
            <a:effectLst/>
          </p:spPr>
          <p:txBody>
            <a:bodyPr wrap="none" anchor="ctr"/>
            <a:lstStyle/>
            <a:p>
              <a:pPr algn="ctr"/>
              <a:r>
                <a:rPr lang="en-US">
                  <a:solidFill>
                    <a:srgbClr val="FFFFCC"/>
                  </a:solidFill>
                </a:rPr>
                <a:t>B</a:t>
              </a:r>
            </a:p>
          </p:txBody>
        </p:sp>
        <p:sp>
          <p:nvSpPr>
            <p:cNvPr id="73736" name="Oval 8"/>
            <p:cNvSpPr>
              <a:spLocks noChangeArrowheads="1"/>
            </p:cNvSpPr>
            <p:nvPr/>
          </p:nvSpPr>
          <p:spPr bwMode="auto">
            <a:xfrm>
              <a:off x="1056" y="1056"/>
              <a:ext cx="1632" cy="1680"/>
            </a:xfrm>
            <a:prstGeom prst="ellipse">
              <a:avLst/>
            </a:prstGeom>
            <a:noFill/>
            <a:ln w="76200">
              <a:solidFill>
                <a:schemeClr val="tx1"/>
              </a:solidFill>
              <a:prstDash val="sysDot"/>
              <a:round/>
              <a:headEnd/>
              <a:tailEnd/>
            </a:ln>
            <a:effectLst/>
          </p:spPr>
          <p:txBody>
            <a:bodyPr wrap="none" anchor="ctr"/>
            <a:lstStyle/>
            <a:p>
              <a:endParaRPr lang="en-US"/>
            </a:p>
          </p:txBody>
        </p:sp>
        <p:sp>
          <p:nvSpPr>
            <p:cNvPr id="73737" name="Oval 9"/>
            <p:cNvSpPr>
              <a:spLocks noChangeArrowheads="1"/>
            </p:cNvSpPr>
            <p:nvPr/>
          </p:nvSpPr>
          <p:spPr bwMode="auto">
            <a:xfrm>
              <a:off x="2352" y="2160"/>
              <a:ext cx="240" cy="240"/>
            </a:xfrm>
            <a:prstGeom prst="ellipse">
              <a:avLst/>
            </a:prstGeom>
            <a:solidFill>
              <a:srgbClr val="FF3300"/>
            </a:solidFill>
            <a:ln w="9525">
              <a:solidFill>
                <a:schemeClr val="tx1"/>
              </a:solidFill>
              <a:round/>
              <a:headEnd/>
              <a:tailEnd/>
            </a:ln>
            <a:effectLst/>
          </p:spPr>
          <p:txBody>
            <a:bodyPr wrap="none" anchor="ctr"/>
            <a:lstStyle/>
            <a:p>
              <a:pPr algn="ctr"/>
              <a:r>
                <a:rPr lang="en-US">
                  <a:solidFill>
                    <a:srgbClr val="FFFFCC"/>
                  </a:solidFill>
                </a:rPr>
                <a:t>C</a:t>
              </a:r>
            </a:p>
          </p:txBody>
        </p:sp>
        <p:sp>
          <p:nvSpPr>
            <p:cNvPr id="73738" name="Oval 10"/>
            <p:cNvSpPr>
              <a:spLocks noChangeArrowheads="1"/>
            </p:cNvSpPr>
            <p:nvPr/>
          </p:nvSpPr>
          <p:spPr bwMode="auto">
            <a:xfrm>
              <a:off x="816" y="2496"/>
              <a:ext cx="240" cy="240"/>
            </a:xfrm>
            <a:prstGeom prst="ellipse">
              <a:avLst/>
            </a:prstGeom>
            <a:solidFill>
              <a:schemeClr val="accent2"/>
            </a:solidFill>
            <a:ln w="9525">
              <a:solidFill>
                <a:schemeClr val="tx1"/>
              </a:solidFill>
              <a:round/>
              <a:headEnd/>
              <a:tailEnd/>
            </a:ln>
            <a:effectLst/>
          </p:spPr>
          <p:txBody>
            <a:bodyPr wrap="none" anchor="ctr"/>
            <a:lstStyle/>
            <a:p>
              <a:pPr algn="ctr"/>
              <a:r>
                <a:rPr lang="en-US">
                  <a:solidFill>
                    <a:srgbClr val="FFFFCC"/>
                  </a:solidFill>
                </a:rPr>
                <a:t>D</a:t>
              </a:r>
            </a:p>
          </p:txBody>
        </p:sp>
        <p:sp>
          <p:nvSpPr>
            <p:cNvPr id="73739" name="Oval 11"/>
            <p:cNvSpPr>
              <a:spLocks noChangeArrowheads="1"/>
            </p:cNvSpPr>
            <p:nvPr/>
          </p:nvSpPr>
          <p:spPr bwMode="auto">
            <a:xfrm>
              <a:off x="3072" y="2016"/>
              <a:ext cx="240" cy="240"/>
            </a:xfrm>
            <a:prstGeom prst="ellipse">
              <a:avLst/>
            </a:prstGeom>
            <a:solidFill>
              <a:schemeClr val="folHlink"/>
            </a:solidFill>
            <a:ln w="9525">
              <a:solidFill>
                <a:schemeClr val="tx1"/>
              </a:solidFill>
              <a:round/>
              <a:headEnd/>
              <a:tailEnd/>
            </a:ln>
            <a:effectLst/>
          </p:spPr>
          <p:txBody>
            <a:bodyPr wrap="none" anchor="ctr"/>
            <a:lstStyle/>
            <a:p>
              <a:pPr algn="ctr"/>
              <a:r>
                <a:rPr lang="en-US">
                  <a:solidFill>
                    <a:srgbClr val="333399"/>
                  </a:solidFill>
                </a:rPr>
                <a:t>F</a:t>
              </a:r>
            </a:p>
          </p:txBody>
        </p:sp>
        <p:sp>
          <p:nvSpPr>
            <p:cNvPr id="73740" name="Oval 12"/>
            <p:cNvSpPr>
              <a:spLocks noChangeArrowheads="1"/>
            </p:cNvSpPr>
            <p:nvPr/>
          </p:nvSpPr>
          <p:spPr bwMode="auto">
            <a:xfrm>
              <a:off x="912" y="3120"/>
              <a:ext cx="240" cy="240"/>
            </a:xfrm>
            <a:prstGeom prst="ellipse">
              <a:avLst/>
            </a:prstGeom>
            <a:solidFill>
              <a:schemeClr val="accent1"/>
            </a:solidFill>
            <a:ln w="9525">
              <a:solidFill>
                <a:schemeClr val="tx1"/>
              </a:solidFill>
              <a:round/>
              <a:headEnd/>
              <a:tailEnd/>
            </a:ln>
            <a:effectLst/>
          </p:spPr>
          <p:txBody>
            <a:bodyPr wrap="none" anchor="ctr"/>
            <a:lstStyle/>
            <a:p>
              <a:pPr algn="ctr"/>
              <a:r>
                <a:rPr lang="en-US">
                  <a:solidFill>
                    <a:srgbClr val="333399"/>
                  </a:solidFill>
                </a:rPr>
                <a:t>E</a:t>
              </a:r>
            </a:p>
          </p:txBody>
        </p:sp>
        <p:sp>
          <p:nvSpPr>
            <p:cNvPr id="73741" name="Oval 13"/>
            <p:cNvSpPr>
              <a:spLocks noChangeArrowheads="1"/>
            </p:cNvSpPr>
            <p:nvPr/>
          </p:nvSpPr>
          <p:spPr bwMode="auto">
            <a:xfrm>
              <a:off x="1680" y="1440"/>
              <a:ext cx="1632" cy="1680"/>
            </a:xfrm>
            <a:prstGeom prst="ellipse">
              <a:avLst/>
            </a:prstGeom>
            <a:noFill/>
            <a:ln w="76200">
              <a:solidFill>
                <a:srgbClr val="FF3300"/>
              </a:solidFill>
              <a:prstDash val="sysDot"/>
              <a:round/>
              <a:headEnd/>
              <a:tailEnd/>
            </a:ln>
            <a:effectLst/>
          </p:spPr>
          <p:txBody>
            <a:bodyPr wrap="none" anchor="ctr"/>
            <a:lstStyle/>
            <a:p>
              <a:endParaRPr lang="en-US"/>
            </a:p>
          </p:txBody>
        </p:sp>
        <p:sp>
          <p:nvSpPr>
            <p:cNvPr id="73742" name="Oval 14"/>
            <p:cNvSpPr>
              <a:spLocks noChangeArrowheads="1"/>
            </p:cNvSpPr>
            <p:nvPr/>
          </p:nvSpPr>
          <p:spPr bwMode="auto">
            <a:xfrm>
              <a:off x="144" y="1728"/>
              <a:ext cx="1632" cy="1680"/>
            </a:xfrm>
            <a:prstGeom prst="ellipse">
              <a:avLst/>
            </a:prstGeom>
            <a:noFill/>
            <a:ln w="76200">
              <a:solidFill>
                <a:schemeClr val="accent2"/>
              </a:solidFill>
              <a:prstDash val="sysDot"/>
              <a:round/>
              <a:headEnd/>
              <a:tailEnd/>
            </a:ln>
            <a:effectLst/>
          </p:spPr>
          <p:txBody>
            <a:bodyPr wrap="none" anchor="ctr"/>
            <a:lstStyle/>
            <a:p>
              <a:endParaRPr lang="en-US"/>
            </a:p>
          </p:txBody>
        </p:sp>
        <p:sp>
          <p:nvSpPr>
            <p:cNvPr id="73743" name="Line 15"/>
            <p:cNvSpPr>
              <a:spLocks noChangeShapeType="1"/>
            </p:cNvSpPr>
            <p:nvPr/>
          </p:nvSpPr>
          <p:spPr bwMode="auto">
            <a:xfrm>
              <a:off x="1248" y="1920"/>
              <a:ext cx="480" cy="0"/>
            </a:xfrm>
            <a:prstGeom prst="line">
              <a:avLst/>
            </a:prstGeom>
            <a:noFill/>
            <a:ln w="76200">
              <a:solidFill>
                <a:srgbClr val="FF6600"/>
              </a:solidFill>
              <a:round/>
              <a:headEnd/>
              <a:tailEnd type="triangle" w="med" len="med"/>
            </a:ln>
            <a:effectLst/>
          </p:spPr>
          <p:txBody>
            <a:bodyPr/>
            <a:lstStyle/>
            <a:p>
              <a:endParaRPr lang="en-US"/>
            </a:p>
          </p:txBody>
        </p:sp>
        <p:sp>
          <p:nvSpPr>
            <p:cNvPr id="73744" name="Line 16"/>
            <p:cNvSpPr>
              <a:spLocks noChangeShapeType="1"/>
            </p:cNvSpPr>
            <p:nvPr/>
          </p:nvSpPr>
          <p:spPr bwMode="auto">
            <a:xfrm flipV="1">
              <a:off x="2592" y="2112"/>
              <a:ext cx="528" cy="144"/>
            </a:xfrm>
            <a:prstGeom prst="line">
              <a:avLst/>
            </a:prstGeom>
            <a:noFill/>
            <a:ln w="76200">
              <a:solidFill>
                <a:srgbClr val="FF3300"/>
              </a:solidFill>
              <a:round/>
              <a:headEnd/>
              <a:tailEnd type="triangle" w="med" len="med"/>
            </a:ln>
            <a:effectLst/>
          </p:spPr>
          <p:txBody>
            <a:bodyPr/>
            <a:lstStyle/>
            <a:p>
              <a:endParaRPr lang="en-US"/>
            </a:p>
          </p:txBody>
        </p:sp>
      </p:grpSp>
      <p:sp>
        <p:nvSpPr>
          <p:cNvPr id="73745" name="Text Box 17"/>
          <p:cNvSpPr txBox="1">
            <a:spLocks noChangeArrowheads="1"/>
          </p:cNvSpPr>
          <p:nvPr/>
        </p:nvSpPr>
        <p:spPr bwMode="auto">
          <a:xfrm>
            <a:off x="4724400" y="2895600"/>
            <a:ext cx="4038600" cy="3778250"/>
          </a:xfrm>
          <a:prstGeom prst="rect">
            <a:avLst/>
          </a:prstGeom>
          <a:noFill/>
          <a:ln w="9525">
            <a:noFill/>
            <a:miter lim="800000"/>
            <a:headEnd/>
            <a:tailEnd/>
          </a:ln>
          <a:effectLst/>
        </p:spPr>
        <p:txBody>
          <a:bodyPr>
            <a:spAutoFit/>
          </a:bodyPr>
          <a:lstStyle/>
          <a:p>
            <a:pPr>
              <a:spcBef>
                <a:spcPct val="50000"/>
              </a:spcBef>
              <a:buFontTx/>
              <a:buChar char="•"/>
            </a:pPr>
            <a:r>
              <a:rPr lang="en-US" sz="2200">
                <a:solidFill>
                  <a:schemeClr val="tx1"/>
                </a:solidFill>
                <a:latin typeface="Comic Sans MS" pitchFamily="66" charset="0"/>
              </a:rPr>
              <a:t> </a:t>
            </a:r>
            <a:r>
              <a:rPr lang="en-US" sz="2200">
                <a:solidFill>
                  <a:srgbClr val="FF3399"/>
                </a:solidFill>
                <a:latin typeface="Comic Sans MS" pitchFamily="66" charset="0"/>
              </a:rPr>
              <a:t>Note: Everything is asynchronous here.</a:t>
            </a:r>
          </a:p>
          <a:p>
            <a:pPr>
              <a:spcBef>
                <a:spcPct val="50000"/>
              </a:spcBef>
              <a:buFontTx/>
              <a:buChar char="•"/>
            </a:pPr>
            <a:r>
              <a:rPr lang="en-US" sz="2200">
                <a:solidFill>
                  <a:schemeClr val="tx1"/>
                </a:solidFill>
                <a:latin typeface="Comic Sans MS" pitchFamily="66" charset="0"/>
              </a:rPr>
              <a:t> If ACK is not received due to data loss, reschedule retransmission.</a:t>
            </a:r>
          </a:p>
          <a:p>
            <a:pPr>
              <a:spcBef>
                <a:spcPct val="50000"/>
              </a:spcBef>
              <a:buFontTx/>
              <a:buChar char="•"/>
            </a:pPr>
            <a:r>
              <a:rPr lang="en-US" sz="2200">
                <a:solidFill>
                  <a:schemeClr val="tx1"/>
                </a:solidFill>
                <a:latin typeface="Comic Sans MS" pitchFamily="66" charset="0"/>
              </a:rPr>
              <a:t> If data was indeed received and ACK lost, when RTS is sent for retransmission, reply with ACK.</a:t>
            </a:r>
          </a:p>
        </p:txBody>
      </p:sp>
      <p:sp>
        <p:nvSpPr>
          <p:cNvPr id="73746" name="Text Box 18"/>
          <p:cNvSpPr txBox="1">
            <a:spLocks noChangeArrowheads="1"/>
          </p:cNvSpPr>
          <p:nvPr/>
        </p:nvSpPr>
        <p:spPr bwMode="auto">
          <a:xfrm>
            <a:off x="152400" y="6096000"/>
            <a:ext cx="4648200" cy="762000"/>
          </a:xfrm>
          <a:prstGeom prst="rect">
            <a:avLst/>
          </a:prstGeom>
          <a:noFill/>
          <a:ln w="9525">
            <a:noFill/>
            <a:miter lim="800000"/>
            <a:headEnd/>
            <a:tailEnd/>
          </a:ln>
          <a:effectLst/>
        </p:spPr>
        <p:txBody>
          <a:bodyPr>
            <a:spAutoFit/>
          </a:bodyPr>
          <a:lstStyle/>
          <a:p>
            <a:pPr>
              <a:spcBef>
                <a:spcPct val="50000"/>
              </a:spcBef>
              <a:buFontTx/>
              <a:buChar char="•"/>
            </a:pPr>
            <a:r>
              <a:rPr lang="en-US" sz="2200">
                <a:latin typeface="Comic Sans MS" pitchFamily="66" charset="0"/>
              </a:rPr>
              <a:t> Back-off upon discovery of loss.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990600" y="381000"/>
            <a:ext cx="7848600" cy="519113"/>
          </a:xfrm>
          <a:prstGeom prst="rect">
            <a:avLst/>
          </a:prstGeom>
          <a:noFill/>
          <a:ln w="9525">
            <a:noFill/>
            <a:miter lim="800000"/>
            <a:headEnd/>
            <a:tailEnd/>
          </a:ln>
          <a:effectLst/>
        </p:spPr>
        <p:txBody>
          <a:bodyPr>
            <a:spAutoFit/>
          </a:bodyPr>
          <a:lstStyle/>
          <a:p>
            <a:pPr algn="ctr"/>
            <a:r>
              <a:rPr lang="en-US" sz="2800">
                <a:solidFill>
                  <a:srgbClr val="9900FF"/>
                </a:solidFill>
                <a:latin typeface="Comic Sans MS" pitchFamily="66" charset="0"/>
              </a:rPr>
              <a:t>How does this change effect ?</a:t>
            </a:r>
          </a:p>
        </p:txBody>
      </p:sp>
      <p:sp>
        <p:nvSpPr>
          <p:cNvPr id="74755" name="Text Box 3"/>
          <p:cNvSpPr txBox="1">
            <a:spLocks noChangeArrowheads="1"/>
          </p:cNvSpPr>
          <p:nvPr/>
        </p:nvSpPr>
        <p:spPr bwMode="auto">
          <a:xfrm>
            <a:off x="228600" y="1057275"/>
            <a:ext cx="8534400" cy="2103438"/>
          </a:xfrm>
          <a:prstGeom prst="rect">
            <a:avLst/>
          </a:prstGeom>
          <a:noFill/>
          <a:ln w="9525">
            <a:noFill/>
            <a:miter lim="800000"/>
            <a:headEnd/>
            <a:tailEnd/>
          </a:ln>
          <a:effectLst/>
        </p:spPr>
        <p:txBody>
          <a:bodyPr>
            <a:spAutoFit/>
          </a:bodyPr>
          <a:lstStyle/>
          <a:p>
            <a:pPr>
              <a:spcBef>
                <a:spcPct val="50000"/>
              </a:spcBef>
              <a:buFontTx/>
              <a:buChar char="•"/>
            </a:pPr>
            <a:r>
              <a:rPr lang="en-US" sz="2200">
                <a:solidFill>
                  <a:srgbClr val="808000"/>
                </a:solidFill>
                <a:latin typeface="Comic Sans MS" pitchFamily="66" charset="0"/>
              </a:rPr>
              <a:t> We said that while A </a:t>
            </a:r>
            <a:r>
              <a:rPr lang="en-US" sz="2200">
                <a:solidFill>
                  <a:srgbClr val="808000"/>
                </a:solidFill>
                <a:latin typeface="Comic Sans MS" pitchFamily="66" charset="0"/>
                <a:sym typeface="Wingdings" pitchFamily="2" charset="2"/>
              </a:rPr>
              <a:t> B, D could perform D  E.</a:t>
            </a:r>
          </a:p>
          <a:p>
            <a:pPr>
              <a:spcBef>
                <a:spcPct val="50000"/>
              </a:spcBef>
              <a:buFontTx/>
              <a:buChar char="•"/>
            </a:pPr>
            <a:r>
              <a:rPr lang="en-US" sz="2200">
                <a:solidFill>
                  <a:srgbClr val="808000"/>
                </a:solidFill>
                <a:latin typeface="Comic Sans MS" pitchFamily="66" charset="0"/>
                <a:sym typeface="Wingdings" pitchFamily="2" charset="2"/>
              </a:rPr>
              <a:t> Ok in MACA – Exposed Terminal problem resolved ?</a:t>
            </a:r>
          </a:p>
          <a:p>
            <a:pPr>
              <a:spcBef>
                <a:spcPct val="50000"/>
              </a:spcBef>
              <a:buFontTx/>
              <a:buChar char="•"/>
            </a:pPr>
            <a:r>
              <a:rPr lang="en-US" sz="2200">
                <a:solidFill>
                  <a:srgbClr val="808000"/>
                </a:solidFill>
                <a:latin typeface="Comic Sans MS" pitchFamily="66" charset="0"/>
                <a:sym typeface="Wingdings" pitchFamily="2" charset="2"/>
              </a:rPr>
              <a:t> Now, since DATA/ACK exchange occurs, CTS message from E could collide with a transmission from A (retransmissions allowed !).</a:t>
            </a:r>
            <a:endParaRPr lang="en-US" sz="2200">
              <a:solidFill>
                <a:srgbClr val="808000"/>
              </a:solidFill>
              <a:latin typeface="Comic Sans MS" pitchFamily="66" charset="0"/>
            </a:endParaRPr>
          </a:p>
        </p:txBody>
      </p:sp>
      <p:grpSp>
        <p:nvGrpSpPr>
          <p:cNvPr id="74756" name="Group 4"/>
          <p:cNvGrpSpPr>
            <a:grpSpLocks/>
          </p:cNvGrpSpPr>
          <p:nvPr/>
        </p:nvGrpSpPr>
        <p:grpSpPr bwMode="auto">
          <a:xfrm>
            <a:off x="228600" y="3276600"/>
            <a:ext cx="3810000" cy="2514600"/>
            <a:chOff x="144" y="1056"/>
            <a:chExt cx="3168" cy="2352"/>
          </a:xfrm>
        </p:grpSpPr>
        <p:sp>
          <p:nvSpPr>
            <p:cNvPr id="74757" name="Oval 5"/>
            <p:cNvSpPr>
              <a:spLocks noChangeArrowheads="1"/>
            </p:cNvSpPr>
            <p:nvPr/>
          </p:nvSpPr>
          <p:spPr bwMode="auto">
            <a:xfrm>
              <a:off x="1008" y="1824"/>
              <a:ext cx="240" cy="240"/>
            </a:xfrm>
            <a:prstGeom prst="ellipse">
              <a:avLst/>
            </a:prstGeom>
            <a:solidFill>
              <a:srgbClr val="FF9900"/>
            </a:solidFill>
            <a:ln w="9525">
              <a:solidFill>
                <a:schemeClr val="tx1"/>
              </a:solidFill>
              <a:round/>
              <a:headEnd/>
              <a:tailEnd/>
            </a:ln>
            <a:effectLst/>
          </p:spPr>
          <p:txBody>
            <a:bodyPr wrap="none" anchor="ctr"/>
            <a:lstStyle/>
            <a:p>
              <a:pPr algn="ctr"/>
              <a:r>
                <a:rPr lang="en-US">
                  <a:solidFill>
                    <a:srgbClr val="333399"/>
                  </a:solidFill>
                </a:rPr>
                <a:t>A</a:t>
              </a:r>
            </a:p>
          </p:txBody>
        </p:sp>
        <p:sp>
          <p:nvSpPr>
            <p:cNvPr id="74758" name="Oval 6"/>
            <p:cNvSpPr>
              <a:spLocks noChangeArrowheads="1"/>
            </p:cNvSpPr>
            <p:nvPr/>
          </p:nvSpPr>
          <p:spPr bwMode="auto">
            <a:xfrm>
              <a:off x="336" y="1104"/>
              <a:ext cx="1632" cy="1680"/>
            </a:xfrm>
            <a:prstGeom prst="ellipse">
              <a:avLst/>
            </a:prstGeom>
            <a:noFill/>
            <a:ln w="76200">
              <a:solidFill>
                <a:srgbClr val="FF9900"/>
              </a:solidFill>
              <a:prstDash val="sysDot"/>
              <a:round/>
              <a:headEnd/>
              <a:tailEnd/>
            </a:ln>
            <a:effectLst/>
          </p:spPr>
          <p:txBody>
            <a:bodyPr wrap="none" anchor="ctr"/>
            <a:lstStyle/>
            <a:p>
              <a:endParaRPr lang="en-US"/>
            </a:p>
          </p:txBody>
        </p:sp>
        <p:sp>
          <p:nvSpPr>
            <p:cNvPr id="74759" name="Oval 7"/>
            <p:cNvSpPr>
              <a:spLocks noChangeArrowheads="1"/>
            </p:cNvSpPr>
            <p:nvPr/>
          </p:nvSpPr>
          <p:spPr bwMode="auto">
            <a:xfrm>
              <a:off x="1728" y="1776"/>
              <a:ext cx="240" cy="240"/>
            </a:xfrm>
            <a:prstGeom prst="ellipse">
              <a:avLst/>
            </a:prstGeom>
            <a:solidFill>
              <a:schemeClr val="tx1"/>
            </a:solidFill>
            <a:ln w="9525">
              <a:solidFill>
                <a:schemeClr val="tx1"/>
              </a:solidFill>
              <a:round/>
              <a:headEnd/>
              <a:tailEnd/>
            </a:ln>
            <a:effectLst/>
          </p:spPr>
          <p:txBody>
            <a:bodyPr wrap="none" anchor="ctr"/>
            <a:lstStyle/>
            <a:p>
              <a:pPr algn="ctr"/>
              <a:r>
                <a:rPr lang="en-US">
                  <a:solidFill>
                    <a:srgbClr val="FFFFCC"/>
                  </a:solidFill>
                </a:rPr>
                <a:t>B</a:t>
              </a:r>
            </a:p>
          </p:txBody>
        </p:sp>
        <p:sp>
          <p:nvSpPr>
            <p:cNvPr id="74760" name="Oval 8"/>
            <p:cNvSpPr>
              <a:spLocks noChangeArrowheads="1"/>
            </p:cNvSpPr>
            <p:nvPr/>
          </p:nvSpPr>
          <p:spPr bwMode="auto">
            <a:xfrm>
              <a:off x="1056" y="1056"/>
              <a:ext cx="1632" cy="1680"/>
            </a:xfrm>
            <a:prstGeom prst="ellipse">
              <a:avLst/>
            </a:prstGeom>
            <a:noFill/>
            <a:ln w="76200">
              <a:solidFill>
                <a:schemeClr val="tx1"/>
              </a:solidFill>
              <a:prstDash val="sysDot"/>
              <a:round/>
              <a:headEnd/>
              <a:tailEnd/>
            </a:ln>
            <a:effectLst/>
          </p:spPr>
          <p:txBody>
            <a:bodyPr wrap="none" anchor="ctr"/>
            <a:lstStyle/>
            <a:p>
              <a:endParaRPr lang="en-US"/>
            </a:p>
          </p:txBody>
        </p:sp>
        <p:sp>
          <p:nvSpPr>
            <p:cNvPr id="74761" name="Oval 9"/>
            <p:cNvSpPr>
              <a:spLocks noChangeArrowheads="1"/>
            </p:cNvSpPr>
            <p:nvPr/>
          </p:nvSpPr>
          <p:spPr bwMode="auto">
            <a:xfrm>
              <a:off x="2352" y="2160"/>
              <a:ext cx="240" cy="240"/>
            </a:xfrm>
            <a:prstGeom prst="ellipse">
              <a:avLst/>
            </a:prstGeom>
            <a:solidFill>
              <a:srgbClr val="FF3300"/>
            </a:solidFill>
            <a:ln w="9525">
              <a:solidFill>
                <a:schemeClr val="tx1"/>
              </a:solidFill>
              <a:round/>
              <a:headEnd/>
              <a:tailEnd/>
            </a:ln>
            <a:effectLst/>
          </p:spPr>
          <p:txBody>
            <a:bodyPr wrap="none" anchor="ctr"/>
            <a:lstStyle/>
            <a:p>
              <a:pPr algn="ctr"/>
              <a:r>
                <a:rPr lang="en-US">
                  <a:solidFill>
                    <a:srgbClr val="FFFFCC"/>
                  </a:solidFill>
                </a:rPr>
                <a:t>C</a:t>
              </a:r>
            </a:p>
          </p:txBody>
        </p:sp>
        <p:sp>
          <p:nvSpPr>
            <p:cNvPr id="74762" name="Oval 10"/>
            <p:cNvSpPr>
              <a:spLocks noChangeArrowheads="1"/>
            </p:cNvSpPr>
            <p:nvPr/>
          </p:nvSpPr>
          <p:spPr bwMode="auto">
            <a:xfrm>
              <a:off x="816" y="2496"/>
              <a:ext cx="240" cy="240"/>
            </a:xfrm>
            <a:prstGeom prst="ellipse">
              <a:avLst/>
            </a:prstGeom>
            <a:solidFill>
              <a:schemeClr val="accent2"/>
            </a:solidFill>
            <a:ln w="9525">
              <a:solidFill>
                <a:schemeClr val="tx1"/>
              </a:solidFill>
              <a:round/>
              <a:headEnd/>
              <a:tailEnd/>
            </a:ln>
            <a:effectLst/>
          </p:spPr>
          <p:txBody>
            <a:bodyPr wrap="none" anchor="ctr"/>
            <a:lstStyle/>
            <a:p>
              <a:pPr algn="ctr"/>
              <a:r>
                <a:rPr lang="en-US">
                  <a:solidFill>
                    <a:srgbClr val="FFFFCC"/>
                  </a:solidFill>
                </a:rPr>
                <a:t>D</a:t>
              </a:r>
            </a:p>
          </p:txBody>
        </p:sp>
        <p:sp>
          <p:nvSpPr>
            <p:cNvPr id="74763" name="Oval 11"/>
            <p:cNvSpPr>
              <a:spLocks noChangeArrowheads="1"/>
            </p:cNvSpPr>
            <p:nvPr/>
          </p:nvSpPr>
          <p:spPr bwMode="auto">
            <a:xfrm>
              <a:off x="3072" y="2016"/>
              <a:ext cx="240" cy="240"/>
            </a:xfrm>
            <a:prstGeom prst="ellipse">
              <a:avLst/>
            </a:prstGeom>
            <a:solidFill>
              <a:schemeClr val="folHlink"/>
            </a:solidFill>
            <a:ln w="9525">
              <a:solidFill>
                <a:schemeClr val="tx1"/>
              </a:solidFill>
              <a:round/>
              <a:headEnd/>
              <a:tailEnd/>
            </a:ln>
            <a:effectLst/>
          </p:spPr>
          <p:txBody>
            <a:bodyPr wrap="none" anchor="ctr"/>
            <a:lstStyle/>
            <a:p>
              <a:pPr algn="ctr"/>
              <a:r>
                <a:rPr lang="en-US">
                  <a:solidFill>
                    <a:srgbClr val="333399"/>
                  </a:solidFill>
                </a:rPr>
                <a:t>F</a:t>
              </a:r>
            </a:p>
          </p:txBody>
        </p:sp>
        <p:sp>
          <p:nvSpPr>
            <p:cNvPr id="74764" name="Oval 12"/>
            <p:cNvSpPr>
              <a:spLocks noChangeArrowheads="1"/>
            </p:cNvSpPr>
            <p:nvPr/>
          </p:nvSpPr>
          <p:spPr bwMode="auto">
            <a:xfrm>
              <a:off x="912" y="3120"/>
              <a:ext cx="240" cy="240"/>
            </a:xfrm>
            <a:prstGeom prst="ellipse">
              <a:avLst/>
            </a:prstGeom>
            <a:solidFill>
              <a:schemeClr val="accent1"/>
            </a:solidFill>
            <a:ln w="9525">
              <a:solidFill>
                <a:schemeClr val="tx1"/>
              </a:solidFill>
              <a:round/>
              <a:headEnd/>
              <a:tailEnd/>
            </a:ln>
            <a:effectLst/>
          </p:spPr>
          <p:txBody>
            <a:bodyPr wrap="none" anchor="ctr"/>
            <a:lstStyle/>
            <a:p>
              <a:pPr algn="ctr"/>
              <a:r>
                <a:rPr lang="en-US">
                  <a:solidFill>
                    <a:srgbClr val="333399"/>
                  </a:solidFill>
                </a:rPr>
                <a:t>E</a:t>
              </a:r>
            </a:p>
          </p:txBody>
        </p:sp>
        <p:sp>
          <p:nvSpPr>
            <p:cNvPr id="74765" name="Oval 13"/>
            <p:cNvSpPr>
              <a:spLocks noChangeArrowheads="1"/>
            </p:cNvSpPr>
            <p:nvPr/>
          </p:nvSpPr>
          <p:spPr bwMode="auto">
            <a:xfrm>
              <a:off x="1680" y="1440"/>
              <a:ext cx="1632" cy="1680"/>
            </a:xfrm>
            <a:prstGeom prst="ellipse">
              <a:avLst/>
            </a:prstGeom>
            <a:noFill/>
            <a:ln w="76200">
              <a:solidFill>
                <a:srgbClr val="FF3300"/>
              </a:solidFill>
              <a:prstDash val="sysDot"/>
              <a:round/>
              <a:headEnd/>
              <a:tailEnd/>
            </a:ln>
            <a:effectLst/>
          </p:spPr>
          <p:txBody>
            <a:bodyPr wrap="none" anchor="ctr"/>
            <a:lstStyle/>
            <a:p>
              <a:endParaRPr lang="en-US"/>
            </a:p>
          </p:txBody>
        </p:sp>
        <p:sp>
          <p:nvSpPr>
            <p:cNvPr id="74766" name="Oval 14"/>
            <p:cNvSpPr>
              <a:spLocks noChangeArrowheads="1"/>
            </p:cNvSpPr>
            <p:nvPr/>
          </p:nvSpPr>
          <p:spPr bwMode="auto">
            <a:xfrm>
              <a:off x="144" y="1728"/>
              <a:ext cx="1632" cy="1680"/>
            </a:xfrm>
            <a:prstGeom prst="ellipse">
              <a:avLst/>
            </a:prstGeom>
            <a:noFill/>
            <a:ln w="76200">
              <a:solidFill>
                <a:schemeClr val="accent2"/>
              </a:solidFill>
              <a:prstDash val="sysDot"/>
              <a:round/>
              <a:headEnd/>
              <a:tailEnd/>
            </a:ln>
            <a:effectLst/>
          </p:spPr>
          <p:txBody>
            <a:bodyPr wrap="none" anchor="ctr"/>
            <a:lstStyle/>
            <a:p>
              <a:endParaRPr lang="en-US"/>
            </a:p>
          </p:txBody>
        </p:sp>
        <p:sp>
          <p:nvSpPr>
            <p:cNvPr id="74767" name="Line 15"/>
            <p:cNvSpPr>
              <a:spLocks noChangeShapeType="1"/>
            </p:cNvSpPr>
            <p:nvPr/>
          </p:nvSpPr>
          <p:spPr bwMode="auto">
            <a:xfrm>
              <a:off x="1248" y="1920"/>
              <a:ext cx="480" cy="0"/>
            </a:xfrm>
            <a:prstGeom prst="line">
              <a:avLst/>
            </a:prstGeom>
            <a:noFill/>
            <a:ln w="76200">
              <a:solidFill>
                <a:srgbClr val="FF6600"/>
              </a:solidFill>
              <a:round/>
              <a:headEnd/>
              <a:tailEnd type="triangle" w="med" len="med"/>
            </a:ln>
            <a:effectLst/>
          </p:spPr>
          <p:txBody>
            <a:bodyPr/>
            <a:lstStyle/>
            <a:p>
              <a:endParaRPr lang="en-US"/>
            </a:p>
          </p:txBody>
        </p:sp>
        <p:sp>
          <p:nvSpPr>
            <p:cNvPr id="74768" name="Line 16"/>
            <p:cNvSpPr>
              <a:spLocks noChangeShapeType="1"/>
            </p:cNvSpPr>
            <p:nvPr/>
          </p:nvSpPr>
          <p:spPr bwMode="auto">
            <a:xfrm flipV="1">
              <a:off x="2592" y="2112"/>
              <a:ext cx="528" cy="144"/>
            </a:xfrm>
            <a:prstGeom prst="line">
              <a:avLst/>
            </a:prstGeom>
            <a:noFill/>
            <a:ln w="76200">
              <a:solidFill>
                <a:srgbClr val="FF3300"/>
              </a:solidFill>
              <a:round/>
              <a:headEnd/>
              <a:tailEnd type="triangle" w="med" len="med"/>
            </a:ln>
            <a:effectLst/>
          </p:spPr>
          <p:txBody>
            <a:bodyPr/>
            <a:lstStyle/>
            <a:p>
              <a:endParaRPr lang="en-US"/>
            </a:p>
          </p:txBody>
        </p:sp>
      </p:grpSp>
      <p:sp>
        <p:nvSpPr>
          <p:cNvPr id="74769" name="Text Box 17"/>
          <p:cNvSpPr txBox="1">
            <a:spLocks noChangeArrowheads="1"/>
          </p:cNvSpPr>
          <p:nvPr/>
        </p:nvSpPr>
        <p:spPr bwMode="auto">
          <a:xfrm>
            <a:off x="4191000" y="2819400"/>
            <a:ext cx="4953000" cy="3140075"/>
          </a:xfrm>
          <a:prstGeom prst="rect">
            <a:avLst/>
          </a:prstGeom>
          <a:noFill/>
          <a:ln w="9525">
            <a:noFill/>
            <a:miter lim="800000"/>
            <a:headEnd/>
            <a:tailEnd/>
          </a:ln>
          <a:effectLst/>
        </p:spPr>
        <p:txBody>
          <a:bodyPr>
            <a:spAutoFit/>
          </a:bodyPr>
          <a:lstStyle/>
          <a:p>
            <a:pPr>
              <a:spcBef>
                <a:spcPct val="50000"/>
              </a:spcBef>
              <a:buFontTx/>
              <a:buChar char="•"/>
            </a:pPr>
            <a:r>
              <a:rPr lang="en-US" sz="2000">
                <a:solidFill>
                  <a:srgbClr val="3366FF"/>
                </a:solidFill>
                <a:latin typeface="Comic Sans MS" pitchFamily="66" charset="0"/>
              </a:rPr>
              <a:t> This results in increase in D’s back-off counter: more problems.</a:t>
            </a:r>
          </a:p>
          <a:p>
            <a:pPr>
              <a:spcBef>
                <a:spcPct val="50000"/>
              </a:spcBef>
              <a:buFontTx/>
              <a:buChar char="•"/>
            </a:pPr>
            <a:r>
              <a:rPr lang="en-US" sz="2000">
                <a:solidFill>
                  <a:srgbClr val="3366FF"/>
                </a:solidFill>
                <a:latin typeface="Comic Sans MS" pitchFamily="66" charset="0"/>
              </a:rPr>
              <a:t> Note that now, congestion occurs at both transmitter and receiver.</a:t>
            </a:r>
          </a:p>
          <a:p>
            <a:pPr>
              <a:spcBef>
                <a:spcPct val="50000"/>
              </a:spcBef>
              <a:buFontTx/>
              <a:buChar char="•"/>
            </a:pPr>
            <a:r>
              <a:rPr lang="en-US" sz="2000">
                <a:solidFill>
                  <a:srgbClr val="3366FF"/>
                </a:solidFill>
                <a:latin typeface="Comic Sans MS" pitchFamily="66" charset="0"/>
              </a:rPr>
              <a:t> D has to defer transmission while A </a:t>
            </a:r>
            <a:r>
              <a:rPr lang="en-US" sz="2000">
                <a:solidFill>
                  <a:srgbClr val="3366FF"/>
                </a:solidFill>
                <a:latin typeface="Comic Sans MS" pitchFamily="66" charset="0"/>
                <a:sym typeface="Wingdings" pitchFamily="2" charset="2"/>
              </a:rPr>
              <a:t> B is happening.</a:t>
            </a:r>
          </a:p>
          <a:p>
            <a:pPr>
              <a:spcBef>
                <a:spcPct val="50000"/>
              </a:spcBef>
              <a:buFontTx/>
              <a:buChar char="•"/>
            </a:pPr>
            <a:r>
              <a:rPr lang="en-US" sz="2000">
                <a:solidFill>
                  <a:srgbClr val="3366FF"/>
                </a:solidFill>
                <a:latin typeface="Comic Sans MS" pitchFamily="66" charset="0"/>
                <a:sym typeface="Wingdings" pitchFamily="2" charset="2"/>
              </a:rPr>
              <a:t> But what if CTS is lost ?</a:t>
            </a:r>
          </a:p>
          <a:p>
            <a:pPr>
              <a:spcBef>
                <a:spcPct val="50000"/>
              </a:spcBef>
              <a:buFontTx/>
              <a:buChar char="•"/>
            </a:pPr>
            <a:r>
              <a:rPr lang="en-US" sz="2000">
                <a:solidFill>
                  <a:srgbClr val="3366FF"/>
                </a:solidFill>
                <a:latin typeface="Comic Sans MS" pitchFamily="66" charset="0"/>
                <a:sym typeface="Wingdings" pitchFamily="2" charset="2"/>
              </a:rPr>
              <a:t> D has to sense for A’s carrier</a:t>
            </a:r>
          </a:p>
        </p:txBody>
      </p:sp>
      <p:sp>
        <p:nvSpPr>
          <p:cNvPr id="74770" name="Text Box 18"/>
          <p:cNvSpPr txBox="1">
            <a:spLocks noChangeArrowheads="1"/>
          </p:cNvSpPr>
          <p:nvPr/>
        </p:nvSpPr>
        <p:spPr bwMode="auto">
          <a:xfrm>
            <a:off x="304800" y="6096000"/>
            <a:ext cx="8534400" cy="1249363"/>
          </a:xfrm>
          <a:prstGeom prst="rect">
            <a:avLst/>
          </a:prstGeom>
          <a:noFill/>
          <a:ln w="9525">
            <a:noFill/>
            <a:miter lim="800000"/>
            <a:headEnd/>
            <a:tailEnd/>
          </a:ln>
          <a:effectLst/>
        </p:spPr>
        <p:txBody>
          <a:bodyPr>
            <a:spAutoFit/>
          </a:bodyPr>
          <a:lstStyle/>
          <a:p>
            <a:pPr>
              <a:spcBef>
                <a:spcPct val="50000"/>
              </a:spcBef>
              <a:buFontTx/>
              <a:buChar char="•"/>
            </a:pPr>
            <a:r>
              <a:rPr lang="en-US" sz="2000">
                <a:solidFill>
                  <a:srgbClr val="3366FF"/>
                </a:solidFill>
                <a:latin typeface="Comic Sans MS" pitchFamily="66" charset="0"/>
                <a:sym typeface="Wingdings" pitchFamily="2" charset="2"/>
              </a:rPr>
              <a:t> MACAW proposes a special,short </a:t>
            </a:r>
            <a:r>
              <a:rPr lang="en-US" sz="2000">
                <a:solidFill>
                  <a:srgbClr val="FF6600"/>
                </a:solidFill>
                <a:latin typeface="Comic Sans MS" pitchFamily="66" charset="0"/>
                <a:sym typeface="Wingdings" pitchFamily="2" charset="2"/>
              </a:rPr>
              <a:t>DS</a:t>
            </a:r>
            <a:r>
              <a:rPr lang="en-US" sz="2000">
                <a:solidFill>
                  <a:srgbClr val="3366FF"/>
                </a:solidFill>
                <a:latin typeface="Comic Sans MS" pitchFamily="66" charset="0"/>
                <a:sym typeface="Wingdings" pitchFamily="2" charset="2"/>
              </a:rPr>
              <a:t> </a:t>
            </a:r>
            <a:r>
              <a:rPr lang="en-US" sz="2000">
                <a:solidFill>
                  <a:srgbClr val="FF6600"/>
                </a:solidFill>
                <a:latin typeface="Comic Sans MS" pitchFamily="66" charset="0"/>
                <a:sym typeface="Wingdings" pitchFamily="2" charset="2"/>
              </a:rPr>
              <a:t>(Data Sending)</a:t>
            </a:r>
            <a:r>
              <a:rPr lang="en-US" sz="2000">
                <a:solidFill>
                  <a:srgbClr val="3366FF"/>
                </a:solidFill>
                <a:latin typeface="Comic Sans MS" pitchFamily="66" charset="0"/>
                <a:sym typeface="Wingdings" pitchFamily="2" charset="2"/>
              </a:rPr>
              <a:t> packet prior to data transmission.</a:t>
            </a:r>
            <a:endParaRPr lang="en-US" sz="2000">
              <a:solidFill>
                <a:srgbClr val="3366FF"/>
              </a:solidFill>
              <a:latin typeface="Comic Sans MS" pitchFamily="66" charset="0"/>
            </a:endParaRPr>
          </a:p>
          <a:p>
            <a:pPr>
              <a:spcBef>
                <a:spcPct val="50000"/>
              </a:spcBef>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 Box 5"/>
          <p:cNvSpPr txBox="1">
            <a:spLocks noChangeArrowheads="1"/>
          </p:cNvSpPr>
          <p:nvPr/>
        </p:nvSpPr>
        <p:spPr bwMode="auto">
          <a:xfrm>
            <a:off x="914400" y="381000"/>
            <a:ext cx="7369175" cy="579438"/>
          </a:xfrm>
          <a:prstGeom prst="rect">
            <a:avLst/>
          </a:prstGeom>
          <a:noFill/>
          <a:ln w="9525">
            <a:noFill/>
            <a:miter lim="800000"/>
            <a:headEnd/>
            <a:tailEnd/>
          </a:ln>
          <a:effectLst/>
        </p:spPr>
        <p:txBody>
          <a:bodyPr>
            <a:spAutoFit/>
          </a:bodyPr>
          <a:lstStyle/>
          <a:p>
            <a:pPr algn="ctr">
              <a:spcBef>
                <a:spcPct val="50000"/>
              </a:spcBef>
            </a:pPr>
            <a:r>
              <a:rPr lang="en-US" sz="3200">
                <a:solidFill>
                  <a:srgbClr val="333399"/>
                </a:solidFill>
                <a:latin typeface="Comic Sans MS" pitchFamily="66" charset="0"/>
              </a:rPr>
              <a:t>What are the possible ways ?</a:t>
            </a:r>
          </a:p>
        </p:txBody>
      </p:sp>
      <p:sp>
        <p:nvSpPr>
          <p:cNvPr id="5126" name="Text Box 6"/>
          <p:cNvSpPr txBox="1">
            <a:spLocks noChangeArrowheads="1"/>
          </p:cNvSpPr>
          <p:nvPr/>
        </p:nvSpPr>
        <p:spPr bwMode="auto">
          <a:xfrm>
            <a:off x="381000" y="1066800"/>
            <a:ext cx="8229600" cy="6153150"/>
          </a:xfrm>
          <a:prstGeom prst="rect">
            <a:avLst/>
          </a:prstGeom>
          <a:noFill/>
          <a:ln w="9525">
            <a:noFill/>
            <a:miter lim="800000"/>
            <a:headEnd/>
            <a:tailEnd/>
          </a:ln>
          <a:effectLst/>
        </p:spPr>
        <p:txBody>
          <a:bodyPr>
            <a:spAutoFit/>
          </a:bodyPr>
          <a:lstStyle/>
          <a:p>
            <a:pPr>
              <a:spcBef>
                <a:spcPct val="50000"/>
              </a:spcBef>
              <a:buFontTx/>
              <a:buChar char="•"/>
            </a:pPr>
            <a:r>
              <a:rPr lang="en-US">
                <a:solidFill>
                  <a:schemeClr val="tx1"/>
                </a:solidFill>
                <a:latin typeface="Comic Sans MS" pitchFamily="66" charset="0"/>
              </a:rPr>
              <a:t> Fixed Allocation</a:t>
            </a:r>
          </a:p>
          <a:p>
            <a:pPr lvl="1">
              <a:spcBef>
                <a:spcPct val="50000"/>
              </a:spcBef>
              <a:buFontTx/>
              <a:buChar char="o"/>
            </a:pPr>
            <a:r>
              <a:rPr lang="en-US" sz="2000">
                <a:solidFill>
                  <a:schemeClr val="tx1"/>
                </a:solidFill>
                <a:latin typeface="Comic Sans MS" pitchFamily="66" charset="0"/>
              </a:rPr>
              <a:t> TDMA, FDMA – allocate a share of the available bandwidth permanently to users.</a:t>
            </a:r>
          </a:p>
          <a:p>
            <a:pPr lvl="1">
              <a:spcBef>
                <a:spcPct val="50000"/>
              </a:spcBef>
              <a:buFontTx/>
              <a:buChar char="o"/>
            </a:pPr>
            <a:r>
              <a:rPr lang="en-US" sz="2000">
                <a:solidFill>
                  <a:schemeClr val="tx1"/>
                </a:solidFill>
                <a:latin typeface="Comic Sans MS" pitchFamily="66" charset="0"/>
              </a:rPr>
              <a:t> Will soon run out of bandwidth – not scalable.</a:t>
            </a:r>
          </a:p>
          <a:p>
            <a:pPr>
              <a:spcBef>
                <a:spcPct val="50000"/>
              </a:spcBef>
              <a:buFontTx/>
              <a:buChar char="•"/>
            </a:pPr>
            <a:r>
              <a:rPr lang="en-US">
                <a:solidFill>
                  <a:schemeClr val="tx1"/>
                </a:solidFill>
                <a:latin typeface="Comic Sans MS" pitchFamily="66" charset="0"/>
              </a:rPr>
              <a:t> Dynamic Allocation – Reservations</a:t>
            </a:r>
          </a:p>
          <a:p>
            <a:pPr lvl="1">
              <a:spcBef>
                <a:spcPct val="50000"/>
              </a:spcBef>
              <a:buFontTx/>
              <a:buChar char="o"/>
            </a:pPr>
            <a:r>
              <a:rPr lang="en-US" sz="2000">
                <a:solidFill>
                  <a:schemeClr val="tx1"/>
                </a:solidFill>
                <a:latin typeface="Comic Sans MS" pitchFamily="66" charset="0"/>
              </a:rPr>
              <a:t> Difficult to do in a distributed setting.</a:t>
            </a:r>
          </a:p>
          <a:p>
            <a:pPr lvl="1">
              <a:spcBef>
                <a:spcPct val="50000"/>
              </a:spcBef>
              <a:buFontTx/>
              <a:buChar char="o"/>
            </a:pPr>
            <a:r>
              <a:rPr lang="en-US" sz="2000">
                <a:solidFill>
                  <a:schemeClr val="tx1"/>
                </a:solidFill>
                <a:latin typeface="Comic Sans MS" pitchFamily="66" charset="0"/>
              </a:rPr>
              <a:t> Synchronization between nodes is extremely difficult.</a:t>
            </a:r>
          </a:p>
          <a:p>
            <a:pPr>
              <a:spcBef>
                <a:spcPct val="50000"/>
              </a:spcBef>
              <a:buFontTx/>
              <a:buChar char="•"/>
            </a:pPr>
            <a:r>
              <a:rPr lang="en-US">
                <a:solidFill>
                  <a:schemeClr val="tx1"/>
                </a:solidFill>
                <a:latin typeface="Comic Sans MS" pitchFamily="66" charset="0"/>
              </a:rPr>
              <a:t> Random Access Methods</a:t>
            </a:r>
          </a:p>
          <a:p>
            <a:pPr lvl="1">
              <a:spcBef>
                <a:spcPct val="50000"/>
              </a:spcBef>
              <a:buFontTx/>
              <a:buChar char="o"/>
            </a:pPr>
            <a:r>
              <a:rPr lang="en-US" sz="2000">
                <a:solidFill>
                  <a:schemeClr val="tx1"/>
                </a:solidFill>
                <a:latin typeface="Comic Sans MS" pitchFamily="66" charset="0"/>
              </a:rPr>
              <a:t> Popular ones used in networks – Aloha, CSMA-CD.</a:t>
            </a:r>
          </a:p>
          <a:p>
            <a:pPr lvl="1">
              <a:spcBef>
                <a:spcPct val="50000"/>
              </a:spcBef>
              <a:buFontTx/>
              <a:buChar char="o"/>
            </a:pPr>
            <a:r>
              <a:rPr lang="en-US" sz="2000">
                <a:solidFill>
                  <a:schemeClr val="tx1"/>
                </a:solidFill>
                <a:latin typeface="Comic Sans MS" pitchFamily="66" charset="0"/>
              </a:rPr>
              <a:t> Carrier Sensing does not help as much.</a:t>
            </a:r>
          </a:p>
          <a:p>
            <a:pPr lvl="1">
              <a:spcBef>
                <a:spcPct val="50000"/>
              </a:spcBef>
              <a:buFontTx/>
              <a:buChar char="o"/>
            </a:pPr>
            <a:r>
              <a:rPr lang="en-US" sz="2000">
                <a:solidFill>
                  <a:schemeClr val="tx1"/>
                </a:solidFill>
                <a:latin typeface="Comic Sans MS" pitchFamily="66" charset="0"/>
              </a:rPr>
              <a:t>  Does not yield high throughput.</a:t>
            </a:r>
          </a:p>
          <a:p>
            <a:pPr>
              <a:spcBef>
                <a:spcPct val="50000"/>
              </a:spcBef>
              <a:buFontTx/>
              <a:buChar char="•"/>
            </a:pPr>
            <a:r>
              <a:rPr lang="en-US">
                <a:solidFill>
                  <a:schemeClr val="tx1"/>
                </a:solidFill>
                <a:latin typeface="Comic Sans MS" pitchFamily="66" charset="0"/>
              </a:rPr>
              <a:t> Token Passing is not an option – really </a:t>
            </a:r>
            <a:r>
              <a:rPr lang="en-US">
                <a:solidFill>
                  <a:schemeClr val="tx1"/>
                </a:solidFill>
                <a:latin typeface="Comic Sans MS" pitchFamily="66" charset="0"/>
                <a:sym typeface="Wingdings" pitchFamily="2" charset="2"/>
              </a:rPr>
              <a:t>!</a:t>
            </a:r>
            <a:endParaRPr lang="en-US">
              <a:solidFill>
                <a:schemeClr val="tx1"/>
              </a:solidFill>
              <a:latin typeface="Comic Sans MS" pitchFamily="66" charset="0"/>
            </a:endParaRPr>
          </a:p>
          <a:p>
            <a:pPr>
              <a:spcBef>
                <a:spcPct val="50000"/>
              </a:spcBef>
              <a:buFontTx/>
              <a:buChar char="•"/>
            </a:pPr>
            <a:endParaRPr lang="en-US">
              <a:solidFill>
                <a:schemeClr val="tx1"/>
              </a:solidFill>
              <a:latin typeface="Comic Sans MS"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990600" y="381000"/>
            <a:ext cx="7848600" cy="519113"/>
          </a:xfrm>
          <a:prstGeom prst="rect">
            <a:avLst/>
          </a:prstGeom>
          <a:noFill/>
          <a:ln w="9525">
            <a:noFill/>
            <a:miter lim="800000"/>
            <a:headEnd/>
            <a:tailEnd/>
          </a:ln>
          <a:effectLst/>
        </p:spPr>
        <p:txBody>
          <a:bodyPr>
            <a:spAutoFit/>
          </a:bodyPr>
          <a:lstStyle/>
          <a:p>
            <a:pPr algn="ctr"/>
            <a:r>
              <a:rPr lang="en-US" sz="2800">
                <a:solidFill>
                  <a:srgbClr val="9900FF"/>
                </a:solidFill>
                <a:latin typeface="Comic Sans MS" pitchFamily="66" charset="0"/>
              </a:rPr>
              <a:t>Need for some synchronization</a:t>
            </a:r>
          </a:p>
        </p:txBody>
      </p:sp>
      <p:sp>
        <p:nvSpPr>
          <p:cNvPr id="76803" name="Text Box 3"/>
          <p:cNvSpPr txBox="1">
            <a:spLocks noChangeArrowheads="1"/>
          </p:cNvSpPr>
          <p:nvPr/>
        </p:nvSpPr>
        <p:spPr bwMode="auto">
          <a:xfrm>
            <a:off x="228600" y="1057275"/>
            <a:ext cx="8534400" cy="427038"/>
          </a:xfrm>
          <a:prstGeom prst="rect">
            <a:avLst/>
          </a:prstGeom>
          <a:noFill/>
          <a:ln w="9525">
            <a:noFill/>
            <a:miter lim="800000"/>
            <a:headEnd/>
            <a:tailEnd/>
          </a:ln>
          <a:effectLst/>
        </p:spPr>
        <p:txBody>
          <a:bodyPr>
            <a:spAutoFit/>
          </a:bodyPr>
          <a:lstStyle/>
          <a:p>
            <a:pPr>
              <a:spcBef>
                <a:spcPct val="50000"/>
              </a:spcBef>
              <a:buFontTx/>
              <a:buChar char="•"/>
            </a:pPr>
            <a:r>
              <a:rPr lang="en-US" sz="2200">
                <a:solidFill>
                  <a:srgbClr val="808000"/>
                </a:solidFill>
                <a:latin typeface="Comic Sans MS" pitchFamily="66" charset="0"/>
              </a:rPr>
              <a:t> Let us look at two contending flows:</a:t>
            </a:r>
          </a:p>
        </p:txBody>
      </p:sp>
      <p:sp>
        <p:nvSpPr>
          <p:cNvPr id="76804" name="Oval 4"/>
          <p:cNvSpPr>
            <a:spLocks noChangeArrowheads="1"/>
          </p:cNvSpPr>
          <p:nvPr/>
        </p:nvSpPr>
        <p:spPr bwMode="auto">
          <a:xfrm>
            <a:off x="838200" y="1828800"/>
            <a:ext cx="457200" cy="381000"/>
          </a:xfrm>
          <a:prstGeom prst="ellipse">
            <a:avLst/>
          </a:prstGeom>
          <a:solidFill>
            <a:schemeClr val="accent1"/>
          </a:solidFill>
          <a:ln w="9525">
            <a:solidFill>
              <a:schemeClr val="tx1"/>
            </a:solidFill>
            <a:round/>
            <a:headEnd/>
            <a:tailEnd/>
          </a:ln>
          <a:effectLst/>
        </p:spPr>
        <p:txBody>
          <a:bodyPr wrap="none" anchor="ctr"/>
          <a:lstStyle/>
          <a:p>
            <a:pPr algn="ctr"/>
            <a:r>
              <a:rPr lang="en-US">
                <a:solidFill>
                  <a:schemeClr val="tx1"/>
                </a:solidFill>
              </a:rPr>
              <a:t>A</a:t>
            </a:r>
          </a:p>
        </p:txBody>
      </p:sp>
      <p:sp>
        <p:nvSpPr>
          <p:cNvPr id="76805" name="Oval 5"/>
          <p:cNvSpPr>
            <a:spLocks noChangeArrowheads="1"/>
          </p:cNvSpPr>
          <p:nvPr/>
        </p:nvSpPr>
        <p:spPr bwMode="auto">
          <a:xfrm>
            <a:off x="1828800" y="1752600"/>
            <a:ext cx="457200" cy="381000"/>
          </a:xfrm>
          <a:prstGeom prst="ellipse">
            <a:avLst/>
          </a:prstGeom>
          <a:solidFill>
            <a:srgbClr val="996633"/>
          </a:solidFill>
          <a:ln w="9525">
            <a:solidFill>
              <a:schemeClr val="tx1"/>
            </a:solidFill>
            <a:round/>
            <a:headEnd/>
            <a:tailEnd/>
          </a:ln>
          <a:effectLst/>
        </p:spPr>
        <p:txBody>
          <a:bodyPr wrap="none" anchor="ctr"/>
          <a:lstStyle/>
          <a:p>
            <a:pPr algn="ctr"/>
            <a:r>
              <a:rPr lang="en-US">
                <a:solidFill>
                  <a:schemeClr val="hlink"/>
                </a:solidFill>
              </a:rPr>
              <a:t>B</a:t>
            </a:r>
          </a:p>
        </p:txBody>
      </p:sp>
      <p:sp>
        <p:nvSpPr>
          <p:cNvPr id="76806" name="Oval 6"/>
          <p:cNvSpPr>
            <a:spLocks noChangeArrowheads="1"/>
          </p:cNvSpPr>
          <p:nvPr/>
        </p:nvSpPr>
        <p:spPr bwMode="auto">
          <a:xfrm>
            <a:off x="2590800" y="1828800"/>
            <a:ext cx="457200" cy="381000"/>
          </a:xfrm>
          <a:prstGeom prst="ellipse">
            <a:avLst/>
          </a:prstGeom>
          <a:solidFill>
            <a:srgbClr val="FFFF00"/>
          </a:solidFill>
          <a:ln w="9525">
            <a:solidFill>
              <a:schemeClr val="tx1"/>
            </a:solidFill>
            <a:round/>
            <a:headEnd/>
            <a:tailEnd/>
          </a:ln>
          <a:effectLst/>
        </p:spPr>
        <p:txBody>
          <a:bodyPr wrap="none" anchor="ctr"/>
          <a:lstStyle/>
          <a:p>
            <a:pPr algn="ctr"/>
            <a:r>
              <a:rPr lang="en-US"/>
              <a:t>C</a:t>
            </a:r>
          </a:p>
        </p:txBody>
      </p:sp>
      <p:sp>
        <p:nvSpPr>
          <p:cNvPr id="76807" name="Oval 7"/>
          <p:cNvSpPr>
            <a:spLocks noChangeArrowheads="1"/>
          </p:cNvSpPr>
          <p:nvPr/>
        </p:nvSpPr>
        <p:spPr bwMode="auto">
          <a:xfrm>
            <a:off x="3581400" y="1752600"/>
            <a:ext cx="457200" cy="381000"/>
          </a:xfrm>
          <a:prstGeom prst="ellipse">
            <a:avLst/>
          </a:prstGeom>
          <a:solidFill>
            <a:schemeClr val="accent2"/>
          </a:solidFill>
          <a:ln w="9525">
            <a:solidFill>
              <a:schemeClr val="tx1"/>
            </a:solidFill>
            <a:round/>
            <a:headEnd/>
            <a:tailEnd/>
          </a:ln>
          <a:effectLst/>
        </p:spPr>
        <p:txBody>
          <a:bodyPr wrap="none" anchor="ctr"/>
          <a:lstStyle/>
          <a:p>
            <a:pPr algn="ctr"/>
            <a:r>
              <a:rPr lang="en-US">
                <a:solidFill>
                  <a:schemeClr val="bg1"/>
                </a:solidFill>
              </a:rPr>
              <a:t>D</a:t>
            </a:r>
          </a:p>
        </p:txBody>
      </p:sp>
      <p:sp>
        <p:nvSpPr>
          <p:cNvPr id="76809" name="Line 9"/>
          <p:cNvSpPr>
            <a:spLocks noChangeShapeType="1"/>
          </p:cNvSpPr>
          <p:nvPr/>
        </p:nvSpPr>
        <p:spPr bwMode="auto">
          <a:xfrm>
            <a:off x="1295400" y="1981200"/>
            <a:ext cx="533400" cy="0"/>
          </a:xfrm>
          <a:prstGeom prst="line">
            <a:avLst/>
          </a:prstGeom>
          <a:noFill/>
          <a:ln w="57150">
            <a:solidFill>
              <a:schemeClr val="tx1"/>
            </a:solidFill>
            <a:round/>
            <a:headEnd/>
            <a:tailEnd type="triangle" w="med" len="med"/>
          </a:ln>
          <a:effectLst/>
        </p:spPr>
        <p:txBody>
          <a:bodyPr/>
          <a:lstStyle/>
          <a:p>
            <a:endParaRPr lang="en-US"/>
          </a:p>
        </p:txBody>
      </p:sp>
      <p:sp>
        <p:nvSpPr>
          <p:cNvPr id="76810" name="Line 10"/>
          <p:cNvSpPr>
            <a:spLocks noChangeShapeType="1"/>
          </p:cNvSpPr>
          <p:nvPr/>
        </p:nvSpPr>
        <p:spPr bwMode="auto">
          <a:xfrm flipH="1">
            <a:off x="3048000" y="1905000"/>
            <a:ext cx="533400" cy="152400"/>
          </a:xfrm>
          <a:prstGeom prst="line">
            <a:avLst/>
          </a:prstGeom>
          <a:noFill/>
          <a:ln w="57150">
            <a:solidFill>
              <a:schemeClr val="tx1"/>
            </a:solidFill>
            <a:round/>
            <a:headEnd/>
            <a:tailEnd type="triangle" w="med" len="med"/>
          </a:ln>
          <a:effectLst/>
        </p:spPr>
        <p:txBody>
          <a:bodyPr/>
          <a:lstStyle/>
          <a:p>
            <a:endParaRPr lang="en-US"/>
          </a:p>
        </p:txBody>
      </p:sp>
      <p:sp>
        <p:nvSpPr>
          <p:cNvPr id="76811" name="Text Box 11"/>
          <p:cNvSpPr txBox="1">
            <a:spLocks noChangeArrowheads="1"/>
          </p:cNvSpPr>
          <p:nvPr/>
        </p:nvSpPr>
        <p:spPr bwMode="auto">
          <a:xfrm>
            <a:off x="304800" y="2362200"/>
            <a:ext cx="8305800" cy="4100513"/>
          </a:xfrm>
          <a:prstGeom prst="rect">
            <a:avLst/>
          </a:prstGeom>
          <a:noFill/>
          <a:ln w="9525">
            <a:noFill/>
            <a:miter lim="800000"/>
            <a:headEnd/>
            <a:tailEnd/>
          </a:ln>
          <a:effectLst/>
        </p:spPr>
        <p:txBody>
          <a:bodyPr>
            <a:spAutoFit/>
          </a:bodyPr>
          <a:lstStyle/>
          <a:p>
            <a:pPr>
              <a:spcBef>
                <a:spcPct val="50000"/>
              </a:spcBef>
              <a:buFontTx/>
              <a:buChar char="•"/>
            </a:pPr>
            <a:r>
              <a:rPr lang="en-US" sz="2100">
                <a:latin typeface="Comic Sans MS" pitchFamily="66" charset="0"/>
              </a:rPr>
              <a:t> If they are heavily loaded flows, one flow C </a:t>
            </a:r>
            <a:r>
              <a:rPr lang="en-US" sz="2100">
                <a:latin typeface="Comic Sans MS" pitchFamily="66" charset="0"/>
                <a:sym typeface="Wingdings" pitchFamily="2" charset="2"/>
              </a:rPr>
              <a:t> D may totally get the channel bandwidth.</a:t>
            </a:r>
          </a:p>
          <a:p>
            <a:pPr>
              <a:spcBef>
                <a:spcPct val="50000"/>
              </a:spcBef>
              <a:buFontTx/>
              <a:buChar char="•"/>
            </a:pPr>
            <a:r>
              <a:rPr lang="en-US" sz="2100">
                <a:latin typeface="Comic Sans MS" pitchFamily="66" charset="0"/>
                <a:sym typeface="Wingdings" pitchFamily="2" charset="2"/>
              </a:rPr>
              <a:t> B does not respond since it has heard C’s CTS message.</a:t>
            </a:r>
          </a:p>
          <a:p>
            <a:pPr>
              <a:spcBef>
                <a:spcPct val="50000"/>
              </a:spcBef>
              <a:buFontTx/>
              <a:buChar char="•"/>
            </a:pPr>
            <a:r>
              <a:rPr lang="en-US" sz="2100">
                <a:latin typeface="Comic Sans MS" pitchFamily="66" charset="0"/>
                <a:sym typeface="Wingdings" pitchFamily="2" charset="2"/>
              </a:rPr>
              <a:t> Now, unless A transmits an RTS in the small gap between the communications between D and C, it can never get the channel. Note data transfer takes a relatively long time.</a:t>
            </a:r>
          </a:p>
          <a:p>
            <a:pPr>
              <a:spcBef>
                <a:spcPct val="50000"/>
              </a:spcBef>
              <a:buFontTx/>
              <a:buChar char="•"/>
            </a:pPr>
            <a:r>
              <a:rPr lang="en-US" sz="2100">
                <a:latin typeface="Comic Sans MS" pitchFamily="66" charset="0"/>
                <a:sym typeface="Wingdings" pitchFamily="2" charset="2"/>
              </a:rPr>
              <a:t> Furthermore, this would result in A backing off a lot.</a:t>
            </a:r>
          </a:p>
          <a:p>
            <a:pPr>
              <a:spcBef>
                <a:spcPct val="50000"/>
              </a:spcBef>
              <a:buFontTx/>
              <a:buChar char="•"/>
            </a:pPr>
            <a:r>
              <a:rPr lang="en-US" sz="2100">
                <a:latin typeface="Comic Sans MS" pitchFamily="66" charset="0"/>
                <a:sym typeface="Wingdings" pitchFamily="2" charset="2"/>
              </a:rPr>
              <a:t> Lack of synchronization between when communication between D and C pauses.</a:t>
            </a:r>
          </a:p>
          <a:p>
            <a:pPr>
              <a:spcBef>
                <a:spcPct val="50000"/>
              </a:spcBef>
              <a:buFontTx/>
              <a:buChar char="•"/>
            </a:pPr>
            <a:r>
              <a:rPr lang="en-US" sz="2100">
                <a:latin typeface="Comic Sans MS" pitchFamily="66" charset="0"/>
                <a:sym typeface="Wingdings" pitchFamily="2" charset="2"/>
              </a:rPr>
              <a:t> The magic </a:t>
            </a:r>
            <a:r>
              <a:rPr lang="en-US" sz="2100">
                <a:solidFill>
                  <a:srgbClr val="0099CC"/>
                </a:solidFill>
                <a:latin typeface="Comic Sans MS" pitchFamily="66" charset="0"/>
                <a:sym typeface="Wingdings" pitchFamily="2" charset="2"/>
              </a:rPr>
              <a:t>RRTS message</a:t>
            </a:r>
            <a:r>
              <a:rPr lang="en-US" sz="2100">
                <a:latin typeface="Comic Sans MS" pitchFamily="66" charset="0"/>
                <a:sym typeface="Wingdings" pitchFamily="2" charset="2"/>
              </a:rPr>
              <a:t>.</a:t>
            </a:r>
            <a:endParaRPr lang="en-US" sz="2100">
              <a:latin typeface="Comic Sans MS" pitchFamily="66"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990600" y="381000"/>
            <a:ext cx="7848600" cy="519113"/>
          </a:xfrm>
          <a:prstGeom prst="rect">
            <a:avLst/>
          </a:prstGeom>
          <a:noFill/>
          <a:ln w="9525">
            <a:noFill/>
            <a:miter lim="800000"/>
            <a:headEnd/>
            <a:tailEnd/>
          </a:ln>
          <a:effectLst/>
        </p:spPr>
        <p:txBody>
          <a:bodyPr>
            <a:spAutoFit/>
          </a:bodyPr>
          <a:lstStyle/>
          <a:p>
            <a:pPr algn="ctr"/>
            <a:r>
              <a:rPr lang="en-US" sz="2800">
                <a:solidFill>
                  <a:srgbClr val="9900FF"/>
                </a:solidFill>
                <a:latin typeface="Comic Sans MS" pitchFamily="66" charset="0"/>
              </a:rPr>
              <a:t>The RRTS Message</a:t>
            </a:r>
          </a:p>
        </p:txBody>
      </p:sp>
      <p:sp>
        <p:nvSpPr>
          <p:cNvPr id="75779" name="Text Box 3"/>
          <p:cNvSpPr txBox="1">
            <a:spLocks noChangeArrowheads="1"/>
          </p:cNvSpPr>
          <p:nvPr/>
        </p:nvSpPr>
        <p:spPr bwMode="auto">
          <a:xfrm>
            <a:off x="381000" y="1752600"/>
            <a:ext cx="8305800" cy="3779838"/>
          </a:xfrm>
          <a:prstGeom prst="rect">
            <a:avLst/>
          </a:prstGeom>
          <a:noFill/>
          <a:ln w="9525">
            <a:noFill/>
            <a:miter lim="800000"/>
            <a:headEnd/>
            <a:tailEnd/>
          </a:ln>
          <a:effectLst/>
        </p:spPr>
        <p:txBody>
          <a:bodyPr>
            <a:spAutoFit/>
          </a:bodyPr>
          <a:lstStyle/>
          <a:p>
            <a:pPr>
              <a:spcBef>
                <a:spcPct val="50000"/>
              </a:spcBef>
              <a:buFontTx/>
              <a:buChar char="•"/>
            </a:pPr>
            <a:r>
              <a:rPr lang="en-US" sz="2100">
                <a:latin typeface="Comic Sans MS" pitchFamily="66" charset="0"/>
              </a:rPr>
              <a:t> Note – B knows when the gaps occur, although A does not.</a:t>
            </a:r>
          </a:p>
          <a:p>
            <a:pPr>
              <a:spcBef>
                <a:spcPct val="50000"/>
              </a:spcBef>
              <a:buFontTx/>
              <a:buChar char="•"/>
            </a:pPr>
            <a:r>
              <a:rPr lang="en-US" sz="2100">
                <a:latin typeface="Comic Sans MS" pitchFamily="66" charset="0"/>
              </a:rPr>
              <a:t> So why not B take an aggressive role ?</a:t>
            </a:r>
          </a:p>
          <a:p>
            <a:pPr>
              <a:spcBef>
                <a:spcPct val="50000"/>
              </a:spcBef>
              <a:buFontTx/>
              <a:buChar char="•"/>
            </a:pPr>
            <a:r>
              <a:rPr lang="en-US" sz="2100">
                <a:latin typeface="Comic Sans MS" pitchFamily="66" charset="0"/>
              </a:rPr>
              <a:t> B sends a </a:t>
            </a:r>
            <a:r>
              <a:rPr lang="en-US" sz="2100">
                <a:solidFill>
                  <a:srgbClr val="3366FF"/>
                </a:solidFill>
                <a:latin typeface="Comic Sans MS" pitchFamily="66" charset="0"/>
              </a:rPr>
              <a:t>RRTS – Request for Request to Send Message</a:t>
            </a:r>
            <a:r>
              <a:rPr lang="en-US" sz="2100">
                <a:latin typeface="Comic Sans MS" pitchFamily="66" charset="0"/>
              </a:rPr>
              <a:t> to A. </a:t>
            </a:r>
          </a:p>
          <a:p>
            <a:pPr>
              <a:spcBef>
                <a:spcPct val="50000"/>
              </a:spcBef>
              <a:buFontTx/>
              <a:buChar char="•"/>
            </a:pPr>
            <a:r>
              <a:rPr lang="en-US" sz="2100">
                <a:latin typeface="Comic Sans MS" pitchFamily="66" charset="0"/>
              </a:rPr>
              <a:t> A responds with RTS and communications continue.</a:t>
            </a:r>
          </a:p>
          <a:p>
            <a:pPr>
              <a:spcBef>
                <a:spcPct val="50000"/>
              </a:spcBef>
              <a:buFontTx/>
              <a:buChar char="•"/>
            </a:pPr>
            <a:r>
              <a:rPr lang="en-US" sz="2100">
                <a:latin typeface="Comic Sans MS" pitchFamily="66" charset="0"/>
              </a:rPr>
              <a:t> Stations overhearing RRTS (In our case C) defer transmissions for two slot periods – enough for an RTS CTS exchange.</a:t>
            </a:r>
          </a:p>
          <a:p>
            <a:pPr>
              <a:spcBef>
                <a:spcPct val="50000"/>
              </a:spcBef>
              <a:buFontTx/>
              <a:buChar char="•"/>
            </a:pPr>
            <a:r>
              <a:rPr lang="en-US" sz="2100">
                <a:latin typeface="Comic Sans MS" pitchFamily="66" charset="0"/>
              </a:rPr>
              <a:t> Does this solve all problems ?</a:t>
            </a:r>
          </a:p>
        </p:txBody>
      </p:sp>
      <p:sp>
        <p:nvSpPr>
          <p:cNvPr id="75780" name="Oval 4"/>
          <p:cNvSpPr>
            <a:spLocks noChangeArrowheads="1"/>
          </p:cNvSpPr>
          <p:nvPr/>
        </p:nvSpPr>
        <p:spPr bwMode="auto">
          <a:xfrm>
            <a:off x="914400" y="1219200"/>
            <a:ext cx="457200" cy="381000"/>
          </a:xfrm>
          <a:prstGeom prst="ellipse">
            <a:avLst/>
          </a:prstGeom>
          <a:solidFill>
            <a:schemeClr val="accent1"/>
          </a:solidFill>
          <a:ln w="9525">
            <a:solidFill>
              <a:schemeClr val="tx1"/>
            </a:solidFill>
            <a:round/>
            <a:headEnd/>
            <a:tailEnd/>
          </a:ln>
          <a:effectLst/>
        </p:spPr>
        <p:txBody>
          <a:bodyPr wrap="none" anchor="ctr"/>
          <a:lstStyle/>
          <a:p>
            <a:pPr algn="ctr"/>
            <a:r>
              <a:rPr lang="en-US">
                <a:solidFill>
                  <a:schemeClr val="tx1"/>
                </a:solidFill>
              </a:rPr>
              <a:t>A</a:t>
            </a:r>
          </a:p>
        </p:txBody>
      </p:sp>
      <p:sp>
        <p:nvSpPr>
          <p:cNvPr id="75781" name="Oval 5"/>
          <p:cNvSpPr>
            <a:spLocks noChangeArrowheads="1"/>
          </p:cNvSpPr>
          <p:nvPr/>
        </p:nvSpPr>
        <p:spPr bwMode="auto">
          <a:xfrm>
            <a:off x="1905000" y="1143000"/>
            <a:ext cx="457200" cy="381000"/>
          </a:xfrm>
          <a:prstGeom prst="ellipse">
            <a:avLst/>
          </a:prstGeom>
          <a:solidFill>
            <a:srgbClr val="996633"/>
          </a:solidFill>
          <a:ln w="9525">
            <a:solidFill>
              <a:schemeClr val="tx1"/>
            </a:solidFill>
            <a:round/>
            <a:headEnd/>
            <a:tailEnd/>
          </a:ln>
          <a:effectLst/>
        </p:spPr>
        <p:txBody>
          <a:bodyPr wrap="none" anchor="ctr"/>
          <a:lstStyle/>
          <a:p>
            <a:pPr algn="ctr"/>
            <a:r>
              <a:rPr lang="en-US">
                <a:solidFill>
                  <a:schemeClr val="hlink"/>
                </a:solidFill>
              </a:rPr>
              <a:t>B</a:t>
            </a:r>
          </a:p>
        </p:txBody>
      </p:sp>
      <p:sp>
        <p:nvSpPr>
          <p:cNvPr id="75782" name="Oval 6"/>
          <p:cNvSpPr>
            <a:spLocks noChangeArrowheads="1"/>
          </p:cNvSpPr>
          <p:nvPr/>
        </p:nvSpPr>
        <p:spPr bwMode="auto">
          <a:xfrm>
            <a:off x="2667000" y="1219200"/>
            <a:ext cx="457200" cy="381000"/>
          </a:xfrm>
          <a:prstGeom prst="ellipse">
            <a:avLst/>
          </a:prstGeom>
          <a:solidFill>
            <a:srgbClr val="FFFF00"/>
          </a:solidFill>
          <a:ln w="9525">
            <a:solidFill>
              <a:schemeClr val="tx1"/>
            </a:solidFill>
            <a:round/>
            <a:headEnd/>
            <a:tailEnd/>
          </a:ln>
          <a:effectLst/>
        </p:spPr>
        <p:txBody>
          <a:bodyPr wrap="none" anchor="ctr"/>
          <a:lstStyle/>
          <a:p>
            <a:pPr algn="ctr"/>
            <a:r>
              <a:rPr lang="en-US"/>
              <a:t>C</a:t>
            </a:r>
          </a:p>
        </p:txBody>
      </p:sp>
      <p:sp>
        <p:nvSpPr>
          <p:cNvPr id="75783" name="Oval 7"/>
          <p:cNvSpPr>
            <a:spLocks noChangeArrowheads="1"/>
          </p:cNvSpPr>
          <p:nvPr/>
        </p:nvSpPr>
        <p:spPr bwMode="auto">
          <a:xfrm>
            <a:off x="3657600" y="1143000"/>
            <a:ext cx="457200" cy="381000"/>
          </a:xfrm>
          <a:prstGeom prst="ellipse">
            <a:avLst/>
          </a:prstGeom>
          <a:solidFill>
            <a:schemeClr val="accent2"/>
          </a:solidFill>
          <a:ln w="9525">
            <a:solidFill>
              <a:schemeClr val="tx1"/>
            </a:solidFill>
            <a:round/>
            <a:headEnd/>
            <a:tailEnd/>
          </a:ln>
          <a:effectLst/>
        </p:spPr>
        <p:txBody>
          <a:bodyPr wrap="none" anchor="ctr"/>
          <a:lstStyle/>
          <a:p>
            <a:pPr algn="ctr"/>
            <a:r>
              <a:rPr lang="en-US">
                <a:solidFill>
                  <a:schemeClr val="bg1"/>
                </a:solidFill>
              </a:rPr>
              <a:t>D</a:t>
            </a:r>
          </a:p>
        </p:txBody>
      </p:sp>
      <p:sp>
        <p:nvSpPr>
          <p:cNvPr id="75784" name="Line 8"/>
          <p:cNvSpPr>
            <a:spLocks noChangeShapeType="1"/>
          </p:cNvSpPr>
          <p:nvPr/>
        </p:nvSpPr>
        <p:spPr bwMode="auto">
          <a:xfrm>
            <a:off x="1371600" y="1371600"/>
            <a:ext cx="533400" cy="0"/>
          </a:xfrm>
          <a:prstGeom prst="line">
            <a:avLst/>
          </a:prstGeom>
          <a:noFill/>
          <a:ln w="57150">
            <a:solidFill>
              <a:schemeClr val="tx1"/>
            </a:solidFill>
            <a:round/>
            <a:headEnd/>
            <a:tailEnd type="triangle" w="med" len="med"/>
          </a:ln>
          <a:effectLst/>
        </p:spPr>
        <p:txBody>
          <a:bodyPr/>
          <a:lstStyle/>
          <a:p>
            <a:endParaRPr lang="en-US"/>
          </a:p>
        </p:txBody>
      </p:sp>
      <p:sp>
        <p:nvSpPr>
          <p:cNvPr id="75785" name="Line 9"/>
          <p:cNvSpPr>
            <a:spLocks noChangeShapeType="1"/>
          </p:cNvSpPr>
          <p:nvPr/>
        </p:nvSpPr>
        <p:spPr bwMode="auto">
          <a:xfrm flipH="1">
            <a:off x="3124200" y="1295400"/>
            <a:ext cx="533400" cy="152400"/>
          </a:xfrm>
          <a:prstGeom prst="line">
            <a:avLst/>
          </a:prstGeom>
          <a:noFill/>
          <a:ln w="57150">
            <a:solidFill>
              <a:schemeClr val="tx1"/>
            </a:solidFill>
            <a:round/>
            <a:headEnd/>
            <a:tailEnd type="triangle" w="med" len="med"/>
          </a:ln>
          <a:effectLst/>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Oval 2"/>
          <p:cNvSpPr>
            <a:spLocks noChangeArrowheads="1"/>
          </p:cNvSpPr>
          <p:nvPr/>
        </p:nvSpPr>
        <p:spPr bwMode="auto">
          <a:xfrm>
            <a:off x="914400" y="1219200"/>
            <a:ext cx="457200" cy="381000"/>
          </a:xfrm>
          <a:prstGeom prst="ellipse">
            <a:avLst/>
          </a:prstGeom>
          <a:solidFill>
            <a:schemeClr val="accent1"/>
          </a:solidFill>
          <a:ln w="9525">
            <a:solidFill>
              <a:schemeClr val="tx1"/>
            </a:solidFill>
            <a:round/>
            <a:headEnd/>
            <a:tailEnd/>
          </a:ln>
          <a:effectLst/>
        </p:spPr>
        <p:txBody>
          <a:bodyPr wrap="none" anchor="ctr"/>
          <a:lstStyle/>
          <a:p>
            <a:pPr algn="ctr"/>
            <a:r>
              <a:rPr lang="en-US">
                <a:solidFill>
                  <a:schemeClr val="tx1"/>
                </a:solidFill>
              </a:rPr>
              <a:t>A</a:t>
            </a:r>
          </a:p>
        </p:txBody>
      </p:sp>
      <p:sp>
        <p:nvSpPr>
          <p:cNvPr id="77827" name="Oval 3"/>
          <p:cNvSpPr>
            <a:spLocks noChangeArrowheads="1"/>
          </p:cNvSpPr>
          <p:nvPr/>
        </p:nvSpPr>
        <p:spPr bwMode="auto">
          <a:xfrm>
            <a:off x="1905000" y="1143000"/>
            <a:ext cx="457200" cy="381000"/>
          </a:xfrm>
          <a:prstGeom prst="ellipse">
            <a:avLst/>
          </a:prstGeom>
          <a:solidFill>
            <a:srgbClr val="996633"/>
          </a:solidFill>
          <a:ln w="9525">
            <a:solidFill>
              <a:schemeClr val="tx1"/>
            </a:solidFill>
            <a:round/>
            <a:headEnd/>
            <a:tailEnd/>
          </a:ln>
          <a:effectLst/>
        </p:spPr>
        <p:txBody>
          <a:bodyPr wrap="none" anchor="ctr"/>
          <a:lstStyle/>
          <a:p>
            <a:pPr algn="ctr"/>
            <a:r>
              <a:rPr lang="en-US">
                <a:solidFill>
                  <a:schemeClr val="hlink"/>
                </a:solidFill>
              </a:rPr>
              <a:t>B</a:t>
            </a:r>
          </a:p>
        </p:txBody>
      </p:sp>
      <p:sp>
        <p:nvSpPr>
          <p:cNvPr id="77828" name="Oval 4"/>
          <p:cNvSpPr>
            <a:spLocks noChangeArrowheads="1"/>
          </p:cNvSpPr>
          <p:nvPr/>
        </p:nvSpPr>
        <p:spPr bwMode="auto">
          <a:xfrm>
            <a:off x="2667000" y="1219200"/>
            <a:ext cx="457200" cy="381000"/>
          </a:xfrm>
          <a:prstGeom prst="ellipse">
            <a:avLst/>
          </a:prstGeom>
          <a:solidFill>
            <a:srgbClr val="FFFF00"/>
          </a:solidFill>
          <a:ln w="9525">
            <a:solidFill>
              <a:schemeClr val="tx1"/>
            </a:solidFill>
            <a:round/>
            <a:headEnd/>
            <a:tailEnd/>
          </a:ln>
          <a:effectLst/>
        </p:spPr>
        <p:txBody>
          <a:bodyPr wrap="none" anchor="ctr"/>
          <a:lstStyle/>
          <a:p>
            <a:pPr algn="ctr"/>
            <a:r>
              <a:rPr lang="en-US"/>
              <a:t>C</a:t>
            </a:r>
          </a:p>
        </p:txBody>
      </p:sp>
      <p:sp>
        <p:nvSpPr>
          <p:cNvPr id="77829" name="Oval 5"/>
          <p:cNvSpPr>
            <a:spLocks noChangeArrowheads="1"/>
          </p:cNvSpPr>
          <p:nvPr/>
        </p:nvSpPr>
        <p:spPr bwMode="auto">
          <a:xfrm>
            <a:off x="3657600" y="1143000"/>
            <a:ext cx="457200" cy="381000"/>
          </a:xfrm>
          <a:prstGeom prst="ellipse">
            <a:avLst/>
          </a:prstGeom>
          <a:solidFill>
            <a:schemeClr val="accent2"/>
          </a:solidFill>
          <a:ln w="9525">
            <a:solidFill>
              <a:schemeClr val="tx1"/>
            </a:solidFill>
            <a:round/>
            <a:headEnd/>
            <a:tailEnd/>
          </a:ln>
          <a:effectLst/>
        </p:spPr>
        <p:txBody>
          <a:bodyPr wrap="none" anchor="ctr"/>
          <a:lstStyle/>
          <a:p>
            <a:pPr algn="ctr"/>
            <a:r>
              <a:rPr lang="en-US">
                <a:solidFill>
                  <a:schemeClr val="bg1"/>
                </a:solidFill>
              </a:rPr>
              <a:t>D</a:t>
            </a:r>
          </a:p>
        </p:txBody>
      </p:sp>
      <p:sp>
        <p:nvSpPr>
          <p:cNvPr id="77830" name="Line 6"/>
          <p:cNvSpPr>
            <a:spLocks noChangeShapeType="1"/>
          </p:cNvSpPr>
          <p:nvPr/>
        </p:nvSpPr>
        <p:spPr bwMode="auto">
          <a:xfrm>
            <a:off x="1371600" y="1371600"/>
            <a:ext cx="533400" cy="0"/>
          </a:xfrm>
          <a:prstGeom prst="line">
            <a:avLst/>
          </a:prstGeom>
          <a:noFill/>
          <a:ln w="57150">
            <a:solidFill>
              <a:schemeClr val="tx1"/>
            </a:solidFill>
            <a:round/>
            <a:headEnd/>
            <a:tailEnd type="triangle" w="med" len="med"/>
          </a:ln>
          <a:effectLst/>
        </p:spPr>
        <p:txBody>
          <a:bodyPr/>
          <a:lstStyle/>
          <a:p>
            <a:endParaRPr lang="en-US"/>
          </a:p>
        </p:txBody>
      </p:sp>
      <p:sp>
        <p:nvSpPr>
          <p:cNvPr id="77832" name="Text Box 8"/>
          <p:cNvSpPr txBox="1">
            <a:spLocks noChangeArrowheads="1"/>
          </p:cNvSpPr>
          <p:nvPr/>
        </p:nvSpPr>
        <p:spPr bwMode="auto">
          <a:xfrm>
            <a:off x="762000" y="1752600"/>
            <a:ext cx="7467600" cy="3444875"/>
          </a:xfrm>
          <a:prstGeom prst="rect">
            <a:avLst/>
          </a:prstGeom>
          <a:noFill/>
          <a:ln w="9525">
            <a:noFill/>
            <a:miter lim="800000"/>
            <a:headEnd/>
            <a:tailEnd/>
          </a:ln>
          <a:effectLst/>
        </p:spPr>
        <p:txBody>
          <a:bodyPr>
            <a:spAutoFit/>
          </a:bodyPr>
          <a:lstStyle/>
          <a:p>
            <a:pPr>
              <a:spcBef>
                <a:spcPct val="50000"/>
              </a:spcBef>
              <a:buFontTx/>
              <a:buChar char="•"/>
            </a:pPr>
            <a:r>
              <a:rPr lang="en-US" sz="2200">
                <a:solidFill>
                  <a:srgbClr val="FF3300"/>
                </a:solidFill>
                <a:latin typeface="Comic Sans MS" pitchFamily="66" charset="0"/>
              </a:rPr>
              <a:t> Unfortunately, the answer is NO </a:t>
            </a:r>
            <a:r>
              <a:rPr lang="en-US" sz="2200">
                <a:solidFill>
                  <a:srgbClr val="FF3300"/>
                </a:solidFill>
                <a:latin typeface="Comic Sans MS" pitchFamily="66" charset="0"/>
                <a:sym typeface="Wingdings" pitchFamily="2" charset="2"/>
              </a:rPr>
              <a:t>.</a:t>
            </a:r>
          </a:p>
          <a:p>
            <a:pPr>
              <a:spcBef>
                <a:spcPct val="50000"/>
              </a:spcBef>
              <a:buFontTx/>
              <a:buChar char="•"/>
            </a:pPr>
            <a:r>
              <a:rPr lang="en-US" sz="2200">
                <a:solidFill>
                  <a:srgbClr val="FF3300"/>
                </a:solidFill>
                <a:latin typeface="Comic Sans MS" pitchFamily="66" charset="0"/>
                <a:sym typeface="Wingdings" pitchFamily="2" charset="2"/>
              </a:rPr>
              <a:t> Look at the above wherein C  D instead of vice versa.</a:t>
            </a:r>
          </a:p>
          <a:p>
            <a:pPr>
              <a:spcBef>
                <a:spcPct val="50000"/>
              </a:spcBef>
              <a:buFontTx/>
              <a:buChar char="•"/>
            </a:pPr>
            <a:r>
              <a:rPr lang="en-US" sz="2200">
                <a:solidFill>
                  <a:srgbClr val="FF3300"/>
                </a:solidFill>
                <a:latin typeface="Comic Sans MS" pitchFamily="66" charset="0"/>
                <a:sym typeface="Wingdings" pitchFamily="2" charset="2"/>
              </a:rPr>
              <a:t> In this case C  D dominates the channel.</a:t>
            </a:r>
          </a:p>
          <a:p>
            <a:pPr>
              <a:spcBef>
                <a:spcPct val="50000"/>
              </a:spcBef>
              <a:buFontTx/>
              <a:buChar char="•"/>
            </a:pPr>
            <a:r>
              <a:rPr lang="en-US" sz="2200">
                <a:solidFill>
                  <a:srgbClr val="FF3300"/>
                </a:solidFill>
                <a:latin typeface="Comic Sans MS" pitchFamily="66" charset="0"/>
                <a:sym typeface="Wingdings" pitchFamily="2" charset="2"/>
              </a:rPr>
              <a:t> A’s RTS arrives during data transfer from C to D in most cases and cannot even be heard by B ..... unless it arrives in a gap during communication.</a:t>
            </a:r>
          </a:p>
          <a:p>
            <a:pPr>
              <a:spcBef>
                <a:spcPct val="50000"/>
              </a:spcBef>
              <a:buFontTx/>
              <a:buChar char="•"/>
            </a:pPr>
            <a:r>
              <a:rPr lang="en-US" sz="2200">
                <a:solidFill>
                  <a:srgbClr val="FF3300"/>
                </a:solidFill>
                <a:latin typeface="Comic Sans MS" pitchFamily="66" charset="0"/>
                <a:sym typeface="Wingdings" pitchFamily="2" charset="2"/>
              </a:rPr>
              <a:t> The RRTS message does not help here !</a:t>
            </a:r>
            <a:endParaRPr lang="en-US" sz="2200">
              <a:solidFill>
                <a:srgbClr val="FF3300"/>
              </a:solidFill>
              <a:latin typeface="Comic Sans MS" pitchFamily="66" charset="0"/>
            </a:endParaRPr>
          </a:p>
        </p:txBody>
      </p:sp>
      <p:sp>
        <p:nvSpPr>
          <p:cNvPr id="77833" name="Line 9"/>
          <p:cNvSpPr>
            <a:spLocks noChangeShapeType="1"/>
          </p:cNvSpPr>
          <p:nvPr/>
        </p:nvSpPr>
        <p:spPr bwMode="auto">
          <a:xfrm flipV="1">
            <a:off x="3124200" y="1371600"/>
            <a:ext cx="533400" cy="76200"/>
          </a:xfrm>
          <a:prstGeom prst="line">
            <a:avLst/>
          </a:prstGeom>
          <a:noFill/>
          <a:ln w="57150">
            <a:solidFill>
              <a:schemeClr val="tx1"/>
            </a:solidFill>
            <a:round/>
            <a:headEnd/>
            <a:tailEnd type="triangle" w="med" len="med"/>
          </a:ln>
          <a:effec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990600" y="381000"/>
            <a:ext cx="7848600" cy="519113"/>
          </a:xfrm>
          <a:prstGeom prst="rect">
            <a:avLst/>
          </a:prstGeom>
          <a:noFill/>
          <a:ln w="9525">
            <a:noFill/>
            <a:miter lim="800000"/>
            <a:headEnd/>
            <a:tailEnd/>
          </a:ln>
          <a:effectLst/>
        </p:spPr>
        <p:txBody>
          <a:bodyPr>
            <a:spAutoFit/>
          </a:bodyPr>
          <a:lstStyle/>
          <a:p>
            <a:pPr algn="ctr"/>
            <a:r>
              <a:rPr lang="en-US" sz="2800">
                <a:solidFill>
                  <a:srgbClr val="9900FF"/>
                </a:solidFill>
                <a:latin typeface="Comic Sans MS" pitchFamily="66" charset="0"/>
              </a:rPr>
              <a:t>Multicast or Broadcast</a:t>
            </a:r>
          </a:p>
        </p:txBody>
      </p:sp>
      <p:sp>
        <p:nvSpPr>
          <p:cNvPr id="78851" name="Text Box 3"/>
          <p:cNvSpPr txBox="1">
            <a:spLocks noChangeArrowheads="1"/>
          </p:cNvSpPr>
          <p:nvPr/>
        </p:nvSpPr>
        <p:spPr bwMode="auto">
          <a:xfrm>
            <a:off x="304800" y="1143000"/>
            <a:ext cx="8305800" cy="4260850"/>
          </a:xfrm>
          <a:prstGeom prst="rect">
            <a:avLst/>
          </a:prstGeom>
          <a:noFill/>
          <a:ln w="9525">
            <a:noFill/>
            <a:miter lim="800000"/>
            <a:headEnd/>
            <a:tailEnd/>
          </a:ln>
          <a:effectLst/>
        </p:spPr>
        <p:txBody>
          <a:bodyPr>
            <a:spAutoFit/>
          </a:bodyPr>
          <a:lstStyle/>
          <a:p>
            <a:pPr>
              <a:spcBef>
                <a:spcPct val="50000"/>
              </a:spcBef>
              <a:buFontTx/>
              <a:buChar char="•"/>
            </a:pPr>
            <a:r>
              <a:rPr lang="en-US" sz="2100">
                <a:solidFill>
                  <a:srgbClr val="0099CC"/>
                </a:solidFill>
                <a:latin typeface="Comic Sans MS" pitchFamily="66" charset="0"/>
                <a:sym typeface="Wingdings" pitchFamily="2" charset="2"/>
              </a:rPr>
              <a:t> Much more difficult.</a:t>
            </a:r>
          </a:p>
          <a:p>
            <a:pPr>
              <a:spcBef>
                <a:spcPct val="50000"/>
              </a:spcBef>
              <a:buFontTx/>
              <a:buChar char="•"/>
            </a:pPr>
            <a:r>
              <a:rPr lang="en-US" sz="2100">
                <a:solidFill>
                  <a:srgbClr val="0099CC"/>
                </a:solidFill>
                <a:latin typeface="Comic Sans MS" pitchFamily="66" charset="0"/>
                <a:sym typeface="Wingdings" pitchFamily="2" charset="2"/>
              </a:rPr>
              <a:t> What do we do, we want multiple people to receive the packet upon broadcast.</a:t>
            </a:r>
          </a:p>
          <a:p>
            <a:pPr>
              <a:spcBef>
                <a:spcPct val="50000"/>
              </a:spcBef>
              <a:buFontTx/>
              <a:buChar char="•"/>
            </a:pPr>
            <a:r>
              <a:rPr lang="en-US" sz="2100">
                <a:solidFill>
                  <a:srgbClr val="0099CC"/>
                </a:solidFill>
                <a:latin typeface="Comic Sans MS" pitchFamily="66" charset="0"/>
                <a:sym typeface="Wingdings" pitchFamily="2" charset="2"/>
              </a:rPr>
              <a:t> Unreliable is one option – akin to Aloha.</a:t>
            </a:r>
          </a:p>
          <a:p>
            <a:pPr>
              <a:spcBef>
                <a:spcPct val="50000"/>
              </a:spcBef>
              <a:buFontTx/>
              <a:buChar char="•"/>
            </a:pPr>
            <a:r>
              <a:rPr lang="en-US" sz="2100">
                <a:solidFill>
                  <a:srgbClr val="0099CC"/>
                </a:solidFill>
                <a:latin typeface="Comic Sans MS" pitchFamily="66" charset="0"/>
                <a:sym typeface="Wingdings" pitchFamily="2" charset="2"/>
              </a:rPr>
              <a:t> We could use CSMA.</a:t>
            </a:r>
          </a:p>
          <a:p>
            <a:pPr>
              <a:spcBef>
                <a:spcPct val="50000"/>
              </a:spcBef>
              <a:buFontTx/>
              <a:buChar char="•"/>
            </a:pPr>
            <a:r>
              <a:rPr lang="en-US" sz="2100">
                <a:solidFill>
                  <a:srgbClr val="0099CC"/>
                </a:solidFill>
                <a:latin typeface="Comic Sans MS" pitchFamily="66" charset="0"/>
                <a:sym typeface="Wingdings" pitchFamily="2" charset="2"/>
              </a:rPr>
              <a:t> MACAW suggests that we use an RTS immediately followed by data – at least receivers in range will defer transmissions noting that this is a multicast (as indicated in RTS).</a:t>
            </a:r>
          </a:p>
          <a:p>
            <a:pPr>
              <a:spcBef>
                <a:spcPct val="50000"/>
              </a:spcBef>
              <a:buFontTx/>
              <a:buChar char="•"/>
            </a:pPr>
            <a:r>
              <a:rPr lang="en-US" sz="2100">
                <a:solidFill>
                  <a:srgbClr val="0099CC"/>
                </a:solidFill>
                <a:latin typeface="Comic Sans MS" pitchFamily="66" charset="0"/>
                <a:sym typeface="Wingdings" pitchFamily="2" charset="2"/>
              </a:rPr>
              <a:t> However, same flaws as CSMA.</a:t>
            </a:r>
          </a:p>
          <a:p>
            <a:pPr>
              <a:spcBef>
                <a:spcPct val="50000"/>
              </a:spcBef>
              <a:buFontTx/>
              <a:buChar char="•"/>
            </a:pPr>
            <a:r>
              <a:rPr lang="en-US" sz="2100">
                <a:solidFill>
                  <a:srgbClr val="0099CC"/>
                </a:solidFill>
                <a:latin typeface="Comic Sans MS" pitchFamily="66" charset="0"/>
                <a:sym typeface="Wingdings" pitchFamily="2" charset="2"/>
              </a:rPr>
              <a:t> Open Problem – reliable broadcast/multicast.</a:t>
            </a:r>
            <a:endParaRPr lang="en-US" sz="2100">
              <a:latin typeface="Comic Sans MS" pitchFamily="66"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026"/>
          <p:cNvSpPr txBox="1">
            <a:spLocks noChangeArrowheads="1"/>
          </p:cNvSpPr>
          <p:nvPr/>
        </p:nvSpPr>
        <p:spPr bwMode="auto">
          <a:xfrm>
            <a:off x="1447800" y="533400"/>
            <a:ext cx="6477000" cy="519113"/>
          </a:xfrm>
          <a:prstGeom prst="rect">
            <a:avLst/>
          </a:prstGeom>
          <a:noFill/>
          <a:ln w="9525">
            <a:noFill/>
            <a:miter lim="800000"/>
            <a:headEnd/>
            <a:tailEnd/>
          </a:ln>
          <a:effectLst/>
        </p:spPr>
        <p:txBody>
          <a:bodyPr>
            <a:spAutoFit/>
          </a:bodyPr>
          <a:lstStyle/>
          <a:p>
            <a:pPr algn="ctr">
              <a:spcBef>
                <a:spcPct val="50000"/>
              </a:spcBef>
            </a:pPr>
            <a:r>
              <a:rPr lang="en-US" sz="2800">
                <a:latin typeface="Comic Sans MS" pitchFamily="66" charset="0"/>
              </a:rPr>
              <a:t>Other problems with back-off</a:t>
            </a:r>
          </a:p>
        </p:txBody>
      </p:sp>
      <p:sp>
        <p:nvSpPr>
          <p:cNvPr id="80899" name="Oval 1027"/>
          <p:cNvSpPr>
            <a:spLocks noChangeArrowheads="1"/>
          </p:cNvSpPr>
          <p:nvPr/>
        </p:nvSpPr>
        <p:spPr bwMode="auto">
          <a:xfrm>
            <a:off x="1066800" y="1600200"/>
            <a:ext cx="2590800" cy="2438400"/>
          </a:xfrm>
          <a:prstGeom prst="ellipse">
            <a:avLst/>
          </a:prstGeom>
          <a:noFill/>
          <a:ln w="57150" cap="rnd">
            <a:solidFill>
              <a:schemeClr val="tx1"/>
            </a:solidFill>
            <a:prstDash val="sysDot"/>
            <a:round/>
            <a:headEnd/>
            <a:tailEnd/>
          </a:ln>
          <a:effectLst/>
        </p:spPr>
        <p:txBody>
          <a:bodyPr wrap="none" anchor="ctr"/>
          <a:lstStyle/>
          <a:p>
            <a:endParaRPr lang="en-US"/>
          </a:p>
        </p:txBody>
      </p:sp>
      <p:sp>
        <p:nvSpPr>
          <p:cNvPr id="80900" name="Oval 1028"/>
          <p:cNvSpPr>
            <a:spLocks noChangeArrowheads="1"/>
          </p:cNvSpPr>
          <p:nvPr/>
        </p:nvSpPr>
        <p:spPr bwMode="auto">
          <a:xfrm>
            <a:off x="3505200" y="1981200"/>
            <a:ext cx="2590800" cy="2438400"/>
          </a:xfrm>
          <a:prstGeom prst="ellipse">
            <a:avLst/>
          </a:prstGeom>
          <a:noFill/>
          <a:ln w="57150" cap="rnd">
            <a:solidFill>
              <a:schemeClr val="tx1"/>
            </a:solidFill>
            <a:prstDash val="sysDot"/>
            <a:round/>
            <a:headEnd/>
            <a:tailEnd/>
          </a:ln>
          <a:effectLst/>
        </p:spPr>
        <p:txBody>
          <a:bodyPr wrap="none" anchor="ctr"/>
          <a:lstStyle/>
          <a:p>
            <a:endParaRPr lang="en-US"/>
          </a:p>
        </p:txBody>
      </p:sp>
      <p:sp>
        <p:nvSpPr>
          <p:cNvPr id="80901" name="Oval 1029"/>
          <p:cNvSpPr>
            <a:spLocks noChangeArrowheads="1"/>
          </p:cNvSpPr>
          <p:nvPr/>
        </p:nvSpPr>
        <p:spPr bwMode="auto">
          <a:xfrm>
            <a:off x="3124200" y="1371600"/>
            <a:ext cx="2590800" cy="2438400"/>
          </a:xfrm>
          <a:prstGeom prst="ellipse">
            <a:avLst/>
          </a:prstGeom>
          <a:noFill/>
          <a:ln w="57150" cap="rnd">
            <a:solidFill>
              <a:schemeClr val="tx1"/>
            </a:solidFill>
            <a:prstDash val="sysDot"/>
            <a:round/>
            <a:headEnd/>
            <a:tailEnd/>
          </a:ln>
          <a:effectLst/>
        </p:spPr>
        <p:txBody>
          <a:bodyPr wrap="none" anchor="ctr"/>
          <a:lstStyle/>
          <a:p>
            <a:endParaRPr lang="en-US"/>
          </a:p>
        </p:txBody>
      </p:sp>
      <p:sp>
        <p:nvSpPr>
          <p:cNvPr id="80902" name="Oval 1030"/>
          <p:cNvSpPr>
            <a:spLocks noChangeArrowheads="1"/>
          </p:cNvSpPr>
          <p:nvPr/>
        </p:nvSpPr>
        <p:spPr bwMode="auto">
          <a:xfrm>
            <a:off x="2057400" y="1447800"/>
            <a:ext cx="2590800" cy="2438400"/>
          </a:xfrm>
          <a:prstGeom prst="ellipse">
            <a:avLst/>
          </a:prstGeom>
          <a:noFill/>
          <a:ln w="57150" cap="rnd">
            <a:solidFill>
              <a:schemeClr val="tx1"/>
            </a:solidFill>
            <a:prstDash val="sysDot"/>
            <a:round/>
            <a:headEnd/>
            <a:tailEnd/>
          </a:ln>
          <a:effectLst/>
        </p:spPr>
        <p:txBody>
          <a:bodyPr wrap="none" anchor="ctr"/>
          <a:lstStyle/>
          <a:p>
            <a:endParaRPr lang="en-US"/>
          </a:p>
        </p:txBody>
      </p:sp>
      <p:sp>
        <p:nvSpPr>
          <p:cNvPr id="80903" name="Oval 1031"/>
          <p:cNvSpPr>
            <a:spLocks noChangeArrowheads="1"/>
          </p:cNvSpPr>
          <p:nvPr/>
        </p:nvSpPr>
        <p:spPr bwMode="auto">
          <a:xfrm>
            <a:off x="2057400" y="2667000"/>
            <a:ext cx="381000" cy="304800"/>
          </a:xfrm>
          <a:prstGeom prst="ellipse">
            <a:avLst/>
          </a:prstGeom>
          <a:solidFill>
            <a:schemeClr val="accent1"/>
          </a:solidFill>
          <a:ln w="9525">
            <a:solidFill>
              <a:schemeClr val="tx1"/>
            </a:solidFill>
            <a:round/>
            <a:headEnd/>
            <a:tailEnd/>
          </a:ln>
          <a:effectLst/>
        </p:spPr>
        <p:txBody>
          <a:bodyPr wrap="none" anchor="ctr"/>
          <a:lstStyle/>
          <a:p>
            <a:pPr algn="ctr"/>
            <a:r>
              <a:rPr lang="en-US">
                <a:solidFill>
                  <a:schemeClr val="tx1"/>
                </a:solidFill>
              </a:rPr>
              <a:t>A</a:t>
            </a:r>
          </a:p>
        </p:txBody>
      </p:sp>
      <p:sp>
        <p:nvSpPr>
          <p:cNvPr id="80904" name="Oval 1032"/>
          <p:cNvSpPr>
            <a:spLocks noChangeArrowheads="1"/>
          </p:cNvSpPr>
          <p:nvPr/>
        </p:nvSpPr>
        <p:spPr bwMode="auto">
          <a:xfrm>
            <a:off x="3200400" y="2438400"/>
            <a:ext cx="381000" cy="304800"/>
          </a:xfrm>
          <a:prstGeom prst="ellipse">
            <a:avLst/>
          </a:prstGeom>
          <a:solidFill>
            <a:srgbClr val="FFFF00"/>
          </a:solidFill>
          <a:ln w="9525">
            <a:solidFill>
              <a:schemeClr val="tx1"/>
            </a:solidFill>
            <a:round/>
            <a:headEnd/>
            <a:tailEnd/>
          </a:ln>
          <a:effectLst/>
        </p:spPr>
        <p:txBody>
          <a:bodyPr wrap="none" anchor="ctr"/>
          <a:lstStyle/>
          <a:p>
            <a:pPr algn="ctr"/>
            <a:r>
              <a:rPr lang="en-US"/>
              <a:t>B</a:t>
            </a:r>
          </a:p>
        </p:txBody>
      </p:sp>
      <p:sp>
        <p:nvSpPr>
          <p:cNvPr id="80905" name="Oval 1033"/>
          <p:cNvSpPr>
            <a:spLocks noChangeArrowheads="1"/>
          </p:cNvSpPr>
          <p:nvPr/>
        </p:nvSpPr>
        <p:spPr bwMode="auto">
          <a:xfrm>
            <a:off x="4267200" y="2362200"/>
            <a:ext cx="381000" cy="304800"/>
          </a:xfrm>
          <a:prstGeom prst="ellipse">
            <a:avLst/>
          </a:prstGeom>
          <a:solidFill>
            <a:srgbClr val="9900FF"/>
          </a:solidFill>
          <a:ln w="9525">
            <a:solidFill>
              <a:schemeClr val="tx1"/>
            </a:solidFill>
            <a:round/>
            <a:headEnd/>
            <a:tailEnd/>
          </a:ln>
          <a:effectLst/>
        </p:spPr>
        <p:txBody>
          <a:bodyPr wrap="none" anchor="ctr"/>
          <a:lstStyle/>
          <a:p>
            <a:pPr algn="ctr"/>
            <a:r>
              <a:rPr lang="en-US">
                <a:solidFill>
                  <a:srgbClr val="FFFF00"/>
                </a:solidFill>
              </a:rPr>
              <a:t>C</a:t>
            </a:r>
          </a:p>
        </p:txBody>
      </p:sp>
      <p:sp>
        <p:nvSpPr>
          <p:cNvPr id="80906" name="Oval 1034"/>
          <p:cNvSpPr>
            <a:spLocks noChangeArrowheads="1"/>
          </p:cNvSpPr>
          <p:nvPr/>
        </p:nvSpPr>
        <p:spPr bwMode="auto">
          <a:xfrm>
            <a:off x="4648200" y="3200400"/>
            <a:ext cx="381000" cy="304800"/>
          </a:xfrm>
          <a:prstGeom prst="ellipse">
            <a:avLst/>
          </a:prstGeom>
          <a:solidFill>
            <a:schemeClr val="folHlink"/>
          </a:solidFill>
          <a:ln w="9525">
            <a:solidFill>
              <a:schemeClr val="tx1"/>
            </a:solidFill>
            <a:round/>
            <a:headEnd/>
            <a:tailEnd/>
          </a:ln>
          <a:effectLst/>
        </p:spPr>
        <p:txBody>
          <a:bodyPr wrap="none" anchor="ctr"/>
          <a:lstStyle/>
          <a:p>
            <a:pPr algn="ctr"/>
            <a:r>
              <a:rPr lang="en-US"/>
              <a:t>D</a:t>
            </a:r>
          </a:p>
        </p:txBody>
      </p:sp>
      <p:sp>
        <p:nvSpPr>
          <p:cNvPr id="80907" name="Line 1035"/>
          <p:cNvSpPr>
            <a:spLocks noChangeShapeType="1"/>
          </p:cNvSpPr>
          <p:nvPr/>
        </p:nvSpPr>
        <p:spPr bwMode="auto">
          <a:xfrm flipV="1">
            <a:off x="2438400" y="2590800"/>
            <a:ext cx="838200" cy="228600"/>
          </a:xfrm>
          <a:prstGeom prst="line">
            <a:avLst/>
          </a:prstGeom>
          <a:noFill/>
          <a:ln w="9525">
            <a:solidFill>
              <a:schemeClr val="tx1"/>
            </a:solidFill>
            <a:round/>
            <a:headEnd/>
            <a:tailEnd type="triangle" w="med" len="med"/>
          </a:ln>
          <a:effectLst/>
        </p:spPr>
        <p:txBody>
          <a:bodyPr/>
          <a:lstStyle/>
          <a:p>
            <a:endParaRPr lang="en-US"/>
          </a:p>
        </p:txBody>
      </p:sp>
      <p:sp>
        <p:nvSpPr>
          <p:cNvPr id="80908" name="Line 1036"/>
          <p:cNvSpPr>
            <a:spLocks noChangeShapeType="1"/>
          </p:cNvSpPr>
          <p:nvPr/>
        </p:nvSpPr>
        <p:spPr bwMode="auto">
          <a:xfrm>
            <a:off x="3581400" y="2514600"/>
            <a:ext cx="685800" cy="0"/>
          </a:xfrm>
          <a:prstGeom prst="line">
            <a:avLst/>
          </a:prstGeom>
          <a:noFill/>
          <a:ln w="9525">
            <a:solidFill>
              <a:schemeClr val="tx1"/>
            </a:solidFill>
            <a:round/>
            <a:headEnd/>
            <a:tailEnd type="triangle" w="med" len="med"/>
          </a:ln>
          <a:effectLst/>
        </p:spPr>
        <p:txBody>
          <a:bodyPr/>
          <a:lstStyle/>
          <a:p>
            <a:endParaRPr lang="en-US"/>
          </a:p>
        </p:txBody>
      </p:sp>
      <p:sp>
        <p:nvSpPr>
          <p:cNvPr id="80909" name="Line 1037"/>
          <p:cNvSpPr>
            <a:spLocks noChangeShapeType="1"/>
          </p:cNvSpPr>
          <p:nvPr/>
        </p:nvSpPr>
        <p:spPr bwMode="auto">
          <a:xfrm>
            <a:off x="4572000" y="2590800"/>
            <a:ext cx="228600" cy="609600"/>
          </a:xfrm>
          <a:prstGeom prst="line">
            <a:avLst/>
          </a:prstGeom>
          <a:noFill/>
          <a:ln w="9525">
            <a:solidFill>
              <a:schemeClr val="tx1"/>
            </a:solidFill>
            <a:round/>
            <a:headEnd/>
            <a:tailEnd type="triangle" w="med" len="med"/>
          </a:ln>
          <a:effectLst/>
        </p:spPr>
        <p:txBody>
          <a:bodyPr/>
          <a:lstStyle/>
          <a:p>
            <a:endParaRPr lang="en-US"/>
          </a:p>
        </p:txBody>
      </p:sp>
      <p:sp>
        <p:nvSpPr>
          <p:cNvPr id="80910" name="Text Box 1038"/>
          <p:cNvSpPr txBox="1">
            <a:spLocks noChangeArrowheads="1"/>
          </p:cNvSpPr>
          <p:nvPr/>
        </p:nvSpPr>
        <p:spPr bwMode="auto">
          <a:xfrm>
            <a:off x="533400" y="4572000"/>
            <a:ext cx="8153400" cy="2100263"/>
          </a:xfrm>
          <a:prstGeom prst="rect">
            <a:avLst/>
          </a:prstGeom>
          <a:noFill/>
          <a:ln w="9525">
            <a:noFill/>
            <a:miter lim="800000"/>
            <a:headEnd/>
            <a:tailEnd/>
          </a:ln>
          <a:effectLst/>
        </p:spPr>
        <p:txBody>
          <a:bodyPr>
            <a:spAutoFit/>
          </a:bodyPr>
          <a:lstStyle/>
          <a:p>
            <a:pPr>
              <a:spcBef>
                <a:spcPct val="50000"/>
              </a:spcBef>
              <a:buFontTx/>
              <a:buChar char="•"/>
            </a:pPr>
            <a:r>
              <a:rPr lang="en-US">
                <a:latin typeface="Comic Sans MS" pitchFamily="66" charset="0"/>
              </a:rPr>
              <a:t> A’s back-off timer is copied by B, which is copied by C, which is in turn copied by D. The propagation is not good </a:t>
            </a:r>
            <a:r>
              <a:rPr lang="en-US">
                <a:latin typeface="Comic Sans MS" pitchFamily="66" charset="0"/>
                <a:sym typeface="Wingdings" pitchFamily="2" charset="2"/>
              </a:rPr>
              <a:t>!</a:t>
            </a:r>
          </a:p>
          <a:p>
            <a:pPr>
              <a:spcBef>
                <a:spcPct val="50000"/>
              </a:spcBef>
              <a:buFontTx/>
              <a:buChar char="•"/>
            </a:pPr>
            <a:r>
              <a:rPr lang="en-US">
                <a:latin typeface="Comic Sans MS" pitchFamily="66" charset="0"/>
                <a:sym typeface="Wingdings" pitchFamily="2" charset="2"/>
              </a:rPr>
              <a:t> CTS failures may not be due to congestion; could be due to fading.</a:t>
            </a:r>
            <a:endParaRPr lang="en-US">
              <a:latin typeface="Comic Sans MS" pitchFamily="66"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2438400" y="762000"/>
            <a:ext cx="4572000" cy="457200"/>
          </a:xfrm>
          <a:prstGeom prst="rect">
            <a:avLst/>
          </a:prstGeom>
          <a:noFill/>
          <a:ln w="9525">
            <a:noFill/>
            <a:miter lim="800000"/>
            <a:headEnd/>
            <a:tailEnd/>
          </a:ln>
          <a:effectLst/>
        </p:spPr>
        <p:txBody>
          <a:bodyPr>
            <a:spAutoFit/>
          </a:bodyPr>
          <a:lstStyle/>
          <a:p>
            <a:pPr algn="ctr">
              <a:spcBef>
                <a:spcPct val="50000"/>
              </a:spcBef>
            </a:pPr>
            <a:r>
              <a:rPr lang="en-US">
                <a:latin typeface="Comic Sans MS" pitchFamily="66" charset="0"/>
              </a:rPr>
              <a:t>Reference</a:t>
            </a:r>
          </a:p>
        </p:txBody>
      </p:sp>
      <p:sp>
        <p:nvSpPr>
          <p:cNvPr id="81923" name="Rectangle 3"/>
          <p:cNvSpPr>
            <a:spLocks noChangeArrowheads="1"/>
          </p:cNvSpPr>
          <p:nvPr/>
        </p:nvSpPr>
        <p:spPr bwMode="auto">
          <a:xfrm>
            <a:off x="304800" y="1600200"/>
            <a:ext cx="8486775" cy="1552575"/>
          </a:xfrm>
          <a:prstGeom prst="rect">
            <a:avLst/>
          </a:prstGeom>
          <a:noFill/>
          <a:ln w="9525">
            <a:noFill/>
            <a:miter lim="800000"/>
            <a:headEnd/>
            <a:tailEnd/>
          </a:ln>
          <a:effectLst/>
        </p:spPr>
        <p:txBody>
          <a:bodyPr>
            <a:spAutoFit/>
          </a:bodyPr>
          <a:lstStyle/>
          <a:p>
            <a:pPr>
              <a:buFontTx/>
              <a:buChar char="•"/>
            </a:pPr>
            <a:r>
              <a:rPr lang="en-US">
                <a:solidFill>
                  <a:schemeClr val="tx1"/>
                </a:solidFill>
                <a:latin typeface="Comic Sans MS" pitchFamily="66" charset="0"/>
              </a:rPr>
              <a:t> Bhargavan, V., Demers, A., Shenker, S. and Zhang, L., “MACAW: A media access protocol for wireless LANs”, Proceedings of ACM SIGCOMM ’94, pp. 212-25, ACM, 1994</a:t>
            </a:r>
          </a:p>
        </p:txBody>
      </p:sp>
      <p:sp>
        <p:nvSpPr>
          <p:cNvPr id="81924" name="Text Box 4"/>
          <p:cNvSpPr txBox="1">
            <a:spLocks noChangeArrowheads="1"/>
          </p:cNvSpPr>
          <p:nvPr/>
        </p:nvSpPr>
        <p:spPr bwMode="auto">
          <a:xfrm>
            <a:off x="381000" y="3962400"/>
            <a:ext cx="8305800" cy="1552575"/>
          </a:xfrm>
          <a:prstGeom prst="rect">
            <a:avLst/>
          </a:prstGeom>
          <a:noFill/>
          <a:ln w="9525">
            <a:noFill/>
            <a:miter lim="800000"/>
            <a:headEnd/>
            <a:tailEnd/>
          </a:ln>
          <a:effectLst/>
        </p:spPr>
        <p:txBody>
          <a:bodyPr>
            <a:spAutoFit/>
          </a:bodyPr>
          <a:lstStyle/>
          <a:p>
            <a:pPr>
              <a:spcBef>
                <a:spcPct val="50000"/>
              </a:spcBef>
            </a:pPr>
            <a:r>
              <a:rPr lang="en-US">
                <a:latin typeface="Comic Sans MS" pitchFamily="66" charset="0"/>
              </a:rPr>
              <a:t>Note that this paper has been written with Wireless LANs in mind.. but many concepts are applicable to ad hoc networks – so keep that in your mind when you read the paper.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ChangeArrowheads="1"/>
          </p:cNvSpPr>
          <p:nvPr/>
        </p:nvSpPr>
        <p:spPr bwMode="auto">
          <a:xfrm>
            <a:off x="2057400" y="304800"/>
            <a:ext cx="5422900" cy="579438"/>
          </a:xfrm>
          <a:prstGeom prst="rect">
            <a:avLst/>
          </a:prstGeom>
          <a:noFill/>
          <a:ln w="9525">
            <a:noFill/>
            <a:miter lim="800000"/>
            <a:headEnd/>
            <a:tailEnd/>
          </a:ln>
          <a:effectLst/>
        </p:spPr>
        <p:txBody>
          <a:bodyPr wrap="none">
            <a:spAutoFit/>
          </a:bodyPr>
          <a:lstStyle/>
          <a:p>
            <a:r>
              <a:rPr lang="en-US" sz="3200">
                <a:solidFill>
                  <a:srgbClr val="3366FF"/>
                </a:solidFill>
                <a:latin typeface="Comic Sans MS" pitchFamily="66" charset="0"/>
              </a:rPr>
              <a:t>The IEEE 802.11 Protocol</a:t>
            </a:r>
          </a:p>
        </p:txBody>
      </p:sp>
      <p:sp>
        <p:nvSpPr>
          <p:cNvPr id="79876" name="Rectangle 4"/>
          <p:cNvSpPr>
            <a:spLocks noChangeArrowheads="1"/>
          </p:cNvSpPr>
          <p:nvPr/>
        </p:nvSpPr>
        <p:spPr bwMode="auto">
          <a:xfrm>
            <a:off x="533400" y="1676400"/>
            <a:ext cx="8153400" cy="3962400"/>
          </a:xfrm>
          <a:prstGeom prst="rect">
            <a:avLst/>
          </a:prstGeom>
          <a:noFill/>
          <a:ln w="9525">
            <a:noFill/>
            <a:miter lim="800000"/>
            <a:headEnd/>
            <a:tailEnd/>
          </a:ln>
          <a:effectLst/>
        </p:spPr>
        <p:txBody>
          <a:bodyPr lIns="92075" tIns="46038" rIns="92075" bIns="46038"/>
          <a:lstStyle/>
          <a:p>
            <a:pPr marL="342900" indent="-342900">
              <a:spcBef>
                <a:spcPct val="20000"/>
              </a:spcBef>
              <a:buFontTx/>
              <a:buChar char="•"/>
            </a:pPr>
            <a:r>
              <a:rPr lang="en-US" sz="2200">
                <a:solidFill>
                  <a:schemeClr val="tx1"/>
                </a:solidFill>
                <a:latin typeface="Comic Sans MS" pitchFamily="66" charset="0"/>
              </a:rPr>
              <a:t>The IEEE 802.11 MAC protocol derives from MACA [1] and MACAW [2].</a:t>
            </a:r>
          </a:p>
          <a:p>
            <a:pPr marL="342900" indent="-342900">
              <a:spcBef>
                <a:spcPct val="20000"/>
              </a:spcBef>
              <a:buFontTx/>
              <a:buChar char="•"/>
            </a:pPr>
            <a:r>
              <a:rPr lang="en-US" sz="2200">
                <a:solidFill>
                  <a:schemeClr val="tx1"/>
                </a:solidFill>
                <a:latin typeface="Comic Sans MS" pitchFamily="66" charset="0"/>
              </a:rPr>
              <a:t>It uses both a </a:t>
            </a:r>
            <a:r>
              <a:rPr lang="en-US" sz="2200" i="1">
                <a:solidFill>
                  <a:schemeClr val="tx1"/>
                </a:solidFill>
                <a:latin typeface="Comic Sans MS" pitchFamily="66" charset="0"/>
              </a:rPr>
              <a:t>physical</a:t>
            </a:r>
            <a:r>
              <a:rPr lang="en-US" sz="2200">
                <a:solidFill>
                  <a:schemeClr val="tx1"/>
                </a:solidFill>
                <a:latin typeface="Comic Sans MS" pitchFamily="66" charset="0"/>
              </a:rPr>
              <a:t> and a </a:t>
            </a:r>
            <a:r>
              <a:rPr lang="en-US" sz="2200" i="1">
                <a:solidFill>
                  <a:schemeClr val="tx1"/>
                </a:solidFill>
                <a:latin typeface="Comic Sans MS" pitchFamily="66" charset="0"/>
              </a:rPr>
              <a:t>virtual</a:t>
            </a:r>
            <a:r>
              <a:rPr lang="en-US" sz="2200">
                <a:solidFill>
                  <a:schemeClr val="tx1"/>
                </a:solidFill>
                <a:latin typeface="Comic Sans MS" pitchFamily="66" charset="0"/>
              </a:rPr>
              <a:t> carrier sense mechanism.</a:t>
            </a:r>
          </a:p>
          <a:p>
            <a:pPr marL="342900" indent="-342900">
              <a:spcBef>
                <a:spcPct val="20000"/>
              </a:spcBef>
              <a:buFontTx/>
              <a:buChar char="•"/>
            </a:pPr>
            <a:r>
              <a:rPr lang="en-US" sz="2200">
                <a:solidFill>
                  <a:schemeClr val="tx1"/>
                </a:solidFill>
                <a:latin typeface="Comic Sans MS" pitchFamily="66" charset="0"/>
              </a:rPr>
              <a:t>It uses an RTS-CTS-DATA-ACK dialogue to accomplish data transmission.</a:t>
            </a:r>
          </a:p>
          <a:p>
            <a:pPr marL="342900" indent="-342900">
              <a:spcBef>
                <a:spcPct val="20000"/>
              </a:spcBef>
              <a:buFontTx/>
              <a:buChar char="•"/>
            </a:pPr>
            <a:r>
              <a:rPr lang="en-US" sz="2200">
                <a:solidFill>
                  <a:schemeClr val="tx1"/>
                </a:solidFill>
                <a:latin typeface="Comic Sans MS" pitchFamily="66" charset="0"/>
              </a:rPr>
              <a:t>Each message in the dialogue contains duration information for the remainder of the dialogue.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457200" y="1219200"/>
            <a:ext cx="8077200" cy="5410200"/>
          </a:xfrm>
          <a:prstGeom prst="rect">
            <a:avLst/>
          </a:prstGeom>
          <a:noFill/>
          <a:ln w="9525">
            <a:noFill/>
            <a:miter lim="800000"/>
            <a:headEnd/>
            <a:tailEnd/>
          </a:ln>
          <a:effectLst/>
        </p:spPr>
        <p:txBody>
          <a:bodyPr lIns="92075" tIns="46038" rIns="92075" bIns="46038"/>
          <a:lstStyle/>
          <a:p>
            <a:pPr marL="342900" indent="-342900">
              <a:spcBef>
                <a:spcPct val="20000"/>
              </a:spcBef>
              <a:buFontTx/>
              <a:buChar char="•"/>
            </a:pPr>
            <a:r>
              <a:rPr lang="en-US" sz="2200">
                <a:solidFill>
                  <a:schemeClr val="tx1"/>
                </a:solidFill>
                <a:latin typeface="Comic Sans MS" pitchFamily="66" charset="0"/>
              </a:rPr>
              <a:t>The </a:t>
            </a:r>
            <a:r>
              <a:rPr lang="en-US" sz="2200" b="0">
                <a:solidFill>
                  <a:schemeClr val="tx1"/>
                </a:solidFill>
                <a:latin typeface="Comic Sans MS" pitchFamily="66" charset="0"/>
              </a:rPr>
              <a:t>Distributed Coordination Function</a:t>
            </a:r>
            <a:r>
              <a:rPr lang="en-US" sz="2200">
                <a:solidFill>
                  <a:schemeClr val="tx1"/>
                </a:solidFill>
                <a:latin typeface="Comic Sans MS" pitchFamily="66" charset="0"/>
              </a:rPr>
              <a:t> </a:t>
            </a:r>
            <a:r>
              <a:rPr lang="en-US" sz="2200" b="0">
                <a:solidFill>
                  <a:schemeClr val="tx1"/>
                </a:solidFill>
                <a:latin typeface="Comic Sans MS" pitchFamily="66" charset="0"/>
              </a:rPr>
              <a:t>(DCF)</a:t>
            </a:r>
            <a:r>
              <a:rPr lang="en-US" sz="2200">
                <a:solidFill>
                  <a:schemeClr val="tx1"/>
                </a:solidFill>
                <a:latin typeface="Comic Sans MS" pitchFamily="66" charset="0"/>
              </a:rPr>
              <a:t>: Fundamental, contention-based access method. Implemented for use with both </a:t>
            </a:r>
            <a:r>
              <a:rPr lang="en-US" sz="2200" i="1">
                <a:solidFill>
                  <a:schemeClr val="tx1"/>
                </a:solidFill>
                <a:latin typeface="Comic Sans MS" pitchFamily="66" charset="0"/>
              </a:rPr>
              <a:t>ad hoc</a:t>
            </a:r>
            <a:r>
              <a:rPr lang="en-US" sz="2200">
                <a:solidFill>
                  <a:schemeClr val="tx1"/>
                </a:solidFill>
                <a:latin typeface="Comic Sans MS" pitchFamily="66" charset="0"/>
              </a:rPr>
              <a:t> and </a:t>
            </a:r>
            <a:r>
              <a:rPr lang="en-US" sz="2200" i="1">
                <a:solidFill>
                  <a:schemeClr val="tx1"/>
                </a:solidFill>
                <a:latin typeface="Comic Sans MS" pitchFamily="66" charset="0"/>
              </a:rPr>
              <a:t>infrastructure</a:t>
            </a:r>
            <a:r>
              <a:rPr lang="en-US" sz="2200">
                <a:solidFill>
                  <a:schemeClr val="tx1"/>
                </a:solidFill>
                <a:latin typeface="Comic Sans MS" pitchFamily="66" charset="0"/>
              </a:rPr>
              <a:t> networks.</a:t>
            </a:r>
          </a:p>
          <a:p>
            <a:pPr marL="342900" indent="-342900">
              <a:spcBef>
                <a:spcPct val="20000"/>
              </a:spcBef>
              <a:buFontTx/>
              <a:buChar char="•"/>
            </a:pPr>
            <a:r>
              <a:rPr lang="en-US" sz="2200">
                <a:solidFill>
                  <a:schemeClr val="tx1"/>
                </a:solidFill>
                <a:latin typeface="Comic Sans MS" pitchFamily="66" charset="0"/>
              </a:rPr>
              <a:t>The </a:t>
            </a:r>
            <a:r>
              <a:rPr lang="en-US" sz="2200" b="0">
                <a:solidFill>
                  <a:schemeClr val="tx1"/>
                </a:solidFill>
                <a:latin typeface="Comic Sans MS" pitchFamily="66" charset="0"/>
              </a:rPr>
              <a:t>Point Coordination Function (PCF)</a:t>
            </a:r>
            <a:r>
              <a:rPr lang="en-US" sz="2200">
                <a:solidFill>
                  <a:schemeClr val="tx1"/>
                </a:solidFill>
                <a:latin typeface="Comic Sans MS" pitchFamily="66" charset="0"/>
              </a:rPr>
              <a:t>: Optional, contention-free access method usable only on infrastructure networks.</a:t>
            </a:r>
          </a:p>
          <a:p>
            <a:pPr marL="342900" indent="-342900">
              <a:spcBef>
                <a:spcPct val="20000"/>
              </a:spcBef>
              <a:buFontTx/>
              <a:buChar char="•"/>
            </a:pPr>
            <a:r>
              <a:rPr lang="en-US" sz="2200">
                <a:solidFill>
                  <a:schemeClr val="tx1"/>
                </a:solidFill>
                <a:latin typeface="Comic Sans MS" pitchFamily="66" charset="0"/>
              </a:rPr>
              <a:t>DCF utilizes an RTS-CTS exchange to reserve the channel prior to DATA transmission. Successful DATA transmission is followed by an ACK from the recipient.</a:t>
            </a:r>
          </a:p>
          <a:p>
            <a:pPr marL="342900" indent="-342900">
              <a:spcBef>
                <a:spcPct val="20000"/>
              </a:spcBef>
              <a:buFontTx/>
              <a:buChar char="•"/>
            </a:pPr>
            <a:r>
              <a:rPr lang="en-US" sz="2200">
                <a:solidFill>
                  <a:schemeClr val="tx1"/>
                </a:solidFill>
                <a:latin typeface="Comic Sans MS" pitchFamily="66" charset="0"/>
              </a:rPr>
              <a:t> PCF requires one node to function as a polling master. This node is called the </a:t>
            </a:r>
            <a:r>
              <a:rPr lang="en-US" sz="2200" i="1">
                <a:solidFill>
                  <a:schemeClr val="tx1"/>
                </a:solidFill>
                <a:latin typeface="Comic Sans MS" pitchFamily="66" charset="0"/>
              </a:rPr>
              <a:t>point coordinator</a:t>
            </a:r>
            <a:r>
              <a:rPr lang="en-US" sz="2200">
                <a:solidFill>
                  <a:schemeClr val="tx1"/>
                </a:solidFill>
                <a:latin typeface="Comic Sans MS" pitchFamily="66" charset="0"/>
              </a:rPr>
              <a:t> (PC).</a:t>
            </a:r>
          </a:p>
        </p:txBody>
      </p:sp>
      <p:sp>
        <p:nvSpPr>
          <p:cNvPr id="82947" name="Rectangle 3"/>
          <p:cNvSpPr>
            <a:spLocks noChangeArrowheads="1"/>
          </p:cNvSpPr>
          <p:nvPr/>
        </p:nvSpPr>
        <p:spPr bwMode="auto">
          <a:xfrm>
            <a:off x="1981200" y="381000"/>
            <a:ext cx="5922963" cy="579438"/>
          </a:xfrm>
          <a:prstGeom prst="rect">
            <a:avLst/>
          </a:prstGeom>
          <a:noFill/>
          <a:ln w="9525">
            <a:noFill/>
            <a:miter lim="800000"/>
            <a:headEnd/>
            <a:tailEnd/>
          </a:ln>
          <a:effectLst/>
        </p:spPr>
        <p:txBody>
          <a:bodyPr wrap="none">
            <a:spAutoFit/>
          </a:bodyPr>
          <a:lstStyle/>
          <a:p>
            <a:r>
              <a:rPr lang="en-US" sz="3200">
                <a:solidFill>
                  <a:srgbClr val="3366FF"/>
                </a:solidFill>
                <a:latin typeface="Comic Sans MS" pitchFamily="66" charset="0"/>
              </a:rPr>
              <a:t>The IEEE 802.11 MAC layer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457200" y="1600200"/>
            <a:ext cx="8305800" cy="4876800"/>
          </a:xfrm>
          <a:prstGeom prst="rect">
            <a:avLst/>
          </a:prstGeom>
          <a:noFill/>
          <a:ln w="9525">
            <a:noFill/>
            <a:miter lim="800000"/>
            <a:headEnd/>
            <a:tailEnd/>
          </a:ln>
          <a:effectLst/>
        </p:spPr>
        <p:txBody>
          <a:bodyPr lIns="92075" tIns="46038" rIns="92075" bIns="46038"/>
          <a:lstStyle/>
          <a:p>
            <a:pPr marL="342900" indent="-342900">
              <a:spcBef>
                <a:spcPct val="20000"/>
              </a:spcBef>
              <a:buFontTx/>
              <a:buChar char="•"/>
            </a:pPr>
            <a:r>
              <a:rPr lang="en-US" sz="2200">
                <a:solidFill>
                  <a:schemeClr val="tx1"/>
                </a:solidFill>
                <a:latin typeface="Comic Sans MS" pitchFamily="66" charset="0"/>
              </a:rPr>
              <a:t>Virtual carrier sense implemented using a </a:t>
            </a:r>
            <a:r>
              <a:rPr lang="en-US" sz="2200" i="1">
                <a:solidFill>
                  <a:schemeClr val="tx1"/>
                </a:solidFill>
                <a:latin typeface="Comic Sans MS" pitchFamily="66" charset="0"/>
              </a:rPr>
              <a:t>network allocation vector</a:t>
            </a:r>
            <a:r>
              <a:rPr lang="en-US" sz="2200">
                <a:solidFill>
                  <a:schemeClr val="tx1"/>
                </a:solidFill>
                <a:latin typeface="Comic Sans MS" pitchFamily="66" charset="0"/>
              </a:rPr>
              <a:t> (NAV).</a:t>
            </a:r>
          </a:p>
          <a:p>
            <a:pPr marL="342900" indent="-342900">
              <a:spcBef>
                <a:spcPct val="20000"/>
              </a:spcBef>
              <a:buFontTx/>
              <a:buChar char="•"/>
            </a:pPr>
            <a:r>
              <a:rPr lang="en-US" sz="2200">
                <a:solidFill>
                  <a:schemeClr val="tx1"/>
                </a:solidFill>
                <a:latin typeface="Comic Sans MS" pitchFamily="66" charset="0"/>
              </a:rPr>
              <a:t>The NAV at each node is set to indicate the remaining time before the medium is expected to become idle.</a:t>
            </a:r>
          </a:p>
          <a:p>
            <a:pPr marL="342900" indent="-342900">
              <a:spcBef>
                <a:spcPct val="20000"/>
              </a:spcBef>
              <a:buFontTx/>
              <a:buChar char="•"/>
            </a:pPr>
            <a:r>
              <a:rPr lang="en-US" sz="2200">
                <a:solidFill>
                  <a:schemeClr val="tx1"/>
                </a:solidFill>
                <a:latin typeface="Comic Sans MS" pitchFamily="66" charset="0"/>
              </a:rPr>
              <a:t>The NAV is updated based on duration information contained in overheard messages.</a:t>
            </a:r>
          </a:p>
          <a:p>
            <a:pPr marL="342900" indent="-342900">
              <a:spcBef>
                <a:spcPct val="20000"/>
              </a:spcBef>
              <a:buFontTx/>
              <a:buChar char="•"/>
            </a:pPr>
            <a:r>
              <a:rPr lang="en-US" sz="2200">
                <a:solidFill>
                  <a:schemeClr val="tx1"/>
                </a:solidFill>
                <a:latin typeface="Comic Sans MS" pitchFamily="66" charset="0"/>
              </a:rPr>
              <a:t>Actual carrier sense combines the NAV state, the node’s transmission status and the physical carrier sense indication from the physical layer.</a:t>
            </a:r>
          </a:p>
        </p:txBody>
      </p:sp>
      <p:sp>
        <p:nvSpPr>
          <p:cNvPr id="83971" name="Rectangle 3"/>
          <p:cNvSpPr>
            <a:spLocks noChangeArrowheads="1"/>
          </p:cNvSpPr>
          <p:nvPr/>
        </p:nvSpPr>
        <p:spPr bwMode="auto">
          <a:xfrm>
            <a:off x="1981200" y="381000"/>
            <a:ext cx="5114925" cy="579438"/>
          </a:xfrm>
          <a:prstGeom prst="rect">
            <a:avLst/>
          </a:prstGeom>
          <a:noFill/>
          <a:ln w="9525">
            <a:noFill/>
            <a:miter lim="800000"/>
            <a:headEnd/>
            <a:tailEnd/>
          </a:ln>
          <a:effectLst/>
        </p:spPr>
        <p:txBody>
          <a:bodyPr wrap="none">
            <a:spAutoFit/>
          </a:bodyPr>
          <a:lstStyle/>
          <a:p>
            <a:r>
              <a:rPr lang="en-US" sz="3200">
                <a:solidFill>
                  <a:srgbClr val="3366FF"/>
                </a:solidFill>
                <a:latin typeface="Comic Sans MS" pitchFamily="66" charset="0"/>
              </a:rPr>
              <a:t>The DCF Carrier Sensing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1219200" y="533400"/>
            <a:ext cx="7239000" cy="1447800"/>
          </a:xfrm>
          <a:prstGeom prst="rect">
            <a:avLst/>
          </a:prstGeom>
          <a:noFill/>
          <a:ln w="9525">
            <a:noFill/>
            <a:miter lim="800000"/>
            <a:headEnd/>
            <a:tailEnd/>
          </a:ln>
          <a:effectLst/>
        </p:spPr>
        <p:txBody>
          <a:bodyPr lIns="92075" tIns="46038" rIns="92075" bIns="46038" anchor="ctr"/>
          <a:lstStyle/>
          <a:p>
            <a:pPr algn="ctr"/>
            <a:r>
              <a:rPr lang="en-US" sz="3200">
                <a:solidFill>
                  <a:schemeClr val="tx2"/>
                </a:solidFill>
                <a:latin typeface="Comic Sans MS" pitchFamily="66" charset="0"/>
              </a:rPr>
              <a:t>Basic Medium Access under the DCF</a:t>
            </a:r>
          </a:p>
        </p:txBody>
      </p:sp>
      <p:pic>
        <p:nvPicPr>
          <p:cNvPr id="84995" name="Picture 3" descr="\\Dream\homes\npoojary\My Pictures\fig_basic_med_acc_seq.jpg"/>
          <p:cNvPicPr>
            <a:picLocks noChangeAspect="1" noChangeArrowheads="1"/>
          </p:cNvPicPr>
          <p:nvPr/>
        </p:nvPicPr>
        <p:blipFill>
          <a:blip r:embed="rId2"/>
          <a:srcRect/>
          <a:stretch>
            <a:fillRect/>
          </a:stretch>
        </p:blipFill>
        <p:spPr bwMode="auto">
          <a:xfrm>
            <a:off x="685800" y="1981200"/>
            <a:ext cx="8001000" cy="346233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914400" y="11113"/>
            <a:ext cx="7369175" cy="579437"/>
          </a:xfrm>
          <a:prstGeom prst="rect">
            <a:avLst/>
          </a:prstGeom>
          <a:noFill/>
          <a:ln w="9525">
            <a:noFill/>
            <a:miter lim="800000"/>
            <a:headEnd/>
            <a:tailEnd/>
          </a:ln>
          <a:effectLst/>
        </p:spPr>
        <p:txBody>
          <a:bodyPr>
            <a:spAutoFit/>
          </a:bodyPr>
          <a:lstStyle/>
          <a:p>
            <a:pPr algn="ctr">
              <a:spcBef>
                <a:spcPct val="50000"/>
              </a:spcBef>
            </a:pPr>
            <a:r>
              <a:rPr lang="en-US" sz="3200">
                <a:solidFill>
                  <a:srgbClr val="333399"/>
                </a:solidFill>
                <a:latin typeface="Comic Sans MS" pitchFamily="66" charset="0"/>
              </a:rPr>
              <a:t>Physical Channel</a:t>
            </a:r>
          </a:p>
        </p:txBody>
      </p:sp>
      <p:sp>
        <p:nvSpPr>
          <p:cNvPr id="58372" name="Text Box 4"/>
          <p:cNvSpPr txBox="1">
            <a:spLocks noChangeArrowheads="1"/>
          </p:cNvSpPr>
          <p:nvPr/>
        </p:nvSpPr>
        <p:spPr bwMode="auto">
          <a:xfrm>
            <a:off x="381000" y="696913"/>
            <a:ext cx="8229600" cy="6116637"/>
          </a:xfrm>
          <a:prstGeom prst="rect">
            <a:avLst/>
          </a:prstGeom>
          <a:noFill/>
          <a:ln w="9525">
            <a:noFill/>
            <a:miter lim="800000"/>
            <a:headEnd/>
            <a:tailEnd/>
          </a:ln>
          <a:effectLst/>
        </p:spPr>
        <p:txBody>
          <a:bodyPr>
            <a:spAutoFit/>
          </a:bodyPr>
          <a:lstStyle/>
          <a:p>
            <a:pPr>
              <a:spcBef>
                <a:spcPct val="50000"/>
              </a:spcBef>
              <a:buFontTx/>
              <a:buChar char="•"/>
            </a:pPr>
            <a:r>
              <a:rPr lang="en-US">
                <a:solidFill>
                  <a:schemeClr val="tx1"/>
                </a:solidFill>
                <a:latin typeface="Comic Sans MS" pitchFamily="66" charset="0"/>
              </a:rPr>
              <a:t> The wireless channel is harsh. Three kinds of effects that usually occur:</a:t>
            </a:r>
          </a:p>
          <a:p>
            <a:pPr lvl="1">
              <a:spcBef>
                <a:spcPct val="50000"/>
              </a:spcBef>
              <a:buFont typeface="Wingdings" pitchFamily="2" charset="2"/>
              <a:buChar char="Ø"/>
            </a:pPr>
            <a:r>
              <a:rPr lang="en-US">
                <a:solidFill>
                  <a:schemeClr val="tx1"/>
                </a:solidFill>
                <a:latin typeface="Comic Sans MS" pitchFamily="66" charset="0"/>
              </a:rPr>
              <a:t> Attenuation due to path-loss</a:t>
            </a:r>
          </a:p>
          <a:p>
            <a:pPr lvl="2">
              <a:spcBef>
                <a:spcPct val="50000"/>
              </a:spcBef>
              <a:buFont typeface="Wingdings" pitchFamily="2" charset="2"/>
              <a:buChar char="§"/>
            </a:pPr>
            <a:r>
              <a:rPr lang="en-US">
                <a:solidFill>
                  <a:schemeClr val="tx1"/>
                </a:solidFill>
                <a:latin typeface="Comic Sans MS" pitchFamily="66" charset="0"/>
              </a:rPr>
              <a:t> As radio transmission goes over a distance r, it is attenuated as 1/r</a:t>
            </a:r>
            <a:r>
              <a:rPr lang="en-US" baseline="30000">
                <a:solidFill>
                  <a:schemeClr val="tx1"/>
                </a:solidFill>
                <a:latin typeface="Comic Sans MS" pitchFamily="66" charset="0"/>
              </a:rPr>
              <a:t>4</a:t>
            </a:r>
            <a:r>
              <a:rPr lang="en-US">
                <a:solidFill>
                  <a:schemeClr val="tx1"/>
                </a:solidFill>
                <a:latin typeface="Comic Sans MS" pitchFamily="66" charset="0"/>
              </a:rPr>
              <a:t>. (The exponent could be different in different scenarios, but this is usually used.</a:t>
            </a:r>
          </a:p>
          <a:p>
            <a:pPr lvl="1">
              <a:spcBef>
                <a:spcPct val="50000"/>
              </a:spcBef>
              <a:buFont typeface="Wingdings" pitchFamily="2" charset="2"/>
              <a:buChar char="Ø"/>
            </a:pPr>
            <a:r>
              <a:rPr lang="en-US">
                <a:solidFill>
                  <a:schemeClr val="tx1"/>
                </a:solidFill>
                <a:latin typeface="Comic Sans MS" pitchFamily="66" charset="0"/>
              </a:rPr>
              <a:t> Shadowing</a:t>
            </a:r>
          </a:p>
          <a:p>
            <a:pPr lvl="2">
              <a:spcBef>
                <a:spcPct val="50000"/>
              </a:spcBef>
              <a:buFont typeface="Wingdings" pitchFamily="2" charset="2"/>
              <a:buChar char="§"/>
            </a:pPr>
            <a:r>
              <a:rPr lang="en-US">
                <a:solidFill>
                  <a:schemeClr val="tx1"/>
                </a:solidFill>
                <a:latin typeface="Comic Sans MS" pitchFamily="66" charset="0"/>
              </a:rPr>
              <a:t> Due to the presence of hills, other large objects. Usually lognormal.</a:t>
            </a:r>
          </a:p>
          <a:p>
            <a:pPr lvl="1">
              <a:spcBef>
                <a:spcPct val="50000"/>
              </a:spcBef>
              <a:buFont typeface="Wingdings" pitchFamily="2" charset="2"/>
              <a:buChar char="Ø"/>
            </a:pPr>
            <a:r>
              <a:rPr lang="en-US">
                <a:solidFill>
                  <a:schemeClr val="tx1"/>
                </a:solidFill>
                <a:latin typeface="Comic Sans MS" pitchFamily="66" charset="0"/>
              </a:rPr>
              <a:t> Multi-path Fading</a:t>
            </a:r>
          </a:p>
          <a:p>
            <a:pPr lvl="2">
              <a:spcBef>
                <a:spcPct val="50000"/>
              </a:spcBef>
              <a:buFont typeface="Wingdings" pitchFamily="2" charset="2"/>
              <a:buChar char="§"/>
            </a:pPr>
            <a:r>
              <a:rPr lang="en-US">
                <a:solidFill>
                  <a:schemeClr val="tx1"/>
                </a:solidFill>
                <a:latin typeface="Comic Sans MS" pitchFamily="66" charset="0"/>
              </a:rPr>
              <a:t> Due to the multi-path nature of channel.</a:t>
            </a:r>
          </a:p>
          <a:p>
            <a:pPr lvl="1">
              <a:spcBef>
                <a:spcPct val="50000"/>
              </a:spcBef>
              <a:buFont typeface="Wingdings" pitchFamily="2" charset="2"/>
              <a:buChar char="§"/>
            </a:pPr>
            <a:endParaRPr lang="en-US">
              <a:solidFill>
                <a:schemeClr val="tx1"/>
              </a:solidFill>
              <a:latin typeface="Comic Sans MS" pitchFamily="66"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838200" y="457200"/>
            <a:ext cx="7848600" cy="1312863"/>
          </a:xfrm>
          <a:prstGeom prst="rect">
            <a:avLst/>
          </a:prstGeom>
          <a:noFill/>
          <a:ln w="9525">
            <a:noFill/>
            <a:miter lim="800000"/>
            <a:headEnd/>
            <a:tailEnd/>
          </a:ln>
          <a:effectLst/>
        </p:spPr>
        <p:txBody>
          <a:bodyPr lIns="92075" tIns="46038" rIns="92075" bIns="46038" anchor="ctr"/>
          <a:lstStyle/>
          <a:p>
            <a:pPr algn="ctr"/>
            <a:r>
              <a:rPr lang="en-US" sz="2800">
                <a:solidFill>
                  <a:schemeClr val="tx2"/>
                </a:solidFill>
                <a:latin typeface="Comic Sans MS" pitchFamily="66" charset="0"/>
              </a:rPr>
              <a:t>Medium Access Issues in Heterogeneous Networks</a:t>
            </a:r>
          </a:p>
        </p:txBody>
      </p:sp>
      <p:sp>
        <p:nvSpPr>
          <p:cNvPr id="86019" name="Rectangle 3"/>
          <p:cNvSpPr>
            <a:spLocks noChangeArrowheads="1"/>
          </p:cNvSpPr>
          <p:nvPr/>
        </p:nvSpPr>
        <p:spPr bwMode="auto">
          <a:xfrm>
            <a:off x="838200" y="1828800"/>
            <a:ext cx="7848600" cy="4724400"/>
          </a:xfrm>
          <a:prstGeom prst="rect">
            <a:avLst/>
          </a:prstGeom>
          <a:noFill/>
          <a:ln w="9525">
            <a:noFill/>
            <a:miter lim="800000"/>
            <a:headEnd/>
            <a:tailEnd/>
          </a:ln>
          <a:effectLst/>
        </p:spPr>
        <p:txBody>
          <a:bodyPr lIns="92075" tIns="46038" rIns="92075" bIns="46038"/>
          <a:lstStyle/>
          <a:p>
            <a:pPr marL="342900" indent="-342900">
              <a:spcBef>
                <a:spcPct val="20000"/>
              </a:spcBef>
              <a:buFontTx/>
              <a:buChar char="•"/>
            </a:pPr>
            <a:r>
              <a:rPr lang="en-US" sz="2200">
                <a:solidFill>
                  <a:srgbClr val="0099CC"/>
                </a:solidFill>
                <a:latin typeface="Comic Sans MS" pitchFamily="66" charset="0"/>
              </a:rPr>
              <a:t>The existing medium access schemes typically assume homogeneous power capabilities, i.e. all nodes transmit at the same power level.</a:t>
            </a:r>
          </a:p>
          <a:p>
            <a:pPr marL="342900" indent="-342900">
              <a:spcBef>
                <a:spcPct val="20000"/>
              </a:spcBef>
              <a:buFontTx/>
              <a:buChar char="•"/>
            </a:pPr>
            <a:r>
              <a:rPr lang="en-US" sz="2200">
                <a:solidFill>
                  <a:srgbClr val="0099CC"/>
                </a:solidFill>
                <a:latin typeface="Comic Sans MS" pitchFamily="66" charset="0"/>
              </a:rPr>
              <a:t>The rapid spread of multifarious </a:t>
            </a:r>
            <a:r>
              <a:rPr lang="en-US" sz="2200" i="1">
                <a:solidFill>
                  <a:srgbClr val="0099CC"/>
                </a:solidFill>
                <a:latin typeface="Comic Sans MS" pitchFamily="66" charset="0"/>
              </a:rPr>
              <a:t>wireless network enabled</a:t>
            </a:r>
            <a:r>
              <a:rPr lang="en-US" sz="2200">
                <a:solidFill>
                  <a:srgbClr val="0099CC"/>
                </a:solidFill>
                <a:latin typeface="Comic Sans MS" pitchFamily="66" charset="0"/>
              </a:rPr>
              <a:t> devices jeopardizes this assumption.</a:t>
            </a:r>
          </a:p>
          <a:p>
            <a:pPr marL="342900" indent="-342900">
              <a:spcBef>
                <a:spcPct val="20000"/>
              </a:spcBef>
              <a:buFontTx/>
              <a:buChar char="•"/>
            </a:pPr>
            <a:r>
              <a:rPr lang="en-US" sz="2200">
                <a:solidFill>
                  <a:srgbClr val="0099CC"/>
                </a:solidFill>
                <a:latin typeface="Comic Sans MS" pitchFamily="66" charset="0"/>
              </a:rPr>
              <a:t>It is important to investigate if the MAC protocol in use unduly favors devices that can transmit at higher power levels.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1371600" y="457200"/>
            <a:ext cx="7380288" cy="1539875"/>
          </a:xfrm>
          <a:prstGeom prst="rect">
            <a:avLst/>
          </a:prstGeom>
          <a:noFill/>
          <a:ln w="9525">
            <a:noFill/>
            <a:miter lim="800000"/>
            <a:headEnd/>
            <a:tailEnd/>
          </a:ln>
          <a:effectLst/>
        </p:spPr>
        <p:txBody>
          <a:bodyPr lIns="92075" tIns="46038" rIns="92075" bIns="46038" anchor="ctr"/>
          <a:lstStyle/>
          <a:p>
            <a:pPr algn="ctr"/>
            <a:r>
              <a:rPr lang="en-US" sz="2800">
                <a:solidFill>
                  <a:schemeClr val="tx2"/>
                </a:solidFill>
                <a:latin typeface="Comic Sans MS" pitchFamily="66" charset="0"/>
              </a:rPr>
              <a:t>Failure of RTS/CTS in Heterogeneous Network</a:t>
            </a:r>
          </a:p>
        </p:txBody>
      </p:sp>
      <p:pic>
        <p:nvPicPr>
          <p:cNvPr id="87043" name="Picture 3" descr="\\Dream\homes\npoojary\My Pictures\fig_interf_scen.jpg"/>
          <p:cNvPicPr>
            <a:picLocks noChangeAspect="1" noChangeArrowheads="1"/>
          </p:cNvPicPr>
          <p:nvPr/>
        </p:nvPicPr>
        <p:blipFill>
          <a:blip r:embed="rId2"/>
          <a:srcRect/>
          <a:stretch>
            <a:fillRect/>
          </a:stretch>
        </p:blipFill>
        <p:spPr bwMode="auto">
          <a:xfrm>
            <a:off x="685800" y="2057400"/>
            <a:ext cx="7696200" cy="436245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1295400" y="685800"/>
            <a:ext cx="6629400" cy="457200"/>
          </a:xfrm>
          <a:prstGeom prst="rect">
            <a:avLst/>
          </a:prstGeom>
          <a:noFill/>
          <a:ln w="9525">
            <a:noFill/>
            <a:miter lim="800000"/>
            <a:headEnd/>
            <a:tailEnd/>
          </a:ln>
          <a:effectLst/>
        </p:spPr>
        <p:txBody>
          <a:bodyPr>
            <a:spAutoFit/>
          </a:bodyPr>
          <a:lstStyle/>
          <a:p>
            <a:pPr algn="ctr">
              <a:spcBef>
                <a:spcPct val="50000"/>
              </a:spcBef>
            </a:pPr>
            <a:r>
              <a:rPr lang="en-US">
                <a:latin typeface="Comic Sans MS" pitchFamily="66" charset="0"/>
              </a:rPr>
              <a:t>Effects of range heterogeneity</a:t>
            </a:r>
          </a:p>
        </p:txBody>
      </p:sp>
      <p:sp>
        <p:nvSpPr>
          <p:cNvPr id="89091" name="Text Box 3"/>
          <p:cNvSpPr txBox="1">
            <a:spLocks noChangeArrowheads="1"/>
          </p:cNvSpPr>
          <p:nvPr/>
        </p:nvSpPr>
        <p:spPr bwMode="auto">
          <a:xfrm>
            <a:off x="457200" y="1752600"/>
            <a:ext cx="8305800" cy="4108450"/>
          </a:xfrm>
          <a:prstGeom prst="rect">
            <a:avLst/>
          </a:prstGeom>
          <a:noFill/>
          <a:ln w="9525">
            <a:noFill/>
            <a:miter lim="800000"/>
            <a:headEnd/>
            <a:tailEnd/>
          </a:ln>
          <a:effectLst/>
        </p:spPr>
        <p:txBody>
          <a:bodyPr>
            <a:spAutoFit/>
          </a:bodyPr>
          <a:lstStyle/>
          <a:p>
            <a:pPr>
              <a:spcBef>
                <a:spcPct val="50000"/>
              </a:spcBef>
              <a:buFontTx/>
              <a:buChar char="•"/>
            </a:pPr>
            <a:r>
              <a:rPr lang="en-US">
                <a:solidFill>
                  <a:srgbClr val="3366FF"/>
                </a:solidFill>
                <a:latin typeface="Comic Sans MS" pitchFamily="66" charset="0"/>
              </a:rPr>
              <a:t> Significant degradation in throughput.</a:t>
            </a:r>
          </a:p>
          <a:p>
            <a:pPr>
              <a:spcBef>
                <a:spcPct val="50000"/>
              </a:spcBef>
              <a:buFontTx/>
              <a:buChar char="•"/>
            </a:pPr>
            <a:r>
              <a:rPr lang="en-US">
                <a:solidFill>
                  <a:srgbClr val="3366FF"/>
                </a:solidFill>
                <a:latin typeface="Comic Sans MS" pitchFamily="66" charset="0"/>
              </a:rPr>
              <a:t> One way of overcoming this is to flood (remember flooding </a:t>
            </a:r>
            <a:r>
              <a:rPr lang="en-US">
                <a:solidFill>
                  <a:srgbClr val="3366FF"/>
                </a:solidFill>
                <a:latin typeface="Comic Sans MS" pitchFamily="66" charset="0"/>
                <a:sym typeface="Wingdings" pitchFamily="2" charset="2"/>
              </a:rPr>
              <a:t> ?) the CTS message within certain distance of the transmission.</a:t>
            </a:r>
          </a:p>
          <a:p>
            <a:pPr>
              <a:spcBef>
                <a:spcPct val="50000"/>
              </a:spcBef>
              <a:buFontTx/>
              <a:buChar char="•"/>
            </a:pPr>
            <a:r>
              <a:rPr lang="en-US">
                <a:solidFill>
                  <a:srgbClr val="3366FF"/>
                </a:solidFill>
                <a:latin typeface="Comic Sans MS" pitchFamily="66" charset="0"/>
                <a:sym typeface="Wingdings" pitchFamily="2" charset="2"/>
              </a:rPr>
              <a:t> However, this does not help. Why ?</a:t>
            </a:r>
          </a:p>
          <a:p>
            <a:pPr>
              <a:spcBef>
                <a:spcPct val="50000"/>
              </a:spcBef>
              <a:buFontTx/>
              <a:buChar char="•"/>
            </a:pPr>
            <a:r>
              <a:rPr lang="en-US">
                <a:solidFill>
                  <a:srgbClr val="3366FF"/>
                </a:solidFill>
                <a:latin typeface="Comic Sans MS" pitchFamily="66" charset="0"/>
                <a:sym typeface="Wingdings" pitchFamily="2" charset="2"/>
              </a:rPr>
              <a:t> A lot more messages – create more collisions and therefore a further degradation in throughput.</a:t>
            </a:r>
          </a:p>
          <a:p>
            <a:pPr>
              <a:spcBef>
                <a:spcPct val="50000"/>
              </a:spcBef>
              <a:buFontTx/>
              <a:buChar char="•"/>
            </a:pPr>
            <a:r>
              <a:rPr lang="en-US">
                <a:solidFill>
                  <a:srgbClr val="3366FF"/>
                </a:solidFill>
                <a:latin typeface="Comic Sans MS" pitchFamily="66" charset="0"/>
                <a:sym typeface="Wingdings" pitchFamily="2" charset="2"/>
              </a:rPr>
              <a:t> Need for a more intelligent way of dissemination of control messages.</a:t>
            </a:r>
            <a:endParaRPr lang="en-US">
              <a:solidFill>
                <a:srgbClr val="3366FF"/>
              </a:solidFill>
              <a:latin typeface="Comic Sans MS" pitchFamily="66"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457200" y="2209800"/>
            <a:ext cx="8458200" cy="3195638"/>
          </a:xfrm>
          <a:prstGeom prst="rect">
            <a:avLst/>
          </a:prstGeom>
          <a:noFill/>
          <a:ln w="9525">
            <a:noFill/>
            <a:miter lim="800000"/>
            <a:headEnd/>
            <a:tailEnd/>
          </a:ln>
          <a:effectLst/>
        </p:spPr>
        <p:txBody>
          <a:bodyPr lIns="457056" tIns="365010" rIns="457056" bIns="639561">
            <a:spAutoFit/>
          </a:bodyPr>
          <a:lstStyle/>
          <a:p>
            <a:pPr eaLnBrk="0" hangingPunct="0">
              <a:tabLst>
                <a:tab pos="0" algn="l"/>
                <a:tab pos="182563" algn="l"/>
              </a:tabLst>
            </a:pPr>
            <a:r>
              <a:rPr lang="en-US">
                <a:solidFill>
                  <a:schemeClr val="tx1"/>
                </a:solidFill>
                <a:latin typeface="Comic Sans MS" pitchFamily="66" charset="0"/>
                <a:cs typeface="Times New Roman" charset="0"/>
              </a:rPr>
              <a:t>·Poojary, N., Krishnamurthy, S.V. and Dao, S, Medium Access Control in a Network of Ad Hoc Nodes with Heterogeneous Transmit Power Capabilities, Proceedings of ICC 2001.</a:t>
            </a:r>
          </a:p>
          <a:p>
            <a:pPr eaLnBrk="0" hangingPunct="0">
              <a:tabLst>
                <a:tab pos="0" algn="l"/>
                <a:tab pos="182563" algn="l"/>
              </a:tabLst>
            </a:pPr>
            <a:endParaRPr lang="en-US">
              <a:solidFill>
                <a:schemeClr val="tx1"/>
              </a:solidFill>
              <a:latin typeface="Comic Sans MS" pitchFamily="66" charset="0"/>
              <a:cs typeface="Times New Roman" charset="0"/>
            </a:endParaRPr>
          </a:p>
          <a:p>
            <a:pPr eaLnBrk="0" hangingPunct="0">
              <a:tabLst>
                <a:tab pos="0" algn="l"/>
                <a:tab pos="182563" algn="l"/>
              </a:tabLst>
            </a:pPr>
            <a:r>
              <a:rPr lang="en-US">
                <a:solidFill>
                  <a:srgbClr val="0099CC"/>
                </a:solidFill>
                <a:latin typeface="Comic Sans MS" pitchFamily="66" charset="0"/>
                <a:cs typeface="Times New Roman" charset="0"/>
              </a:rPr>
              <a:t>On my web site.</a:t>
            </a:r>
            <a:endParaRPr lang="en-US">
              <a:solidFill>
                <a:srgbClr val="0099CC"/>
              </a:solidFill>
              <a:latin typeface="Comic Sans MS" pitchFamily="66" charset="0"/>
            </a:endParaRPr>
          </a:p>
        </p:txBody>
      </p:sp>
      <p:sp>
        <p:nvSpPr>
          <p:cNvPr id="90115" name="Text Box 3"/>
          <p:cNvSpPr txBox="1">
            <a:spLocks noChangeArrowheads="1"/>
          </p:cNvSpPr>
          <p:nvPr/>
        </p:nvSpPr>
        <p:spPr bwMode="auto">
          <a:xfrm>
            <a:off x="1828800" y="914400"/>
            <a:ext cx="54864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90116" name="Text Box 4"/>
          <p:cNvSpPr txBox="1">
            <a:spLocks noChangeArrowheads="1"/>
          </p:cNvSpPr>
          <p:nvPr/>
        </p:nvSpPr>
        <p:spPr bwMode="auto">
          <a:xfrm>
            <a:off x="2514600" y="914400"/>
            <a:ext cx="4419600" cy="457200"/>
          </a:xfrm>
          <a:prstGeom prst="rect">
            <a:avLst/>
          </a:prstGeom>
          <a:noFill/>
          <a:ln w="9525">
            <a:noFill/>
            <a:miter lim="800000"/>
            <a:headEnd/>
            <a:tailEnd/>
          </a:ln>
          <a:effectLst/>
        </p:spPr>
        <p:txBody>
          <a:bodyPr>
            <a:spAutoFit/>
          </a:bodyPr>
          <a:lstStyle/>
          <a:p>
            <a:pPr algn="ctr">
              <a:spcBef>
                <a:spcPct val="50000"/>
              </a:spcBef>
            </a:pPr>
            <a:r>
              <a:rPr lang="en-US">
                <a:solidFill>
                  <a:srgbClr val="CC3300"/>
                </a:solidFill>
                <a:latin typeface="Comic Sans MS" pitchFamily="66" charset="0"/>
              </a:rPr>
              <a:t>Reference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914400" y="11113"/>
            <a:ext cx="7369175" cy="579437"/>
          </a:xfrm>
          <a:prstGeom prst="rect">
            <a:avLst/>
          </a:prstGeom>
          <a:noFill/>
          <a:ln w="9525">
            <a:noFill/>
            <a:miter lim="800000"/>
            <a:headEnd/>
            <a:tailEnd/>
          </a:ln>
          <a:effectLst/>
        </p:spPr>
        <p:txBody>
          <a:bodyPr>
            <a:spAutoFit/>
          </a:bodyPr>
          <a:lstStyle/>
          <a:p>
            <a:pPr algn="ctr">
              <a:spcBef>
                <a:spcPct val="50000"/>
              </a:spcBef>
            </a:pPr>
            <a:r>
              <a:rPr lang="en-US" sz="3200">
                <a:solidFill>
                  <a:srgbClr val="333399"/>
                </a:solidFill>
                <a:latin typeface="Comic Sans MS" pitchFamily="66" charset="0"/>
              </a:rPr>
              <a:t>Multi-Path Effects</a:t>
            </a:r>
          </a:p>
        </p:txBody>
      </p:sp>
      <p:sp>
        <p:nvSpPr>
          <p:cNvPr id="59395" name="Text Box 3"/>
          <p:cNvSpPr txBox="1">
            <a:spLocks noChangeArrowheads="1"/>
          </p:cNvSpPr>
          <p:nvPr/>
        </p:nvSpPr>
        <p:spPr bwMode="auto">
          <a:xfrm>
            <a:off x="381000" y="696913"/>
            <a:ext cx="8229600" cy="822325"/>
          </a:xfrm>
          <a:prstGeom prst="rect">
            <a:avLst/>
          </a:prstGeom>
          <a:noFill/>
          <a:ln w="9525">
            <a:noFill/>
            <a:miter lim="800000"/>
            <a:headEnd/>
            <a:tailEnd/>
          </a:ln>
          <a:effectLst/>
        </p:spPr>
        <p:txBody>
          <a:bodyPr>
            <a:spAutoFit/>
          </a:bodyPr>
          <a:lstStyle/>
          <a:p>
            <a:pPr lvl="1">
              <a:spcBef>
                <a:spcPct val="50000"/>
              </a:spcBef>
              <a:buFont typeface="Wingdings" pitchFamily="2" charset="2"/>
              <a:buChar char="§"/>
            </a:pPr>
            <a:r>
              <a:rPr lang="en-US">
                <a:solidFill>
                  <a:schemeClr val="tx1"/>
                </a:solidFill>
                <a:latin typeface="Comic Sans MS" pitchFamily="66" charset="0"/>
              </a:rPr>
              <a:t> Could cause a significant attenuation due to the destructive combination of signals.</a:t>
            </a:r>
          </a:p>
        </p:txBody>
      </p:sp>
      <p:grpSp>
        <p:nvGrpSpPr>
          <p:cNvPr id="59404" name="Group 12"/>
          <p:cNvGrpSpPr>
            <a:grpSpLocks/>
          </p:cNvGrpSpPr>
          <p:nvPr/>
        </p:nvGrpSpPr>
        <p:grpSpPr bwMode="auto">
          <a:xfrm>
            <a:off x="533400" y="2057400"/>
            <a:ext cx="457200" cy="914400"/>
            <a:chOff x="336" y="1296"/>
            <a:chExt cx="288" cy="576"/>
          </a:xfrm>
        </p:grpSpPr>
        <p:sp>
          <p:nvSpPr>
            <p:cNvPr id="59396" name="Line 4"/>
            <p:cNvSpPr>
              <a:spLocks noChangeShapeType="1"/>
            </p:cNvSpPr>
            <p:nvPr/>
          </p:nvSpPr>
          <p:spPr bwMode="auto">
            <a:xfrm>
              <a:off x="480" y="1536"/>
              <a:ext cx="0" cy="336"/>
            </a:xfrm>
            <a:prstGeom prst="line">
              <a:avLst/>
            </a:prstGeom>
            <a:noFill/>
            <a:ln w="57150">
              <a:solidFill>
                <a:schemeClr val="tx1"/>
              </a:solidFill>
              <a:round/>
              <a:headEnd/>
              <a:tailEnd/>
            </a:ln>
            <a:effectLst/>
          </p:spPr>
          <p:txBody>
            <a:bodyPr/>
            <a:lstStyle/>
            <a:p>
              <a:endParaRPr lang="en-US"/>
            </a:p>
          </p:txBody>
        </p:sp>
        <p:sp>
          <p:nvSpPr>
            <p:cNvPr id="59397" name="Line 5"/>
            <p:cNvSpPr>
              <a:spLocks noChangeShapeType="1"/>
            </p:cNvSpPr>
            <p:nvPr/>
          </p:nvSpPr>
          <p:spPr bwMode="auto">
            <a:xfrm>
              <a:off x="336" y="1344"/>
              <a:ext cx="144" cy="192"/>
            </a:xfrm>
            <a:prstGeom prst="line">
              <a:avLst/>
            </a:prstGeom>
            <a:noFill/>
            <a:ln w="57150">
              <a:solidFill>
                <a:schemeClr val="tx1"/>
              </a:solidFill>
              <a:round/>
              <a:headEnd/>
              <a:tailEnd/>
            </a:ln>
            <a:effectLst/>
          </p:spPr>
          <p:txBody>
            <a:bodyPr/>
            <a:lstStyle/>
            <a:p>
              <a:endParaRPr lang="en-US"/>
            </a:p>
          </p:txBody>
        </p:sp>
        <p:sp>
          <p:nvSpPr>
            <p:cNvPr id="59398" name="Line 6"/>
            <p:cNvSpPr>
              <a:spLocks noChangeShapeType="1"/>
            </p:cNvSpPr>
            <p:nvPr/>
          </p:nvSpPr>
          <p:spPr bwMode="auto">
            <a:xfrm>
              <a:off x="480" y="1296"/>
              <a:ext cx="0" cy="192"/>
            </a:xfrm>
            <a:prstGeom prst="line">
              <a:avLst/>
            </a:prstGeom>
            <a:noFill/>
            <a:ln w="57150">
              <a:solidFill>
                <a:schemeClr val="tx1"/>
              </a:solidFill>
              <a:round/>
              <a:headEnd/>
              <a:tailEnd/>
            </a:ln>
            <a:effectLst/>
          </p:spPr>
          <p:txBody>
            <a:bodyPr/>
            <a:lstStyle/>
            <a:p>
              <a:endParaRPr lang="en-US"/>
            </a:p>
          </p:txBody>
        </p:sp>
        <p:sp>
          <p:nvSpPr>
            <p:cNvPr id="59400" name="Line 8"/>
            <p:cNvSpPr>
              <a:spLocks noChangeShapeType="1"/>
            </p:cNvSpPr>
            <p:nvPr/>
          </p:nvSpPr>
          <p:spPr bwMode="auto">
            <a:xfrm flipV="1">
              <a:off x="480" y="1344"/>
              <a:ext cx="144" cy="144"/>
            </a:xfrm>
            <a:prstGeom prst="line">
              <a:avLst/>
            </a:prstGeom>
            <a:noFill/>
            <a:ln w="57150">
              <a:solidFill>
                <a:schemeClr val="tx1"/>
              </a:solidFill>
              <a:round/>
              <a:headEnd/>
              <a:tailEnd/>
            </a:ln>
            <a:effectLst/>
          </p:spPr>
          <p:txBody>
            <a:bodyPr/>
            <a:lstStyle/>
            <a:p>
              <a:endParaRPr lang="en-US"/>
            </a:p>
          </p:txBody>
        </p:sp>
      </p:grpSp>
      <p:pic>
        <p:nvPicPr>
          <p:cNvPr id="59401" name="Picture 9" descr="http://us.a1.yimg.com/us.yimg.com/a/iy/auctions/ibm_thinkpad.gif">
            <a:hlinkClick r:id="rId2"/>
          </p:cNvPr>
          <p:cNvPicPr>
            <a:picLocks noChangeAspect="1" noChangeArrowheads="1"/>
          </p:cNvPicPr>
          <p:nvPr/>
        </p:nvPicPr>
        <p:blipFill>
          <a:blip r:embed="rId3"/>
          <a:srcRect/>
          <a:stretch>
            <a:fillRect/>
          </a:stretch>
        </p:blipFill>
        <p:spPr bwMode="auto">
          <a:xfrm>
            <a:off x="1447800" y="3276600"/>
            <a:ext cx="800100" cy="708025"/>
          </a:xfrm>
          <a:prstGeom prst="rect">
            <a:avLst/>
          </a:prstGeom>
          <a:noFill/>
        </p:spPr>
      </p:pic>
      <p:sp>
        <p:nvSpPr>
          <p:cNvPr id="59402" name="Line 10"/>
          <p:cNvSpPr>
            <a:spLocks noChangeShapeType="1"/>
          </p:cNvSpPr>
          <p:nvPr/>
        </p:nvSpPr>
        <p:spPr bwMode="auto">
          <a:xfrm>
            <a:off x="228600" y="3505200"/>
            <a:ext cx="457200" cy="609600"/>
          </a:xfrm>
          <a:prstGeom prst="line">
            <a:avLst/>
          </a:prstGeom>
          <a:noFill/>
          <a:ln w="76200">
            <a:solidFill>
              <a:srgbClr val="FF3300"/>
            </a:solidFill>
            <a:round/>
            <a:headEnd/>
            <a:tailEnd/>
          </a:ln>
          <a:effectLst/>
        </p:spPr>
        <p:txBody>
          <a:bodyPr/>
          <a:lstStyle/>
          <a:p>
            <a:endParaRPr lang="en-US"/>
          </a:p>
        </p:txBody>
      </p:sp>
      <p:sp>
        <p:nvSpPr>
          <p:cNvPr id="59403" name="Line 11"/>
          <p:cNvSpPr>
            <a:spLocks noChangeShapeType="1"/>
          </p:cNvSpPr>
          <p:nvPr/>
        </p:nvSpPr>
        <p:spPr bwMode="auto">
          <a:xfrm>
            <a:off x="1981200" y="1905000"/>
            <a:ext cx="304800" cy="914400"/>
          </a:xfrm>
          <a:prstGeom prst="line">
            <a:avLst/>
          </a:prstGeom>
          <a:noFill/>
          <a:ln w="76200">
            <a:solidFill>
              <a:srgbClr val="FF3300"/>
            </a:solidFill>
            <a:round/>
            <a:headEnd/>
            <a:tailEnd/>
          </a:ln>
          <a:effectLst/>
        </p:spPr>
        <p:txBody>
          <a:bodyPr/>
          <a:lstStyle/>
          <a:p>
            <a:endParaRPr lang="en-US"/>
          </a:p>
        </p:txBody>
      </p:sp>
      <p:sp>
        <p:nvSpPr>
          <p:cNvPr id="59405" name="Line 13"/>
          <p:cNvSpPr>
            <a:spLocks noChangeShapeType="1"/>
          </p:cNvSpPr>
          <p:nvPr/>
        </p:nvSpPr>
        <p:spPr bwMode="auto">
          <a:xfrm flipH="1" flipV="1">
            <a:off x="990600" y="2590800"/>
            <a:ext cx="533400" cy="838200"/>
          </a:xfrm>
          <a:prstGeom prst="line">
            <a:avLst/>
          </a:prstGeom>
          <a:noFill/>
          <a:ln w="9525">
            <a:solidFill>
              <a:schemeClr val="tx1"/>
            </a:solidFill>
            <a:round/>
            <a:headEnd/>
            <a:tailEnd type="triangle" w="med" len="med"/>
          </a:ln>
          <a:effectLst/>
        </p:spPr>
        <p:txBody>
          <a:bodyPr/>
          <a:lstStyle/>
          <a:p>
            <a:endParaRPr lang="en-US"/>
          </a:p>
        </p:txBody>
      </p:sp>
      <p:sp>
        <p:nvSpPr>
          <p:cNvPr id="59406" name="Line 14"/>
          <p:cNvSpPr>
            <a:spLocks noChangeShapeType="1"/>
          </p:cNvSpPr>
          <p:nvPr/>
        </p:nvSpPr>
        <p:spPr bwMode="auto">
          <a:xfrm flipH="1">
            <a:off x="533400" y="3581400"/>
            <a:ext cx="914400" cy="228600"/>
          </a:xfrm>
          <a:prstGeom prst="line">
            <a:avLst/>
          </a:prstGeom>
          <a:noFill/>
          <a:ln w="9525">
            <a:solidFill>
              <a:schemeClr val="tx1"/>
            </a:solidFill>
            <a:round/>
            <a:headEnd/>
            <a:tailEnd type="triangle" w="med" len="med"/>
          </a:ln>
          <a:effectLst/>
        </p:spPr>
        <p:txBody>
          <a:bodyPr/>
          <a:lstStyle/>
          <a:p>
            <a:endParaRPr lang="en-US"/>
          </a:p>
        </p:txBody>
      </p:sp>
      <p:sp>
        <p:nvSpPr>
          <p:cNvPr id="59407" name="Line 15"/>
          <p:cNvSpPr>
            <a:spLocks noChangeShapeType="1"/>
          </p:cNvSpPr>
          <p:nvPr/>
        </p:nvSpPr>
        <p:spPr bwMode="auto">
          <a:xfrm flipV="1">
            <a:off x="533400" y="2743200"/>
            <a:ext cx="76200" cy="1066800"/>
          </a:xfrm>
          <a:prstGeom prst="line">
            <a:avLst/>
          </a:prstGeom>
          <a:noFill/>
          <a:ln w="9525">
            <a:solidFill>
              <a:schemeClr val="tx1"/>
            </a:solidFill>
            <a:round/>
            <a:headEnd/>
            <a:tailEnd type="triangle" w="med" len="med"/>
          </a:ln>
          <a:effectLst/>
        </p:spPr>
        <p:txBody>
          <a:bodyPr/>
          <a:lstStyle/>
          <a:p>
            <a:endParaRPr lang="en-US"/>
          </a:p>
        </p:txBody>
      </p:sp>
      <p:sp>
        <p:nvSpPr>
          <p:cNvPr id="59408" name="Line 16"/>
          <p:cNvSpPr>
            <a:spLocks noChangeShapeType="1"/>
          </p:cNvSpPr>
          <p:nvPr/>
        </p:nvSpPr>
        <p:spPr bwMode="auto">
          <a:xfrm flipV="1">
            <a:off x="1905000" y="2438400"/>
            <a:ext cx="228600" cy="838200"/>
          </a:xfrm>
          <a:prstGeom prst="line">
            <a:avLst/>
          </a:prstGeom>
          <a:noFill/>
          <a:ln w="9525">
            <a:solidFill>
              <a:schemeClr val="tx1"/>
            </a:solidFill>
            <a:round/>
            <a:headEnd/>
            <a:tailEnd type="triangle" w="med" len="med"/>
          </a:ln>
          <a:effectLst/>
        </p:spPr>
        <p:txBody>
          <a:bodyPr/>
          <a:lstStyle/>
          <a:p>
            <a:endParaRPr lang="en-US"/>
          </a:p>
        </p:txBody>
      </p:sp>
      <p:sp>
        <p:nvSpPr>
          <p:cNvPr id="59409" name="Line 17"/>
          <p:cNvSpPr>
            <a:spLocks noChangeShapeType="1"/>
          </p:cNvSpPr>
          <p:nvPr/>
        </p:nvSpPr>
        <p:spPr bwMode="auto">
          <a:xfrm flipH="1">
            <a:off x="914400" y="2438400"/>
            <a:ext cx="1219200" cy="76200"/>
          </a:xfrm>
          <a:prstGeom prst="line">
            <a:avLst/>
          </a:prstGeom>
          <a:noFill/>
          <a:ln w="9525">
            <a:solidFill>
              <a:schemeClr val="tx1"/>
            </a:solidFill>
            <a:round/>
            <a:headEnd/>
            <a:tailEnd type="triangle" w="med" len="med"/>
          </a:ln>
          <a:effectLst/>
        </p:spPr>
        <p:txBody>
          <a:bodyPr/>
          <a:lstStyle/>
          <a:p>
            <a:endParaRPr lang="en-US"/>
          </a:p>
        </p:txBody>
      </p:sp>
      <p:sp>
        <p:nvSpPr>
          <p:cNvPr id="59410" name="Text Box 18"/>
          <p:cNvSpPr txBox="1">
            <a:spLocks noChangeArrowheads="1"/>
          </p:cNvSpPr>
          <p:nvPr/>
        </p:nvSpPr>
        <p:spPr bwMode="auto">
          <a:xfrm>
            <a:off x="2667000" y="1752600"/>
            <a:ext cx="6172200" cy="3013075"/>
          </a:xfrm>
          <a:prstGeom prst="rect">
            <a:avLst/>
          </a:prstGeom>
          <a:noFill/>
          <a:ln w="9525">
            <a:noFill/>
            <a:miter lim="800000"/>
            <a:headEnd/>
            <a:tailEnd/>
          </a:ln>
          <a:effectLst/>
        </p:spPr>
        <p:txBody>
          <a:bodyPr>
            <a:spAutoFit/>
          </a:bodyPr>
          <a:lstStyle/>
          <a:p>
            <a:pPr lvl="1">
              <a:spcBef>
                <a:spcPct val="50000"/>
              </a:spcBef>
              <a:buFont typeface="Wingdings" pitchFamily="2" charset="2"/>
              <a:buChar char="§"/>
            </a:pPr>
            <a:r>
              <a:rPr lang="en-US">
                <a:solidFill>
                  <a:schemeClr val="tx1"/>
                </a:solidFill>
                <a:latin typeface="Comic Sans MS" pitchFamily="66" charset="0"/>
              </a:rPr>
              <a:t> Usually rate dependent.</a:t>
            </a:r>
          </a:p>
          <a:p>
            <a:pPr lvl="1">
              <a:spcBef>
                <a:spcPct val="50000"/>
              </a:spcBef>
              <a:buFont typeface="Wingdings" pitchFamily="2" charset="2"/>
              <a:buChar char="§"/>
            </a:pPr>
            <a:r>
              <a:rPr lang="en-US">
                <a:solidFill>
                  <a:schemeClr val="tx1"/>
                </a:solidFill>
                <a:latin typeface="Comic Sans MS" pitchFamily="66" charset="0"/>
              </a:rPr>
              <a:t> For narrowband it causes what is called as “non-frequency selective fading – wipes out certain frequencies totally. </a:t>
            </a:r>
          </a:p>
          <a:p>
            <a:pPr lvl="1">
              <a:spcBef>
                <a:spcPct val="50000"/>
              </a:spcBef>
              <a:buFont typeface="Wingdings" pitchFamily="2" charset="2"/>
              <a:buChar char="§"/>
            </a:pPr>
            <a:r>
              <a:rPr lang="en-US">
                <a:solidFill>
                  <a:schemeClr val="tx1"/>
                </a:solidFill>
                <a:latin typeface="Comic Sans MS" pitchFamily="66" charset="0"/>
              </a:rPr>
              <a:t> Usually follows a Rayleigh or Ricean distribution.</a:t>
            </a:r>
          </a:p>
        </p:txBody>
      </p:sp>
      <p:sp>
        <p:nvSpPr>
          <p:cNvPr id="59411" name="Text Box 19"/>
          <p:cNvSpPr txBox="1">
            <a:spLocks noChangeArrowheads="1"/>
          </p:cNvSpPr>
          <p:nvPr/>
        </p:nvSpPr>
        <p:spPr bwMode="auto">
          <a:xfrm>
            <a:off x="381000" y="5029200"/>
            <a:ext cx="8229600" cy="1187450"/>
          </a:xfrm>
          <a:prstGeom prst="rect">
            <a:avLst/>
          </a:prstGeom>
          <a:noFill/>
          <a:ln w="9525">
            <a:noFill/>
            <a:miter lim="800000"/>
            <a:headEnd/>
            <a:tailEnd/>
          </a:ln>
          <a:effectLst/>
        </p:spPr>
        <p:txBody>
          <a:bodyPr>
            <a:spAutoFit/>
          </a:bodyPr>
          <a:lstStyle/>
          <a:p>
            <a:pPr lvl="1">
              <a:spcBef>
                <a:spcPct val="50000"/>
              </a:spcBef>
              <a:buFont typeface="Wingdings" pitchFamily="2" charset="2"/>
              <a:buChar char="§"/>
            </a:pPr>
            <a:r>
              <a:rPr lang="en-US">
                <a:solidFill>
                  <a:schemeClr val="tx1"/>
                </a:solidFill>
                <a:latin typeface="Comic Sans MS" pitchFamily="66" charset="0"/>
              </a:rPr>
              <a:t> For broadband transmission causes spreading of signals – overlay of delayed signals – causes what is called as Inter Symbol Interference.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914400" y="11113"/>
            <a:ext cx="7369175" cy="579437"/>
          </a:xfrm>
          <a:prstGeom prst="rect">
            <a:avLst/>
          </a:prstGeom>
          <a:noFill/>
          <a:ln w="9525">
            <a:noFill/>
            <a:miter lim="800000"/>
            <a:headEnd/>
            <a:tailEnd/>
          </a:ln>
          <a:effectLst/>
        </p:spPr>
        <p:txBody>
          <a:bodyPr>
            <a:spAutoFit/>
          </a:bodyPr>
          <a:lstStyle/>
          <a:p>
            <a:pPr algn="ctr">
              <a:spcBef>
                <a:spcPct val="50000"/>
              </a:spcBef>
            </a:pPr>
            <a:r>
              <a:rPr lang="en-US" sz="3200">
                <a:solidFill>
                  <a:srgbClr val="333399"/>
                </a:solidFill>
                <a:latin typeface="Comic Sans MS" pitchFamily="66" charset="0"/>
              </a:rPr>
              <a:t>Some Key Concepts</a:t>
            </a:r>
          </a:p>
        </p:txBody>
      </p:sp>
      <p:sp>
        <p:nvSpPr>
          <p:cNvPr id="60419" name="Text Box 3"/>
          <p:cNvSpPr txBox="1">
            <a:spLocks noChangeArrowheads="1"/>
          </p:cNvSpPr>
          <p:nvPr/>
        </p:nvSpPr>
        <p:spPr bwMode="auto">
          <a:xfrm>
            <a:off x="381000" y="457200"/>
            <a:ext cx="8229600" cy="6116638"/>
          </a:xfrm>
          <a:prstGeom prst="rect">
            <a:avLst/>
          </a:prstGeom>
          <a:noFill/>
          <a:ln w="9525">
            <a:noFill/>
            <a:miter lim="800000"/>
            <a:headEnd/>
            <a:tailEnd/>
          </a:ln>
          <a:effectLst/>
        </p:spPr>
        <p:txBody>
          <a:bodyPr>
            <a:spAutoFit/>
          </a:bodyPr>
          <a:lstStyle/>
          <a:p>
            <a:pPr lvl="1">
              <a:spcBef>
                <a:spcPct val="50000"/>
              </a:spcBef>
              <a:buFont typeface="Wingdings" pitchFamily="2" charset="2"/>
              <a:buChar char="§"/>
            </a:pPr>
            <a:r>
              <a:rPr lang="en-US">
                <a:solidFill>
                  <a:schemeClr val="tx1"/>
                </a:solidFill>
                <a:latin typeface="Comic Sans MS" pitchFamily="66" charset="0"/>
              </a:rPr>
              <a:t> COLLISIONS: When two or more transmissions are received at the same time, it is said that there is a collision at the receiver (Note that the two transmissions ought to be with the same frequency and at the same time.).</a:t>
            </a:r>
          </a:p>
          <a:p>
            <a:pPr lvl="1">
              <a:spcBef>
                <a:spcPct val="50000"/>
              </a:spcBef>
              <a:buFont typeface="Wingdings" pitchFamily="2" charset="2"/>
              <a:buChar char="§"/>
            </a:pPr>
            <a:r>
              <a:rPr lang="en-US">
                <a:solidFill>
                  <a:schemeClr val="tx1"/>
                </a:solidFill>
                <a:latin typeface="Comic Sans MS" pitchFamily="66" charset="0"/>
              </a:rPr>
              <a:t> CAPTURE: If the signal strength of one of the signals is sufficiently larger than that of an other, this signal could potentially be captured at the receiver. The other signal is called “INTERFERENCE”.</a:t>
            </a:r>
          </a:p>
          <a:p>
            <a:pPr lvl="1">
              <a:spcBef>
                <a:spcPct val="50000"/>
              </a:spcBef>
              <a:buFont typeface="Wingdings" pitchFamily="2" charset="2"/>
              <a:buChar char="§"/>
            </a:pPr>
            <a:r>
              <a:rPr lang="en-US">
                <a:solidFill>
                  <a:schemeClr val="tx1"/>
                </a:solidFill>
                <a:latin typeface="Comic Sans MS" pitchFamily="66" charset="0"/>
              </a:rPr>
              <a:t> CARRIER: Usually there is a high frequency carrier upon which the data is super-imposed (MODULATION).</a:t>
            </a:r>
          </a:p>
          <a:p>
            <a:pPr lvl="1">
              <a:spcBef>
                <a:spcPct val="50000"/>
              </a:spcBef>
              <a:buFont typeface="Wingdings" pitchFamily="2" charset="2"/>
              <a:buChar char="§"/>
            </a:pPr>
            <a:r>
              <a:rPr lang="en-US">
                <a:solidFill>
                  <a:schemeClr val="tx1"/>
                </a:solidFill>
                <a:latin typeface="Comic Sans MS" pitchFamily="66" charset="0"/>
              </a:rPr>
              <a:t> For the purposes of this discussion we ignore capture and interference – only collisions.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914400" y="11113"/>
            <a:ext cx="7369175" cy="1066800"/>
          </a:xfrm>
          <a:prstGeom prst="rect">
            <a:avLst/>
          </a:prstGeom>
          <a:noFill/>
          <a:ln w="9525">
            <a:noFill/>
            <a:miter lim="800000"/>
            <a:headEnd/>
            <a:tailEnd/>
          </a:ln>
          <a:effectLst/>
        </p:spPr>
        <p:txBody>
          <a:bodyPr>
            <a:spAutoFit/>
          </a:bodyPr>
          <a:lstStyle/>
          <a:p>
            <a:pPr algn="ctr">
              <a:spcBef>
                <a:spcPct val="50000"/>
              </a:spcBef>
            </a:pPr>
            <a:r>
              <a:rPr lang="en-US" sz="3200">
                <a:solidFill>
                  <a:srgbClr val="333399"/>
                </a:solidFill>
                <a:latin typeface="Comic Sans MS" pitchFamily="66" charset="0"/>
              </a:rPr>
              <a:t>CSMA – Carrier Sense Multiple Access</a:t>
            </a:r>
          </a:p>
        </p:txBody>
      </p:sp>
      <p:sp>
        <p:nvSpPr>
          <p:cNvPr id="61443" name="Text Box 3"/>
          <p:cNvSpPr txBox="1">
            <a:spLocks noChangeArrowheads="1"/>
          </p:cNvSpPr>
          <p:nvPr/>
        </p:nvSpPr>
        <p:spPr bwMode="auto">
          <a:xfrm>
            <a:off x="381000" y="1143000"/>
            <a:ext cx="8229600" cy="5203825"/>
          </a:xfrm>
          <a:prstGeom prst="rect">
            <a:avLst/>
          </a:prstGeom>
          <a:noFill/>
          <a:ln w="9525">
            <a:noFill/>
            <a:miter lim="800000"/>
            <a:headEnd/>
            <a:tailEnd/>
          </a:ln>
          <a:effectLst/>
        </p:spPr>
        <p:txBody>
          <a:bodyPr>
            <a:spAutoFit/>
          </a:bodyPr>
          <a:lstStyle/>
          <a:p>
            <a:pPr lvl="1">
              <a:spcBef>
                <a:spcPct val="50000"/>
              </a:spcBef>
              <a:buFont typeface="Wingdings" pitchFamily="2" charset="2"/>
              <a:buChar char="§"/>
            </a:pPr>
            <a:r>
              <a:rPr lang="en-US">
                <a:solidFill>
                  <a:schemeClr val="tx1"/>
                </a:solidFill>
                <a:latin typeface="Comic Sans MS" pitchFamily="66" charset="0"/>
              </a:rPr>
              <a:t> Every node senses the channel before initiating a transmission.</a:t>
            </a:r>
          </a:p>
          <a:p>
            <a:pPr lvl="1">
              <a:spcBef>
                <a:spcPct val="50000"/>
              </a:spcBef>
              <a:buFont typeface="Wingdings" pitchFamily="2" charset="2"/>
              <a:buChar char="§"/>
            </a:pPr>
            <a:r>
              <a:rPr lang="en-US">
                <a:solidFill>
                  <a:schemeClr val="tx1"/>
                </a:solidFill>
                <a:latin typeface="Comic Sans MS" pitchFamily="66" charset="0"/>
              </a:rPr>
              <a:t> If it senses a carrier it defers transmission.</a:t>
            </a:r>
          </a:p>
          <a:p>
            <a:pPr lvl="1">
              <a:spcBef>
                <a:spcPct val="50000"/>
              </a:spcBef>
              <a:buFont typeface="Wingdings" pitchFamily="2" charset="2"/>
              <a:buChar char="§"/>
            </a:pPr>
            <a:r>
              <a:rPr lang="en-US">
                <a:solidFill>
                  <a:schemeClr val="tx1"/>
                </a:solidFill>
                <a:latin typeface="Comic Sans MS" pitchFamily="66" charset="0"/>
              </a:rPr>
              <a:t> If it senses a busy channel, it backs-off in accordance to the exponential back-off scheme.</a:t>
            </a:r>
          </a:p>
          <a:p>
            <a:pPr lvl="1">
              <a:spcBef>
                <a:spcPct val="50000"/>
              </a:spcBef>
              <a:buFont typeface="Wingdings" pitchFamily="2" charset="2"/>
              <a:buChar char="§"/>
            </a:pPr>
            <a:r>
              <a:rPr lang="en-US">
                <a:solidFill>
                  <a:schemeClr val="tx1"/>
                </a:solidFill>
                <a:latin typeface="Comic Sans MS" pitchFamily="66" charset="0"/>
              </a:rPr>
              <a:t> CSMA is popular – in many architectures such as in Ethernet.</a:t>
            </a:r>
          </a:p>
          <a:p>
            <a:pPr lvl="1">
              <a:spcBef>
                <a:spcPct val="50000"/>
              </a:spcBef>
              <a:buFont typeface="Wingdings" pitchFamily="2" charset="2"/>
              <a:buChar char="§"/>
            </a:pPr>
            <a:r>
              <a:rPr lang="en-US">
                <a:solidFill>
                  <a:schemeClr val="tx1"/>
                </a:solidFill>
                <a:latin typeface="Comic Sans MS" pitchFamily="66" charset="0"/>
              </a:rPr>
              <a:t> Ability to detect collisions – CSMA CA.</a:t>
            </a:r>
          </a:p>
          <a:p>
            <a:pPr lvl="1">
              <a:spcBef>
                <a:spcPct val="50000"/>
              </a:spcBef>
              <a:buFont typeface="Wingdings" pitchFamily="2" charset="2"/>
              <a:buChar char="§"/>
            </a:pPr>
            <a:r>
              <a:rPr lang="en-US">
                <a:solidFill>
                  <a:schemeClr val="tx1"/>
                </a:solidFill>
                <a:latin typeface="Comic Sans MS" pitchFamily="66" charset="0"/>
              </a:rPr>
              <a:t> However, in Wireless LANs and Ad hoc Networks this does not work very well.</a:t>
            </a:r>
          </a:p>
          <a:p>
            <a:pPr lvl="1">
              <a:spcBef>
                <a:spcPct val="50000"/>
              </a:spcBef>
              <a:buFont typeface="Wingdings" pitchFamily="2" charset="2"/>
              <a:buChar char="§"/>
            </a:pPr>
            <a:r>
              <a:rPr lang="en-US">
                <a:solidFill>
                  <a:schemeClr val="tx1"/>
                </a:solidFill>
                <a:latin typeface="Comic Sans MS" pitchFamily="66" charset="0"/>
              </a:rPr>
              <a:t> Collision happens at receiver not transmitter </a:t>
            </a:r>
            <a:r>
              <a:rPr lang="en-US">
                <a:solidFill>
                  <a:schemeClr val="tx1"/>
                </a:solidFill>
                <a:latin typeface="Comic Sans MS" pitchFamily="66" charset="0"/>
                <a:sym typeface="Wingdings" pitchFamily="2" charset="2"/>
              </a:rPr>
              <a:t> !</a:t>
            </a:r>
            <a:endParaRPr lang="en-US">
              <a:solidFill>
                <a:schemeClr val="tx1"/>
              </a:solidFill>
              <a:latin typeface="Comic Sans MS"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914400" y="304800"/>
            <a:ext cx="7315200" cy="579438"/>
          </a:xfrm>
          <a:prstGeom prst="rect">
            <a:avLst/>
          </a:prstGeom>
          <a:noFill/>
          <a:ln w="9525">
            <a:noFill/>
            <a:miter lim="800000"/>
            <a:headEnd/>
            <a:tailEnd/>
          </a:ln>
          <a:effectLst/>
        </p:spPr>
        <p:txBody>
          <a:bodyPr>
            <a:spAutoFit/>
          </a:bodyPr>
          <a:lstStyle/>
          <a:p>
            <a:pPr algn="ctr"/>
            <a:r>
              <a:rPr lang="en-US" sz="3200">
                <a:solidFill>
                  <a:srgbClr val="333399"/>
                </a:solidFill>
                <a:latin typeface="Comic Sans MS" pitchFamily="66" charset="0"/>
              </a:rPr>
              <a:t>Hidden and Exposed Terminals</a:t>
            </a:r>
          </a:p>
        </p:txBody>
      </p:sp>
      <p:sp>
        <p:nvSpPr>
          <p:cNvPr id="62478" name="Text Box 14"/>
          <p:cNvSpPr txBox="1">
            <a:spLocks noChangeArrowheads="1"/>
          </p:cNvSpPr>
          <p:nvPr/>
        </p:nvSpPr>
        <p:spPr bwMode="auto">
          <a:xfrm>
            <a:off x="5867400" y="1143000"/>
            <a:ext cx="3048000" cy="3597275"/>
          </a:xfrm>
          <a:prstGeom prst="rect">
            <a:avLst/>
          </a:prstGeom>
          <a:noFill/>
          <a:ln w="9525">
            <a:noFill/>
            <a:miter lim="800000"/>
            <a:headEnd/>
            <a:tailEnd/>
          </a:ln>
          <a:effectLst/>
        </p:spPr>
        <p:txBody>
          <a:bodyPr>
            <a:spAutoFit/>
          </a:bodyPr>
          <a:lstStyle/>
          <a:p>
            <a:pPr>
              <a:spcBef>
                <a:spcPct val="50000"/>
              </a:spcBef>
              <a:buFontTx/>
              <a:buChar char="•"/>
            </a:pPr>
            <a:r>
              <a:rPr lang="en-US" sz="2000">
                <a:solidFill>
                  <a:srgbClr val="333399"/>
                </a:solidFill>
                <a:latin typeface="Comic Sans MS" pitchFamily="66" charset="0"/>
              </a:rPr>
              <a:t> A wants to transmit to B.</a:t>
            </a:r>
          </a:p>
          <a:p>
            <a:pPr>
              <a:spcBef>
                <a:spcPct val="50000"/>
              </a:spcBef>
              <a:buFontTx/>
              <a:buChar char="•"/>
            </a:pPr>
            <a:r>
              <a:rPr lang="en-US" sz="2000">
                <a:solidFill>
                  <a:srgbClr val="333399"/>
                </a:solidFill>
                <a:latin typeface="Comic Sans MS" pitchFamily="66" charset="0"/>
              </a:rPr>
              <a:t> C senses channel – no idea A is transmitting.</a:t>
            </a:r>
          </a:p>
          <a:p>
            <a:pPr>
              <a:spcBef>
                <a:spcPct val="50000"/>
              </a:spcBef>
              <a:buFontTx/>
              <a:buChar char="•"/>
            </a:pPr>
            <a:r>
              <a:rPr lang="en-US" sz="2000">
                <a:solidFill>
                  <a:srgbClr val="333399"/>
                </a:solidFill>
                <a:latin typeface="Comic Sans MS" pitchFamily="66" charset="0"/>
              </a:rPr>
              <a:t> C initiates transmission to F.</a:t>
            </a:r>
          </a:p>
          <a:p>
            <a:pPr>
              <a:spcBef>
                <a:spcPct val="50000"/>
              </a:spcBef>
              <a:buFontTx/>
              <a:buChar char="•"/>
            </a:pPr>
            <a:r>
              <a:rPr lang="en-US" sz="2000">
                <a:solidFill>
                  <a:srgbClr val="333399"/>
                </a:solidFill>
                <a:latin typeface="Comic Sans MS" pitchFamily="66" charset="0"/>
              </a:rPr>
              <a:t> Collision at B. – C and A are hidden from each other.</a:t>
            </a:r>
          </a:p>
        </p:txBody>
      </p:sp>
      <p:grpSp>
        <p:nvGrpSpPr>
          <p:cNvPr id="62481" name="Group 17"/>
          <p:cNvGrpSpPr>
            <a:grpSpLocks/>
          </p:cNvGrpSpPr>
          <p:nvPr/>
        </p:nvGrpSpPr>
        <p:grpSpPr bwMode="auto">
          <a:xfrm>
            <a:off x="228600" y="1676400"/>
            <a:ext cx="5029200" cy="3733800"/>
            <a:chOff x="144" y="1056"/>
            <a:chExt cx="3168" cy="2352"/>
          </a:xfrm>
        </p:grpSpPr>
        <p:sp>
          <p:nvSpPr>
            <p:cNvPr id="62467" name="Oval 3"/>
            <p:cNvSpPr>
              <a:spLocks noChangeArrowheads="1"/>
            </p:cNvSpPr>
            <p:nvPr/>
          </p:nvSpPr>
          <p:spPr bwMode="auto">
            <a:xfrm>
              <a:off x="1008" y="1824"/>
              <a:ext cx="240" cy="240"/>
            </a:xfrm>
            <a:prstGeom prst="ellipse">
              <a:avLst/>
            </a:prstGeom>
            <a:solidFill>
              <a:srgbClr val="FF9900"/>
            </a:solidFill>
            <a:ln w="9525">
              <a:solidFill>
                <a:schemeClr val="tx1"/>
              </a:solidFill>
              <a:round/>
              <a:headEnd/>
              <a:tailEnd/>
            </a:ln>
            <a:effectLst/>
          </p:spPr>
          <p:txBody>
            <a:bodyPr wrap="none" anchor="ctr"/>
            <a:lstStyle/>
            <a:p>
              <a:pPr algn="ctr"/>
              <a:r>
                <a:rPr lang="en-US">
                  <a:solidFill>
                    <a:srgbClr val="333399"/>
                  </a:solidFill>
                </a:rPr>
                <a:t>A</a:t>
              </a:r>
            </a:p>
          </p:txBody>
        </p:sp>
        <p:sp>
          <p:nvSpPr>
            <p:cNvPr id="62468" name="Oval 4"/>
            <p:cNvSpPr>
              <a:spLocks noChangeArrowheads="1"/>
            </p:cNvSpPr>
            <p:nvPr/>
          </p:nvSpPr>
          <p:spPr bwMode="auto">
            <a:xfrm>
              <a:off x="336" y="1104"/>
              <a:ext cx="1632" cy="1680"/>
            </a:xfrm>
            <a:prstGeom prst="ellipse">
              <a:avLst/>
            </a:prstGeom>
            <a:noFill/>
            <a:ln w="76200">
              <a:solidFill>
                <a:srgbClr val="FF9900"/>
              </a:solidFill>
              <a:prstDash val="sysDot"/>
              <a:round/>
              <a:headEnd/>
              <a:tailEnd/>
            </a:ln>
            <a:effectLst/>
          </p:spPr>
          <p:txBody>
            <a:bodyPr wrap="none" anchor="ctr"/>
            <a:lstStyle/>
            <a:p>
              <a:endParaRPr lang="en-US"/>
            </a:p>
          </p:txBody>
        </p:sp>
        <p:sp>
          <p:nvSpPr>
            <p:cNvPr id="62469" name="Oval 5"/>
            <p:cNvSpPr>
              <a:spLocks noChangeArrowheads="1"/>
            </p:cNvSpPr>
            <p:nvPr/>
          </p:nvSpPr>
          <p:spPr bwMode="auto">
            <a:xfrm>
              <a:off x="1728" y="1776"/>
              <a:ext cx="240" cy="240"/>
            </a:xfrm>
            <a:prstGeom prst="ellipse">
              <a:avLst/>
            </a:prstGeom>
            <a:solidFill>
              <a:schemeClr val="tx1"/>
            </a:solidFill>
            <a:ln w="9525">
              <a:solidFill>
                <a:schemeClr val="tx1"/>
              </a:solidFill>
              <a:round/>
              <a:headEnd/>
              <a:tailEnd/>
            </a:ln>
            <a:effectLst/>
          </p:spPr>
          <p:txBody>
            <a:bodyPr wrap="none" anchor="ctr"/>
            <a:lstStyle/>
            <a:p>
              <a:pPr algn="ctr"/>
              <a:r>
                <a:rPr lang="en-US">
                  <a:solidFill>
                    <a:srgbClr val="FFFFCC"/>
                  </a:solidFill>
                </a:rPr>
                <a:t>B</a:t>
              </a:r>
            </a:p>
          </p:txBody>
        </p:sp>
        <p:sp>
          <p:nvSpPr>
            <p:cNvPr id="62470" name="Oval 6"/>
            <p:cNvSpPr>
              <a:spLocks noChangeArrowheads="1"/>
            </p:cNvSpPr>
            <p:nvPr/>
          </p:nvSpPr>
          <p:spPr bwMode="auto">
            <a:xfrm>
              <a:off x="1056" y="1056"/>
              <a:ext cx="1632" cy="1680"/>
            </a:xfrm>
            <a:prstGeom prst="ellipse">
              <a:avLst/>
            </a:prstGeom>
            <a:noFill/>
            <a:ln w="76200">
              <a:solidFill>
                <a:schemeClr val="tx1"/>
              </a:solidFill>
              <a:prstDash val="sysDot"/>
              <a:round/>
              <a:headEnd/>
              <a:tailEnd/>
            </a:ln>
            <a:effectLst/>
          </p:spPr>
          <p:txBody>
            <a:bodyPr wrap="none" anchor="ctr"/>
            <a:lstStyle/>
            <a:p>
              <a:endParaRPr lang="en-US"/>
            </a:p>
          </p:txBody>
        </p:sp>
        <p:sp>
          <p:nvSpPr>
            <p:cNvPr id="62471" name="Oval 7"/>
            <p:cNvSpPr>
              <a:spLocks noChangeArrowheads="1"/>
            </p:cNvSpPr>
            <p:nvPr/>
          </p:nvSpPr>
          <p:spPr bwMode="auto">
            <a:xfrm>
              <a:off x="2352" y="2160"/>
              <a:ext cx="240" cy="240"/>
            </a:xfrm>
            <a:prstGeom prst="ellipse">
              <a:avLst/>
            </a:prstGeom>
            <a:solidFill>
              <a:srgbClr val="FF3300"/>
            </a:solidFill>
            <a:ln w="9525">
              <a:solidFill>
                <a:schemeClr val="tx1"/>
              </a:solidFill>
              <a:round/>
              <a:headEnd/>
              <a:tailEnd/>
            </a:ln>
            <a:effectLst/>
          </p:spPr>
          <p:txBody>
            <a:bodyPr wrap="none" anchor="ctr"/>
            <a:lstStyle/>
            <a:p>
              <a:pPr algn="ctr"/>
              <a:r>
                <a:rPr lang="en-US">
                  <a:solidFill>
                    <a:srgbClr val="FFFFCC"/>
                  </a:solidFill>
                </a:rPr>
                <a:t>C</a:t>
              </a:r>
            </a:p>
          </p:txBody>
        </p:sp>
        <p:sp>
          <p:nvSpPr>
            <p:cNvPr id="62472" name="Oval 8"/>
            <p:cNvSpPr>
              <a:spLocks noChangeArrowheads="1"/>
            </p:cNvSpPr>
            <p:nvPr/>
          </p:nvSpPr>
          <p:spPr bwMode="auto">
            <a:xfrm>
              <a:off x="816" y="2496"/>
              <a:ext cx="240" cy="240"/>
            </a:xfrm>
            <a:prstGeom prst="ellipse">
              <a:avLst/>
            </a:prstGeom>
            <a:solidFill>
              <a:schemeClr val="accent2"/>
            </a:solidFill>
            <a:ln w="9525">
              <a:solidFill>
                <a:schemeClr val="tx1"/>
              </a:solidFill>
              <a:round/>
              <a:headEnd/>
              <a:tailEnd/>
            </a:ln>
            <a:effectLst/>
          </p:spPr>
          <p:txBody>
            <a:bodyPr wrap="none" anchor="ctr"/>
            <a:lstStyle/>
            <a:p>
              <a:pPr algn="ctr"/>
              <a:r>
                <a:rPr lang="en-US">
                  <a:solidFill>
                    <a:srgbClr val="FFFFCC"/>
                  </a:solidFill>
                </a:rPr>
                <a:t>D</a:t>
              </a:r>
            </a:p>
          </p:txBody>
        </p:sp>
        <p:sp>
          <p:nvSpPr>
            <p:cNvPr id="62473" name="Oval 9"/>
            <p:cNvSpPr>
              <a:spLocks noChangeArrowheads="1"/>
            </p:cNvSpPr>
            <p:nvPr/>
          </p:nvSpPr>
          <p:spPr bwMode="auto">
            <a:xfrm>
              <a:off x="3072" y="2016"/>
              <a:ext cx="240" cy="240"/>
            </a:xfrm>
            <a:prstGeom prst="ellipse">
              <a:avLst/>
            </a:prstGeom>
            <a:solidFill>
              <a:schemeClr val="folHlink"/>
            </a:solidFill>
            <a:ln w="9525">
              <a:solidFill>
                <a:schemeClr val="tx1"/>
              </a:solidFill>
              <a:round/>
              <a:headEnd/>
              <a:tailEnd/>
            </a:ln>
            <a:effectLst/>
          </p:spPr>
          <p:txBody>
            <a:bodyPr wrap="none" anchor="ctr"/>
            <a:lstStyle/>
            <a:p>
              <a:pPr algn="ctr"/>
              <a:r>
                <a:rPr lang="en-US">
                  <a:solidFill>
                    <a:srgbClr val="333399"/>
                  </a:solidFill>
                </a:rPr>
                <a:t>F</a:t>
              </a:r>
            </a:p>
          </p:txBody>
        </p:sp>
        <p:sp>
          <p:nvSpPr>
            <p:cNvPr id="62474" name="Oval 10"/>
            <p:cNvSpPr>
              <a:spLocks noChangeArrowheads="1"/>
            </p:cNvSpPr>
            <p:nvPr/>
          </p:nvSpPr>
          <p:spPr bwMode="auto">
            <a:xfrm>
              <a:off x="912" y="3120"/>
              <a:ext cx="240" cy="240"/>
            </a:xfrm>
            <a:prstGeom prst="ellipse">
              <a:avLst/>
            </a:prstGeom>
            <a:solidFill>
              <a:schemeClr val="accent1"/>
            </a:solidFill>
            <a:ln w="9525">
              <a:solidFill>
                <a:schemeClr val="tx1"/>
              </a:solidFill>
              <a:round/>
              <a:headEnd/>
              <a:tailEnd/>
            </a:ln>
            <a:effectLst/>
          </p:spPr>
          <p:txBody>
            <a:bodyPr wrap="none" anchor="ctr"/>
            <a:lstStyle/>
            <a:p>
              <a:pPr algn="ctr"/>
              <a:r>
                <a:rPr lang="en-US">
                  <a:solidFill>
                    <a:srgbClr val="333399"/>
                  </a:solidFill>
                </a:rPr>
                <a:t>E</a:t>
              </a:r>
            </a:p>
          </p:txBody>
        </p:sp>
        <p:sp>
          <p:nvSpPr>
            <p:cNvPr id="62475" name="Oval 11"/>
            <p:cNvSpPr>
              <a:spLocks noChangeArrowheads="1"/>
            </p:cNvSpPr>
            <p:nvPr/>
          </p:nvSpPr>
          <p:spPr bwMode="auto">
            <a:xfrm>
              <a:off x="1680" y="1440"/>
              <a:ext cx="1632" cy="1680"/>
            </a:xfrm>
            <a:prstGeom prst="ellipse">
              <a:avLst/>
            </a:prstGeom>
            <a:noFill/>
            <a:ln w="76200">
              <a:solidFill>
                <a:srgbClr val="FF3300"/>
              </a:solidFill>
              <a:prstDash val="sysDot"/>
              <a:round/>
              <a:headEnd/>
              <a:tailEnd/>
            </a:ln>
            <a:effectLst/>
          </p:spPr>
          <p:txBody>
            <a:bodyPr wrap="none" anchor="ctr"/>
            <a:lstStyle/>
            <a:p>
              <a:endParaRPr lang="en-US"/>
            </a:p>
          </p:txBody>
        </p:sp>
        <p:sp>
          <p:nvSpPr>
            <p:cNvPr id="62476" name="Oval 12"/>
            <p:cNvSpPr>
              <a:spLocks noChangeArrowheads="1"/>
            </p:cNvSpPr>
            <p:nvPr/>
          </p:nvSpPr>
          <p:spPr bwMode="auto">
            <a:xfrm>
              <a:off x="144" y="1728"/>
              <a:ext cx="1632" cy="1680"/>
            </a:xfrm>
            <a:prstGeom prst="ellipse">
              <a:avLst/>
            </a:prstGeom>
            <a:noFill/>
            <a:ln w="76200">
              <a:solidFill>
                <a:schemeClr val="accent2"/>
              </a:solidFill>
              <a:prstDash val="sysDot"/>
              <a:round/>
              <a:headEnd/>
              <a:tailEnd/>
            </a:ln>
            <a:effectLst/>
          </p:spPr>
          <p:txBody>
            <a:bodyPr wrap="none" anchor="ctr"/>
            <a:lstStyle/>
            <a:p>
              <a:endParaRPr lang="en-US"/>
            </a:p>
          </p:txBody>
        </p:sp>
        <p:sp>
          <p:nvSpPr>
            <p:cNvPr id="62477" name="Line 13"/>
            <p:cNvSpPr>
              <a:spLocks noChangeShapeType="1"/>
            </p:cNvSpPr>
            <p:nvPr/>
          </p:nvSpPr>
          <p:spPr bwMode="auto">
            <a:xfrm>
              <a:off x="1248" y="1920"/>
              <a:ext cx="480" cy="0"/>
            </a:xfrm>
            <a:prstGeom prst="line">
              <a:avLst/>
            </a:prstGeom>
            <a:noFill/>
            <a:ln w="76200">
              <a:solidFill>
                <a:srgbClr val="FF6600"/>
              </a:solidFill>
              <a:round/>
              <a:headEnd/>
              <a:tailEnd type="triangle" w="med" len="med"/>
            </a:ln>
            <a:effectLst/>
          </p:spPr>
          <p:txBody>
            <a:bodyPr/>
            <a:lstStyle/>
            <a:p>
              <a:endParaRPr lang="en-US"/>
            </a:p>
          </p:txBody>
        </p:sp>
        <p:sp>
          <p:nvSpPr>
            <p:cNvPr id="62479" name="Line 15"/>
            <p:cNvSpPr>
              <a:spLocks noChangeShapeType="1"/>
            </p:cNvSpPr>
            <p:nvPr/>
          </p:nvSpPr>
          <p:spPr bwMode="auto">
            <a:xfrm flipV="1">
              <a:off x="2592" y="2112"/>
              <a:ext cx="528" cy="144"/>
            </a:xfrm>
            <a:prstGeom prst="line">
              <a:avLst/>
            </a:prstGeom>
            <a:noFill/>
            <a:ln w="76200">
              <a:solidFill>
                <a:srgbClr val="FF3300"/>
              </a:solidFill>
              <a:round/>
              <a:headEnd/>
              <a:tailEnd type="triangle" w="med" len="med"/>
            </a:ln>
            <a:effectLst/>
          </p:spPr>
          <p:txBody>
            <a:bodyPr/>
            <a:lstStyle/>
            <a:p>
              <a:endParaRPr lang="en-US"/>
            </a:p>
          </p:txBody>
        </p:sp>
      </p:grpSp>
      <p:sp>
        <p:nvSpPr>
          <p:cNvPr id="62480" name="Text Box 16"/>
          <p:cNvSpPr txBox="1">
            <a:spLocks noChangeArrowheads="1"/>
          </p:cNvSpPr>
          <p:nvPr/>
        </p:nvSpPr>
        <p:spPr bwMode="auto">
          <a:xfrm>
            <a:off x="533400" y="5791200"/>
            <a:ext cx="8153400" cy="701675"/>
          </a:xfrm>
          <a:prstGeom prst="rect">
            <a:avLst/>
          </a:prstGeom>
          <a:noFill/>
          <a:ln w="9525">
            <a:noFill/>
            <a:miter lim="800000"/>
            <a:headEnd/>
            <a:tailEnd/>
          </a:ln>
          <a:effectLst/>
        </p:spPr>
        <p:txBody>
          <a:bodyPr>
            <a:spAutoFit/>
          </a:bodyPr>
          <a:lstStyle/>
          <a:p>
            <a:pPr>
              <a:spcBef>
                <a:spcPct val="50000"/>
              </a:spcBef>
              <a:buFontTx/>
              <a:buChar char="•"/>
            </a:pPr>
            <a:r>
              <a:rPr lang="en-US" sz="2000">
                <a:solidFill>
                  <a:srgbClr val="808000"/>
                </a:solidFill>
                <a:latin typeface="Comic Sans MS" pitchFamily="66" charset="0"/>
              </a:rPr>
              <a:t> D could potentially transmit to E but does not – senses A’s carrier. D is exposed to A. Loss in throughput.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90" name="Group 2"/>
          <p:cNvGrpSpPr>
            <a:grpSpLocks/>
          </p:cNvGrpSpPr>
          <p:nvPr/>
        </p:nvGrpSpPr>
        <p:grpSpPr bwMode="auto">
          <a:xfrm>
            <a:off x="1905000" y="1219200"/>
            <a:ext cx="5410200" cy="1219200"/>
            <a:chOff x="432" y="1104"/>
            <a:chExt cx="3408" cy="768"/>
          </a:xfrm>
        </p:grpSpPr>
        <p:sp>
          <p:nvSpPr>
            <p:cNvPr id="63491" name="Oval 3"/>
            <p:cNvSpPr>
              <a:spLocks noChangeArrowheads="1"/>
            </p:cNvSpPr>
            <p:nvPr/>
          </p:nvSpPr>
          <p:spPr bwMode="auto">
            <a:xfrm>
              <a:off x="1440" y="1296"/>
              <a:ext cx="288" cy="288"/>
            </a:xfrm>
            <a:prstGeom prst="ellipse">
              <a:avLst/>
            </a:prstGeom>
            <a:gradFill rotWithShape="0">
              <a:gsLst>
                <a:gs pos="0">
                  <a:schemeClr val="hlink"/>
                </a:gs>
                <a:gs pos="100000">
                  <a:srgbClr val="6600CC"/>
                </a:gs>
              </a:gsLst>
              <a:lin ang="5400000" scaled="1"/>
            </a:gradFill>
            <a:ln w="9525">
              <a:solidFill>
                <a:schemeClr val="tx1"/>
              </a:solidFill>
              <a:round/>
              <a:headEnd/>
              <a:tailEnd/>
            </a:ln>
            <a:effectLst/>
          </p:spPr>
          <p:txBody>
            <a:bodyPr wrap="none" anchor="ctr"/>
            <a:lstStyle/>
            <a:p>
              <a:pPr algn="ctr"/>
              <a:r>
                <a:rPr lang="en-US" b="0">
                  <a:solidFill>
                    <a:srgbClr val="FFFF66"/>
                  </a:solidFill>
                </a:rPr>
                <a:t>A</a:t>
              </a:r>
            </a:p>
          </p:txBody>
        </p:sp>
        <p:sp>
          <p:nvSpPr>
            <p:cNvPr id="63492" name="Oval 4"/>
            <p:cNvSpPr>
              <a:spLocks noChangeArrowheads="1"/>
            </p:cNvSpPr>
            <p:nvPr/>
          </p:nvSpPr>
          <p:spPr bwMode="auto">
            <a:xfrm>
              <a:off x="3552" y="1488"/>
              <a:ext cx="288" cy="288"/>
            </a:xfrm>
            <a:prstGeom prst="ellipse">
              <a:avLst/>
            </a:prstGeom>
            <a:gradFill rotWithShape="0">
              <a:gsLst>
                <a:gs pos="0">
                  <a:schemeClr val="hlink"/>
                </a:gs>
                <a:gs pos="100000">
                  <a:srgbClr val="6600CC"/>
                </a:gs>
              </a:gsLst>
              <a:lin ang="5400000" scaled="1"/>
            </a:gradFill>
            <a:ln w="9525">
              <a:solidFill>
                <a:schemeClr val="tx1"/>
              </a:solidFill>
              <a:round/>
              <a:headEnd/>
              <a:tailEnd/>
            </a:ln>
            <a:effectLst/>
          </p:spPr>
          <p:txBody>
            <a:bodyPr wrap="none" anchor="ctr"/>
            <a:lstStyle/>
            <a:p>
              <a:pPr algn="ctr"/>
              <a:r>
                <a:rPr lang="en-US" b="0">
                  <a:solidFill>
                    <a:srgbClr val="FFFF66"/>
                  </a:solidFill>
                </a:rPr>
                <a:t>D</a:t>
              </a:r>
            </a:p>
          </p:txBody>
        </p:sp>
        <p:sp>
          <p:nvSpPr>
            <p:cNvPr id="63493" name="Oval 5"/>
            <p:cNvSpPr>
              <a:spLocks noChangeArrowheads="1"/>
            </p:cNvSpPr>
            <p:nvPr/>
          </p:nvSpPr>
          <p:spPr bwMode="auto">
            <a:xfrm>
              <a:off x="432" y="1584"/>
              <a:ext cx="288" cy="288"/>
            </a:xfrm>
            <a:prstGeom prst="ellipse">
              <a:avLst/>
            </a:prstGeom>
            <a:gradFill rotWithShape="0">
              <a:gsLst>
                <a:gs pos="0">
                  <a:schemeClr val="hlink"/>
                </a:gs>
                <a:gs pos="100000">
                  <a:srgbClr val="6600CC"/>
                </a:gs>
              </a:gsLst>
              <a:lin ang="5400000" scaled="1"/>
            </a:gradFill>
            <a:ln w="9525">
              <a:solidFill>
                <a:schemeClr val="tx1"/>
              </a:solidFill>
              <a:round/>
              <a:headEnd/>
              <a:tailEnd/>
            </a:ln>
            <a:effectLst/>
          </p:spPr>
          <p:txBody>
            <a:bodyPr wrap="none" anchor="ctr"/>
            <a:lstStyle/>
            <a:p>
              <a:pPr algn="ctr"/>
              <a:r>
                <a:rPr lang="en-US" b="0">
                  <a:solidFill>
                    <a:srgbClr val="FFFF66"/>
                  </a:solidFill>
                </a:rPr>
                <a:t>C</a:t>
              </a:r>
            </a:p>
          </p:txBody>
        </p:sp>
        <p:sp>
          <p:nvSpPr>
            <p:cNvPr id="63494" name="Oval 6"/>
            <p:cNvSpPr>
              <a:spLocks noChangeArrowheads="1"/>
            </p:cNvSpPr>
            <p:nvPr/>
          </p:nvSpPr>
          <p:spPr bwMode="auto">
            <a:xfrm>
              <a:off x="2544" y="1344"/>
              <a:ext cx="288" cy="288"/>
            </a:xfrm>
            <a:prstGeom prst="ellipse">
              <a:avLst/>
            </a:prstGeom>
            <a:gradFill rotWithShape="0">
              <a:gsLst>
                <a:gs pos="0">
                  <a:schemeClr val="hlink"/>
                </a:gs>
                <a:gs pos="100000">
                  <a:srgbClr val="6600CC"/>
                </a:gs>
              </a:gsLst>
              <a:lin ang="5400000" scaled="1"/>
            </a:gradFill>
            <a:ln w="9525">
              <a:solidFill>
                <a:schemeClr val="tx1"/>
              </a:solidFill>
              <a:round/>
              <a:headEnd/>
              <a:tailEnd/>
            </a:ln>
            <a:effectLst/>
          </p:spPr>
          <p:txBody>
            <a:bodyPr wrap="none" anchor="ctr"/>
            <a:lstStyle/>
            <a:p>
              <a:pPr algn="ctr"/>
              <a:r>
                <a:rPr lang="en-US" b="0">
                  <a:solidFill>
                    <a:srgbClr val="FFFF66"/>
                  </a:solidFill>
                </a:rPr>
                <a:t>B</a:t>
              </a:r>
            </a:p>
          </p:txBody>
        </p:sp>
        <p:sp>
          <p:nvSpPr>
            <p:cNvPr id="63495" name="Line 7"/>
            <p:cNvSpPr>
              <a:spLocks noChangeShapeType="1"/>
            </p:cNvSpPr>
            <p:nvPr/>
          </p:nvSpPr>
          <p:spPr bwMode="auto">
            <a:xfrm>
              <a:off x="1824" y="1344"/>
              <a:ext cx="768" cy="0"/>
            </a:xfrm>
            <a:prstGeom prst="line">
              <a:avLst/>
            </a:prstGeom>
            <a:noFill/>
            <a:ln w="57150">
              <a:solidFill>
                <a:schemeClr val="tx1"/>
              </a:solidFill>
              <a:round/>
              <a:headEnd/>
              <a:tailEnd type="triangle" w="med" len="med"/>
            </a:ln>
            <a:effectLst/>
          </p:spPr>
          <p:txBody>
            <a:bodyPr/>
            <a:lstStyle/>
            <a:p>
              <a:endParaRPr lang="en-US"/>
            </a:p>
          </p:txBody>
        </p:sp>
        <p:sp>
          <p:nvSpPr>
            <p:cNvPr id="63496" name="Line 8"/>
            <p:cNvSpPr>
              <a:spLocks noChangeShapeType="1"/>
            </p:cNvSpPr>
            <p:nvPr/>
          </p:nvSpPr>
          <p:spPr bwMode="auto">
            <a:xfrm flipH="1">
              <a:off x="1776" y="1488"/>
              <a:ext cx="768" cy="0"/>
            </a:xfrm>
            <a:prstGeom prst="line">
              <a:avLst/>
            </a:prstGeom>
            <a:noFill/>
            <a:ln w="57150">
              <a:solidFill>
                <a:schemeClr val="tx1"/>
              </a:solidFill>
              <a:round/>
              <a:headEnd/>
              <a:tailEnd type="triangle" w="med" len="med"/>
            </a:ln>
            <a:effectLst/>
          </p:spPr>
          <p:txBody>
            <a:bodyPr/>
            <a:lstStyle/>
            <a:p>
              <a:endParaRPr lang="en-US"/>
            </a:p>
          </p:txBody>
        </p:sp>
        <p:sp>
          <p:nvSpPr>
            <p:cNvPr id="63497" name="Freeform 9"/>
            <p:cNvSpPr>
              <a:spLocks/>
            </p:cNvSpPr>
            <p:nvPr/>
          </p:nvSpPr>
          <p:spPr bwMode="auto">
            <a:xfrm>
              <a:off x="672" y="1344"/>
              <a:ext cx="768" cy="336"/>
            </a:xfrm>
            <a:custGeom>
              <a:avLst/>
              <a:gdLst/>
              <a:ahLst/>
              <a:cxnLst>
                <a:cxn ang="0">
                  <a:pos x="768" y="48"/>
                </a:cxn>
                <a:cxn ang="0">
                  <a:pos x="288" y="48"/>
                </a:cxn>
                <a:cxn ang="0">
                  <a:pos x="0" y="336"/>
                </a:cxn>
              </a:cxnLst>
              <a:rect l="0" t="0" r="r" b="b"/>
              <a:pathLst>
                <a:path w="768" h="336">
                  <a:moveTo>
                    <a:pt x="768" y="48"/>
                  </a:moveTo>
                  <a:cubicBezTo>
                    <a:pt x="592" y="24"/>
                    <a:pt x="416" y="0"/>
                    <a:pt x="288" y="48"/>
                  </a:cubicBezTo>
                  <a:cubicBezTo>
                    <a:pt x="160" y="96"/>
                    <a:pt x="80" y="216"/>
                    <a:pt x="0" y="336"/>
                  </a:cubicBezTo>
                </a:path>
              </a:pathLst>
            </a:custGeom>
            <a:noFill/>
            <a:ln w="57150" cap="flat" cmpd="sng">
              <a:solidFill>
                <a:schemeClr val="tx1"/>
              </a:solidFill>
              <a:prstDash val="sysDot"/>
              <a:round/>
              <a:headEnd type="none" w="med" len="med"/>
              <a:tailEnd type="triangle" w="med" len="med"/>
            </a:ln>
            <a:effectLst/>
          </p:spPr>
          <p:txBody>
            <a:bodyPr/>
            <a:lstStyle/>
            <a:p>
              <a:endParaRPr lang="en-US"/>
            </a:p>
          </p:txBody>
        </p:sp>
        <p:sp>
          <p:nvSpPr>
            <p:cNvPr id="63498" name="Freeform 10"/>
            <p:cNvSpPr>
              <a:spLocks/>
            </p:cNvSpPr>
            <p:nvPr/>
          </p:nvSpPr>
          <p:spPr bwMode="auto">
            <a:xfrm>
              <a:off x="2784" y="1280"/>
              <a:ext cx="864" cy="208"/>
            </a:xfrm>
            <a:custGeom>
              <a:avLst/>
              <a:gdLst/>
              <a:ahLst/>
              <a:cxnLst>
                <a:cxn ang="0">
                  <a:pos x="0" y="112"/>
                </a:cxn>
                <a:cxn ang="0">
                  <a:pos x="528" y="16"/>
                </a:cxn>
                <a:cxn ang="0">
                  <a:pos x="864" y="208"/>
                </a:cxn>
              </a:cxnLst>
              <a:rect l="0" t="0" r="r" b="b"/>
              <a:pathLst>
                <a:path w="864" h="208">
                  <a:moveTo>
                    <a:pt x="0" y="112"/>
                  </a:moveTo>
                  <a:cubicBezTo>
                    <a:pt x="192" y="56"/>
                    <a:pt x="384" y="0"/>
                    <a:pt x="528" y="16"/>
                  </a:cubicBezTo>
                  <a:cubicBezTo>
                    <a:pt x="672" y="32"/>
                    <a:pt x="768" y="120"/>
                    <a:pt x="864" y="208"/>
                  </a:cubicBezTo>
                </a:path>
              </a:pathLst>
            </a:custGeom>
            <a:noFill/>
            <a:ln w="57150" cap="flat" cmpd="sng">
              <a:solidFill>
                <a:schemeClr val="tx1"/>
              </a:solidFill>
              <a:prstDash val="sysDot"/>
              <a:round/>
              <a:headEnd type="none" w="med" len="med"/>
              <a:tailEnd type="triangle" w="med" len="med"/>
            </a:ln>
            <a:effectLst/>
          </p:spPr>
          <p:txBody>
            <a:bodyPr/>
            <a:lstStyle/>
            <a:p>
              <a:endParaRPr lang="en-US"/>
            </a:p>
          </p:txBody>
        </p:sp>
        <p:sp>
          <p:nvSpPr>
            <p:cNvPr id="63499" name="Text Box 11"/>
            <p:cNvSpPr txBox="1">
              <a:spLocks noChangeArrowheads="1"/>
            </p:cNvSpPr>
            <p:nvPr/>
          </p:nvSpPr>
          <p:spPr bwMode="auto">
            <a:xfrm>
              <a:off x="1920" y="1104"/>
              <a:ext cx="624" cy="288"/>
            </a:xfrm>
            <a:prstGeom prst="rect">
              <a:avLst/>
            </a:prstGeom>
            <a:noFill/>
            <a:ln w="9525">
              <a:noFill/>
              <a:miter lim="800000"/>
              <a:headEnd/>
              <a:tailEnd/>
            </a:ln>
            <a:effectLst/>
          </p:spPr>
          <p:txBody>
            <a:bodyPr>
              <a:spAutoFit/>
            </a:bodyPr>
            <a:lstStyle/>
            <a:p>
              <a:pPr algn="ctr">
                <a:spcBef>
                  <a:spcPct val="50000"/>
                </a:spcBef>
              </a:pPr>
              <a:r>
                <a:rPr lang="en-US" b="0">
                  <a:solidFill>
                    <a:schemeClr val="tx1"/>
                  </a:solidFill>
                </a:rPr>
                <a:t>RTS</a:t>
              </a:r>
            </a:p>
          </p:txBody>
        </p:sp>
        <p:sp>
          <p:nvSpPr>
            <p:cNvPr id="63500" name="Text Box 12"/>
            <p:cNvSpPr txBox="1">
              <a:spLocks noChangeArrowheads="1"/>
            </p:cNvSpPr>
            <p:nvPr/>
          </p:nvSpPr>
          <p:spPr bwMode="auto">
            <a:xfrm>
              <a:off x="1968" y="1536"/>
              <a:ext cx="528" cy="288"/>
            </a:xfrm>
            <a:prstGeom prst="rect">
              <a:avLst/>
            </a:prstGeom>
            <a:noFill/>
            <a:ln w="9525">
              <a:noFill/>
              <a:miter lim="800000"/>
              <a:headEnd/>
              <a:tailEnd/>
            </a:ln>
            <a:effectLst/>
          </p:spPr>
          <p:txBody>
            <a:bodyPr>
              <a:spAutoFit/>
            </a:bodyPr>
            <a:lstStyle/>
            <a:p>
              <a:pPr algn="ctr">
                <a:spcBef>
                  <a:spcPct val="50000"/>
                </a:spcBef>
              </a:pPr>
              <a:r>
                <a:rPr lang="en-US" b="0">
                  <a:solidFill>
                    <a:schemeClr val="tx1"/>
                  </a:solidFill>
                </a:rPr>
                <a:t>CTS</a:t>
              </a:r>
            </a:p>
          </p:txBody>
        </p:sp>
      </p:grpSp>
      <p:sp>
        <p:nvSpPr>
          <p:cNvPr id="63501" name="Rectangle 13"/>
          <p:cNvSpPr>
            <a:spLocks noChangeArrowheads="1"/>
          </p:cNvSpPr>
          <p:nvPr/>
        </p:nvSpPr>
        <p:spPr bwMode="auto">
          <a:xfrm>
            <a:off x="914400" y="0"/>
            <a:ext cx="7315200" cy="1066800"/>
          </a:xfrm>
          <a:prstGeom prst="rect">
            <a:avLst/>
          </a:prstGeom>
          <a:noFill/>
          <a:ln w="9525">
            <a:noFill/>
            <a:miter lim="800000"/>
            <a:headEnd/>
            <a:tailEnd/>
          </a:ln>
          <a:effectLst/>
        </p:spPr>
        <p:txBody>
          <a:bodyPr>
            <a:spAutoFit/>
          </a:bodyPr>
          <a:lstStyle/>
          <a:p>
            <a:pPr algn="ctr"/>
            <a:r>
              <a:rPr lang="en-US" sz="3200">
                <a:solidFill>
                  <a:srgbClr val="333399"/>
                </a:solidFill>
                <a:latin typeface="Comic Sans MS" pitchFamily="66" charset="0"/>
              </a:rPr>
              <a:t>MACA : Multiple Access with Collision Avoidance</a:t>
            </a:r>
          </a:p>
        </p:txBody>
      </p:sp>
      <p:sp>
        <p:nvSpPr>
          <p:cNvPr id="63502" name="Text Box 14"/>
          <p:cNvSpPr txBox="1">
            <a:spLocks noChangeArrowheads="1"/>
          </p:cNvSpPr>
          <p:nvPr/>
        </p:nvSpPr>
        <p:spPr bwMode="auto">
          <a:xfrm>
            <a:off x="304800" y="2438400"/>
            <a:ext cx="8534400" cy="4114800"/>
          </a:xfrm>
          <a:prstGeom prst="rect">
            <a:avLst/>
          </a:prstGeom>
          <a:noFill/>
          <a:ln w="9525">
            <a:noFill/>
            <a:miter lim="800000"/>
            <a:headEnd/>
            <a:tailEnd/>
          </a:ln>
          <a:effectLst/>
        </p:spPr>
        <p:txBody>
          <a:bodyPr>
            <a:spAutoFit/>
          </a:bodyPr>
          <a:lstStyle/>
          <a:p>
            <a:pPr>
              <a:spcBef>
                <a:spcPct val="50000"/>
              </a:spcBef>
              <a:buFontTx/>
              <a:buChar char="•"/>
            </a:pPr>
            <a:r>
              <a:rPr lang="en-US" sz="2200" dirty="0">
                <a:solidFill>
                  <a:srgbClr val="808000"/>
                </a:solidFill>
                <a:latin typeface="Comic Sans MS" pitchFamily="66" charset="0"/>
              </a:rPr>
              <a:t> Exchange of two short messages – Request to Send (RTS), and Clear to Send (CTS).</a:t>
            </a:r>
          </a:p>
          <a:p>
            <a:pPr>
              <a:spcBef>
                <a:spcPct val="50000"/>
              </a:spcBef>
              <a:buFontTx/>
              <a:buChar char="•"/>
            </a:pPr>
            <a:r>
              <a:rPr lang="en-US" sz="2200" dirty="0">
                <a:solidFill>
                  <a:srgbClr val="808000"/>
                </a:solidFill>
                <a:latin typeface="Comic Sans MS" pitchFamily="66" charset="0"/>
              </a:rPr>
              <a:t> They are fixed size – when A wishes to transmit to B, it sends an RTS message.</a:t>
            </a:r>
          </a:p>
          <a:p>
            <a:pPr lvl="1">
              <a:spcBef>
                <a:spcPct val="50000"/>
              </a:spcBef>
              <a:buFontTx/>
              <a:buChar char="•"/>
            </a:pPr>
            <a:r>
              <a:rPr lang="en-US" sz="2200" dirty="0">
                <a:solidFill>
                  <a:srgbClr val="808000"/>
                </a:solidFill>
                <a:latin typeface="Comic Sans MS" pitchFamily="66" charset="0"/>
              </a:rPr>
              <a:t> RTS message contains duration of proposed transmission</a:t>
            </a:r>
          </a:p>
          <a:p>
            <a:pPr>
              <a:spcBef>
                <a:spcPct val="50000"/>
              </a:spcBef>
              <a:buFontTx/>
              <a:buChar char="•"/>
            </a:pPr>
            <a:r>
              <a:rPr lang="en-US" sz="2200" dirty="0">
                <a:solidFill>
                  <a:srgbClr val="808000"/>
                </a:solidFill>
                <a:latin typeface="Comic Sans MS" pitchFamily="66" charset="0"/>
              </a:rPr>
              <a:t> If B knows that the channel is free, it responds with a CTS message. (CTS also contains duration of proposed communication)</a:t>
            </a:r>
          </a:p>
          <a:p>
            <a:pPr>
              <a:spcBef>
                <a:spcPct val="50000"/>
              </a:spcBef>
              <a:buFontTx/>
              <a:buChar char="•"/>
            </a:pPr>
            <a:r>
              <a:rPr lang="en-US" sz="2200" dirty="0">
                <a:solidFill>
                  <a:srgbClr val="808000"/>
                </a:solidFill>
                <a:latin typeface="Comic Sans MS" pitchFamily="66" charset="0"/>
              </a:rPr>
              <a:t> </a:t>
            </a:r>
            <a:r>
              <a:rPr lang="en-US" sz="2200" dirty="0" smtClean="0">
                <a:solidFill>
                  <a:srgbClr val="808000"/>
                </a:solidFill>
                <a:latin typeface="Comic Sans MS" pitchFamily="66" charset="0"/>
              </a:rPr>
              <a:t> How does this help ?</a:t>
            </a:r>
            <a:endParaRPr lang="en-US" sz="2200" dirty="0">
              <a:solidFill>
                <a:srgbClr val="808000"/>
              </a:solidFill>
              <a:latin typeface="Comic Sans MS"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2"/>
          <p:cNvGrpSpPr>
            <a:grpSpLocks/>
          </p:cNvGrpSpPr>
          <p:nvPr/>
        </p:nvGrpSpPr>
        <p:grpSpPr bwMode="auto">
          <a:xfrm>
            <a:off x="1447800" y="304800"/>
            <a:ext cx="5410200" cy="1219200"/>
            <a:chOff x="432" y="1104"/>
            <a:chExt cx="3408" cy="768"/>
          </a:xfrm>
        </p:grpSpPr>
        <p:sp>
          <p:nvSpPr>
            <p:cNvPr id="64515" name="Oval 3"/>
            <p:cNvSpPr>
              <a:spLocks noChangeArrowheads="1"/>
            </p:cNvSpPr>
            <p:nvPr/>
          </p:nvSpPr>
          <p:spPr bwMode="auto">
            <a:xfrm>
              <a:off x="1440" y="1296"/>
              <a:ext cx="288" cy="288"/>
            </a:xfrm>
            <a:prstGeom prst="ellipse">
              <a:avLst/>
            </a:prstGeom>
            <a:gradFill rotWithShape="0">
              <a:gsLst>
                <a:gs pos="0">
                  <a:schemeClr val="hlink"/>
                </a:gs>
                <a:gs pos="100000">
                  <a:srgbClr val="6600CC"/>
                </a:gs>
              </a:gsLst>
              <a:lin ang="5400000" scaled="1"/>
            </a:gradFill>
            <a:ln w="9525">
              <a:solidFill>
                <a:schemeClr val="tx1"/>
              </a:solidFill>
              <a:round/>
              <a:headEnd/>
              <a:tailEnd/>
            </a:ln>
            <a:effectLst/>
          </p:spPr>
          <p:txBody>
            <a:bodyPr wrap="none" anchor="ctr"/>
            <a:lstStyle/>
            <a:p>
              <a:pPr algn="ctr"/>
              <a:r>
                <a:rPr lang="en-US" b="0">
                  <a:solidFill>
                    <a:srgbClr val="FFFF66"/>
                  </a:solidFill>
                </a:rPr>
                <a:t>A</a:t>
              </a:r>
            </a:p>
          </p:txBody>
        </p:sp>
        <p:sp>
          <p:nvSpPr>
            <p:cNvPr id="64516" name="Oval 4"/>
            <p:cNvSpPr>
              <a:spLocks noChangeArrowheads="1"/>
            </p:cNvSpPr>
            <p:nvPr/>
          </p:nvSpPr>
          <p:spPr bwMode="auto">
            <a:xfrm>
              <a:off x="3552" y="1488"/>
              <a:ext cx="288" cy="288"/>
            </a:xfrm>
            <a:prstGeom prst="ellipse">
              <a:avLst/>
            </a:prstGeom>
            <a:gradFill rotWithShape="0">
              <a:gsLst>
                <a:gs pos="0">
                  <a:schemeClr val="hlink"/>
                </a:gs>
                <a:gs pos="100000">
                  <a:srgbClr val="6600CC"/>
                </a:gs>
              </a:gsLst>
              <a:lin ang="5400000" scaled="1"/>
            </a:gradFill>
            <a:ln w="9525">
              <a:solidFill>
                <a:schemeClr val="tx1"/>
              </a:solidFill>
              <a:round/>
              <a:headEnd/>
              <a:tailEnd/>
            </a:ln>
            <a:effectLst/>
          </p:spPr>
          <p:txBody>
            <a:bodyPr wrap="none" anchor="ctr"/>
            <a:lstStyle/>
            <a:p>
              <a:pPr algn="ctr"/>
              <a:r>
                <a:rPr lang="en-US" b="0">
                  <a:solidFill>
                    <a:srgbClr val="FFFF66"/>
                  </a:solidFill>
                </a:rPr>
                <a:t>D</a:t>
              </a:r>
            </a:p>
          </p:txBody>
        </p:sp>
        <p:sp>
          <p:nvSpPr>
            <p:cNvPr id="64517" name="Oval 5"/>
            <p:cNvSpPr>
              <a:spLocks noChangeArrowheads="1"/>
            </p:cNvSpPr>
            <p:nvPr/>
          </p:nvSpPr>
          <p:spPr bwMode="auto">
            <a:xfrm>
              <a:off x="432" y="1584"/>
              <a:ext cx="288" cy="288"/>
            </a:xfrm>
            <a:prstGeom prst="ellipse">
              <a:avLst/>
            </a:prstGeom>
            <a:gradFill rotWithShape="0">
              <a:gsLst>
                <a:gs pos="0">
                  <a:schemeClr val="hlink"/>
                </a:gs>
                <a:gs pos="100000">
                  <a:srgbClr val="6600CC"/>
                </a:gs>
              </a:gsLst>
              <a:lin ang="5400000" scaled="1"/>
            </a:gradFill>
            <a:ln w="9525">
              <a:solidFill>
                <a:schemeClr val="tx1"/>
              </a:solidFill>
              <a:round/>
              <a:headEnd/>
              <a:tailEnd/>
            </a:ln>
            <a:effectLst/>
          </p:spPr>
          <p:txBody>
            <a:bodyPr wrap="none" anchor="ctr"/>
            <a:lstStyle/>
            <a:p>
              <a:pPr algn="ctr"/>
              <a:r>
                <a:rPr lang="en-US" b="0">
                  <a:solidFill>
                    <a:srgbClr val="FFFF66"/>
                  </a:solidFill>
                </a:rPr>
                <a:t>C</a:t>
              </a:r>
            </a:p>
          </p:txBody>
        </p:sp>
        <p:sp>
          <p:nvSpPr>
            <p:cNvPr id="64518" name="Oval 6"/>
            <p:cNvSpPr>
              <a:spLocks noChangeArrowheads="1"/>
            </p:cNvSpPr>
            <p:nvPr/>
          </p:nvSpPr>
          <p:spPr bwMode="auto">
            <a:xfrm>
              <a:off x="2544" y="1344"/>
              <a:ext cx="288" cy="288"/>
            </a:xfrm>
            <a:prstGeom prst="ellipse">
              <a:avLst/>
            </a:prstGeom>
            <a:gradFill rotWithShape="0">
              <a:gsLst>
                <a:gs pos="0">
                  <a:schemeClr val="hlink"/>
                </a:gs>
                <a:gs pos="100000">
                  <a:srgbClr val="6600CC"/>
                </a:gs>
              </a:gsLst>
              <a:lin ang="5400000" scaled="1"/>
            </a:gradFill>
            <a:ln w="9525">
              <a:solidFill>
                <a:schemeClr val="tx1"/>
              </a:solidFill>
              <a:round/>
              <a:headEnd/>
              <a:tailEnd/>
            </a:ln>
            <a:effectLst/>
          </p:spPr>
          <p:txBody>
            <a:bodyPr wrap="none" anchor="ctr"/>
            <a:lstStyle/>
            <a:p>
              <a:pPr algn="ctr"/>
              <a:r>
                <a:rPr lang="en-US" b="0">
                  <a:solidFill>
                    <a:srgbClr val="FFFF66"/>
                  </a:solidFill>
                </a:rPr>
                <a:t>B</a:t>
              </a:r>
            </a:p>
          </p:txBody>
        </p:sp>
        <p:sp>
          <p:nvSpPr>
            <p:cNvPr id="64519" name="Line 7"/>
            <p:cNvSpPr>
              <a:spLocks noChangeShapeType="1"/>
            </p:cNvSpPr>
            <p:nvPr/>
          </p:nvSpPr>
          <p:spPr bwMode="auto">
            <a:xfrm>
              <a:off x="1824" y="1344"/>
              <a:ext cx="768" cy="0"/>
            </a:xfrm>
            <a:prstGeom prst="line">
              <a:avLst/>
            </a:prstGeom>
            <a:noFill/>
            <a:ln w="57150">
              <a:solidFill>
                <a:schemeClr val="tx1"/>
              </a:solidFill>
              <a:round/>
              <a:headEnd/>
              <a:tailEnd type="triangle" w="med" len="med"/>
            </a:ln>
            <a:effectLst/>
          </p:spPr>
          <p:txBody>
            <a:bodyPr/>
            <a:lstStyle/>
            <a:p>
              <a:endParaRPr lang="en-US"/>
            </a:p>
          </p:txBody>
        </p:sp>
        <p:sp>
          <p:nvSpPr>
            <p:cNvPr id="64520" name="Line 8"/>
            <p:cNvSpPr>
              <a:spLocks noChangeShapeType="1"/>
            </p:cNvSpPr>
            <p:nvPr/>
          </p:nvSpPr>
          <p:spPr bwMode="auto">
            <a:xfrm flipH="1">
              <a:off x="1776" y="1488"/>
              <a:ext cx="768" cy="0"/>
            </a:xfrm>
            <a:prstGeom prst="line">
              <a:avLst/>
            </a:prstGeom>
            <a:noFill/>
            <a:ln w="57150">
              <a:solidFill>
                <a:schemeClr val="tx1"/>
              </a:solidFill>
              <a:round/>
              <a:headEnd/>
              <a:tailEnd type="triangle" w="med" len="med"/>
            </a:ln>
            <a:effectLst/>
          </p:spPr>
          <p:txBody>
            <a:bodyPr/>
            <a:lstStyle/>
            <a:p>
              <a:endParaRPr lang="en-US"/>
            </a:p>
          </p:txBody>
        </p:sp>
        <p:sp>
          <p:nvSpPr>
            <p:cNvPr id="64521" name="Freeform 9"/>
            <p:cNvSpPr>
              <a:spLocks/>
            </p:cNvSpPr>
            <p:nvPr/>
          </p:nvSpPr>
          <p:spPr bwMode="auto">
            <a:xfrm>
              <a:off x="672" y="1344"/>
              <a:ext cx="768" cy="336"/>
            </a:xfrm>
            <a:custGeom>
              <a:avLst/>
              <a:gdLst/>
              <a:ahLst/>
              <a:cxnLst>
                <a:cxn ang="0">
                  <a:pos x="768" y="48"/>
                </a:cxn>
                <a:cxn ang="0">
                  <a:pos x="288" y="48"/>
                </a:cxn>
                <a:cxn ang="0">
                  <a:pos x="0" y="336"/>
                </a:cxn>
              </a:cxnLst>
              <a:rect l="0" t="0" r="r" b="b"/>
              <a:pathLst>
                <a:path w="768" h="336">
                  <a:moveTo>
                    <a:pt x="768" y="48"/>
                  </a:moveTo>
                  <a:cubicBezTo>
                    <a:pt x="592" y="24"/>
                    <a:pt x="416" y="0"/>
                    <a:pt x="288" y="48"/>
                  </a:cubicBezTo>
                  <a:cubicBezTo>
                    <a:pt x="160" y="96"/>
                    <a:pt x="80" y="216"/>
                    <a:pt x="0" y="336"/>
                  </a:cubicBezTo>
                </a:path>
              </a:pathLst>
            </a:custGeom>
            <a:noFill/>
            <a:ln w="57150" cap="flat" cmpd="sng">
              <a:solidFill>
                <a:schemeClr val="tx1"/>
              </a:solidFill>
              <a:prstDash val="sysDot"/>
              <a:round/>
              <a:headEnd type="none" w="med" len="med"/>
              <a:tailEnd type="triangle" w="med" len="med"/>
            </a:ln>
            <a:effectLst/>
          </p:spPr>
          <p:txBody>
            <a:bodyPr/>
            <a:lstStyle/>
            <a:p>
              <a:endParaRPr lang="en-US"/>
            </a:p>
          </p:txBody>
        </p:sp>
        <p:sp>
          <p:nvSpPr>
            <p:cNvPr id="64522" name="Freeform 10"/>
            <p:cNvSpPr>
              <a:spLocks/>
            </p:cNvSpPr>
            <p:nvPr/>
          </p:nvSpPr>
          <p:spPr bwMode="auto">
            <a:xfrm>
              <a:off x="2784" y="1280"/>
              <a:ext cx="864" cy="208"/>
            </a:xfrm>
            <a:custGeom>
              <a:avLst/>
              <a:gdLst/>
              <a:ahLst/>
              <a:cxnLst>
                <a:cxn ang="0">
                  <a:pos x="0" y="112"/>
                </a:cxn>
                <a:cxn ang="0">
                  <a:pos x="528" y="16"/>
                </a:cxn>
                <a:cxn ang="0">
                  <a:pos x="864" y="208"/>
                </a:cxn>
              </a:cxnLst>
              <a:rect l="0" t="0" r="r" b="b"/>
              <a:pathLst>
                <a:path w="864" h="208">
                  <a:moveTo>
                    <a:pt x="0" y="112"/>
                  </a:moveTo>
                  <a:cubicBezTo>
                    <a:pt x="192" y="56"/>
                    <a:pt x="384" y="0"/>
                    <a:pt x="528" y="16"/>
                  </a:cubicBezTo>
                  <a:cubicBezTo>
                    <a:pt x="672" y="32"/>
                    <a:pt x="768" y="120"/>
                    <a:pt x="864" y="208"/>
                  </a:cubicBezTo>
                </a:path>
              </a:pathLst>
            </a:custGeom>
            <a:noFill/>
            <a:ln w="57150" cap="flat" cmpd="sng">
              <a:solidFill>
                <a:schemeClr val="tx1"/>
              </a:solidFill>
              <a:prstDash val="sysDot"/>
              <a:round/>
              <a:headEnd type="none" w="med" len="med"/>
              <a:tailEnd type="triangle" w="med" len="med"/>
            </a:ln>
            <a:effectLst/>
          </p:spPr>
          <p:txBody>
            <a:bodyPr/>
            <a:lstStyle/>
            <a:p>
              <a:endParaRPr lang="en-US"/>
            </a:p>
          </p:txBody>
        </p:sp>
        <p:sp>
          <p:nvSpPr>
            <p:cNvPr id="64523" name="Text Box 11"/>
            <p:cNvSpPr txBox="1">
              <a:spLocks noChangeArrowheads="1"/>
            </p:cNvSpPr>
            <p:nvPr/>
          </p:nvSpPr>
          <p:spPr bwMode="auto">
            <a:xfrm>
              <a:off x="1920" y="1104"/>
              <a:ext cx="624" cy="288"/>
            </a:xfrm>
            <a:prstGeom prst="rect">
              <a:avLst/>
            </a:prstGeom>
            <a:noFill/>
            <a:ln w="9525">
              <a:noFill/>
              <a:miter lim="800000"/>
              <a:headEnd/>
              <a:tailEnd/>
            </a:ln>
            <a:effectLst/>
          </p:spPr>
          <p:txBody>
            <a:bodyPr>
              <a:spAutoFit/>
            </a:bodyPr>
            <a:lstStyle/>
            <a:p>
              <a:pPr algn="ctr">
                <a:spcBef>
                  <a:spcPct val="50000"/>
                </a:spcBef>
              </a:pPr>
              <a:r>
                <a:rPr lang="en-US" b="0">
                  <a:solidFill>
                    <a:schemeClr val="tx1"/>
                  </a:solidFill>
                </a:rPr>
                <a:t>RTS</a:t>
              </a:r>
            </a:p>
          </p:txBody>
        </p:sp>
        <p:sp>
          <p:nvSpPr>
            <p:cNvPr id="64524" name="Text Box 12"/>
            <p:cNvSpPr txBox="1">
              <a:spLocks noChangeArrowheads="1"/>
            </p:cNvSpPr>
            <p:nvPr/>
          </p:nvSpPr>
          <p:spPr bwMode="auto">
            <a:xfrm>
              <a:off x="1968" y="1536"/>
              <a:ext cx="528" cy="288"/>
            </a:xfrm>
            <a:prstGeom prst="rect">
              <a:avLst/>
            </a:prstGeom>
            <a:noFill/>
            <a:ln w="9525">
              <a:noFill/>
              <a:miter lim="800000"/>
              <a:headEnd/>
              <a:tailEnd/>
            </a:ln>
            <a:effectLst/>
          </p:spPr>
          <p:txBody>
            <a:bodyPr>
              <a:spAutoFit/>
            </a:bodyPr>
            <a:lstStyle/>
            <a:p>
              <a:pPr algn="ctr">
                <a:spcBef>
                  <a:spcPct val="50000"/>
                </a:spcBef>
              </a:pPr>
              <a:r>
                <a:rPr lang="en-US" b="0">
                  <a:solidFill>
                    <a:schemeClr val="tx1"/>
                  </a:solidFill>
                </a:rPr>
                <a:t>CTS</a:t>
              </a:r>
            </a:p>
          </p:txBody>
        </p:sp>
      </p:grpSp>
      <p:sp>
        <p:nvSpPr>
          <p:cNvPr id="64526" name="Text Box 14"/>
          <p:cNvSpPr txBox="1">
            <a:spLocks noChangeArrowheads="1"/>
          </p:cNvSpPr>
          <p:nvPr/>
        </p:nvSpPr>
        <p:spPr bwMode="auto">
          <a:xfrm>
            <a:off x="304800" y="1981200"/>
            <a:ext cx="8534400" cy="3276600"/>
          </a:xfrm>
          <a:prstGeom prst="rect">
            <a:avLst/>
          </a:prstGeom>
          <a:noFill/>
          <a:ln w="9525">
            <a:noFill/>
            <a:miter lim="800000"/>
            <a:headEnd/>
            <a:tailEnd/>
          </a:ln>
          <a:effectLst/>
        </p:spPr>
        <p:txBody>
          <a:bodyPr>
            <a:spAutoFit/>
          </a:bodyPr>
          <a:lstStyle/>
          <a:p>
            <a:pPr>
              <a:spcBef>
                <a:spcPct val="50000"/>
              </a:spcBef>
              <a:buFontTx/>
              <a:buChar char="•"/>
            </a:pPr>
            <a:r>
              <a:rPr lang="en-US" sz="2200" dirty="0">
                <a:solidFill>
                  <a:srgbClr val="808000"/>
                </a:solidFill>
                <a:latin typeface="Comic Sans MS" pitchFamily="66" charset="0"/>
              </a:rPr>
              <a:t> Any station that hears the RTS message, defers all communication for some time until the associated CTS message has been finished. </a:t>
            </a:r>
          </a:p>
          <a:p>
            <a:pPr>
              <a:spcBef>
                <a:spcPct val="50000"/>
              </a:spcBef>
              <a:buFontTx/>
              <a:buChar char="•"/>
            </a:pPr>
            <a:r>
              <a:rPr lang="en-US" sz="2200" dirty="0">
                <a:solidFill>
                  <a:srgbClr val="808000"/>
                </a:solidFill>
                <a:latin typeface="Comic Sans MS" pitchFamily="66" charset="0"/>
              </a:rPr>
              <a:t> A CTS message defers communication for the duration of the time indicated in the CTS message.</a:t>
            </a:r>
          </a:p>
          <a:p>
            <a:pPr>
              <a:spcBef>
                <a:spcPct val="50000"/>
              </a:spcBef>
              <a:buFontTx/>
              <a:buChar char="•"/>
            </a:pPr>
            <a:r>
              <a:rPr lang="en-US" sz="2200" dirty="0">
                <a:solidFill>
                  <a:srgbClr val="808000"/>
                </a:solidFill>
                <a:latin typeface="Comic Sans MS" pitchFamily="66" charset="0"/>
              </a:rPr>
              <a:t> When A is transmitting data, C can go ahead and access the channel. </a:t>
            </a:r>
          </a:p>
          <a:p>
            <a:pPr>
              <a:spcBef>
                <a:spcPct val="50000"/>
              </a:spcBef>
              <a:buFontTx/>
              <a:buChar char="•"/>
            </a:pPr>
            <a:endParaRPr lang="en-US" sz="2200" dirty="0">
              <a:solidFill>
                <a:srgbClr val="808000"/>
              </a:solidFill>
              <a:latin typeface="Comic Sans MS" pitchFamily="66"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rgbClr val="339933"/>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rgbClr val="339933"/>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1553</TotalTime>
  <Words>2640</Words>
  <Application>Microsoft PowerPoint</Application>
  <PresentationFormat>On-screen Show (4:3)</PresentationFormat>
  <Paragraphs>241</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Default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Anubhuti Mohindra</dc:creator>
  <cp:lastModifiedBy>anubhuti.mohindra</cp:lastModifiedBy>
  <cp:revision>35</cp:revision>
  <dcterms:created xsi:type="dcterms:W3CDTF">1601-01-01T00:00:00Z</dcterms:created>
  <dcterms:modified xsi:type="dcterms:W3CDTF">2018-08-09T06:12:56Z</dcterms:modified>
</cp:coreProperties>
</file>