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54" r:id="rId2"/>
    <p:sldId id="333" r:id="rId3"/>
    <p:sldId id="336" r:id="rId4"/>
    <p:sldId id="351" r:id="rId5"/>
    <p:sldId id="352" r:id="rId6"/>
    <p:sldId id="339" r:id="rId7"/>
    <p:sldId id="349" r:id="rId8"/>
    <p:sldId id="350" r:id="rId9"/>
    <p:sldId id="355" r:id="rId10"/>
    <p:sldId id="341" r:id="rId11"/>
    <p:sldId id="286" r:id="rId12"/>
    <p:sldId id="289" r:id="rId13"/>
    <p:sldId id="291" r:id="rId14"/>
    <p:sldId id="343" r:id="rId15"/>
    <p:sldId id="309" r:id="rId16"/>
    <p:sldId id="316" r:id="rId17"/>
    <p:sldId id="315" r:id="rId18"/>
    <p:sldId id="318" r:id="rId19"/>
    <p:sldId id="319" r:id="rId20"/>
    <p:sldId id="321" r:id="rId21"/>
    <p:sldId id="353" r:id="rId22"/>
    <p:sldId id="301" r:id="rId23"/>
    <p:sldId id="328" r:id="rId24"/>
    <p:sldId id="302" r:id="rId25"/>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C4EE"/>
    <a:srgbClr val="390EB2"/>
    <a:srgbClr val="FF7C80"/>
    <a:srgbClr val="FF99CC"/>
    <a:srgbClr val="FF0000"/>
    <a:srgbClr val="008DF6"/>
    <a:srgbClr val="000000"/>
    <a:srgbClr val="FFCC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437" autoAdjust="0"/>
  </p:normalViewPr>
  <p:slideViewPr>
    <p:cSldViewPr>
      <p:cViewPr varScale="1">
        <p:scale>
          <a:sx n="60" d="100"/>
          <a:sy n="60" d="100"/>
        </p:scale>
        <p:origin x="-165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52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3E455C4-2181-4EB5-AD45-B45D607E6B44}" type="datetimeFigureOut">
              <a:rPr lang="en-US"/>
              <a:pPr>
                <a:defRPr/>
              </a:pPr>
              <a:t>8/4/2017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357FEA5-5B31-4CE6-9E84-1EDDE8F243E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F2B4330-FE52-4428-927F-AA279FA3680B}" type="slidenum">
              <a:rPr lang="en-US" smtClean="0"/>
              <a:pPr/>
              <a:t>5</a:t>
            </a:fld>
            <a:endParaRPr lang="en-US" smtClean="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You are all familiar with this because you know that in a microwave oven, only water molecules vibrate in response to microwaves.  Most of the molecules in the food you are trying to heat are two large to respond to this particular wavelength of light.</a:t>
            </a:r>
          </a:p>
          <a:p>
            <a:pPr eaLnBrk="1" hangingPunct="1">
              <a:spcBef>
                <a:spcPct val="0"/>
              </a:spcBef>
            </a:pPr>
            <a:endParaRPr lang="en-US" smtClean="0"/>
          </a:p>
          <a:p>
            <a:pPr eaLnBrk="1" hangingPunct="1">
              <a:spcBef>
                <a:spcPct val="0"/>
              </a:spcBef>
            </a:pPr>
            <a:r>
              <a:rPr lang="en-US" smtClean="0"/>
              <a:t>Size of molecules….   </a:t>
            </a:r>
          </a:p>
          <a:p>
            <a:pPr eaLnBrk="1" hangingPunct="1">
              <a:spcBef>
                <a:spcPct val="0"/>
              </a:spcBef>
            </a:pPr>
            <a:r>
              <a:rPr lang="en-US" smtClean="0"/>
              <a:t>or excitation of electrons.</a:t>
            </a:r>
          </a:p>
          <a:p>
            <a:pPr eaLnBrk="1" hangingPunct="1">
              <a:spcBef>
                <a:spcPct val="0"/>
              </a:spcBef>
            </a:pPr>
            <a:r>
              <a:rPr lang="en-US" smtClean="0"/>
              <a:t>O</a:t>
            </a:r>
            <a:r>
              <a:rPr lang="en-US" baseline="-25000" smtClean="0"/>
              <a:t>3</a:t>
            </a:r>
            <a:r>
              <a:rPr lang="en-US" smtClean="0"/>
              <a:t> absorbs radiation near 10 </a:t>
            </a:r>
            <a:r>
              <a:rPr lang="en-US" smtClean="0">
                <a:latin typeface="Symbol" pitchFamily="18" charset="2"/>
              </a:rPr>
              <a:t>m</a:t>
            </a:r>
            <a:r>
              <a:rPr lang="en-US" smtClean="0"/>
              <a:t>m</a:t>
            </a:r>
          </a:p>
          <a:p>
            <a:pPr eaLnBrk="1" hangingPunct="1">
              <a:spcBef>
                <a:spcPct val="0"/>
              </a:spcBef>
            </a:pPr>
            <a:endParaRPr lang="en-US" smtClean="0"/>
          </a:p>
          <a:p>
            <a:pPr eaLnBrk="1" hangingPunct="1">
              <a:spcBef>
                <a:spcPct val="0"/>
              </a:spcBef>
            </a:pPr>
            <a:r>
              <a:rPr lang="en-US" smtClean="0"/>
              <a:t>CO</a:t>
            </a:r>
            <a:r>
              <a:rPr lang="en-US" baseline="-25000" smtClean="0"/>
              <a:t>2</a:t>
            </a:r>
            <a:r>
              <a:rPr lang="en-US" smtClean="0"/>
              <a:t> absorbs radiation near 15 </a:t>
            </a:r>
            <a:r>
              <a:rPr lang="en-US" smtClean="0">
                <a:latin typeface="Symbol" pitchFamily="18" charset="2"/>
              </a:rPr>
              <a:t>m</a:t>
            </a:r>
            <a:r>
              <a:rPr lang="en-US" smtClean="0"/>
              <a:t>m</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457200" indent="-457200" algn="just">
              <a:buFontTx/>
              <a:buAutoNum type="arabicPeriod"/>
              <a:defRPr/>
            </a:pPr>
            <a:r>
              <a:rPr lang="en-US" dirty="0" smtClean="0"/>
              <a:t>A black body radiation chamber is filled up not only with radiation, but also with simple harmonic oscillators or resonators (energy emitters) of the molecular dimensions, known as Planck's oscillators or Planck's resonators, which can vibrate, with all possible frequencies. The vibration of the resonator entails one degree of freedom only.</a:t>
            </a:r>
          </a:p>
          <a:p>
            <a:pPr marL="457200" indent="-457200" algn="just">
              <a:buFontTx/>
              <a:buAutoNum type="arabicPeriod"/>
              <a:defRPr/>
            </a:pPr>
            <a:endParaRPr lang="en-US" dirty="0" smtClean="0"/>
          </a:p>
          <a:p>
            <a:pPr marL="457200" indent="-457200" algn="just">
              <a:buFontTx/>
              <a:buAutoNum type="arabicPeriod"/>
              <a:defRPr/>
            </a:pPr>
            <a:r>
              <a:rPr lang="en-US" dirty="0" smtClean="0"/>
              <a:t>The oscillators (or resonators) cannot radiate or absorb energy continuously, but energy is emitted or absorbed in the form of packets or quanta called photons. Planck assumed that each photon has an energy </a:t>
            </a:r>
            <a:r>
              <a:rPr lang="en-US" i="1" dirty="0" err="1" smtClean="0"/>
              <a:t>hv</a:t>
            </a:r>
            <a:r>
              <a:rPr lang="en-US" i="1" dirty="0" smtClean="0"/>
              <a:t> where h is the Planck's constant, its value being equal to 6.625 </a:t>
            </a:r>
            <a:r>
              <a:rPr lang="en-US" i="1" dirty="0" smtClean="0">
                <a:sym typeface="Symbol"/>
              </a:rPr>
              <a:t></a:t>
            </a:r>
            <a:r>
              <a:rPr lang="en-US" i="1" dirty="0" smtClean="0"/>
              <a:t> 10</a:t>
            </a:r>
            <a:r>
              <a:rPr lang="en-US" i="1" baseline="30000" dirty="0" smtClean="0"/>
              <a:t>-34</a:t>
            </a:r>
            <a:r>
              <a:rPr lang="en-US" i="1" dirty="0" smtClean="0"/>
              <a:t> Joule-sec, </a:t>
            </a:r>
            <a:r>
              <a:rPr lang="en-US" dirty="0" smtClean="0"/>
              <a:t>and </a:t>
            </a:r>
            <a:r>
              <a:rPr lang="en-US" i="1" dirty="0" smtClean="0"/>
              <a:t>v is the frequency of radiation. This assumption is the most revolutionary in character. In other </a:t>
            </a:r>
            <a:r>
              <a:rPr lang="en-US" dirty="0" smtClean="0"/>
              <a:t>words, the theory states that the exchange of energy between radiation and matter cannot take place continuously but only in certain multiples of the fundamental frequency of the </a:t>
            </a:r>
            <a:r>
              <a:rPr lang="en-US" b="1" dirty="0" smtClean="0"/>
              <a:t>resonator (energy </a:t>
            </a:r>
            <a:r>
              <a:rPr lang="en-US" dirty="0" smtClean="0"/>
              <a:t>emitter).As the energy of a photon is </a:t>
            </a:r>
            <a:r>
              <a:rPr lang="en-US" i="1" dirty="0" err="1" smtClean="0"/>
              <a:t>hv</a:t>
            </a:r>
            <a:r>
              <a:rPr lang="en-US" i="1" dirty="0" smtClean="0"/>
              <a:t>, the energy emitted (or absorbed) is equal to 0, </a:t>
            </a:r>
            <a:r>
              <a:rPr lang="en-US" i="1" dirty="0" err="1" smtClean="0"/>
              <a:t>hv</a:t>
            </a:r>
            <a:r>
              <a:rPr lang="en-US" i="1" dirty="0" smtClean="0"/>
              <a:t>, 2hv, 3hv, ..........</a:t>
            </a:r>
            <a:r>
              <a:rPr lang="en-US" i="1" dirty="0" err="1" smtClean="0"/>
              <a:t>nhv</a:t>
            </a:r>
            <a:r>
              <a:rPr lang="en-US" i="1" dirty="0" smtClean="0"/>
              <a:t>, i.e., in </a:t>
            </a:r>
            <a:r>
              <a:rPr lang="en-US" i="1" dirty="0" err="1" smtClean="0"/>
              <a:t>multiplets</a:t>
            </a:r>
            <a:r>
              <a:rPr lang="en-US" i="1" dirty="0" smtClean="0"/>
              <a:t> of some small unit, called as </a:t>
            </a:r>
            <a:r>
              <a:rPr lang="en-US" b="1" i="1" dirty="0" smtClean="0"/>
              <a:t>quantum.</a:t>
            </a:r>
          </a:p>
          <a:p>
            <a:pPr>
              <a:defRPr/>
            </a:pPr>
            <a:endParaRPr lang="en-US" dirty="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89C238-0A4A-45AC-A52F-26F6F6EAB11C}" type="slidenum">
              <a:rPr lang="en-US" smtClean="0"/>
              <a:pPr/>
              <a:t>15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B531154-BD57-46B3-8A72-3219CF11541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254605-B4AD-40A2-891C-7A243D57CEF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31044A-7437-4F0F-933A-2531C589391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05D0328-B850-4115-9CEA-3BDB7D77525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4B4A176-9042-489A-A4A6-BB36E7AD297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C17C192-BCFE-482C-829D-A806D2E1022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A5C1EFD-1818-481B-89FF-67671055AAD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D19BBB-8B0D-457B-92B0-4DF87625E78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A0C92C8-8447-46A8-874A-020B5994AE2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2FCED11-82F0-47C5-9E45-8AC404024E8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CE36FF3-8BAB-4E44-95A4-188D861A356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6971BB-BBE8-417A-A0B0-039229A7D3A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86AD93-399A-4DE9-996C-A69835DDF4A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3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mn-lt"/>
              </a:defRPr>
            </a:lvl1pPr>
          </a:lstStyle>
          <a:p>
            <a:pPr>
              <a:defRPr/>
            </a:pPr>
            <a:fld id="{C8DB7D84-21EF-4685-A16E-1EB3578D600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33.png"/><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10" Type="http://schemas.openxmlformats.org/officeDocument/2006/relationships/oleObject" Target="../embeddings/oleObject11.bin"/><Relationship Id="rId4" Type="http://schemas.openxmlformats.org/officeDocument/2006/relationships/oleObject" Target="../embeddings/oleObject5.bin"/><Relationship Id="rId9"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7.jpeg"/><Relationship Id="rId2" Type="http://schemas.openxmlformats.org/officeDocument/2006/relationships/hyperlink" Target="//upload.wikimedia.org/wikipedia/commons/9/9b/Human-Visible.jpg" TargetMode="External"/><Relationship Id="rId1" Type="http://schemas.openxmlformats.org/officeDocument/2006/relationships/slideLayout" Target="../slideLayouts/slideLayout7.xml"/><Relationship Id="rId6" Type="http://schemas.openxmlformats.org/officeDocument/2006/relationships/hyperlink" Target="http://en.wikipedia.org/wiki/Infrared" TargetMode="External"/><Relationship Id="rId5" Type="http://schemas.openxmlformats.org/officeDocument/2006/relationships/image" Target="../media/image6.jpeg"/><Relationship Id="rId4" Type="http://schemas.openxmlformats.org/officeDocument/2006/relationships/hyperlink" Target="//upload.wikimedia.org/wikipedia/commons/4/44/Human-Infrared.jp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2"/>
          <p:cNvGrpSpPr>
            <a:grpSpLocks/>
          </p:cNvGrpSpPr>
          <p:nvPr/>
        </p:nvGrpSpPr>
        <p:grpSpPr bwMode="auto">
          <a:xfrm>
            <a:off x="41275" y="214313"/>
            <a:ext cx="18288000" cy="6430962"/>
            <a:chOff x="26" y="135"/>
            <a:chExt cx="11520" cy="4051"/>
          </a:xfrm>
        </p:grpSpPr>
        <p:sp>
          <p:nvSpPr>
            <p:cNvPr id="122913" name="Rectangle 33"/>
            <p:cNvSpPr>
              <a:spLocks noChangeArrowheads="1"/>
            </p:cNvSpPr>
            <p:nvPr/>
          </p:nvSpPr>
          <p:spPr bwMode="auto">
            <a:xfrm>
              <a:off x="314" y="135"/>
              <a:ext cx="5184" cy="421"/>
            </a:xfrm>
            <a:prstGeom prst="rect">
              <a:avLst/>
            </a:prstGeom>
            <a:solidFill>
              <a:srgbClr val="FFFFFF"/>
            </a:solidFill>
            <a:ln w="9525">
              <a:solidFill>
                <a:srgbClr val="000000"/>
              </a:solidFill>
              <a:miter lim="800000"/>
              <a:headEnd/>
              <a:tailEnd/>
            </a:ln>
          </p:spPr>
          <p:txBody>
            <a:bodyPr/>
            <a:lstStyle/>
            <a:p>
              <a:pPr algn="ctr" eaLnBrk="0" hangingPunct="0"/>
              <a:r>
                <a:rPr lang="en-US" sz="3200" b="1">
                  <a:latin typeface="Verdana" pitchFamily="34" charset="0"/>
                </a:rPr>
                <a:t>Atmospheric Feedbacks</a:t>
              </a:r>
              <a:endParaRPr lang="en-US" sz="4400" b="1"/>
            </a:p>
          </p:txBody>
        </p:sp>
        <p:sp>
          <p:nvSpPr>
            <p:cNvPr id="122912" name="Text Box 32"/>
            <p:cNvSpPr txBox="1">
              <a:spLocks noChangeArrowheads="1"/>
            </p:cNvSpPr>
            <p:nvPr/>
          </p:nvSpPr>
          <p:spPr bwMode="auto">
            <a:xfrm>
              <a:off x="624" y="1008"/>
              <a:ext cx="1398" cy="250"/>
            </a:xfrm>
            <a:prstGeom prst="rect">
              <a:avLst/>
            </a:prstGeom>
            <a:noFill/>
            <a:ln w="9525">
              <a:noFill/>
              <a:miter lim="800000"/>
              <a:headEnd/>
              <a:tailEnd/>
            </a:ln>
            <a:effectLst/>
          </p:spPr>
          <p:txBody>
            <a:bodyPr wrap="none">
              <a:spAutoFit/>
            </a:bodyPr>
            <a:lstStyle/>
            <a:p>
              <a:pPr eaLnBrk="0" hangingPunct="0"/>
              <a:r>
                <a:rPr lang="en-US" sz="2000" b="1">
                  <a:latin typeface="Verdana" pitchFamily="34" charset="0"/>
                  <a:cs typeface="Times New Roman" pitchFamily="18" charset="0"/>
                </a:rPr>
                <a:t>Increased CO</a:t>
              </a:r>
              <a:r>
                <a:rPr lang="en-US" sz="2000" b="1" baseline="-25000">
                  <a:latin typeface="Verdana" pitchFamily="34" charset="0"/>
                  <a:cs typeface="Times New Roman" pitchFamily="18" charset="0"/>
                </a:rPr>
                <a:t>2</a:t>
              </a:r>
              <a:endParaRPr lang="en-US" b="1"/>
            </a:p>
          </p:txBody>
        </p:sp>
        <p:sp>
          <p:nvSpPr>
            <p:cNvPr id="122911" name="Text Box 31"/>
            <p:cNvSpPr txBox="1">
              <a:spLocks noChangeArrowheads="1"/>
            </p:cNvSpPr>
            <p:nvPr/>
          </p:nvSpPr>
          <p:spPr bwMode="auto">
            <a:xfrm>
              <a:off x="450" y="1593"/>
              <a:ext cx="1898" cy="250"/>
            </a:xfrm>
            <a:prstGeom prst="rect">
              <a:avLst/>
            </a:prstGeom>
            <a:noFill/>
            <a:ln w="9525">
              <a:noFill/>
              <a:miter lim="800000"/>
              <a:headEnd/>
              <a:tailEnd/>
            </a:ln>
            <a:effectLst/>
          </p:spPr>
          <p:txBody>
            <a:bodyPr wrap="none">
              <a:spAutoFit/>
            </a:bodyPr>
            <a:lstStyle/>
            <a:p>
              <a:pPr eaLnBrk="0" hangingPunct="0"/>
              <a:r>
                <a:rPr lang="en-US" sz="2000" b="1">
                  <a:latin typeface="Verdana" pitchFamily="34" charset="0"/>
                  <a:cs typeface="Times New Roman" pitchFamily="18" charset="0"/>
                </a:rPr>
                <a:t>Higher temperature</a:t>
              </a:r>
              <a:endParaRPr lang="en-US" b="1"/>
            </a:p>
          </p:txBody>
        </p:sp>
        <p:sp>
          <p:nvSpPr>
            <p:cNvPr id="122910" name="Text Box 30"/>
            <p:cNvSpPr txBox="1">
              <a:spLocks noChangeArrowheads="1"/>
            </p:cNvSpPr>
            <p:nvPr/>
          </p:nvSpPr>
          <p:spPr bwMode="auto">
            <a:xfrm>
              <a:off x="530" y="2009"/>
              <a:ext cx="1710" cy="250"/>
            </a:xfrm>
            <a:prstGeom prst="rect">
              <a:avLst/>
            </a:prstGeom>
            <a:noFill/>
            <a:ln w="9525">
              <a:noFill/>
              <a:miter lim="800000"/>
              <a:headEnd/>
              <a:tailEnd/>
            </a:ln>
            <a:effectLst/>
          </p:spPr>
          <p:txBody>
            <a:bodyPr wrap="none">
              <a:spAutoFit/>
            </a:bodyPr>
            <a:lstStyle/>
            <a:p>
              <a:pPr eaLnBrk="0" hangingPunct="0"/>
              <a:r>
                <a:rPr lang="en-US" sz="2000" b="1">
                  <a:latin typeface="Verdana" pitchFamily="34" charset="0"/>
                  <a:cs typeface="Times New Roman" pitchFamily="18" charset="0"/>
                </a:rPr>
                <a:t>More water vapor</a:t>
              </a:r>
              <a:endParaRPr lang="en-US" b="1"/>
            </a:p>
          </p:txBody>
        </p:sp>
        <p:sp>
          <p:nvSpPr>
            <p:cNvPr id="122909" name="Line 29"/>
            <p:cNvSpPr>
              <a:spLocks noChangeShapeType="1"/>
            </p:cNvSpPr>
            <p:nvPr/>
          </p:nvSpPr>
          <p:spPr bwMode="auto">
            <a:xfrm>
              <a:off x="1298" y="1279"/>
              <a:ext cx="0" cy="336"/>
            </a:xfrm>
            <a:prstGeom prst="line">
              <a:avLst/>
            </a:prstGeom>
            <a:noFill/>
            <a:ln w="28575">
              <a:solidFill>
                <a:srgbClr val="CC0000"/>
              </a:solidFill>
              <a:round/>
              <a:headEnd/>
              <a:tailEnd type="triangle" w="med" len="med"/>
            </a:ln>
            <a:effectLst/>
          </p:spPr>
          <p:txBody>
            <a:bodyPr wrap="none" anchor="ctr"/>
            <a:lstStyle/>
            <a:p>
              <a:endParaRPr lang="en-US"/>
            </a:p>
          </p:txBody>
        </p:sp>
        <p:sp>
          <p:nvSpPr>
            <p:cNvPr id="122908" name="AutoShape 28"/>
            <p:cNvSpPr>
              <a:spLocks noChangeArrowheads="1"/>
            </p:cNvSpPr>
            <p:nvPr/>
          </p:nvSpPr>
          <p:spPr bwMode="auto">
            <a:xfrm>
              <a:off x="234" y="1655"/>
              <a:ext cx="192" cy="624"/>
            </a:xfrm>
            <a:prstGeom prst="curvedRightArrow">
              <a:avLst>
                <a:gd name="adj1" fmla="val 65000"/>
                <a:gd name="adj2" fmla="val 130000"/>
                <a:gd name="adj3" fmla="val 33333"/>
              </a:avLst>
            </a:prstGeom>
            <a:solidFill>
              <a:srgbClr val="CC0000"/>
            </a:solidFill>
            <a:ln w="9525">
              <a:solidFill>
                <a:schemeClr val="tx1"/>
              </a:solidFill>
              <a:miter lim="800000"/>
              <a:headEnd/>
              <a:tailEnd/>
            </a:ln>
            <a:effectLst/>
          </p:spPr>
          <p:txBody>
            <a:bodyPr wrap="none" anchor="ctr"/>
            <a:lstStyle/>
            <a:p>
              <a:endParaRPr lang="en-US"/>
            </a:p>
          </p:txBody>
        </p:sp>
        <p:sp>
          <p:nvSpPr>
            <p:cNvPr id="122907" name="AutoShape 27"/>
            <p:cNvSpPr>
              <a:spLocks noChangeArrowheads="1"/>
            </p:cNvSpPr>
            <p:nvPr/>
          </p:nvSpPr>
          <p:spPr bwMode="auto">
            <a:xfrm rot="10800000">
              <a:off x="2352" y="1584"/>
              <a:ext cx="192" cy="624"/>
            </a:xfrm>
            <a:prstGeom prst="curvedRightArrow">
              <a:avLst>
                <a:gd name="adj1" fmla="val 65000"/>
                <a:gd name="adj2" fmla="val 130000"/>
                <a:gd name="adj3" fmla="val 33333"/>
              </a:avLst>
            </a:prstGeom>
            <a:solidFill>
              <a:srgbClr val="CC0000"/>
            </a:solidFill>
            <a:ln w="9525">
              <a:solidFill>
                <a:schemeClr val="tx1"/>
              </a:solidFill>
              <a:miter lim="800000"/>
              <a:headEnd/>
              <a:tailEnd/>
            </a:ln>
            <a:effectLst/>
          </p:spPr>
          <p:txBody>
            <a:bodyPr wrap="none" anchor="ctr"/>
            <a:lstStyle/>
            <a:p>
              <a:endParaRPr lang="en-US"/>
            </a:p>
          </p:txBody>
        </p:sp>
        <p:sp>
          <p:nvSpPr>
            <p:cNvPr id="122906" name="Text Box 26"/>
            <p:cNvSpPr txBox="1">
              <a:spLocks noChangeArrowheads="1"/>
            </p:cNvSpPr>
            <p:nvPr/>
          </p:nvSpPr>
          <p:spPr bwMode="auto">
            <a:xfrm>
              <a:off x="698" y="665"/>
              <a:ext cx="1175" cy="288"/>
            </a:xfrm>
            <a:prstGeom prst="rect">
              <a:avLst/>
            </a:prstGeom>
            <a:noFill/>
            <a:ln w="9525">
              <a:noFill/>
              <a:miter lim="800000"/>
              <a:headEnd/>
              <a:tailEnd/>
            </a:ln>
            <a:effectLst/>
          </p:spPr>
          <p:txBody>
            <a:bodyPr wrap="none">
              <a:spAutoFit/>
            </a:bodyPr>
            <a:lstStyle/>
            <a:p>
              <a:pPr eaLnBrk="0" hangingPunct="0"/>
              <a:r>
                <a:rPr lang="en-US" b="1">
                  <a:latin typeface="Verdana" pitchFamily="34" charset="0"/>
                  <a:cs typeface="Times New Roman" pitchFamily="18" charset="0"/>
                </a:rPr>
                <a:t>POSITIVE</a:t>
              </a:r>
              <a:endParaRPr lang="en-US" b="1"/>
            </a:p>
          </p:txBody>
        </p:sp>
        <p:sp>
          <p:nvSpPr>
            <p:cNvPr id="122905" name="Text Box 25"/>
            <p:cNvSpPr txBox="1">
              <a:spLocks noChangeArrowheads="1"/>
            </p:cNvSpPr>
            <p:nvPr/>
          </p:nvSpPr>
          <p:spPr bwMode="auto">
            <a:xfrm>
              <a:off x="3769" y="633"/>
              <a:ext cx="1229" cy="288"/>
            </a:xfrm>
            <a:prstGeom prst="rect">
              <a:avLst/>
            </a:prstGeom>
            <a:noFill/>
            <a:ln w="9525">
              <a:noFill/>
              <a:miter lim="800000"/>
              <a:headEnd/>
              <a:tailEnd/>
            </a:ln>
            <a:effectLst/>
          </p:spPr>
          <p:txBody>
            <a:bodyPr wrap="none">
              <a:spAutoFit/>
            </a:bodyPr>
            <a:lstStyle/>
            <a:p>
              <a:pPr eaLnBrk="0" hangingPunct="0"/>
              <a:r>
                <a:rPr lang="en-US" b="1">
                  <a:latin typeface="Verdana" pitchFamily="34" charset="0"/>
                  <a:cs typeface="Times New Roman" pitchFamily="18" charset="0"/>
                </a:rPr>
                <a:t>NEGATIVE</a:t>
              </a:r>
              <a:endParaRPr lang="en-US" b="1"/>
            </a:p>
          </p:txBody>
        </p:sp>
        <p:sp>
          <p:nvSpPr>
            <p:cNvPr id="122904" name="Rectangle 24"/>
            <p:cNvSpPr>
              <a:spLocks noChangeArrowheads="1"/>
            </p:cNvSpPr>
            <p:nvPr/>
          </p:nvSpPr>
          <p:spPr bwMode="auto">
            <a:xfrm>
              <a:off x="3500" y="983"/>
              <a:ext cx="1680" cy="634"/>
            </a:xfrm>
            <a:prstGeom prst="rect">
              <a:avLst/>
            </a:prstGeom>
            <a:noFill/>
            <a:ln w="9525">
              <a:noFill/>
              <a:miter lim="800000"/>
              <a:headEnd/>
              <a:tailEnd/>
            </a:ln>
            <a:effectLst/>
          </p:spPr>
          <p:txBody>
            <a:bodyPr>
              <a:spAutoFit/>
            </a:bodyPr>
            <a:lstStyle/>
            <a:p>
              <a:pPr algn="ctr" eaLnBrk="0" hangingPunct="0"/>
              <a:r>
                <a:rPr lang="en-US" sz="2000" b="1">
                  <a:latin typeface="Verdana" pitchFamily="34" charset="0"/>
                  <a:cs typeface="Times New Roman" pitchFamily="18" charset="0"/>
                </a:rPr>
                <a:t>More water vapor &amp; other changes</a:t>
              </a:r>
              <a:endParaRPr lang="en-US" b="1"/>
            </a:p>
          </p:txBody>
        </p:sp>
        <p:sp>
          <p:nvSpPr>
            <p:cNvPr id="122903" name="Line 23"/>
            <p:cNvSpPr>
              <a:spLocks noChangeShapeType="1"/>
            </p:cNvSpPr>
            <p:nvPr/>
          </p:nvSpPr>
          <p:spPr bwMode="auto">
            <a:xfrm>
              <a:off x="4340" y="1431"/>
              <a:ext cx="0" cy="336"/>
            </a:xfrm>
            <a:prstGeom prst="line">
              <a:avLst/>
            </a:prstGeom>
            <a:noFill/>
            <a:ln w="28575">
              <a:solidFill>
                <a:srgbClr val="CC0000"/>
              </a:solidFill>
              <a:round/>
              <a:headEnd/>
              <a:tailEnd type="triangle" w="med" len="med"/>
            </a:ln>
            <a:effectLst/>
          </p:spPr>
          <p:txBody>
            <a:bodyPr wrap="none" anchor="ctr"/>
            <a:lstStyle/>
            <a:p>
              <a:endParaRPr lang="en-US"/>
            </a:p>
          </p:txBody>
        </p:sp>
        <p:sp>
          <p:nvSpPr>
            <p:cNvPr id="122902" name="Text Box 22"/>
            <p:cNvSpPr txBox="1">
              <a:spLocks noChangeArrowheads="1"/>
            </p:cNvSpPr>
            <p:nvPr/>
          </p:nvSpPr>
          <p:spPr bwMode="auto">
            <a:xfrm>
              <a:off x="3386" y="1761"/>
              <a:ext cx="2106" cy="250"/>
            </a:xfrm>
            <a:prstGeom prst="rect">
              <a:avLst/>
            </a:prstGeom>
            <a:noFill/>
            <a:ln w="9525">
              <a:noFill/>
              <a:miter lim="800000"/>
              <a:headEnd/>
              <a:tailEnd/>
            </a:ln>
            <a:effectLst/>
          </p:spPr>
          <p:txBody>
            <a:bodyPr wrap="none">
              <a:spAutoFit/>
            </a:bodyPr>
            <a:lstStyle/>
            <a:p>
              <a:pPr eaLnBrk="0" hangingPunct="0"/>
              <a:r>
                <a:rPr lang="en-US" sz="2000" b="1">
                  <a:latin typeface="Verdana" pitchFamily="34" charset="0"/>
                  <a:cs typeface="Times New Roman" pitchFamily="18" charset="0"/>
                </a:rPr>
                <a:t>Increased cloud cover</a:t>
              </a:r>
              <a:endParaRPr lang="en-US" b="1"/>
            </a:p>
          </p:txBody>
        </p:sp>
        <p:sp>
          <p:nvSpPr>
            <p:cNvPr id="122901" name="Line 21"/>
            <p:cNvSpPr>
              <a:spLocks noChangeShapeType="1"/>
            </p:cNvSpPr>
            <p:nvPr/>
          </p:nvSpPr>
          <p:spPr bwMode="auto">
            <a:xfrm>
              <a:off x="4340" y="2023"/>
              <a:ext cx="0" cy="336"/>
            </a:xfrm>
            <a:prstGeom prst="line">
              <a:avLst/>
            </a:prstGeom>
            <a:noFill/>
            <a:ln w="28575">
              <a:solidFill>
                <a:srgbClr val="CC0000"/>
              </a:solidFill>
              <a:round/>
              <a:headEnd/>
              <a:tailEnd type="triangle" w="med" len="med"/>
            </a:ln>
            <a:effectLst/>
          </p:spPr>
          <p:txBody>
            <a:bodyPr wrap="none" anchor="ctr"/>
            <a:lstStyle/>
            <a:p>
              <a:endParaRPr lang="en-US"/>
            </a:p>
          </p:txBody>
        </p:sp>
        <p:sp>
          <p:nvSpPr>
            <p:cNvPr id="122900" name="Text Box 20"/>
            <p:cNvSpPr txBox="1">
              <a:spLocks noChangeArrowheads="1"/>
            </p:cNvSpPr>
            <p:nvPr/>
          </p:nvSpPr>
          <p:spPr bwMode="auto">
            <a:xfrm>
              <a:off x="2971" y="2352"/>
              <a:ext cx="2789" cy="250"/>
            </a:xfrm>
            <a:prstGeom prst="rect">
              <a:avLst/>
            </a:prstGeom>
            <a:noFill/>
            <a:ln w="9525">
              <a:noFill/>
              <a:miter lim="800000"/>
              <a:headEnd/>
              <a:tailEnd/>
            </a:ln>
            <a:effectLst/>
          </p:spPr>
          <p:txBody>
            <a:bodyPr wrap="none">
              <a:spAutoFit/>
            </a:bodyPr>
            <a:lstStyle/>
            <a:p>
              <a:pPr eaLnBrk="0" hangingPunct="0"/>
              <a:r>
                <a:rPr lang="en-US" sz="2000" b="1">
                  <a:latin typeface="Verdana" pitchFamily="34" charset="0"/>
                  <a:cs typeface="Times New Roman" pitchFamily="18" charset="0"/>
                </a:rPr>
                <a:t>More reflected solar radiation</a:t>
              </a:r>
              <a:endParaRPr lang="en-US" b="1"/>
            </a:p>
          </p:txBody>
        </p:sp>
        <p:sp>
          <p:nvSpPr>
            <p:cNvPr id="122899" name="Line 19"/>
            <p:cNvSpPr>
              <a:spLocks noChangeShapeType="1"/>
            </p:cNvSpPr>
            <p:nvPr/>
          </p:nvSpPr>
          <p:spPr bwMode="auto">
            <a:xfrm>
              <a:off x="4340" y="2639"/>
              <a:ext cx="0" cy="336"/>
            </a:xfrm>
            <a:prstGeom prst="line">
              <a:avLst/>
            </a:prstGeom>
            <a:noFill/>
            <a:ln w="28575">
              <a:solidFill>
                <a:srgbClr val="CC0000"/>
              </a:solidFill>
              <a:round/>
              <a:headEnd/>
              <a:tailEnd type="triangle" w="med" len="med"/>
            </a:ln>
            <a:effectLst/>
          </p:spPr>
          <p:txBody>
            <a:bodyPr wrap="none" anchor="ctr"/>
            <a:lstStyle/>
            <a:p>
              <a:endParaRPr lang="en-US"/>
            </a:p>
          </p:txBody>
        </p:sp>
        <p:sp>
          <p:nvSpPr>
            <p:cNvPr id="122898" name="Text Box 18"/>
            <p:cNvSpPr txBox="1">
              <a:spLocks noChangeArrowheads="1"/>
            </p:cNvSpPr>
            <p:nvPr/>
          </p:nvSpPr>
          <p:spPr bwMode="auto">
            <a:xfrm>
              <a:off x="3512" y="3030"/>
              <a:ext cx="1852" cy="250"/>
            </a:xfrm>
            <a:prstGeom prst="rect">
              <a:avLst/>
            </a:prstGeom>
            <a:noFill/>
            <a:ln w="9525">
              <a:noFill/>
              <a:miter lim="800000"/>
              <a:headEnd/>
              <a:tailEnd/>
            </a:ln>
            <a:effectLst/>
          </p:spPr>
          <p:txBody>
            <a:bodyPr wrap="none">
              <a:spAutoFit/>
            </a:bodyPr>
            <a:lstStyle/>
            <a:p>
              <a:pPr eaLnBrk="0" hangingPunct="0"/>
              <a:r>
                <a:rPr lang="en-US" sz="2000" b="1">
                  <a:latin typeface="Verdana" pitchFamily="34" charset="0"/>
                  <a:cs typeface="Times New Roman" pitchFamily="18" charset="0"/>
                </a:rPr>
                <a:t>Lower temperature</a:t>
              </a:r>
              <a:endParaRPr lang="en-US" b="1"/>
            </a:p>
          </p:txBody>
        </p:sp>
        <p:sp>
          <p:nvSpPr>
            <p:cNvPr id="122897" name="Text Box 17"/>
            <p:cNvSpPr txBox="1">
              <a:spLocks noChangeArrowheads="1"/>
            </p:cNvSpPr>
            <p:nvPr/>
          </p:nvSpPr>
          <p:spPr bwMode="auto">
            <a:xfrm>
              <a:off x="3610" y="3465"/>
              <a:ext cx="1660" cy="250"/>
            </a:xfrm>
            <a:prstGeom prst="rect">
              <a:avLst/>
            </a:prstGeom>
            <a:noFill/>
            <a:ln w="9525">
              <a:noFill/>
              <a:miter lim="800000"/>
              <a:headEnd/>
              <a:tailEnd/>
            </a:ln>
            <a:effectLst/>
          </p:spPr>
          <p:txBody>
            <a:bodyPr wrap="none">
              <a:spAutoFit/>
            </a:bodyPr>
            <a:lstStyle/>
            <a:p>
              <a:pPr eaLnBrk="0" hangingPunct="0"/>
              <a:r>
                <a:rPr lang="en-US" sz="2000" b="1">
                  <a:latin typeface="Verdana" pitchFamily="34" charset="0"/>
                  <a:cs typeface="Times New Roman" pitchFamily="18" charset="0"/>
                </a:rPr>
                <a:t>Less water vapor</a:t>
              </a:r>
              <a:endParaRPr lang="en-US" b="1"/>
            </a:p>
          </p:txBody>
        </p:sp>
        <p:sp>
          <p:nvSpPr>
            <p:cNvPr id="122896" name="AutoShape 16"/>
            <p:cNvSpPr>
              <a:spLocks noChangeArrowheads="1"/>
            </p:cNvSpPr>
            <p:nvPr/>
          </p:nvSpPr>
          <p:spPr bwMode="auto">
            <a:xfrm>
              <a:off x="3322" y="3095"/>
              <a:ext cx="192" cy="624"/>
            </a:xfrm>
            <a:prstGeom prst="curvedRightArrow">
              <a:avLst>
                <a:gd name="adj1" fmla="val 65000"/>
                <a:gd name="adj2" fmla="val 130000"/>
                <a:gd name="adj3" fmla="val 33333"/>
              </a:avLst>
            </a:prstGeom>
            <a:solidFill>
              <a:srgbClr val="CC0000"/>
            </a:solidFill>
            <a:ln w="9525">
              <a:solidFill>
                <a:schemeClr val="tx1"/>
              </a:solidFill>
              <a:miter lim="800000"/>
              <a:headEnd/>
              <a:tailEnd/>
            </a:ln>
            <a:effectLst/>
          </p:spPr>
          <p:txBody>
            <a:bodyPr wrap="none" anchor="ctr"/>
            <a:lstStyle/>
            <a:p>
              <a:endParaRPr lang="en-US"/>
            </a:p>
          </p:txBody>
        </p:sp>
        <p:sp>
          <p:nvSpPr>
            <p:cNvPr id="122895" name="AutoShape 15"/>
            <p:cNvSpPr>
              <a:spLocks noChangeArrowheads="1"/>
            </p:cNvSpPr>
            <p:nvPr/>
          </p:nvSpPr>
          <p:spPr bwMode="auto">
            <a:xfrm rot="10800000">
              <a:off x="5328" y="3072"/>
              <a:ext cx="192" cy="624"/>
            </a:xfrm>
            <a:prstGeom prst="curvedRightArrow">
              <a:avLst>
                <a:gd name="adj1" fmla="val 65000"/>
                <a:gd name="adj2" fmla="val 130000"/>
                <a:gd name="adj3" fmla="val 33333"/>
              </a:avLst>
            </a:prstGeom>
            <a:solidFill>
              <a:srgbClr val="CC0000"/>
            </a:solidFill>
            <a:ln w="9525">
              <a:solidFill>
                <a:schemeClr val="tx1"/>
              </a:solidFill>
              <a:miter lim="800000"/>
              <a:headEnd/>
              <a:tailEnd/>
            </a:ln>
            <a:effectLst/>
          </p:spPr>
          <p:txBody>
            <a:bodyPr wrap="none" anchor="ctr"/>
            <a:lstStyle/>
            <a:p>
              <a:endParaRPr lang="en-US"/>
            </a:p>
          </p:txBody>
        </p:sp>
        <p:sp>
          <p:nvSpPr>
            <p:cNvPr id="122894" name="Line 14"/>
            <p:cNvSpPr>
              <a:spLocks noChangeShapeType="1"/>
            </p:cNvSpPr>
            <p:nvPr/>
          </p:nvSpPr>
          <p:spPr bwMode="auto">
            <a:xfrm flipH="1">
              <a:off x="1802" y="1980"/>
              <a:ext cx="1795" cy="954"/>
            </a:xfrm>
            <a:prstGeom prst="line">
              <a:avLst/>
            </a:prstGeom>
            <a:noFill/>
            <a:ln w="28575">
              <a:solidFill>
                <a:srgbClr val="CC0000"/>
              </a:solidFill>
              <a:round/>
              <a:headEnd/>
              <a:tailEnd type="triangle" w="med" len="med"/>
            </a:ln>
            <a:effectLst/>
          </p:spPr>
          <p:txBody>
            <a:bodyPr wrap="none" anchor="ctr"/>
            <a:lstStyle/>
            <a:p>
              <a:endParaRPr lang="en-US"/>
            </a:p>
          </p:txBody>
        </p:sp>
        <p:sp>
          <p:nvSpPr>
            <p:cNvPr id="122893" name="Text Box 13"/>
            <p:cNvSpPr txBox="1">
              <a:spLocks noChangeArrowheads="1"/>
            </p:cNvSpPr>
            <p:nvPr/>
          </p:nvSpPr>
          <p:spPr bwMode="auto">
            <a:xfrm>
              <a:off x="193" y="2921"/>
              <a:ext cx="3098" cy="250"/>
            </a:xfrm>
            <a:prstGeom prst="rect">
              <a:avLst/>
            </a:prstGeom>
            <a:noFill/>
            <a:ln w="9525">
              <a:noFill/>
              <a:miter lim="800000"/>
              <a:headEnd/>
              <a:tailEnd/>
            </a:ln>
            <a:effectLst/>
          </p:spPr>
          <p:txBody>
            <a:bodyPr wrap="none">
              <a:spAutoFit/>
            </a:bodyPr>
            <a:lstStyle/>
            <a:p>
              <a:pPr eaLnBrk="0" hangingPunct="0"/>
              <a:r>
                <a:rPr lang="en-US" sz="2000" b="1">
                  <a:latin typeface="Verdana" pitchFamily="34" charset="0"/>
                  <a:cs typeface="Times New Roman" pitchFamily="18" charset="0"/>
                </a:rPr>
                <a:t>More absorbed infrared radiation</a:t>
              </a:r>
              <a:endParaRPr lang="en-US" b="1"/>
            </a:p>
          </p:txBody>
        </p:sp>
        <p:sp>
          <p:nvSpPr>
            <p:cNvPr id="122892" name="Text Box 12"/>
            <p:cNvSpPr txBox="1">
              <a:spLocks noChangeArrowheads="1"/>
            </p:cNvSpPr>
            <p:nvPr/>
          </p:nvSpPr>
          <p:spPr bwMode="auto">
            <a:xfrm>
              <a:off x="620" y="3500"/>
              <a:ext cx="1898" cy="250"/>
            </a:xfrm>
            <a:prstGeom prst="rect">
              <a:avLst/>
            </a:prstGeom>
            <a:noFill/>
            <a:ln w="9525">
              <a:noFill/>
              <a:miter lim="800000"/>
              <a:headEnd/>
              <a:tailEnd/>
            </a:ln>
            <a:effectLst/>
          </p:spPr>
          <p:txBody>
            <a:bodyPr wrap="none">
              <a:spAutoFit/>
            </a:bodyPr>
            <a:lstStyle/>
            <a:p>
              <a:pPr eaLnBrk="0" hangingPunct="0"/>
              <a:r>
                <a:rPr lang="en-US" sz="2000" b="1">
                  <a:latin typeface="Verdana" pitchFamily="34" charset="0"/>
                  <a:cs typeface="Times New Roman" pitchFamily="18" charset="0"/>
                </a:rPr>
                <a:t>Higher temperature</a:t>
              </a:r>
              <a:endParaRPr lang="en-US" b="1"/>
            </a:p>
          </p:txBody>
        </p:sp>
        <p:sp>
          <p:nvSpPr>
            <p:cNvPr id="122891" name="Text Box 11"/>
            <p:cNvSpPr txBox="1">
              <a:spLocks noChangeArrowheads="1"/>
            </p:cNvSpPr>
            <p:nvPr/>
          </p:nvSpPr>
          <p:spPr bwMode="auto">
            <a:xfrm>
              <a:off x="700" y="3916"/>
              <a:ext cx="1710" cy="250"/>
            </a:xfrm>
            <a:prstGeom prst="rect">
              <a:avLst/>
            </a:prstGeom>
            <a:noFill/>
            <a:ln w="9525">
              <a:noFill/>
              <a:miter lim="800000"/>
              <a:headEnd/>
              <a:tailEnd/>
            </a:ln>
            <a:effectLst/>
          </p:spPr>
          <p:txBody>
            <a:bodyPr wrap="none">
              <a:spAutoFit/>
            </a:bodyPr>
            <a:lstStyle/>
            <a:p>
              <a:pPr eaLnBrk="0" hangingPunct="0"/>
              <a:r>
                <a:rPr lang="en-US" sz="2000" b="1">
                  <a:latin typeface="Verdana" pitchFamily="34" charset="0"/>
                  <a:cs typeface="Times New Roman" pitchFamily="18" charset="0"/>
                </a:rPr>
                <a:t>More water vapor</a:t>
              </a:r>
              <a:endParaRPr lang="en-US" b="1"/>
            </a:p>
          </p:txBody>
        </p:sp>
        <p:sp>
          <p:nvSpPr>
            <p:cNvPr id="122890" name="Line 10"/>
            <p:cNvSpPr>
              <a:spLocks noChangeShapeType="1"/>
            </p:cNvSpPr>
            <p:nvPr/>
          </p:nvSpPr>
          <p:spPr bwMode="auto">
            <a:xfrm>
              <a:off x="1468" y="3186"/>
              <a:ext cx="0" cy="336"/>
            </a:xfrm>
            <a:prstGeom prst="line">
              <a:avLst/>
            </a:prstGeom>
            <a:noFill/>
            <a:ln w="28575">
              <a:solidFill>
                <a:srgbClr val="CC0000"/>
              </a:solidFill>
              <a:round/>
              <a:headEnd/>
              <a:tailEnd type="triangle" w="med" len="med"/>
            </a:ln>
            <a:effectLst/>
          </p:spPr>
          <p:txBody>
            <a:bodyPr wrap="none" anchor="ctr"/>
            <a:lstStyle/>
            <a:p>
              <a:endParaRPr lang="en-US"/>
            </a:p>
          </p:txBody>
        </p:sp>
        <p:sp>
          <p:nvSpPr>
            <p:cNvPr id="122889" name="AutoShape 9"/>
            <p:cNvSpPr>
              <a:spLocks noChangeArrowheads="1"/>
            </p:cNvSpPr>
            <p:nvPr/>
          </p:nvSpPr>
          <p:spPr bwMode="auto">
            <a:xfrm>
              <a:off x="404" y="3562"/>
              <a:ext cx="192" cy="624"/>
            </a:xfrm>
            <a:prstGeom prst="curvedRightArrow">
              <a:avLst>
                <a:gd name="adj1" fmla="val 65000"/>
                <a:gd name="adj2" fmla="val 130000"/>
                <a:gd name="adj3" fmla="val 33333"/>
              </a:avLst>
            </a:prstGeom>
            <a:solidFill>
              <a:srgbClr val="CC0000"/>
            </a:solidFill>
            <a:ln w="9525">
              <a:solidFill>
                <a:schemeClr val="tx1"/>
              </a:solidFill>
              <a:miter lim="800000"/>
              <a:headEnd/>
              <a:tailEnd/>
            </a:ln>
            <a:effectLst/>
          </p:spPr>
          <p:txBody>
            <a:bodyPr wrap="none" anchor="ctr"/>
            <a:lstStyle/>
            <a:p>
              <a:endParaRPr lang="en-US"/>
            </a:p>
          </p:txBody>
        </p:sp>
        <p:sp>
          <p:nvSpPr>
            <p:cNvPr id="122888" name="AutoShape 8"/>
            <p:cNvSpPr>
              <a:spLocks noChangeArrowheads="1"/>
            </p:cNvSpPr>
            <p:nvPr/>
          </p:nvSpPr>
          <p:spPr bwMode="auto">
            <a:xfrm rot="10800000">
              <a:off x="2544" y="3504"/>
              <a:ext cx="192" cy="624"/>
            </a:xfrm>
            <a:prstGeom prst="curvedRightArrow">
              <a:avLst>
                <a:gd name="adj1" fmla="val 65000"/>
                <a:gd name="adj2" fmla="val 130000"/>
                <a:gd name="adj3" fmla="val 33333"/>
              </a:avLst>
            </a:prstGeom>
            <a:solidFill>
              <a:srgbClr val="CC0000"/>
            </a:solidFill>
            <a:ln w="9525">
              <a:solidFill>
                <a:schemeClr val="tx1"/>
              </a:solidFill>
              <a:miter lim="800000"/>
              <a:headEnd/>
              <a:tailEnd/>
            </a:ln>
            <a:effectLst/>
          </p:spPr>
          <p:txBody>
            <a:bodyPr wrap="none" anchor="ctr"/>
            <a:lstStyle/>
            <a:p>
              <a:endParaRPr lang="en-US"/>
            </a:p>
          </p:txBody>
        </p:sp>
        <p:sp>
          <p:nvSpPr>
            <p:cNvPr id="122887" name="Text Box 7"/>
            <p:cNvSpPr txBox="1">
              <a:spLocks noChangeArrowheads="1"/>
            </p:cNvSpPr>
            <p:nvPr/>
          </p:nvSpPr>
          <p:spPr bwMode="auto">
            <a:xfrm>
              <a:off x="5324" y="3269"/>
              <a:ext cx="225" cy="288"/>
            </a:xfrm>
            <a:prstGeom prst="rect">
              <a:avLst/>
            </a:prstGeom>
            <a:noFill/>
            <a:ln w="9525">
              <a:noFill/>
              <a:miter lim="800000"/>
              <a:headEnd/>
              <a:tailEnd/>
            </a:ln>
            <a:effectLst/>
          </p:spPr>
          <p:txBody>
            <a:bodyPr wrap="none">
              <a:spAutoFit/>
            </a:bodyPr>
            <a:lstStyle/>
            <a:p>
              <a:pPr eaLnBrk="0" hangingPunct="0"/>
              <a:r>
                <a:rPr lang="en-US" b="1">
                  <a:cs typeface="Times New Roman" pitchFamily="18" charset="0"/>
                </a:rPr>
                <a:t>+</a:t>
              </a:r>
              <a:endParaRPr lang="en-US" b="1"/>
            </a:p>
          </p:txBody>
        </p:sp>
        <p:sp>
          <p:nvSpPr>
            <p:cNvPr id="122886" name="Text Box 6"/>
            <p:cNvSpPr txBox="1">
              <a:spLocks noChangeArrowheads="1"/>
            </p:cNvSpPr>
            <p:nvPr/>
          </p:nvSpPr>
          <p:spPr bwMode="auto">
            <a:xfrm>
              <a:off x="2496" y="3744"/>
              <a:ext cx="225" cy="288"/>
            </a:xfrm>
            <a:prstGeom prst="rect">
              <a:avLst/>
            </a:prstGeom>
            <a:noFill/>
            <a:ln w="9525">
              <a:noFill/>
              <a:miter lim="800000"/>
              <a:headEnd/>
              <a:tailEnd/>
            </a:ln>
            <a:effectLst/>
          </p:spPr>
          <p:txBody>
            <a:bodyPr wrap="none">
              <a:spAutoFit/>
            </a:bodyPr>
            <a:lstStyle/>
            <a:p>
              <a:pPr eaLnBrk="0" hangingPunct="0"/>
              <a:r>
                <a:rPr lang="en-US" b="1">
                  <a:cs typeface="Times New Roman" pitchFamily="18" charset="0"/>
                </a:rPr>
                <a:t>+</a:t>
              </a:r>
              <a:endParaRPr lang="en-US" b="1"/>
            </a:p>
          </p:txBody>
        </p:sp>
        <p:sp>
          <p:nvSpPr>
            <p:cNvPr id="122885" name="Text Box 5"/>
            <p:cNvSpPr txBox="1">
              <a:spLocks noChangeArrowheads="1"/>
            </p:cNvSpPr>
            <p:nvPr/>
          </p:nvSpPr>
          <p:spPr bwMode="auto">
            <a:xfrm>
              <a:off x="2208" y="1776"/>
              <a:ext cx="225" cy="288"/>
            </a:xfrm>
            <a:prstGeom prst="rect">
              <a:avLst/>
            </a:prstGeom>
            <a:noFill/>
            <a:ln w="9525">
              <a:noFill/>
              <a:miter lim="800000"/>
              <a:headEnd/>
              <a:tailEnd/>
            </a:ln>
            <a:effectLst/>
          </p:spPr>
          <p:txBody>
            <a:bodyPr wrap="none">
              <a:spAutoFit/>
            </a:bodyPr>
            <a:lstStyle/>
            <a:p>
              <a:pPr eaLnBrk="0" hangingPunct="0"/>
              <a:r>
                <a:rPr lang="en-US" b="1">
                  <a:cs typeface="Times New Roman" pitchFamily="18" charset="0"/>
                </a:rPr>
                <a:t>+</a:t>
              </a:r>
              <a:endParaRPr lang="en-US" b="1"/>
            </a:p>
          </p:txBody>
        </p:sp>
        <p:sp>
          <p:nvSpPr>
            <p:cNvPr id="122884" name="Text Box 4"/>
            <p:cNvSpPr txBox="1">
              <a:spLocks noChangeArrowheads="1"/>
            </p:cNvSpPr>
            <p:nvPr/>
          </p:nvSpPr>
          <p:spPr bwMode="auto">
            <a:xfrm>
              <a:off x="1483" y="3172"/>
              <a:ext cx="225" cy="288"/>
            </a:xfrm>
            <a:prstGeom prst="rect">
              <a:avLst/>
            </a:prstGeom>
            <a:noFill/>
            <a:ln w="9525">
              <a:noFill/>
              <a:miter lim="800000"/>
              <a:headEnd/>
              <a:tailEnd/>
            </a:ln>
            <a:effectLst/>
          </p:spPr>
          <p:txBody>
            <a:bodyPr wrap="none">
              <a:spAutoFit/>
            </a:bodyPr>
            <a:lstStyle/>
            <a:p>
              <a:pPr eaLnBrk="0" hangingPunct="0"/>
              <a:r>
                <a:rPr lang="en-US" b="1">
                  <a:cs typeface="Times New Roman" pitchFamily="18" charset="0"/>
                </a:rPr>
                <a:t>+</a:t>
              </a:r>
              <a:endParaRPr lang="en-US" b="1"/>
            </a:p>
          </p:txBody>
        </p:sp>
        <p:sp>
          <p:nvSpPr>
            <p:cNvPr id="122883" name="Text Box 3"/>
            <p:cNvSpPr txBox="1">
              <a:spLocks noChangeArrowheads="1"/>
            </p:cNvSpPr>
            <p:nvPr/>
          </p:nvSpPr>
          <p:spPr bwMode="auto">
            <a:xfrm>
              <a:off x="1325" y="1271"/>
              <a:ext cx="225" cy="288"/>
            </a:xfrm>
            <a:prstGeom prst="rect">
              <a:avLst/>
            </a:prstGeom>
            <a:noFill/>
            <a:ln w="9525">
              <a:noFill/>
              <a:miter lim="800000"/>
              <a:headEnd/>
              <a:tailEnd/>
            </a:ln>
            <a:effectLst/>
          </p:spPr>
          <p:txBody>
            <a:bodyPr wrap="none">
              <a:spAutoFit/>
            </a:bodyPr>
            <a:lstStyle/>
            <a:p>
              <a:pPr eaLnBrk="0" hangingPunct="0"/>
              <a:r>
                <a:rPr lang="en-US" b="1">
                  <a:cs typeface="Times New Roman" pitchFamily="18" charset="0"/>
                </a:rPr>
                <a:t>+</a:t>
              </a:r>
              <a:endParaRPr lang="en-US" b="1"/>
            </a:p>
          </p:txBody>
        </p:sp>
        <p:sp>
          <p:nvSpPr>
            <p:cNvPr id="122882" name="Text Box 2"/>
            <p:cNvSpPr txBox="1">
              <a:spLocks noChangeArrowheads="1"/>
            </p:cNvSpPr>
            <p:nvPr/>
          </p:nvSpPr>
          <p:spPr bwMode="auto">
            <a:xfrm>
              <a:off x="4351" y="2607"/>
              <a:ext cx="212" cy="288"/>
            </a:xfrm>
            <a:prstGeom prst="rect">
              <a:avLst/>
            </a:prstGeom>
            <a:noFill/>
            <a:ln w="9525">
              <a:noFill/>
              <a:miter lim="800000"/>
              <a:headEnd/>
              <a:tailEnd/>
            </a:ln>
            <a:effectLst/>
          </p:spPr>
          <p:txBody>
            <a:bodyPr wrap="none">
              <a:spAutoFit/>
            </a:bodyPr>
            <a:lstStyle/>
            <a:p>
              <a:pPr eaLnBrk="0" hangingPunct="0"/>
              <a:r>
                <a:rPr lang="en-US" b="1">
                  <a:cs typeface="Times New Roman" pitchFamily="18" charset="0"/>
                </a:rPr>
                <a:t>–</a:t>
              </a:r>
              <a:endParaRPr lang="en-US" b="1"/>
            </a:p>
          </p:txBody>
        </p:sp>
        <p:grpSp>
          <p:nvGrpSpPr>
            <p:cNvPr id="3" name="Group 41"/>
            <p:cNvGrpSpPr>
              <a:grpSpLocks/>
            </p:cNvGrpSpPr>
            <p:nvPr/>
          </p:nvGrpSpPr>
          <p:grpSpPr bwMode="auto">
            <a:xfrm>
              <a:off x="26" y="2895"/>
              <a:ext cx="11520" cy="0"/>
              <a:chOff x="0" y="2816"/>
              <a:chExt cx="11520" cy="0"/>
            </a:xfrm>
          </p:grpSpPr>
          <p:sp>
            <p:nvSpPr>
              <p:cNvPr id="122917" name="Rectangle 37"/>
              <p:cNvSpPr>
                <a:spLocks noChangeArrowheads="1"/>
              </p:cNvSpPr>
              <p:nvPr/>
            </p:nvSpPr>
            <p:spPr bwMode="auto">
              <a:xfrm>
                <a:off x="0" y="2816"/>
                <a:ext cx="5760" cy="0"/>
              </a:xfrm>
              <a:prstGeom prst="rect">
                <a:avLst/>
              </a:prstGeom>
              <a:noFill/>
              <a:ln w="9525">
                <a:noFill/>
                <a:miter lim="800000"/>
                <a:headEnd/>
                <a:tailEnd/>
              </a:ln>
              <a:effectLst/>
            </p:spPr>
            <p:txBody>
              <a:bodyPr>
                <a:spAutoFit/>
              </a:bodyPr>
              <a:lstStyle/>
              <a:p>
                <a:endParaRPr lang="en-US"/>
              </a:p>
            </p:txBody>
          </p:sp>
          <p:sp>
            <p:nvSpPr>
              <p:cNvPr id="122918" name="Rectangle 38"/>
              <p:cNvSpPr>
                <a:spLocks noChangeArrowheads="1"/>
              </p:cNvSpPr>
              <p:nvPr/>
            </p:nvSpPr>
            <p:spPr bwMode="auto">
              <a:xfrm>
                <a:off x="5760" y="2816"/>
                <a:ext cx="5760" cy="0"/>
              </a:xfrm>
              <a:prstGeom prst="rect">
                <a:avLst/>
              </a:prstGeom>
              <a:noFill/>
              <a:ln w="9525">
                <a:noFill/>
                <a:miter lim="800000"/>
                <a:headEnd/>
                <a:tailEnd/>
              </a:ln>
              <a:effectLst/>
            </p:spPr>
            <p:txBody>
              <a:bodyPr>
                <a:spAutoFit/>
              </a:bodyPr>
              <a:lstStyle/>
              <a:p>
                <a:endParaRPr lang="en-US"/>
              </a:p>
            </p:txBody>
          </p:sp>
          <p:sp>
            <p:nvSpPr>
              <p:cNvPr id="122919" name="Rectangle 39"/>
              <p:cNvSpPr>
                <a:spLocks noChangeArrowheads="1"/>
              </p:cNvSpPr>
              <p:nvPr/>
            </p:nvSpPr>
            <p:spPr bwMode="auto">
              <a:xfrm>
                <a:off x="0" y="2816"/>
                <a:ext cx="5760" cy="0"/>
              </a:xfrm>
              <a:prstGeom prst="rect">
                <a:avLst/>
              </a:prstGeom>
              <a:noFill/>
              <a:ln w="9525">
                <a:noFill/>
                <a:miter lim="800000"/>
                <a:headEnd/>
                <a:tailEnd/>
              </a:ln>
              <a:effectLst/>
            </p:spPr>
            <p:txBody>
              <a:bodyPr>
                <a:spAutoFit/>
              </a:bodyPr>
              <a:lstStyle/>
              <a:p>
                <a:endParaRPr lang="en-US"/>
              </a:p>
            </p:txBody>
          </p:sp>
          <p:sp>
            <p:nvSpPr>
              <p:cNvPr id="122920" name="Rectangle 40"/>
              <p:cNvSpPr>
                <a:spLocks noChangeArrowheads="1"/>
              </p:cNvSpPr>
              <p:nvPr/>
            </p:nvSpPr>
            <p:spPr bwMode="auto">
              <a:xfrm>
                <a:off x="5760" y="2816"/>
                <a:ext cx="5760" cy="0"/>
              </a:xfrm>
              <a:prstGeom prst="rect">
                <a:avLst/>
              </a:prstGeom>
              <a:noFill/>
              <a:ln w="9525">
                <a:noFill/>
                <a:miter lim="800000"/>
                <a:headEnd/>
                <a:tailEnd/>
              </a:ln>
              <a:effectLst/>
            </p:spPr>
            <p:txBody>
              <a:bodyPr>
                <a:spAutoFit/>
              </a:bodyPr>
              <a:lstStyle/>
              <a:p>
                <a:endParaRPr lang="en-US"/>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152400" y="71438"/>
            <a:ext cx="3810000" cy="461962"/>
          </a:xfrm>
          <a:prstGeom prst="rect">
            <a:avLst/>
          </a:prstGeom>
          <a:solidFill>
            <a:schemeClr val="accent1"/>
          </a:solidFill>
          <a:ln w="9525">
            <a:noFill/>
            <a:miter lim="800000"/>
            <a:headEnd/>
            <a:tailEnd/>
          </a:ln>
        </p:spPr>
        <p:txBody>
          <a:bodyPr>
            <a:spAutoFit/>
          </a:bodyPr>
          <a:lstStyle/>
          <a:p>
            <a:pPr algn="ctr">
              <a:spcBef>
                <a:spcPct val="50000"/>
              </a:spcBef>
            </a:pPr>
            <a:r>
              <a:rPr lang="en-US" sz="2400"/>
              <a:t>Radiation</a:t>
            </a:r>
          </a:p>
        </p:txBody>
      </p:sp>
      <p:sp>
        <p:nvSpPr>
          <p:cNvPr id="2053" name="Text Box 5"/>
          <p:cNvSpPr txBox="1">
            <a:spLocks noChangeArrowheads="1"/>
          </p:cNvSpPr>
          <p:nvPr/>
        </p:nvSpPr>
        <p:spPr bwMode="auto">
          <a:xfrm>
            <a:off x="4800600" y="103188"/>
            <a:ext cx="2895600" cy="430212"/>
          </a:xfrm>
          <a:prstGeom prst="rect">
            <a:avLst/>
          </a:prstGeom>
          <a:noFill/>
          <a:ln w="9525">
            <a:noFill/>
            <a:miter lim="800000"/>
            <a:headEnd/>
            <a:tailEnd/>
          </a:ln>
        </p:spPr>
        <p:txBody>
          <a:bodyPr>
            <a:spAutoFit/>
          </a:bodyPr>
          <a:lstStyle/>
          <a:p>
            <a:pPr>
              <a:spcBef>
                <a:spcPct val="50000"/>
              </a:spcBef>
            </a:pPr>
            <a:r>
              <a:rPr lang="en-US" sz="2200">
                <a:solidFill>
                  <a:srgbClr val="C00000"/>
                </a:solidFill>
              </a:rPr>
              <a:t>Useful definitions:</a:t>
            </a:r>
          </a:p>
        </p:txBody>
      </p:sp>
      <p:sp>
        <p:nvSpPr>
          <p:cNvPr id="4" name="Text Box 5"/>
          <p:cNvSpPr txBox="1">
            <a:spLocks noChangeArrowheads="1"/>
          </p:cNvSpPr>
          <p:nvPr/>
        </p:nvSpPr>
        <p:spPr bwMode="auto">
          <a:xfrm>
            <a:off x="609600" y="609600"/>
            <a:ext cx="8305800" cy="4662488"/>
          </a:xfrm>
          <a:prstGeom prst="rect">
            <a:avLst/>
          </a:prstGeom>
          <a:noFill/>
          <a:ln w="9525">
            <a:noFill/>
            <a:miter lim="800000"/>
            <a:headEnd/>
            <a:tailEnd/>
          </a:ln>
        </p:spPr>
        <p:txBody>
          <a:bodyPr>
            <a:spAutoFit/>
          </a:bodyPr>
          <a:lstStyle/>
          <a:p>
            <a:pPr>
              <a:spcBef>
                <a:spcPct val="50000"/>
              </a:spcBef>
              <a:buFont typeface="Arial" charset="0"/>
              <a:buChar char="•"/>
            </a:pPr>
            <a:r>
              <a:rPr lang="en-US" sz="2200">
                <a:solidFill>
                  <a:srgbClr val="C00000"/>
                </a:solidFill>
              </a:rPr>
              <a:t>  </a:t>
            </a:r>
            <a:r>
              <a:rPr lang="en-US" sz="2200" b="1">
                <a:solidFill>
                  <a:srgbClr val="C00000"/>
                </a:solidFill>
              </a:rPr>
              <a:t>total energy density (u): </a:t>
            </a:r>
            <a:r>
              <a:rPr lang="en-US" sz="2200">
                <a:solidFill>
                  <a:srgbClr val="C00000"/>
                </a:solidFill>
              </a:rPr>
              <a:t>total radiant energy per unit volume for all wavelength radiating at any point</a:t>
            </a:r>
          </a:p>
          <a:p>
            <a:pPr>
              <a:spcBef>
                <a:spcPct val="50000"/>
              </a:spcBef>
              <a:buFont typeface="Arial" charset="0"/>
              <a:buChar char="•"/>
            </a:pPr>
            <a:r>
              <a:rPr lang="en-US" sz="2200">
                <a:solidFill>
                  <a:srgbClr val="C00000"/>
                </a:solidFill>
              </a:rPr>
              <a:t>  </a:t>
            </a:r>
            <a:r>
              <a:rPr lang="en-US" sz="2200" b="1">
                <a:solidFill>
                  <a:srgbClr val="C00000"/>
                </a:solidFill>
              </a:rPr>
              <a:t>spectral energy density (u</a:t>
            </a:r>
            <a:r>
              <a:rPr lang="el-GR" sz="2200" b="1" baseline="-25000">
                <a:solidFill>
                  <a:srgbClr val="C00000"/>
                </a:solidFill>
              </a:rPr>
              <a:t>λ</a:t>
            </a:r>
            <a:r>
              <a:rPr lang="en-US" sz="2200" b="1">
                <a:solidFill>
                  <a:srgbClr val="C00000"/>
                </a:solidFill>
              </a:rPr>
              <a:t>): </a:t>
            </a:r>
            <a:r>
              <a:rPr lang="en-US" sz="2200">
                <a:solidFill>
                  <a:srgbClr val="C00000"/>
                </a:solidFill>
              </a:rPr>
              <a:t>energy per unit volume for a range of </a:t>
            </a:r>
            <a:r>
              <a:rPr lang="el-GR" sz="2200">
                <a:solidFill>
                  <a:srgbClr val="C00000"/>
                </a:solidFill>
              </a:rPr>
              <a:t>λ</a:t>
            </a:r>
            <a:endParaRPr lang="en-US" sz="2200">
              <a:solidFill>
                <a:srgbClr val="C00000"/>
              </a:solidFill>
            </a:endParaRPr>
          </a:p>
          <a:p>
            <a:pPr>
              <a:spcBef>
                <a:spcPct val="50000"/>
              </a:spcBef>
              <a:buFont typeface="Arial" charset="0"/>
              <a:buChar char="•"/>
            </a:pPr>
            <a:r>
              <a:rPr lang="en-US" sz="2200" b="1">
                <a:solidFill>
                  <a:srgbClr val="C00000"/>
                </a:solidFill>
              </a:rPr>
              <a:t>  total emissive power (E): </a:t>
            </a:r>
            <a:r>
              <a:rPr lang="en-US" sz="2200">
                <a:solidFill>
                  <a:srgbClr val="C00000"/>
                </a:solidFill>
              </a:rPr>
              <a:t>radiant energy per unit time per unit surface area of body for all wavelength</a:t>
            </a:r>
          </a:p>
          <a:p>
            <a:pPr>
              <a:spcBef>
                <a:spcPct val="50000"/>
              </a:spcBef>
              <a:buFont typeface="Arial" charset="0"/>
              <a:buChar char="•"/>
            </a:pPr>
            <a:r>
              <a:rPr lang="en-US" sz="2200">
                <a:solidFill>
                  <a:srgbClr val="C00000"/>
                </a:solidFill>
              </a:rPr>
              <a:t>  </a:t>
            </a:r>
            <a:r>
              <a:rPr lang="en-US" sz="2200" b="1">
                <a:solidFill>
                  <a:srgbClr val="C00000"/>
                </a:solidFill>
              </a:rPr>
              <a:t>spectral emissive power (e</a:t>
            </a:r>
            <a:r>
              <a:rPr lang="el-GR" sz="2200" b="1" baseline="-25000">
                <a:solidFill>
                  <a:srgbClr val="C00000"/>
                </a:solidFill>
              </a:rPr>
              <a:t>λ</a:t>
            </a:r>
            <a:r>
              <a:rPr lang="en-US" sz="2200" b="1">
                <a:solidFill>
                  <a:srgbClr val="C00000"/>
                </a:solidFill>
              </a:rPr>
              <a:t>): </a:t>
            </a:r>
            <a:r>
              <a:rPr lang="en-US" sz="2200">
                <a:solidFill>
                  <a:srgbClr val="C00000"/>
                </a:solidFill>
              </a:rPr>
              <a:t>radiant energy per unit time per unit surface area at particular wavelength</a:t>
            </a:r>
          </a:p>
          <a:p>
            <a:pPr>
              <a:spcBef>
                <a:spcPct val="50000"/>
              </a:spcBef>
              <a:buFont typeface="Arial" charset="0"/>
              <a:buChar char="•"/>
            </a:pPr>
            <a:r>
              <a:rPr lang="en-US" sz="2200">
                <a:solidFill>
                  <a:srgbClr val="C00000"/>
                </a:solidFill>
              </a:rPr>
              <a:t>  </a:t>
            </a:r>
            <a:r>
              <a:rPr lang="en-US" sz="2200" b="1">
                <a:solidFill>
                  <a:srgbClr val="C00000"/>
                </a:solidFill>
              </a:rPr>
              <a:t>absorptive power (a</a:t>
            </a:r>
            <a:r>
              <a:rPr lang="el-GR" sz="2200" b="1" baseline="-25000">
                <a:solidFill>
                  <a:srgbClr val="C00000"/>
                </a:solidFill>
              </a:rPr>
              <a:t>λ</a:t>
            </a:r>
            <a:r>
              <a:rPr lang="en-US" sz="2200" b="1">
                <a:solidFill>
                  <a:srgbClr val="C00000"/>
                </a:solidFill>
              </a:rPr>
              <a:t>): </a:t>
            </a:r>
            <a:r>
              <a:rPr lang="en-US" sz="2200">
                <a:solidFill>
                  <a:srgbClr val="C00000"/>
                </a:solidFill>
              </a:rPr>
              <a:t>ratio of absorbed energy to total energy at particular termp and wavelength</a:t>
            </a:r>
          </a:p>
          <a:p>
            <a:pPr>
              <a:spcBef>
                <a:spcPct val="50000"/>
              </a:spcBef>
              <a:buFont typeface="Arial" charset="0"/>
              <a:buChar char="•"/>
            </a:pPr>
            <a:r>
              <a:rPr lang="en-US" sz="2200">
                <a:solidFill>
                  <a:srgbClr val="C00000"/>
                </a:solidFill>
              </a:rPr>
              <a:t>  </a:t>
            </a:r>
            <a:r>
              <a:rPr lang="en-US" sz="2200" b="1">
                <a:solidFill>
                  <a:srgbClr val="C00000"/>
                </a:solidFill>
              </a:rPr>
              <a:t>relative emittance (e): </a:t>
            </a:r>
            <a:r>
              <a:rPr lang="en-US" sz="2200">
                <a:solidFill>
                  <a:srgbClr val="C00000"/>
                </a:solidFill>
              </a:rPr>
              <a:t>ratio of emittance by a surface to emittance of black body. 			e = E’/E</a:t>
            </a:r>
          </a:p>
        </p:txBody>
      </p:sp>
      <p:graphicFrame>
        <p:nvGraphicFramePr>
          <p:cNvPr id="5122" name="Object 6"/>
          <p:cNvGraphicFramePr>
            <a:graphicFrameLocks noChangeAspect="1"/>
          </p:cNvGraphicFramePr>
          <p:nvPr/>
        </p:nvGraphicFramePr>
        <p:xfrm>
          <a:off x="1431925" y="5237163"/>
          <a:ext cx="1862138" cy="1316037"/>
        </p:xfrm>
        <a:graphic>
          <a:graphicData uri="http://schemas.openxmlformats.org/presentationml/2006/ole">
            <p:oleObj spid="_x0000_s2050" name="Equation" r:id="rId3" imgW="507960" imgH="482400" progId="Equation.3">
              <p:embed/>
            </p:oleObj>
          </a:graphicData>
        </a:graphic>
      </p:graphicFrame>
      <p:graphicFrame>
        <p:nvGraphicFramePr>
          <p:cNvPr id="5123" name="Object 3"/>
          <p:cNvGraphicFramePr>
            <a:graphicFrameLocks noChangeAspect="1"/>
          </p:cNvGraphicFramePr>
          <p:nvPr/>
        </p:nvGraphicFramePr>
        <p:xfrm>
          <a:off x="3941763" y="5181600"/>
          <a:ext cx="3678237" cy="1316038"/>
        </p:xfrm>
        <a:graphic>
          <a:graphicData uri="http://schemas.openxmlformats.org/presentationml/2006/ole">
            <p:oleObj spid="_x0000_s2051" name="Equation" r:id="rId4" imgW="100296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22"/>
                                        </p:tgtEl>
                                        <p:attrNameLst>
                                          <p:attrName>style.visibility</p:attrName>
                                        </p:attrNameLst>
                                      </p:cBhvr>
                                      <p:to>
                                        <p:strVal val="visible"/>
                                      </p:to>
                                    </p:set>
                                    <p:animEffect transition="in" filter="blinds(horizontal)">
                                      <p:cBhvr>
                                        <p:cTn id="37" dur="500"/>
                                        <p:tgtEl>
                                          <p:spTgt spid="51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123"/>
                                        </p:tgtEl>
                                        <p:attrNameLst>
                                          <p:attrName>style.visibility</p:attrName>
                                        </p:attrNameLst>
                                      </p:cBhvr>
                                      <p:to>
                                        <p:strVal val="visible"/>
                                      </p:to>
                                    </p:set>
                                    <p:animEffect transition="in" filter="blinds(horizontal)">
                                      <p:cBhvr>
                                        <p:cTn id="42"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0" y="76200"/>
            <a:ext cx="9144000" cy="708025"/>
          </a:xfrm>
          <a:prstGeom prst="rect">
            <a:avLst/>
          </a:prstGeom>
          <a:solidFill>
            <a:srgbClr val="C00000"/>
          </a:solidFill>
          <a:ln w="9525">
            <a:noFill/>
            <a:miter lim="800000"/>
            <a:headEnd/>
            <a:tailEnd/>
          </a:ln>
        </p:spPr>
        <p:txBody>
          <a:bodyPr>
            <a:spAutoFit/>
          </a:bodyPr>
          <a:lstStyle/>
          <a:p>
            <a:pPr algn="ctr">
              <a:spcBef>
                <a:spcPct val="50000"/>
              </a:spcBef>
            </a:pPr>
            <a:r>
              <a:rPr lang="en-US" sz="4000" b="1" i="1">
                <a:solidFill>
                  <a:schemeClr val="bg1"/>
                </a:solidFill>
              </a:rPr>
              <a:t>Black Body Radiation</a:t>
            </a:r>
          </a:p>
        </p:txBody>
      </p:sp>
      <p:sp>
        <p:nvSpPr>
          <p:cNvPr id="17411" name="Text Box 5"/>
          <p:cNvSpPr txBox="1">
            <a:spLocks noChangeArrowheads="1"/>
          </p:cNvSpPr>
          <p:nvPr/>
        </p:nvSpPr>
        <p:spPr bwMode="auto">
          <a:xfrm>
            <a:off x="304800" y="1752600"/>
            <a:ext cx="8305800" cy="1384300"/>
          </a:xfrm>
          <a:prstGeom prst="rect">
            <a:avLst/>
          </a:prstGeom>
          <a:noFill/>
          <a:ln w="9525">
            <a:noFill/>
            <a:miter lim="800000"/>
            <a:headEnd/>
            <a:tailEnd/>
          </a:ln>
        </p:spPr>
        <p:txBody>
          <a:bodyPr>
            <a:spAutoFit/>
          </a:bodyPr>
          <a:lstStyle/>
          <a:p>
            <a:pPr algn="just">
              <a:spcBef>
                <a:spcPct val="50000"/>
              </a:spcBef>
            </a:pPr>
            <a:r>
              <a:rPr lang="en-US" sz="2400">
                <a:solidFill>
                  <a:srgbClr val="C00000"/>
                </a:solidFill>
              </a:rPr>
              <a:t>Ability of a body to radiate </a:t>
            </a:r>
            <a:r>
              <a:rPr lang="en-US" sz="2400"/>
              <a:t>is closely related to its </a:t>
            </a:r>
            <a:r>
              <a:rPr lang="en-US" sz="2400">
                <a:solidFill>
                  <a:srgbClr val="C00000"/>
                </a:solidFill>
              </a:rPr>
              <a:t>ability to absorb radiation. </a:t>
            </a:r>
          </a:p>
          <a:p>
            <a:pPr algn="just">
              <a:spcBef>
                <a:spcPct val="50000"/>
              </a:spcBef>
            </a:pPr>
            <a:r>
              <a:rPr lang="en-US" sz="2400">
                <a:solidFill>
                  <a:srgbClr val="C00000"/>
                </a:solidFill>
              </a:rPr>
              <a:t>	</a:t>
            </a:r>
            <a:r>
              <a:rPr lang="en-US" sz="2400" b="1" i="1">
                <a:solidFill>
                  <a:srgbClr val="00B050"/>
                </a:solidFill>
              </a:rPr>
              <a:t>As it is a perfect absorber, it is also perfect radiator.</a:t>
            </a:r>
          </a:p>
        </p:txBody>
      </p:sp>
      <p:sp>
        <p:nvSpPr>
          <p:cNvPr id="27652" name="Text Box 30"/>
          <p:cNvSpPr txBox="1">
            <a:spLocks noChangeArrowheads="1"/>
          </p:cNvSpPr>
          <p:nvPr/>
        </p:nvSpPr>
        <p:spPr bwMode="auto">
          <a:xfrm>
            <a:off x="228600" y="685800"/>
            <a:ext cx="8686800" cy="830263"/>
          </a:xfrm>
          <a:prstGeom prst="rect">
            <a:avLst/>
          </a:prstGeom>
          <a:noFill/>
          <a:ln w="9525">
            <a:noFill/>
            <a:miter lim="800000"/>
            <a:headEnd/>
            <a:tailEnd/>
          </a:ln>
        </p:spPr>
        <p:txBody>
          <a:bodyPr>
            <a:spAutoFit/>
          </a:bodyPr>
          <a:lstStyle/>
          <a:p>
            <a:pPr algn="just">
              <a:spcBef>
                <a:spcPct val="50000"/>
              </a:spcBef>
            </a:pPr>
            <a:r>
              <a:rPr lang="en-US" sz="2400" b="1">
                <a:solidFill>
                  <a:srgbClr val="0000FF"/>
                </a:solidFill>
              </a:rPr>
              <a:t>A body that absorbs all radiation incident upon it, regardless of frequency, is called a blackbody. </a:t>
            </a:r>
          </a:p>
        </p:txBody>
      </p:sp>
      <p:pic>
        <p:nvPicPr>
          <p:cNvPr id="5" name="Picture 28" descr="http://www.egglescliffe.org.uk/physics/astronomy/blackbody/animation.gif"/>
          <p:cNvPicPr>
            <a:picLocks noChangeAspect="1" noChangeArrowheads="1" noCrop="1"/>
          </p:cNvPicPr>
          <p:nvPr/>
        </p:nvPicPr>
        <p:blipFill>
          <a:blip r:embed="rId2" cstate="print"/>
          <a:srcRect/>
          <a:stretch>
            <a:fillRect/>
          </a:stretch>
        </p:blipFill>
        <p:spPr bwMode="auto">
          <a:xfrm>
            <a:off x="3429000" y="3429000"/>
            <a:ext cx="2133600" cy="2133600"/>
          </a:xfrm>
          <a:prstGeom prst="rect">
            <a:avLst/>
          </a:prstGeom>
          <a:noFill/>
          <a:ln w="9525">
            <a:noFill/>
            <a:miter lim="800000"/>
            <a:headEnd/>
            <a:tailEnd/>
          </a:ln>
        </p:spPr>
      </p:pic>
      <p:sp>
        <p:nvSpPr>
          <p:cNvPr id="6" name="Text Box 30"/>
          <p:cNvSpPr txBox="1">
            <a:spLocks noChangeArrowheads="1"/>
          </p:cNvSpPr>
          <p:nvPr/>
        </p:nvSpPr>
        <p:spPr bwMode="auto">
          <a:xfrm>
            <a:off x="228600" y="5715000"/>
            <a:ext cx="8686800" cy="830263"/>
          </a:xfrm>
          <a:prstGeom prst="rect">
            <a:avLst/>
          </a:prstGeom>
          <a:noFill/>
          <a:ln w="9525">
            <a:noFill/>
            <a:miter lim="800000"/>
            <a:headEnd/>
            <a:tailEnd/>
          </a:ln>
        </p:spPr>
        <p:txBody>
          <a:bodyPr>
            <a:spAutoFit/>
          </a:bodyPr>
          <a:lstStyle/>
          <a:p>
            <a:pPr algn="just">
              <a:spcBef>
                <a:spcPct val="50000"/>
              </a:spcBef>
            </a:pPr>
            <a:r>
              <a:rPr lang="en-US" sz="2400" b="1">
                <a:solidFill>
                  <a:srgbClr val="0000FF"/>
                </a:solidFill>
              </a:rPr>
              <a:t>As blackbody absorbs all the radiations and doesn’t reflector transmitted any, it appears black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
          <p:cNvSpPr txBox="1">
            <a:spLocks noChangeArrowheads="1"/>
          </p:cNvSpPr>
          <p:nvPr/>
        </p:nvSpPr>
        <p:spPr bwMode="auto">
          <a:xfrm>
            <a:off x="100013" y="76200"/>
            <a:ext cx="9043987" cy="523875"/>
          </a:xfrm>
          <a:prstGeom prst="rect">
            <a:avLst/>
          </a:prstGeom>
          <a:solidFill>
            <a:schemeClr val="accent1"/>
          </a:solidFill>
          <a:ln w="9525">
            <a:noFill/>
            <a:miter lim="800000"/>
            <a:headEnd/>
            <a:tailEnd/>
          </a:ln>
        </p:spPr>
        <p:txBody>
          <a:bodyPr>
            <a:spAutoFit/>
          </a:bodyPr>
          <a:lstStyle/>
          <a:p>
            <a:r>
              <a:rPr lang="en-IN" b="1" i="1">
                <a:latin typeface="Georgia" pitchFamily="18" charset="0"/>
              </a:rPr>
              <a:t> Black  Body  Radiation  Curves</a:t>
            </a:r>
          </a:p>
        </p:txBody>
      </p:sp>
      <p:pic>
        <p:nvPicPr>
          <p:cNvPr id="30723" name="Picture 2"/>
          <p:cNvPicPr>
            <a:picLocks noChangeAspect="1" noChangeArrowheads="1"/>
          </p:cNvPicPr>
          <p:nvPr/>
        </p:nvPicPr>
        <p:blipFill>
          <a:blip r:embed="rId2" cstate="print"/>
          <a:srcRect/>
          <a:stretch>
            <a:fillRect/>
          </a:stretch>
        </p:blipFill>
        <p:spPr bwMode="auto">
          <a:xfrm>
            <a:off x="0" y="838200"/>
            <a:ext cx="4830763" cy="3733800"/>
          </a:xfrm>
          <a:prstGeom prst="rect">
            <a:avLst/>
          </a:prstGeom>
          <a:noFill/>
          <a:ln w="9525">
            <a:noFill/>
            <a:miter lim="800000"/>
            <a:headEnd/>
            <a:tailEnd/>
          </a:ln>
        </p:spPr>
      </p:pic>
      <p:sp>
        <p:nvSpPr>
          <p:cNvPr id="20484" name="TextBox 3"/>
          <p:cNvSpPr txBox="1">
            <a:spLocks noChangeArrowheads="1"/>
          </p:cNvSpPr>
          <p:nvPr/>
        </p:nvSpPr>
        <p:spPr bwMode="auto">
          <a:xfrm>
            <a:off x="4038600" y="914400"/>
            <a:ext cx="5029200" cy="4246563"/>
          </a:xfrm>
          <a:prstGeom prst="rect">
            <a:avLst/>
          </a:prstGeom>
          <a:noFill/>
          <a:ln w="9525">
            <a:noFill/>
            <a:miter lim="800000"/>
            <a:headEnd/>
            <a:tailEnd/>
          </a:ln>
        </p:spPr>
        <p:txBody>
          <a:bodyPr>
            <a:spAutoFit/>
          </a:bodyPr>
          <a:lstStyle/>
          <a:p>
            <a:pPr marL="400050" indent="-400050" algn="just">
              <a:buFontTx/>
              <a:buAutoNum type="romanLcParenBoth"/>
            </a:pPr>
            <a:r>
              <a:rPr lang="en-US" sz="1800"/>
              <a:t>At a given temperature (T), the energy is not uniformly distributed in the radiation spectrum of a black body. </a:t>
            </a:r>
          </a:p>
          <a:p>
            <a:pPr marL="400050" indent="-400050" algn="just">
              <a:buFontTx/>
              <a:buAutoNum type="romanLcParenBoth"/>
            </a:pPr>
            <a:endParaRPr lang="en-US" sz="1800"/>
          </a:p>
          <a:p>
            <a:pPr marL="400050" indent="-400050" algn="just">
              <a:buFontTx/>
              <a:buAutoNum type="romanLcParenBoth"/>
            </a:pPr>
            <a:r>
              <a:rPr lang="en-US" sz="1800"/>
              <a:t>At a given T, the intensity of heat radiation increases with </a:t>
            </a:r>
            <a:r>
              <a:rPr lang="en-US" sz="1800">
                <a:sym typeface="Symbol" pitchFamily="18" charset="2"/>
              </a:rPr>
              <a:t></a:t>
            </a:r>
            <a:r>
              <a:rPr lang="en-US" sz="1800"/>
              <a:t> in </a:t>
            </a:r>
            <a:r>
              <a:rPr lang="en-US" sz="1800">
                <a:sym typeface="Symbol" pitchFamily="18" charset="2"/>
              </a:rPr>
              <a:t> </a:t>
            </a:r>
            <a:r>
              <a:rPr lang="en-US" sz="1800"/>
              <a:t>and at a particular </a:t>
            </a:r>
            <a:r>
              <a:rPr lang="en-US" sz="1800">
                <a:sym typeface="Symbol" pitchFamily="18" charset="2"/>
              </a:rPr>
              <a:t></a:t>
            </a:r>
            <a:r>
              <a:rPr lang="en-US" sz="1800"/>
              <a:t> its value is maximum i.e. </a:t>
            </a:r>
            <a:r>
              <a:rPr lang="en-US" sz="1800">
                <a:sym typeface="Symbol" pitchFamily="18" charset="2"/>
              </a:rPr>
              <a:t></a:t>
            </a:r>
            <a:r>
              <a:rPr lang="en-US" sz="1800" baseline="-25000">
                <a:sym typeface="Symbol" pitchFamily="18" charset="2"/>
              </a:rPr>
              <a:t>m</a:t>
            </a:r>
            <a:r>
              <a:rPr lang="en-US" sz="1800"/>
              <a:t>. With further </a:t>
            </a:r>
            <a:r>
              <a:rPr lang="en-US" sz="1800">
                <a:sym typeface="Symbol" pitchFamily="18" charset="2"/>
              </a:rPr>
              <a:t></a:t>
            </a:r>
            <a:r>
              <a:rPr lang="en-US" sz="1800"/>
              <a:t> in </a:t>
            </a:r>
            <a:r>
              <a:rPr lang="en-US" sz="1800">
                <a:sym typeface="Symbol" pitchFamily="18" charset="2"/>
              </a:rPr>
              <a:t></a:t>
            </a:r>
            <a:r>
              <a:rPr lang="en-US" sz="1800"/>
              <a:t>, the intensity of heat radiation </a:t>
            </a:r>
            <a:r>
              <a:rPr lang="en-US" sz="1800">
                <a:sym typeface="Symbol" pitchFamily="18" charset="2"/>
              </a:rPr>
              <a:t></a:t>
            </a:r>
            <a:r>
              <a:rPr lang="en-US" sz="1800"/>
              <a:t>.</a:t>
            </a:r>
          </a:p>
          <a:p>
            <a:pPr marL="400050" indent="-400050" algn="just">
              <a:buFontTx/>
              <a:buAutoNum type="romanLcParenBoth"/>
            </a:pPr>
            <a:endParaRPr lang="en-US" sz="1800"/>
          </a:p>
          <a:p>
            <a:pPr marL="400050" indent="-400050" algn="just">
              <a:buFontTx/>
              <a:buAutoNum type="romanLcParenBoth"/>
            </a:pPr>
            <a:r>
              <a:rPr lang="en-US" sz="1800"/>
              <a:t>An </a:t>
            </a:r>
            <a:r>
              <a:rPr lang="en-US" sz="1800">
                <a:sym typeface="Symbol" pitchFamily="18" charset="2"/>
              </a:rPr>
              <a:t></a:t>
            </a:r>
            <a:r>
              <a:rPr lang="en-US" sz="1800"/>
              <a:t> in T causes a </a:t>
            </a:r>
            <a:r>
              <a:rPr lang="en-US" sz="1800">
                <a:sym typeface="Symbol" pitchFamily="18" charset="2"/>
              </a:rPr>
              <a:t></a:t>
            </a:r>
            <a:r>
              <a:rPr lang="en-US" sz="1800"/>
              <a:t> in </a:t>
            </a:r>
            <a:r>
              <a:rPr lang="en-US" sz="1800">
                <a:sym typeface="Symbol" pitchFamily="18" charset="2"/>
              </a:rPr>
              <a:t></a:t>
            </a:r>
            <a:r>
              <a:rPr lang="en-US" sz="1800" baseline="-25000">
                <a:sym typeface="Symbol" pitchFamily="18" charset="2"/>
              </a:rPr>
              <a:t>m</a:t>
            </a:r>
            <a:r>
              <a:rPr lang="en-US" sz="1800">
                <a:sym typeface="Symbol" pitchFamily="18" charset="2"/>
              </a:rPr>
              <a:t>, such that                                                               		</a:t>
            </a:r>
            <a:r>
              <a:rPr lang="en-US" sz="1800" baseline="-25000">
                <a:sym typeface="Symbol" pitchFamily="18" charset="2"/>
              </a:rPr>
              <a:t>m</a:t>
            </a:r>
            <a:r>
              <a:rPr lang="en-US" sz="1800">
                <a:sym typeface="Symbol" pitchFamily="18" charset="2"/>
              </a:rPr>
              <a:t>T=constt.                        	</a:t>
            </a:r>
            <a:r>
              <a:rPr lang="en-US" sz="1800" b="1" i="1">
                <a:solidFill>
                  <a:srgbClr val="C00000"/>
                </a:solidFill>
                <a:sym typeface="Symbol" pitchFamily="18" charset="2"/>
              </a:rPr>
              <a:t>This is called Wein’s displacement law. </a:t>
            </a:r>
          </a:p>
          <a:p>
            <a:pPr marL="400050" indent="-400050" algn="just">
              <a:buFontTx/>
              <a:buAutoNum type="romanLcParenBoth"/>
            </a:pPr>
            <a:endParaRPr lang="en-US" sz="1800">
              <a:sym typeface="Symbol" pitchFamily="18" charset="2"/>
            </a:endParaRPr>
          </a:p>
          <a:p>
            <a:pPr marL="400050" indent="-400050" algn="just">
              <a:buFontTx/>
              <a:buAutoNum type="romanLcParenBoth"/>
            </a:pPr>
            <a:r>
              <a:rPr lang="en-US" sz="1800"/>
              <a:t>An </a:t>
            </a:r>
            <a:r>
              <a:rPr lang="en-US" sz="1800">
                <a:sym typeface="Symbol" pitchFamily="18" charset="2"/>
              </a:rPr>
              <a:t></a:t>
            </a:r>
            <a:r>
              <a:rPr lang="en-US" sz="1800"/>
              <a:t> in T causes an </a:t>
            </a:r>
            <a:r>
              <a:rPr lang="en-US" sz="1800">
                <a:sym typeface="Symbol" pitchFamily="18" charset="2"/>
              </a:rPr>
              <a:t> in the energy emission, for all wavelentgh.</a:t>
            </a:r>
            <a:endParaRPr lang="en-US" sz="1800"/>
          </a:p>
        </p:txBody>
      </p:sp>
      <p:sp>
        <p:nvSpPr>
          <p:cNvPr id="20485" name="Rectangle 9"/>
          <p:cNvSpPr>
            <a:spLocks noChangeArrowheads="1"/>
          </p:cNvSpPr>
          <p:nvPr/>
        </p:nvSpPr>
        <p:spPr bwMode="auto">
          <a:xfrm>
            <a:off x="76200" y="5353050"/>
            <a:ext cx="8839200" cy="1200150"/>
          </a:xfrm>
          <a:prstGeom prst="rect">
            <a:avLst/>
          </a:prstGeom>
          <a:noFill/>
          <a:ln w="9525">
            <a:noFill/>
            <a:miter lim="800000"/>
            <a:headEnd/>
            <a:tailEnd/>
          </a:ln>
        </p:spPr>
        <p:txBody>
          <a:bodyPr>
            <a:spAutoFit/>
          </a:bodyPr>
          <a:lstStyle/>
          <a:p>
            <a:pPr marL="400050" indent="-400050" algn="just"/>
            <a:r>
              <a:rPr lang="en-US" sz="1800">
                <a:sym typeface="Symbol" pitchFamily="18" charset="2"/>
              </a:rPr>
              <a:t>(v)	</a:t>
            </a:r>
            <a:r>
              <a:rPr lang="en-US" sz="1800"/>
              <a:t>The area under each curve represents the total energy emitted by the body at a particular temperature for the  range of </a:t>
            </a:r>
            <a:r>
              <a:rPr lang="en-US" sz="1800">
                <a:sym typeface="Symbol" pitchFamily="18" charset="2"/>
              </a:rPr>
              <a:t>s considered. This area s with  </a:t>
            </a:r>
            <a:r>
              <a:rPr lang="en-US" sz="1800"/>
              <a:t> in temperature of the body. It is found that the area is directly proportional to the fourth power of the  temperature of the body, i.e. , E</a:t>
            </a:r>
            <a:r>
              <a:rPr lang="en-US" sz="1800">
                <a:sym typeface="Symbol" pitchFamily="18" charset="2"/>
              </a:rPr>
              <a:t> T</a:t>
            </a:r>
            <a:r>
              <a:rPr lang="en-US" sz="1800" baseline="30000">
                <a:sym typeface="Symbol" pitchFamily="18" charset="2"/>
              </a:rPr>
              <a:t>4</a:t>
            </a:r>
            <a:r>
              <a:rPr lang="en-US" sz="1800">
                <a:sym typeface="Symbol" pitchFamily="18" charset="2"/>
              </a:rPr>
              <a:t> , </a:t>
            </a:r>
            <a:r>
              <a:rPr lang="en-US" sz="1800" b="1" i="1">
                <a:solidFill>
                  <a:srgbClr val="C00000"/>
                </a:solidFill>
                <a:sym typeface="Symbol" pitchFamily="18" charset="2"/>
              </a:rPr>
              <a:t>this represents Stefan-Boltzmann’s law.</a:t>
            </a:r>
            <a:endParaRPr lang="en-US" sz="1800" b="1" i="1">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0" y="103188"/>
            <a:ext cx="5943600" cy="6370637"/>
          </a:xfrm>
          <a:prstGeom prst="rect">
            <a:avLst/>
          </a:prstGeom>
          <a:noFill/>
          <a:ln w="9525">
            <a:noFill/>
            <a:miter lim="800000"/>
            <a:headEnd/>
            <a:tailEnd/>
          </a:ln>
        </p:spPr>
        <p:txBody>
          <a:bodyPr>
            <a:spAutoFit/>
          </a:bodyPr>
          <a:lstStyle/>
          <a:p>
            <a:pPr algn="just">
              <a:defRPr/>
            </a:pPr>
            <a:r>
              <a:rPr lang="en-IN" sz="2400" b="1" i="1" u="sng" dirty="0">
                <a:solidFill>
                  <a:srgbClr val="C00000"/>
                </a:solidFill>
              </a:rPr>
              <a:t>The black body radiation curve shows that </a:t>
            </a:r>
          </a:p>
          <a:p>
            <a:pPr algn="just">
              <a:defRPr/>
            </a:pPr>
            <a:endParaRPr lang="en-IN" sz="2400" dirty="0"/>
          </a:p>
          <a:p>
            <a:pPr marL="514350" indent="-514350" algn="just">
              <a:buFontTx/>
              <a:buAutoNum type="arabicPeriod"/>
              <a:defRPr/>
            </a:pPr>
            <a:r>
              <a:rPr lang="en-IN" sz="2000" dirty="0">
                <a:solidFill>
                  <a:schemeClr val="accent2"/>
                </a:solidFill>
              </a:rPr>
              <a:t>The black body does radiate energy at every wavelength</a:t>
            </a:r>
            <a:r>
              <a:rPr lang="en-IN" sz="2000" dirty="0">
                <a:solidFill>
                  <a:srgbClr val="FF0000"/>
                </a:solidFill>
              </a:rPr>
              <a:t>. </a:t>
            </a:r>
            <a:r>
              <a:rPr lang="en-IN" sz="2000" dirty="0"/>
              <a:t>Energy of the radiation initially increases, reaching at a maxima (peak wavelength) then decreases  but never goes to zero. </a:t>
            </a:r>
          </a:p>
          <a:p>
            <a:pPr marL="514350" indent="-514350" algn="just">
              <a:buFontTx/>
              <a:buAutoNum type="arabicPeriod"/>
              <a:defRPr/>
            </a:pPr>
            <a:endParaRPr lang="en-IN" sz="2000" dirty="0"/>
          </a:p>
          <a:p>
            <a:pPr marL="514350" indent="-514350" algn="just">
              <a:buFontTx/>
              <a:buAutoNum type="arabicPeriod"/>
              <a:defRPr/>
            </a:pPr>
            <a:r>
              <a:rPr lang="en-IN" sz="2000" dirty="0"/>
              <a:t>At 5000K the peak wavelength is about (500nm or 0.5 </a:t>
            </a:r>
            <a:r>
              <a:rPr lang="el-GR" sz="2000" dirty="0"/>
              <a:t>μ</a:t>
            </a:r>
            <a:r>
              <a:rPr lang="en-US" sz="2000" dirty="0"/>
              <a:t>m</a:t>
            </a:r>
            <a:r>
              <a:rPr lang="en-IN" sz="2000" dirty="0"/>
              <a:t>) which is in the visible light region. (Example : Sun)</a:t>
            </a:r>
          </a:p>
          <a:p>
            <a:pPr marL="514350" indent="-514350" algn="just">
              <a:buFontTx/>
              <a:buAutoNum type="arabicPeriod"/>
              <a:defRPr/>
            </a:pPr>
            <a:endParaRPr lang="en-IN" sz="2000" dirty="0"/>
          </a:p>
          <a:p>
            <a:pPr marL="514350" indent="-514350" algn="just">
              <a:buFontTx/>
              <a:buAutoNum type="arabicPeriod"/>
              <a:defRPr/>
            </a:pPr>
            <a:r>
              <a:rPr lang="en-IN" sz="2000" dirty="0">
                <a:solidFill>
                  <a:srgbClr val="0000FF"/>
                </a:solidFill>
              </a:rPr>
              <a:t>At each temperature the black body emits a standard amount of energy</a:t>
            </a:r>
            <a:r>
              <a:rPr lang="en-IN" sz="2000" dirty="0">
                <a:solidFill>
                  <a:srgbClr val="FF0000"/>
                </a:solidFill>
              </a:rPr>
              <a:t>.</a:t>
            </a:r>
            <a:r>
              <a:rPr lang="en-IN" sz="2000" dirty="0"/>
              <a:t> This is represented by the area under the curve. </a:t>
            </a:r>
            <a:r>
              <a:rPr lang="en-IN" sz="2000" dirty="0">
                <a:solidFill>
                  <a:srgbClr val="FF0000"/>
                </a:solidFill>
              </a:rPr>
              <a:t>(Stefan’s Law)</a:t>
            </a:r>
            <a:r>
              <a:rPr lang="en-US" sz="2000" dirty="0"/>
              <a:t> E</a:t>
            </a:r>
            <a:r>
              <a:rPr lang="en-US" sz="2000" dirty="0">
                <a:sym typeface="Symbol" pitchFamily="18" charset="2"/>
              </a:rPr>
              <a:t> T</a:t>
            </a:r>
            <a:r>
              <a:rPr lang="en-US" sz="2000" baseline="30000" dirty="0">
                <a:sym typeface="Symbol" pitchFamily="18" charset="2"/>
              </a:rPr>
              <a:t>4</a:t>
            </a:r>
            <a:r>
              <a:rPr lang="en-US" sz="2000" dirty="0">
                <a:sym typeface="Symbol" pitchFamily="18" charset="2"/>
              </a:rPr>
              <a:t> </a:t>
            </a:r>
          </a:p>
          <a:p>
            <a:pPr marL="514350" indent="-514350" algn="just">
              <a:buFontTx/>
              <a:buAutoNum type="arabicPeriod"/>
              <a:defRPr/>
            </a:pPr>
            <a:endParaRPr lang="en-IN" sz="2000" dirty="0">
              <a:solidFill>
                <a:srgbClr val="FF0000"/>
              </a:solidFill>
            </a:endParaRPr>
          </a:p>
          <a:p>
            <a:pPr marL="514350" indent="-514350" algn="just">
              <a:buFontTx/>
              <a:buAutoNum type="arabicPeriod"/>
              <a:defRPr/>
            </a:pPr>
            <a:r>
              <a:rPr lang="en-IN" sz="2000" dirty="0">
                <a:solidFill>
                  <a:schemeClr val="accent2"/>
                </a:solidFill>
              </a:rPr>
              <a:t>As the temperature increases, the peak wavelength emitted by the black body decreases</a:t>
            </a:r>
            <a:r>
              <a:rPr lang="en-IN" sz="2000" dirty="0"/>
              <a:t>. (</a:t>
            </a:r>
            <a:r>
              <a:rPr lang="en-IN" sz="2000" dirty="0">
                <a:solidFill>
                  <a:srgbClr val="FF0000"/>
                </a:solidFill>
              </a:rPr>
              <a:t>Wien’s displacement law</a:t>
            </a:r>
            <a:r>
              <a:rPr lang="en-IN" sz="2000" dirty="0"/>
              <a:t>)	</a:t>
            </a:r>
          </a:p>
          <a:p>
            <a:pPr marL="514350" indent="-514350" algn="just">
              <a:defRPr/>
            </a:pPr>
            <a:r>
              <a:rPr lang="en-IN" sz="2000" dirty="0"/>
              <a:t>	It therefore begins to move from the infra-red towards the visible part of the spectrum. </a:t>
            </a:r>
            <a:endParaRPr lang="en-IN" sz="2000" dirty="0">
              <a:solidFill>
                <a:srgbClr val="FF0000"/>
              </a:solidFill>
            </a:endParaRPr>
          </a:p>
        </p:txBody>
      </p:sp>
      <p:sp>
        <p:nvSpPr>
          <p:cNvPr id="21507" name="TextBox 3"/>
          <p:cNvSpPr txBox="1">
            <a:spLocks noChangeArrowheads="1"/>
          </p:cNvSpPr>
          <p:nvPr/>
        </p:nvSpPr>
        <p:spPr bwMode="auto">
          <a:xfrm>
            <a:off x="5943600" y="2370138"/>
            <a:ext cx="3200400" cy="830262"/>
          </a:xfrm>
          <a:prstGeom prst="rect">
            <a:avLst/>
          </a:prstGeom>
          <a:noFill/>
          <a:ln w="9525">
            <a:solidFill>
              <a:schemeClr val="tx1"/>
            </a:solidFill>
            <a:miter lim="800000"/>
            <a:headEnd/>
            <a:tailEnd/>
          </a:ln>
        </p:spPr>
        <p:txBody>
          <a:bodyPr>
            <a:spAutoFit/>
          </a:bodyPr>
          <a:lstStyle/>
          <a:p>
            <a:pPr algn="just"/>
            <a:r>
              <a:rPr lang="en-IN" sz="1600" b="1"/>
              <a:t>Fig 1: </a:t>
            </a:r>
            <a:r>
              <a:rPr lang="en-IN" sz="1600" i="1"/>
              <a:t>Black body radiation curve for 5000K. Peak wavelength is 500nm.</a:t>
            </a:r>
          </a:p>
        </p:txBody>
      </p:sp>
      <p:pic>
        <p:nvPicPr>
          <p:cNvPr id="31748" name="Picture 2" descr="http://www.egglescliffe.org.uk/physics/astronomy/blackbody/Image21b.gif"/>
          <p:cNvPicPr>
            <a:picLocks noChangeAspect="1" noChangeArrowheads="1"/>
          </p:cNvPicPr>
          <p:nvPr/>
        </p:nvPicPr>
        <p:blipFill>
          <a:blip r:embed="rId2" cstate="print">
            <a:lum bright="-34000" contrast="46000"/>
          </a:blip>
          <a:srcRect/>
          <a:stretch>
            <a:fillRect/>
          </a:stretch>
        </p:blipFill>
        <p:spPr bwMode="auto">
          <a:xfrm>
            <a:off x="6108700" y="3429000"/>
            <a:ext cx="2806700" cy="2362200"/>
          </a:xfrm>
          <a:prstGeom prst="rect">
            <a:avLst/>
          </a:prstGeom>
          <a:noFill/>
          <a:ln w="9525">
            <a:noFill/>
            <a:miter lim="800000"/>
            <a:headEnd/>
            <a:tailEnd/>
          </a:ln>
        </p:spPr>
      </p:pic>
      <p:sp>
        <p:nvSpPr>
          <p:cNvPr id="31749" name="Rectangle 1"/>
          <p:cNvSpPr>
            <a:spLocks noChangeArrowheads="1"/>
          </p:cNvSpPr>
          <p:nvPr/>
        </p:nvSpPr>
        <p:spPr bwMode="auto">
          <a:xfrm>
            <a:off x="5867400" y="5943600"/>
            <a:ext cx="3276600" cy="830263"/>
          </a:xfrm>
          <a:prstGeom prst="rect">
            <a:avLst/>
          </a:prstGeom>
          <a:noFill/>
          <a:ln w="9525">
            <a:solidFill>
              <a:srgbClr val="000000"/>
            </a:solidFill>
            <a:miter lim="800000"/>
            <a:headEnd/>
            <a:tailEnd/>
          </a:ln>
        </p:spPr>
        <p:txBody>
          <a:bodyPr anchor="ctr">
            <a:spAutoFit/>
          </a:bodyPr>
          <a:lstStyle/>
          <a:p>
            <a:pPr algn="just"/>
            <a:r>
              <a:rPr lang="en-US" sz="1600" b="1">
                <a:solidFill>
                  <a:srgbClr val="000000"/>
                </a:solidFill>
                <a:cs typeface="Times New Roman" pitchFamily="18" charset="0"/>
              </a:rPr>
              <a:t>Fig 2</a:t>
            </a:r>
            <a:r>
              <a:rPr lang="en-US" sz="1600">
                <a:solidFill>
                  <a:srgbClr val="000000"/>
                </a:solidFill>
                <a:cs typeface="Times New Roman" pitchFamily="18" charset="0"/>
              </a:rPr>
              <a:t>: </a:t>
            </a:r>
            <a:r>
              <a:rPr lang="en-US" sz="1600" i="1">
                <a:solidFill>
                  <a:srgbClr val="000000"/>
                </a:solidFill>
                <a:cs typeface="Times New Roman" pitchFamily="18" charset="0"/>
              </a:rPr>
              <a:t>Black body radiation curves showing peak wavelengths (Red line) at various temperatures</a:t>
            </a:r>
            <a:endParaRPr lang="en-US" sz="1600" i="1">
              <a:cs typeface="Times New Roman" pitchFamily="18" charset="0"/>
            </a:endParaRPr>
          </a:p>
        </p:txBody>
      </p:sp>
      <p:pic>
        <p:nvPicPr>
          <p:cNvPr id="21510" name="Picture 2" descr="C:\Users\dhirendra\Desktop\uvcatas.gif"/>
          <p:cNvPicPr>
            <a:picLocks noChangeAspect="1" noChangeArrowheads="1"/>
          </p:cNvPicPr>
          <p:nvPr/>
        </p:nvPicPr>
        <p:blipFill>
          <a:blip r:embed="rId3" cstate="print"/>
          <a:srcRect/>
          <a:stretch>
            <a:fillRect/>
          </a:stretch>
        </p:blipFill>
        <p:spPr bwMode="auto">
          <a:xfrm>
            <a:off x="5786438" y="152400"/>
            <a:ext cx="3433762" cy="2209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9" descr="C:\Users\dhirendra\Desktop\bb1b.gif"/>
          <p:cNvPicPr>
            <a:picLocks noChangeAspect="1" noChangeArrowheads="1"/>
          </p:cNvPicPr>
          <p:nvPr/>
        </p:nvPicPr>
        <p:blipFill>
          <a:blip r:embed="rId3" cstate="print"/>
          <a:srcRect/>
          <a:stretch>
            <a:fillRect/>
          </a:stretch>
        </p:blipFill>
        <p:spPr bwMode="auto">
          <a:xfrm>
            <a:off x="1066800" y="4114800"/>
            <a:ext cx="6172200" cy="2689225"/>
          </a:xfrm>
          <a:prstGeom prst="rect">
            <a:avLst/>
          </a:prstGeom>
          <a:solidFill>
            <a:schemeClr val="bg1"/>
          </a:solidFill>
          <a:ln w="9525">
            <a:noFill/>
            <a:miter lim="800000"/>
            <a:headEnd/>
            <a:tailEnd/>
          </a:ln>
        </p:spPr>
      </p:pic>
      <p:pic>
        <p:nvPicPr>
          <p:cNvPr id="1028" name="Picture 7"/>
          <p:cNvPicPr>
            <a:picLocks noChangeAspect="1" noChangeArrowheads="1"/>
          </p:cNvPicPr>
          <p:nvPr/>
        </p:nvPicPr>
        <p:blipFill>
          <a:blip r:embed="rId4" cstate="print"/>
          <a:srcRect/>
          <a:stretch>
            <a:fillRect/>
          </a:stretch>
        </p:blipFill>
        <p:spPr bwMode="auto">
          <a:xfrm>
            <a:off x="7670800" y="901700"/>
            <a:ext cx="1447800" cy="1673225"/>
          </a:xfrm>
          <a:prstGeom prst="rect">
            <a:avLst/>
          </a:prstGeom>
          <a:noFill/>
          <a:ln w="9525">
            <a:noFill/>
            <a:miter lim="800000"/>
            <a:headEnd/>
            <a:tailEnd/>
          </a:ln>
        </p:spPr>
      </p:pic>
      <p:sp>
        <p:nvSpPr>
          <p:cNvPr id="3077" name="Text Box 7"/>
          <p:cNvSpPr txBox="1">
            <a:spLocks noChangeArrowheads="1"/>
          </p:cNvSpPr>
          <p:nvPr/>
        </p:nvSpPr>
        <p:spPr bwMode="auto">
          <a:xfrm>
            <a:off x="152400" y="982663"/>
            <a:ext cx="7391400" cy="1385887"/>
          </a:xfrm>
          <a:prstGeom prst="rect">
            <a:avLst/>
          </a:prstGeom>
          <a:noFill/>
          <a:ln w="9525">
            <a:noFill/>
            <a:miter lim="800000"/>
            <a:headEnd/>
            <a:tailEnd/>
          </a:ln>
        </p:spPr>
        <p:txBody>
          <a:bodyPr>
            <a:spAutoFit/>
          </a:bodyPr>
          <a:lstStyle/>
          <a:p>
            <a:pPr algn="just">
              <a:spcBef>
                <a:spcPct val="50000"/>
              </a:spcBef>
            </a:pPr>
            <a:r>
              <a:rPr lang="en-US" sz="2100"/>
              <a:t>Rayleigh and Jeans considered the radiation inside the black body (cavity) to be a series  of standing electromagnetic waves, on the assumption that the em wave radiation spectrum emitted by a black body continuously vary in wavelengths from zero to infinity</a:t>
            </a:r>
            <a:endParaRPr lang="el-GR" sz="2100">
              <a:cs typeface="Times New Roman" pitchFamily="18" charset="0"/>
            </a:endParaRPr>
          </a:p>
        </p:txBody>
      </p:sp>
      <p:sp>
        <p:nvSpPr>
          <p:cNvPr id="3078" name="Text Box 6"/>
          <p:cNvSpPr txBox="1">
            <a:spLocks noChangeArrowheads="1"/>
          </p:cNvSpPr>
          <p:nvPr/>
        </p:nvSpPr>
        <p:spPr bwMode="auto">
          <a:xfrm>
            <a:off x="0" y="0"/>
            <a:ext cx="9144000" cy="954088"/>
          </a:xfrm>
          <a:prstGeom prst="rect">
            <a:avLst/>
          </a:prstGeom>
          <a:solidFill>
            <a:schemeClr val="accent1"/>
          </a:solidFill>
          <a:ln w="9525">
            <a:noFill/>
            <a:miter lim="800000"/>
            <a:headEnd/>
            <a:tailEnd/>
          </a:ln>
        </p:spPr>
        <p:txBody>
          <a:bodyPr>
            <a:spAutoFit/>
          </a:bodyPr>
          <a:lstStyle/>
          <a:p>
            <a:pPr algn="just"/>
            <a:r>
              <a:rPr lang="en-US" b="1" i="1"/>
              <a:t>Rayleigh-Jeans Law:    First Attempt to explain Radiation    </a:t>
            </a:r>
          </a:p>
          <a:p>
            <a:pPr algn="ctr"/>
            <a:r>
              <a:rPr lang="en-US" b="1" i="1"/>
              <a:t>  curve behavior.</a:t>
            </a:r>
          </a:p>
        </p:txBody>
      </p:sp>
      <p:sp>
        <p:nvSpPr>
          <p:cNvPr id="1031" name="Rectangle 4"/>
          <p:cNvSpPr>
            <a:spLocks noChangeArrowheads="1"/>
          </p:cNvSpPr>
          <p:nvPr/>
        </p:nvSpPr>
        <p:spPr bwMode="auto">
          <a:xfrm>
            <a:off x="228600" y="2376488"/>
            <a:ext cx="8001000" cy="762000"/>
          </a:xfrm>
          <a:prstGeom prst="rect">
            <a:avLst/>
          </a:prstGeom>
          <a:noFill/>
          <a:ln w="9525">
            <a:noFill/>
            <a:miter lim="800000"/>
            <a:headEnd/>
            <a:tailEnd/>
          </a:ln>
        </p:spPr>
        <p:txBody>
          <a:bodyPr>
            <a:spAutoFit/>
          </a:bodyPr>
          <a:lstStyle/>
          <a:p>
            <a:r>
              <a:rPr lang="en-US" sz="2100">
                <a:solidFill>
                  <a:srgbClr val="C00000"/>
                </a:solidFill>
              </a:rPr>
              <a:t>The number of standing waves per unit volume </a:t>
            </a:r>
            <a:r>
              <a:rPr lang="en-US" sz="2100"/>
              <a:t>(density of em standing waves or allowed modes or density of states) is</a:t>
            </a:r>
          </a:p>
        </p:txBody>
      </p:sp>
      <p:sp>
        <p:nvSpPr>
          <p:cNvPr id="1032" name="Text Box 7"/>
          <p:cNvSpPr txBox="1">
            <a:spLocks noChangeArrowheads="1"/>
          </p:cNvSpPr>
          <p:nvPr/>
        </p:nvSpPr>
        <p:spPr bwMode="auto">
          <a:xfrm>
            <a:off x="5943600" y="2946400"/>
            <a:ext cx="3200400" cy="1323975"/>
          </a:xfrm>
          <a:prstGeom prst="rect">
            <a:avLst/>
          </a:prstGeom>
          <a:noFill/>
          <a:ln w="9525">
            <a:noFill/>
            <a:miter lim="800000"/>
            <a:headEnd/>
            <a:tailEnd/>
          </a:ln>
        </p:spPr>
        <p:txBody>
          <a:bodyPr>
            <a:spAutoFit/>
          </a:bodyPr>
          <a:lstStyle/>
          <a:p>
            <a:pPr algn="just">
              <a:spcBef>
                <a:spcPct val="50000"/>
              </a:spcBef>
            </a:pPr>
            <a:r>
              <a:rPr lang="en-US" sz="2000" i="1"/>
              <a:t>This equation is independent of shape of the cavity. </a:t>
            </a:r>
            <a:r>
              <a:rPr lang="el-GR" sz="2000" i="1"/>
              <a:t>λ</a:t>
            </a:r>
            <a:r>
              <a:rPr lang="en-US" sz="2000" i="1"/>
              <a:t> is wavelength, v is frequency and c is speed of light.  </a:t>
            </a:r>
          </a:p>
        </p:txBody>
      </p:sp>
      <p:graphicFrame>
        <p:nvGraphicFramePr>
          <p:cNvPr id="1026" name="Object 5"/>
          <p:cNvGraphicFramePr>
            <a:graphicFrameLocks noChangeAspect="1"/>
          </p:cNvGraphicFramePr>
          <p:nvPr/>
        </p:nvGraphicFramePr>
        <p:xfrm>
          <a:off x="304800" y="3216275"/>
          <a:ext cx="5430838" cy="914400"/>
        </p:xfrm>
        <a:graphic>
          <a:graphicData uri="http://schemas.openxmlformats.org/presentationml/2006/ole">
            <p:oleObj spid="_x0000_s3074" name="Equation" r:id="rId5" imgW="2489040" imgH="41904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p:bldP spid="10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847725"/>
            <a:ext cx="8915400" cy="5016500"/>
          </a:xfrm>
          <a:prstGeom prst="rect">
            <a:avLst/>
          </a:prstGeom>
        </p:spPr>
        <p:txBody>
          <a:bodyPr>
            <a:spAutoFit/>
          </a:bodyPr>
          <a:lstStyle/>
          <a:p>
            <a:pPr marL="457200" indent="-457200" algn="just">
              <a:buFontTx/>
              <a:buAutoNum type="arabicPeriod"/>
              <a:defRPr/>
            </a:pPr>
            <a:r>
              <a:rPr lang="en-US" sz="2000" dirty="0"/>
              <a:t>A black body radiation chamber is filled up not only with radiation, but also with simple harmonic oscillators or resonators (energy emitters) of the molecular dimensions, known as Planck's oscillators or Planck's resonators, which can vibrate, with all possible frequencies. </a:t>
            </a:r>
            <a:r>
              <a:rPr lang="en-US" sz="2000" b="1" dirty="0">
                <a:solidFill>
                  <a:srgbClr val="FF0000"/>
                </a:solidFill>
              </a:rPr>
              <a:t>The vibration of the resonator entails one degree of freedom only.</a:t>
            </a:r>
          </a:p>
          <a:p>
            <a:pPr marL="457200" indent="-457200" algn="just">
              <a:buFontTx/>
              <a:buAutoNum type="arabicPeriod"/>
              <a:defRPr/>
            </a:pPr>
            <a:endParaRPr lang="en-US" sz="2000" dirty="0"/>
          </a:p>
          <a:p>
            <a:pPr marL="457200" indent="-457200" algn="just">
              <a:buFontTx/>
              <a:buAutoNum type="arabicPeriod"/>
              <a:defRPr/>
            </a:pPr>
            <a:r>
              <a:rPr lang="en-US" sz="2000" dirty="0"/>
              <a:t>The oscillators (or resonators) cannot radiate or absorb energy continuously, but energy is emitted or absorbed in the form of packets or quanta called photons. the theory states that the exchange of energy between radiation and matter cannot take place continuously but only in certain multiples of the fundamental frequency of the </a:t>
            </a:r>
            <a:r>
              <a:rPr lang="en-US" sz="2000" b="1" dirty="0"/>
              <a:t>resonator (energy </a:t>
            </a:r>
            <a:r>
              <a:rPr lang="en-US" sz="2000" dirty="0"/>
              <a:t>emitter).</a:t>
            </a:r>
          </a:p>
          <a:p>
            <a:pPr marL="457200" indent="-457200" algn="just">
              <a:defRPr/>
            </a:pPr>
            <a:r>
              <a:rPr lang="en-US" sz="2000" dirty="0"/>
              <a:t>	</a:t>
            </a:r>
          </a:p>
          <a:p>
            <a:pPr marL="457200" indent="-457200" algn="just">
              <a:defRPr/>
            </a:pPr>
            <a:r>
              <a:rPr lang="en-US" sz="2000" dirty="0"/>
              <a:t>	</a:t>
            </a:r>
          </a:p>
          <a:p>
            <a:pPr marL="457200" indent="-457200" algn="just">
              <a:defRPr/>
            </a:pPr>
            <a:r>
              <a:rPr lang="en-US" sz="2000" dirty="0"/>
              <a:t>	As the energy of a photon is </a:t>
            </a:r>
            <a:r>
              <a:rPr lang="en-US" sz="2000" i="1" dirty="0" err="1"/>
              <a:t>hv</a:t>
            </a:r>
            <a:r>
              <a:rPr lang="en-US" sz="2000" i="1" dirty="0"/>
              <a:t>, the energy emitted (or absorbed) is equal to 0, </a:t>
            </a:r>
            <a:r>
              <a:rPr lang="en-US" sz="2000" i="1" dirty="0" err="1"/>
              <a:t>hv</a:t>
            </a:r>
            <a:r>
              <a:rPr lang="en-US" sz="2000" i="1" dirty="0"/>
              <a:t>, 2hv, 3hv, ..........</a:t>
            </a:r>
            <a:r>
              <a:rPr lang="en-US" sz="2000" i="1" dirty="0" err="1"/>
              <a:t>nhv</a:t>
            </a:r>
            <a:r>
              <a:rPr lang="en-US" sz="2000" i="1" dirty="0"/>
              <a:t>, i.e., in </a:t>
            </a:r>
            <a:r>
              <a:rPr lang="en-US" sz="2000" i="1" dirty="0" err="1"/>
              <a:t>multiplets</a:t>
            </a:r>
            <a:r>
              <a:rPr lang="en-US" sz="2000" i="1" dirty="0"/>
              <a:t> of some small unit, called as </a:t>
            </a:r>
            <a:r>
              <a:rPr lang="en-US" sz="2000" b="1" i="1" dirty="0"/>
              <a:t>quantum.</a:t>
            </a:r>
          </a:p>
          <a:p>
            <a:pPr algn="just">
              <a:defRPr/>
            </a:pPr>
            <a:endParaRPr lang="en-US" sz="2000" b="1" dirty="0"/>
          </a:p>
        </p:txBody>
      </p:sp>
      <p:sp>
        <p:nvSpPr>
          <p:cNvPr id="32771" name="Text Box 4"/>
          <p:cNvSpPr txBox="1">
            <a:spLocks noChangeArrowheads="1"/>
          </p:cNvSpPr>
          <p:nvPr/>
        </p:nvSpPr>
        <p:spPr bwMode="auto">
          <a:xfrm>
            <a:off x="0" y="152400"/>
            <a:ext cx="9144000" cy="519113"/>
          </a:xfrm>
          <a:prstGeom prst="rect">
            <a:avLst/>
          </a:prstGeom>
          <a:solidFill>
            <a:srgbClr val="002060"/>
          </a:solidFill>
          <a:ln w="9525">
            <a:noFill/>
            <a:miter lim="800000"/>
            <a:headEnd/>
            <a:tailEnd/>
          </a:ln>
        </p:spPr>
        <p:txBody>
          <a:bodyPr>
            <a:spAutoFit/>
          </a:bodyPr>
          <a:lstStyle/>
          <a:p>
            <a:pPr algn="ctr">
              <a:spcBef>
                <a:spcPct val="50000"/>
              </a:spcBef>
            </a:pPr>
            <a:r>
              <a:rPr lang="en-US" b="1" i="1">
                <a:solidFill>
                  <a:schemeClr val="bg1"/>
                </a:solidFill>
              </a:rPr>
              <a:t>Planck’s Quantum Postulates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152400" y="100013"/>
            <a:ext cx="8610600" cy="3786187"/>
          </a:xfrm>
          <a:prstGeom prst="rect">
            <a:avLst/>
          </a:prstGeom>
          <a:noFill/>
          <a:ln w="9525">
            <a:noFill/>
            <a:miter lim="800000"/>
            <a:headEnd/>
            <a:tailEnd/>
          </a:ln>
        </p:spPr>
        <p:txBody>
          <a:bodyPr>
            <a:spAutoFit/>
          </a:bodyPr>
          <a:lstStyle/>
          <a:p>
            <a:pPr algn="just"/>
            <a:r>
              <a:rPr lang="en-US" sz="2000" b="1"/>
              <a:t>Max Planck:</a:t>
            </a:r>
          </a:p>
          <a:p>
            <a:pPr algn="just"/>
            <a:r>
              <a:rPr lang="en-US" sz="2000"/>
              <a:t>blackbody radiation is produced by vibrating submicroscopic electric charges, which he called resonators the walls of a cavity are composed of resonators vibrating at different frequency.</a:t>
            </a:r>
          </a:p>
          <a:p>
            <a:pPr algn="just"/>
            <a:endParaRPr lang="en-US" sz="2000"/>
          </a:p>
          <a:p>
            <a:pPr algn="just"/>
            <a:r>
              <a:rPr lang="en-US" sz="2000"/>
              <a:t>Classical Maxwell theory:</a:t>
            </a:r>
          </a:p>
          <a:p>
            <a:pPr algn="just"/>
            <a:r>
              <a:rPr lang="en-US" sz="2000"/>
              <a:t>An oscillator of frequency </a:t>
            </a:r>
            <a:r>
              <a:rPr lang="en-US" sz="2000" i="1">
                <a:sym typeface="Symbol" pitchFamily="18" charset="2"/>
              </a:rPr>
              <a:t> </a:t>
            </a:r>
            <a:r>
              <a:rPr lang="en-US" sz="2000" i="1"/>
              <a:t>could have any value of energy and could change its  amplitude </a:t>
            </a:r>
            <a:r>
              <a:rPr lang="en-US" sz="2000"/>
              <a:t>continuously by radiating any fraction of its energy</a:t>
            </a:r>
          </a:p>
          <a:p>
            <a:pPr algn="just"/>
            <a:endParaRPr lang="en-US" sz="2000"/>
          </a:p>
          <a:p>
            <a:pPr algn="just"/>
            <a:r>
              <a:rPr lang="en-US" sz="2000"/>
              <a:t>Planck: the total energy of a resonator with frequency </a:t>
            </a:r>
            <a:r>
              <a:rPr lang="en-US" sz="2000" i="1">
                <a:sym typeface="Symbol" pitchFamily="18" charset="2"/>
              </a:rPr>
              <a:t></a:t>
            </a:r>
            <a:r>
              <a:rPr lang="en-US" sz="2000" i="1"/>
              <a:t> could only be an integer multiple of h</a:t>
            </a:r>
            <a:r>
              <a:rPr lang="en-US" sz="2000" i="1">
                <a:sym typeface="Symbol" pitchFamily="18" charset="2"/>
              </a:rPr>
              <a:t></a:t>
            </a:r>
            <a:r>
              <a:rPr lang="en-US" sz="2000" i="1"/>
              <a:t>. </a:t>
            </a:r>
            <a:r>
              <a:rPr lang="en-US" sz="2000"/>
              <a:t>(During emission or absorption of light) resonator can change its energy only by the quantum of energy Δ</a:t>
            </a:r>
            <a:r>
              <a:rPr lang="en-US" sz="2000" i="1"/>
              <a:t>E=h</a:t>
            </a:r>
            <a:r>
              <a:rPr lang="en-US" sz="2000" i="1">
                <a:sym typeface="Symbol" pitchFamily="18" charset="2"/>
              </a:rPr>
              <a:t></a:t>
            </a:r>
            <a:endParaRPr lang="en-US" sz="2000"/>
          </a:p>
        </p:txBody>
      </p:sp>
      <p:sp>
        <p:nvSpPr>
          <p:cNvPr id="25603" name="Rectangle 2"/>
          <p:cNvSpPr>
            <a:spLocks noChangeArrowheads="1"/>
          </p:cNvSpPr>
          <p:nvPr/>
        </p:nvSpPr>
        <p:spPr bwMode="auto">
          <a:xfrm>
            <a:off x="228600" y="4532313"/>
            <a:ext cx="4038600" cy="830262"/>
          </a:xfrm>
          <a:prstGeom prst="rect">
            <a:avLst/>
          </a:prstGeom>
          <a:noFill/>
          <a:ln w="28575">
            <a:solidFill>
              <a:srgbClr val="FF0000"/>
            </a:solidFill>
            <a:miter lim="800000"/>
            <a:headEnd/>
            <a:tailEnd/>
          </a:ln>
        </p:spPr>
        <p:txBody>
          <a:bodyPr>
            <a:spAutoFit/>
          </a:bodyPr>
          <a:lstStyle/>
          <a:p>
            <a:r>
              <a:rPr lang="pt-BR" sz="2400" i="1"/>
              <a:t> E=nh</a:t>
            </a:r>
            <a:r>
              <a:rPr lang="pt-BR" sz="2400" i="1">
                <a:sym typeface="Symbol" pitchFamily="18" charset="2"/>
              </a:rPr>
              <a:t>	</a:t>
            </a:r>
            <a:r>
              <a:rPr lang="pt-BR" sz="2400" i="1"/>
              <a:t>where n 1,2,3,...</a:t>
            </a:r>
          </a:p>
          <a:p>
            <a:r>
              <a:rPr lang="en-US" sz="2400" i="1">
                <a:sym typeface="Symbol" pitchFamily="18" charset="2"/>
              </a:rPr>
              <a:t></a:t>
            </a:r>
            <a:r>
              <a:rPr lang="en-US" sz="2400" i="1"/>
              <a:t>E=h</a:t>
            </a:r>
            <a:r>
              <a:rPr lang="en-US" sz="2400" i="1">
                <a:sym typeface="Symbol" pitchFamily="18" charset="2"/>
              </a:rPr>
              <a:t></a:t>
            </a:r>
            <a:endParaRPr lang="en-US" sz="2400"/>
          </a:p>
        </p:txBody>
      </p:sp>
      <p:grpSp>
        <p:nvGrpSpPr>
          <p:cNvPr id="2" name="Group 7"/>
          <p:cNvGrpSpPr>
            <a:grpSpLocks/>
          </p:cNvGrpSpPr>
          <p:nvPr/>
        </p:nvGrpSpPr>
        <p:grpSpPr bwMode="auto">
          <a:xfrm>
            <a:off x="4387850" y="4114800"/>
            <a:ext cx="4679950" cy="2157413"/>
            <a:chOff x="4387285" y="4038600"/>
            <a:chExt cx="4680515" cy="2157038"/>
          </a:xfrm>
        </p:grpSpPr>
        <p:grpSp>
          <p:nvGrpSpPr>
            <p:cNvPr id="33797" name="Group 5"/>
            <p:cNvGrpSpPr>
              <a:grpSpLocks/>
            </p:cNvGrpSpPr>
            <p:nvPr/>
          </p:nvGrpSpPr>
          <p:grpSpPr bwMode="auto">
            <a:xfrm>
              <a:off x="4387285" y="4038600"/>
              <a:ext cx="4680515" cy="2133600"/>
              <a:chOff x="4387285" y="4038600"/>
              <a:chExt cx="4680515" cy="2133600"/>
            </a:xfrm>
          </p:grpSpPr>
          <p:pic>
            <p:nvPicPr>
              <p:cNvPr id="33799" name="Picture 1"/>
              <p:cNvPicPr>
                <a:picLocks noChangeAspect="1" noChangeArrowheads="1"/>
              </p:cNvPicPr>
              <p:nvPr/>
            </p:nvPicPr>
            <p:blipFill>
              <a:blip r:embed="rId2" cstate="print"/>
              <a:srcRect/>
              <a:stretch>
                <a:fillRect/>
              </a:stretch>
            </p:blipFill>
            <p:spPr bwMode="auto">
              <a:xfrm>
                <a:off x="4387285" y="4038600"/>
                <a:ext cx="4680515" cy="2133600"/>
              </a:xfrm>
              <a:prstGeom prst="rect">
                <a:avLst/>
              </a:prstGeom>
              <a:noFill/>
              <a:ln w="9525">
                <a:noFill/>
                <a:miter lim="800000"/>
                <a:headEnd/>
                <a:tailEnd/>
              </a:ln>
            </p:spPr>
          </p:pic>
          <p:pic>
            <p:nvPicPr>
              <p:cNvPr id="33800" name="Picture 2"/>
              <p:cNvPicPr>
                <a:picLocks noChangeAspect="1" noChangeArrowheads="1"/>
              </p:cNvPicPr>
              <p:nvPr/>
            </p:nvPicPr>
            <p:blipFill>
              <a:blip r:embed="rId3" cstate="print"/>
              <a:srcRect/>
              <a:stretch>
                <a:fillRect/>
              </a:stretch>
            </p:blipFill>
            <p:spPr bwMode="auto">
              <a:xfrm>
                <a:off x="4876800" y="4419600"/>
                <a:ext cx="381000" cy="1752600"/>
              </a:xfrm>
              <a:prstGeom prst="rect">
                <a:avLst/>
              </a:prstGeom>
              <a:noFill/>
              <a:ln w="9525">
                <a:noFill/>
                <a:miter lim="800000"/>
                <a:headEnd/>
                <a:tailEnd/>
              </a:ln>
            </p:spPr>
          </p:pic>
        </p:grpSp>
        <p:sp>
          <p:nvSpPr>
            <p:cNvPr id="33798" name="TextBox 6"/>
            <p:cNvSpPr txBox="1">
              <a:spLocks noChangeArrowheads="1"/>
            </p:cNvSpPr>
            <p:nvPr/>
          </p:nvSpPr>
          <p:spPr bwMode="auto">
            <a:xfrm>
              <a:off x="4838163" y="4379756"/>
              <a:ext cx="497252" cy="1815882"/>
            </a:xfrm>
            <a:prstGeom prst="rect">
              <a:avLst/>
            </a:prstGeom>
            <a:noFill/>
            <a:ln w="9525">
              <a:noFill/>
              <a:miter lim="800000"/>
              <a:headEnd/>
              <a:tailEnd/>
            </a:ln>
          </p:spPr>
          <p:txBody>
            <a:bodyPr wrap="none">
              <a:spAutoFit/>
            </a:bodyPr>
            <a:lstStyle/>
            <a:p>
              <a:pPr>
                <a:lnSpc>
                  <a:spcPct val="140000"/>
                </a:lnSpc>
              </a:pPr>
              <a:r>
                <a:rPr lang="en-US" sz="1600"/>
                <a:t>4h</a:t>
              </a:r>
              <a:r>
                <a:rPr lang="en-US" sz="1600">
                  <a:sym typeface="Symbol" pitchFamily="18" charset="2"/>
                </a:rPr>
                <a:t></a:t>
              </a:r>
            </a:p>
            <a:p>
              <a:pPr>
                <a:lnSpc>
                  <a:spcPct val="140000"/>
                </a:lnSpc>
              </a:pPr>
              <a:r>
                <a:rPr lang="en-US" sz="1600"/>
                <a:t>3h</a:t>
              </a:r>
              <a:r>
                <a:rPr lang="en-US" sz="1600">
                  <a:sym typeface="Symbol" pitchFamily="18" charset="2"/>
                </a:rPr>
                <a:t></a:t>
              </a:r>
            </a:p>
            <a:p>
              <a:pPr>
                <a:lnSpc>
                  <a:spcPct val="140000"/>
                </a:lnSpc>
              </a:pPr>
              <a:r>
                <a:rPr lang="en-US" sz="1600"/>
                <a:t>2h</a:t>
              </a:r>
              <a:r>
                <a:rPr lang="en-US" sz="1600">
                  <a:sym typeface="Symbol" pitchFamily="18" charset="2"/>
                </a:rPr>
                <a:t></a:t>
              </a:r>
            </a:p>
            <a:p>
              <a:pPr>
                <a:lnSpc>
                  <a:spcPct val="140000"/>
                </a:lnSpc>
              </a:pPr>
              <a:r>
                <a:rPr lang="en-US" sz="1600"/>
                <a:t>  h</a:t>
              </a:r>
              <a:r>
                <a:rPr lang="en-US" sz="1600">
                  <a:sym typeface="Symbol" pitchFamily="18" charset="2"/>
                </a:rPr>
                <a:t></a:t>
              </a:r>
            </a:p>
            <a:p>
              <a:pPr>
                <a:lnSpc>
                  <a:spcPct val="140000"/>
                </a:lnSpc>
              </a:pPr>
              <a:r>
                <a:rPr lang="en-US" sz="1600"/>
                <a:t>   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0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2486025" y="1114425"/>
            <a:ext cx="3476625" cy="933450"/>
          </a:xfrm>
          <a:prstGeom prst="rect">
            <a:avLst/>
          </a:prstGeom>
          <a:noFill/>
          <a:ln w="9525">
            <a:noFill/>
            <a:miter lim="800000"/>
            <a:headEnd/>
            <a:tailEnd/>
          </a:ln>
        </p:spPr>
      </p:pic>
      <p:pic>
        <p:nvPicPr>
          <p:cNvPr id="34819" name="Picture 7" descr="File:Particle in a box wavefunctions 2.svg"/>
          <p:cNvPicPr>
            <a:picLocks noChangeAspect="1" noChangeArrowheads="1"/>
          </p:cNvPicPr>
          <p:nvPr/>
        </p:nvPicPr>
        <p:blipFill>
          <a:blip r:embed="rId3" cstate="print"/>
          <a:srcRect/>
          <a:stretch>
            <a:fillRect/>
          </a:stretch>
        </p:blipFill>
        <p:spPr bwMode="auto">
          <a:xfrm>
            <a:off x="2503488" y="1676400"/>
            <a:ext cx="3429000" cy="4329113"/>
          </a:xfrm>
          <a:prstGeom prst="rect">
            <a:avLst/>
          </a:prstGeom>
          <a:noFill/>
          <a:ln w="9525">
            <a:noFill/>
            <a:miter lim="800000"/>
            <a:headEnd/>
            <a:tailEnd/>
          </a:ln>
        </p:spPr>
      </p:pic>
      <p:pic>
        <p:nvPicPr>
          <p:cNvPr id="34820" name="Picture 2"/>
          <p:cNvPicPr>
            <a:picLocks noChangeAspect="1" noChangeArrowheads="1"/>
          </p:cNvPicPr>
          <p:nvPr/>
        </p:nvPicPr>
        <p:blipFill>
          <a:blip r:embed="rId2" cstate="print"/>
          <a:srcRect/>
          <a:stretch>
            <a:fillRect/>
          </a:stretch>
        </p:blipFill>
        <p:spPr bwMode="auto">
          <a:xfrm>
            <a:off x="2471738" y="76200"/>
            <a:ext cx="3476625" cy="933450"/>
          </a:xfrm>
          <a:prstGeom prst="rect">
            <a:avLst/>
          </a:prstGeom>
          <a:noFill/>
          <a:ln w="9525">
            <a:noFill/>
            <a:miter lim="800000"/>
            <a:headEnd/>
            <a:tailEnd/>
          </a:ln>
        </p:spPr>
      </p:pic>
      <p:pic>
        <p:nvPicPr>
          <p:cNvPr id="34821" name="Picture 59"/>
          <p:cNvPicPr>
            <a:picLocks noChangeAspect="1" noChangeArrowheads="1"/>
          </p:cNvPicPr>
          <p:nvPr/>
        </p:nvPicPr>
        <p:blipFill>
          <a:blip r:embed="rId4" cstate="print"/>
          <a:srcRect/>
          <a:stretch>
            <a:fillRect/>
          </a:stretch>
        </p:blipFill>
        <p:spPr bwMode="auto">
          <a:xfrm>
            <a:off x="3000375" y="-19050"/>
            <a:ext cx="2438400" cy="1162050"/>
          </a:xfrm>
          <a:prstGeom prst="rect">
            <a:avLst/>
          </a:prstGeom>
          <a:noFill/>
          <a:ln w="9525">
            <a:noFill/>
            <a:miter lim="800000"/>
            <a:headEnd/>
            <a:tailEnd/>
          </a:ln>
        </p:spPr>
      </p:pic>
      <p:grpSp>
        <p:nvGrpSpPr>
          <p:cNvPr id="2" name="Group 38"/>
          <p:cNvGrpSpPr>
            <a:grpSpLocks/>
          </p:cNvGrpSpPr>
          <p:nvPr/>
        </p:nvGrpSpPr>
        <p:grpSpPr bwMode="auto">
          <a:xfrm>
            <a:off x="3033713" y="2028825"/>
            <a:ext cx="2209800" cy="3500438"/>
            <a:chOff x="3124200" y="1557996"/>
            <a:chExt cx="2209800" cy="3499340"/>
          </a:xfrm>
        </p:grpSpPr>
        <p:grpSp>
          <p:nvGrpSpPr>
            <p:cNvPr id="34854" name="Group 12"/>
            <p:cNvGrpSpPr>
              <a:grpSpLocks/>
            </p:cNvGrpSpPr>
            <p:nvPr/>
          </p:nvGrpSpPr>
          <p:grpSpPr bwMode="auto">
            <a:xfrm>
              <a:off x="3190875" y="4972928"/>
              <a:ext cx="1990725" cy="84408"/>
              <a:chOff x="3190875" y="4972928"/>
              <a:chExt cx="1990725" cy="84408"/>
            </a:xfrm>
          </p:grpSpPr>
          <p:sp>
            <p:nvSpPr>
              <p:cNvPr id="34872" name="Oval 8"/>
              <p:cNvSpPr>
                <a:spLocks noChangeAspect="1"/>
              </p:cNvSpPr>
              <p:nvPr/>
            </p:nvSpPr>
            <p:spPr bwMode="auto">
              <a:xfrm>
                <a:off x="3190875" y="4975276"/>
                <a:ext cx="85725" cy="76200"/>
              </a:xfrm>
              <a:prstGeom prst="ellipse">
                <a:avLst/>
              </a:prstGeom>
              <a:solidFill>
                <a:schemeClr val="tx1"/>
              </a:solidFill>
              <a:ln w="9525" algn="ctr">
                <a:solidFill>
                  <a:schemeClr val="tx1"/>
                </a:solidFill>
                <a:round/>
                <a:headEnd/>
                <a:tailEnd/>
              </a:ln>
            </p:spPr>
            <p:txBody>
              <a:bodyPr/>
              <a:lstStyle/>
              <a:p>
                <a:endParaRPr lang="en-US"/>
              </a:p>
            </p:txBody>
          </p:sp>
          <p:sp>
            <p:nvSpPr>
              <p:cNvPr id="34873" name="Oval 9"/>
              <p:cNvSpPr>
                <a:spLocks noChangeAspect="1"/>
              </p:cNvSpPr>
              <p:nvPr/>
            </p:nvSpPr>
            <p:spPr bwMode="auto">
              <a:xfrm>
                <a:off x="3495675" y="4972928"/>
                <a:ext cx="85725" cy="76200"/>
              </a:xfrm>
              <a:prstGeom prst="ellipse">
                <a:avLst/>
              </a:prstGeom>
              <a:solidFill>
                <a:schemeClr val="tx1"/>
              </a:solidFill>
              <a:ln w="9525" algn="ctr">
                <a:solidFill>
                  <a:schemeClr val="tx1"/>
                </a:solidFill>
                <a:round/>
                <a:headEnd/>
                <a:tailEnd/>
              </a:ln>
            </p:spPr>
            <p:txBody>
              <a:bodyPr/>
              <a:lstStyle/>
              <a:p>
                <a:endParaRPr lang="en-US"/>
              </a:p>
            </p:txBody>
          </p:sp>
          <p:sp>
            <p:nvSpPr>
              <p:cNvPr id="34874" name="Oval 10"/>
              <p:cNvSpPr>
                <a:spLocks noChangeAspect="1"/>
              </p:cNvSpPr>
              <p:nvPr/>
            </p:nvSpPr>
            <p:spPr bwMode="auto">
              <a:xfrm>
                <a:off x="4714875" y="4972928"/>
                <a:ext cx="85725" cy="76200"/>
              </a:xfrm>
              <a:prstGeom prst="ellipse">
                <a:avLst/>
              </a:prstGeom>
              <a:solidFill>
                <a:schemeClr val="tx1"/>
              </a:solidFill>
              <a:ln w="9525" algn="ctr">
                <a:solidFill>
                  <a:schemeClr val="tx1"/>
                </a:solidFill>
                <a:round/>
                <a:headEnd/>
                <a:tailEnd/>
              </a:ln>
            </p:spPr>
            <p:txBody>
              <a:bodyPr/>
              <a:lstStyle/>
              <a:p>
                <a:endParaRPr lang="en-US"/>
              </a:p>
            </p:txBody>
          </p:sp>
          <p:sp>
            <p:nvSpPr>
              <p:cNvPr id="34875" name="Oval 11"/>
              <p:cNvSpPr>
                <a:spLocks noChangeAspect="1"/>
              </p:cNvSpPr>
              <p:nvPr/>
            </p:nvSpPr>
            <p:spPr bwMode="auto">
              <a:xfrm>
                <a:off x="5095875" y="4981136"/>
                <a:ext cx="85725" cy="76200"/>
              </a:xfrm>
              <a:prstGeom prst="ellipse">
                <a:avLst/>
              </a:prstGeom>
              <a:solidFill>
                <a:schemeClr val="tx1"/>
              </a:solidFill>
              <a:ln w="9525" algn="ctr">
                <a:solidFill>
                  <a:schemeClr val="tx1"/>
                </a:solidFill>
                <a:round/>
                <a:headEnd/>
                <a:tailEnd/>
              </a:ln>
            </p:spPr>
            <p:txBody>
              <a:bodyPr/>
              <a:lstStyle/>
              <a:p>
                <a:endParaRPr lang="en-US"/>
              </a:p>
            </p:txBody>
          </p:sp>
        </p:grpSp>
        <p:grpSp>
          <p:nvGrpSpPr>
            <p:cNvPr id="34855" name="Group 13"/>
            <p:cNvGrpSpPr>
              <a:grpSpLocks/>
            </p:cNvGrpSpPr>
            <p:nvPr/>
          </p:nvGrpSpPr>
          <p:grpSpPr bwMode="auto">
            <a:xfrm>
              <a:off x="3124200" y="3838136"/>
              <a:ext cx="1990725" cy="98476"/>
              <a:chOff x="3190875" y="4972928"/>
              <a:chExt cx="1990725" cy="98476"/>
            </a:xfrm>
          </p:grpSpPr>
          <p:sp>
            <p:nvSpPr>
              <p:cNvPr id="34869" name="Oval 14"/>
              <p:cNvSpPr>
                <a:spLocks noChangeAspect="1"/>
              </p:cNvSpPr>
              <p:nvPr/>
            </p:nvSpPr>
            <p:spPr bwMode="auto">
              <a:xfrm>
                <a:off x="3190875" y="4975276"/>
                <a:ext cx="85725" cy="76200"/>
              </a:xfrm>
              <a:prstGeom prst="ellipse">
                <a:avLst/>
              </a:prstGeom>
              <a:solidFill>
                <a:schemeClr val="tx1"/>
              </a:solidFill>
              <a:ln w="9525" algn="ctr">
                <a:solidFill>
                  <a:schemeClr val="tx1"/>
                </a:solidFill>
                <a:round/>
                <a:headEnd/>
                <a:tailEnd/>
              </a:ln>
            </p:spPr>
            <p:txBody>
              <a:bodyPr/>
              <a:lstStyle/>
              <a:p>
                <a:endParaRPr lang="en-US"/>
              </a:p>
            </p:txBody>
          </p:sp>
          <p:sp>
            <p:nvSpPr>
              <p:cNvPr id="34870" name="Oval 15"/>
              <p:cNvSpPr>
                <a:spLocks noChangeAspect="1"/>
              </p:cNvSpPr>
              <p:nvPr/>
            </p:nvSpPr>
            <p:spPr bwMode="auto">
              <a:xfrm>
                <a:off x="3495675" y="4972928"/>
                <a:ext cx="85725" cy="76200"/>
              </a:xfrm>
              <a:prstGeom prst="ellipse">
                <a:avLst/>
              </a:prstGeom>
              <a:solidFill>
                <a:schemeClr val="tx1"/>
              </a:solidFill>
              <a:ln w="9525" algn="ctr">
                <a:solidFill>
                  <a:schemeClr val="tx1"/>
                </a:solidFill>
                <a:round/>
                <a:headEnd/>
                <a:tailEnd/>
              </a:ln>
            </p:spPr>
            <p:txBody>
              <a:bodyPr/>
              <a:lstStyle/>
              <a:p>
                <a:endParaRPr lang="en-US"/>
              </a:p>
            </p:txBody>
          </p:sp>
          <p:sp>
            <p:nvSpPr>
              <p:cNvPr id="34871" name="Oval 17"/>
              <p:cNvSpPr>
                <a:spLocks noChangeAspect="1"/>
              </p:cNvSpPr>
              <p:nvPr/>
            </p:nvSpPr>
            <p:spPr bwMode="auto">
              <a:xfrm>
                <a:off x="5095875" y="4995204"/>
                <a:ext cx="85725" cy="76200"/>
              </a:xfrm>
              <a:prstGeom prst="ellipse">
                <a:avLst/>
              </a:prstGeom>
              <a:solidFill>
                <a:schemeClr val="tx1"/>
              </a:solidFill>
              <a:ln w="9525" algn="ctr">
                <a:solidFill>
                  <a:schemeClr val="tx1"/>
                </a:solidFill>
                <a:round/>
                <a:headEnd/>
                <a:tailEnd/>
              </a:ln>
            </p:spPr>
            <p:txBody>
              <a:bodyPr/>
              <a:lstStyle/>
              <a:p>
                <a:endParaRPr lang="en-US"/>
              </a:p>
            </p:txBody>
          </p:sp>
        </p:grpSp>
        <p:grpSp>
          <p:nvGrpSpPr>
            <p:cNvPr id="34856" name="Group 23"/>
            <p:cNvGrpSpPr>
              <a:grpSpLocks/>
            </p:cNvGrpSpPr>
            <p:nvPr/>
          </p:nvGrpSpPr>
          <p:grpSpPr bwMode="auto">
            <a:xfrm>
              <a:off x="3343275" y="2667000"/>
              <a:ext cx="1990725" cy="84408"/>
              <a:chOff x="3190875" y="4972928"/>
              <a:chExt cx="1990725" cy="84408"/>
            </a:xfrm>
          </p:grpSpPr>
          <p:sp>
            <p:nvSpPr>
              <p:cNvPr id="34865" name="Oval 24"/>
              <p:cNvSpPr>
                <a:spLocks noChangeAspect="1"/>
              </p:cNvSpPr>
              <p:nvPr/>
            </p:nvSpPr>
            <p:spPr bwMode="auto">
              <a:xfrm>
                <a:off x="3190875" y="4975276"/>
                <a:ext cx="85725" cy="76200"/>
              </a:xfrm>
              <a:prstGeom prst="ellipse">
                <a:avLst/>
              </a:prstGeom>
              <a:solidFill>
                <a:schemeClr val="tx1"/>
              </a:solidFill>
              <a:ln w="9525" algn="ctr">
                <a:solidFill>
                  <a:schemeClr val="tx1"/>
                </a:solidFill>
                <a:round/>
                <a:headEnd/>
                <a:tailEnd/>
              </a:ln>
            </p:spPr>
            <p:txBody>
              <a:bodyPr/>
              <a:lstStyle/>
              <a:p>
                <a:endParaRPr lang="en-US"/>
              </a:p>
            </p:txBody>
          </p:sp>
          <p:sp>
            <p:nvSpPr>
              <p:cNvPr id="34866" name="Oval 25"/>
              <p:cNvSpPr>
                <a:spLocks noChangeAspect="1"/>
              </p:cNvSpPr>
              <p:nvPr/>
            </p:nvSpPr>
            <p:spPr bwMode="auto">
              <a:xfrm>
                <a:off x="3495675" y="4972928"/>
                <a:ext cx="85725" cy="76200"/>
              </a:xfrm>
              <a:prstGeom prst="ellipse">
                <a:avLst/>
              </a:prstGeom>
              <a:solidFill>
                <a:schemeClr val="tx1"/>
              </a:solidFill>
              <a:ln w="9525" algn="ctr">
                <a:solidFill>
                  <a:schemeClr val="tx1"/>
                </a:solidFill>
                <a:round/>
                <a:headEnd/>
                <a:tailEnd/>
              </a:ln>
            </p:spPr>
            <p:txBody>
              <a:bodyPr/>
              <a:lstStyle/>
              <a:p>
                <a:endParaRPr lang="en-US"/>
              </a:p>
            </p:txBody>
          </p:sp>
          <p:sp>
            <p:nvSpPr>
              <p:cNvPr id="34867" name="Oval 26"/>
              <p:cNvSpPr>
                <a:spLocks noChangeAspect="1"/>
              </p:cNvSpPr>
              <p:nvPr/>
            </p:nvSpPr>
            <p:spPr bwMode="auto">
              <a:xfrm>
                <a:off x="4714875" y="4972928"/>
                <a:ext cx="85725" cy="76200"/>
              </a:xfrm>
              <a:prstGeom prst="ellipse">
                <a:avLst/>
              </a:prstGeom>
              <a:solidFill>
                <a:schemeClr val="tx1"/>
              </a:solidFill>
              <a:ln w="9525" algn="ctr">
                <a:solidFill>
                  <a:schemeClr val="tx1"/>
                </a:solidFill>
                <a:round/>
                <a:headEnd/>
                <a:tailEnd/>
              </a:ln>
            </p:spPr>
            <p:txBody>
              <a:bodyPr/>
              <a:lstStyle/>
              <a:p>
                <a:endParaRPr lang="en-US"/>
              </a:p>
            </p:txBody>
          </p:sp>
          <p:sp>
            <p:nvSpPr>
              <p:cNvPr id="34868" name="Oval 27"/>
              <p:cNvSpPr>
                <a:spLocks noChangeAspect="1"/>
              </p:cNvSpPr>
              <p:nvPr/>
            </p:nvSpPr>
            <p:spPr bwMode="auto">
              <a:xfrm>
                <a:off x="5095875" y="4981136"/>
                <a:ext cx="85725" cy="76200"/>
              </a:xfrm>
              <a:prstGeom prst="ellipse">
                <a:avLst/>
              </a:prstGeom>
              <a:solidFill>
                <a:schemeClr val="tx1"/>
              </a:solidFill>
              <a:ln w="9525" algn="ctr">
                <a:solidFill>
                  <a:schemeClr val="tx1"/>
                </a:solidFill>
                <a:round/>
                <a:headEnd/>
                <a:tailEnd/>
              </a:ln>
            </p:spPr>
            <p:txBody>
              <a:bodyPr/>
              <a:lstStyle/>
              <a:p>
                <a:endParaRPr lang="en-US"/>
              </a:p>
            </p:txBody>
          </p:sp>
        </p:grpSp>
        <p:grpSp>
          <p:nvGrpSpPr>
            <p:cNvPr id="34857" name="Group 28"/>
            <p:cNvGrpSpPr>
              <a:grpSpLocks/>
            </p:cNvGrpSpPr>
            <p:nvPr/>
          </p:nvGrpSpPr>
          <p:grpSpPr bwMode="auto">
            <a:xfrm>
              <a:off x="3429000" y="1557996"/>
              <a:ext cx="1685925" cy="84408"/>
              <a:chOff x="3495675" y="4972928"/>
              <a:chExt cx="1685925" cy="84408"/>
            </a:xfrm>
          </p:grpSpPr>
          <p:sp>
            <p:nvSpPr>
              <p:cNvPr id="34863" name="Oval 30"/>
              <p:cNvSpPr>
                <a:spLocks noChangeAspect="1"/>
              </p:cNvSpPr>
              <p:nvPr/>
            </p:nvSpPr>
            <p:spPr bwMode="auto">
              <a:xfrm>
                <a:off x="3495675" y="4972928"/>
                <a:ext cx="85725" cy="76200"/>
              </a:xfrm>
              <a:prstGeom prst="ellipse">
                <a:avLst/>
              </a:prstGeom>
              <a:solidFill>
                <a:schemeClr val="tx1"/>
              </a:solidFill>
              <a:ln w="9525" algn="ctr">
                <a:solidFill>
                  <a:schemeClr val="tx1"/>
                </a:solidFill>
                <a:round/>
                <a:headEnd/>
                <a:tailEnd/>
              </a:ln>
            </p:spPr>
            <p:txBody>
              <a:bodyPr/>
              <a:lstStyle/>
              <a:p>
                <a:endParaRPr lang="en-US"/>
              </a:p>
            </p:txBody>
          </p:sp>
          <p:sp>
            <p:nvSpPr>
              <p:cNvPr id="34864" name="Oval 32"/>
              <p:cNvSpPr>
                <a:spLocks noChangeAspect="1"/>
              </p:cNvSpPr>
              <p:nvPr/>
            </p:nvSpPr>
            <p:spPr bwMode="auto">
              <a:xfrm>
                <a:off x="5095875" y="4981136"/>
                <a:ext cx="85725" cy="76200"/>
              </a:xfrm>
              <a:prstGeom prst="ellipse">
                <a:avLst/>
              </a:prstGeom>
              <a:solidFill>
                <a:schemeClr val="tx1"/>
              </a:solidFill>
              <a:ln w="9525" algn="ctr">
                <a:solidFill>
                  <a:schemeClr val="tx1"/>
                </a:solidFill>
                <a:round/>
                <a:headEnd/>
                <a:tailEnd/>
              </a:ln>
            </p:spPr>
            <p:txBody>
              <a:bodyPr/>
              <a:lstStyle/>
              <a:p>
                <a:endParaRPr lang="en-US"/>
              </a:p>
            </p:txBody>
          </p:sp>
        </p:grpSp>
        <p:grpSp>
          <p:nvGrpSpPr>
            <p:cNvPr id="34858" name="Group 33"/>
            <p:cNvGrpSpPr>
              <a:grpSpLocks/>
            </p:cNvGrpSpPr>
            <p:nvPr/>
          </p:nvGrpSpPr>
          <p:grpSpPr bwMode="auto">
            <a:xfrm>
              <a:off x="3343275" y="4967068"/>
              <a:ext cx="1990725" cy="84408"/>
              <a:chOff x="3190875" y="4972928"/>
              <a:chExt cx="1990725" cy="84408"/>
            </a:xfrm>
          </p:grpSpPr>
          <p:sp>
            <p:nvSpPr>
              <p:cNvPr id="34859" name="Oval 34"/>
              <p:cNvSpPr>
                <a:spLocks noChangeAspect="1"/>
              </p:cNvSpPr>
              <p:nvPr/>
            </p:nvSpPr>
            <p:spPr bwMode="auto">
              <a:xfrm>
                <a:off x="3190875" y="4975276"/>
                <a:ext cx="85725" cy="76200"/>
              </a:xfrm>
              <a:prstGeom prst="ellipse">
                <a:avLst/>
              </a:prstGeom>
              <a:solidFill>
                <a:schemeClr val="tx1"/>
              </a:solidFill>
              <a:ln w="9525" algn="ctr">
                <a:solidFill>
                  <a:schemeClr val="tx1"/>
                </a:solidFill>
                <a:round/>
                <a:headEnd/>
                <a:tailEnd/>
              </a:ln>
            </p:spPr>
            <p:txBody>
              <a:bodyPr/>
              <a:lstStyle/>
              <a:p>
                <a:endParaRPr lang="en-US"/>
              </a:p>
            </p:txBody>
          </p:sp>
          <p:sp>
            <p:nvSpPr>
              <p:cNvPr id="34860" name="Oval 35"/>
              <p:cNvSpPr>
                <a:spLocks noChangeAspect="1"/>
              </p:cNvSpPr>
              <p:nvPr/>
            </p:nvSpPr>
            <p:spPr bwMode="auto">
              <a:xfrm>
                <a:off x="3495675" y="4972928"/>
                <a:ext cx="85725" cy="76200"/>
              </a:xfrm>
              <a:prstGeom prst="ellipse">
                <a:avLst/>
              </a:prstGeom>
              <a:solidFill>
                <a:schemeClr val="tx1"/>
              </a:solidFill>
              <a:ln w="9525" algn="ctr">
                <a:solidFill>
                  <a:schemeClr val="tx1"/>
                </a:solidFill>
                <a:round/>
                <a:headEnd/>
                <a:tailEnd/>
              </a:ln>
            </p:spPr>
            <p:txBody>
              <a:bodyPr/>
              <a:lstStyle/>
              <a:p>
                <a:endParaRPr lang="en-US"/>
              </a:p>
            </p:txBody>
          </p:sp>
          <p:sp>
            <p:nvSpPr>
              <p:cNvPr id="34861" name="Oval 36"/>
              <p:cNvSpPr>
                <a:spLocks noChangeAspect="1"/>
              </p:cNvSpPr>
              <p:nvPr/>
            </p:nvSpPr>
            <p:spPr bwMode="auto">
              <a:xfrm>
                <a:off x="4714875" y="4972928"/>
                <a:ext cx="85725" cy="76200"/>
              </a:xfrm>
              <a:prstGeom prst="ellipse">
                <a:avLst/>
              </a:prstGeom>
              <a:solidFill>
                <a:schemeClr val="tx1"/>
              </a:solidFill>
              <a:ln w="9525" algn="ctr">
                <a:solidFill>
                  <a:schemeClr val="tx1"/>
                </a:solidFill>
                <a:round/>
                <a:headEnd/>
                <a:tailEnd/>
              </a:ln>
            </p:spPr>
            <p:txBody>
              <a:bodyPr/>
              <a:lstStyle/>
              <a:p>
                <a:endParaRPr lang="en-US"/>
              </a:p>
            </p:txBody>
          </p:sp>
          <p:sp>
            <p:nvSpPr>
              <p:cNvPr id="34862" name="Oval 37"/>
              <p:cNvSpPr>
                <a:spLocks noChangeAspect="1"/>
              </p:cNvSpPr>
              <p:nvPr/>
            </p:nvSpPr>
            <p:spPr bwMode="auto">
              <a:xfrm>
                <a:off x="5095875" y="4981136"/>
                <a:ext cx="85725" cy="76200"/>
              </a:xfrm>
              <a:prstGeom prst="ellipse">
                <a:avLst/>
              </a:prstGeom>
              <a:solidFill>
                <a:schemeClr val="tx1"/>
              </a:solidFill>
              <a:ln w="9525" algn="ctr">
                <a:solidFill>
                  <a:schemeClr val="tx1"/>
                </a:solidFill>
                <a:round/>
                <a:headEnd/>
                <a:tailEnd/>
              </a:ln>
            </p:spPr>
            <p:txBody>
              <a:bodyPr/>
              <a:lstStyle/>
              <a:p>
                <a:endParaRPr lang="en-US"/>
              </a:p>
            </p:txBody>
          </p:sp>
        </p:grpSp>
      </p:grpSp>
      <p:sp>
        <p:nvSpPr>
          <p:cNvPr id="3" name="TextBox 39"/>
          <p:cNvSpPr txBox="1">
            <a:spLocks noChangeArrowheads="1"/>
          </p:cNvSpPr>
          <p:nvPr/>
        </p:nvSpPr>
        <p:spPr bwMode="auto">
          <a:xfrm>
            <a:off x="2071688" y="5297488"/>
            <a:ext cx="428625" cy="369887"/>
          </a:xfrm>
          <a:prstGeom prst="rect">
            <a:avLst/>
          </a:prstGeom>
          <a:noFill/>
          <a:ln w="9525">
            <a:noFill/>
            <a:miter lim="800000"/>
            <a:headEnd/>
            <a:tailEnd/>
          </a:ln>
        </p:spPr>
        <p:txBody>
          <a:bodyPr wrap="none">
            <a:spAutoFit/>
          </a:bodyPr>
          <a:lstStyle/>
          <a:p>
            <a:r>
              <a:rPr lang="en-US" sz="1800" b="1"/>
              <a:t>N</a:t>
            </a:r>
            <a:r>
              <a:rPr lang="en-US" sz="1800" b="1" baseline="-25000"/>
              <a:t>o</a:t>
            </a:r>
          </a:p>
        </p:txBody>
      </p:sp>
      <p:grpSp>
        <p:nvGrpSpPr>
          <p:cNvPr id="9" name="Group 40"/>
          <p:cNvGrpSpPr>
            <a:grpSpLocks/>
          </p:cNvGrpSpPr>
          <p:nvPr/>
        </p:nvGrpSpPr>
        <p:grpSpPr bwMode="auto">
          <a:xfrm>
            <a:off x="3190875" y="5443538"/>
            <a:ext cx="1990725" cy="85725"/>
            <a:chOff x="3190875" y="4972928"/>
            <a:chExt cx="1990725" cy="84408"/>
          </a:xfrm>
        </p:grpSpPr>
        <p:sp>
          <p:nvSpPr>
            <p:cNvPr id="34850" name="Oval 41"/>
            <p:cNvSpPr>
              <a:spLocks noChangeAspect="1"/>
            </p:cNvSpPr>
            <p:nvPr/>
          </p:nvSpPr>
          <p:spPr bwMode="auto">
            <a:xfrm>
              <a:off x="3190875" y="4975276"/>
              <a:ext cx="85725" cy="76200"/>
            </a:xfrm>
            <a:prstGeom prst="ellipse">
              <a:avLst/>
            </a:prstGeom>
            <a:solidFill>
              <a:schemeClr val="tx1"/>
            </a:solidFill>
            <a:ln w="9525" algn="ctr">
              <a:solidFill>
                <a:schemeClr val="tx1"/>
              </a:solidFill>
              <a:round/>
              <a:headEnd/>
              <a:tailEnd/>
            </a:ln>
          </p:spPr>
          <p:txBody>
            <a:bodyPr/>
            <a:lstStyle/>
            <a:p>
              <a:endParaRPr lang="en-US"/>
            </a:p>
          </p:txBody>
        </p:sp>
        <p:sp>
          <p:nvSpPr>
            <p:cNvPr id="34851" name="Oval 42"/>
            <p:cNvSpPr>
              <a:spLocks noChangeAspect="1"/>
            </p:cNvSpPr>
            <p:nvPr/>
          </p:nvSpPr>
          <p:spPr bwMode="auto">
            <a:xfrm>
              <a:off x="3495675" y="4972928"/>
              <a:ext cx="85725" cy="76200"/>
            </a:xfrm>
            <a:prstGeom prst="ellipse">
              <a:avLst/>
            </a:prstGeom>
            <a:solidFill>
              <a:schemeClr val="tx1"/>
            </a:solidFill>
            <a:ln w="9525" algn="ctr">
              <a:solidFill>
                <a:schemeClr val="tx1"/>
              </a:solidFill>
              <a:round/>
              <a:headEnd/>
              <a:tailEnd/>
            </a:ln>
          </p:spPr>
          <p:txBody>
            <a:bodyPr/>
            <a:lstStyle/>
            <a:p>
              <a:endParaRPr lang="en-US"/>
            </a:p>
          </p:txBody>
        </p:sp>
        <p:sp>
          <p:nvSpPr>
            <p:cNvPr id="34852" name="Oval 43"/>
            <p:cNvSpPr>
              <a:spLocks noChangeAspect="1"/>
            </p:cNvSpPr>
            <p:nvPr/>
          </p:nvSpPr>
          <p:spPr bwMode="auto">
            <a:xfrm>
              <a:off x="4714875" y="4972928"/>
              <a:ext cx="85725" cy="76200"/>
            </a:xfrm>
            <a:prstGeom prst="ellipse">
              <a:avLst/>
            </a:prstGeom>
            <a:solidFill>
              <a:schemeClr val="tx1"/>
            </a:solidFill>
            <a:ln w="9525" algn="ctr">
              <a:solidFill>
                <a:schemeClr val="tx1"/>
              </a:solidFill>
              <a:round/>
              <a:headEnd/>
              <a:tailEnd/>
            </a:ln>
          </p:spPr>
          <p:txBody>
            <a:bodyPr/>
            <a:lstStyle/>
            <a:p>
              <a:endParaRPr lang="en-US"/>
            </a:p>
          </p:txBody>
        </p:sp>
        <p:sp>
          <p:nvSpPr>
            <p:cNvPr id="34853" name="Oval 44"/>
            <p:cNvSpPr>
              <a:spLocks noChangeAspect="1"/>
            </p:cNvSpPr>
            <p:nvPr/>
          </p:nvSpPr>
          <p:spPr bwMode="auto">
            <a:xfrm>
              <a:off x="5095875" y="4981136"/>
              <a:ext cx="85725" cy="76200"/>
            </a:xfrm>
            <a:prstGeom prst="ellipse">
              <a:avLst/>
            </a:prstGeom>
            <a:solidFill>
              <a:schemeClr val="tx1"/>
            </a:solidFill>
            <a:ln w="9525" algn="ctr">
              <a:solidFill>
                <a:schemeClr val="tx1"/>
              </a:solidFill>
              <a:round/>
              <a:headEnd/>
              <a:tailEnd/>
            </a:ln>
          </p:spPr>
          <p:txBody>
            <a:bodyPr/>
            <a:lstStyle/>
            <a:p>
              <a:endParaRPr lang="en-US"/>
            </a:p>
          </p:txBody>
        </p:sp>
      </p:grpSp>
      <p:sp>
        <p:nvSpPr>
          <p:cNvPr id="25607" name="TextBox 45"/>
          <p:cNvSpPr txBox="1">
            <a:spLocks noChangeArrowheads="1"/>
          </p:cNvSpPr>
          <p:nvPr/>
        </p:nvSpPr>
        <p:spPr bwMode="auto">
          <a:xfrm>
            <a:off x="2071688" y="4081463"/>
            <a:ext cx="428625" cy="368300"/>
          </a:xfrm>
          <a:prstGeom prst="rect">
            <a:avLst/>
          </a:prstGeom>
          <a:noFill/>
          <a:ln w="9525">
            <a:noFill/>
            <a:miter lim="800000"/>
            <a:headEnd/>
            <a:tailEnd/>
          </a:ln>
        </p:spPr>
        <p:txBody>
          <a:bodyPr wrap="none">
            <a:spAutoFit/>
          </a:bodyPr>
          <a:lstStyle/>
          <a:p>
            <a:r>
              <a:rPr lang="en-US" sz="1800" b="1"/>
              <a:t>N</a:t>
            </a:r>
            <a:r>
              <a:rPr lang="en-US" sz="1800" b="1" baseline="-25000"/>
              <a:t>1</a:t>
            </a:r>
          </a:p>
        </p:txBody>
      </p:sp>
      <p:sp>
        <p:nvSpPr>
          <p:cNvPr id="25608" name="TextBox 46"/>
          <p:cNvSpPr txBox="1">
            <a:spLocks noChangeArrowheads="1"/>
          </p:cNvSpPr>
          <p:nvPr/>
        </p:nvSpPr>
        <p:spPr bwMode="auto">
          <a:xfrm>
            <a:off x="2071688" y="3000375"/>
            <a:ext cx="428625" cy="368300"/>
          </a:xfrm>
          <a:prstGeom prst="rect">
            <a:avLst/>
          </a:prstGeom>
          <a:noFill/>
          <a:ln w="9525">
            <a:noFill/>
            <a:miter lim="800000"/>
            <a:headEnd/>
            <a:tailEnd/>
          </a:ln>
        </p:spPr>
        <p:txBody>
          <a:bodyPr wrap="none">
            <a:spAutoFit/>
          </a:bodyPr>
          <a:lstStyle/>
          <a:p>
            <a:r>
              <a:rPr lang="en-US" sz="1800" b="1"/>
              <a:t>N</a:t>
            </a:r>
            <a:r>
              <a:rPr lang="en-US" sz="1800" b="1" baseline="-25000"/>
              <a:t>2</a:t>
            </a:r>
          </a:p>
        </p:txBody>
      </p:sp>
      <p:sp>
        <p:nvSpPr>
          <p:cNvPr id="25609" name="TextBox 47"/>
          <p:cNvSpPr txBox="1">
            <a:spLocks noChangeArrowheads="1"/>
          </p:cNvSpPr>
          <p:nvPr/>
        </p:nvSpPr>
        <p:spPr bwMode="auto">
          <a:xfrm>
            <a:off x="2057400" y="1857375"/>
            <a:ext cx="428625" cy="368300"/>
          </a:xfrm>
          <a:prstGeom prst="rect">
            <a:avLst/>
          </a:prstGeom>
          <a:noFill/>
          <a:ln w="9525">
            <a:noFill/>
            <a:miter lim="800000"/>
            <a:headEnd/>
            <a:tailEnd/>
          </a:ln>
        </p:spPr>
        <p:txBody>
          <a:bodyPr wrap="none">
            <a:spAutoFit/>
          </a:bodyPr>
          <a:lstStyle/>
          <a:p>
            <a:r>
              <a:rPr lang="en-US" sz="1800" b="1"/>
              <a:t>N</a:t>
            </a:r>
            <a:r>
              <a:rPr lang="en-US" sz="1800" b="1" baseline="-25000"/>
              <a:t>3</a:t>
            </a:r>
          </a:p>
        </p:txBody>
      </p:sp>
      <p:sp>
        <p:nvSpPr>
          <p:cNvPr id="25610" name="TextBox 48"/>
          <p:cNvSpPr txBox="1">
            <a:spLocks noChangeArrowheads="1"/>
          </p:cNvSpPr>
          <p:nvPr/>
        </p:nvSpPr>
        <p:spPr bwMode="auto">
          <a:xfrm>
            <a:off x="5935663" y="5113338"/>
            <a:ext cx="661987" cy="369887"/>
          </a:xfrm>
          <a:prstGeom prst="rect">
            <a:avLst/>
          </a:prstGeom>
          <a:noFill/>
          <a:ln w="9525">
            <a:noFill/>
            <a:miter lim="800000"/>
            <a:headEnd/>
            <a:tailEnd/>
          </a:ln>
        </p:spPr>
        <p:txBody>
          <a:bodyPr wrap="none">
            <a:spAutoFit/>
          </a:bodyPr>
          <a:lstStyle/>
          <a:p>
            <a:r>
              <a:rPr lang="en-US" sz="1800" b="1"/>
              <a:t>E</a:t>
            </a:r>
            <a:r>
              <a:rPr lang="en-US" sz="1800" b="1" baseline="-25000"/>
              <a:t>o</a:t>
            </a:r>
            <a:r>
              <a:rPr lang="en-US" sz="1800" b="1"/>
              <a:t>=0</a:t>
            </a:r>
            <a:endParaRPr lang="en-US" sz="1800" b="1" baseline="-25000"/>
          </a:p>
        </p:txBody>
      </p:sp>
      <p:sp>
        <p:nvSpPr>
          <p:cNvPr id="25611" name="TextBox 49"/>
          <p:cNvSpPr txBox="1">
            <a:spLocks noChangeArrowheads="1"/>
          </p:cNvSpPr>
          <p:nvPr/>
        </p:nvSpPr>
        <p:spPr bwMode="auto">
          <a:xfrm>
            <a:off x="5929313" y="3990975"/>
            <a:ext cx="795337" cy="368300"/>
          </a:xfrm>
          <a:prstGeom prst="rect">
            <a:avLst/>
          </a:prstGeom>
          <a:noFill/>
          <a:ln w="9525">
            <a:noFill/>
            <a:miter lim="800000"/>
            <a:headEnd/>
            <a:tailEnd/>
          </a:ln>
        </p:spPr>
        <p:txBody>
          <a:bodyPr wrap="none">
            <a:spAutoFit/>
          </a:bodyPr>
          <a:lstStyle/>
          <a:p>
            <a:r>
              <a:rPr lang="en-US" sz="1800" b="1"/>
              <a:t>E</a:t>
            </a:r>
            <a:r>
              <a:rPr lang="en-US" sz="1800" b="1" baseline="-25000"/>
              <a:t>1</a:t>
            </a:r>
            <a:r>
              <a:rPr lang="en-US" sz="1800" b="1"/>
              <a:t>=h</a:t>
            </a:r>
            <a:r>
              <a:rPr lang="en-US" sz="1800" b="1">
                <a:sym typeface="Symbol" pitchFamily="18" charset="2"/>
              </a:rPr>
              <a:t></a:t>
            </a:r>
            <a:endParaRPr lang="en-US" sz="1800" b="1" baseline="-25000"/>
          </a:p>
        </p:txBody>
      </p:sp>
      <p:sp>
        <p:nvSpPr>
          <p:cNvPr id="25612" name="TextBox 50"/>
          <p:cNvSpPr txBox="1">
            <a:spLocks noChangeArrowheads="1"/>
          </p:cNvSpPr>
          <p:nvPr/>
        </p:nvSpPr>
        <p:spPr bwMode="auto">
          <a:xfrm>
            <a:off x="5921375" y="2844800"/>
            <a:ext cx="911225" cy="369888"/>
          </a:xfrm>
          <a:prstGeom prst="rect">
            <a:avLst/>
          </a:prstGeom>
          <a:noFill/>
          <a:ln w="9525">
            <a:noFill/>
            <a:miter lim="800000"/>
            <a:headEnd/>
            <a:tailEnd/>
          </a:ln>
        </p:spPr>
        <p:txBody>
          <a:bodyPr wrap="none">
            <a:spAutoFit/>
          </a:bodyPr>
          <a:lstStyle/>
          <a:p>
            <a:r>
              <a:rPr lang="en-US" sz="1800" b="1"/>
              <a:t>E</a:t>
            </a:r>
            <a:r>
              <a:rPr lang="en-US" sz="1800" b="1" baseline="-25000"/>
              <a:t>2</a:t>
            </a:r>
            <a:r>
              <a:rPr lang="en-US" sz="1800" b="1"/>
              <a:t>=2h</a:t>
            </a:r>
            <a:r>
              <a:rPr lang="en-US" sz="1800" b="1">
                <a:sym typeface="Symbol" pitchFamily="18" charset="2"/>
              </a:rPr>
              <a:t></a:t>
            </a:r>
            <a:endParaRPr lang="en-US" sz="1800" b="1" baseline="-25000"/>
          </a:p>
        </p:txBody>
      </p:sp>
      <p:sp>
        <p:nvSpPr>
          <p:cNvPr id="25613" name="TextBox 51"/>
          <p:cNvSpPr txBox="1">
            <a:spLocks noChangeArrowheads="1"/>
          </p:cNvSpPr>
          <p:nvPr/>
        </p:nvSpPr>
        <p:spPr bwMode="auto">
          <a:xfrm>
            <a:off x="5921375" y="1704975"/>
            <a:ext cx="911225" cy="368300"/>
          </a:xfrm>
          <a:prstGeom prst="rect">
            <a:avLst/>
          </a:prstGeom>
          <a:noFill/>
          <a:ln w="9525">
            <a:noFill/>
            <a:miter lim="800000"/>
            <a:headEnd/>
            <a:tailEnd/>
          </a:ln>
        </p:spPr>
        <p:txBody>
          <a:bodyPr wrap="none">
            <a:spAutoFit/>
          </a:bodyPr>
          <a:lstStyle/>
          <a:p>
            <a:r>
              <a:rPr lang="en-US" sz="1800" b="1"/>
              <a:t>E</a:t>
            </a:r>
            <a:r>
              <a:rPr lang="en-US" sz="1800" b="1" baseline="-25000"/>
              <a:t>3</a:t>
            </a:r>
            <a:r>
              <a:rPr lang="en-US" sz="1800" b="1"/>
              <a:t>=3h</a:t>
            </a:r>
            <a:r>
              <a:rPr lang="en-US" sz="1800" b="1">
                <a:sym typeface="Symbol" pitchFamily="18" charset="2"/>
              </a:rPr>
              <a:t></a:t>
            </a:r>
            <a:endParaRPr lang="en-US" sz="1800" b="1" baseline="-25000"/>
          </a:p>
        </p:txBody>
      </p:sp>
      <p:sp>
        <p:nvSpPr>
          <p:cNvPr id="25614" name="TextBox 52"/>
          <p:cNvSpPr txBox="1">
            <a:spLocks noChangeArrowheads="1"/>
          </p:cNvSpPr>
          <p:nvPr/>
        </p:nvSpPr>
        <p:spPr bwMode="auto">
          <a:xfrm>
            <a:off x="5943600" y="152400"/>
            <a:ext cx="931863" cy="369888"/>
          </a:xfrm>
          <a:prstGeom prst="rect">
            <a:avLst/>
          </a:prstGeom>
          <a:noFill/>
          <a:ln w="9525">
            <a:noFill/>
            <a:miter lim="800000"/>
            <a:headEnd/>
            <a:tailEnd/>
          </a:ln>
        </p:spPr>
        <p:txBody>
          <a:bodyPr wrap="none">
            <a:spAutoFit/>
          </a:bodyPr>
          <a:lstStyle/>
          <a:p>
            <a:r>
              <a:rPr lang="en-US" sz="1800" b="1"/>
              <a:t>E</a:t>
            </a:r>
            <a:r>
              <a:rPr lang="en-US" sz="1800" b="1" baseline="-25000"/>
              <a:t>n</a:t>
            </a:r>
            <a:r>
              <a:rPr lang="en-US" sz="1800" b="1"/>
              <a:t>=nh</a:t>
            </a:r>
            <a:r>
              <a:rPr lang="en-US" sz="1800" b="1">
                <a:sym typeface="Symbol" pitchFamily="18" charset="2"/>
              </a:rPr>
              <a:t></a:t>
            </a:r>
            <a:endParaRPr lang="en-US" sz="1800" b="1" baseline="-25000"/>
          </a:p>
        </p:txBody>
      </p:sp>
      <p:sp>
        <p:nvSpPr>
          <p:cNvPr id="25615" name="TextBox 53"/>
          <p:cNvSpPr txBox="1">
            <a:spLocks noChangeArrowheads="1"/>
          </p:cNvSpPr>
          <p:nvPr/>
        </p:nvSpPr>
        <p:spPr bwMode="auto">
          <a:xfrm>
            <a:off x="2078038" y="330200"/>
            <a:ext cx="434975" cy="369888"/>
          </a:xfrm>
          <a:prstGeom prst="rect">
            <a:avLst/>
          </a:prstGeom>
          <a:noFill/>
          <a:ln w="9525">
            <a:noFill/>
            <a:miter lim="800000"/>
            <a:headEnd/>
            <a:tailEnd/>
          </a:ln>
        </p:spPr>
        <p:txBody>
          <a:bodyPr wrap="none">
            <a:spAutoFit/>
          </a:bodyPr>
          <a:lstStyle/>
          <a:p>
            <a:r>
              <a:rPr lang="en-US" sz="1800" b="1"/>
              <a:t>N</a:t>
            </a:r>
            <a:r>
              <a:rPr lang="en-US" sz="1800" b="1" baseline="-25000"/>
              <a:t>n</a:t>
            </a:r>
          </a:p>
        </p:txBody>
      </p:sp>
      <p:cxnSp>
        <p:nvCxnSpPr>
          <p:cNvPr id="25616" name="Straight Connector 55"/>
          <p:cNvCxnSpPr>
            <a:cxnSpLocks noChangeShapeType="1"/>
          </p:cNvCxnSpPr>
          <p:nvPr/>
        </p:nvCxnSpPr>
        <p:spPr bwMode="auto">
          <a:xfrm>
            <a:off x="2992438" y="530225"/>
            <a:ext cx="4038600" cy="3175"/>
          </a:xfrm>
          <a:prstGeom prst="line">
            <a:avLst/>
          </a:prstGeom>
          <a:noFill/>
          <a:ln w="28575" algn="ctr">
            <a:solidFill>
              <a:schemeClr val="tx1"/>
            </a:solidFill>
            <a:round/>
            <a:headEnd/>
            <a:tailEnd/>
          </a:ln>
        </p:spPr>
      </p:cxnSp>
      <p:cxnSp>
        <p:nvCxnSpPr>
          <p:cNvPr id="34835" name="Straight Connector 59"/>
          <p:cNvCxnSpPr>
            <a:cxnSpLocks noChangeShapeType="1"/>
          </p:cNvCxnSpPr>
          <p:nvPr/>
        </p:nvCxnSpPr>
        <p:spPr bwMode="auto">
          <a:xfrm>
            <a:off x="2286000" y="1282700"/>
            <a:ext cx="4038600" cy="1588"/>
          </a:xfrm>
          <a:prstGeom prst="line">
            <a:avLst/>
          </a:prstGeom>
          <a:noFill/>
          <a:ln w="53975" algn="ctr">
            <a:solidFill>
              <a:schemeClr val="bg1"/>
            </a:solidFill>
            <a:round/>
            <a:headEnd/>
            <a:tailEnd/>
          </a:ln>
        </p:spPr>
      </p:cxnSp>
      <p:cxnSp>
        <p:nvCxnSpPr>
          <p:cNvPr id="34836" name="Straight Connector 60"/>
          <p:cNvCxnSpPr>
            <a:cxnSpLocks noChangeShapeType="1"/>
          </p:cNvCxnSpPr>
          <p:nvPr/>
        </p:nvCxnSpPr>
        <p:spPr bwMode="auto">
          <a:xfrm>
            <a:off x="2362200" y="1420813"/>
            <a:ext cx="4038600" cy="1587"/>
          </a:xfrm>
          <a:prstGeom prst="line">
            <a:avLst/>
          </a:prstGeom>
          <a:noFill/>
          <a:ln w="53975" algn="ctr">
            <a:solidFill>
              <a:schemeClr val="bg1"/>
            </a:solidFill>
            <a:round/>
            <a:headEnd/>
            <a:tailEnd/>
          </a:ln>
        </p:spPr>
      </p:cxnSp>
      <p:cxnSp>
        <p:nvCxnSpPr>
          <p:cNvPr id="34837" name="Straight Connector 61"/>
          <p:cNvCxnSpPr>
            <a:cxnSpLocks noChangeShapeType="1"/>
          </p:cNvCxnSpPr>
          <p:nvPr/>
        </p:nvCxnSpPr>
        <p:spPr bwMode="auto">
          <a:xfrm>
            <a:off x="2362200" y="1558925"/>
            <a:ext cx="4038600" cy="1588"/>
          </a:xfrm>
          <a:prstGeom prst="line">
            <a:avLst/>
          </a:prstGeom>
          <a:noFill/>
          <a:ln w="53975" algn="ctr">
            <a:solidFill>
              <a:schemeClr val="bg1"/>
            </a:solidFill>
            <a:round/>
            <a:headEnd/>
            <a:tailEnd/>
          </a:ln>
        </p:spPr>
      </p:cxnSp>
      <p:grpSp>
        <p:nvGrpSpPr>
          <p:cNvPr id="10" name="Group 58"/>
          <p:cNvGrpSpPr>
            <a:grpSpLocks/>
          </p:cNvGrpSpPr>
          <p:nvPr/>
        </p:nvGrpSpPr>
        <p:grpSpPr bwMode="auto">
          <a:xfrm>
            <a:off x="533400" y="6035675"/>
            <a:ext cx="8077200" cy="646113"/>
            <a:chOff x="533400" y="6035138"/>
            <a:chExt cx="8077200" cy="646331"/>
          </a:xfrm>
        </p:grpSpPr>
        <p:sp>
          <p:nvSpPr>
            <p:cNvPr id="34848" name="TextBox 64"/>
            <p:cNvSpPr txBox="1">
              <a:spLocks noChangeArrowheads="1"/>
            </p:cNvSpPr>
            <p:nvPr/>
          </p:nvSpPr>
          <p:spPr bwMode="auto">
            <a:xfrm>
              <a:off x="533400" y="6035138"/>
              <a:ext cx="8077200" cy="646331"/>
            </a:xfrm>
            <a:prstGeom prst="rect">
              <a:avLst/>
            </a:prstGeom>
            <a:solidFill>
              <a:srgbClr val="FF0000"/>
            </a:solidFill>
            <a:ln w="9525">
              <a:noFill/>
              <a:miter lim="800000"/>
              <a:headEnd/>
              <a:tailEnd/>
            </a:ln>
          </p:spPr>
          <p:txBody>
            <a:bodyPr>
              <a:spAutoFit/>
            </a:bodyPr>
            <a:lstStyle/>
            <a:p>
              <a:r>
                <a:rPr lang="en-US" sz="3600" b="1" i="1">
                  <a:solidFill>
                    <a:schemeClr val="bg1"/>
                  </a:solidFill>
                </a:rPr>
                <a:t>Therefore average energy(</a:t>
              </a:r>
              <a:r>
                <a:rPr lang="en-US" sz="3600" b="1" i="1">
                  <a:solidFill>
                    <a:schemeClr val="bg1"/>
                  </a:solidFill>
                  <a:sym typeface="Symbol" pitchFamily="18" charset="2"/>
                </a:rPr>
                <a:t>)</a:t>
              </a:r>
              <a:r>
                <a:rPr lang="en-US" sz="3600" b="1" i="1">
                  <a:solidFill>
                    <a:schemeClr val="bg1"/>
                  </a:solidFill>
                </a:rPr>
                <a:t>=</a:t>
              </a:r>
              <a:r>
                <a:rPr lang="en-US" sz="3600" b="1" i="1">
                  <a:solidFill>
                    <a:schemeClr val="bg1"/>
                  </a:solidFill>
                  <a:sym typeface="Symbol" pitchFamily="18" charset="2"/>
                </a:rPr>
                <a:t> </a:t>
              </a:r>
              <a:r>
                <a:rPr lang="en-US" sz="3600" b="1" i="1">
                  <a:solidFill>
                    <a:schemeClr val="bg1"/>
                  </a:solidFill>
                </a:rPr>
                <a:t>E</a:t>
              </a:r>
              <a:r>
                <a:rPr lang="en-US" sz="3600" b="1" i="1" baseline="-25000">
                  <a:solidFill>
                    <a:schemeClr val="bg1"/>
                  </a:solidFill>
                </a:rPr>
                <a:t>n</a:t>
              </a:r>
              <a:r>
                <a:rPr lang="en-US" sz="3600" b="1" i="1">
                  <a:solidFill>
                    <a:schemeClr val="bg1"/>
                  </a:solidFill>
                </a:rPr>
                <a:t>/</a:t>
              </a:r>
              <a:r>
                <a:rPr lang="en-US" sz="3600" b="1" i="1">
                  <a:solidFill>
                    <a:schemeClr val="bg1"/>
                  </a:solidFill>
                  <a:sym typeface="Symbol" pitchFamily="18" charset="2"/>
                </a:rPr>
                <a:t> </a:t>
              </a:r>
              <a:r>
                <a:rPr lang="en-US" sz="3600" b="1" i="1">
                  <a:solidFill>
                    <a:schemeClr val="bg1"/>
                  </a:solidFill>
                </a:rPr>
                <a:t>N</a:t>
              </a:r>
              <a:r>
                <a:rPr lang="en-US" sz="3600" b="1" i="1" baseline="-25000">
                  <a:solidFill>
                    <a:schemeClr val="bg1"/>
                  </a:solidFill>
                </a:rPr>
                <a:t>n</a:t>
              </a:r>
            </a:p>
          </p:txBody>
        </p:sp>
        <p:cxnSp>
          <p:nvCxnSpPr>
            <p:cNvPr id="34849" name="Straight Connector 62"/>
            <p:cNvCxnSpPr>
              <a:cxnSpLocks noChangeShapeType="1"/>
            </p:cNvCxnSpPr>
            <p:nvPr/>
          </p:nvCxnSpPr>
          <p:spPr bwMode="auto">
            <a:xfrm>
              <a:off x="5741670" y="6247863"/>
              <a:ext cx="201930" cy="16"/>
            </a:xfrm>
            <a:prstGeom prst="line">
              <a:avLst/>
            </a:prstGeom>
            <a:noFill/>
            <a:ln w="53975" algn="ctr">
              <a:solidFill>
                <a:schemeClr val="bg1"/>
              </a:solidFill>
              <a:round/>
              <a:headEnd/>
              <a:tailEnd/>
            </a:ln>
          </p:spPr>
        </p:cxnSp>
      </p:grpSp>
      <p:cxnSp>
        <p:nvCxnSpPr>
          <p:cNvPr id="25623" name="Straight Connector 3"/>
          <p:cNvCxnSpPr>
            <a:cxnSpLocks noChangeShapeType="1"/>
          </p:cNvCxnSpPr>
          <p:nvPr/>
        </p:nvCxnSpPr>
        <p:spPr bwMode="auto">
          <a:xfrm>
            <a:off x="2957513" y="2084388"/>
            <a:ext cx="4038600" cy="1587"/>
          </a:xfrm>
          <a:prstGeom prst="line">
            <a:avLst/>
          </a:prstGeom>
          <a:noFill/>
          <a:ln w="28575" algn="ctr">
            <a:solidFill>
              <a:schemeClr val="tx1"/>
            </a:solidFill>
            <a:round/>
            <a:headEnd/>
            <a:tailEnd/>
          </a:ln>
        </p:spPr>
      </p:cxnSp>
      <p:cxnSp>
        <p:nvCxnSpPr>
          <p:cNvPr id="25624" name="Straight Connector 5"/>
          <p:cNvCxnSpPr>
            <a:cxnSpLocks noChangeShapeType="1"/>
          </p:cNvCxnSpPr>
          <p:nvPr/>
        </p:nvCxnSpPr>
        <p:spPr bwMode="auto">
          <a:xfrm>
            <a:off x="2957513" y="3197225"/>
            <a:ext cx="4038600" cy="3175"/>
          </a:xfrm>
          <a:prstGeom prst="line">
            <a:avLst/>
          </a:prstGeom>
          <a:noFill/>
          <a:ln w="28575" algn="ctr">
            <a:solidFill>
              <a:schemeClr val="tx1"/>
            </a:solidFill>
            <a:round/>
            <a:headEnd/>
            <a:tailEnd/>
          </a:ln>
        </p:spPr>
      </p:cxnSp>
      <p:cxnSp>
        <p:nvCxnSpPr>
          <p:cNvPr id="25625" name="Straight Connector 6"/>
          <p:cNvCxnSpPr>
            <a:cxnSpLocks noChangeShapeType="1"/>
          </p:cNvCxnSpPr>
          <p:nvPr/>
        </p:nvCxnSpPr>
        <p:spPr bwMode="auto">
          <a:xfrm>
            <a:off x="2971800" y="4375150"/>
            <a:ext cx="4038600" cy="1588"/>
          </a:xfrm>
          <a:prstGeom prst="line">
            <a:avLst/>
          </a:prstGeom>
          <a:noFill/>
          <a:ln w="28575" algn="ctr">
            <a:solidFill>
              <a:schemeClr val="tx1"/>
            </a:solidFill>
            <a:round/>
            <a:headEnd/>
            <a:tailEnd/>
          </a:ln>
        </p:spPr>
      </p:cxnSp>
      <p:cxnSp>
        <p:nvCxnSpPr>
          <p:cNvPr id="25626" name="Straight Connector 7"/>
          <p:cNvCxnSpPr>
            <a:cxnSpLocks noChangeShapeType="1"/>
          </p:cNvCxnSpPr>
          <p:nvPr/>
        </p:nvCxnSpPr>
        <p:spPr bwMode="auto">
          <a:xfrm>
            <a:off x="2957513" y="5511800"/>
            <a:ext cx="4038600" cy="3175"/>
          </a:xfrm>
          <a:prstGeom prst="line">
            <a:avLst/>
          </a:prstGeom>
          <a:noFill/>
          <a:ln w="28575" algn="ctr">
            <a:solidFill>
              <a:schemeClr val="tx1"/>
            </a:solidFill>
            <a:round/>
            <a:headEnd/>
            <a:tailEnd/>
          </a:ln>
        </p:spPr>
      </p:cxnSp>
      <p:grpSp>
        <p:nvGrpSpPr>
          <p:cNvPr id="11" name="Group 18"/>
          <p:cNvGrpSpPr>
            <a:grpSpLocks/>
          </p:cNvGrpSpPr>
          <p:nvPr/>
        </p:nvGrpSpPr>
        <p:grpSpPr bwMode="auto">
          <a:xfrm>
            <a:off x="4786313" y="4329113"/>
            <a:ext cx="466725" cy="84137"/>
            <a:chOff x="4714875" y="4972928"/>
            <a:chExt cx="466725" cy="84408"/>
          </a:xfrm>
        </p:grpSpPr>
        <p:sp>
          <p:nvSpPr>
            <p:cNvPr id="34846" name="Oval 21"/>
            <p:cNvSpPr>
              <a:spLocks noChangeAspect="1"/>
            </p:cNvSpPr>
            <p:nvPr/>
          </p:nvSpPr>
          <p:spPr bwMode="auto">
            <a:xfrm>
              <a:off x="4714875" y="4972928"/>
              <a:ext cx="85725" cy="76200"/>
            </a:xfrm>
            <a:prstGeom prst="ellipse">
              <a:avLst/>
            </a:prstGeom>
            <a:solidFill>
              <a:schemeClr val="tx1"/>
            </a:solidFill>
            <a:ln w="9525" algn="ctr">
              <a:solidFill>
                <a:schemeClr val="tx1"/>
              </a:solidFill>
              <a:round/>
              <a:headEnd/>
              <a:tailEnd/>
            </a:ln>
          </p:spPr>
          <p:txBody>
            <a:bodyPr/>
            <a:lstStyle/>
            <a:p>
              <a:endParaRPr lang="en-US"/>
            </a:p>
          </p:txBody>
        </p:sp>
        <p:sp>
          <p:nvSpPr>
            <p:cNvPr id="34847" name="Oval 22"/>
            <p:cNvSpPr>
              <a:spLocks noChangeAspect="1"/>
            </p:cNvSpPr>
            <p:nvPr/>
          </p:nvSpPr>
          <p:spPr bwMode="auto">
            <a:xfrm>
              <a:off x="5095875" y="4981136"/>
              <a:ext cx="85725" cy="76200"/>
            </a:xfrm>
            <a:prstGeom prst="ellipse">
              <a:avLst/>
            </a:prstGeom>
            <a:solidFill>
              <a:schemeClr val="tx1"/>
            </a:solidFill>
            <a:ln w="9525" algn="ctr">
              <a:solidFill>
                <a:schemeClr val="tx1"/>
              </a:solidFill>
              <a:round/>
              <a:headEnd/>
              <a:tailEnd/>
            </a:ln>
          </p:spPr>
          <p:txBody>
            <a:bodyPr/>
            <a:lstStyle/>
            <a:p>
              <a:endParaRPr lang="en-US"/>
            </a:p>
          </p:txBody>
        </p:sp>
      </p:grpSp>
      <p:sp>
        <p:nvSpPr>
          <p:cNvPr id="66" name="Rectangle 65"/>
          <p:cNvSpPr/>
          <p:nvPr/>
        </p:nvSpPr>
        <p:spPr>
          <a:xfrm>
            <a:off x="381000" y="762000"/>
            <a:ext cx="1046440" cy="4114800"/>
          </a:xfrm>
          <a:prstGeom prst="rect">
            <a:avLst/>
          </a:prstGeom>
        </p:spPr>
        <p:txBody>
          <a:bodyPr vert="vert270">
            <a:spAutoFit/>
          </a:bodyPr>
          <a:lstStyle/>
          <a:p>
            <a:pPr>
              <a:defRPr/>
            </a:pPr>
            <a:r>
              <a:rPr lang="en-US" dirty="0"/>
              <a:t>Total number of resonators (N)=</a:t>
            </a:r>
            <a:r>
              <a:rPr lang="en-US" b="1" dirty="0"/>
              <a:t>N</a:t>
            </a:r>
            <a:r>
              <a:rPr lang="en-US" b="1" baseline="-25000" dirty="0"/>
              <a:t>o</a:t>
            </a:r>
            <a:r>
              <a:rPr lang="en-US" b="1" dirty="0"/>
              <a:t>+N</a:t>
            </a:r>
            <a:r>
              <a:rPr lang="en-US" b="1" baseline="-25000" dirty="0"/>
              <a:t>1</a:t>
            </a:r>
            <a:r>
              <a:rPr lang="en-US" b="1" dirty="0"/>
              <a:t>+N</a:t>
            </a:r>
            <a:r>
              <a:rPr lang="en-US" b="1" baseline="-25000" dirty="0"/>
              <a:t>2</a:t>
            </a:r>
            <a:r>
              <a:rPr lang="en-US" b="1" dirty="0"/>
              <a:t>+N</a:t>
            </a:r>
            <a:r>
              <a:rPr lang="en-US" b="1" baseline="-25000" dirty="0"/>
              <a:t>3</a:t>
            </a:r>
            <a:r>
              <a:rPr lang="en-US" b="1" dirty="0"/>
              <a:t>…+</a:t>
            </a:r>
            <a:r>
              <a:rPr lang="en-US" b="1" dirty="0" err="1"/>
              <a:t>N</a:t>
            </a:r>
            <a:r>
              <a:rPr lang="en-US" b="1" baseline="-25000" dirty="0" err="1"/>
              <a:t>n</a:t>
            </a:r>
            <a:endParaRPr lang="en-US" b="1" baseline="-25000" dirty="0"/>
          </a:p>
        </p:txBody>
      </p:sp>
      <p:sp>
        <p:nvSpPr>
          <p:cNvPr id="67" name="Rectangle 66"/>
          <p:cNvSpPr/>
          <p:nvPr/>
        </p:nvSpPr>
        <p:spPr>
          <a:xfrm>
            <a:off x="7772400" y="533400"/>
            <a:ext cx="1046440" cy="4953000"/>
          </a:xfrm>
          <a:prstGeom prst="rect">
            <a:avLst/>
          </a:prstGeom>
        </p:spPr>
        <p:txBody>
          <a:bodyPr vert="vert270">
            <a:spAutoFit/>
          </a:bodyPr>
          <a:lstStyle/>
          <a:p>
            <a:pPr>
              <a:defRPr/>
            </a:pPr>
            <a:r>
              <a:rPr lang="en-US" dirty="0"/>
              <a:t>Total Energy (E) =</a:t>
            </a:r>
            <a:r>
              <a:rPr lang="en-US" b="1" dirty="0"/>
              <a:t> N</a:t>
            </a:r>
            <a:r>
              <a:rPr lang="en-US" b="1" baseline="-25000" dirty="0"/>
              <a:t>o</a:t>
            </a:r>
            <a:r>
              <a:rPr lang="en-US" b="1" dirty="0"/>
              <a:t>E</a:t>
            </a:r>
            <a:r>
              <a:rPr lang="en-US" b="1" baseline="-25000" dirty="0"/>
              <a:t>o</a:t>
            </a:r>
            <a:r>
              <a:rPr lang="en-US" b="1" dirty="0"/>
              <a:t>+N</a:t>
            </a:r>
            <a:r>
              <a:rPr lang="en-US" b="1" baseline="-25000" dirty="0"/>
              <a:t>1</a:t>
            </a:r>
            <a:r>
              <a:rPr lang="en-US" b="1" dirty="0"/>
              <a:t>E</a:t>
            </a:r>
            <a:r>
              <a:rPr lang="en-US" b="1" baseline="-25000" dirty="0"/>
              <a:t>1</a:t>
            </a:r>
            <a:r>
              <a:rPr lang="en-US" b="1" dirty="0"/>
              <a:t>+N</a:t>
            </a:r>
            <a:r>
              <a:rPr lang="en-US" b="1" baseline="-25000" dirty="0"/>
              <a:t>2</a:t>
            </a:r>
            <a:r>
              <a:rPr lang="en-US" b="1" dirty="0"/>
              <a:t>E</a:t>
            </a:r>
            <a:r>
              <a:rPr lang="en-US" b="1" baseline="-25000" dirty="0"/>
              <a:t>2</a:t>
            </a:r>
            <a:r>
              <a:rPr lang="en-US" b="1" dirty="0"/>
              <a:t>+N</a:t>
            </a:r>
            <a:r>
              <a:rPr lang="en-US" b="1" baseline="-25000" dirty="0"/>
              <a:t>3</a:t>
            </a:r>
            <a:r>
              <a:rPr lang="en-US" b="1" dirty="0"/>
              <a:t>E</a:t>
            </a:r>
            <a:r>
              <a:rPr lang="en-US" b="1" baseline="-25000" dirty="0"/>
              <a:t>3</a:t>
            </a:r>
            <a:r>
              <a:rPr lang="en-US" b="1" dirty="0"/>
              <a:t>…+</a:t>
            </a:r>
            <a:r>
              <a:rPr lang="en-US" b="1" dirty="0" err="1"/>
              <a:t>N</a:t>
            </a:r>
            <a:r>
              <a:rPr lang="en-US" b="1" baseline="-25000" dirty="0" err="1"/>
              <a:t>n</a:t>
            </a:r>
            <a:r>
              <a:rPr lang="en-US" b="1" dirty="0" err="1"/>
              <a:t>E</a:t>
            </a:r>
            <a:r>
              <a:rPr lang="en-US" b="1" baseline="-25000" dirty="0" err="1"/>
              <a:t>n</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626"/>
                                        </p:tgtEl>
                                        <p:attrNameLst>
                                          <p:attrName>style.visibility</p:attrName>
                                        </p:attrNameLst>
                                      </p:cBhvr>
                                      <p:to>
                                        <p:strVal val="visible"/>
                                      </p:to>
                                    </p:set>
                                    <p:animEffect transition="in" filter="dissolve">
                                      <p:cBhvr>
                                        <p:cTn id="7" dur="500"/>
                                        <p:tgtEl>
                                          <p:spTgt spid="2562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610"/>
                                        </p:tgtEl>
                                        <p:attrNameLst>
                                          <p:attrName>style.visibility</p:attrName>
                                        </p:attrNameLst>
                                      </p:cBhvr>
                                      <p:to>
                                        <p:strVal val="visible"/>
                                      </p:to>
                                    </p:set>
                                    <p:animEffect transition="in" filter="dissolve">
                                      <p:cBhvr>
                                        <p:cTn id="10" dur="500"/>
                                        <p:tgtEl>
                                          <p:spTgt spid="25610"/>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25625"/>
                                        </p:tgtEl>
                                        <p:attrNameLst>
                                          <p:attrName>style.visibility</p:attrName>
                                        </p:attrNameLst>
                                      </p:cBhvr>
                                      <p:to>
                                        <p:strVal val="visible"/>
                                      </p:to>
                                    </p:set>
                                    <p:animEffect transition="in" filter="dissolve">
                                      <p:cBhvr>
                                        <p:cTn id="14" dur="500"/>
                                        <p:tgtEl>
                                          <p:spTgt spid="25625"/>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25611"/>
                                        </p:tgtEl>
                                        <p:attrNameLst>
                                          <p:attrName>style.visibility</p:attrName>
                                        </p:attrNameLst>
                                      </p:cBhvr>
                                      <p:to>
                                        <p:strVal val="visible"/>
                                      </p:to>
                                    </p:set>
                                    <p:animEffect transition="in" filter="dissolve">
                                      <p:cBhvr>
                                        <p:cTn id="17" dur="500"/>
                                        <p:tgtEl>
                                          <p:spTgt spid="25611"/>
                                        </p:tgtEl>
                                      </p:cBhvr>
                                    </p:animEffect>
                                  </p:childTnLst>
                                </p:cTn>
                              </p:par>
                            </p:childTnLst>
                          </p:cTn>
                        </p:par>
                        <p:par>
                          <p:cTn id="18" fill="hold">
                            <p:stCondLst>
                              <p:cond delay="1000"/>
                            </p:stCondLst>
                            <p:childTnLst>
                              <p:par>
                                <p:cTn id="19" presetID="9" presetClass="entr" presetSubtype="0" fill="hold" nodeType="afterEffect">
                                  <p:stCondLst>
                                    <p:cond delay="0"/>
                                  </p:stCondLst>
                                  <p:childTnLst>
                                    <p:set>
                                      <p:cBhvr>
                                        <p:cTn id="20" dur="1" fill="hold">
                                          <p:stCondLst>
                                            <p:cond delay="0"/>
                                          </p:stCondLst>
                                        </p:cTn>
                                        <p:tgtEl>
                                          <p:spTgt spid="25624"/>
                                        </p:tgtEl>
                                        <p:attrNameLst>
                                          <p:attrName>style.visibility</p:attrName>
                                        </p:attrNameLst>
                                      </p:cBhvr>
                                      <p:to>
                                        <p:strVal val="visible"/>
                                      </p:to>
                                    </p:set>
                                    <p:animEffect transition="in" filter="dissolve">
                                      <p:cBhvr>
                                        <p:cTn id="21" dur="500"/>
                                        <p:tgtEl>
                                          <p:spTgt spid="2562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5612"/>
                                        </p:tgtEl>
                                        <p:attrNameLst>
                                          <p:attrName>style.visibility</p:attrName>
                                        </p:attrNameLst>
                                      </p:cBhvr>
                                      <p:to>
                                        <p:strVal val="visible"/>
                                      </p:to>
                                    </p:set>
                                    <p:animEffect transition="in" filter="dissolve">
                                      <p:cBhvr>
                                        <p:cTn id="24" dur="500"/>
                                        <p:tgtEl>
                                          <p:spTgt spid="25612"/>
                                        </p:tgtEl>
                                      </p:cBhvr>
                                    </p:animEffect>
                                  </p:childTnLst>
                                </p:cTn>
                              </p:par>
                            </p:childTnLst>
                          </p:cTn>
                        </p:par>
                        <p:par>
                          <p:cTn id="25" fill="hold">
                            <p:stCondLst>
                              <p:cond delay="1500"/>
                            </p:stCondLst>
                            <p:childTnLst>
                              <p:par>
                                <p:cTn id="26" presetID="9" presetClass="entr" presetSubtype="0" fill="hold" nodeType="afterEffect">
                                  <p:stCondLst>
                                    <p:cond delay="0"/>
                                  </p:stCondLst>
                                  <p:childTnLst>
                                    <p:set>
                                      <p:cBhvr>
                                        <p:cTn id="27" dur="1" fill="hold">
                                          <p:stCondLst>
                                            <p:cond delay="0"/>
                                          </p:stCondLst>
                                        </p:cTn>
                                        <p:tgtEl>
                                          <p:spTgt spid="25623"/>
                                        </p:tgtEl>
                                        <p:attrNameLst>
                                          <p:attrName>style.visibility</p:attrName>
                                        </p:attrNameLst>
                                      </p:cBhvr>
                                      <p:to>
                                        <p:strVal val="visible"/>
                                      </p:to>
                                    </p:set>
                                    <p:animEffect transition="in" filter="dissolve">
                                      <p:cBhvr>
                                        <p:cTn id="28" dur="500"/>
                                        <p:tgtEl>
                                          <p:spTgt spid="2562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613"/>
                                        </p:tgtEl>
                                        <p:attrNameLst>
                                          <p:attrName>style.visibility</p:attrName>
                                        </p:attrNameLst>
                                      </p:cBhvr>
                                      <p:to>
                                        <p:strVal val="visible"/>
                                      </p:to>
                                    </p:set>
                                    <p:animEffect transition="in" filter="dissolve">
                                      <p:cBhvr>
                                        <p:cTn id="31" dur="500"/>
                                        <p:tgtEl>
                                          <p:spTgt spid="25613"/>
                                        </p:tgtEl>
                                      </p:cBhvr>
                                    </p:animEffect>
                                  </p:childTnLst>
                                </p:cTn>
                              </p:par>
                            </p:childTnLst>
                          </p:cTn>
                        </p:par>
                        <p:par>
                          <p:cTn id="32" fill="hold">
                            <p:stCondLst>
                              <p:cond delay="2000"/>
                            </p:stCondLst>
                            <p:childTnLst>
                              <p:par>
                                <p:cTn id="33" presetID="9" presetClass="entr" presetSubtype="0" fill="hold" nodeType="afterEffect">
                                  <p:stCondLst>
                                    <p:cond delay="0"/>
                                  </p:stCondLst>
                                  <p:childTnLst>
                                    <p:set>
                                      <p:cBhvr>
                                        <p:cTn id="34" dur="1" fill="hold">
                                          <p:stCondLst>
                                            <p:cond delay="0"/>
                                          </p:stCondLst>
                                        </p:cTn>
                                        <p:tgtEl>
                                          <p:spTgt spid="25616"/>
                                        </p:tgtEl>
                                        <p:attrNameLst>
                                          <p:attrName>style.visibility</p:attrName>
                                        </p:attrNameLst>
                                      </p:cBhvr>
                                      <p:to>
                                        <p:strVal val="visible"/>
                                      </p:to>
                                    </p:set>
                                    <p:animEffect transition="in" filter="dissolve">
                                      <p:cBhvr>
                                        <p:cTn id="35" dur="500"/>
                                        <p:tgtEl>
                                          <p:spTgt spid="2561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5614"/>
                                        </p:tgtEl>
                                        <p:attrNameLst>
                                          <p:attrName>style.visibility</p:attrName>
                                        </p:attrNameLst>
                                      </p:cBhvr>
                                      <p:to>
                                        <p:strVal val="visible"/>
                                      </p:to>
                                    </p:set>
                                    <p:animEffect transition="in" filter="dissolve">
                                      <p:cBhvr>
                                        <p:cTn id="38" dur="500"/>
                                        <p:tgtEl>
                                          <p:spTgt spid="2561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dissolve">
                                      <p:cBhvr>
                                        <p:cTn id="43" dur="2000"/>
                                        <p:tgtEl>
                                          <p:spTgt spid="2"/>
                                        </p:tgtEl>
                                      </p:cBhvr>
                                    </p:animEffect>
                                  </p:childTnLst>
                                </p:cTn>
                              </p:par>
                            </p:childTnLst>
                          </p:cTn>
                        </p:par>
                        <p:par>
                          <p:cTn id="44" fill="hold">
                            <p:stCondLst>
                              <p:cond delay="2000"/>
                            </p:stCondLst>
                            <p:childTnLst>
                              <p:par>
                                <p:cTn id="45" presetID="9" presetClass="entr" presetSubtype="0"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2000"/>
                                        <p:tgtEl>
                                          <p:spTgt spid="11"/>
                                        </p:tgtEl>
                                      </p:cBhvr>
                                    </p:animEffect>
                                  </p:childTnLst>
                                </p:cTn>
                              </p:par>
                            </p:childTnLst>
                          </p:cTn>
                        </p:par>
                        <p:par>
                          <p:cTn id="48" fill="hold">
                            <p:stCondLst>
                              <p:cond delay="4000"/>
                            </p:stCondLst>
                            <p:childTnLst>
                              <p:par>
                                <p:cTn id="49" presetID="9" presetClass="entr" presetSubtype="0"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dissolve">
                                      <p:cBhvr>
                                        <p:cTn id="51" dur="20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dissolve">
                                      <p:cBhvr>
                                        <p:cTn id="56" dur="2000"/>
                                        <p:tgtEl>
                                          <p:spTgt spid="3"/>
                                        </p:tgtEl>
                                      </p:cBhvr>
                                    </p:animEffect>
                                  </p:childTnLst>
                                </p:cTn>
                              </p:par>
                            </p:childTnLst>
                          </p:cTn>
                        </p:par>
                        <p:par>
                          <p:cTn id="57" fill="hold">
                            <p:stCondLst>
                              <p:cond delay="2000"/>
                            </p:stCondLst>
                            <p:childTnLst>
                              <p:par>
                                <p:cTn id="58" presetID="9" presetClass="entr" presetSubtype="0" fill="hold" grpId="0" nodeType="afterEffect">
                                  <p:stCondLst>
                                    <p:cond delay="0"/>
                                  </p:stCondLst>
                                  <p:childTnLst>
                                    <p:set>
                                      <p:cBhvr>
                                        <p:cTn id="59" dur="1" fill="hold">
                                          <p:stCondLst>
                                            <p:cond delay="0"/>
                                          </p:stCondLst>
                                        </p:cTn>
                                        <p:tgtEl>
                                          <p:spTgt spid="25607"/>
                                        </p:tgtEl>
                                        <p:attrNameLst>
                                          <p:attrName>style.visibility</p:attrName>
                                        </p:attrNameLst>
                                      </p:cBhvr>
                                      <p:to>
                                        <p:strVal val="visible"/>
                                      </p:to>
                                    </p:set>
                                    <p:animEffect transition="in" filter="dissolve">
                                      <p:cBhvr>
                                        <p:cTn id="60" dur="2000"/>
                                        <p:tgtEl>
                                          <p:spTgt spid="25607"/>
                                        </p:tgtEl>
                                      </p:cBhvr>
                                    </p:animEffect>
                                  </p:childTnLst>
                                </p:cTn>
                              </p:par>
                            </p:childTnLst>
                          </p:cTn>
                        </p:par>
                        <p:par>
                          <p:cTn id="61" fill="hold">
                            <p:stCondLst>
                              <p:cond delay="4000"/>
                            </p:stCondLst>
                            <p:childTnLst>
                              <p:par>
                                <p:cTn id="62" presetID="9" presetClass="entr" presetSubtype="0" fill="hold" grpId="0" nodeType="afterEffect">
                                  <p:stCondLst>
                                    <p:cond delay="0"/>
                                  </p:stCondLst>
                                  <p:childTnLst>
                                    <p:set>
                                      <p:cBhvr>
                                        <p:cTn id="63" dur="1" fill="hold">
                                          <p:stCondLst>
                                            <p:cond delay="0"/>
                                          </p:stCondLst>
                                        </p:cTn>
                                        <p:tgtEl>
                                          <p:spTgt spid="25608"/>
                                        </p:tgtEl>
                                        <p:attrNameLst>
                                          <p:attrName>style.visibility</p:attrName>
                                        </p:attrNameLst>
                                      </p:cBhvr>
                                      <p:to>
                                        <p:strVal val="visible"/>
                                      </p:to>
                                    </p:set>
                                    <p:animEffect transition="in" filter="dissolve">
                                      <p:cBhvr>
                                        <p:cTn id="64" dur="2000"/>
                                        <p:tgtEl>
                                          <p:spTgt spid="25608"/>
                                        </p:tgtEl>
                                      </p:cBhvr>
                                    </p:animEffect>
                                  </p:childTnLst>
                                </p:cTn>
                              </p:par>
                            </p:childTnLst>
                          </p:cTn>
                        </p:par>
                        <p:par>
                          <p:cTn id="65" fill="hold">
                            <p:stCondLst>
                              <p:cond delay="6000"/>
                            </p:stCondLst>
                            <p:childTnLst>
                              <p:par>
                                <p:cTn id="66" presetID="9" presetClass="entr" presetSubtype="0" fill="hold" grpId="0" nodeType="afterEffect">
                                  <p:stCondLst>
                                    <p:cond delay="0"/>
                                  </p:stCondLst>
                                  <p:childTnLst>
                                    <p:set>
                                      <p:cBhvr>
                                        <p:cTn id="67" dur="1" fill="hold">
                                          <p:stCondLst>
                                            <p:cond delay="0"/>
                                          </p:stCondLst>
                                        </p:cTn>
                                        <p:tgtEl>
                                          <p:spTgt spid="25609"/>
                                        </p:tgtEl>
                                        <p:attrNameLst>
                                          <p:attrName>style.visibility</p:attrName>
                                        </p:attrNameLst>
                                      </p:cBhvr>
                                      <p:to>
                                        <p:strVal val="visible"/>
                                      </p:to>
                                    </p:set>
                                    <p:animEffect transition="in" filter="dissolve">
                                      <p:cBhvr>
                                        <p:cTn id="68" dur="2000"/>
                                        <p:tgtEl>
                                          <p:spTgt spid="25609"/>
                                        </p:tgtEl>
                                      </p:cBhvr>
                                    </p:animEffect>
                                  </p:childTnLst>
                                </p:cTn>
                              </p:par>
                            </p:childTnLst>
                          </p:cTn>
                        </p:par>
                        <p:par>
                          <p:cTn id="69" fill="hold">
                            <p:stCondLst>
                              <p:cond delay="8000"/>
                            </p:stCondLst>
                            <p:childTnLst>
                              <p:par>
                                <p:cTn id="70" presetID="9" presetClass="entr" presetSubtype="0" fill="hold" grpId="0" nodeType="afterEffect">
                                  <p:stCondLst>
                                    <p:cond delay="0"/>
                                  </p:stCondLst>
                                  <p:childTnLst>
                                    <p:set>
                                      <p:cBhvr>
                                        <p:cTn id="71" dur="1" fill="hold">
                                          <p:stCondLst>
                                            <p:cond delay="0"/>
                                          </p:stCondLst>
                                        </p:cTn>
                                        <p:tgtEl>
                                          <p:spTgt spid="25615"/>
                                        </p:tgtEl>
                                        <p:attrNameLst>
                                          <p:attrName>style.visibility</p:attrName>
                                        </p:attrNameLst>
                                      </p:cBhvr>
                                      <p:to>
                                        <p:strVal val="visible"/>
                                      </p:to>
                                    </p:set>
                                    <p:animEffect transition="in" filter="dissolve">
                                      <p:cBhvr>
                                        <p:cTn id="72" dur="2000"/>
                                        <p:tgtEl>
                                          <p:spTgt spid="2561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dissolve">
                                      <p:cBhvr>
                                        <p:cTn id="77" dur="500"/>
                                        <p:tgtEl>
                                          <p:spTgt spid="66"/>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dissolve">
                                      <p:cBhvr>
                                        <p:cTn id="82" dur="500"/>
                                        <p:tgtEl>
                                          <p:spTgt spid="67"/>
                                        </p:tgtEl>
                                      </p:cBhvr>
                                    </p:animEffect>
                                  </p:childTnLst>
                                </p:cTn>
                              </p:par>
                            </p:childTnLst>
                          </p:cTn>
                        </p:par>
                      </p:childTnLst>
                    </p:cTn>
                  </p:par>
                  <p:par>
                    <p:cTn id="83" fill="hold">
                      <p:stCondLst>
                        <p:cond delay="indefinite"/>
                      </p:stCondLst>
                      <p:childTnLst>
                        <p:par>
                          <p:cTn id="84" fill="hold">
                            <p:stCondLst>
                              <p:cond delay="0"/>
                            </p:stCondLst>
                            <p:childTnLst>
                              <p:par>
                                <p:cTn id="85" presetID="29" presetClass="entr" presetSubtype="0"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anim calcmode="lin" valueType="num">
                                      <p:cBhvr>
                                        <p:cTn id="87" dur="1000" fill="hold"/>
                                        <p:tgtEl>
                                          <p:spTgt spid="10"/>
                                        </p:tgtEl>
                                        <p:attrNameLst>
                                          <p:attrName>ppt_x</p:attrName>
                                        </p:attrNameLst>
                                      </p:cBhvr>
                                      <p:tavLst>
                                        <p:tav tm="0">
                                          <p:val>
                                            <p:strVal val="#ppt_x-.2"/>
                                          </p:val>
                                        </p:tav>
                                        <p:tav tm="100000">
                                          <p:val>
                                            <p:strVal val="#ppt_x"/>
                                          </p:val>
                                        </p:tav>
                                      </p:tavLst>
                                    </p:anim>
                                    <p:anim calcmode="lin" valueType="num">
                                      <p:cBhvr>
                                        <p:cTn id="8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8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5607" grpId="0"/>
      <p:bldP spid="25608" grpId="0"/>
      <p:bldP spid="25609" grpId="0"/>
      <p:bldP spid="25610" grpId="0"/>
      <p:bldP spid="25611" grpId="0"/>
      <p:bldP spid="25612" grpId="0"/>
      <p:bldP spid="25613" grpId="0"/>
      <p:bldP spid="25614" grpId="0"/>
      <p:bldP spid="256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6"/>
          <p:cNvSpPr txBox="1">
            <a:spLocks noChangeArrowheads="1"/>
          </p:cNvSpPr>
          <p:nvPr/>
        </p:nvSpPr>
        <p:spPr bwMode="auto">
          <a:xfrm>
            <a:off x="0" y="5800725"/>
            <a:ext cx="8915400" cy="523875"/>
          </a:xfrm>
          <a:prstGeom prst="rect">
            <a:avLst/>
          </a:prstGeom>
          <a:noFill/>
          <a:ln w="9525">
            <a:noFill/>
            <a:miter lim="800000"/>
            <a:headEnd/>
            <a:tailEnd/>
          </a:ln>
        </p:spPr>
        <p:txBody>
          <a:bodyPr>
            <a:spAutoFit/>
          </a:bodyPr>
          <a:lstStyle/>
          <a:p>
            <a:pPr algn="just"/>
            <a:r>
              <a:rPr lang="en-US" i="1">
                <a:solidFill>
                  <a:srgbClr val="FF0000"/>
                </a:solidFill>
                <a:sym typeface="Symbol" pitchFamily="18" charset="2"/>
              </a:rPr>
              <a:t> </a:t>
            </a:r>
            <a:r>
              <a:rPr lang="en-US" i="1">
                <a:solidFill>
                  <a:srgbClr val="FF0000"/>
                </a:solidFill>
              </a:rPr>
              <a:t>av. Energy of a resonator will be </a:t>
            </a:r>
          </a:p>
        </p:txBody>
      </p:sp>
      <p:pic>
        <p:nvPicPr>
          <p:cNvPr id="8202" name="Picture 2"/>
          <p:cNvPicPr>
            <a:picLocks noChangeAspect="1" noChangeArrowheads="1"/>
          </p:cNvPicPr>
          <p:nvPr/>
        </p:nvPicPr>
        <p:blipFill>
          <a:blip r:embed="rId3" cstate="print"/>
          <a:srcRect/>
          <a:stretch>
            <a:fillRect/>
          </a:stretch>
        </p:blipFill>
        <p:spPr bwMode="auto">
          <a:xfrm>
            <a:off x="6249988" y="88900"/>
            <a:ext cx="2894012" cy="2349500"/>
          </a:xfrm>
          <a:prstGeom prst="rect">
            <a:avLst/>
          </a:prstGeom>
          <a:noFill/>
          <a:ln w="9525">
            <a:noFill/>
            <a:miter lim="800000"/>
            <a:headEnd/>
            <a:tailEnd/>
          </a:ln>
        </p:spPr>
      </p:pic>
      <p:sp>
        <p:nvSpPr>
          <p:cNvPr id="8203" name="Rectangle 2"/>
          <p:cNvSpPr>
            <a:spLocks noChangeArrowheads="1"/>
          </p:cNvSpPr>
          <p:nvPr/>
        </p:nvSpPr>
        <p:spPr bwMode="auto">
          <a:xfrm>
            <a:off x="0" y="0"/>
            <a:ext cx="9144000" cy="523875"/>
          </a:xfrm>
          <a:prstGeom prst="rect">
            <a:avLst/>
          </a:prstGeom>
          <a:noFill/>
          <a:ln w="9525">
            <a:noFill/>
            <a:miter lim="800000"/>
            <a:headEnd/>
            <a:tailEnd/>
          </a:ln>
        </p:spPr>
        <p:txBody>
          <a:bodyPr>
            <a:spAutoFit/>
          </a:bodyPr>
          <a:lstStyle/>
          <a:p>
            <a:pPr algn="just"/>
            <a:r>
              <a:rPr lang="en-US" b="1"/>
              <a:t>Average energy of Planck's oscillator:</a:t>
            </a:r>
            <a:endParaRPr lang="en-US"/>
          </a:p>
        </p:txBody>
      </p:sp>
      <p:sp>
        <p:nvSpPr>
          <p:cNvPr id="5127" name="Rectangle 3"/>
          <p:cNvSpPr>
            <a:spLocks noChangeArrowheads="1"/>
          </p:cNvSpPr>
          <p:nvPr/>
        </p:nvSpPr>
        <p:spPr bwMode="auto">
          <a:xfrm>
            <a:off x="0" y="457200"/>
            <a:ext cx="6248400" cy="1323975"/>
          </a:xfrm>
          <a:prstGeom prst="rect">
            <a:avLst/>
          </a:prstGeom>
          <a:noFill/>
          <a:ln w="9525">
            <a:noFill/>
            <a:miter lim="800000"/>
            <a:headEnd/>
            <a:tailEnd/>
          </a:ln>
        </p:spPr>
        <p:txBody>
          <a:bodyPr>
            <a:spAutoFit/>
          </a:bodyPr>
          <a:lstStyle/>
          <a:p>
            <a:pPr algn="just"/>
            <a:r>
              <a:rPr lang="en-US" sz="2000"/>
              <a:t>According to Maxwell's law of molecular motion, </a:t>
            </a:r>
          </a:p>
          <a:p>
            <a:pPr algn="just"/>
            <a:r>
              <a:rPr lang="en-US" sz="2000"/>
              <a:t>If </a:t>
            </a:r>
            <a:r>
              <a:rPr lang="en-US" sz="2000" i="1">
                <a:solidFill>
                  <a:srgbClr val="FF0000"/>
                </a:solidFill>
              </a:rPr>
              <a:t>N</a:t>
            </a:r>
            <a:r>
              <a:rPr lang="en-US" sz="2000" i="1" baseline="-25000">
                <a:solidFill>
                  <a:srgbClr val="FF0000"/>
                </a:solidFill>
              </a:rPr>
              <a:t>o</a:t>
            </a:r>
            <a:r>
              <a:rPr lang="en-US" sz="2000" i="1">
                <a:solidFill>
                  <a:srgbClr val="FF0000"/>
                </a:solidFill>
              </a:rPr>
              <a:t> </a:t>
            </a:r>
            <a:r>
              <a:rPr lang="en-US" sz="2000" i="1">
                <a:solidFill>
                  <a:srgbClr val="FF0000"/>
                </a:solidFill>
                <a:sym typeface="Symbol" pitchFamily="18" charset="2"/>
              </a:rPr>
              <a:t> </a:t>
            </a:r>
            <a:r>
              <a:rPr lang="en-US" sz="2000" i="1">
                <a:solidFill>
                  <a:srgbClr val="FF0000"/>
                </a:solidFill>
              </a:rPr>
              <a:t>number of resonators having energy zero</a:t>
            </a:r>
            <a:r>
              <a:rPr lang="en-US" sz="2000" i="1"/>
              <a:t>, then the number of resonators N</a:t>
            </a:r>
            <a:r>
              <a:rPr lang="en-US" sz="2000" i="1" baseline="-25000"/>
              <a:t>1</a:t>
            </a:r>
            <a:r>
              <a:rPr lang="en-US" sz="2000" i="1"/>
              <a:t> </a:t>
            </a:r>
            <a:r>
              <a:rPr lang="en-US" sz="2000"/>
              <a:t>having energy </a:t>
            </a:r>
            <a:r>
              <a:rPr lang="en-US" sz="2000">
                <a:sym typeface="Symbol" pitchFamily="18" charset="2"/>
              </a:rPr>
              <a:t>E</a:t>
            </a:r>
            <a:r>
              <a:rPr lang="en-US" sz="2000" baseline="-25000">
                <a:sym typeface="Symbol" pitchFamily="18" charset="2"/>
              </a:rPr>
              <a:t>1</a:t>
            </a:r>
            <a:r>
              <a:rPr lang="en-US" sz="2000"/>
              <a:t> will be </a:t>
            </a:r>
          </a:p>
          <a:p>
            <a:pPr algn="just"/>
            <a:r>
              <a:rPr lang="en-US" sz="2000" b="1" i="1">
                <a:solidFill>
                  <a:srgbClr val="FF0000"/>
                </a:solidFill>
              </a:rPr>
              <a:t>N</a:t>
            </a:r>
            <a:r>
              <a:rPr lang="en-US" sz="2000" b="1" i="1" baseline="-25000">
                <a:solidFill>
                  <a:srgbClr val="FF0000"/>
                </a:solidFill>
              </a:rPr>
              <a:t>o</a:t>
            </a:r>
            <a:r>
              <a:rPr lang="en-US" sz="2000" b="1" i="1">
                <a:solidFill>
                  <a:srgbClr val="FF0000"/>
                </a:solidFill>
              </a:rPr>
              <a:t> </a:t>
            </a:r>
            <a:r>
              <a:rPr lang="pt-BR" sz="2000" b="1" i="1">
                <a:solidFill>
                  <a:srgbClr val="FF0000"/>
                </a:solidFill>
              </a:rPr>
              <a:t>e</a:t>
            </a:r>
            <a:r>
              <a:rPr lang="pt-BR" sz="2000" b="1" i="1" baseline="30000">
                <a:solidFill>
                  <a:srgbClr val="FF0000"/>
                </a:solidFill>
              </a:rPr>
              <a:t>-</a:t>
            </a:r>
            <a:r>
              <a:rPr lang="pt-BR" sz="2000" b="1" i="1" baseline="30000">
                <a:solidFill>
                  <a:srgbClr val="FF0000"/>
                </a:solidFill>
                <a:sym typeface="Symbol" pitchFamily="18" charset="2"/>
              </a:rPr>
              <a:t>h/kT</a:t>
            </a:r>
            <a:r>
              <a:rPr lang="pt-BR" sz="2000" b="1" i="1" baseline="30000">
                <a:solidFill>
                  <a:srgbClr val="FF0000"/>
                </a:solidFill>
              </a:rPr>
              <a:t> </a:t>
            </a:r>
            <a:r>
              <a:rPr lang="en-US" sz="2000" i="1"/>
              <a:t>, similarly for </a:t>
            </a:r>
            <a:r>
              <a:rPr lang="en-US" sz="2000" b="1" i="1">
                <a:solidFill>
                  <a:srgbClr val="FF0000"/>
                </a:solidFill>
              </a:rPr>
              <a:t>N</a:t>
            </a:r>
            <a:r>
              <a:rPr lang="en-US" sz="2000" b="1" i="1" baseline="-25000">
                <a:solidFill>
                  <a:srgbClr val="FF0000"/>
                </a:solidFill>
              </a:rPr>
              <a:t>2</a:t>
            </a:r>
            <a:r>
              <a:rPr lang="en-US" sz="2000" b="1" i="1">
                <a:solidFill>
                  <a:srgbClr val="FF0000"/>
                </a:solidFill>
              </a:rPr>
              <a:t> = N</a:t>
            </a:r>
            <a:r>
              <a:rPr lang="en-US" sz="2000" b="1" i="1" baseline="-25000">
                <a:solidFill>
                  <a:srgbClr val="FF0000"/>
                </a:solidFill>
              </a:rPr>
              <a:t>o</a:t>
            </a:r>
            <a:r>
              <a:rPr lang="pt-BR" sz="2000" b="1" i="1">
                <a:solidFill>
                  <a:srgbClr val="FF0000"/>
                </a:solidFill>
              </a:rPr>
              <a:t>e</a:t>
            </a:r>
            <a:r>
              <a:rPr lang="pt-BR" sz="2000" b="1" i="1" baseline="30000">
                <a:solidFill>
                  <a:srgbClr val="FF0000"/>
                </a:solidFill>
              </a:rPr>
              <a:t>-2</a:t>
            </a:r>
            <a:r>
              <a:rPr lang="pt-BR" sz="2000" b="1" i="1" baseline="30000">
                <a:solidFill>
                  <a:srgbClr val="FF0000"/>
                </a:solidFill>
                <a:sym typeface="Symbol" pitchFamily="18" charset="2"/>
              </a:rPr>
              <a:t>h/kT</a:t>
            </a:r>
            <a:r>
              <a:rPr lang="pt-BR" sz="2000" b="1" i="1" baseline="30000">
                <a:solidFill>
                  <a:srgbClr val="FF0000"/>
                </a:solidFill>
              </a:rPr>
              <a:t> </a:t>
            </a:r>
            <a:r>
              <a:rPr lang="en-US" sz="2000" i="1"/>
              <a:t>and </a:t>
            </a:r>
            <a:r>
              <a:rPr lang="en-US" sz="2000" b="1" i="1">
                <a:solidFill>
                  <a:srgbClr val="FF0000"/>
                </a:solidFill>
              </a:rPr>
              <a:t>N</a:t>
            </a:r>
            <a:r>
              <a:rPr lang="en-US" sz="2000" b="1" i="1" baseline="-25000">
                <a:solidFill>
                  <a:srgbClr val="FF0000"/>
                </a:solidFill>
              </a:rPr>
              <a:t>n</a:t>
            </a:r>
            <a:r>
              <a:rPr lang="en-US" sz="2000" b="1" i="1">
                <a:solidFill>
                  <a:srgbClr val="FF0000"/>
                </a:solidFill>
              </a:rPr>
              <a:t> = N</a:t>
            </a:r>
            <a:r>
              <a:rPr lang="en-US" sz="2000" b="1" i="1" baseline="-25000">
                <a:solidFill>
                  <a:srgbClr val="FF0000"/>
                </a:solidFill>
              </a:rPr>
              <a:t>o</a:t>
            </a:r>
            <a:r>
              <a:rPr lang="pt-BR" sz="2000" b="1" i="1">
                <a:solidFill>
                  <a:srgbClr val="FF0000"/>
                </a:solidFill>
              </a:rPr>
              <a:t> e</a:t>
            </a:r>
            <a:r>
              <a:rPr lang="pt-BR" sz="2000" b="1" i="1" baseline="30000">
                <a:solidFill>
                  <a:srgbClr val="FF0000"/>
                </a:solidFill>
              </a:rPr>
              <a:t>-n</a:t>
            </a:r>
            <a:r>
              <a:rPr lang="pt-BR" sz="2000" b="1" i="1" baseline="30000">
                <a:solidFill>
                  <a:srgbClr val="FF0000"/>
                </a:solidFill>
                <a:sym typeface="Symbol" pitchFamily="18" charset="2"/>
              </a:rPr>
              <a:t>h/kT</a:t>
            </a:r>
            <a:r>
              <a:rPr lang="pt-BR" sz="2000" b="1" i="1" baseline="30000">
                <a:solidFill>
                  <a:srgbClr val="FF0000"/>
                </a:solidFill>
              </a:rPr>
              <a:t> </a:t>
            </a:r>
            <a:r>
              <a:rPr lang="en-US" sz="2000"/>
              <a:t>.</a:t>
            </a:r>
          </a:p>
        </p:txBody>
      </p:sp>
      <p:graphicFrame>
        <p:nvGraphicFramePr>
          <p:cNvPr id="5122" name="Object 3"/>
          <p:cNvGraphicFramePr>
            <a:graphicFrameLocks noChangeAspect="1"/>
          </p:cNvGraphicFramePr>
          <p:nvPr/>
        </p:nvGraphicFramePr>
        <p:xfrm>
          <a:off x="117475" y="1828800"/>
          <a:ext cx="5445125" cy="1082675"/>
        </p:xfrm>
        <a:graphic>
          <a:graphicData uri="http://schemas.openxmlformats.org/presentationml/2006/ole">
            <p:oleObj spid="_x0000_s8194" name="Equation" r:id="rId4" imgW="4724280" imgH="939600" progId="">
              <p:embed/>
            </p:oleObj>
          </a:graphicData>
        </a:graphic>
      </p:graphicFrame>
      <p:graphicFrame>
        <p:nvGraphicFramePr>
          <p:cNvPr id="5123" name="Object 4"/>
          <p:cNvGraphicFramePr>
            <a:graphicFrameLocks noChangeAspect="1"/>
          </p:cNvGraphicFramePr>
          <p:nvPr/>
        </p:nvGraphicFramePr>
        <p:xfrm>
          <a:off x="6384925" y="2514600"/>
          <a:ext cx="2682875" cy="1119188"/>
        </p:xfrm>
        <a:graphic>
          <a:graphicData uri="http://schemas.openxmlformats.org/presentationml/2006/ole">
            <p:oleObj spid="_x0000_s8195" name="Equation" r:id="rId5" imgW="2831760" imgH="1180800" progId="">
              <p:embed/>
            </p:oleObj>
          </a:graphicData>
        </a:graphic>
      </p:graphicFrame>
      <p:sp>
        <p:nvSpPr>
          <p:cNvPr id="5128" name="TextBox 6"/>
          <p:cNvSpPr txBox="1">
            <a:spLocks noChangeArrowheads="1"/>
          </p:cNvSpPr>
          <p:nvPr/>
        </p:nvSpPr>
        <p:spPr bwMode="auto">
          <a:xfrm>
            <a:off x="0" y="3370263"/>
            <a:ext cx="4802188" cy="400050"/>
          </a:xfrm>
          <a:prstGeom prst="rect">
            <a:avLst/>
          </a:prstGeom>
          <a:noFill/>
          <a:ln w="9525">
            <a:noFill/>
            <a:miter lim="800000"/>
            <a:headEnd/>
            <a:tailEnd/>
          </a:ln>
        </p:spPr>
        <p:txBody>
          <a:bodyPr wrap="none">
            <a:spAutoFit/>
          </a:bodyPr>
          <a:lstStyle/>
          <a:p>
            <a:r>
              <a:rPr lang="en-US" sz="2000"/>
              <a:t>The total energy of Plank’s resonator will be </a:t>
            </a:r>
          </a:p>
        </p:txBody>
      </p:sp>
      <p:graphicFrame>
        <p:nvGraphicFramePr>
          <p:cNvPr id="5124" name="Object 5"/>
          <p:cNvGraphicFramePr>
            <a:graphicFrameLocks noChangeAspect="1"/>
          </p:cNvGraphicFramePr>
          <p:nvPr/>
        </p:nvGraphicFramePr>
        <p:xfrm>
          <a:off x="33338" y="3797300"/>
          <a:ext cx="6215062" cy="1079500"/>
        </p:xfrm>
        <a:graphic>
          <a:graphicData uri="http://schemas.openxmlformats.org/presentationml/2006/ole">
            <p:oleObj spid="_x0000_s8196" name="Equation" r:id="rId6" imgW="5410080" imgH="939600" progId="">
              <p:embed/>
            </p:oleObj>
          </a:graphicData>
        </a:graphic>
      </p:graphicFrame>
      <p:graphicFrame>
        <p:nvGraphicFramePr>
          <p:cNvPr id="5129" name="Object 9"/>
          <p:cNvGraphicFramePr>
            <a:graphicFrameLocks noChangeAspect="1"/>
          </p:cNvGraphicFramePr>
          <p:nvPr/>
        </p:nvGraphicFramePr>
        <p:xfrm>
          <a:off x="6303963" y="3886200"/>
          <a:ext cx="2763837" cy="1158875"/>
        </p:xfrm>
        <a:graphic>
          <a:graphicData uri="http://schemas.openxmlformats.org/presentationml/2006/ole">
            <p:oleObj spid="_x0000_s8197" name="Equation" r:id="rId7" imgW="2908080" imgH="1218960" progId="">
              <p:embed/>
            </p:oleObj>
          </a:graphicData>
        </a:graphic>
      </p:graphicFrame>
      <p:graphicFrame>
        <p:nvGraphicFramePr>
          <p:cNvPr id="2" name="Object 10"/>
          <p:cNvGraphicFramePr>
            <a:graphicFrameLocks noChangeAspect="1"/>
          </p:cNvGraphicFramePr>
          <p:nvPr/>
        </p:nvGraphicFramePr>
        <p:xfrm>
          <a:off x="217488" y="2921000"/>
          <a:ext cx="1104900" cy="508000"/>
        </p:xfrm>
        <a:graphic>
          <a:graphicData uri="http://schemas.openxmlformats.org/presentationml/2006/ole">
            <p:oleObj spid="_x0000_s8198" name="Equation" r:id="rId8" imgW="1104840" imgH="507960" progId="">
              <p:embed/>
            </p:oleObj>
          </a:graphicData>
        </a:graphic>
      </p:graphicFrame>
      <p:graphicFrame>
        <p:nvGraphicFramePr>
          <p:cNvPr id="3" name="Object 11"/>
          <p:cNvGraphicFramePr>
            <a:graphicFrameLocks noChangeAspect="1"/>
          </p:cNvGraphicFramePr>
          <p:nvPr/>
        </p:nvGraphicFramePr>
        <p:xfrm>
          <a:off x="5837238" y="5562600"/>
          <a:ext cx="3303587" cy="1219200"/>
        </p:xfrm>
        <a:graphic>
          <a:graphicData uri="http://schemas.openxmlformats.org/presentationml/2006/ole">
            <p:oleObj spid="_x0000_s8199" name="Equation" r:id="rId9" imgW="2857320" imgH="1054080" progId="">
              <p:embed/>
            </p:oleObj>
          </a:graphicData>
        </a:graphic>
      </p:graphicFrame>
      <p:graphicFrame>
        <p:nvGraphicFramePr>
          <p:cNvPr id="5132" name="Object 12"/>
          <p:cNvGraphicFramePr>
            <a:graphicFrameLocks noChangeAspect="1"/>
          </p:cNvGraphicFramePr>
          <p:nvPr/>
        </p:nvGraphicFramePr>
        <p:xfrm>
          <a:off x="152400" y="4953000"/>
          <a:ext cx="1384300" cy="584200"/>
        </p:xfrm>
        <a:graphic>
          <a:graphicData uri="http://schemas.openxmlformats.org/presentationml/2006/ole">
            <p:oleObj spid="_x0000_s8200" name="Equation" r:id="rId10" imgW="1384200" imgH="58392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127" grpId="0"/>
      <p:bldP spid="51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1"/>
          <p:cNvGraphicFramePr>
            <a:graphicFrameLocks noChangeAspect="1"/>
          </p:cNvGraphicFramePr>
          <p:nvPr/>
        </p:nvGraphicFramePr>
        <p:xfrm>
          <a:off x="1112838" y="2133600"/>
          <a:ext cx="5318125" cy="942975"/>
        </p:xfrm>
        <a:graphic>
          <a:graphicData uri="http://schemas.openxmlformats.org/presentationml/2006/ole">
            <p:oleObj spid="_x0000_s9218" name="Equation" r:id="rId3" imgW="3149280" imgH="558720" progId="">
              <p:embed/>
            </p:oleObj>
          </a:graphicData>
        </a:graphic>
      </p:graphicFrame>
      <p:sp>
        <p:nvSpPr>
          <p:cNvPr id="9220" name="Rectangle 2"/>
          <p:cNvSpPr>
            <a:spLocks noChangeArrowheads="1"/>
          </p:cNvSpPr>
          <p:nvPr/>
        </p:nvSpPr>
        <p:spPr bwMode="auto">
          <a:xfrm>
            <a:off x="0" y="609600"/>
            <a:ext cx="9144000" cy="1200150"/>
          </a:xfrm>
          <a:prstGeom prst="rect">
            <a:avLst/>
          </a:prstGeom>
          <a:noFill/>
          <a:ln w="9525">
            <a:noFill/>
            <a:miter lim="800000"/>
            <a:headEnd/>
            <a:tailEnd/>
          </a:ln>
        </p:spPr>
        <p:txBody>
          <a:bodyPr>
            <a:spAutoFit/>
          </a:bodyPr>
          <a:lstStyle/>
          <a:p>
            <a:pPr algn="just"/>
            <a:r>
              <a:rPr lang="en-US" sz="2400"/>
              <a:t>Therefore, the </a:t>
            </a:r>
            <a:r>
              <a:rPr lang="en-US" sz="2400" i="1"/>
              <a:t>energy density belonging to the range dv can be obtained by multiplying the </a:t>
            </a:r>
            <a:r>
              <a:rPr lang="en-US" sz="2400"/>
              <a:t>average energy of Planck's oscillator by the number of oscillators per unit volume, in this frequency range </a:t>
            </a:r>
            <a:r>
              <a:rPr lang="en-US" sz="2400">
                <a:sym typeface="Symbol" pitchFamily="18" charset="2"/>
              </a:rPr>
              <a:t></a:t>
            </a:r>
            <a:r>
              <a:rPr lang="en-US" sz="2400"/>
              <a:t> and (</a:t>
            </a:r>
            <a:r>
              <a:rPr lang="en-US" sz="2400">
                <a:sym typeface="Symbol" pitchFamily="18" charset="2"/>
              </a:rPr>
              <a:t></a:t>
            </a:r>
            <a:r>
              <a:rPr lang="en-US" sz="2400"/>
              <a:t> + </a:t>
            </a:r>
            <a:r>
              <a:rPr lang="en-US" sz="2400" i="1"/>
              <a:t>dv).</a:t>
            </a:r>
            <a:endParaRPr lang="en-US" sz="2400"/>
          </a:p>
        </p:txBody>
      </p:sp>
      <p:graphicFrame>
        <p:nvGraphicFramePr>
          <p:cNvPr id="5123" name="Object 3"/>
          <p:cNvGraphicFramePr>
            <a:graphicFrameLocks noChangeAspect="1"/>
          </p:cNvGraphicFramePr>
          <p:nvPr/>
        </p:nvGraphicFramePr>
        <p:xfrm>
          <a:off x="1314450" y="3133725"/>
          <a:ext cx="3629025" cy="879475"/>
        </p:xfrm>
        <a:graphic>
          <a:graphicData uri="http://schemas.openxmlformats.org/presentationml/2006/ole">
            <p:oleObj spid="_x0000_s9219" name="Equation" r:id="rId4" imgW="2361960" imgH="571320" progId="">
              <p:embed/>
            </p:oleObj>
          </a:graphicData>
        </a:graphic>
      </p:graphicFrame>
      <p:sp>
        <p:nvSpPr>
          <p:cNvPr id="5125" name="Rectangle 5"/>
          <p:cNvSpPr>
            <a:spLocks noChangeArrowheads="1"/>
          </p:cNvSpPr>
          <p:nvPr/>
        </p:nvSpPr>
        <p:spPr bwMode="auto">
          <a:xfrm>
            <a:off x="228600" y="4254500"/>
            <a:ext cx="8534400" cy="1384300"/>
          </a:xfrm>
          <a:prstGeom prst="rect">
            <a:avLst/>
          </a:prstGeom>
          <a:noFill/>
          <a:ln w="9525">
            <a:noFill/>
            <a:miter lim="800000"/>
            <a:headEnd/>
            <a:tailEnd/>
          </a:ln>
        </p:spPr>
        <p:txBody>
          <a:bodyPr>
            <a:spAutoFit/>
          </a:bodyPr>
          <a:lstStyle/>
          <a:p>
            <a:pPr algn="just"/>
            <a:r>
              <a:rPr lang="en-US" i="1"/>
              <a:t>where u(</a:t>
            </a:r>
            <a:r>
              <a:rPr lang="en-US" i="1">
                <a:sym typeface="Symbol" pitchFamily="18" charset="2"/>
              </a:rPr>
              <a:t>)d </a:t>
            </a:r>
            <a:r>
              <a:rPr lang="en-US" i="1"/>
              <a:t>is energy density (i.e., total energy per unit volume) belonging to the range dv called </a:t>
            </a:r>
            <a:r>
              <a:rPr lang="en-US" b="1" i="1" u="sng">
                <a:solidFill>
                  <a:srgbClr val="C00000"/>
                </a:solidFill>
              </a:rPr>
              <a:t>Planck's radiation law </a:t>
            </a:r>
            <a:r>
              <a:rPr lang="en-US" i="1"/>
              <a:t>in terms of frequency.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blinds(horizontal)">
                                      <p:cBhvr>
                                        <p:cTn id="12" dur="5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5"/>
                                        </p:tgtEl>
                                        <p:attrNameLst>
                                          <p:attrName>style.visibility</p:attrName>
                                        </p:attrNameLst>
                                      </p:cBhvr>
                                      <p:to>
                                        <p:strVal val="visible"/>
                                      </p:to>
                                    </p:set>
                                    <p:animEffect transition="in" filter="blinds(horizontal)">
                                      <p:cBhvr>
                                        <p:cTn id="17"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earthobservatory.nasa.gov/Features/CALIPSO/Images/budget.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0483" name="TextBox 4"/>
          <p:cNvSpPr txBox="1">
            <a:spLocks noChangeArrowheads="1"/>
          </p:cNvSpPr>
          <p:nvPr/>
        </p:nvSpPr>
        <p:spPr bwMode="auto">
          <a:xfrm>
            <a:off x="6248400" y="304800"/>
            <a:ext cx="2649538" cy="923925"/>
          </a:xfrm>
          <a:prstGeom prst="rect">
            <a:avLst/>
          </a:prstGeom>
          <a:noFill/>
          <a:ln w="9525">
            <a:noFill/>
            <a:miter lim="800000"/>
            <a:headEnd/>
            <a:tailEnd/>
          </a:ln>
        </p:spPr>
        <p:txBody>
          <a:bodyPr wrap="none">
            <a:spAutoFit/>
          </a:bodyPr>
          <a:lstStyle/>
          <a:p>
            <a:r>
              <a:rPr lang="en-US" sz="5400">
                <a:solidFill>
                  <a:srgbClr val="FF0000"/>
                </a:solidFill>
                <a:latin typeface="Monotype Corsiva" pitchFamily="66" charset="0"/>
              </a:rPr>
              <a:t>radiations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40" name="Picture 12"/>
          <p:cNvPicPr>
            <a:picLocks noChangeAspect="1" noChangeArrowheads="1"/>
          </p:cNvPicPr>
          <p:nvPr/>
        </p:nvPicPr>
        <p:blipFill>
          <a:blip r:embed="rId3" cstate="print"/>
          <a:srcRect/>
          <a:stretch>
            <a:fillRect/>
          </a:stretch>
        </p:blipFill>
        <p:spPr bwMode="auto">
          <a:xfrm>
            <a:off x="5505450" y="1524000"/>
            <a:ext cx="3638550" cy="3600450"/>
          </a:xfrm>
          <a:prstGeom prst="rect">
            <a:avLst/>
          </a:prstGeom>
          <a:noFill/>
          <a:ln w="9525">
            <a:noFill/>
            <a:miter lim="800000"/>
            <a:headEnd/>
            <a:tailEnd/>
          </a:ln>
        </p:spPr>
      </p:pic>
      <p:sp>
        <p:nvSpPr>
          <p:cNvPr id="11271" name="Text Box 4"/>
          <p:cNvSpPr txBox="1">
            <a:spLocks noChangeArrowheads="1"/>
          </p:cNvSpPr>
          <p:nvPr/>
        </p:nvSpPr>
        <p:spPr bwMode="auto">
          <a:xfrm>
            <a:off x="0" y="76200"/>
            <a:ext cx="9144000" cy="519113"/>
          </a:xfrm>
          <a:prstGeom prst="rect">
            <a:avLst/>
          </a:prstGeom>
          <a:solidFill>
            <a:schemeClr val="accent2"/>
          </a:solidFill>
          <a:ln w="9525">
            <a:noFill/>
            <a:miter lim="800000"/>
            <a:headEnd/>
            <a:tailEnd/>
          </a:ln>
        </p:spPr>
        <p:txBody>
          <a:bodyPr>
            <a:spAutoFit/>
          </a:bodyPr>
          <a:lstStyle/>
          <a:p>
            <a:pPr>
              <a:spcBef>
                <a:spcPct val="50000"/>
              </a:spcBef>
            </a:pPr>
            <a:r>
              <a:rPr lang="en-US">
                <a:solidFill>
                  <a:schemeClr val="bg1"/>
                </a:solidFill>
              </a:rPr>
              <a:t>Wien’s displacement law</a:t>
            </a:r>
          </a:p>
        </p:txBody>
      </p:sp>
      <p:sp>
        <p:nvSpPr>
          <p:cNvPr id="11272" name="Text Box 5"/>
          <p:cNvSpPr txBox="1">
            <a:spLocks noChangeArrowheads="1"/>
          </p:cNvSpPr>
          <p:nvPr/>
        </p:nvSpPr>
        <p:spPr bwMode="auto">
          <a:xfrm>
            <a:off x="609600" y="685800"/>
            <a:ext cx="8001000" cy="762000"/>
          </a:xfrm>
          <a:prstGeom prst="rect">
            <a:avLst/>
          </a:prstGeom>
          <a:noFill/>
          <a:ln w="9525">
            <a:noFill/>
            <a:miter lim="800000"/>
            <a:headEnd/>
            <a:tailEnd/>
          </a:ln>
        </p:spPr>
        <p:txBody>
          <a:bodyPr>
            <a:spAutoFit/>
          </a:bodyPr>
          <a:lstStyle/>
          <a:p>
            <a:pPr>
              <a:spcBef>
                <a:spcPct val="50000"/>
              </a:spcBef>
            </a:pPr>
            <a:r>
              <a:rPr lang="en-US" sz="2200"/>
              <a:t>The wavelength whose energy density is greatest can be obtained by setting</a:t>
            </a:r>
          </a:p>
        </p:txBody>
      </p:sp>
      <p:graphicFrame>
        <p:nvGraphicFramePr>
          <p:cNvPr id="11266" name="Object 6"/>
          <p:cNvGraphicFramePr>
            <a:graphicFrameLocks noChangeAspect="1"/>
          </p:cNvGraphicFramePr>
          <p:nvPr/>
        </p:nvGraphicFramePr>
        <p:xfrm>
          <a:off x="3733800" y="1295400"/>
          <a:ext cx="1371600" cy="838200"/>
        </p:xfrm>
        <a:graphic>
          <a:graphicData uri="http://schemas.openxmlformats.org/presentationml/2006/ole">
            <p:oleObj spid="_x0000_s11266" name="Equation" r:id="rId4" imgW="380880" imgH="228600" progId="Equation.3">
              <p:embed/>
            </p:oleObj>
          </a:graphicData>
        </a:graphic>
      </p:graphicFrame>
      <p:sp>
        <p:nvSpPr>
          <p:cNvPr id="2" name="Text Box 7"/>
          <p:cNvSpPr txBox="1">
            <a:spLocks noChangeArrowheads="1"/>
          </p:cNvSpPr>
          <p:nvPr/>
        </p:nvSpPr>
        <p:spPr bwMode="auto">
          <a:xfrm>
            <a:off x="685800" y="2209800"/>
            <a:ext cx="3962400" cy="427038"/>
          </a:xfrm>
          <a:prstGeom prst="rect">
            <a:avLst/>
          </a:prstGeom>
          <a:noFill/>
          <a:ln w="9525">
            <a:noFill/>
            <a:miter lim="800000"/>
            <a:headEnd/>
            <a:tailEnd/>
          </a:ln>
        </p:spPr>
        <p:txBody>
          <a:bodyPr>
            <a:spAutoFit/>
          </a:bodyPr>
          <a:lstStyle/>
          <a:p>
            <a:pPr>
              <a:spcBef>
                <a:spcPct val="50000"/>
              </a:spcBef>
            </a:pPr>
            <a:r>
              <a:rPr lang="en-US" sz="2200"/>
              <a:t>and solving for </a:t>
            </a:r>
            <a:r>
              <a:rPr lang="el-GR" sz="2200">
                <a:cs typeface="Times New Roman" pitchFamily="18" charset="0"/>
              </a:rPr>
              <a:t>λ</a:t>
            </a:r>
            <a:r>
              <a:rPr lang="en-US" sz="2200">
                <a:cs typeface="Times New Roman" pitchFamily="18" charset="0"/>
              </a:rPr>
              <a:t> = </a:t>
            </a:r>
            <a:r>
              <a:rPr lang="el-GR" sz="2200">
                <a:cs typeface="Times New Roman" pitchFamily="18" charset="0"/>
              </a:rPr>
              <a:t>λ</a:t>
            </a:r>
            <a:r>
              <a:rPr lang="en-US" sz="2200" baseline="-25000">
                <a:cs typeface="Times New Roman" pitchFamily="18" charset="0"/>
              </a:rPr>
              <a:t>max</a:t>
            </a:r>
            <a:r>
              <a:rPr lang="en-US" sz="2200">
                <a:cs typeface="Times New Roman" pitchFamily="18" charset="0"/>
              </a:rPr>
              <a:t>. We find</a:t>
            </a:r>
            <a:endParaRPr lang="el-GR" sz="2200">
              <a:cs typeface="Times New Roman" pitchFamily="18" charset="0"/>
            </a:endParaRPr>
          </a:p>
        </p:txBody>
      </p:sp>
      <p:sp>
        <p:nvSpPr>
          <p:cNvPr id="7177" name="Text Box 9"/>
          <p:cNvSpPr txBox="1">
            <a:spLocks noChangeArrowheads="1"/>
          </p:cNvSpPr>
          <p:nvPr/>
        </p:nvSpPr>
        <p:spPr bwMode="auto">
          <a:xfrm>
            <a:off x="609600" y="3505200"/>
            <a:ext cx="3810000" cy="519113"/>
          </a:xfrm>
          <a:prstGeom prst="rect">
            <a:avLst/>
          </a:prstGeom>
          <a:noFill/>
          <a:ln w="9525">
            <a:noFill/>
            <a:miter lim="800000"/>
            <a:headEnd/>
            <a:tailEnd/>
          </a:ln>
        </p:spPr>
        <p:txBody>
          <a:bodyPr>
            <a:spAutoFit/>
          </a:bodyPr>
          <a:lstStyle/>
          <a:p>
            <a:pPr>
              <a:spcBef>
                <a:spcPct val="50000"/>
              </a:spcBef>
            </a:pPr>
            <a:r>
              <a:rPr lang="en-US" sz="2200"/>
              <a:t>Which may be written as</a:t>
            </a:r>
            <a:r>
              <a:rPr lang="en-US"/>
              <a:t> </a:t>
            </a:r>
          </a:p>
        </p:txBody>
      </p:sp>
      <p:sp>
        <p:nvSpPr>
          <p:cNvPr id="7178" name="Text Box 12"/>
          <p:cNvSpPr txBox="1">
            <a:spLocks noChangeArrowheads="1"/>
          </p:cNvSpPr>
          <p:nvPr/>
        </p:nvSpPr>
        <p:spPr bwMode="auto">
          <a:xfrm>
            <a:off x="228600" y="5537200"/>
            <a:ext cx="8686800" cy="1016000"/>
          </a:xfrm>
          <a:prstGeom prst="rect">
            <a:avLst/>
          </a:prstGeom>
          <a:noFill/>
          <a:ln w="9525">
            <a:noFill/>
            <a:miter lim="800000"/>
            <a:headEnd/>
            <a:tailEnd/>
          </a:ln>
        </p:spPr>
        <p:txBody>
          <a:bodyPr>
            <a:spAutoFit/>
          </a:bodyPr>
          <a:lstStyle/>
          <a:p>
            <a:pPr algn="just">
              <a:spcBef>
                <a:spcPct val="50000"/>
              </a:spcBef>
            </a:pPr>
            <a:r>
              <a:rPr lang="en-US" sz="2000"/>
              <a:t>This equation is known as </a:t>
            </a:r>
            <a:r>
              <a:rPr lang="en-US" sz="2000" b="1" i="1" u="sng">
                <a:solidFill>
                  <a:srgbClr val="C00000"/>
                </a:solidFill>
              </a:rPr>
              <a:t>Wien’s displacement law</a:t>
            </a:r>
            <a:r>
              <a:rPr lang="en-US" sz="2000"/>
              <a:t>. It quantitatively expresses the empirical fact that the peak in the black body spectrum shifts progressively to shorter wavelength (higher frequencies) as the temperature is increased. </a:t>
            </a:r>
          </a:p>
        </p:txBody>
      </p:sp>
      <p:graphicFrame>
        <p:nvGraphicFramePr>
          <p:cNvPr id="7172" name="Object 13"/>
          <p:cNvGraphicFramePr>
            <a:graphicFrameLocks noChangeAspect="1"/>
          </p:cNvGraphicFramePr>
          <p:nvPr/>
        </p:nvGraphicFramePr>
        <p:xfrm>
          <a:off x="2667000" y="2743200"/>
          <a:ext cx="1725613" cy="762000"/>
        </p:xfrm>
        <a:graphic>
          <a:graphicData uri="http://schemas.openxmlformats.org/presentationml/2006/ole">
            <p:oleObj spid="_x0000_s11267" name="Equation" r:id="rId5" imgW="977760" imgH="431640" progId="">
              <p:embed/>
            </p:oleObj>
          </a:graphicData>
        </a:graphic>
      </p:graphicFrame>
      <p:graphicFrame>
        <p:nvGraphicFramePr>
          <p:cNvPr id="7173" name="Object 14"/>
          <p:cNvGraphicFramePr>
            <a:graphicFrameLocks noChangeAspect="1"/>
          </p:cNvGraphicFramePr>
          <p:nvPr/>
        </p:nvGraphicFramePr>
        <p:xfrm>
          <a:off x="1108075" y="3962400"/>
          <a:ext cx="3914775" cy="1219200"/>
        </p:xfrm>
        <a:graphic>
          <a:graphicData uri="http://schemas.openxmlformats.org/presentationml/2006/ole">
            <p:oleObj spid="_x0000_s11268" name="Equation" r:id="rId6" imgW="2120760" imgH="660240" progId="">
              <p:embed/>
            </p:oleObj>
          </a:graphicData>
        </a:graphic>
      </p:graphicFrame>
      <p:graphicFrame>
        <p:nvGraphicFramePr>
          <p:cNvPr id="48139" name="Object 11"/>
          <p:cNvGraphicFramePr>
            <a:graphicFrameLocks noChangeAspect="1"/>
          </p:cNvGraphicFramePr>
          <p:nvPr/>
        </p:nvGraphicFramePr>
        <p:xfrm>
          <a:off x="5410200" y="1447800"/>
          <a:ext cx="3614738" cy="3895725"/>
        </p:xfrm>
        <a:graphic>
          <a:graphicData uri="http://schemas.openxmlformats.org/presentationml/2006/ole">
            <p:oleObj spid="_x0000_s11269" name="Equation" r:id="rId7" imgW="2438280" imgH="262872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48140"/>
                                        </p:tgtEl>
                                        <p:attrNameLst>
                                          <p:attrName>style.visibility</p:attrName>
                                        </p:attrNameLst>
                                      </p:cBhvr>
                                      <p:to>
                                        <p:strVal val="visible"/>
                                      </p:to>
                                    </p:set>
                                    <p:animEffect transition="in" filter="dissolve">
                                      <p:cBhvr>
                                        <p:cTn id="31" dur="500"/>
                                        <p:tgtEl>
                                          <p:spTgt spid="48140"/>
                                        </p:tgtEl>
                                      </p:cBhvr>
                                    </p:animEffect>
                                  </p:childTnLst>
                                </p:cTn>
                              </p:par>
                              <p:par>
                                <p:cTn id="32" presetID="9" presetClass="exit" presetSubtype="0" fill="hold" nodeType="withEffect">
                                  <p:stCondLst>
                                    <p:cond delay="0"/>
                                  </p:stCondLst>
                                  <p:childTnLst>
                                    <p:animEffect transition="out" filter="dissolve">
                                      <p:cBhvr>
                                        <p:cTn id="33" dur="500"/>
                                        <p:tgtEl>
                                          <p:spTgt spid="48139"/>
                                        </p:tgtEl>
                                      </p:cBhvr>
                                    </p:animEffect>
                                    <p:set>
                                      <p:cBhvr>
                                        <p:cTn id="34" dur="1" fill="hold">
                                          <p:stCondLst>
                                            <p:cond delay="499"/>
                                          </p:stCondLst>
                                        </p:cTn>
                                        <p:tgtEl>
                                          <p:spTgt spid="48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77" grpId="0"/>
      <p:bldP spid="71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a:t>Wien’s Displacement Law</a:t>
            </a:r>
          </a:p>
        </p:txBody>
      </p:sp>
      <p:sp>
        <p:nvSpPr>
          <p:cNvPr id="7171" name="Rectangle 3"/>
          <p:cNvSpPr>
            <a:spLocks noGrp="1" noChangeArrowheads="1"/>
          </p:cNvSpPr>
          <p:nvPr>
            <p:ph type="body" idx="1"/>
          </p:nvPr>
        </p:nvSpPr>
        <p:spPr/>
        <p:txBody>
          <a:bodyPr/>
          <a:lstStyle/>
          <a:p>
            <a:pPr>
              <a:lnSpc>
                <a:spcPct val="90000"/>
              </a:lnSpc>
            </a:pPr>
            <a:r>
              <a:rPr lang="en-US"/>
              <a:t>Hot objects (stars) emit radiation that peaks at relatively short wavelength</a:t>
            </a:r>
          </a:p>
          <a:p>
            <a:pPr lvl="1">
              <a:lnSpc>
                <a:spcPct val="90000"/>
              </a:lnSpc>
            </a:pPr>
            <a:r>
              <a:rPr lang="en-US"/>
              <a:t>The blackbody temperature is 6000K</a:t>
            </a:r>
          </a:p>
          <a:p>
            <a:pPr lvl="1">
              <a:lnSpc>
                <a:spcPct val="90000"/>
              </a:lnSpc>
            </a:pPr>
            <a:r>
              <a:rPr lang="en-US"/>
              <a:t>For the Sun it is about 0.5</a:t>
            </a:r>
            <a:r>
              <a:rPr lang="en-US">
                <a:latin typeface="Symbol" pitchFamily="18" charset="2"/>
              </a:rPr>
              <a:t>m</a:t>
            </a:r>
            <a:r>
              <a:rPr lang="en-US"/>
              <a:t>m</a:t>
            </a:r>
          </a:p>
          <a:p>
            <a:pPr>
              <a:lnSpc>
                <a:spcPct val="90000"/>
              </a:lnSpc>
            </a:pPr>
            <a:r>
              <a:rPr lang="en-US"/>
              <a:t>Cold objects (planets, like the Earth-atmosphere system) emit peak radiation at longer wavelengths</a:t>
            </a:r>
          </a:p>
          <a:p>
            <a:pPr lvl="1">
              <a:lnSpc>
                <a:spcPct val="90000"/>
              </a:lnSpc>
            </a:pPr>
            <a:r>
              <a:rPr lang="en-US"/>
              <a:t>The blackbody temperature is 288K (15</a:t>
            </a:r>
            <a:r>
              <a:rPr lang="en-US" baseline="30000"/>
              <a:t>o</a:t>
            </a:r>
            <a:r>
              <a:rPr lang="en-US"/>
              <a:t>C)</a:t>
            </a:r>
          </a:p>
          <a:p>
            <a:pPr lvl="1">
              <a:lnSpc>
                <a:spcPct val="90000"/>
              </a:lnSpc>
            </a:pPr>
            <a:r>
              <a:rPr lang="en-US"/>
              <a:t>For the Earth it is about 10</a:t>
            </a:r>
            <a:r>
              <a:rPr lang="en-US">
                <a:latin typeface="Symbol" pitchFamily="18" charset="2"/>
              </a:rPr>
              <a:t>m</a:t>
            </a:r>
            <a:r>
              <a:rPr lang="en-US"/>
              <a:t>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4"/>
          <p:cNvSpPr txBox="1">
            <a:spLocks noChangeArrowheads="1"/>
          </p:cNvSpPr>
          <p:nvPr/>
        </p:nvSpPr>
        <p:spPr bwMode="auto">
          <a:xfrm>
            <a:off x="0" y="152400"/>
            <a:ext cx="9144000" cy="519113"/>
          </a:xfrm>
          <a:prstGeom prst="rect">
            <a:avLst/>
          </a:prstGeom>
          <a:solidFill>
            <a:schemeClr val="accent2"/>
          </a:solidFill>
          <a:ln w="9525">
            <a:noFill/>
            <a:miter lim="800000"/>
            <a:headEnd/>
            <a:tailEnd/>
          </a:ln>
        </p:spPr>
        <p:txBody>
          <a:bodyPr>
            <a:spAutoFit/>
          </a:bodyPr>
          <a:lstStyle/>
          <a:p>
            <a:pPr>
              <a:spcBef>
                <a:spcPct val="50000"/>
              </a:spcBef>
            </a:pPr>
            <a:r>
              <a:rPr lang="en-US">
                <a:solidFill>
                  <a:schemeClr val="bg1"/>
                </a:solidFill>
              </a:rPr>
              <a:t>Stefan-Boltzmann Law</a:t>
            </a:r>
          </a:p>
        </p:txBody>
      </p:sp>
      <p:sp>
        <p:nvSpPr>
          <p:cNvPr id="12294" name="Text Box 5"/>
          <p:cNvSpPr txBox="1">
            <a:spLocks noChangeArrowheads="1"/>
          </p:cNvSpPr>
          <p:nvPr/>
        </p:nvSpPr>
        <p:spPr bwMode="auto">
          <a:xfrm>
            <a:off x="0" y="762000"/>
            <a:ext cx="9144000" cy="762000"/>
          </a:xfrm>
          <a:prstGeom prst="rect">
            <a:avLst/>
          </a:prstGeom>
          <a:noFill/>
          <a:ln w="9525">
            <a:noFill/>
            <a:miter lim="800000"/>
            <a:headEnd/>
            <a:tailEnd/>
          </a:ln>
        </p:spPr>
        <p:txBody>
          <a:bodyPr>
            <a:spAutoFit/>
          </a:bodyPr>
          <a:lstStyle/>
          <a:p>
            <a:pPr>
              <a:spcBef>
                <a:spcPct val="50000"/>
              </a:spcBef>
            </a:pPr>
            <a:r>
              <a:rPr lang="en-US" sz="2200"/>
              <a:t>Total energy density within the cavity can be obtained by integrating energy density (eq. 3) over all frequencies. Thus   </a:t>
            </a:r>
          </a:p>
        </p:txBody>
      </p:sp>
      <p:sp>
        <p:nvSpPr>
          <p:cNvPr id="2" name="Text Box 9"/>
          <p:cNvSpPr txBox="1">
            <a:spLocks noChangeArrowheads="1"/>
          </p:cNvSpPr>
          <p:nvPr/>
        </p:nvSpPr>
        <p:spPr bwMode="auto">
          <a:xfrm>
            <a:off x="228600" y="3124200"/>
            <a:ext cx="8686800" cy="1446213"/>
          </a:xfrm>
          <a:prstGeom prst="rect">
            <a:avLst/>
          </a:prstGeom>
          <a:noFill/>
          <a:ln w="9525">
            <a:noFill/>
            <a:miter lim="800000"/>
            <a:headEnd/>
            <a:tailEnd/>
          </a:ln>
        </p:spPr>
        <p:txBody>
          <a:bodyPr>
            <a:spAutoFit/>
          </a:bodyPr>
          <a:lstStyle/>
          <a:p>
            <a:pPr algn="just">
              <a:spcBef>
                <a:spcPct val="50000"/>
              </a:spcBef>
            </a:pPr>
            <a:r>
              <a:rPr lang="en-US" sz="2200"/>
              <a:t>Here </a:t>
            </a:r>
            <a:r>
              <a:rPr lang="en-US" sz="2200" b="1" i="1">
                <a:solidFill>
                  <a:srgbClr val="C00000"/>
                </a:solidFill>
              </a:rPr>
              <a:t>a</a:t>
            </a:r>
            <a:r>
              <a:rPr lang="en-US" sz="2200"/>
              <a:t> is a universal constant. According to the equation, the total energy density is proportional to the fourth power of the absolute temperature of the cavity walls. Therefore we expect that energy E radiated by a black body per second per unit area is also proportional to T</a:t>
            </a:r>
            <a:r>
              <a:rPr lang="en-US" sz="2200" baseline="30000"/>
              <a:t>4</a:t>
            </a:r>
            <a:r>
              <a:rPr lang="en-US" sz="2200"/>
              <a:t> i.e.  </a:t>
            </a:r>
          </a:p>
        </p:txBody>
      </p:sp>
      <p:sp>
        <p:nvSpPr>
          <p:cNvPr id="8199" name="Text Box 11"/>
          <p:cNvSpPr txBox="1">
            <a:spLocks noChangeArrowheads="1"/>
          </p:cNvSpPr>
          <p:nvPr/>
        </p:nvSpPr>
        <p:spPr bwMode="auto">
          <a:xfrm>
            <a:off x="457200" y="6354763"/>
            <a:ext cx="8458200" cy="427037"/>
          </a:xfrm>
          <a:prstGeom prst="rect">
            <a:avLst/>
          </a:prstGeom>
          <a:noFill/>
          <a:ln w="9525">
            <a:noFill/>
            <a:miter lim="800000"/>
            <a:headEnd/>
            <a:tailEnd/>
          </a:ln>
        </p:spPr>
        <p:txBody>
          <a:bodyPr>
            <a:spAutoFit/>
          </a:bodyPr>
          <a:lstStyle/>
          <a:p>
            <a:pPr algn="r">
              <a:spcBef>
                <a:spcPct val="50000"/>
              </a:spcBef>
            </a:pPr>
            <a:r>
              <a:rPr lang="en-US" sz="2200" b="1" i="1">
                <a:solidFill>
                  <a:srgbClr val="002060"/>
                </a:solidFill>
              </a:rPr>
              <a:t>This equation is known as Stefan-Boltzmann Law.</a:t>
            </a:r>
          </a:p>
        </p:txBody>
      </p:sp>
      <p:sp>
        <p:nvSpPr>
          <p:cNvPr id="8200" name="Text Box 12"/>
          <p:cNvSpPr txBox="1">
            <a:spLocks noChangeArrowheads="1"/>
          </p:cNvSpPr>
          <p:nvPr/>
        </p:nvSpPr>
        <p:spPr bwMode="auto">
          <a:xfrm>
            <a:off x="304800" y="5402263"/>
            <a:ext cx="8686800" cy="769937"/>
          </a:xfrm>
          <a:prstGeom prst="rect">
            <a:avLst/>
          </a:prstGeom>
          <a:noFill/>
          <a:ln w="9525">
            <a:noFill/>
            <a:miter lim="800000"/>
            <a:headEnd/>
            <a:tailEnd/>
          </a:ln>
        </p:spPr>
        <p:txBody>
          <a:bodyPr>
            <a:spAutoFit/>
          </a:bodyPr>
          <a:lstStyle/>
          <a:p>
            <a:pPr>
              <a:spcBef>
                <a:spcPct val="50000"/>
              </a:spcBef>
            </a:pPr>
            <a:r>
              <a:rPr lang="en-US" sz="2200">
                <a:cs typeface="Times New Roman" pitchFamily="18" charset="0"/>
              </a:rPr>
              <a:t>Where, e = emissivity, ranges from 0 (for perfectly reflecting surface) to 1 (for a black body, and </a:t>
            </a:r>
            <a:r>
              <a:rPr lang="el-GR" sz="2200">
                <a:cs typeface="Times New Roman" pitchFamily="18" charset="0"/>
              </a:rPr>
              <a:t>σ</a:t>
            </a:r>
            <a:r>
              <a:rPr lang="en-US" sz="2200">
                <a:cs typeface="Times New Roman" pitchFamily="18" charset="0"/>
              </a:rPr>
              <a:t> (Stefan’s constant) = ac/4 =</a:t>
            </a:r>
            <a:r>
              <a:rPr lang="en-US" sz="2200"/>
              <a:t>5.67x10</a:t>
            </a:r>
            <a:r>
              <a:rPr lang="en-US" sz="2200" baseline="30000"/>
              <a:t>-8</a:t>
            </a:r>
            <a:r>
              <a:rPr lang="en-US" sz="2200"/>
              <a:t> watt/m</a:t>
            </a:r>
            <a:r>
              <a:rPr lang="en-US" sz="2200" baseline="30000"/>
              <a:t>2</a:t>
            </a:r>
            <a:r>
              <a:rPr lang="en-US" sz="2200"/>
              <a:t>-K</a:t>
            </a:r>
            <a:r>
              <a:rPr lang="en-US" sz="2200" baseline="30000"/>
              <a:t>4</a:t>
            </a:r>
            <a:r>
              <a:rPr lang="en-US" sz="2200"/>
              <a:t>. </a:t>
            </a:r>
            <a:endParaRPr lang="el-GR" sz="2200"/>
          </a:p>
        </p:txBody>
      </p:sp>
      <p:graphicFrame>
        <p:nvGraphicFramePr>
          <p:cNvPr id="8194" name="Object 11"/>
          <p:cNvGraphicFramePr>
            <a:graphicFrameLocks noChangeAspect="1"/>
          </p:cNvGraphicFramePr>
          <p:nvPr/>
        </p:nvGraphicFramePr>
        <p:xfrm>
          <a:off x="3335338" y="4724400"/>
          <a:ext cx="1711325" cy="558800"/>
        </p:xfrm>
        <a:graphic>
          <a:graphicData uri="http://schemas.openxmlformats.org/presentationml/2006/ole">
            <p:oleObj spid="_x0000_s12290" name="Equation" r:id="rId3" imgW="622080" imgH="203040" progId="">
              <p:embed/>
            </p:oleObj>
          </a:graphicData>
        </a:graphic>
      </p:graphicFrame>
      <p:graphicFrame>
        <p:nvGraphicFramePr>
          <p:cNvPr id="8195" name="Object 12"/>
          <p:cNvGraphicFramePr>
            <a:graphicFrameLocks noChangeAspect="1"/>
          </p:cNvGraphicFramePr>
          <p:nvPr/>
        </p:nvGraphicFramePr>
        <p:xfrm>
          <a:off x="1752600" y="1676400"/>
          <a:ext cx="3124200" cy="1382713"/>
        </p:xfrm>
        <a:graphic>
          <a:graphicData uri="http://schemas.openxmlformats.org/presentationml/2006/ole">
            <p:oleObj spid="_x0000_s12291" name="Equation" r:id="rId4" imgW="1549080" imgH="685800" progId="">
              <p:embed/>
            </p:oleObj>
          </a:graphicData>
        </a:graphic>
      </p:graphicFrame>
      <p:graphicFrame>
        <p:nvGraphicFramePr>
          <p:cNvPr id="12292" name="Object 9"/>
          <p:cNvGraphicFramePr>
            <a:graphicFrameLocks noChangeAspect="1"/>
          </p:cNvGraphicFramePr>
          <p:nvPr/>
        </p:nvGraphicFramePr>
        <p:xfrm>
          <a:off x="5791200" y="1447800"/>
          <a:ext cx="3232150" cy="762000"/>
        </p:xfrm>
        <a:graphic>
          <a:graphicData uri="http://schemas.openxmlformats.org/presentationml/2006/ole">
            <p:oleObj spid="_x0000_s12292" name="Equation" r:id="rId5" imgW="1777680" imgH="41904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199" grpId="0"/>
      <p:bldP spid="8200"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457200"/>
            <a:ext cx="8839200" cy="1200150"/>
          </a:xfrm>
          <a:noFill/>
        </p:spPr>
        <p:txBody>
          <a:bodyPr anchor="b">
            <a:spAutoFit/>
          </a:bodyPr>
          <a:lstStyle/>
          <a:p>
            <a:pPr algn="just" eaLnBrk="1" hangingPunct="1"/>
            <a:r>
              <a:rPr lang="en-US" altLang="en-US" sz="2400" smtClean="0">
                <a:solidFill>
                  <a:schemeClr val="tx1"/>
                </a:solidFill>
                <a:latin typeface="Times New Roman" pitchFamily="18" charset="0"/>
                <a:cs typeface="Times New Roman" pitchFamily="18" charset="0"/>
              </a:rPr>
              <a:t>Q1: An x-ray photon is scattered by an electron. The  frequency of the scattered photon relative to that of the incident photon (a) increases, (b) decreases, or (c) remains the same.				</a:t>
            </a:r>
          </a:p>
        </p:txBody>
      </p:sp>
      <p:sp>
        <p:nvSpPr>
          <p:cNvPr id="15363" name="Rectangle 3"/>
          <p:cNvSpPr>
            <a:spLocks noChangeArrowheads="1"/>
          </p:cNvSpPr>
          <p:nvPr/>
        </p:nvSpPr>
        <p:spPr bwMode="auto">
          <a:xfrm>
            <a:off x="76200" y="1871663"/>
            <a:ext cx="8915400" cy="1938337"/>
          </a:xfrm>
          <a:prstGeom prst="rect">
            <a:avLst/>
          </a:prstGeom>
          <a:noFill/>
          <a:ln w="9525">
            <a:noFill/>
            <a:miter lim="800000"/>
            <a:headEnd/>
            <a:tailEnd/>
          </a:ln>
        </p:spPr>
        <p:txBody>
          <a:bodyPr anchor="b">
            <a:spAutoFit/>
          </a:bodyPr>
          <a:lstStyle/>
          <a:p>
            <a:pPr algn="just"/>
            <a:r>
              <a:rPr lang="en-US" altLang="en-US" sz="2400"/>
              <a:t>Q2. A photon of energy </a:t>
            </a:r>
            <a:r>
              <a:rPr lang="en-US" altLang="en-US" sz="2400" i="1"/>
              <a:t>E</a:t>
            </a:r>
            <a:r>
              <a:rPr lang="en-US" altLang="en-US" sz="2400" baseline="-25000"/>
              <a:t>0</a:t>
            </a:r>
            <a:r>
              <a:rPr lang="en-US" altLang="en-US" sz="2400"/>
              <a:t> strikes a free electron. The scattered photon with energy </a:t>
            </a:r>
            <a:r>
              <a:rPr lang="en-US" altLang="en-US" sz="2400" i="1"/>
              <a:t>E</a:t>
            </a:r>
            <a:r>
              <a:rPr lang="en-US" altLang="en-US" sz="2400"/>
              <a:t> moves in opposite  direction that of the incident photon.  In this Compton effect interaction, the resulting kinetic energy of the electron is (a) </a:t>
            </a:r>
            <a:r>
              <a:rPr lang="en-US" altLang="en-US" sz="2400" i="1"/>
              <a:t>E</a:t>
            </a:r>
            <a:r>
              <a:rPr lang="en-US" altLang="en-US" sz="2400" baseline="-25000"/>
              <a:t>0 </a:t>
            </a:r>
            <a:r>
              <a:rPr lang="en-US" altLang="en-US" sz="2400"/>
              <a:t>, (b) </a:t>
            </a:r>
            <a:r>
              <a:rPr lang="en-US" altLang="en-US" sz="2400" i="1"/>
              <a:t>E</a:t>
            </a:r>
            <a:r>
              <a:rPr lang="en-US" altLang="en-US" sz="2400"/>
              <a:t> , (c)  </a:t>
            </a:r>
            <a:r>
              <a:rPr lang="en-US" altLang="en-US" sz="2400" i="1"/>
              <a:t>E</a:t>
            </a:r>
            <a:r>
              <a:rPr lang="en-US" altLang="en-US" sz="2400" baseline="-25000"/>
              <a:t>0</a:t>
            </a:r>
            <a:r>
              <a:rPr lang="en-US" altLang="en-US" sz="2400"/>
              <a:t> </a:t>
            </a:r>
            <a:r>
              <a:rPr lang="en-US" altLang="en-US" sz="2400">
                <a:sym typeface="Symbol" pitchFamily="18" charset="2"/>
              </a:rPr>
              <a:t></a:t>
            </a:r>
            <a:r>
              <a:rPr lang="en-US" altLang="en-US" sz="2400" i="1"/>
              <a:t> E ,</a:t>
            </a:r>
            <a:r>
              <a:rPr lang="en-US" altLang="en-US" sz="2400"/>
              <a:t> (d)  </a:t>
            </a:r>
            <a:r>
              <a:rPr lang="en-US" altLang="en-US" sz="2400" i="1"/>
              <a:t>E</a:t>
            </a:r>
            <a:r>
              <a:rPr lang="en-US" altLang="en-US" sz="2400" baseline="-25000"/>
              <a:t>0 </a:t>
            </a:r>
            <a:r>
              <a:rPr lang="en-US" altLang="en-US" sz="2400"/>
              <a:t>+ </a:t>
            </a:r>
            <a:r>
              <a:rPr lang="en-US" altLang="en-US" sz="2400" i="1"/>
              <a:t>E , </a:t>
            </a:r>
            <a:r>
              <a:rPr lang="en-US" altLang="en-US" sz="2400"/>
              <a:t>(e) none of the above.				</a:t>
            </a:r>
          </a:p>
        </p:txBody>
      </p:sp>
      <p:sp>
        <p:nvSpPr>
          <p:cNvPr id="36868" name="TextBox 3"/>
          <p:cNvSpPr txBox="1">
            <a:spLocks noChangeArrowheads="1"/>
          </p:cNvSpPr>
          <p:nvPr/>
        </p:nvSpPr>
        <p:spPr bwMode="auto">
          <a:xfrm>
            <a:off x="0" y="0"/>
            <a:ext cx="1120775" cy="523875"/>
          </a:xfrm>
          <a:prstGeom prst="rect">
            <a:avLst/>
          </a:prstGeom>
          <a:noFill/>
          <a:ln w="9525">
            <a:noFill/>
            <a:miter lim="800000"/>
            <a:headEnd/>
            <a:tailEnd/>
          </a:ln>
        </p:spPr>
        <p:txBody>
          <a:bodyPr wrap="none">
            <a:spAutoFit/>
          </a:bodyPr>
          <a:lstStyle/>
          <a:p>
            <a:r>
              <a:rPr lang="en-US"/>
              <a:t>Quest:</a:t>
            </a:r>
            <a:endParaRPr lang="en-IN"/>
          </a:p>
        </p:txBody>
      </p:sp>
      <p:sp>
        <p:nvSpPr>
          <p:cNvPr id="5" name="TextBox 4"/>
          <p:cNvSpPr txBox="1">
            <a:spLocks noChangeArrowheads="1"/>
          </p:cNvSpPr>
          <p:nvPr/>
        </p:nvSpPr>
        <p:spPr bwMode="auto">
          <a:xfrm>
            <a:off x="7391400" y="3505200"/>
            <a:ext cx="1350963" cy="523875"/>
          </a:xfrm>
          <a:prstGeom prst="rect">
            <a:avLst/>
          </a:prstGeom>
          <a:noFill/>
          <a:ln w="9525">
            <a:noFill/>
            <a:miter lim="800000"/>
            <a:headEnd/>
            <a:tailEnd/>
          </a:ln>
        </p:spPr>
        <p:txBody>
          <a:bodyPr wrap="none">
            <a:spAutoFit/>
          </a:bodyPr>
          <a:lstStyle/>
          <a:p>
            <a:r>
              <a:rPr lang="en-US" altLang="en-US" i="1">
                <a:solidFill>
                  <a:srgbClr val="FF0000"/>
                </a:solidFill>
              </a:rPr>
              <a:t>Ans: (c)</a:t>
            </a:r>
            <a:endParaRPr lang="en-IN" i="1">
              <a:solidFill>
                <a:srgbClr val="FF0000"/>
              </a:solidFill>
            </a:endParaRPr>
          </a:p>
        </p:txBody>
      </p:sp>
      <p:sp>
        <p:nvSpPr>
          <p:cNvPr id="6" name="TextBox 5"/>
          <p:cNvSpPr txBox="1">
            <a:spLocks noChangeArrowheads="1"/>
          </p:cNvSpPr>
          <p:nvPr/>
        </p:nvSpPr>
        <p:spPr bwMode="auto">
          <a:xfrm>
            <a:off x="7086600" y="1371600"/>
            <a:ext cx="1373188" cy="523875"/>
          </a:xfrm>
          <a:prstGeom prst="rect">
            <a:avLst/>
          </a:prstGeom>
          <a:noFill/>
          <a:ln w="9525">
            <a:noFill/>
            <a:miter lim="800000"/>
            <a:headEnd/>
            <a:tailEnd/>
          </a:ln>
        </p:spPr>
        <p:txBody>
          <a:bodyPr wrap="none">
            <a:spAutoFit/>
          </a:bodyPr>
          <a:lstStyle/>
          <a:p>
            <a:r>
              <a:rPr lang="en-US" altLang="en-US" i="1">
                <a:solidFill>
                  <a:srgbClr val="FF0000"/>
                </a:solidFill>
              </a:rPr>
              <a:t>Ans: (b)</a:t>
            </a:r>
            <a:endParaRPr lang="en-IN" i="1">
              <a:solidFill>
                <a:srgbClr val="FF0000"/>
              </a:solidFill>
            </a:endParaRPr>
          </a:p>
        </p:txBody>
      </p:sp>
      <p:sp>
        <p:nvSpPr>
          <p:cNvPr id="7" name="Rectangle 3"/>
          <p:cNvSpPr>
            <a:spLocks noChangeArrowheads="1"/>
          </p:cNvSpPr>
          <p:nvPr/>
        </p:nvSpPr>
        <p:spPr bwMode="auto">
          <a:xfrm>
            <a:off x="152400" y="3875088"/>
            <a:ext cx="8686800" cy="2678112"/>
          </a:xfrm>
          <a:prstGeom prst="rect">
            <a:avLst/>
          </a:prstGeom>
          <a:noFill/>
          <a:ln w="9525">
            <a:noFill/>
            <a:miter lim="800000"/>
            <a:headEnd/>
            <a:tailEnd/>
          </a:ln>
        </p:spPr>
        <p:txBody>
          <a:bodyPr anchor="b">
            <a:spAutoFit/>
          </a:bodyPr>
          <a:lstStyle/>
          <a:p>
            <a:pPr algn="just"/>
            <a:r>
              <a:rPr lang="en-US" altLang="en-US" sz="2400"/>
              <a:t>Q3. Deduce the expression for the maximum kinetic energy of the recoiled electron.</a:t>
            </a:r>
          </a:p>
          <a:p>
            <a:pPr algn="just"/>
            <a:endParaRPr lang="en-US" altLang="en-US" sz="2400"/>
          </a:p>
          <a:p>
            <a:pPr algn="just"/>
            <a:r>
              <a:rPr lang="en-US" altLang="en-US" sz="2400"/>
              <a:t>Q4. Why Compton effect not observed with visible 	light.</a:t>
            </a:r>
          </a:p>
          <a:p>
            <a:pPr algn="just"/>
            <a:endParaRPr lang="en-US" altLang="en-US" sz="2400"/>
          </a:p>
          <a:p>
            <a:pPr algn="just"/>
            <a:r>
              <a:rPr lang="en-US" altLang="en-US" sz="2400"/>
              <a:t>Q5. Explain the presence of unmodified scattered radiation along with modified radiations for non zero scattering angle.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blinds(horizontal)">
                                      <p:cBhvr>
                                        <p:cTn id="12" dur="500"/>
                                        <p:tgtEl>
                                          <p:spTgt spid="153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p>
        </p:txBody>
      </p:sp>
      <p:graphicFrame>
        <p:nvGraphicFramePr>
          <p:cNvPr id="17410" name="Object 6"/>
          <p:cNvGraphicFramePr>
            <a:graphicFrameLocks noChangeAspect="1"/>
          </p:cNvGraphicFramePr>
          <p:nvPr/>
        </p:nvGraphicFramePr>
        <p:xfrm>
          <a:off x="4800600" y="1916113"/>
          <a:ext cx="101600" cy="139700"/>
        </p:xfrm>
        <a:graphic>
          <a:graphicData uri="http://schemas.openxmlformats.org/presentationml/2006/ole">
            <p:oleObj spid="_x0000_s17410" name="Equation" r:id="rId3" imgW="101520" imgH="139680" progId="">
              <p:embed/>
            </p:oleObj>
          </a:graphicData>
        </a:graphic>
      </p:graphicFrame>
      <p:graphicFrame>
        <p:nvGraphicFramePr>
          <p:cNvPr id="17411" name="Object 7"/>
          <p:cNvGraphicFramePr>
            <a:graphicFrameLocks noChangeAspect="1"/>
          </p:cNvGraphicFramePr>
          <p:nvPr/>
        </p:nvGraphicFramePr>
        <p:xfrm>
          <a:off x="0" y="1600200"/>
          <a:ext cx="9096375" cy="4964113"/>
        </p:xfrm>
        <a:graphic>
          <a:graphicData uri="http://schemas.openxmlformats.org/presentationml/2006/ole">
            <p:oleObj spid="_x0000_s17411" name="Equation" r:id="rId4" imgW="3886200" imgH="2120760" progId="">
              <p:embed/>
            </p:oleObj>
          </a:graphicData>
        </a:graphic>
      </p:graphicFrame>
      <p:graphicFrame>
        <p:nvGraphicFramePr>
          <p:cNvPr id="17412" name="Object 8"/>
          <p:cNvGraphicFramePr>
            <a:graphicFrameLocks noChangeAspect="1"/>
          </p:cNvGraphicFramePr>
          <p:nvPr/>
        </p:nvGraphicFramePr>
        <p:xfrm>
          <a:off x="228600" y="304800"/>
          <a:ext cx="2270125" cy="990600"/>
        </p:xfrm>
        <a:graphic>
          <a:graphicData uri="http://schemas.openxmlformats.org/presentationml/2006/ole">
            <p:oleObj spid="_x0000_s17412" name="Equation" r:id="rId5" imgW="495000" imgH="215640" progId="">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2438400" y="152400"/>
            <a:ext cx="3810000" cy="461963"/>
          </a:xfrm>
          <a:prstGeom prst="rect">
            <a:avLst/>
          </a:prstGeom>
          <a:solidFill>
            <a:schemeClr val="accent1"/>
          </a:solidFill>
          <a:ln w="9525">
            <a:noFill/>
            <a:miter lim="800000"/>
            <a:headEnd/>
            <a:tailEnd/>
          </a:ln>
        </p:spPr>
        <p:txBody>
          <a:bodyPr>
            <a:spAutoFit/>
          </a:bodyPr>
          <a:lstStyle/>
          <a:p>
            <a:pPr algn="ctr">
              <a:spcBef>
                <a:spcPct val="50000"/>
              </a:spcBef>
            </a:pPr>
            <a:r>
              <a:rPr lang="en-US" sz="2400"/>
              <a:t>Radiation</a:t>
            </a:r>
          </a:p>
        </p:txBody>
      </p:sp>
      <p:pic>
        <p:nvPicPr>
          <p:cNvPr id="21507" name="Picture 4" descr="http://cs.infospace.com/ClickHandler.ashx?du=http%3a%2f%2f3.bp.blogspot.com%2f_BFZ2BmeJgOU%2fTA3uHFmjE9I%2fAAAAAAAAAFs%2fj1dnZ7PV3bs%2fs320%2fRadiation.1.JPG&amp;ru=http%3a%2f%2f3.bp.blogspot.com%2f_BFZ2BmeJgOU%2fTA3uHFmjE9I%2fAAAAAAAAAFs%2fj1dnZ7PV3bs%2fs320%2fRadiation.1.JPG&amp;ld=20121101&amp;ap=20&amp;app=1&amp;c=babylon2.hp.us.pages&amp;s=babylon2&amp;coi=372380&amp;cop=main-title&amp;euip=121.245.3.218&amp;npp=20&amp;p=0&amp;pp=0&amp;pvaid=8533b8dabbe14d48a631e1620ee47e99&amp;ep=20&amp;mid=9&amp;hash=49662F483AA753D27A209ADECF0ED6FA"/>
          <p:cNvPicPr>
            <a:picLocks noChangeAspect="1" noChangeArrowheads="1"/>
          </p:cNvPicPr>
          <p:nvPr/>
        </p:nvPicPr>
        <p:blipFill>
          <a:blip r:embed="rId2" cstate="print"/>
          <a:srcRect/>
          <a:stretch>
            <a:fillRect/>
          </a:stretch>
        </p:blipFill>
        <p:spPr bwMode="auto">
          <a:xfrm>
            <a:off x="7445375" y="838200"/>
            <a:ext cx="1387475" cy="2486025"/>
          </a:xfrm>
          <a:prstGeom prst="rect">
            <a:avLst/>
          </a:prstGeom>
          <a:noFill/>
          <a:ln w="9525">
            <a:noFill/>
            <a:miter lim="800000"/>
            <a:headEnd/>
            <a:tailEnd/>
          </a:ln>
        </p:spPr>
      </p:pic>
      <p:pic>
        <p:nvPicPr>
          <p:cNvPr id="21508" name="Picture 6" descr="http://cs.infospace.com/ClickHandler.ashx?du=http%3a%2f%2fwww.spaceflight.esa.int%2fimpress%2ftext%2feducation%2fImages%2fHeat_Transfer%2fRadiation%2fImage003.png&amp;ru=http%3a%2f%2fwww.spaceflight.esa.int%2fimpress%2ftext%2feducation%2fImages%2fHeat_Transfer%2fRadiation%2fImage003.png&amp;ld=20121101&amp;ap=17&amp;app=1&amp;c=babylon2.hp.us.pages&amp;s=babylon2&amp;coi=372380&amp;cop=main-title&amp;euip=121.245.3.218&amp;npp=17&amp;p=0&amp;pp=0&amp;pvaid=8533b8dabbe14d48a631e1620ee47e99&amp;ep=17&amp;mid=9&amp;hash=2CF30242F4AC6EB1071764EBAC62D4A9"/>
          <p:cNvPicPr>
            <a:picLocks noChangeAspect="1" noChangeArrowheads="1"/>
          </p:cNvPicPr>
          <p:nvPr/>
        </p:nvPicPr>
        <p:blipFill>
          <a:blip r:embed="rId3" cstate="print"/>
          <a:srcRect/>
          <a:stretch>
            <a:fillRect/>
          </a:stretch>
        </p:blipFill>
        <p:spPr bwMode="auto">
          <a:xfrm>
            <a:off x="7400925" y="3505200"/>
            <a:ext cx="1514475" cy="2200275"/>
          </a:xfrm>
          <a:prstGeom prst="rect">
            <a:avLst/>
          </a:prstGeom>
          <a:noFill/>
          <a:ln w="9525">
            <a:noFill/>
            <a:miter lim="800000"/>
            <a:headEnd/>
            <a:tailEnd/>
          </a:ln>
        </p:spPr>
      </p:pic>
      <p:sp>
        <p:nvSpPr>
          <p:cNvPr id="6" name="Text Box 5"/>
          <p:cNvSpPr txBox="1">
            <a:spLocks noChangeArrowheads="1"/>
          </p:cNvSpPr>
          <p:nvPr/>
        </p:nvSpPr>
        <p:spPr bwMode="auto">
          <a:xfrm>
            <a:off x="228600" y="3098800"/>
            <a:ext cx="6858000" cy="1446213"/>
          </a:xfrm>
          <a:prstGeom prst="rect">
            <a:avLst/>
          </a:prstGeom>
          <a:noFill/>
          <a:ln w="9525">
            <a:noFill/>
            <a:miter lim="800000"/>
            <a:headEnd/>
            <a:tailEnd/>
          </a:ln>
        </p:spPr>
        <p:txBody>
          <a:bodyPr>
            <a:spAutoFit/>
          </a:bodyPr>
          <a:lstStyle/>
          <a:p>
            <a:pPr>
              <a:spcBef>
                <a:spcPct val="50000"/>
              </a:spcBef>
            </a:pPr>
            <a:r>
              <a:rPr lang="en-US" sz="2200">
                <a:solidFill>
                  <a:srgbClr val="C00000"/>
                </a:solidFill>
              </a:rPr>
              <a:t>According to Maxwell, transfer of  heat or thermal energy  through radiation is propagated from one  to another position without  intervening the medium or space  just like light energy propagates</a:t>
            </a:r>
          </a:p>
        </p:txBody>
      </p:sp>
      <p:sp>
        <p:nvSpPr>
          <p:cNvPr id="7" name="Text Box 5"/>
          <p:cNvSpPr txBox="1">
            <a:spLocks noChangeArrowheads="1"/>
          </p:cNvSpPr>
          <p:nvPr/>
        </p:nvSpPr>
        <p:spPr bwMode="auto">
          <a:xfrm>
            <a:off x="228600" y="4471988"/>
            <a:ext cx="6858000" cy="430212"/>
          </a:xfrm>
          <a:prstGeom prst="rect">
            <a:avLst/>
          </a:prstGeom>
          <a:noFill/>
          <a:ln w="9525">
            <a:noFill/>
            <a:miter lim="800000"/>
            <a:headEnd/>
            <a:tailEnd/>
          </a:ln>
        </p:spPr>
        <p:txBody>
          <a:bodyPr>
            <a:spAutoFit/>
          </a:bodyPr>
          <a:lstStyle/>
          <a:p>
            <a:pPr>
              <a:spcBef>
                <a:spcPct val="50000"/>
              </a:spcBef>
            </a:pPr>
            <a:r>
              <a:rPr lang="en-US" sz="2200">
                <a:solidFill>
                  <a:srgbClr val="C00000"/>
                </a:solidFill>
              </a:rPr>
              <a:t>As an electromagnetic wave, thermal radiation follow:</a:t>
            </a:r>
          </a:p>
        </p:txBody>
      </p:sp>
      <p:sp>
        <p:nvSpPr>
          <p:cNvPr id="8" name="Text Box 5"/>
          <p:cNvSpPr txBox="1">
            <a:spLocks noChangeArrowheads="1"/>
          </p:cNvSpPr>
          <p:nvPr/>
        </p:nvSpPr>
        <p:spPr bwMode="auto">
          <a:xfrm>
            <a:off x="228600" y="4954588"/>
            <a:ext cx="7239000" cy="1446212"/>
          </a:xfrm>
          <a:prstGeom prst="rect">
            <a:avLst/>
          </a:prstGeom>
          <a:noFill/>
          <a:ln w="9525">
            <a:noFill/>
            <a:miter lim="800000"/>
            <a:headEnd/>
            <a:tailEnd/>
          </a:ln>
        </p:spPr>
        <p:txBody>
          <a:bodyPr>
            <a:spAutoFit/>
          </a:bodyPr>
          <a:lstStyle/>
          <a:p>
            <a:pPr>
              <a:spcBef>
                <a:spcPct val="50000"/>
              </a:spcBef>
              <a:buFont typeface="Arial" charset="0"/>
              <a:buChar char="•"/>
            </a:pPr>
            <a:r>
              <a:rPr lang="en-US" sz="2200">
                <a:solidFill>
                  <a:srgbClr val="C00000"/>
                </a:solidFill>
              </a:rPr>
              <a:t>  In free space have speed of light</a:t>
            </a:r>
          </a:p>
          <a:p>
            <a:pPr>
              <a:spcBef>
                <a:spcPct val="50000"/>
              </a:spcBef>
              <a:buFont typeface="Arial" charset="0"/>
              <a:buChar char="•"/>
            </a:pPr>
            <a:r>
              <a:rPr lang="en-US" sz="2200">
                <a:solidFill>
                  <a:srgbClr val="C00000"/>
                </a:solidFill>
              </a:rPr>
              <a:t>  Follow straight line path</a:t>
            </a:r>
          </a:p>
          <a:p>
            <a:pPr>
              <a:spcBef>
                <a:spcPct val="50000"/>
              </a:spcBef>
              <a:buFont typeface="Arial" charset="0"/>
              <a:buChar char="•"/>
            </a:pPr>
            <a:r>
              <a:rPr lang="en-US" sz="2200">
                <a:solidFill>
                  <a:srgbClr val="C00000"/>
                </a:solidFill>
              </a:rPr>
              <a:t>  reflection, refraction, interference, diffraction, polarization</a:t>
            </a:r>
          </a:p>
        </p:txBody>
      </p:sp>
      <p:sp>
        <p:nvSpPr>
          <p:cNvPr id="10" name="Text Box 5"/>
          <p:cNvSpPr txBox="1">
            <a:spLocks noChangeArrowheads="1"/>
          </p:cNvSpPr>
          <p:nvPr/>
        </p:nvSpPr>
        <p:spPr bwMode="auto">
          <a:xfrm>
            <a:off x="228600" y="685800"/>
            <a:ext cx="6858000" cy="2462213"/>
          </a:xfrm>
          <a:prstGeom prst="rect">
            <a:avLst/>
          </a:prstGeom>
          <a:noFill/>
          <a:ln w="9525">
            <a:noFill/>
            <a:miter lim="800000"/>
            <a:headEnd/>
            <a:tailEnd/>
          </a:ln>
        </p:spPr>
        <p:txBody>
          <a:bodyPr>
            <a:spAutoFit/>
          </a:bodyPr>
          <a:lstStyle/>
          <a:p>
            <a:pPr>
              <a:spcBef>
                <a:spcPct val="50000"/>
              </a:spcBef>
            </a:pPr>
            <a:r>
              <a:rPr lang="en-US" sz="2200">
                <a:solidFill>
                  <a:srgbClr val="C00000"/>
                </a:solidFill>
              </a:rPr>
              <a:t>All matter having temperature higher than absolute zero emits energy in the form of  thermal radiation </a:t>
            </a:r>
          </a:p>
          <a:p>
            <a:pPr>
              <a:spcBef>
                <a:spcPct val="50000"/>
              </a:spcBef>
            </a:pPr>
            <a:r>
              <a:rPr lang="en-US" sz="2200">
                <a:solidFill>
                  <a:srgbClr val="C00000"/>
                </a:solidFill>
              </a:rPr>
              <a:t>Rate of emission depends on the surface, nature  and temperature of body </a:t>
            </a:r>
          </a:p>
          <a:p>
            <a:pPr>
              <a:spcBef>
                <a:spcPct val="50000"/>
              </a:spcBef>
            </a:pPr>
            <a:r>
              <a:rPr lang="en-US" sz="2200">
                <a:solidFill>
                  <a:srgbClr val="C00000"/>
                </a:solidFill>
              </a:rPr>
              <a:t>At the same time it receive (absorb) radiations from surrounding.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blinds(horizontal)">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blinds(horizontal)">
                                      <p:cBhvr>
                                        <p:cTn id="37" dur="5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blinds(horizontal)">
                                      <p:cBhvr>
                                        <p:cTn id="4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3"/>
          <p:cNvSpPr txBox="1">
            <a:spLocks noChangeArrowheads="1"/>
          </p:cNvSpPr>
          <p:nvPr/>
        </p:nvSpPr>
        <p:spPr bwMode="auto">
          <a:xfrm>
            <a:off x="0" y="0"/>
            <a:ext cx="8943975" cy="6740525"/>
          </a:xfrm>
          <a:prstGeom prst="rect">
            <a:avLst/>
          </a:prstGeom>
          <a:noFill/>
          <a:ln w="9525">
            <a:noFill/>
            <a:miter lim="800000"/>
            <a:headEnd/>
            <a:tailEnd/>
          </a:ln>
        </p:spPr>
        <p:txBody>
          <a:bodyPr wrap="none">
            <a:spAutoFit/>
          </a:bodyPr>
          <a:lstStyle/>
          <a:p>
            <a:r>
              <a:rPr lang="en-US" sz="2400" u="sng" dirty="0">
                <a:latin typeface="Tahoma" pitchFamily="34" charset="0"/>
                <a:cs typeface="Tahoma" pitchFamily="34" charset="0"/>
              </a:rPr>
              <a:t>Radiation and physical objects</a:t>
            </a:r>
          </a:p>
          <a:p>
            <a:endParaRPr lang="en-US" sz="2400" dirty="0">
              <a:latin typeface="Tahoma" pitchFamily="34" charset="0"/>
              <a:cs typeface="Tahoma" pitchFamily="34" charset="0"/>
            </a:endParaRPr>
          </a:p>
          <a:p>
            <a:r>
              <a:rPr lang="en-US" sz="2400" dirty="0">
                <a:latin typeface="Tahoma" pitchFamily="34" charset="0"/>
                <a:cs typeface="Tahoma" pitchFamily="34" charset="0"/>
              </a:rPr>
              <a:t>Any physical material (solid, liquid, gas) interacts with </a:t>
            </a:r>
          </a:p>
          <a:p>
            <a:r>
              <a:rPr lang="en-US" sz="2400" dirty="0">
                <a:latin typeface="Tahoma" pitchFamily="34" charset="0"/>
                <a:cs typeface="Tahoma" pitchFamily="34" charset="0"/>
              </a:rPr>
              <a:t>electromagnetic waves (radiation) in one of four different ways.</a:t>
            </a:r>
          </a:p>
          <a:p>
            <a:endParaRPr lang="en-US" sz="2400" dirty="0">
              <a:latin typeface="Tahoma" pitchFamily="34" charset="0"/>
              <a:cs typeface="Tahoma" pitchFamily="34" charset="0"/>
            </a:endParaRPr>
          </a:p>
          <a:p>
            <a:r>
              <a:rPr lang="en-US" sz="2400" b="1" dirty="0">
                <a:latin typeface="Tahoma" pitchFamily="34" charset="0"/>
                <a:cs typeface="Tahoma" pitchFamily="34" charset="0"/>
              </a:rPr>
              <a:t>TRANSMISSION: </a:t>
            </a:r>
            <a:r>
              <a:rPr lang="en-US" sz="2400" dirty="0">
                <a:latin typeface="Tahoma" pitchFamily="34" charset="0"/>
                <a:cs typeface="Tahoma" pitchFamily="34" charset="0"/>
              </a:rPr>
              <a:t>waves pass through the material</a:t>
            </a:r>
          </a:p>
          <a:p>
            <a:endParaRPr lang="en-US" sz="2400" dirty="0">
              <a:latin typeface="Tahoma" pitchFamily="34" charset="0"/>
              <a:cs typeface="Tahoma" pitchFamily="34" charset="0"/>
            </a:endParaRPr>
          </a:p>
          <a:p>
            <a:r>
              <a:rPr lang="en-US" sz="2400" b="1" dirty="0">
                <a:latin typeface="Tahoma" pitchFamily="34" charset="0"/>
                <a:cs typeface="Tahoma" pitchFamily="34" charset="0"/>
              </a:rPr>
              <a:t>ABSORPTION: </a:t>
            </a:r>
            <a:r>
              <a:rPr lang="en-US" sz="2400" dirty="0">
                <a:latin typeface="Tahoma" pitchFamily="34" charset="0"/>
                <a:cs typeface="Tahoma" pitchFamily="34" charset="0"/>
              </a:rPr>
              <a:t>some of the waves are absorbed (&amp; heat)</a:t>
            </a:r>
          </a:p>
          <a:p>
            <a:endParaRPr lang="en-US" sz="2400" dirty="0">
              <a:latin typeface="Tahoma" pitchFamily="34" charset="0"/>
              <a:cs typeface="Tahoma" pitchFamily="34" charset="0"/>
            </a:endParaRPr>
          </a:p>
          <a:p>
            <a:r>
              <a:rPr lang="en-US" sz="2400" b="1" dirty="0">
                <a:latin typeface="Tahoma" pitchFamily="34" charset="0"/>
                <a:cs typeface="Tahoma" pitchFamily="34" charset="0"/>
              </a:rPr>
              <a:t>REFLECTION: </a:t>
            </a:r>
            <a:r>
              <a:rPr lang="en-US" sz="2400" dirty="0">
                <a:latin typeface="Tahoma" pitchFamily="34" charset="0"/>
                <a:cs typeface="Tahoma" pitchFamily="34" charset="0"/>
              </a:rPr>
              <a:t>some of the waves are reflected in the direction </a:t>
            </a:r>
          </a:p>
          <a:p>
            <a:r>
              <a:rPr lang="en-US" sz="2400" dirty="0">
                <a:latin typeface="Tahoma" pitchFamily="34" charset="0"/>
                <a:cs typeface="Tahoma" pitchFamily="34" charset="0"/>
              </a:rPr>
              <a:t>		   they came from.</a:t>
            </a:r>
          </a:p>
          <a:p>
            <a:endParaRPr lang="en-US" sz="2400" dirty="0">
              <a:latin typeface="Tahoma" pitchFamily="34" charset="0"/>
              <a:cs typeface="Tahoma" pitchFamily="34" charset="0"/>
            </a:endParaRPr>
          </a:p>
          <a:p>
            <a:r>
              <a:rPr lang="en-US" sz="2400" b="1" dirty="0">
                <a:latin typeface="Tahoma" pitchFamily="34" charset="0"/>
                <a:cs typeface="Tahoma" pitchFamily="34" charset="0"/>
              </a:rPr>
              <a:t>EMISSION: </a:t>
            </a:r>
            <a:r>
              <a:rPr lang="en-US" sz="2400" dirty="0">
                <a:latin typeface="Tahoma" pitchFamily="34" charset="0"/>
                <a:cs typeface="Tahoma" pitchFamily="34" charset="0"/>
              </a:rPr>
              <a:t>Every object (above absolute zero) emits radiation </a:t>
            </a:r>
          </a:p>
          <a:p>
            <a:r>
              <a:rPr lang="en-US" sz="2400" dirty="0">
                <a:latin typeface="Tahoma" pitchFamily="34" charset="0"/>
                <a:cs typeface="Tahoma" pitchFamily="34" charset="0"/>
              </a:rPr>
              <a:t>	         because it possesses thermal energy</a:t>
            </a:r>
          </a:p>
          <a:p>
            <a:endParaRPr lang="en-US" sz="2400" dirty="0">
              <a:latin typeface="Tahoma" pitchFamily="34" charset="0"/>
              <a:cs typeface="Tahoma" pitchFamily="34" charset="0"/>
            </a:endParaRPr>
          </a:p>
          <a:p>
            <a:r>
              <a:rPr lang="en-US" sz="2400" dirty="0">
                <a:latin typeface="Tahoma" pitchFamily="34" charset="0"/>
                <a:cs typeface="Tahoma" pitchFamily="34" charset="0"/>
              </a:rPr>
              <a:t>Less important:-</a:t>
            </a:r>
          </a:p>
          <a:p>
            <a:endParaRPr lang="en-US" sz="2400" dirty="0">
              <a:latin typeface="Tahoma" pitchFamily="34" charset="0"/>
              <a:cs typeface="Tahoma" pitchFamily="34" charset="0"/>
            </a:endParaRPr>
          </a:p>
          <a:p>
            <a:r>
              <a:rPr lang="en-US" sz="2400" b="1" dirty="0">
                <a:latin typeface="Tahoma" pitchFamily="34" charset="0"/>
                <a:cs typeface="Tahoma" pitchFamily="34" charset="0"/>
              </a:rPr>
              <a:t>SCATTERING</a:t>
            </a:r>
            <a:r>
              <a:rPr lang="en-US" sz="2400" dirty="0">
                <a:latin typeface="Tahoma" pitchFamily="34" charset="0"/>
                <a:cs typeface="Tahoma" pitchFamily="34" charset="0"/>
              </a:rPr>
              <a:t>: waves are deflected (hence blue sky…)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0">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0">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0">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0">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0">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0"/>
            <a:ext cx="9144000" cy="1143000"/>
          </a:xfrm>
        </p:spPr>
        <p:txBody>
          <a:bodyPr/>
          <a:lstStyle/>
          <a:p>
            <a:pPr algn="l" eaLnBrk="1" hangingPunct="1"/>
            <a:r>
              <a:rPr lang="en-US" sz="2400" u="sng" dirty="0" smtClean="0">
                <a:ea typeface="ＭＳ Ｐゴシック" pitchFamily="34" charset="-128"/>
                <a:cs typeface="Arial" charset="0"/>
              </a:rPr>
              <a:t>A key fact for Earth’s climate is that gases in the atmosphere absorb radiation.</a:t>
            </a:r>
          </a:p>
        </p:txBody>
      </p:sp>
      <p:sp>
        <p:nvSpPr>
          <p:cNvPr id="1028" name="Rectangle 3"/>
          <p:cNvSpPr>
            <a:spLocks noGrp="1" noChangeArrowheads="1"/>
          </p:cNvSpPr>
          <p:nvPr>
            <p:ph type="body" idx="1"/>
          </p:nvPr>
        </p:nvSpPr>
        <p:spPr>
          <a:xfrm>
            <a:off x="76200" y="1828800"/>
            <a:ext cx="8915400" cy="4114800"/>
          </a:xfrm>
        </p:spPr>
        <p:txBody>
          <a:bodyPr/>
          <a:lstStyle/>
          <a:p>
            <a:pPr eaLnBrk="1" hangingPunct="1"/>
            <a:r>
              <a:rPr lang="en-US" sz="2400" dirty="0" smtClean="0">
                <a:ea typeface="ＭＳ Ｐゴシック" pitchFamily="34" charset="-128"/>
                <a:cs typeface="Arial" charset="0"/>
              </a:rPr>
              <a:t>Molecules absorb radiation at particular wavelengths, depending on amount of energy required to cause vibration or rotation of atomic bond.</a:t>
            </a:r>
          </a:p>
          <a:p>
            <a:pPr eaLnBrk="1" hangingPunct="1"/>
            <a:endParaRPr lang="en-US" sz="2400" dirty="0" smtClean="0">
              <a:ea typeface="ＭＳ Ｐゴシック" pitchFamily="34" charset="-128"/>
              <a:cs typeface="Arial" charset="0"/>
            </a:endParaRPr>
          </a:p>
          <a:p>
            <a:pPr eaLnBrk="1" hangingPunct="1"/>
            <a:r>
              <a:rPr lang="en-US" sz="2400" dirty="0" smtClean="0">
                <a:ea typeface="ＭＳ Ｐゴシック" pitchFamily="34" charset="-128"/>
                <a:cs typeface="Arial" charset="0"/>
              </a:rPr>
              <a:t>Two essential things for the greenhouse effect:</a:t>
            </a:r>
          </a:p>
          <a:p>
            <a:pPr eaLnBrk="1" hangingPunct="1"/>
            <a:endParaRPr lang="en-US" sz="2400" dirty="0" smtClean="0">
              <a:ea typeface="ＭＳ Ｐゴシック" pitchFamily="34" charset="-128"/>
              <a:cs typeface="Arial" charset="0"/>
            </a:endParaRPr>
          </a:p>
          <a:p>
            <a:pPr lvl="1" eaLnBrk="1" hangingPunct="1"/>
            <a:r>
              <a:rPr lang="en-US" sz="2000" dirty="0" smtClean="0">
                <a:ea typeface="ＭＳ Ｐゴシック" pitchFamily="34" charset="-128"/>
                <a:cs typeface="Arial" charset="0"/>
              </a:rPr>
              <a:t>The Earth’s atmosphere is </a:t>
            </a:r>
            <a:r>
              <a:rPr lang="en-US" sz="2000" i="1" u="sng" dirty="0" smtClean="0">
                <a:ea typeface="ＭＳ Ｐゴシック" pitchFamily="34" charset="-128"/>
                <a:cs typeface="Arial" charset="0"/>
              </a:rPr>
              <a:t>mostly transparent</a:t>
            </a:r>
            <a:r>
              <a:rPr lang="en-US" sz="2000" dirty="0" smtClean="0">
                <a:ea typeface="ＭＳ Ｐゴシック" pitchFamily="34" charset="-128"/>
                <a:cs typeface="Arial" charset="0"/>
              </a:rPr>
              <a:t> to visible radiation (why not totally)</a:t>
            </a:r>
          </a:p>
          <a:p>
            <a:pPr lvl="1" eaLnBrk="1" hangingPunct="1"/>
            <a:endParaRPr lang="en-US" sz="2000" dirty="0" smtClean="0">
              <a:ea typeface="ＭＳ Ｐゴシック" pitchFamily="34" charset="-128"/>
              <a:cs typeface="Arial" charset="0"/>
            </a:endParaRPr>
          </a:p>
          <a:p>
            <a:pPr lvl="1" eaLnBrk="1" hangingPunct="1"/>
            <a:r>
              <a:rPr lang="en-US" sz="2000" dirty="0" smtClean="0">
                <a:ea typeface="ＭＳ Ｐゴシック" pitchFamily="34" charset="-128"/>
                <a:cs typeface="Arial" charset="0"/>
              </a:rPr>
              <a:t>The Earth’s atmosphere is </a:t>
            </a:r>
            <a:r>
              <a:rPr lang="en-US" sz="2000" i="1" u="sng" dirty="0" smtClean="0">
                <a:ea typeface="ＭＳ Ｐゴシック" pitchFamily="34" charset="-128"/>
                <a:cs typeface="Arial" charset="0"/>
              </a:rPr>
              <a:t>mostly opaque</a:t>
            </a:r>
            <a:r>
              <a:rPr lang="en-US" sz="2000" dirty="0" smtClean="0">
                <a:ea typeface="ＭＳ Ｐゴシック" pitchFamily="34" charset="-128"/>
                <a:cs typeface="Arial" charset="0"/>
              </a:rPr>
              <a:t> to infrared radiation.</a:t>
            </a:r>
          </a:p>
        </p:txBody>
      </p:sp>
      <p:graphicFrame>
        <p:nvGraphicFramePr>
          <p:cNvPr id="1026" name="Object 2"/>
          <p:cNvGraphicFramePr>
            <a:graphicFrameLocks noChangeAspect="1"/>
          </p:cNvGraphicFramePr>
          <p:nvPr/>
        </p:nvGraphicFramePr>
        <p:xfrm>
          <a:off x="5562600" y="609600"/>
          <a:ext cx="3200400" cy="1254125"/>
        </p:xfrm>
        <a:graphic>
          <a:graphicData uri="http://schemas.openxmlformats.org/presentationml/2006/ole">
            <p:oleObj spid="_x0000_s1026" name="Drawing" r:id="rId4" imgW="6473880" imgH="253656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File:Human-Visible.jpg">
            <a:hlinkClick r:id="rId2"/>
          </p:cNvPr>
          <p:cNvPicPr>
            <a:picLocks noChangeAspect="1" noChangeArrowheads="1"/>
          </p:cNvPicPr>
          <p:nvPr/>
        </p:nvPicPr>
        <p:blipFill>
          <a:blip r:embed="rId3" cstate="print"/>
          <a:srcRect/>
          <a:stretch>
            <a:fillRect/>
          </a:stretch>
        </p:blipFill>
        <p:spPr bwMode="auto">
          <a:xfrm>
            <a:off x="3505200" y="1600200"/>
            <a:ext cx="2527300" cy="2679700"/>
          </a:xfrm>
          <a:prstGeom prst="rect">
            <a:avLst/>
          </a:prstGeom>
          <a:noFill/>
          <a:ln w="9525">
            <a:noFill/>
            <a:miter lim="800000"/>
            <a:headEnd/>
            <a:tailEnd/>
          </a:ln>
        </p:spPr>
      </p:pic>
      <p:pic>
        <p:nvPicPr>
          <p:cNvPr id="13315" name="Picture 4" descr="File:Human-Infrared.jpg">
            <a:hlinkClick r:id="rId4"/>
          </p:cNvPr>
          <p:cNvPicPr>
            <a:picLocks noChangeAspect="1" noChangeArrowheads="1"/>
          </p:cNvPicPr>
          <p:nvPr/>
        </p:nvPicPr>
        <p:blipFill>
          <a:blip r:embed="rId5" cstate="print"/>
          <a:srcRect/>
          <a:stretch>
            <a:fillRect/>
          </a:stretch>
        </p:blipFill>
        <p:spPr bwMode="auto">
          <a:xfrm>
            <a:off x="6296025" y="1524000"/>
            <a:ext cx="2466975" cy="2717800"/>
          </a:xfrm>
          <a:prstGeom prst="rect">
            <a:avLst/>
          </a:prstGeom>
          <a:noFill/>
          <a:ln w="9525">
            <a:noFill/>
            <a:miter lim="800000"/>
            <a:headEnd/>
            <a:tailEnd/>
          </a:ln>
        </p:spPr>
      </p:pic>
      <p:sp>
        <p:nvSpPr>
          <p:cNvPr id="13316" name="Rectangle 3"/>
          <p:cNvSpPr>
            <a:spLocks noChangeArrowheads="1"/>
          </p:cNvSpPr>
          <p:nvPr/>
        </p:nvSpPr>
        <p:spPr bwMode="auto">
          <a:xfrm>
            <a:off x="217488" y="4692650"/>
            <a:ext cx="8469312" cy="1631950"/>
          </a:xfrm>
          <a:prstGeom prst="rect">
            <a:avLst/>
          </a:prstGeom>
          <a:noFill/>
          <a:ln w="9525">
            <a:noFill/>
            <a:miter lim="800000"/>
            <a:headEnd/>
            <a:tailEnd/>
          </a:ln>
        </p:spPr>
        <p:txBody>
          <a:bodyPr>
            <a:spAutoFit/>
          </a:bodyPr>
          <a:lstStyle/>
          <a:p>
            <a:pPr algn="just"/>
            <a:r>
              <a:rPr lang="en-US" sz="2000" i="1" dirty="0"/>
              <a:t>Much of a person's energy is radiated away in the form of </a:t>
            </a:r>
            <a:r>
              <a:rPr lang="en-US" sz="2000" i="1" dirty="0">
                <a:hlinkClick r:id="rId6" action="ppaction://hlinkfile" tooltip="Infrared"/>
              </a:rPr>
              <a:t>infrared</a:t>
            </a:r>
            <a:r>
              <a:rPr lang="en-US" sz="2000" i="1" dirty="0"/>
              <a:t> light. Some materials are transparent in the infrared, while opaque to visible light, as is the plastic bag in this infrared image. Other materials are transparent to visible light, while opaque or reflective in the infrared, noticeable by darkness of the man's glasses</a:t>
            </a:r>
          </a:p>
        </p:txBody>
      </p:sp>
      <p:pic>
        <p:nvPicPr>
          <p:cNvPr id="23557" name="Picture 2" descr="File:Hot metalwork.jpg"/>
          <p:cNvPicPr>
            <a:picLocks noChangeAspect="1" noChangeArrowheads="1"/>
          </p:cNvPicPr>
          <p:nvPr/>
        </p:nvPicPr>
        <p:blipFill>
          <a:blip r:embed="rId7" cstate="print"/>
          <a:srcRect/>
          <a:stretch>
            <a:fillRect/>
          </a:stretch>
        </p:blipFill>
        <p:spPr bwMode="auto">
          <a:xfrm>
            <a:off x="457200" y="1600200"/>
            <a:ext cx="2590800" cy="2695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Radcurveexpand"/>
          <p:cNvPicPr>
            <a:picLocks noChangeAspect="1" noChangeArrowheads="1"/>
          </p:cNvPicPr>
          <p:nvPr/>
        </p:nvPicPr>
        <p:blipFill>
          <a:blip r:embed="rId2" cstate="print"/>
          <a:srcRect/>
          <a:stretch>
            <a:fillRect/>
          </a:stretch>
        </p:blipFill>
        <p:spPr bwMode="auto">
          <a:xfrm>
            <a:off x="76200" y="1457325"/>
            <a:ext cx="8991600" cy="4010025"/>
          </a:xfrm>
          <a:prstGeom prst="rect">
            <a:avLst/>
          </a:prstGeom>
          <a:noFill/>
          <a:ln w="9525">
            <a:noFill/>
            <a:miter lim="800000"/>
            <a:headEnd/>
            <a:tailEnd/>
          </a:ln>
        </p:spPr>
      </p:pic>
      <p:sp>
        <p:nvSpPr>
          <p:cNvPr id="25603" name="Text Box 4"/>
          <p:cNvSpPr txBox="1">
            <a:spLocks noChangeArrowheads="1"/>
          </p:cNvSpPr>
          <p:nvPr/>
        </p:nvSpPr>
        <p:spPr bwMode="auto">
          <a:xfrm>
            <a:off x="2438400" y="152400"/>
            <a:ext cx="3810000" cy="461963"/>
          </a:xfrm>
          <a:prstGeom prst="rect">
            <a:avLst/>
          </a:prstGeom>
          <a:solidFill>
            <a:schemeClr val="accent1"/>
          </a:solidFill>
          <a:ln w="9525">
            <a:noFill/>
            <a:miter lim="800000"/>
            <a:headEnd/>
            <a:tailEnd/>
          </a:ln>
        </p:spPr>
        <p:txBody>
          <a:bodyPr>
            <a:spAutoFit/>
          </a:bodyPr>
          <a:lstStyle/>
          <a:p>
            <a:pPr algn="ctr">
              <a:spcBef>
                <a:spcPct val="50000"/>
              </a:spcBef>
            </a:pPr>
            <a:r>
              <a:rPr lang="en-US" sz="2400"/>
              <a:t>Radiation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Radcurve"/>
          <p:cNvPicPr>
            <a:picLocks noChangeAspect="1" noChangeArrowheads="1"/>
          </p:cNvPicPr>
          <p:nvPr/>
        </p:nvPicPr>
        <p:blipFill>
          <a:blip r:embed="rId2" cstate="print"/>
          <a:srcRect/>
          <a:stretch>
            <a:fillRect/>
          </a:stretch>
        </p:blipFill>
        <p:spPr bwMode="auto">
          <a:xfrm>
            <a:off x="142875" y="623888"/>
            <a:ext cx="8315325" cy="5610225"/>
          </a:xfrm>
          <a:prstGeom prst="rect">
            <a:avLst/>
          </a:prstGeom>
          <a:noFill/>
          <a:ln w="9525">
            <a:noFill/>
            <a:miter lim="800000"/>
            <a:headEnd/>
            <a:tailEnd/>
          </a:ln>
        </p:spPr>
      </p:pic>
      <p:sp>
        <p:nvSpPr>
          <p:cNvPr id="26629" name="Rectangle 12"/>
          <p:cNvSpPr>
            <a:spLocks noChangeArrowheads="1"/>
          </p:cNvSpPr>
          <p:nvPr/>
        </p:nvSpPr>
        <p:spPr bwMode="auto">
          <a:xfrm>
            <a:off x="23813" y="-20638"/>
            <a:ext cx="7761287" cy="457201"/>
          </a:xfrm>
          <a:prstGeom prst="rect">
            <a:avLst/>
          </a:prstGeom>
          <a:noFill/>
          <a:ln w="9525">
            <a:noFill/>
            <a:miter lim="800000"/>
            <a:headEnd/>
            <a:tailEnd/>
          </a:ln>
        </p:spPr>
        <p:txBody>
          <a:bodyPr wrap="none">
            <a:spAutoFit/>
          </a:bodyPr>
          <a:lstStyle/>
          <a:p>
            <a:r>
              <a:rPr lang="en-US"/>
              <a:t>Blackbody radiation curves typical for the Sun and Earth</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Radcurve"/>
          <p:cNvPicPr>
            <a:picLocks noChangeAspect="1" noChangeArrowheads="1"/>
          </p:cNvPicPr>
          <p:nvPr/>
        </p:nvPicPr>
        <p:blipFill>
          <a:blip r:embed="rId2" cstate="print"/>
          <a:srcRect/>
          <a:stretch>
            <a:fillRect/>
          </a:stretch>
        </p:blipFill>
        <p:spPr bwMode="auto">
          <a:xfrm>
            <a:off x="142875" y="623888"/>
            <a:ext cx="3743325" cy="5610225"/>
          </a:xfrm>
          <a:prstGeom prst="rect">
            <a:avLst/>
          </a:prstGeom>
          <a:noFill/>
          <a:ln w="9525">
            <a:noFill/>
            <a:miter lim="800000"/>
            <a:headEnd/>
            <a:tailEnd/>
          </a:ln>
        </p:spPr>
      </p:pic>
      <p:sp>
        <p:nvSpPr>
          <p:cNvPr id="26627" name="Rectangle 9"/>
          <p:cNvSpPr>
            <a:spLocks noChangeArrowheads="1"/>
          </p:cNvSpPr>
          <p:nvPr/>
        </p:nvSpPr>
        <p:spPr bwMode="auto">
          <a:xfrm>
            <a:off x="277813" y="6324600"/>
            <a:ext cx="6351587" cy="457200"/>
          </a:xfrm>
          <a:prstGeom prst="rect">
            <a:avLst/>
          </a:prstGeom>
          <a:noFill/>
          <a:ln w="9525">
            <a:noFill/>
            <a:miter lim="800000"/>
            <a:headEnd/>
            <a:tailEnd/>
          </a:ln>
        </p:spPr>
        <p:txBody>
          <a:bodyPr wrap="none">
            <a:spAutoFit/>
          </a:bodyPr>
          <a:lstStyle/>
          <a:p>
            <a:r>
              <a:rPr lang="en-US"/>
              <a:t>Sun radiates a lot more energy that the Earth!</a:t>
            </a:r>
          </a:p>
        </p:txBody>
      </p:sp>
      <p:grpSp>
        <p:nvGrpSpPr>
          <p:cNvPr id="2" name="Group 8"/>
          <p:cNvGrpSpPr>
            <a:grpSpLocks/>
          </p:cNvGrpSpPr>
          <p:nvPr/>
        </p:nvGrpSpPr>
        <p:grpSpPr bwMode="auto">
          <a:xfrm>
            <a:off x="3962400" y="762000"/>
            <a:ext cx="4803775" cy="5181600"/>
            <a:chOff x="457200" y="762000"/>
            <a:chExt cx="8308975" cy="4768850"/>
          </a:xfrm>
        </p:grpSpPr>
        <p:pic>
          <p:nvPicPr>
            <p:cNvPr id="26630" name="Picture 2" descr="SunEarth_RadCurves.png                                         0010070EGerard's Computer              B7464D7A:"/>
            <p:cNvPicPr>
              <a:picLocks noChangeAspect="1" noChangeArrowheads="1"/>
            </p:cNvPicPr>
            <p:nvPr/>
          </p:nvPicPr>
          <p:blipFill>
            <a:blip r:embed="rId3" cstate="print"/>
            <a:srcRect/>
            <a:stretch>
              <a:fillRect/>
            </a:stretch>
          </p:blipFill>
          <p:spPr bwMode="auto">
            <a:xfrm>
              <a:off x="457200" y="762000"/>
              <a:ext cx="6254750" cy="4768850"/>
            </a:xfrm>
            <a:prstGeom prst="rect">
              <a:avLst/>
            </a:prstGeom>
            <a:noFill/>
            <a:ln w="9525">
              <a:noFill/>
              <a:miter lim="800000"/>
              <a:headEnd/>
              <a:tailEnd/>
            </a:ln>
          </p:spPr>
        </p:pic>
        <p:pic>
          <p:nvPicPr>
            <p:cNvPr id="26631" name="Picture 3" descr="SunEarth_RadCurvesMagnified.png                                0010070EGerard's Computer              B7464D7A:"/>
            <p:cNvPicPr>
              <a:picLocks noChangeAspect="1" noChangeArrowheads="1"/>
            </p:cNvPicPr>
            <p:nvPr/>
          </p:nvPicPr>
          <p:blipFill>
            <a:blip r:embed="rId4" cstate="print"/>
            <a:srcRect/>
            <a:stretch>
              <a:fillRect/>
            </a:stretch>
          </p:blipFill>
          <p:spPr bwMode="auto">
            <a:xfrm>
              <a:off x="6705600" y="2489492"/>
              <a:ext cx="2060575" cy="1571333"/>
            </a:xfrm>
            <a:prstGeom prst="rect">
              <a:avLst/>
            </a:prstGeom>
            <a:noFill/>
            <a:ln w="9525">
              <a:noFill/>
              <a:miter lim="800000"/>
              <a:headEnd/>
              <a:tailEnd/>
            </a:ln>
          </p:spPr>
        </p:pic>
        <p:sp>
          <p:nvSpPr>
            <p:cNvPr id="26632" name="Line 4"/>
            <p:cNvSpPr>
              <a:spLocks noChangeShapeType="1"/>
            </p:cNvSpPr>
            <p:nvPr/>
          </p:nvSpPr>
          <p:spPr bwMode="auto">
            <a:xfrm flipV="1">
              <a:off x="3810000" y="2628642"/>
              <a:ext cx="3124200" cy="2400558"/>
            </a:xfrm>
            <a:prstGeom prst="line">
              <a:avLst/>
            </a:prstGeom>
            <a:noFill/>
            <a:ln w="9525">
              <a:solidFill>
                <a:schemeClr val="tx1"/>
              </a:solidFill>
              <a:prstDash val="sysDot"/>
              <a:round/>
              <a:headEnd/>
              <a:tailEnd/>
            </a:ln>
          </p:spPr>
          <p:txBody>
            <a:bodyPr wrap="none" anchor="ctr"/>
            <a:lstStyle/>
            <a:p>
              <a:endParaRPr lang="en-US"/>
            </a:p>
          </p:txBody>
        </p:sp>
        <p:sp>
          <p:nvSpPr>
            <p:cNvPr id="26633" name="Line 5"/>
            <p:cNvSpPr>
              <a:spLocks noChangeShapeType="1"/>
            </p:cNvSpPr>
            <p:nvPr/>
          </p:nvSpPr>
          <p:spPr bwMode="auto">
            <a:xfrm flipV="1">
              <a:off x="3810000" y="3867640"/>
              <a:ext cx="3124200" cy="1161560"/>
            </a:xfrm>
            <a:prstGeom prst="line">
              <a:avLst/>
            </a:prstGeom>
            <a:noFill/>
            <a:ln w="9525">
              <a:solidFill>
                <a:schemeClr val="tx1"/>
              </a:solidFill>
              <a:prstDash val="sysDot"/>
              <a:round/>
              <a:headEnd/>
              <a:tailEnd/>
            </a:ln>
          </p:spPr>
          <p:txBody>
            <a:bodyPr wrap="none" anchor="ctr"/>
            <a:lstStyle/>
            <a:p>
              <a:endParaRPr lang="en-US"/>
            </a:p>
          </p:txBody>
        </p:sp>
        <p:sp>
          <p:nvSpPr>
            <p:cNvPr id="26634" name="Line 7"/>
            <p:cNvSpPr>
              <a:spLocks noChangeShapeType="1"/>
            </p:cNvSpPr>
            <p:nvPr/>
          </p:nvSpPr>
          <p:spPr bwMode="auto">
            <a:xfrm flipV="1">
              <a:off x="2667000" y="1901288"/>
              <a:ext cx="685800" cy="232312"/>
            </a:xfrm>
            <a:prstGeom prst="line">
              <a:avLst/>
            </a:prstGeom>
            <a:noFill/>
            <a:ln w="9525">
              <a:solidFill>
                <a:schemeClr val="tx1"/>
              </a:solidFill>
              <a:round/>
              <a:headEnd/>
              <a:tailEnd/>
            </a:ln>
          </p:spPr>
          <p:txBody>
            <a:bodyPr wrap="none" anchor="ctr"/>
            <a:lstStyle/>
            <a:p>
              <a:endParaRPr lang="en-US"/>
            </a:p>
          </p:txBody>
        </p:sp>
        <p:sp>
          <p:nvSpPr>
            <p:cNvPr id="26635" name="Text Box 8"/>
            <p:cNvSpPr txBox="1">
              <a:spLocks noChangeArrowheads="1"/>
            </p:cNvSpPr>
            <p:nvPr/>
          </p:nvSpPr>
          <p:spPr bwMode="auto">
            <a:xfrm>
              <a:off x="3413125" y="1556264"/>
              <a:ext cx="2579731" cy="368238"/>
            </a:xfrm>
            <a:prstGeom prst="rect">
              <a:avLst/>
            </a:prstGeom>
            <a:noFill/>
            <a:ln w="9525">
              <a:noFill/>
              <a:miter lim="800000"/>
              <a:headEnd/>
              <a:tailEnd/>
            </a:ln>
          </p:spPr>
          <p:txBody>
            <a:bodyPr>
              <a:spAutoFit/>
            </a:bodyPr>
            <a:lstStyle/>
            <a:p>
              <a:r>
                <a:rPr lang="en-US" sz="2000"/>
                <a:t>Sun ~6000K</a:t>
              </a:r>
            </a:p>
          </p:txBody>
        </p:sp>
        <p:sp>
          <p:nvSpPr>
            <p:cNvPr id="26636" name="Line 10"/>
            <p:cNvSpPr>
              <a:spLocks noChangeShapeType="1"/>
            </p:cNvSpPr>
            <p:nvPr/>
          </p:nvSpPr>
          <p:spPr bwMode="auto">
            <a:xfrm flipV="1">
              <a:off x="3276600" y="2629880"/>
              <a:ext cx="1066800" cy="2323120"/>
            </a:xfrm>
            <a:prstGeom prst="line">
              <a:avLst/>
            </a:prstGeom>
            <a:noFill/>
            <a:ln w="9525">
              <a:solidFill>
                <a:schemeClr val="tx1"/>
              </a:solidFill>
              <a:round/>
              <a:headEnd/>
              <a:tailEnd/>
            </a:ln>
          </p:spPr>
          <p:txBody>
            <a:bodyPr wrap="none" anchor="ctr"/>
            <a:lstStyle/>
            <a:p>
              <a:endParaRPr lang="en-US"/>
            </a:p>
          </p:txBody>
        </p:sp>
        <p:sp>
          <p:nvSpPr>
            <p:cNvPr id="26637" name="Text Box 11"/>
            <p:cNvSpPr txBox="1">
              <a:spLocks noChangeArrowheads="1"/>
            </p:cNvSpPr>
            <p:nvPr/>
          </p:nvSpPr>
          <p:spPr bwMode="auto">
            <a:xfrm>
              <a:off x="4038600" y="2202376"/>
              <a:ext cx="2745063" cy="368238"/>
            </a:xfrm>
            <a:prstGeom prst="rect">
              <a:avLst/>
            </a:prstGeom>
            <a:noFill/>
            <a:ln w="9525">
              <a:noFill/>
              <a:miter lim="800000"/>
              <a:headEnd/>
              <a:tailEnd/>
            </a:ln>
          </p:spPr>
          <p:txBody>
            <a:bodyPr>
              <a:spAutoFit/>
            </a:bodyPr>
            <a:lstStyle/>
            <a:p>
              <a:r>
                <a:rPr lang="en-US" sz="2000"/>
                <a:t>Earth ~290K</a:t>
              </a:r>
            </a:p>
          </p:txBody>
        </p:sp>
      </p:grpSp>
      <p:sp>
        <p:nvSpPr>
          <p:cNvPr id="26629" name="Rectangle 12"/>
          <p:cNvSpPr>
            <a:spLocks noChangeArrowheads="1"/>
          </p:cNvSpPr>
          <p:nvPr/>
        </p:nvSpPr>
        <p:spPr bwMode="auto">
          <a:xfrm>
            <a:off x="23813" y="-20638"/>
            <a:ext cx="7761287" cy="457201"/>
          </a:xfrm>
          <a:prstGeom prst="rect">
            <a:avLst/>
          </a:prstGeom>
          <a:noFill/>
          <a:ln w="9525">
            <a:noFill/>
            <a:miter lim="800000"/>
            <a:headEnd/>
            <a:tailEnd/>
          </a:ln>
        </p:spPr>
        <p:txBody>
          <a:bodyPr wrap="none">
            <a:spAutoFit/>
          </a:bodyPr>
          <a:lstStyle/>
          <a:p>
            <a:r>
              <a:rPr lang="en-US"/>
              <a:t>Blackbody radiation curves typical for the Sun and Earth</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3758</TotalTime>
  <Words>1991</Words>
  <Application>Microsoft Office PowerPoint</Application>
  <PresentationFormat>On-screen Show (4:3)</PresentationFormat>
  <Paragraphs>183</Paragraphs>
  <Slides>24</Slides>
  <Notes>2</Notes>
  <HiddenSlides>2</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27" baseType="lpstr">
      <vt:lpstr>Default Design</vt:lpstr>
      <vt:lpstr>Drawing</vt:lpstr>
      <vt:lpstr>Equation</vt:lpstr>
      <vt:lpstr>Slide 1</vt:lpstr>
      <vt:lpstr>Slide 2</vt:lpstr>
      <vt:lpstr>Slide 3</vt:lpstr>
      <vt:lpstr>Slide 4</vt:lpstr>
      <vt:lpstr>A key fact for Earth’s climate is that gases in the atmosphere absorb radiation.</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Wien’s Displacement Law</vt:lpstr>
      <vt:lpstr>Slide 22</vt:lpstr>
      <vt:lpstr>Q1: An x-ray photon is scattered by an electron. The  frequency of the scattered photon relative to that of the incident photon (a) increases, (b) decreases, or (c) remains the same.    </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Anshu Varsney</dc:creator>
  <cp:lastModifiedBy>prashant.chauhan</cp:lastModifiedBy>
  <cp:revision>184</cp:revision>
  <cp:lastPrinted>1601-01-01T00:00:00Z</cp:lastPrinted>
  <dcterms:created xsi:type="dcterms:W3CDTF">1601-01-01T00:00:00Z</dcterms:created>
  <dcterms:modified xsi:type="dcterms:W3CDTF">2017-08-04T04:28:21Z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