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38"/>
  </p:notesMasterIdLst>
  <p:sldIdLst>
    <p:sldId id="256" r:id="rId2"/>
    <p:sldId id="274" r:id="rId3"/>
    <p:sldId id="258" r:id="rId4"/>
    <p:sldId id="260" r:id="rId5"/>
    <p:sldId id="309" r:id="rId6"/>
    <p:sldId id="310" r:id="rId7"/>
    <p:sldId id="313" r:id="rId8"/>
    <p:sldId id="296" r:id="rId9"/>
    <p:sldId id="297" r:id="rId10"/>
    <p:sldId id="298" r:id="rId11"/>
    <p:sldId id="261" r:id="rId12"/>
    <p:sldId id="263" r:id="rId13"/>
    <p:sldId id="265" r:id="rId14"/>
    <p:sldId id="266" r:id="rId15"/>
    <p:sldId id="304" r:id="rId16"/>
    <p:sldId id="277" r:id="rId17"/>
    <p:sldId id="299" r:id="rId18"/>
    <p:sldId id="279" r:id="rId19"/>
    <p:sldId id="280" r:id="rId20"/>
    <p:sldId id="281" r:id="rId21"/>
    <p:sldId id="283" r:id="rId22"/>
    <p:sldId id="284" r:id="rId23"/>
    <p:sldId id="282" r:id="rId24"/>
    <p:sldId id="285" r:id="rId25"/>
    <p:sldId id="286" r:id="rId26"/>
    <p:sldId id="287" r:id="rId27"/>
    <p:sldId id="300" r:id="rId28"/>
    <p:sldId id="294" r:id="rId29"/>
    <p:sldId id="292" r:id="rId30"/>
    <p:sldId id="308" r:id="rId31"/>
    <p:sldId id="306" r:id="rId32"/>
    <p:sldId id="307" r:id="rId33"/>
    <p:sldId id="301" r:id="rId34"/>
    <p:sldId id="302" r:id="rId35"/>
    <p:sldId id="303" r:id="rId36"/>
    <p:sldId id="291" r:id="rId37"/>
  </p:sldIdLst>
  <p:sldSz cx="9144000" cy="6858000" type="screen4x3"/>
  <p:notesSz cx="6858000" cy="9144000"/>
  <p:custDataLst>
    <p:tags r:id="rId39"/>
  </p:custDataLst>
  <p:defaultTextStyle>
    <a:defPPr>
      <a:defRPr lang="en-US"/>
    </a:defPPr>
    <a:lvl1pPr algn="l" rtl="0" eaLnBrk="0" fontAlgn="base" hangingPunct="0">
      <a:spcBef>
        <a:spcPct val="0"/>
      </a:spcBef>
      <a:spcAft>
        <a:spcPct val="0"/>
      </a:spcAft>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1pPr>
    <a:lvl2pPr marL="457200" algn="l" rtl="0" eaLnBrk="0" fontAlgn="base" hangingPunct="0">
      <a:spcBef>
        <a:spcPct val="0"/>
      </a:spcBef>
      <a:spcAft>
        <a:spcPct val="0"/>
      </a:spcAft>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2pPr>
    <a:lvl3pPr marL="914400" algn="l" rtl="0" eaLnBrk="0" fontAlgn="base" hangingPunct="0">
      <a:spcBef>
        <a:spcPct val="0"/>
      </a:spcBef>
      <a:spcAft>
        <a:spcPct val="0"/>
      </a:spcAft>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3pPr>
    <a:lvl4pPr marL="1371600" algn="l" rtl="0" eaLnBrk="0" fontAlgn="base" hangingPunct="0">
      <a:spcBef>
        <a:spcPct val="0"/>
      </a:spcBef>
      <a:spcAft>
        <a:spcPct val="0"/>
      </a:spcAft>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4pPr>
    <a:lvl5pPr marL="1828800" algn="l" rtl="0" eaLnBrk="0" fontAlgn="base" hangingPunct="0">
      <a:spcBef>
        <a:spcPct val="0"/>
      </a:spcBef>
      <a:spcAft>
        <a:spcPct val="0"/>
      </a:spcAft>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5pPr>
    <a:lvl6pPr marL="2286000" algn="l" defTabSz="914400" rtl="0" eaLnBrk="1" latinLnBrk="0" hangingPunct="1">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6pPr>
    <a:lvl7pPr marL="2743200" algn="l" defTabSz="914400" rtl="0" eaLnBrk="1" latinLnBrk="0" hangingPunct="1">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7pPr>
    <a:lvl8pPr marL="3200400" algn="l" defTabSz="914400" rtl="0" eaLnBrk="1" latinLnBrk="0" hangingPunct="1">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8pPr>
    <a:lvl9pPr marL="3657600" algn="l" defTabSz="914400" rtl="0" eaLnBrk="1" latinLnBrk="0" hangingPunct="1">
      <a:defRPr sz="3200" kern="1200" baseline="-18000">
        <a:solidFill>
          <a:schemeClr val="tx1"/>
        </a:solidFill>
        <a:effectLst>
          <a:outerShdw blurRad="38100" dist="38100" dir="2700000" algn="tl">
            <a:srgbClr val="000000">
              <a:alpha val="43137"/>
            </a:srgbClr>
          </a:outerShdw>
        </a:effectLst>
        <a:latin typeface="Arial" charset="0"/>
        <a:ea typeface="ＭＳ Ｐゴシック" pitchFamily="-9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84CE"/>
    <a:srgbClr val="CC9900"/>
    <a:srgbClr val="FF3300"/>
    <a:srgbClr val="FFFF00"/>
    <a:srgbClr val="FF0B1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1" autoAdjust="0"/>
    <p:restoredTop sz="94444" autoAdjust="0"/>
  </p:normalViewPr>
  <p:slideViewPr>
    <p:cSldViewPr>
      <p:cViewPr>
        <p:scale>
          <a:sx n="50" d="100"/>
          <a:sy n="50" d="100"/>
        </p:scale>
        <p:origin x="-1422"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24"/>
    </p:cViewPr>
  </p:sorterViewPr>
  <p:notesViewPr>
    <p:cSldViewPr>
      <p:cViewPr varScale="1">
        <p:scale>
          <a:sx n="80" d="100"/>
          <a:sy n="80" d="100"/>
        </p:scale>
        <p:origin x="-205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effectLst/>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effectLst/>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effectLst/>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ffectLst/>
              </a:defRPr>
            </a:lvl1pPr>
          </a:lstStyle>
          <a:p>
            <a:pPr>
              <a:defRPr/>
            </a:pPr>
            <a:fld id="{D684A434-A2C2-4D27-95D2-F2654725481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B933D27-B3E4-4B6B-A499-1012A2E2024C}" type="slidenum">
              <a:rPr lang="en-US" altLang="en-US" smtClean="0"/>
              <a:pPr/>
              <a:t>1</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60BAD2-1B11-4796-9EB0-96649C1CEDA6}"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ltLang="en-US" smtClean="0"/>
          </a:p>
        </p:txBody>
      </p:sp>
      <p:sp>
        <p:nvSpPr>
          <p:cNvPr id="37892" name="Slide Number Placeholder 3"/>
          <p:cNvSpPr>
            <a:spLocks noGrp="1"/>
          </p:cNvSpPr>
          <p:nvPr>
            <p:ph type="sldNum" sz="quarter" idx="5"/>
          </p:nvPr>
        </p:nvSpPr>
        <p:spPr>
          <a:noFill/>
        </p:spPr>
        <p:txBody>
          <a:bodyPr/>
          <a:lstStyle/>
          <a:p>
            <a:fld id="{3E8BD1AB-0140-44E4-BC65-034D6F90B8C0}" type="slidenum">
              <a:rPr lang="en-US" altLang="en-US" smtClean="0"/>
              <a:pPr/>
              <a:t>26</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87016C-2D9F-4C23-9DA8-73C99D2B676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E0E599-4776-495B-BA8E-E4E9F274177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1FA6BA-5527-4ED1-8198-A529980EC3A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D38D56D5-AA10-4DF6-8198-37A7C0675C1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AD33AE-C4B3-490F-BE65-AF1D232404B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7160AE-238E-431E-909E-152E824990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7D3BDB-2E26-45E5-AF93-701693746DA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92C3D99-A284-413A-AB94-54B0820CB5D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9456047-ABA8-47D9-B514-A0ECE316C73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39AEAAF-0638-4040-8AC1-4198C703F6E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856415-1798-4402-A536-1F19147BF9D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29F47C-FEB5-447D-A3E0-9B5CB2D1B6A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DA7DE65-0436-4E0B-9B17-62069A5CE09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26.jpe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upload.wikimedia.org/wikipedia/commons/9/9b/Human-Visible.jpg" TargetMode="Externa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hyperlink" Target="//upload.wikimedia.org/wikipedia/commons/4/44/Human-Infrared.jpg" TargetMode="External"/><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5.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36.jpe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gi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381000"/>
            <a:ext cx="7772400" cy="1219200"/>
          </a:xfrm>
        </p:spPr>
        <p:txBody>
          <a:bodyPr/>
          <a:lstStyle/>
          <a:p>
            <a:pPr eaLnBrk="1" hangingPunct="1">
              <a:defRPr/>
            </a:pPr>
            <a:r>
              <a:rPr lang="en-US" dirty="0" smtClean="0">
                <a:solidFill>
                  <a:srgbClr val="FF0B1E"/>
                </a:solidFill>
                <a:latin typeface="Tahoma" pitchFamily="34" charset="0"/>
              </a:rPr>
              <a:t>Layer Model</a:t>
            </a:r>
          </a:p>
        </p:txBody>
      </p:sp>
      <p:pic>
        <p:nvPicPr>
          <p:cNvPr id="48130" name="Picture 2" descr="greenhouse.gif"/>
          <p:cNvPicPr>
            <a:picLocks noChangeAspect="1" noChangeArrowheads="1"/>
          </p:cNvPicPr>
          <p:nvPr/>
        </p:nvPicPr>
        <p:blipFill>
          <a:blip r:embed="rId3" cstate="print"/>
          <a:srcRect/>
          <a:stretch>
            <a:fillRect/>
          </a:stretch>
        </p:blipFill>
        <p:spPr bwMode="auto">
          <a:xfrm>
            <a:off x="228600" y="1676400"/>
            <a:ext cx="8686800" cy="4648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1" name="Picture 3" descr="TESClogo"/>
          <p:cNvPicPr>
            <a:picLocks noChangeAspect="1" noChangeArrowheads="1"/>
          </p:cNvPicPr>
          <p:nvPr/>
        </p:nvPicPr>
        <p:blipFill>
          <a:blip r:embed="rId2" cstate="print"/>
          <a:srcRect/>
          <a:stretch>
            <a:fillRect/>
          </a:stretch>
        </p:blipFill>
        <p:spPr bwMode="auto">
          <a:xfrm>
            <a:off x="8505825" y="0"/>
            <a:ext cx="638175" cy="685800"/>
          </a:xfrm>
          <a:prstGeom prst="rect">
            <a:avLst/>
          </a:prstGeom>
          <a:noFill/>
        </p:spPr>
      </p:pic>
      <p:sp>
        <p:nvSpPr>
          <p:cNvPr id="145412"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45413" name="Picture 5"/>
          <p:cNvPicPr>
            <a:picLocks noChangeAspect="1" noChangeArrowheads="1"/>
          </p:cNvPicPr>
          <p:nvPr/>
        </p:nvPicPr>
        <p:blipFill>
          <a:blip r:embed="rId3" cstate="print"/>
          <a:srcRect/>
          <a:stretch>
            <a:fillRect/>
          </a:stretch>
        </p:blipFill>
        <p:spPr bwMode="auto">
          <a:xfrm>
            <a:off x="8229600" y="6419850"/>
            <a:ext cx="914400" cy="438150"/>
          </a:xfrm>
          <a:prstGeom prst="rect">
            <a:avLst/>
          </a:prstGeom>
          <a:noFill/>
        </p:spPr>
      </p:pic>
      <p:pic>
        <p:nvPicPr>
          <p:cNvPr id="145414" name="Picture 6" descr="solar_nao"/>
          <p:cNvPicPr>
            <a:picLocks noChangeAspect="1" noChangeArrowheads="1"/>
          </p:cNvPicPr>
          <p:nvPr/>
        </p:nvPicPr>
        <p:blipFill>
          <a:blip r:embed="rId4" cstate="print"/>
          <a:srcRect/>
          <a:stretch>
            <a:fillRect/>
          </a:stretch>
        </p:blipFill>
        <p:spPr bwMode="auto">
          <a:xfrm>
            <a:off x="0" y="0"/>
            <a:ext cx="692150" cy="762000"/>
          </a:xfrm>
          <a:prstGeom prst="rect">
            <a:avLst/>
          </a:prstGeom>
          <a:noFill/>
        </p:spPr>
      </p:pic>
      <p:sp>
        <p:nvSpPr>
          <p:cNvPr id="145415" name="Rectangle 7"/>
          <p:cNvSpPr>
            <a:spLocks noGrp="1" noChangeArrowheads="1"/>
          </p:cNvSpPr>
          <p:nvPr>
            <p:ph type="title"/>
          </p:nvPr>
        </p:nvSpPr>
        <p:spPr>
          <a:xfrm>
            <a:off x="685800" y="152400"/>
            <a:ext cx="7772400" cy="1066800"/>
          </a:xfrm>
          <a:noFill/>
          <a:ln/>
        </p:spPr>
        <p:txBody>
          <a:bodyPr>
            <a:normAutofit fontScale="90000"/>
          </a:bodyPr>
          <a:lstStyle/>
          <a:p>
            <a:r>
              <a:rPr lang="en-US" sz="3600" dirty="0"/>
              <a:t>Hypothesis 1:  Clouds warm Earth</a:t>
            </a:r>
            <a:br>
              <a:rPr lang="en-US" sz="3600" dirty="0"/>
            </a:br>
            <a:r>
              <a:rPr lang="en-US" sz="3600" dirty="0"/>
              <a:t>Hypothesis 2:  Clouds cool Earth</a:t>
            </a:r>
          </a:p>
        </p:txBody>
      </p:sp>
      <p:sp>
        <p:nvSpPr>
          <p:cNvPr id="145418" name="Text Box 10"/>
          <p:cNvSpPr txBox="1">
            <a:spLocks noChangeArrowheads="1"/>
          </p:cNvSpPr>
          <p:nvPr/>
        </p:nvSpPr>
        <p:spPr bwMode="auto">
          <a:xfrm>
            <a:off x="3009900" y="2819400"/>
            <a:ext cx="3124200" cy="457200"/>
          </a:xfrm>
          <a:prstGeom prst="rect">
            <a:avLst/>
          </a:prstGeom>
          <a:noFill/>
          <a:ln w="9525">
            <a:noFill/>
            <a:miter lim="800000"/>
            <a:headEnd/>
            <a:tailEnd/>
          </a:ln>
          <a:effectLst/>
        </p:spPr>
        <p:txBody>
          <a:bodyPr>
            <a:spAutoFit/>
          </a:bodyPr>
          <a:lstStyle/>
          <a:p>
            <a:pPr>
              <a:spcBef>
                <a:spcPct val="50000"/>
              </a:spcBef>
            </a:pPr>
            <a:r>
              <a:rPr lang="en-US" dirty="0"/>
              <a:t>Both are partly right…</a:t>
            </a:r>
          </a:p>
        </p:txBody>
      </p:sp>
      <p:pic>
        <p:nvPicPr>
          <p:cNvPr id="8" name="Picture 12" descr="reflected"/>
          <p:cNvPicPr>
            <a:picLocks noChangeAspect="1" noChangeArrowheads="1"/>
          </p:cNvPicPr>
          <p:nvPr/>
        </p:nvPicPr>
        <p:blipFill>
          <a:blip r:embed="rId5" cstate="print"/>
          <a:srcRect/>
          <a:stretch>
            <a:fillRect/>
          </a:stretch>
        </p:blipFill>
        <p:spPr bwMode="auto">
          <a:xfrm>
            <a:off x="1981200" y="3886200"/>
            <a:ext cx="4800600" cy="1890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457200" y="274638"/>
            <a:ext cx="8229600" cy="563562"/>
          </a:xfrm>
        </p:spPr>
        <p:txBody>
          <a:bodyPr>
            <a:normAutofit/>
          </a:bodyPr>
          <a:lstStyle/>
          <a:p>
            <a:pPr eaLnBrk="1" hangingPunct="1">
              <a:defRPr/>
            </a:pPr>
            <a:r>
              <a:rPr lang="en-US" sz="2800" dirty="0" smtClean="0">
                <a:solidFill>
                  <a:schemeClr val="folHlink"/>
                </a:solidFill>
              </a:rPr>
              <a:t>Simple model of Earth T</a:t>
            </a:r>
            <a:endParaRPr lang="en-US" sz="2800" dirty="0" smtClean="0"/>
          </a:p>
        </p:txBody>
      </p:sp>
      <p:sp>
        <p:nvSpPr>
          <p:cNvPr id="7171" name="Rectangle 3"/>
          <p:cNvSpPr>
            <a:spLocks noGrp="1" noRot="1" noChangeArrowheads="1"/>
          </p:cNvSpPr>
          <p:nvPr>
            <p:ph idx="1"/>
          </p:nvPr>
        </p:nvSpPr>
        <p:spPr>
          <a:xfrm>
            <a:off x="381000" y="990600"/>
            <a:ext cx="8229600" cy="1447800"/>
          </a:xfrm>
        </p:spPr>
        <p:txBody>
          <a:bodyPr/>
          <a:lstStyle/>
          <a:p>
            <a:pPr eaLnBrk="1" hangingPunct="1">
              <a:lnSpc>
                <a:spcPct val="90000"/>
              </a:lnSpc>
              <a:buFont typeface="Wingdings" pitchFamily="2" charset="2"/>
              <a:buChar char="§"/>
              <a:defRPr/>
            </a:pPr>
            <a:r>
              <a:rPr lang="en-US" sz="2800" dirty="0" smtClean="0"/>
              <a:t>Assumption: </a:t>
            </a:r>
            <a:r>
              <a:rPr lang="en-US" sz="2800" dirty="0" smtClean="0">
                <a:solidFill>
                  <a:schemeClr val="folHlink"/>
                </a:solidFill>
              </a:rPr>
              <a:t>energy in = energy out: -</a:t>
            </a:r>
            <a:r>
              <a:rPr lang="en-US" sz="3200" dirty="0" smtClean="0">
                <a:solidFill>
                  <a:srgbClr val="FF0B1E"/>
                </a:solidFill>
              </a:rPr>
              <a:t>F</a:t>
            </a:r>
            <a:r>
              <a:rPr lang="en-US" sz="3200" baseline="-25000" dirty="0" smtClean="0">
                <a:solidFill>
                  <a:srgbClr val="FF0B1E"/>
                </a:solidFill>
              </a:rPr>
              <a:t>in</a:t>
            </a:r>
            <a:r>
              <a:rPr lang="en-US" sz="3200" dirty="0" smtClean="0">
                <a:solidFill>
                  <a:srgbClr val="FF0B1E"/>
                </a:solidFill>
              </a:rPr>
              <a:t> = </a:t>
            </a:r>
            <a:r>
              <a:rPr lang="en-US" sz="3200" dirty="0" err="1" smtClean="0">
                <a:solidFill>
                  <a:srgbClr val="FF0B1E"/>
                </a:solidFill>
              </a:rPr>
              <a:t>F</a:t>
            </a:r>
            <a:r>
              <a:rPr lang="en-US" sz="3200" baseline="-25000" dirty="0" err="1" smtClean="0">
                <a:solidFill>
                  <a:srgbClr val="FF0B1E"/>
                </a:solidFill>
              </a:rPr>
              <a:t>out</a:t>
            </a:r>
            <a:r>
              <a:rPr lang="en-US" sz="3200" baseline="-25000" dirty="0" smtClean="0"/>
              <a:t> </a:t>
            </a:r>
            <a:endParaRPr lang="en-US" dirty="0" smtClean="0">
              <a:solidFill>
                <a:srgbClr val="CC9900"/>
              </a:solidFill>
            </a:endParaRPr>
          </a:p>
          <a:p>
            <a:pPr eaLnBrk="1" hangingPunct="1">
              <a:lnSpc>
                <a:spcPct val="90000"/>
              </a:lnSpc>
              <a:buFont typeface="Wingdings" pitchFamily="2" charset="2"/>
              <a:buChar char="§"/>
              <a:defRPr/>
            </a:pPr>
            <a:r>
              <a:rPr lang="en-US" sz="2800" dirty="0" smtClean="0"/>
              <a:t>Incoming sunlight = </a:t>
            </a:r>
            <a:r>
              <a:rPr lang="en-US" sz="2800" dirty="0" err="1" smtClean="0">
                <a:solidFill>
                  <a:srgbClr val="FF0B1E"/>
                </a:solidFill>
              </a:rPr>
              <a:t>I</a:t>
            </a:r>
            <a:r>
              <a:rPr lang="en-US" sz="2800" baseline="-25000" dirty="0" err="1" smtClean="0">
                <a:solidFill>
                  <a:srgbClr val="FF0B1E"/>
                </a:solidFill>
              </a:rPr>
              <a:t>in</a:t>
            </a:r>
            <a:r>
              <a:rPr lang="en-US" sz="2800" dirty="0" smtClean="0"/>
              <a:t> = </a:t>
            </a:r>
            <a:r>
              <a:rPr lang="en-US" sz="2800" dirty="0" smtClean="0">
                <a:solidFill>
                  <a:srgbClr val="FF0B1E"/>
                </a:solidFill>
              </a:rPr>
              <a:t>1350 W/m</a:t>
            </a:r>
            <a:r>
              <a:rPr lang="en-US" sz="2800" baseline="30000" dirty="0" smtClean="0">
                <a:solidFill>
                  <a:srgbClr val="FF0B1E"/>
                </a:solidFill>
              </a:rPr>
              <a:t>2</a:t>
            </a:r>
            <a:r>
              <a:rPr lang="en-US" sz="2800" baseline="30000" dirty="0" smtClean="0"/>
              <a:t>  </a:t>
            </a:r>
            <a:endParaRPr lang="en-US" sz="2800" dirty="0" smtClean="0"/>
          </a:p>
          <a:p>
            <a:pPr lvl="2" eaLnBrk="1" hangingPunct="1">
              <a:lnSpc>
                <a:spcPct val="90000"/>
              </a:lnSpc>
              <a:buFont typeface="Wingdings" pitchFamily="2" charset="2"/>
              <a:buChar char="§"/>
              <a:defRPr/>
            </a:pPr>
            <a:r>
              <a:rPr lang="en-US" sz="2000" b="1" dirty="0" smtClean="0">
                <a:solidFill>
                  <a:srgbClr val="92D050"/>
                </a:solidFill>
              </a:rPr>
              <a:t>solar constant</a:t>
            </a:r>
          </a:p>
          <a:p>
            <a:pPr lvl="2" algn="r" eaLnBrk="1" hangingPunct="1">
              <a:lnSpc>
                <a:spcPct val="90000"/>
              </a:lnSpc>
              <a:buFont typeface="Wingdings" pitchFamily="2" charset="2"/>
              <a:buChar char="§"/>
              <a:defRPr/>
            </a:pPr>
            <a:endParaRPr lang="en-US" sz="2000" dirty="0" smtClean="0"/>
          </a:p>
        </p:txBody>
      </p:sp>
      <p:sp>
        <p:nvSpPr>
          <p:cNvPr id="4" name="Rectangle 3"/>
          <p:cNvSpPr txBox="1">
            <a:spLocks noRot="1" noChangeArrowheads="1"/>
          </p:cNvSpPr>
          <p:nvPr/>
        </p:nvSpPr>
        <p:spPr>
          <a:xfrm>
            <a:off x="4343400" y="2590800"/>
            <a:ext cx="5181600" cy="1981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dirty="0" err="1" smtClean="0">
                <a:ln>
                  <a:noFill/>
                </a:ln>
                <a:solidFill>
                  <a:schemeClr val="folHlink"/>
                </a:solidFill>
                <a:effectLst/>
                <a:uLnTx/>
                <a:uFillTx/>
                <a:latin typeface="+mn-lt"/>
                <a:ea typeface="+mn-ea"/>
                <a:cs typeface="+mn-cs"/>
              </a:rPr>
              <a:t>Albedo</a:t>
            </a:r>
            <a:r>
              <a:rPr kumimoji="0" lang="en-US" sz="2800" b="0" i="0" u="none" strike="noStrike" kern="1200" cap="none" spc="0" normalizeH="0" baseline="0" noProof="0" dirty="0" smtClean="0">
                <a:ln>
                  <a:noFill/>
                </a:ln>
                <a:solidFill>
                  <a:schemeClr val="folHlink"/>
                </a:solidFill>
                <a:effectLst/>
                <a:uLnTx/>
                <a:uFillTx/>
                <a:latin typeface="+mn-lt"/>
                <a:ea typeface="+mn-ea"/>
                <a:cs typeface="+mn-cs"/>
              </a:rPr>
              <a:t> = reflected light = </a:t>
            </a:r>
            <a:r>
              <a:rPr kumimoji="0" lang="en-US" sz="2800" b="0" i="0" u="none" strike="noStrike" kern="1200" cap="none" spc="0" normalizeH="0" baseline="0" noProof="0" dirty="0" smtClean="0">
                <a:ln>
                  <a:noFill/>
                </a:ln>
                <a:solidFill>
                  <a:schemeClr val="folHlink"/>
                </a:solidFill>
                <a:effectLst/>
                <a:uLnTx/>
                <a:uFillTx/>
                <a:latin typeface="Symbol" pitchFamily="18" charset="2"/>
                <a:ea typeface="+mn-ea"/>
                <a:cs typeface="+mn-cs"/>
                <a:sym typeface="Symbol" pitchFamily="18" charset="2"/>
              </a:rPr>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 absorbed and re-radiated as IR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Just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‘bounces’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back</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12" descr="reflected"/>
          <p:cNvPicPr>
            <a:picLocks noChangeAspect="1" noChangeArrowheads="1"/>
          </p:cNvPicPr>
          <p:nvPr/>
        </p:nvPicPr>
        <p:blipFill>
          <a:blip r:embed="rId2" cstate="print"/>
          <a:srcRect/>
          <a:stretch>
            <a:fillRect/>
          </a:stretch>
        </p:blipFill>
        <p:spPr bwMode="auto">
          <a:xfrm>
            <a:off x="152401" y="2438400"/>
            <a:ext cx="4267200" cy="1981200"/>
          </a:xfrm>
          <a:prstGeom prst="rect">
            <a:avLst/>
          </a:prstGeom>
          <a:noFill/>
          <a:ln w="9525">
            <a:noFill/>
            <a:miter lim="800000"/>
            <a:headEnd/>
            <a:tailEnd/>
          </a:ln>
        </p:spPr>
      </p:pic>
      <p:sp>
        <p:nvSpPr>
          <p:cNvPr id="6" name="Rectangle 5"/>
          <p:cNvSpPr/>
          <p:nvPr/>
        </p:nvSpPr>
        <p:spPr>
          <a:xfrm>
            <a:off x="838200" y="4724400"/>
            <a:ext cx="5334000" cy="1815882"/>
          </a:xfrm>
          <a:prstGeom prst="rect">
            <a:avLst/>
          </a:prstGeom>
        </p:spPr>
        <p:txBody>
          <a:bodyPr wrap="square">
            <a:spAutoFit/>
          </a:bodyPr>
          <a:lstStyle/>
          <a:p>
            <a:pPr eaLnBrk="1" hangingPunct="1">
              <a:buFont typeface="Wingdings" pitchFamily="2" charset="2"/>
              <a:buChar char="§"/>
              <a:defRPr/>
            </a:pPr>
            <a:r>
              <a:rPr lang="en-US" sz="2800" b="1" dirty="0" smtClean="0">
                <a:solidFill>
                  <a:srgbClr val="92D050"/>
                </a:solidFill>
              </a:rPr>
              <a:t>Earth = 0.30 - clouds, snow, ice</a:t>
            </a:r>
          </a:p>
          <a:p>
            <a:pPr eaLnBrk="1" hangingPunct="1">
              <a:buFont typeface="Wingdings" pitchFamily="2" charset="2"/>
              <a:buChar char="§"/>
              <a:defRPr/>
            </a:pPr>
            <a:r>
              <a:rPr lang="en-US" sz="2800" dirty="0" smtClean="0">
                <a:solidFill>
                  <a:srgbClr val="FFC000"/>
                </a:solidFill>
              </a:rPr>
              <a:t>Venus = 0.70 - sulfuric acid clouds</a:t>
            </a:r>
          </a:p>
          <a:p>
            <a:pPr lvl="1" eaLnBrk="1" hangingPunct="1">
              <a:defRPr/>
            </a:pPr>
            <a:r>
              <a:rPr lang="en-US" sz="2800" dirty="0" smtClean="0"/>
              <a:t>But carbon dioxide creates </a:t>
            </a:r>
            <a:r>
              <a:rPr lang="en-US" sz="2800" dirty="0" err="1" smtClean="0"/>
              <a:t>gh</a:t>
            </a:r>
            <a:r>
              <a:rPr lang="en-US" sz="2800" dirty="0" smtClean="0"/>
              <a:t> effect, T </a:t>
            </a:r>
            <a:r>
              <a:rPr lang="en-US" sz="2800" dirty="0" smtClean="0">
                <a:latin typeface="Helvetica" pitchFamily="-96" charset="0"/>
              </a:rPr>
              <a:t>758 deg K</a:t>
            </a:r>
          </a:p>
          <a:p>
            <a:pPr eaLnBrk="1" hangingPunct="1">
              <a:buFont typeface="Wingdings" pitchFamily="2" charset="2"/>
              <a:buChar char="§"/>
              <a:defRPr/>
            </a:pPr>
            <a:r>
              <a:rPr lang="en-US" sz="2800" dirty="0" smtClean="0">
                <a:solidFill>
                  <a:srgbClr val="FF0000"/>
                </a:solidFill>
              </a:rPr>
              <a:t>Mars = 0.15 - no clouds</a:t>
            </a:r>
          </a:p>
          <a:p>
            <a:pPr lvl="1" eaLnBrk="1" hangingPunct="1">
              <a:defRPr/>
            </a:pPr>
            <a:r>
              <a:rPr lang="en-US" sz="2800" dirty="0" smtClean="0"/>
              <a:t>Some carbon dioxide,  T </a:t>
            </a:r>
            <a:r>
              <a:rPr lang="en-US" sz="2800" dirty="0" smtClean="0">
                <a:latin typeface="Helvetica" pitchFamily="-96" charset="0"/>
              </a:rPr>
              <a:t>253 K (afternoon)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defRPr/>
            </a:pPr>
            <a:r>
              <a:rPr lang="en-US" sz="3600" dirty="0" smtClean="0">
                <a:solidFill>
                  <a:schemeClr val="folHlink"/>
                </a:solidFill>
              </a:rPr>
              <a:t>Incoming solar energy not reflected</a:t>
            </a:r>
            <a:endParaRPr lang="en-US" dirty="0" smtClean="0"/>
          </a:p>
        </p:txBody>
      </p:sp>
      <p:sp>
        <p:nvSpPr>
          <p:cNvPr id="9219" name="Rectangle 3"/>
          <p:cNvSpPr>
            <a:spLocks noGrp="1" noRot="1" noChangeArrowheads="1"/>
          </p:cNvSpPr>
          <p:nvPr>
            <p:ph idx="1"/>
          </p:nvPr>
        </p:nvSpPr>
        <p:spPr>
          <a:xfrm>
            <a:off x="301625" y="3124200"/>
            <a:ext cx="8540750" cy="2974975"/>
          </a:xfrm>
        </p:spPr>
        <p:txBody>
          <a:bodyPr>
            <a:normAutofit fontScale="92500" lnSpcReduction="20000"/>
          </a:bodyPr>
          <a:lstStyle/>
          <a:p>
            <a:pPr eaLnBrk="1" hangingPunct="1">
              <a:buFont typeface="Wingdings" pitchFamily="2" charset="2"/>
              <a:buNone/>
              <a:defRPr/>
            </a:pPr>
            <a:endParaRPr lang="en-US" dirty="0" smtClean="0"/>
          </a:p>
          <a:p>
            <a:pPr eaLnBrk="1" hangingPunct="1">
              <a:buFont typeface="Wingdings" pitchFamily="2" charset="2"/>
              <a:buChar char="§"/>
              <a:defRPr/>
            </a:pPr>
            <a:r>
              <a:rPr lang="en-US" dirty="0" smtClean="0"/>
              <a:t>1350 W/m</a:t>
            </a:r>
            <a:r>
              <a:rPr lang="en-US" baseline="30000" dirty="0" smtClean="0"/>
              <a:t>2</a:t>
            </a:r>
            <a:r>
              <a:rPr lang="en-US" dirty="0" smtClean="0"/>
              <a:t> (1 - </a:t>
            </a:r>
            <a:r>
              <a:rPr lang="en-US" dirty="0" smtClean="0">
                <a:latin typeface="Symbol" pitchFamily="18" charset="2"/>
                <a:sym typeface="Symbol" pitchFamily="18" charset="2"/>
              </a:rPr>
              <a:t></a:t>
            </a:r>
            <a:r>
              <a:rPr lang="en-US" dirty="0" smtClean="0"/>
              <a:t>) = </a:t>
            </a:r>
            <a:r>
              <a:rPr lang="en-US" dirty="0" smtClean="0">
                <a:solidFill>
                  <a:srgbClr val="FF0B1E"/>
                </a:solidFill>
              </a:rPr>
              <a:t>1000 W/m</a:t>
            </a:r>
            <a:r>
              <a:rPr lang="en-US" baseline="30000" dirty="0" smtClean="0">
                <a:solidFill>
                  <a:srgbClr val="FF0B1E"/>
                </a:solidFill>
              </a:rPr>
              <a:t>2</a:t>
            </a:r>
            <a:r>
              <a:rPr lang="en-US" dirty="0" smtClean="0"/>
              <a:t> </a:t>
            </a:r>
          </a:p>
          <a:p>
            <a:pPr eaLnBrk="1" hangingPunct="1">
              <a:buFont typeface="Wingdings" pitchFamily="2" charset="2"/>
              <a:buChar char="§"/>
              <a:defRPr/>
            </a:pPr>
            <a:endParaRPr lang="en-US" dirty="0" smtClean="0"/>
          </a:p>
          <a:p>
            <a:pPr eaLnBrk="1" hangingPunct="1">
              <a:buFont typeface="Wingdings" pitchFamily="2" charset="2"/>
              <a:buChar char="§"/>
              <a:defRPr/>
            </a:pPr>
            <a:r>
              <a:rPr lang="en-US" dirty="0" smtClean="0"/>
              <a:t>Want flux for the whole planet (no m</a:t>
            </a:r>
            <a:r>
              <a:rPr lang="en-US" baseline="30000" dirty="0" smtClean="0"/>
              <a:t>2</a:t>
            </a:r>
            <a:r>
              <a:rPr lang="en-US" dirty="0" smtClean="0"/>
              <a:t>)</a:t>
            </a:r>
          </a:p>
          <a:p>
            <a:pPr eaLnBrk="1" hangingPunct="1">
              <a:buFont typeface="Wingdings" pitchFamily="2" charset="2"/>
              <a:buChar char="§"/>
              <a:defRPr/>
            </a:pPr>
            <a:endParaRPr lang="en-US" dirty="0" smtClean="0"/>
          </a:p>
          <a:p>
            <a:pPr eaLnBrk="1" hangingPunct="1">
              <a:buFont typeface="Wingdings" pitchFamily="2" charset="2"/>
              <a:buChar char="§"/>
              <a:defRPr/>
            </a:pPr>
            <a:r>
              <a:rPr lang="en-US" dirty="0" smtClean="0">
                <a:solidFill>
                  <a:srgbClr val="FF0B1E"/>
                </a:solidFill>
              </a:rPr>
              <a:t>F</a:t>
            </a:r>
            <a:r>
              <a:rPr lang="en-US" baseline="-25000" dirty="0" smtClean="0">
                <a:solidFill>
                  <a:srgbClr val="FF0B1E"/>
                </a:solidFill>
              </a:rPr>
              <a:t>in</a:t>
            </a:r>
            <a:r>
              <a:rPr lang="en-US" dirty="0" smtClean="0">
                <a:solidFill>
                  <a:srgbClr val="FF0B1E"/>
                </a:solidFill>
              </a:rPr>
              <a:t>(W) = </a:t>
            </a:r>
            <a:r>
              <a:rPr lang="en-US" dirty="0" err="1" smtClean="0">
                <a:solidFill>
                  <a:srgbClr val="FF0B1E"/>
                </a:solidFill>
              </a:rPr>
              <a:t>I</a:t>
            </a:r>
            <a:r>
              <a:rPr lang="en-US" baseline="-25000" dirty="0" err="1" smtClean="0">
                <a:solidFill>
                  <a:srgbClr val="FF0B1E"/>
                </a:solidFill>
              </a:rPr>
              <a:t>in</a:t>
            </a:r>
            <a:r>
              <a:rPr lang="en-US" dirty="0" smtClean="0">
                <a:solidFill>
                  <a:srgbClr val="FF0B1E"/>
                </a:solidFill>
              </a:rPr>
              <a:t>(W/m</a:t>
            </a:r>
            <a:r>
              <a:rPr lang="en-US" baseline="30000" dirty="0" smtClean="0">
                <a:solidFill>
                  <a:srgbClr val="FF0B1E"/>
                </a:solidFill>
              </a:rPr>
              <a:t>2</a:t>
            </a:r>
            <a:r>
              <a:rPr lang="en-US" dirty="0" smtClean="0">
                <a:solidFill>
                  <a:srgbClr val="FF0B1E"/>
                </a:solidFill>
              </a:rPr>
              <a:t>) x Area(m</a:t>
            </a:r>
            <a:r>
              <a:rPr lang="en-US" baseline="30000" dirty="0" smtClean="0">
                <a:solidFill>
                  <a:srgbClr val="FF0B1E"/>
                </a:solidFill>
              </a:rPr>
              <a:t>2</a:t>
            </a:r>
            <a:r>
              <a:rPr lang="en-US" dirty="0" smtClean="0">
                <a:solidFill>
                  <a:srgbClr val="FF0B1E"/>
                </a:solidFill>
              </a:rPr>
              <a:t>)</a:t>
            </a:r>
            <a:endParaRPr lang="en-US" dirty="0" smtClean="0">
              <a:solidFill>
                <a:srgbClr val="FF0B1E"/>
              </a:solidFill>
              <a:latin typeface="Symbol" pitchFamily="18" charset="2"/>
              <a:sym typeface="Symbol" pitchFamily="18" charset="2"/>
            </a:endParaRPr>
          </a:p>
          <a:p>
            <a:pPr eaLnBrk="1" hangingPunct="1">
              <a:buFont typeface="Wingdings" pitchFamily="2" charset="2"/>
              <a:buChar char="§"/>
              <a:defRPr/>
            </a:pPr>
            <a:endParaRPr lang="en-US" dirty="0" smtClean="0">
              <a:latin typeface="Symbol" pitchFamily="18" charset="2"/>
              <a:sym typeface="Symbol" pitchFamily="18" charset="2"/>
            </a:endParaRPr>
          </a:p>
        </p:txBody>
      </p:sp>
      <p:pic>
        <p:nvPicPr>
          <p:cNvPr id="4" name="Picture 12" descr="reflected"/>
          <p:cNvPicPr>
            <a:picLocks noChangeAspect="1" noChangeArrowheads="1"/>
          </p:cNvPicPr>
          <p:nvPr/>
        </p:nvPicPr>
        <p:blipFill>
          <a:blip r:embed="rId2" cstate="print"/>
          <a:srcRect/>
          <a:stretch>
            <a:fillRect/>
          </a:stretch>
        </p:blipFill>
        <p:spPr bwMode="auto">
          <a:xfrm>
            <a:off x="4724400" y="1219200"/>
            <a:ext cx="3962400" cy="1890713"/>
          </a:xfrm>
          <a:prstGeom prst="rect">
            <a:avLst/>
          </a:prstGeom>
          <a:noFill/>
          <a:ln w="9525">
            <a:noFill/>
            <a:miter lim="800000"/>
            <a:headEnd/>
            <a:tailEnd/>
          </a:ln>
        </p:spPr>
      </p:pic>
      <p:sp>
        <p:nvSpPr>
          <p:cNvPr id="5" name="Rectangle 4"/>
          <p:cNvSpPr/>
          <p:nvPr/>
        </p:nvSpPr>
        <p:spPr>
          <a:xfrm>
            <a:off x="381000" y="1828800"/>
            <a:ext cx="4365298" cy="420628"/>
          </a:xfrm>
          <a:prstGeom prst="rect">
            <a:avLst/>
          </a:prstGeom>
        </p:spPr>
        <p:txBody>
          <a:bodyPr wrap="none">
            <a:spAutoFit/>
          </a:bodyPr>
          <a:lstStyle/>
          <a:p>
            <a:pPr eaLnBrk="1" hangingPunct="1">
              <a:buFont typeface="Wingdings" pitchFamily="2" charset="2"/>
              <a:buChar char="§"/>
              <a:defRPr/>
            </a:pPr>
            <a:r>
              <a:rPr lang="en-US" dirty="0" err="1" smtClean="0">
                <a:solidFill>
                  <a:schemeClr val="folHlink"/>
                </a:solidFill>
              </a:rPr>
              <a:t>Albedo</a:t>
            </a:r>
            <a:r>
              <a:rPr lang="en-US" dirty="0" smtClean="0">
                <a:solidFill>
                  <a:schemeClr val="folHlink"/>
                </a:solidFill>
              </a:rPr>
              <a:t> = reflected light = </a:t>
            </a:r>
            <a:r>
              <a:rPr lang="en-US" dirty="0" smtClean="0">
                <a:solidFill>
                  <a:schemeClr val="folHlink"/>
                </a:solidFill>
                <a:latin typeface="Symbol" pitchFamily="18" charset="2"/>
                <a:sym typeface="Symbol" pitchFamily="18" charset="2"/>
              </a:rPr>
              <a:t>= 30%</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04800" y="228600"/>
            <a:ext cx="8534400" cy="838200"/>
          </a:xfrm>
        </p:spPr>
        <p:txBody>
          <a:bodyPr/>
          <a:lstStyle/>
          <a:p>
            <a:pPr eaLnBrk="1" hangingPunct="1">
              <a:defRPr/>
            </a:pPr>
            <a:r>
              <a:rPr lang="en-US" sz="3200" dirty="0" smtClean="0">
                <a:solidFill>
                  <a:srgbClr val="FFFF00"/>
                </a:solidFill>
              </a:rPr>
              <a:t>Put them together, total incoming flux is:</a:t>
            </a:r>
            <a:endParaRPr lang="en-US" dirty="0" smtClean="0">
              <a:solidFill>
                <a:srgbClr val="FFFF00"/>
              </a:solidFill>
            </a:endParaRPr>
          </a:p>
        </p:txBody>
      </p:sp>
      <p:sp>
        <p:nvSpPr>
          <p:cNvPr id="11267" name="Rectangle 3"/>
          <p:cNvSpPr>
            <a:spLocks noGrp="1" noRot="1" noChangeArrowheads="1"/>
          </p:cNvSpPr>
          <p:nvPr>
            <p:ph idx="1"/>
          </p:nvPr>
        </p:nvSpPr>
        <p:spPr>
          <a:xfrm>
            <a:off x="381000" y="1143000"/>
            <a:ext cx="8382000" cy="5257800"/>
          </a:xfrm>
        </p:spPr>
        <p:txBody>
          <a:bodyPr/>
          <a:lstStyle/>
          <a:p>
            <a:pPr eaLnBrk="1" hangingPunct="1">
              <a:buFont typeface="Wingdings" pitchFamily="2" charset="2"/>
              <a:buChar char="§"/>
              <a:defRPr/>
            </a:pPr>
            <a:r>
              <a:rPr lang="en-US" sz="4000" dirty="0" smtClean="0">
                <a:solidFill>
                  <a:srgbClr val="FF0B1E"/>
                </a:solidFill>
              </a:rPr>
              <a:t>F</a:t>
            </a:r>
            <a:r>
              <a:rPr lang="en-US" sz="4000" baseline="-25000" dirty="0" smtClean="0">
                <a:solidFill>
                  <a:srgbClr val="FF0B1E"/>
                </a:solidFill>
              </a:rPr>
              <a:t>in</a:t>
            </a:r>
            <a:r>
              <a:rPr lang="en-US" sz="4000" dirty="0" smtClean="0">
                <a:solidFill>
                  <a:srgbClr val="FF0B1E"/>
                </a:solidFill>
              </a:rPr>
              <a:t> = </a:t>
            </a:r>
            <a:r>
              <a:rPr lang="en-US" sz="4000" dirty="0" smtClean="0">
                <a:solidFill>
                  <a:srgbClr val="FF0B1E"/>
                </a:solidFill>
                <a:latin typeface="Symbol" pitchFamily="18" charset="2"/>
                <a:sym typeface="Symbol" pitchFamily="18" charset="2"/>
              </a:rPr>
              <a:t></a:t>
            </a:r>
            <a:r>
              <a:rPr lang="en-US" sz="4000" dirty="0" smtClean="0">
                <a:solidFill>
                  <a:srgbClr val="FF0B1E"/>
                </a:solidFill>
              </a:rPr>
              <a:t>r</a:t>
            </a:r>
            <a:r>
              <a:rPr lang="en-US" sz="4000" baseline="30000" dirty="0" smtClean="0">
                <a:solidFill>
                  <a:srgbClr val="FF0B1E"/>
                </a:solidFill>
              </a:rPr>
              <a:t>2</a:t>
            </a:r>
            <a:r>
              <a:rPr lang="en-US" sz="4000" baseline="-18000" dirty="0" smtClean="0">
                <a:solidFill>
                  <a:srgbClr val="FF0B1E"/>
                </a:solidFill>
              </a:rPr>
              <a:t>earth</a:t>
            </a:r>
            <a:r>
              <a:rPr lang="en-US" sz="4000" baseline="-25000" dirty="0" smtClean="0">
                <a:solidFill>
                  <a:srgbClr val="FF0B1E"/>
                </a:solidFill>
              </a:rPr>
              <a:t> </a:t>
            </a:r>
            <a:r>
              <a:rPr lang="en-US" sz="4000" dirty="0" smtClean="0">
                <a:solidFill>
                  <a:srgbClr val="FF0B1E"/>
                </a:solidFill>
              </a:rPr>
              <a:t>(1 - </a:t>
            </a:r>
            <a:r>
              <a:rPr lang="en-US" sz="4000" dirty="0" smtClean="0">
                <a:solidFill>
                  <a:srgbClr val="FF0B1E"/>
                </a:solidFill>
                <a:latin typeface="Symbol" pitchFamily="18" charset="2"/>
                <a:sym typeface="Symbol" pitchFamily="18" charset="2"/>
              </a:rPr>
              <a:t></a:t>
            </a:r>
            <a:r>
              <a:rPr lang="en-US" sz="4000" dirty="0" smtClean="0">
                <a:solidFill>
                  <a:srgbClr val="FF0B1E"/>
                </a:solidFill>
              </a:rPr>
              <a:t>) </a:t>
            </a:r>
            <a:r>
              <a:rPr lang="en-US" sz="4000" dirty="0" err="1" smtClean="0">
                <a:solidFill>
                  <a:srgbClr val="FF0B1E"/>
                </a:solidFill>
              </a:rPr>
              <a:t>I</a:t>
            </a:r>
            <a:r>
              <a:rPr lang="en-US" sz="4000" baseline="-25000" dirty="0" err="1" smtClean="0">
                <a:solidFill>
                  <a:srgbClr val="FF0B1E"/>
                </a:solidFill>
              </a:rPr>
              <a:t>in</a:t>
            </a:r>
            <a:r>
              <a:rPr lang="en-US" sz="4000" baseline="-25000" dirty="0" smtClean="0">
                <a:solidFill>
                  <a:srgbClr val="FF0B1E"/>
                </a:solidFill>
              </a:rPr>
              <a:t> </a:t>
            </a:r>
          </a:p>
          <a:p>
            <a:pPr eaLnBrk="1" hangingPunct="1">
              <a:buFont typeface="Wingdings" pitchFamily="2" charset="2"/>
              <a:buChar char="§"/>
              <a:defRPr/>
            </a:pPr>
            <a:endParaRPr lang="en-US" sz="4000" baseline="-25000" dirty="0" smtClean="0"/>
          </a:p>
          <a:p>
            <a:pPr lvl="2" eaLnBrk="1" hangingPunct="1">
              <a:buFont typeface="Wingdings" pitchFamily="2" charset="2"/>
              <a:buChar char="§"/>
              <a:defRPr/>
            </a:pPr>
            <a:endParaRPr lang="en-US" sz="2800" dirty="0" smtClean="0">
              <a:solidFill>
                <a:srgbClr val="FFFF00"/>
              </a:solidFill>
            </a:endParaRPr>
          </a:p>
          <a:p>
            <a:pPr lvl="2" eaLnBrk="1" hangingPunct="1">
              <a:buFont typeface="Wingdings" pitchFamily="2" charset="2"/>
              <a:buChar char="§"/>
              <a:defRPr/>
            </a:pPr>
            <a:r>
              <a:rPr lang="en-US" sz="2800" dirty="0" err="1" smtClean="0">
                <a:solidFill>
                  <a:srgbClr val="FFFF00"/>
                </a:solidFill>
              </a:rPr>
              <a:t>I</a:t>
            </a:r>
            <a:r>
              <a:rPr lang="en-US" sz="2800" baseline="-25000" dirty="0" err="1" smtClean="0">
                <a:solidFill>
                  <a:srgbClr val="FFFF00"/>
                </a:solidFill>
              </a:rPr>
              <a:t>in</a:t>
            </a:r>
            <a:r>
              <a:rPr lang="en-US" sz="2800" dirty="0" smtClean="0">
                <a:solidFill>
                  <a:srgbClr val="FFFF00"/>
                </a:solidFill>
              </a:rPr>
              <a:t> = 1350 W/m</a:t>
            </a:r>
            <a:r>
              <a:rPr lang="en-US" sz="2800" baseline="30000" dirty="0" smtClean="0">
                <a:solidFill>
                  <a:srgbClr val="FFFF00"/>
                </a:solidFill>
              </a:rPr>
              <a:t>2</a:t>
            </a:r>
          </a:p>
          <a:p>
            <a:pPr lvl="2" eaLnBrk="1" hangingPunct="1">
              <a:buFont typeface="Wingdings" pitchFamily="2" charset="2"/>
              <a:buChar char="§"/>
              <a:defRPr/>
            </a:pPr>
            <a:r>
              <a:rPr lang="en-US" sz="2800" dirty="0" smtClean="0">
                <a:solidFill>
                  <a:srgbClr val="FFFF00"/>
                </a:solidFill>
              </a:rPr>
              <a:t>Reduce by </a:t>
            </a:r>
            <a:r>
              <a:rPr lang="en-US" sz="2800" dirty="0" err="1" smtClean="0">
                <a:solidFill>
                  <a:srgbClr val="FFFF00"/>
                </a:solidFill>
              </a:rPr>
              <a:t>albedo</a:t>
            </a:r>
            <a:r>
              <a:rPr lang="en-US" sz="2800" dirty="0" smtClean="0">
                <a:solidFill>
                  <a:srgbClr val="FFFF00"/>
                </a:solidFill>
              </a:rPr>
              <a:t> to 1000 W/m</a:t>
            </a:r>
            <a:r>
              <a:rPr lang="en-US" sz="2800" baseline="30000" dirty="0" smtClean="0">
                <a:solidFill>
                  <a:srgbClr val="FFFF00"/>
                </a:solidFill>
              </a:rPr>
              <a:t>2</a:t>
            </a:r>
          </a:p>
          <a:p>
            <a:pPr lvl="2" eaLnBrk="1" hangingPunct="1">
              <a:buFont typeface="Wingdings" pitchFamily="2" charset="2"/>
              <a:buChar char="§"/>
              <a:defRPr/>
            </a:pPr>
            <a:r>
              <a:rPr lang="en-US" sz="2800" dirty="0" smtClean="0">
                <a:solidFill>
                  <a:srgbClr val="FFFF00"/>
                </a:solidFill>
              </a:rPr>
              <a:t>Multiply by area of circle to get Flux (W)</a:t>
            </a:r>
            <a:endParaRPr lang="en-US" dirty="0" smtClean="0">
              <a:solidFill>
                <a:srgbClr val="FFFF00"/>
              </a:solidFill>
            </a:endParaRPr>
          </a:p>
          <a:p>
            <a:pPr eaLnBrk="1" hangingPunct="1">
              <a:buFont typeface="Wingdings" pitchFamily="2" charset="2"/>
              <a:buChar char="§"/>
              <a:defRPr/>
            </a:pPr>
            <a:endParaRPr lang="en-US" dirty="0" smtClean="0">
              <a:solidFill>
                <a:srgbClr val="FFFF00"/>
              </a:solidFill>
            </a:endParaRPr>
          </a:p>
        </p:txBody>
      </p:sp>
      <p:sp>
        <p:nvSpPr>
          <p:cNvPr id="6" name="Rectangle 5"/>
          <p:cNvSpPr/>
          <p:nvPr/>
        </p:nvSpPr>
        <p:spPr bwMode="auto">
          <a:xfrm>
            <a:off x="152400" y="914400"/>
            <a:ext cx="7696200" cy="1371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8" name="Rectangle 7"/>
          <p:cNvSpPr/>
          <p:nvPr/>
        </p:nvSpPr>
        <p:spPr>
          <a:xfrm>
            <a:off x="914400" y="4572000"/>
            <a:ext cx="7391400" cy="2062103"/>
          </a:xfrm>
          <a:prstGeom prst="rect">
            <a:avLst/>
          </a:prstGeom>
        </p:spPr>
        <p:txBody>
          <a:bodyPr wrap="square">
            <a:spAutoFit/>
          </a:bodyPr>
          <a:lstStyle/>
          <a:p>
            <a:pPr eaLnBrk="1" hangingPunct="1">
              <a:buFont typeface="Wingdings" pitchFamily="2" charset="2"/>
              <a:buChar char="§"/>
              <a:defRPr/>
            </a:pPr>
            <a:r>
              <a:rPr lang="en-US" dirty="0" smtClean="0"/>
              <a:t>Rate at which Earth radiates energy is given by SB law:</a:t>
            </a:r>
          </a:p>
          <a:p>
            <a:pPr eaLnBrk="1" hangingPunct="1">
              <a:buFont typeface="Wingdings" pitchFamily="2" charset="2"/>
              <a:buChar char="§"/>
              <a:defRPr/>
            </a:pPr>
            <a:endParaRPr lang="en-US" dirty="0" smtClean="0"/>
          </a:p>
          <a:p>
            <a:pPr lvl="2" eaLnBrk="1" hangingPunct="1">
              <a:buFont typeface="Wingdings" pitchFamily="2" charset="2"/>
              <a:buChar char="§"/>
              <a:defRPr/>
            </a:pPr>
            <a:r>
              <a:rPr lang="en-US" dirty="0" err="1" smtClean="0">
                <a:solidFill>
                  <a:srgbClr val="FF0B1E"/>
                </a:solidFill>
              </a:rPr>
              <a:t>F</a:t>
            </a:r>
            <a:r>
              <a:rPr lang="en-US" baseline="-25000" dirty="0" err="1" smtClean="0">
                <a:solidFill>
                  <a:srgbClr val="FF0B1E"/>
                </a:solidFill>
                <a:latin typeface="Tahoma" pitchFamily="34" charset="0"/>
              </a:rPr>
              <a:t>out</a:t>
            </a:r>
            <a:r>
              <a:rPr lang="en-US" baseline="-25000" dirty="0" smtClean="0">
                <a:solidFill>
                  <a:srgbClr val="FF0B1E"/>
                </a:solidFill>
                <a:latin typeface="Tahoma" pitchFamily="34" charset="0"/>
              </a:rPr>
              <a:t> </a:t>
            </a:r>
            <a:r>
              <a:rPr lang="en-US" dirty="0" smtClean="0">
                <a:solidFill>
                  <a:srgbClr val="FF0B1E"/>
                </a:solidFill>
              </a:rPr>
              <a:t>= Area x </a:t>
            </a:r>
            <a:r>
              <a:rPr lang="en-US" dirty="0" smtClean="0">
                <a:solidFill>
                  <a:srgbClr val="FF0B1E"/>
                </a:solidFill>
                <a:latin typeface="Symbol" pitchFamily="18" charset="2"/>
              </a:rPr>
              <a:t>es</a:t>
            </a:r>
            <a:r>
              <a:rPr lang="en-US" dirty="0" smtClean="0">
                <a:solidFill>
                  <a:srgbClr val="FF0B1E"/>
                </a:solidFill>
                <a:latin typeface="Tahoma" pitchFamily="34" charset="0"/>
              </a:rPr>
              <a:t>T</a:t>
            </a:r>
            <a:r>
              <a:rPr lang="en-US" baseline="30000" dirty="0" smtClean="0">
                <a:solidFill>
                  <a:srgbClr val="FF0B1E"/>
                </a:solidFill>
                <a:latin typeface="Tahoma" pitchFamily="34" charset="0"/>
              </a:rPr>
              <a:t>4</a:t>
            </a:r>
            <a:r>
              <a:rPr lang="en-US" baseline="-25000" dirty="0" smtClean="0">
                <a:solidFill>
                  <a:srgbClr val="FF0B1E"/>
                </a:solidFill>
                <a:latin typeface="Tahoma" pitchFamily="34" charset="0"/>
              </a:rPr>
              <a:t>earth</a:t>
            </a:r>
            <a:br>
              <a:rPr lang="en-US" baseline="-25000" dirty="0" smtClean="0">
                <a:solidFill>
                  <a:srgbClr val="FF0B1E"/>
                </a:solidFill>
                <a:latin typeface="Tahoma" pitchFamily="34" charset="0"/>
              </a:rPr>
            </a:br>
            <a:endParaRPr lang="en-US" dirty="0" smtClean="0">
              <a:latin typeface="Tahoma" pitchFamily="34" charset="0"/>
            </a:endParaRPr>
          </a:p>
          <a:p>
            <a:pPr eaLnBrk="1" hangingPunct="1">
              <a:buFont typeface="Wingdings" pitchFamily="2" charset="2"/>
              <a:buChar char="§"/>
              <a:defRPr/>
            </a:pPr>
            <a:r>
              <a:rPr lang="en-US" dirty="0" smtClean="0">
                <a:solidFill>
                  <a:srgbClr val="FF0000"/>
                </a:solidFill>
                <a:latin typeface="Symbol" pitchFamily="18" charset="2"/>
              </a:rPr>
              <a:t>e</a:t>
            </a:r>
            <a:r>
              <a:rPr lang="en-US" dirty="0" smtClean="0">
                <a:solidFill>
                  <a:srgbClr val="FF0000"/>
                </a:solidFill>
              </a:rPr>
              <a:t> = emissivity, 0 to 1, </a:t>
            </a:r>
            <a:r>
              <a:rPr lang="en-US" dirty="0" err="1" smtClean="0">
                <a:solidFill>
                  <a:srgbClr val="FF0000"/>
                </a:solidFill>
              </a:rPr>
              <a:t>unitless</a:t>
            </a:r>
            <a:endParaRPr lang="en-US" dirty="0" smtClean="0">
              <a:solidFill>
                <a:srgbClr val="FF0000"/>
              </a:solidFill>
            </a:endParaRPr>
          </a:p>
          <a:p>
            <a:pPr eaLnBrk="1" hangingPunct="1">
              <a:buFont typeface="Wingdings" pitchFamily="2" charset="2"/>
              <a:buChar char="§"/>
              <a:defRPr/>
            </a:pPr>
            <a:r>
              <a:rPr lang="en-US" dirty="0" smtClean="0">
                <a:solidFill>
                  <a:srgbClr val="FF0000"/>
                </a:solidFill>
                <a:latin typeface="Symbol" pitchFamily="18" charset="2"/>
              </a:rPr>
              <a:t>e</a:t>
            </a:r>
            <a:r>
              <a:rPr lang="en-US" dirty="0" smtClean="0">
                <a:solidFill>
                  <a:srgbClr val="FF0000"/>
                </a:solidFill>
              </a:rPr>
              <a:t> = 1 would be a blackbody</a:t>
            </a:r>
          </a:p>
        </p:txBody>
      </p:sp>
      <p:sp>
        <p:nvSpPr>
          <p:cNvPr id="9" name="Rectangle 2"/>
          <p:cNvSpPr txBox="1">
            <a:spLocks noRot="1" noChangeArrowheads="1"/>
          </p:cNvSpPr>
          <p:nvPr/>
        </p:nvSpPr>
        <p:spPr>
          <a:xfrm>
            <a:off x="228600" y="0"/>
            <a:ext cx="8534400" cy="533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mj-lt"/>
                <a:ea typeface="+mj-ea"/>
                <a:cs typeface="+mj-cs"/>
              </a:rPr>
              <a:t>First layer model has no atmosphere, just a bare rock!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Rot="1" noChangeArrowheads="1"/>
          </p:cNvSpPr>
          <p:nvPr>
            <p:ph idx="1"/>
          </p:nvPr>
        </p:nvSpPr>
        <p:spPr>
          <a:xfrm>
            <a:off x="304800" y="304800"/>
            <a:ext cx="8077200" cy="5486400"/>
          </a:xfrm>
        </p:spPr>
        <p:txBody>
          <a:bodyPr/>
          <a:lstStyle/>
          <a:p>
            <a:pPr eaLnBrk="1" hangingPunct="1">
              <a:buFont typeface="Wingdings" pitchFamily="2" charset="2"/>
              <a:buChar char="§"/>
              <a:defRPr/>
            </a:pPr>
            <a:r>
              <a:rPr lang="en-US" sz="2800" dirty="0" smtClean="0">
                <a:solidFill>
                  <a:schemeClr val="folHlink"/>
                </a:solidFill>
              </a:rPr>
              <a:t>As we did for solar energy, need to convert intensity, I, to flux, F, by multiplying by area.</a:t>
            </a:r>
          </a:p>
          <a:p>
            <a:pPr eaLnBrk="1" hangingPunct="1">
              <a:buFont typeface="Wingdings" pitchFamily="2" charset="2"/>
              <a:buChar char="§"/>
              <a:defRPr/>
            </a:pPr>
            <a:r>
              <a:rPr lang="en-US" sz="2800" dirty="0" smtClean="0"/>
              <a:t>What area do we use?</a:t>
            </a:r>
          </a:p>
          <a:p>
            <a:pPr eaLnBrk="1" hangingPunct="1">
              <a:buFont typeface="Wingdings" pitchFamily="2" charset="2"/>
              <a:buChar char="§"/>
              <a:defRPr/>
            </a:pPr>
            <a:r>
              <a:rPr lang="en-US" sz="2800" dirty="0" smtClean="0"/>
              <a:t>Energy leaves in all directions</a:t>
            </a:r>
          </a:p>
          <a:p>
            <a:pPr eaLnBrk="1" hangingPunct="1">
              <a:buFont typeface="Wingdings" pitchFamily="2" charset="2"/>
              <a:buChar char="§"/>
              <a:defRPr/>
            </a:pPr>
            <a:r>
              <a:rPr lang="en-US" sz="2800" dirty="0" smtClean="0"/>
              <a:t>So, we need the area of a sphere;</a:t>
            </a:r>
          </a:p>
          <a:p>
            <a:pPr eaLnBrk="1" hangingPunct="1">
              <a:buFont typeface="Wingdings" pitchFamily="2" charset="2"/>
              <a:buChar char="§"/>
              <a:defRPr/>
            </a:pPr>
            <a:r>
              <a:rPr lang="en-US" sz="3600" dirty="0" err="1" smtClean="0">
                <a:solidFill>
                  <a:srgbClr val="FF0B1E"/>
                </a:solidFill>
              </a:rPr>
              <a:t>A</a:t>
            </a:r>
            <a:r>
              <a:rPr lang="en-US" sz="3600" baseline="-18000" dirty="0" err="1" smtClean="0">
                <a:solidFill>
                  <a:srgbClr val="FF0B1E"/>
                </a:solidFill>
              </a:rPr>
              <a:t>sphere</a:t>
            </a:r>
            <a:r>
              <a:rPr lang="en-US" sz="3600" dirty="0" smtClean="0">
                <a:solidFill>
                  <a:srgbClr val="FF0B1E"/>
                </a:solidFill>
              </a:rPr>
              <a:t> = 4</a:t>
            </a:r>
            <a:r>
              <a:rPr lang="en-US" sz="4400" dirty="0" smtClean="0">
                <a:solidFill>
                  <a:srgbClr val="FF0B1E"/>
                </a:solidFill>
              </a:rPr>
              <a:t> </a:t>
            </a:r>
            <a:r>
              <a:rPr lang="en-US" sz="4400" dirty="0" smtClean="0">
                <a:solidFill>
                  <a:srgbClr val="FF0B1E"/>
                </a:solidFill>
                <a:latin typeface="Symbol" pitchFamily="18" charset="2"/>
                <a:sym typeface="Symbol" pitchFamily="18" charset="2"/>
              </a:rPr>
              <a:t></a:t>
            </a:r>
            <a:r>
              <a:rPr lang="en-US" sz="4400" dirty="0" smtClean="0">
                <a:solidFill>
                  <a:srgbClr val="FF0B1E"/>
                </a:solidFill>
              </a:rPr>
              <a:t>r</a:t>
            </a:r>
            <a:r>
              <a:rPr lang="en-US" sz="4400" baseline="30000" dirty="0" smtClean="0">
                <a:solidFill>
                  <a:srgbClr val="FF0B1E"/>
                </a:solidFill>
              </a:rPr>
              <a:t>2</a:t>
            </a:r>
            <a:r>
              <a:rPr lang="en-US" sz="4400" baseline="-25000" dirty="0" smtClean="0">
                <a:solidFill>
                  <a:srgbClr val="FF0B1E"/>
                </a:solidFill>
              </a:rPr>
              <a:t>earth</a:t>
            </a:r>
            <a:endParaRPr lang="en-US" sz="3600" dirty="0" smtClean="0"/>
          </a:p>
          <a:p>
            <a:pPr eaLnBrk="1" hangingPunct="1">
              <a:buFont typeface="Wingdings" pitchFamily="2" charset="2"/>
              <a:buChar char="§"/>
              <a:defRPr/>
            </a:pPr>
            <a:endParaRPr lang="en-US" sz="2400" dirty="0" smtClean="0"/>
          </a:p>
          <a:p>
            <a:pPr eaLnBrk="1" hangingPunct="1">
              <a:buFont typeface="Wingdings" pitchFamily="2" charset="2"/>
              <a:buChar char="§"/>
              <a:defRPr/>
            </a:pPr>
            <a:endParaRPr lang="en-US" sz="2400" dirty="0" smtClean="0"/>
          </a:p>
          <a:p>
            <a:pPr eaLnBrk="1" hangingPunct="1">
              <a:buFont typeface="Wingdings" pitchFamily="2" charset="2"/>
              <a:buChar char="§"/>
              <a:defRPr/>
            </a:pPr>
            <a:endParaRPr lang="en-US" sz="2400" dirty="0" smtClean="0"/>
          </a:p>
        </p:txBody>
      </p:sp>
      <p:pic>
        <p:nvPicPr>
          <p:cNvPr id="15363" name="Picture 4" descr="ar03f02"/>
          <p:cNvPicPr>
            <a:picLocks noChangeAspect="1" noChangeArrowheads="1"/>
          </p:cNvPicPr>
          <p:nvPr/>
        </p:nvPicPr>
        <p:blipFill>
          <a:blip r:embed="rId2" cstate="print"/>
          <a:srcRect/>
          <a:stretch>
            <a:fillRect/>
          </a:stretch>
        </p:blipFill>
        <p:spPr bwMode="auto">
          <a:xfrm>
            <a:off x="5486400" y="954087"/>
            <a:ext cx="3657600" cy="2932113"/>
          </a:xfrm>
          <a:prstGeom prst="rect">
            <a:avLst/>
          </a:prstGeom>
          <a:noFill/>
          <a:ln w="9525">
            <a:noFill/>
            <a:miter lim="800000"/>
            <a:headEnd/>
            <a:tailEnd/>
          </a:ln>
        </p:spPr>
      </p:pic>
      <p:sp>
        <p:nvSpPr>
          <p:cNvPr id="4" name="Rectangle 3"/>
          <p:cNvSpPr/>
          <p:nvPr/>
        </p:nvSpPr>
        <p:spPr>
          <a:xfrm>
            <a:off x="533400" y="3962400"/>
            <a:ext cx="4084323" cy="461665"/>
          </a:xfrm>
          <a:prstGeom prst="rect">
            <a:avLst/>
          </a:prstGeom>
        </p:spPr>
        <p:txBody>
          <a:bodyPr wrap="none">
            <a:spAutoFit/>
          </a:bodyPr>
          <a:lstStyle/>
          <a:p>
            <a:r>
              <a:rPr lang="en-US" sz="3600" baseline="-25000" dirty="0" smtClean="0">
                <a:solidFill>
                  <a:srgbClr val="FFFF00"/>
                </a:solidFill>
              </a:rPr>
              <a:t>Total Energy Flux from Earth</a:t>
            </a:r>
            <a:endParaRPr lang="en-US" sz="3600" dirty="0"/>
          </a:p>
        </p:txBody>
      </p:sp>
      <p:sp>
        <p:nvSpPr>
          <p:cNvPr id="6" name="Rectangle 6"/>
          <p:cNvSpPr txBox="1">
            <a:spLocks noRot="1" noChangeArrowheads="1"/>
          </p:cNvSpPr>
          <p:nvPr/>
        </p:nvSpPr>
        <p:spPr>
          <a:xfrm>
            <a:off x="457200" y="4724400"/>
            <a:ext cx="8229600" cy="83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3600" b="0" i="0" u="none" strike="noStrike" kern="1200" cap="none" spc="0" normalizeH="0" baseline="0" noProof="0" dirty="0" err="1" smtClean="0">
                <a:ln>
                  <a:noFill/>
                </a:ln>
                <a:solidFill>
                  <a:srgbClr val="FF0B1E"/>
                </a:solidFill>
                <a:effectLst/>
                <a:uLnTx/>
                <a:uFillTx/>
                <a:latin typeface="+mn-lt"/>
                <a:ea typeface="+mn-ea"/>
                <a:cs typeface="+mn-cs"/>
              </a:rPr>
              <a:t>F</a:t>
            </a:r>
            <a:r>
              <a:rPr kumimoji="0" lang="en-US" sz="3200" b="0" i="0" u="none" strike="noStrike" kern="1200" cap="none" spc="0" normalizeH="0" baseline="-18000" noProof="0" dirty="0" err="1" smtClean="0">
                <a:ln>
                  <a:noFill/>
                </a:ln>
                <a:solidFill>
                  <a:srgbClr val="FF0B1E"/>
                </a:solidFill>
                <a:effectLst/>
                <a:uLnTx/>
                <a:uFillTx/>
                <a:latin typeface="+mn-lt"/>
                <a:ea typeface="+mn-ea"/>
                <a:cs typeface="+mn-cs"/>
              </a:rPr>
              <a:t>out</a:t>
            </a:r>
            <a:r>
              <a:rPr kumimoji="0" lang="en-US" sz="3200" b="0" i="0" u="none" strike="noStrike" kern="1200" cap="none" spc="0" normalizeH="0" baseline="0" noProof="0" dirty="0" smtClean="0">
                <a:ln>
                  <a:noFill/>
                </a:ln>
                <a:solidFill>
                  <a:srgbClr val="FF0B1E"/>
                </a:solidFill>
                <a:effectLst/>
                <a:uLnTx/>
                <a:uFillTx/>
                <a:latin typeface="+mn-lt"/>
                <a:ea typeface="+mn-ea"/>
                <a:cs typeface="+mn-cs"/>
              </a:rPr>
              <a:t> </a:t>
            </a:r>
            <a:r>
              <a:rPr kumimoji="0" lang="en-US" sz="3600" b="0" i="0" u="none" strike="noStrike" kern="1200" cap="none" spc="0" normalizeH="0" baseline="0" noProof="0" dirty="0" smtClean="0">
                <a:ln>
                  <a:noFill/>
                </a:ln>
                <a:solidFill>
                  <a:srgbClr val="FF0B1E"/>
                </a:solidFill>
                <a:effectLst/>
                <a:uLnTx/>
                <a:uFillTx/>
                <a:latin typeface="+mn-lt"/>
                <a:ea typeface="+mn-ea"/>
                <a:cs typeface="+mn-cs"/>
              </a:rPr>
              <a:t>= 4</a:t>
            </a:r>
            <a:r>
              <a:rPr kumimoji="0" lang="en-US" sz="4400" b="0" i="0" u="none" strike="noStrike" kern="1200" cap="none" spc="0" normalizeH="0" baseline="0" noProof="0" dirty="0" smtClean="0">
                <a:ln>
                  <a:noFill/>
                </a:ln>
                <a:solidFill>
                  <a:srgbClr val="FF0B1E"/>
                </a:solidFill>
                <a:effectLst/>
                <a:uLnTx/>
                <a:uFillTx/>
                <a:latin typeface="+mn-lt"/>
                <a:ea typeface="+mn-ea"/>
                <a:cs typeface="+mn-cs"/>
              </a:rPr>
              <a:t> </a:t>
            </a:r>
            <a:r>
              <a:rPr kumimoji="0" lang="en-US" sz="4400" b="0" i="0" u="none" strike="noStrike" kern="1200" cap="none" spc="0" normalizeH="0" baseline="0" noProof="0" dirty="0" smtClean="0">
                <a:ln>
                  <a:noFill/>
                </a:ln>
                <a:solidFill>
                  <a:srgbClr val="FF0B1E"/>
                </a:solidFill>
                <a:effectLst/>
                <a:uLnTx/>
                <a:uFillTx/>
                <a:latin typeface="Symbol" pitchFamily="18" charset="2"/>
                <a:ea typeface="+mn-ea"/>
                <a:cs typeface="+mn-cs"/>
                <a:sym typeface="Symbol" pitchFamily="18" charset="2"/>
              </a:rPr>
              <a:t></a:t>
            </a:r>
            <a:r>
              <a:rPr kumimoji="0" lang="en-US" sz="4400" b="0" i="0" u="none" strike="noStrike" kern="1200" cap="none" spc="0" normalizeH="0" baseline="0" noProof="0" dirty="0" smtClean="0">
                <a:ln>
                  <a:noFill/>
                </a:ln>
                <a:solidFill>
                  <a:srgbClr val="FF0B1E"/>
                </a:solidFill>
                <a:effectLst/>
                <a:uLnTx/>
                <a:uFillTx/>
                <a:latin typeface="+mn-lt"/>
                <a:ea typeface="+mn-ea"/>
                <a:cs typeface="+mn-cs"/>
              </a:rPr>
              <a:t>r</a:t>
            </a:r>
            <a:r>
              <a:rPr kumimoji="0" lang="en-US" sz="3600" b="0" i="0" u="none" strike="noStrike" kern="1200" cap="none" spc="0" normalizeH="0" baseline="30000" noProof="0" dirty="0" smtClean="0">
                <a:ln>
                  <a:noFill/>
                </a:ln>
                <a:solidFill>
                  <a:srgbClr val="FF0B1E"/>
                </a:solidFill>
                <a:effectLst/>
                <a:uLnTx/>
                <a:uFillTx/>
                <a:latin typeface="+mn-lt"/>
                <a:ea typeface="+mn-ea"/>
                <a:cs typeface="+mn-cs"/>
              </a:rPr>
              <a:t>2</a:t>
            </a:r>
            <a:r>
              <a:rPr kumimoji="0" lang="en-US" sz="3600" b="0" i="0" u="none" strike="noStrike" kern="1200" cap="none" spc="0" normalizeH="0" baseline="-18000" noProof="0" dirty="0" smtClean="0">
                <a:ln>
                  <a:noFill/>
                </a:ln>
                <a:solidFill>
                  <a:srgbClr val="FF0B1E"/>
                </a:solidFill>
                <a:effectLst/>
                <a:uLnTx/>
                <a:uFillTx/>
                <a:latin typeface="+mn-lt"/>
                <a:ea typeface="+mn-ea"/>
                <a:cs typeface="+mn-cs"/>
              </a:rPr>
              <a:t>earth</a:t>
            </a:r>
            <a:r>
              <a:rPr kumimoji="0" lang="en-US" sz="3600" b="0" i="0" u="none" strike="noStrike" kern="1200" cap="none" spc="0" normalizeH="0" baseline="0" noProof="0" dirty="0" smtClean="0">
                <a:ln>
                  <a:noFill/>
                </a:ln>
                <a:solidFill>
                  <a:srgbClr val="FF0B1E"/>
                </a:solidFill>
                <a:effectLst/>
                <a:uLnTx/>
                <a:uFillTx/>
                <a:latin typeface="Symbol" pitchFamily="18" charset="2"/>
                <a:ea typeface="+mn-ea"/>
                <a:cs typeface="+mn-cs"/>
              </a:rPr>
              <a:t>es</a:t>
            </a:r>
            <a:r>
              <a:rPr kumimoji="0" lang="en-US" sz="3600" b="0" i="0" u="none" strike="noStrike" kern="1200" cap="none" spc="0" normalizeH="0" baseline="0" noProof="0" dirty="0" smtClean="0">
                <a:ln>
                  <a:noFill/>
                </a:ln>
                <a:solidFill>
                  <a:srgbClr val="FF0B1E"/>
                </a:solidFill>
                <a:effectLst/>
                <a:uLnTx/>
                <a:uFillTx/>
                <a:latin typeface="Tahoma" pitchFamily="34" charset="0"/>
                <a:ea typeface="+mn-ea"/>
                <a:cs typeface="+mn-cs"/>
              </a:rPr>
              <a:t>T</a:t>
            </a:r>
            <a:r>
              <a:rPr kumimoji="0" lang="en-US" sz="3600" b="0" i="0" u="none" strike="noStrike" kern="1200" cap="none" spc="0" normalizeH="0" baseline="30000" noProof="0" dirty="0" smtClean="0">
                <a:ln>
                  <a:noFill/>
                </a:ln>
                <a:solidFill>
                  <a:srgbClr val="FF0B1E"/>
                </a:solidFill>
                <a:effectLst/>
                <a:uLnTx/>
                <a:uFillTx/>
                <a:latin typeface="Tahoma" pitchFamily="34" charset="0"/>
                <a:ea typeface="+mn-ea"/>
                <a:cs typeface="+mn-cs"/>
              </a:rPr>
              <a:t>4</a:t>
            </a:r>
            <a:r>
              <a:rPr kumimoji="0" lang="en-US" sz="3600" b="0" i="0" u="none" strike="noStrike" kern="1200" cap="none" spc="0" normalizeH="0" baseline="-18000" noProof="0" dirty="0" smtClean="0">
                <a:ln>
                  <a:noFill/>
                </a:ln>
                <a:solidFill>
                  <a:srgbClr val="FF0B1E"/>
                </a:solidFill>
                <a:effectLst/>
                <a:uLnTx/>
                <a:uFillTx/>
                <a:latin typeface="+mn-lt"/>
                <a:ea typeface="+mn-ea"/>
                <a:cs typeface="+mn-cs"/>
              </a:rPr>
              <a:t>earth</a:t>
            </a:r>
            <a:endParaRPr kumimoji="0" lang="en-US" sz="4000" b="0" i="0" u="none" strike="noStrike" kern="1200" cap="none" spc="0" normalizeH="0" baseline="-18000" noProof="0" dirty="0" smtClean="0">
              <a:ln>
                <a:noFill/>
              </a:ln>
              <a:solidFill>
                <a:srgbClr val="FF0B1E"/>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4800" b="0" i="0" u="none" strike="noStrike" kern="1200" cap="none" spc="0" normalizeH="0" baseline="-25000" noProof="0" dirty="0" smtClean="0">
              <a:ln>
                <a:noFill/>
              </a:ln>
              <a:solidFill>
                <a:srgbClr val="FF0B1E"/>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Rot="1" noChangeArrowheads="1"/>
          </p:cNvSpPr>
          <p:nvPr>
            <p:ph idx="1"/>
          </p:nvPr>
        </p:nvSpPr>
        <p:spPr>
          <a:xfrm>
            <a:off x="304800" y="609600"/>
            <a:ext cx="8540750" cy="4422775"/>
          </a:xfrm>
        </p:spPr>
        <p:txBody>
          <a:bodyPr/>
          <a:lstStyle/>
          <a:p>
            <a:pPr algn="ctr" eaLnBrk="1" hangingPunct="1">
              <a:buFont typeface="Wingdings" pitchFamily="2" charset="2"/>
              <a:buNone/>
              <a:defRPr/>
            </a:pPr>
            <a:endParaRPr lang="en-US" baseline="-25000" dirty="0" smtClean="0">
              <a:solidFill>
                <a:srgbClr val="FF0B1E"/>
              </a:solidFill>
            </a:endParaRPr>
          </a:p>
          <a:p>
            <a:pPr algn="ctr" eaLnBrk="1" hangingPunct="1">
              <a:buFont typeface="Wingdings" pitchFamily="2" charset="2"/>
              <a:buNone/>
              <a:defRPr/>
            </a:pPr>
            <a:endParaRPr lang="en-US" dirty="0" smtClean="0">
              <a:solidFill>
                <a:srgbClr val="FF0B1E"/>
              </a:solidFill>
              <a:latin typeface="Symbol" pitchFamily="18" charset="2"/>
            </a:endParaRPr>
          </a:p>
          <a:p>
            <a:pPr algn="ctr" eaLnBrk="1" hangingPunct="1">
              <a:buFont typeface="Wingdings" pitchFamily="2" charset="2"/>
              <a:buNone/>
              <a:defRPr/>
            </a:pPr>
            <a:r>
              <a:rPr lang="en-US" dirty="0" smtClean="0">
                <a:solidFill>
                  <a:srgbClr val="FF0B1E"/>
                </a:solidFill>
                <a:latin typeface="Symbol" pitchFamily="18" charset="2"/>
              </a:rPr>
              <a:t>es</a:t>
            </a:r>
            <a:r>
              <a:rPr lang="en-US" dirty="0" smtClean="0">
                <a:solidFill>
                  <a:srgbClr val="FF0B1E"/>
                </a:solidFill>
                <a:latin typeface="Tahoma" pitchFamily="34" charset="0"/>
              </a:rPr>
              <a:t>T</a:t>
            </a:r>
            <a:r>
              <a:rPr lang="en-US" sz="2400" baseline="30000" dirty="0" smtClean="0">
                <a:solidFill>
                  <a:srgbClr val="FF0B1E"/>
                </a:solidFill>
                <a:latin typeface="Tahoma" pitchFamily="34" charset="0"/>
              </a:rPr>
              <a:t>4</a:t>
            </a:r>
            <a:r>
              <a:rPr lang="en-US" baseline="-18000" dirty="0" smtClean="0">
                <a:solidFill>
                  <a:srgbClr val="FF0B1E"/>
                </a:solidFill>
              </a:rPr>
              <a:t>earth</a:t>
            </a:r>
            <a:r>
              <a:rPr lang="en-US" dirty="0" smtClean="0">
                <a:solidFill>
                  <a:srgbClr val="FF0B1E"/>
                </a:solidFill>
              </a:rPr>
              <a:t> = </a:t>
            </a:r>
            <a:r>
              <a:rPr lang="en-US" u="sng" dirty="0" smtClean="0">
                <a:solidFill>
                  <a:srgbClr val="FF0B1E"/>
                </a:solidFill>
              </a:rPr>
              <a:t>(1 - </a:t>
            </a:r>
            <a:r>
              <a:rPr lang="en-US" u="sng" dirty="0" smtClean="0">
                <a:solidFill>
                  <a:srgbClr val="FF0B1E"/>
                </a:solidFill>
                <a:latin typeface="Symbol" pitchFamily="18" charset="2"/>
                <a:sym typeface="Symbol" pitchFamily="18" charset="2"/>
              </a:rPr>
              <a:t></a:t>
            </a:r>
            <a:r>
              <a:rPr lang="en-US" u="sng" dirty="0" smtClean="0">
                <a:solidFill>
                  <a:srgbClr val="FF0B1E"/>
                </a:solidFill>
              </a:rPr>
              <a:t>) </a:t>
            </a:r>
            <a:r>
              <a:rPr lang="en-US" u="sng" dirty="0" err="1" smtClean="0">
                <a:solidFill>
                  <a:srgbClr val="FF0B1E"/>
                </a:solidFill>
              </a:rPr>
              <a:t>I</a:t>
            </a:r>
            <a:r>
              <a:rPr lang="en-US" u="sng" baseline="-25000" dirty="0" err="1" smtClean="0">
                <a:solidFill>
                  <a:srgbClr val="FF0B1E"/>
                </a:solidFill>
              </a:rPr>
              <a:t>i</a:t>
            </a:r>
            <a:r>
              <a:rPr lang="en-US" baseline="-25000" dirty="0" err="1" smtClean="0">
                <a:solidFill>
                  <a:srgbClr val="FF0B1E"/>
                </a:solidFill>
              </a:rPr>
              <a:t>n</a:t>
            </a:r>
            <a:endParaRPr lang="en-US" baseline="-25000" dirty="0" smtClean="0">
              <a:solidFill>
                <a:srgbClr val="FF0B1E"/>
              </a:solidFill>
            </a:endParaRPr>
          </a:p>
          <a:p>
            <a:pPr algn="ctr" eaLnBrk="1" hangingPunct="1">
              <a:buFont typeface="Wingdings" pitchFamily="2" charset="2"/>
              <a:buNone/>
              <a:defRPr/>
            </a:pPr>
            <a:endParaRPr lang="en-US" baseline="-20000" dirty="0" smtClean="0">
              <a:solidFill>
                <a:srgbClr val="FF0B1E"/>
              </a:solidFill>
            </a:endParaRPr>
          </a:p>
          <a:p>
            <a:pPr eaLnBrk="1" hangingPunct="1">
              <a:buFont typeface="Wingdings" pitchFamily="2" charset="2"/>
              <a:buNone/>
              <a:defRPr/>
            </a:pPr>
            <a:endParaRPr lang="en-US" dirty="0" smtClean="0">
              <a:solidFill>
                <a:srgbClr val="FFFF00"/>
              </a:solidFill>
              <a:latin typeface="Tahoma" pitchFamily="34" charset="0"/>
            </a:endParaRPr>
          </a:p>
          <a:p>
            <a:pPr algn="ctr" eaLnBrk="1" hangingPunct="1">
              <a:buFont typeface="Wingdings" pitchFamily="2" charset="2"/>
              <a:buNone/>
              <a:defRPr/>
            </a:pPr>
            <a:endParaRPr lang="en-US" baseline="-20000" dirty="0" smtClean="0">
              <a:solidFill>
                <a:srgbClr val="FFFF00"/>
              </a:solidFill>
            </a:endParaRPr>
          </a:p>
          <a:p>
            <a:pPr lvl="4" eaLnBrk="1" hangingPunct="1">
              <a:buFont typeface="Wingdings" pitchFamily="2" charset="2"/>
              <a:buNone/>
              <a:defRPr/>
            </a:pPr>
            <a:endParaRPr lang="en-US" u="sng" dirty="0" smtClean="0">
              <a:solidFill>
                <a:srgbClr val="FFFF00"/>
              </a:solidFill>
            </a:endParaRPr>
          </a:p>
        </p:txBody>
      </p:sp>
      <p:sp>
        <p:nvSpPr>
          <p:cNvPr id="64516" name="Text Box 4"/>
          <p:cNvSpPr txBox="1">
            <a:spLocks noChangeArrowheads="1"/>
          </p:cNvSpPr>
          <p:nvPr/>
        </p:nvSpPr>
        <p:spPr bwMode="auto">
          <a:xfrm>
            <a:off x="4730750" y="2060575"/>
            <a:ext cx="685800" cy="579438"/>
          </a:xfrm>
          <a:prstGeom prst="rect">
            <a:avLst/>
          </a:prstGeom>
          <a:noFill/>
          <a:ln w="9525">
            <a:noFill/>
            <a:miter lim="800000"/>
            <a:headEnd/>
            <a:tailEnd/>
          </a:ln>
          <a:effectLst/>
        </p:spPr>
        <p:txBody>
          <a:bodyPr>
            <a:spAutoFit/>
          </a:bodyPr>
          <a:lstStyle/>
          <a:p>
            <a:pPr>
              <a:defRPr/>
            </a:pPr>
            <a:r>
              <a:rPr lang="en-US" sz="4800" dirty="0">
                <a:solidFill>
                  <a:srgbClr val="FF0B1E"/>
                </a:solidFill>
                <a:effectLst>
                  <a:outerShdw blurRad="38100" dist="38100" dir="2700000" algn="tl">
                    <a:srgbClr val="000000"/>
                  </a:outerShdw>
                </a:effectLst>
              </a:rPr>
              <a:t>4</a:t>
            </a:r>
          </a:p>
        </p:txBody>
      </p:sp>
      <p:sp>
        <p:nvSpPr>
          <p:cNvPr id="13" name="Rectangle 2"/>
          <p:cNvSpPr>
            <a:spLocks noGrp="1" noRot="1" noChangeArrowheads="1"/>
          </p:cNvSpPr>
          <p:nvPr>
            <p:ph type="title"/>
          </p:nvPr>
        </p:nvSpPr>
        <p:spPr>
          <a:xfrm>
            <a:off x="228600" y="304800"/>
            <a:ext cx="2286000" cy="1143000"/>
          </a:xfrm>
        </p:spPr>
        <p:txBody>
          <a:bodyPr>
            <a:normAutofit/>
          </a:bodyPr>
          <a:lstStyle/>
          <a:p>
            <a:pPr algn="l" eaLnBrk="1" hangingPunct="1">
              <a:defRPr/>
            </a:pPr>
            <a:r>
              <a:rPr lang="en-US" sz="3600" dirty="0"/>
              <a:t>F</a:t>
            </a:r>
            <a:r>
              <a:rPr lang="en-US" sz="3600" baseline="-18000" dirty="0"/>
              <a:t>in</a:t>
            </a:r>
            <a:r>
              <a:rPr lang="en-US" sz="3600" dirty="0" smtClean="0"/>
              <a:t> = </a:t>
            </a:r>
            <a:r>
              <a:rPr lang="en-US" sz="3600" dirty="0" err="1" smtClean="0"/>
              <a:t>F</a:t>
            </a:r>
            <a:r>
              <a:rPr lang="en-US" sz="3600" baseline="-18000" dirty="0" err="1" smtClean="0"/>
              <a:t>out</a:t>
            </a:r>
            <a:endParaRPr lang="en-US" sz="3600" dirty="0" smtClean="0"/>
          </a:p>
        </p:txBody>
      </p:sp>
      <p:sp>
        <p:nvSpPr>
          <p:cNvPr id="14" name="Rectangle 3"/>
          <p:cNvSpPr txBox="1">
            <a:spLocks noRot="1" noChangeArrowheads="1"/>
          </p:cNvSpPr>
          <p:nvPr/>
        </p:nvSpPr>
        <p:spPr>
          <a:xfrm>
            <a:off x="2514600" y="457200"/>
            <a:ext cx="65532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96" charset="2"/>
              <a:buNone/>
              <a:tabLst/>
              <a:defRPr/>
            </a:pPr>
            <a:r>
              <a:rPr kumimoji="0" lang="en-US" sz="3600" b="0" i="0" u="none" strike="noStrike" kern="1200" cap="none" spc="0" normalizeH="0" baseline="0" noProof="0" smtClean="0">
                <a:ln>
                  <a:noFill/>
                </a:ln>
                <a:solidFill>
                  <a:srgbClr val="FF0B1E"/>
                </a:solidFill>
                <a:effectLst/>
                <a:uLnTx/>
                <a:uFillTx/>
                <a:latin typeface="Symbol" pitchFamily="18" charset="2"/>
                <a:ea typeface="+mn-ea"/>
                <a:cs typeface="+mn-cs"/>
                <a:sym typeface="Symbol" pitchFamily="18" charset="2"/>
              </a:rPr>
              <a:t></a:t>
            </a:r>
            <a:r>
              <a:rPr kumimoji="0" lang="en-US" sz="3600" b="0" i="0" u="none" strike="noStrike" kern="1200" cap="none" spc="0" normalizeH="0" baseline="0" noProof="0" smtClean="0">
                <a:ln>
                  <a:noFill/>
                </a:ln>
                <a:solidFill>
                  <a:srgbClr val="FF0B1E"/>
                </a:solidFill>
                <a:effectLst/>
                <a:uLnTx/>
                <a:uFillTx/>
                <a:latin typeface="+mn-lt"/>
                <a:ea typeface="+mn-ea"/>
                <a:cs typeface="+mn-cs"/>
              </a:rPr>
              <a:t>r</a:t>
            </a:r>
            <a:r>
              <a:rPr kumimoji="0" lang="en-US" sz="3600" b="0" i="0" u="none" strike="noStrike" kern="1200" cap="none" spc="0" normalizeH="0" baseline="30000" noProof="0" smtClean="0">
                <a:ln>
                  <a:noFill/>
                </a:ln>
                <a:solidFill>
                  <a:srgbClr val="FF0B1E"/>
                </a:solidFill>
                <a:effectLst/>
                <a:uLnTx/>
                <a:uFillTx/>
                <a:latin typeface="+mn-lt"/>
                <a:ea typeface="+mn-ea"/>
                <a:cs typeface="+mn-cs"/>
              </a:rPr>
              <a:t>2</a:t>
            </a:r>
            <a:r>
              <a:rPr kumimoji="0" lang="en-US" sz="3600" b="0" i="0" u="none" strike="noStrike" kern="1200" cap="none" spc="0" normalizeH="0" baseline="-18000" noProof="0" smtClean="0">
                <a:ln>
                  <a:noFill/>
                </a:ln>
                <a:solidFill>
                  <a:srgbClr val="FF0B1E"/>
                </a:solidFill>
                <a:effectLst/>
                <a:uLnTx/>
                <a:uFillTx/>
                <a:latin typeface="+mn-lt"/>
                <a:ea typeface="+mn-ea"/>
                <a:cs typeface="+mn-cs"/>
              </a:rPr>
              <a:t>earth</a:t>
            </a:r>
            <a:r>
              <a:rPr kumimoji="0" lang="en-US" sz="3600" b="0" i="0" u="none" strike="noStrike" kern="1200" cap="none" spc="0" normalizeH="0" baseline="-25000" noProof="0" smtClean="0">
                <a:ln>
                  <a:noFill/>
                </a:ln>
                <a:solidFill>
                  <a:srgbClr val="FF0B1E"/>
                </a:solidFill>
                <a:effectLst/>
                <a:uLnTx/>
                <a:uFillTx/>
                <a:latin typeface="+mn-lt"/>
                <a:ea typeface="+mn-ea"/>
                <a:cs typeface="+mn-cs"/>
              </a:rPr>
              <a:t> </a:t>
            </a:r>
            <a:r>
              <a:rPr kumimoji="0" lang="en-US" sz="3600" b="0" i="0" u="none" strike="noStrike" kern="1200" cap="none" spc="0" normalizeH="0" baseline="0" noProof="0" smtClean="0">
                <a:ln>
                  <a:noFill/>
                </a:ln>
                <a:solidFill>
                  <a:srgbClr val="FF0B1E"/>
                </a:solidFill>
                <a:effectLst/>
                <a:uLnTx/>
                <a:uFillTx/>
                <a:latin typeface="+mn-lt"/>
                <a:ea typeface="+mn-ea"/>
                <a:cs typeface="+mn-cs"/>
              </a:rPr>
              <a:t>(1 - </a:t>
            </a:r>
            <a:r>
              <a:rPr kumimoji="0" lang="en-US" sz="3600" b="0" i="0" u="none" strike="noStrike" kern="1200" cap="none" spc="0" normalizeH="0" baseline="0" noProof="0" smtClean="0">
                <a:ln>
                  <a:noFill/>
                </a:ln>
                <a:solidFill>
                  <a:srgbClr val="FF0B1E"/>
                </a:solidFill>
                <a:effectLst/>
                <a:uLnTx/>
                <a:uFillTx/>
                <a:latin typeface="Symbol" pitchFamily="18" charset="2"/>
                <a:ea typeface="+mn-ea"/>
                <a:cs typeface="+mn-cs"/>
                <a:sym typeface="Symbol" pitchFamily="18" charset="2"/>
              </a:rPr>
              <a:t></a:t>
            </a:r>
            <a:r>
              <a:rPr kumimoji="0" lang="en-US" sz="3600" b="0" i="0" u="none" strike="noStrike" kern="1200" cap="none" spc="0" normalizeH="0" baseline="0" noProof="0" smtClean="0">
                <a:ln>
                  <a:noFill/>
                </a:ln>
                <a:solidFill>
                  <a:srgbClr val="FF0B1E"/>
                </a:solidFill>
                <a:effectLst/>
                <a:uLnTx/>
                <a:uFillTx/>
                <a:latin typeface="+mn-lt"/>
                <a:ea typeface="+mn-ea"/>
                <a:cs typeface="+mn-cs"/>
              </a:rPr>
              <a:t>)I</a:t>
            </a:r>
            <a:r>
              <a:rPr kumimoji="0" lang="en-US" sz="3600" b="0" i="0" u="none" strike="noStrike" kern="1200" cap="none" spc="0" normalizeH="0" baseline="-25000" noProof="0" smtClean="0">
                <a:ln>
                  <a:noFill/>
                </a:ln>
                <a:solidFill>
                  <a:srgbClr val="FF0B1E"/>
                </a:solidFill>
                <a:effectLst/>
                <a:uLnTx/>
                <a:uFillTx/>
                <a:latin typeface="+mn-lt"/>
                <a:ea typeface="+mn-ea"/>
                <a:cs typeface="+mn-cs"/>
              </a:rPr>
              <a:t>in  =</a:t>
            </a:r>
            <a:r>
              <a:rPr kumimoji="0" lang="en-US" sz="3600" b="0" i="0" u="none" strike="noStrike" kern="1200" cap="none" spc="0" normalizeH="0" baseline="0" noProof="0" smtClean="0">
                <a:ln>
                  <a:noFill/>
                </a:ln>
                <a:solidFill>
                  <a:srgbClr val="FF0B1E"/>
                </a:solidFill>
                <a:effectLst/>
                <a:uLnTx/>
                <a:uFillTx/>
                <a:latin typeface="+mn-lt"/>
                <a:ea typeface="+mn-ea"/>
                <a:cs typeface="+mn-cs"/>
              </a:rPr>
              <a:t> 4 </a:t>
            </a:r>
            <a:r>
              <a:rPr kumimoji="0" lang="en-US" sz="3600" b="0" i="0" u="none" strike="noStrike" kern="1200" cap="none" spc="0" normalizeH="0" baseline="0" noProof="0" smtClean="0">
                <a:ln>
                  <a:noFill/>
                </a:ln>
                <a:solidFill>
                  <a:srgbClr val="FF0B1E"/>
                </a:solidFill>
                <a:effectLst/>
                <a:uLnTx/>
                <a:uFillTx/>
                <a:latin typeface="Symbol" pitchFamily="18" charset="2"/>
                <a:ea typeface="+mn-ea"/>
                <a:cs typeface="+mn-cs"/>
                <a:sym typeface="Symbol" pitchFamily="18" charset="2"/>
              </a:rPr>
              <a:t></a:t>
            </a:r>
            <a:r>
              <a:rPr kumimoji="0" lang="en-US" sz="3600" b="0" i="0" u="none" strike="noStrike" kern="1200" cap="none" spc="0" normalizeH="0" baseline="0" noProof="0" smtClean="0">
                <a:ln>
                  <a:noFill/>
                </a:ln>
                <a:solidFill>
                  <a:srgbClr val="FF0B1E"/>
                </a:solidFill>
                <a:effectLst/>
                <a:uLnTx/>
                <a:uFillTx/>
                <a:latin typeface="+mn-lt"/>
                <a:ea typeface="+mn-ea"/>
                <a:cs typeface="+mn-cs"/>
              </a:rPr>
              <a:t>r</a:t>
            </a:r>
            <a:r>
              <a:rPr kumimoji="0" lang="en-US" sz="3600" b="0" i="0" u="none" strike="noStrike" kern="1200" cap="none" spc="0" normalizeH="0" baseline="30000" noProof="0" smtClean="0">
                <a:ln>
                  <a:noFill/>
                </a:ln>
                <a:solidFill>
                  <a:srgbClr val="FF0B1E"/>
                </a:solidFill>
                <a:effectLst/>
                <a:uLnTx/>
                <a:uFillTx/>
                <a:latin typeface="+mn-lt"/>
                <a:ea typeface="+mn-ea"/>
                <a:cs typeface="+mn-cs"/>
              </a:rPr>
              <a:t>2</a:t>
            </a:r>
            <a:r>
              <a:rPr kumimoji="0" lang="en-US" sz="3600" b="0" i="0" u="none" strike="noStrike" kern="1200" cap="none" spc="0" normalizeH="0" baseline="-18000" noProof="0" smtClean="0">
                <a:ln>
                  <a:noFill/>
                </a:ln>
                <a:solidFill>
                  <a:srgbClr val="FF0B1E"/>
                </a:solidFill>
                <a:effectLst/>
                <a:uLnTx/>
                <a:uFillTx/>
                <a:latin typeface="+mn-lt"/>
                <a:ea typeface="+mn-ea"/>
                <a:cs typeface="+mn-cs"/>
              </a:rPr>
              <a:t>earth</a:t>
            </a:r>
            <a:r>
              <a:rPr kumimoji="0" lang="en-US" sz="3600" b="0" i="0" u="none" strike="noStrike" kern="1200" cap="none" spc="0" normalizeH="0" baseline="0" noProof="0" smtClean="0">
                <a:ln>
                  <a:noFill/>
                </a:ln>
                <a:solidFill>
                  <a:srgbClr val="FF0B1E"/>
                </a:solidFill>
                <a:effectLst/>
                <a:uLnTx/>
                <a:uFillTx/>
                <a:latin typeface="Symbol" pitchFamily="18" charset="2"/>
                <a:ea typeface="+mn-ea"/>
                <a:cs typeface="+mn-cs"/>
              </a:rPr>
              <a:t>es</a:t>
            </a:r>
            <a:r>
              <a:rPr kumimoji="0" lang="en-US" sz="3600" b="0" i="0" u="none" strike="noStrike" kern="1200" cap="none" spc="0" normalizeH="0" baseline="0" noProof="0" smtClean="0">
                <a:ln>
                  <a:noFill/>
                </a:ln>
                <a:solidFill>
                  <a:srgbClr val="FF0B1E"/>
                </a:solidFill>
                <a:effectLst/>
                <a:uLnTx/>
                <a:uFillTx/>
                <a:latin typeface="Tahoma" pitchFamily="34" charset="0"/>
                <a:ea typeface="+mn-ea"/>
                <a:cs typeface="+mn-cs"/>
              </a:rPr>
              <a:t>T</a:t>
            </a:r>
            <a:r>
              <a:rPr kumimoji="0" lang="en-US" sz="3600" b="0" i="0" u="none" strike="noStrike" kern="1200" cap="none" spc="0" normalizeH="0" baseline="30000" noProof="0" smtClean="0">
                <a:ln>
                  <a:noFill/>
                </a:ln>
                <a:solidFill>
                  <a:srgbClr val="FF0B1E"/>
                </a:solidFill>
                <a:effectLst/>
                <a:uLnTx/>
                <a:uFillTx/>
                <a:latin typeface="Tahoma" pitchFamily="34" charset="0"/>
                <a:ea typeface="+mn-ea"/>
                <a:cs typeface="+mn-cs"/>
              </a:rPr>
              <a:t>4</a:t>
            </a:r>
            <a:r>
              <a:rPr kumimoji="0" lang="en-US" sz="3600" b="0" i="0" u="none" strike="noStrike" kern="1200" cap="none" spc="0" normalizeH="0" baseline="-18000" noProof="0" smtClean="0">
                <a:ln>
                  <a:noFill/>
                </a:ln>
                <a:solidFill>
                  <a:srgbClr val="FF0B1E"/>
                </a:solidFill>
                <a:effectLst/>
                <a:uLnTx/>
                <a:uFillTx/>
                <a:latin typeface="+mn-lt"/>
                <a:ea typeface="+mn-ea"/>
                <a:cs typeface="+mn-cs"/>
              </a:rPr>
              <a:t>earth</a:t>
            </a:r>
            <a:endParaRPr kumimoji="0" lang="en-US" sz="3600" b="0" i="0" u="none" strike="noStrike" kern="1200" cap="none" spc="0" normalizeH="0" baseline="0" noProof="0" dirty="0" smtClean="0">
              <a:ln>
                <a:noFill/>
              </a:ln>
              <a:solidFill>
                <a:srgbClr val="FF0B1E"/>
              </a:solidFill>
              <a:effectLst/>
              <a:uLnTx/>
              <a:uFillTx/>
              <a:latin typeface="+mn-lt"/>
              <a:ea typeface="+mn-ea"/>
              <a:cs typeface="+mn-cs"/>
            </a:endParaRPr>
          </a:p>
        </p:txBody>
      </p:sp>
      <p:sp>
        <p:nvSpPr>
          <p:cNvPr id="15" name="Right Arrow 14"/>
          <p:cNvSpPr/>
          <p:nvPr/>
        </p:nvSpPr>
        <p:spPr>
          <a:xfrm>
            <a:off x="1828800" y="838200"/>
            <a:ext cx="609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28601" y="4267200"/>
            <a:ext cx="5105398" cy="2277978"/>
            <a:chOff x="1808747" y="2833946"/>
            <a:chExt cx="5126069" cy="3649579"/>
          </a:xfrm>
        </p:grpSpPr>
        <p:pic>
          <p:nvPicPr>
            <p:cNvPr id="17" name="Picture 4" descr="ar03f03"/>
            <p:cNvPicPr>
              <a:picLocks noChangeAspect="1" noChangeArrowheads="1"/>
            </p:cNvPicPr>
            <p:nvPr/>
          </p:nvPicPr>
          <p:blipFill>
            <a:blip r:embed="rId2" cstate="print"/>
            <a:srcRect/>
            <a:stretch>
              <a:fillRect/>
            </a:stretch>
          </p:blipFill>
          <p:spPr bwMode="auto">
            <a:xfrm>
              <a:off x="1885255" y="2833946"/>
              <a:ext cx="4973053" cy="3649579"/>
            </a:xfrm>
            <a:prstGeom prst="rect">
              <a:avLst/>
            </a:prstGeom>
            <a:noFill/>
            <a:ln w="9525">
              <a:noFill/>
              <a:miter lim="800000"/>
              <a:headEnd/>
              <a:tailEnd/>
            </a:ln>
          </p:spPr>
        </p:pic>
        <p:sp>
          <p:nvSpPr>
            <p:cNvPr id="18" name="Text Box 7"/>
            <p:cNvSpPr txBox="1">
              <a:spLocks noChangeArrowheads="1"/>
            </p:cNvSpPr>
            <p:nvPr/>
          </p:nvSpPr>
          <p:spPr bwMode="auto">
            <a:xfrm rot="16200000">
              <a:off x="2053113" y="2955824"/>
              <a:ext cx="553998" cy="1042729"/>
            </a:xfrm>
            <a:prstGeom prst="rect">
              <a:avLst/>
            </a:prstGeom>
            <a:noFill/>
            <a:ln w="9525">
              <a:noFill/>
              <a:miter lim="800000"/>
              <a:headEnd/>
              <a:tailEnd/>
            </a:ln>
            <a:effectLst/>
          </p:spPr>
          <p:txBody>
            <a:bodyPr vert="eaVert" wrap="square">
              <a:spAutoFit/>
            </a:bodyPr>
            <a:lstStyle/>
            <a:p>
              <a:pPr>
                <a:defRPr/>
              </a:pPr>
              <a:r>
                <a:rPr lang="en-US" sz="3600" dirty="0">
                  <a:solidFill>
                    <a:srgbClr val="FFFF00"/>
                  </a:solidFill>
                  <a:effectLst>
                    <a:outerShdw blurRad="38100" dist="38100" dir="2700000" algn="tl">
                      <a:srgbClr val="000000"/>
                    </a:outerShdw>
                  </a:effectLst>
                </a:rPr>
                <a:t>Flux in</a:t>
              </a:r>
            </a:p>
          </p:txBody>
        </p:sp>
        <p:sp>
          <p:nvSpPr>
            <p:cNvPr id="19" name="Text Box 8"/>
            <p:cNvSpPr txBox="1">
              <a:spLocks noChangeArrowheads="1"/>
            </p:cNvSpPr>
            <p:nvPr/>
          </p:nvSpPr>
          <p:spPr bwMode="auto">
            <a:xfrm rot="16200000">
              <a:off x="6038696" y="2980149"/>
              <a:ext cx="553998" cy="1238243"/>
            </a:xfrm>
            <a:prstGeom prst="rect">
              <a:avLst/>
            </a:prstGeom>
            <a:noFill/>
            <a:ln w="9525">
              <a:noFill/>
              <a:miter lim="800000"/>
              <a:headEnd/>
              <a:tailEnd/>
            </a:ln>
            <a:effectLst/>
          </p:spPr>
          <p:txBody>
            <a:bodyPr vert="eaVert" wrap="square">
              <a:spAutoFit/>
            </a:bodyPr>
            <a:lstStyle/>
            <a:p>
              <a:pPr>
                <a:defRPr/>
              </a:pPr>
              <a:r>
                <a:rPr lang="en-US" sz="3600" dirty="0">
                  <a:solidFill>
                    <a:srgbClr val="FF0B1E"/>
                  </a:solidFill>
                  <a:effectLst>
                    <a:outerShdw blurRad="38100" dist="38100" dir="2700000" algn="tl">
                      <a:srgbClr val="000000"/>
                    </a:outerShdw>
                  </a:effectLst>
                </a:rPr>
                <a:t>Flux out</a:t>
              </a:r>
            </a:p>
          </p:txBody>
        </p:sp>
        <p:sp>
          <p:nvSpPr>
            <p:cNvPr id="20" name="Rectangle 9"/>
            <p:cNvSpPr>
              <a:spLocks noChangeArrowheads="1"/>
            </p:cNvSpPr>
            <p:nvPr/>
          </p:nvSpPr>
          <p:spPr bwMode="auto">
            <a:xfrm>
              <a:off x="4944561" y="5726113"/>
              <a:ext cx="1692777" cy="584775"/>
            </a:xfrm>
            <a:prstGeom prst="rect">
              <a:avLst/>
            </a:prstGeom>
            <a:noFill/>
            <a:ln w="19050">
              <a:noFill/>
              <a:miter lim="800000"/>
              <a:headEnd/>
              <a:tailEnd/>
            </a:ln>
            <a:effectLst/>
          </p:spPr>
          <p:txBody>
            <a:bodyPr wrap="square">
              <a:spAutoFit/>
            </a:bodyPr>
            <a:lstStyle/>
            <a:p>
              <a:pPr>
                <a:defRPr/>
              </a:pPr>
              <a:r>
                <a:rPr lang="en-US" baseline="0" dirty="0">
                  <a:solidFill>
                    <a:srgbClr val="FF0B1E"/>
                  </a:solidFill>
                  <a:effectLst>
                    <a:outerShdw blurRad="38100" dist="38100" dir="2700000" algn="tl">
                      <a:srgbClr val="000000"/>
                    </a:outerShdw>
                  </a:effectLst>
                  <a:latin typeface="Symbol" pitchFamily="18" charset="2"/>
                </a:rPr>
                <a:t>es</a:t>
              </a:r>
              <a:r>
                <a:rPr lang="en-US" baseline="0" dirty="0">
                  <a:solidFill>
                    <a:srgbClr val="FF0B1E"/>
                  </a:solidFill>
                  <a:effectLst>
                    <a:outerShdw blurRad="38100" dist="38100" dir="2700000" algn="tl">
                      <a:srgbClr val="000000"/>
                    </a:outerShdw>
                  </a:effectLst>
                </a:rPr>
                <a:t>T</a:t>
              </a:r>
              <a:r>
                <a:rPr lang="en-US" baseline="30000" dirty="0">
                  <a:solidFill>
                    <a:srgbClr val="FF0B1E"/>
                  </a:solidFill>
                  <a:effectLst>
                    <a:outerShdw blurRad="38100" dist="38100" dir="2700000" algn="tl">
                      <a:srgbClr val="000000"/>
                    </a:outerShdw>
                  </a:effectLst>
                </a:rPr>
                <a:t>4</a:t>
              </a:r>
              <a:r>
                <a:rPr lang="en-US" dirty="0">
                  <a:solidFill>
                    <a:srgbClr val="FF0B1E"/>
                  </a:solidFill>
                  <a:effectLst>
                    <a:outerShdw blurRad="38100" dist="38100" dir="2700000" algn="tl">
                      <a:srgbClr val="000000"/>
                    </a:outerShdw>
                  </a:effectLst>
                </a:rPr>
                <a:t>earth</a:t>
              </a:r>
            </a:p>
          </p:txBody>
        </p:sp>
      </p:grpSp>
      <p:sp>
        <p:nvSpPr>
          <p:cNvPr id="22" name="TextBox 21"/>
          <p:cNvSpPr txBox="1"/>
          <p:nvPr/>
        </p:nvSpPr>
        <p:spPr>
          <a:xfrm>
            <a:off x="6781800" y="4724400"/>
            <a:ext cx="2667000" cy="420688"/>
          </a:xfrm>
          <a:prstGeom prst="rect">
            <a:avLst/>
          </a:prstGeom>
          <a:noFill/>
        </p:spPr>
        <p:txBody>
          <a:bodyPr>
            <a:spAutoFit/>
          </a:bodyPr>
          <a:lstStyle/>
          <a:p>
            <a:pPr>
              <a:defRPr/>
            </a:pPr>
            <a:r>
              <a:rPr lang="en-US" dirty="0"/>
              <a:t>No atmosphere</a:t>
            </a:r>
          </a:p>
        </p:txBody>
      </p:sp>
      <p:sp>
        <p:nvSpPr>
          <p:cNvPr id="23" name="Down Arrow 22"/>
          <p:cNvSpPr/>
          <p:nvPr/>
        </p:nvSpPr>
        <p:spPr bwMode="auto">
          <a:xfrm rot="5400000">
            <a:off x="5853906" y="4433094"/>
            <a:ext cx="484188" cy="1219200"/>
          </a:xfrm>
          <a:prstGeom prst="downArrow">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grpSp>
        <p:nvGrpSpPr>
          <p:cNvPr id="24" name="Group 23"/>
          <p:cNvGrpSpPr/>
          <p:nvPr/>
        </p:nvGrpSpPr>
        <p:grpSpPr>
          <a:xfrm>
            <a:off x="228600" y="2743200"/>
            <a:ext cx="3429000" cy="1524000"/>
            <a:chOff x="4114800" y="4191000"/>
            <a:chExt cx="3429000" cy="1524000"/>
          </a:xfrm>
        </p:grpSpPr>
        <p:sp>
          <p:nvSpPr>
            <p:cNvPr id="25" name="Rectangle 24"/>
            <p:cNvSpPr/>
            <p:nvPr/>
          </p:nvSpPr>
          <p:spPr>
            <a:xfrm>
              <a:off x="4114800" y="4191000"/>
              <a:ext cx="34290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4"/>
            <p:cNvGrpSpPr/>
            <p:nvPr/>
          </p:nvGrpSpPr>
          <p:grpSpPr>
            <a:xfrm>
              <a:off x="4386937" y="4495800"/>
              <a:ext cx="2852063" cy="914400"/>
              <a:chOff x="2481937" y="2895600"/>
              <a:chExt cx="2852063" cy="914400"/>
            </a:xfrm>
          </p:grpSpPr>
          <p:grpSp>
            <p:nvGrpSpPr>
              <p:cNvPr id="27" name="Group 14"/>
              <p:cNvGrpSpPr/>
              <p:nvPr/>
            </p:nvGrpSpPr>
            <p:grpSpPr>
              <a:xfrm>
                <a:off x="2481937" y="2895600"/>
                <a:ext cx="2852063" cy="914400"/>
                <a:chOff x="609600" y="2895600"/>
                <a:chExt cx="2852063" cy="914400"/>
              </a:xfrm>
            </p:grpSpPr>
            <p:sp>
              <p:nvSpPr>
                <p:cNvPr id="31" name="Text Box 6"/>
                <p:cNvSpPr txBox="1">
                  <a:spLocks noChangeArrowheads="1"/>
                </p:cNvSpPr>
                <p:nvPr/>
              </p:nvSpPr>
              <p:spPr bwMode="auto">
                <a:xfrm>
                  <a:off x="2057400" y="3230562"/>
                  <a:ext cx="914400" cy="579438"/>
                </a:xfrm>
                <a:prstGeom prst="rect">
                  <a:avLst/>
                </a:prstGeom>
                <a:noFill/>
                <a:ln w="9525">
                  <a:solidFill>
                    <a:schemeClr val="bg1"/>
                  </a:solidFill>
                  <a:miter lim="800000"/>
                  <a:headEnd/>
                  <a:tailEnd/>
                </a:ln>
                <a:effectLst/>
              </p:spPr>
              <p:txBody>
                <a:bodyPr>
                  <a:spAutoFit/>
                </a:bodyPr>
                <a:lstStyle/>
                <a:p>
                  <a:pPr algn="ctr">
                    <a:defRPr/>
                  </a:pPr>
                  <a:r>
                    <a:rPr lang="en-US" sz="4800" dirty="0">
                      <a:effectLst>
                        <a:outerShdw blurRad="38100" dist="38100" dir="2700000" algn="tl">
                          <a:srgbClr val="000000"/>
                        </a:outerShdw>
                      </a:effectLst>
                    </a:rPr>
                    <a:t>4</a:t>
                  </a:r>
                  <a:r>
                    <a:rPr lang="en-US" sz="4800" dirty="0">
                      <a:effectLst>
                        <a:outerShdw blurRad="38100" dist="38100" dir="2700000" algn="tl">
                          <a:srgbClr val="000000"/>
                        </a:outerShdw>
                      </a:effectLst>
                      <a:latin typeface="Symbol" pitchFamily="18" charset="2"/>
                    </a:rPr>
                    <a:t>es</a:t>
                  </a:r>
                </a:p>
              </p:txBody>
            </p:sp>
            <p:sp>
              <p:nvSpPr>
                <p:cNvPr id="32" name="Rectangle 4"/>
                <p:cNvSpPr/>
                <p:nvPr/>
              </p:nvSpPr>
              <p:spPr>
                <a:xfrm>
                  <a:off x="609600" y="2971800"/>
                  <a:ext cx="2852063" cy="502702"/>
                </a:xfrm>
                <a:prstGeom prst="rect">
                  <a:avLst/>
                </a:prstGeom>
                <a:ln>
                  <a:solidFill>
                    <a:schemeClr val="bg1"/>
                  </a:solidFill>
                </a:ln>
              </p:spPr>
              <p:txBody>
                <a:bodyPr wrap="none">
                  <a:spAutoFit/>
                </a:bodyPr>
                <a:lstStyle/>
                <a:p>
                  <a:pPr eaLnBrk="1" hangingPunct="1">
                    <a:buFont typeface="Wingdings" pitchFamily="2" charset="2"/>
                    <a:buNone/>
                    <a:defRPr/>
                  </a:pPr>
                  <a:r>
                    <a:rPr lang="en-US" sz="4000" dirty="0" smtClean="0">
                      <a:latin typeface="Tahoma" pitchFamily="34" charset="0"/>
                    </a:rPr>
                    <a:t>T</a:t>
                  </a:r>
                  <a:r>
                    <a:rPr lang="en-US" dirty="0" smtClean="0">
                      <a:latin typeface="Tahoma" pitchFamily="34" charset="0"/>
                    </a:rPr>
                    <a:t> </a:t>
                  </a:r>
                  <a:r>
                    <a:rPr lang="en-US" sz="2000" baseline="-25000" dirty="0" smtClean="0">
                      <a:latin typeface="Tahoma" pitchFamily="34" charset="0"/>
                    </a:rPr>
                    <a:t>earth</a:t>
                  </a:r>
                  <a:r>
                    <a:rPr lang="en-US" dirty="0" smtClean="0"/>
                    <a:t> = </a:t>
                  </a:r>
                  <a:r>
                    <a:rPr lang="en-US" sz="4000" dirty="0" smtClean="0"/>
                    <a:t>4 </a:t>
                  </a:r>
                  <a:r>
                    <a:rPr lang="en-US" sz="4000" u="sng" dirty="0" smtClean="0"/>
                    <a:t>(1 - </a:t>
                  </a:r>
                  <a:r>
                    <a:rPr lang="en-US" sz="4000" u="sng" dirty="0" smtClean="0">
                      <a:latin typeface="Symbol" pitchFamily="18" charset="2"/>
                      <a:sym typeface="Symbol" pitchFamily="18" charset="2"/>
                    </a:rPr>
                    <a:t></a:t>
                  </a:r>
                  <a:r>
                    <a:rPr lang="en-US" sz="4000" u="sng" dirty="0" smtClean="0"/>
                    <a:t>) </a:t>
                  </a:r>
                  <a:r>
                    <a:rPr lang="en-US" sz="4000" u="sng" dirty="0" err="1" smtClean="0"/>
                    <a:t>I</a:t>
                  </a:r>
                  <a:r>
                    <a:rPr lang="en-US" sz="2800" u="sng" baseline="-25000" dirty="0" err="1" smtClean="0"/>
                    <a:t>in</a:t>
                  </a:r>
                  <a:endParaRPr lang="en-US" sz="2800" u="sng" baseline="-25000" dirty="0" smtClean="0"/>
                </a:p>
              </p:txBody>
            </p:sp>
            <p:cxnSp>
              <p:nvCxnSpPr>
                <p:cNvPr id="33" name="Straight Connector 32"/>
                <p:cNvCxnSpPr/>
                <p:nvPr/>
              </p:nvCxnSpPr>
              <p:spPr>
                <a:xfrm>
                  <a:off x="1905000" y="289560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05000" y="2895600"/>
                  <a:ext cx="152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676400" y="3352800"/>
                  <a:ext cx="22860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3810000" y="2895600"/>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10000" y="2895600"/>
                <a:ext cx="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3581400" y="3505200"/>
                <a:ext cx="2286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80897" name="Picture 1"/>
          <p:cNvPicPr>
            <a:picLocks noChangeAspect="1" noChangeArrowheads="1"/>
          </p:cNvPicPr>
          <p:nvPr/>
        </p:nvPicPr>
        <p:blipFill>
          <a:blip r:embed="rId3"/>
          <a:srcRect/>
          <a:stretch>
            <a:fillRect/>
          </a:stretch>
        </p:blipFill>
        <p:spPr bwMode="auto">
          <a:xfrm>
            <a:off x="3714750" y="2928938"/>
            <a:ext cx="3219450" cy="1000125"/>
          </a:xfrm>
          <a:prstGeom prst="rect">
            <a:avLst/>
          </a:prstGeom>
          <a:noFill/>
          <a:ln w="9525">
            <a:noFill/>
            <a:miter lim="800000"/>
            <a:headEnd/>
            <a:tailEnd/>
          </a:ln>
          <a:effectLst/>
        </p:spPr>
      </p:pic>
      <p:pic>
        <p:nvPicPr>
          <p:cNvPr id="80898" name="Picture 2"/>
          <p:cNvPicPr>
            <a:picLocks noChangeAspect="1" noChangeArrowheads="1"/>
          </p:cNvPicPr>
          <p:nvPr/>
        </p:nvPicPr>
        <p:blipFill>
          <a:blip r:embed="rId4"/>
          <a:srcRect/>
          <a:stretch>
            <a:fillRect/>
          </a:stretch>
        </p:blipFill>
        <p:spPr bwMode="auto">
          <a:xfrm>
            <a:off x="7038975" y="3048000"/>
            <a:ext cx="885825" cy="628650"/>
          </a:xfrm>
          <a:prstGeom prst="rect">
            <a:avLst/>
          </a:prstGeom>
          <a:noFill/>
          <a:ln w="9525">
            <a:noFill/>
            <a:miter lim="800000"/>
            <a:headEnd/>
            <a:tailEnd/>
          </a:ln>
          <a:effectLst/>
        </p:spPr>
      </p:pic>
      <p:pic>
        <p:nvPicPr>
          <p:cNvPr id="80899" name="Picture 3"/>
          <p:cNvPicPr>
            <a:picLocks noChangeAspect="1" noChangeArrowheads="1"/>
          </p:cNvPicPr>
          <p:nvPr/>
        </p:nvPicPr>
        <p:blipFill>
          <a:blip r:embed="rId5"/>
          <a:srcRect/>
          <a:stretch>
            <a:fillRect/>
          </a:stretch>
        </p:blipFill>
        <p:spPr bwMode="auto">
          <a:xfrm>
            <a:off x="8039100" y="3048000"/>
            <a:ext cx="1104900" cy="609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0897"/>
                                        </p:tgtEl>
                                        <p:attrNameLst>
                                          <p:attrName>style.visibility</p:attrName>
                                        </p:attrNameLst>
                                      </p:cBhvr>
                                      <p:to>
                                        <p:strVal val="visible"/>
                                      </p:to>
                                    </p:set>
                                    <p:animEffect transition="in" filter="blinds(horizontal)">
                                      <p:cBhvr>
                                        <p:cTn id="21" dur="500"/>
                                        <p:tgtEl>
                                          <p:spTgt spid="8089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0898"/>
                                        </p:tgtEl>
                                        <p:attrNameLst>
                                          <p:attrName>style.visibility</p:attrName>
                                        </p:attrNameLst>
                                      </p:cBhvr>
                                      <p:to>
                                        <p:strVal val="visible"/>
                                      </p:to>
                                    </p:set>
                                    <p:animEffect transition="in" filter="blinds(horizontal)">
                                      <p:cBhvr>
                                        <p:cTn id="26" dur="500"/>
                                        <p:tgtEl>
                                          <p:spTgt spid="8089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899"/>
                                        </p:tgtEl>
                                        <p:attrNameLst>
                                          <p:attrName>style.visibility</p:attrName>
                                        </p:attrNameLst>
                                      </p:cBhvr>
                                      <p:to>
                                        <p:strVal val="visible"/>
                                      </p:to>
                                    </p:set>
                                    <p:animEffect transition="in" filter="blinds(horizontal)">
                                      <p:cBhvr>
                                        <p:cTn id="31"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3276600"/>
            <a:ext cx="4572000" cy="1077218"/>
          </a:xfrm>
          <a:prstGeom prst="rect">
            <a:avLst/>
          </a:prstGeom>
        </p:spPr>
        <p:txBody>
          <a:bodyPr>
            <a:spAutoFit/>
          </a:bodyPr>
          <a:lstStyle/>
          <a:p>
            <a:pPr marL="457200" indent="-457200">
              <a:buFontTx/>
              <a:buAutoNum type="arabicPeriod"/>
              <a:defRPr/>
            </a:pPr>
            <a:r>
              <a:rPr lang="en-US" baseline="0" dirty="0" smtClean="0">
                <a:solidFill>
                  <a:srgbClr val="FFFF00"/>
                </a:solidFill>
                <a:effectLst>
                  <a:outerShdw blurRad="38100" dist="38100" dir="2700000" algn="tl">
                    <a:srgbClr val="000000"/>
                  </a:outerShdw>
                </a:effectLst>
              </a:rPr>
              <a:t>Solar intensity </a:t>
            </a:r>
          </a:p>
          <a:p>
            <a:pPr marL="457200" indent="-457200">
              <a:buFontTx/>
              <a:buAutoNum type="arabicPeriod"/>
              <a:defRPr/>
            </a:pPr>
            <a:r>
              <a:rPr lang="en-US" baseline="0" dirty="0" err="1" smtClean="0">
                <a:solidFill>
                  <a:srgbClr val="FFFF00"/>
                </a:solidFill>
                <a:effectLst>
                  <a:outerShdw blurRad="38100" dist="38100" dir="2700000" algn="tl">
                    <a:srgbClr val="000000"/>
                  </a:outerShdw>
                </a:effectLst>
              </a:rPr>
              <a:t>Albedo</a:t>
            </a:r>
            <a:r>
              <a:rPr lang="en-US" baseline="0" dirty="0" smtClean="0">
                <a:solidFill>
                  <a:srgbClr val="FFFF00"/>
                </a:solidFill>
                <a:effectLst>
                  <a:outerShdw blurRad="38100" dist="38100" dir="2700000" algn="tl">
                    <a:srgbClr val="000000"/>
                  </a:outerShdw>
                </a:effectLst>
              </a:rPr>
              <a:t> </a:t>
            </a:r>
            <a:endParaRPr lang="en-US" baseline="0" dirty="0">
              <a:solidFill>
                <a:srgbClr val="FFFF00"/>
              </a:solidFill>
              <a:effectLst>
                <a:outerShdw blurRad="38100" dist="38100" dir="2700000" algn="tl">
                  <a:srgbClr val="000000"/>
                </a:outerShdw>
              </a:effectLst>
            </a:endParaRPr>
          </a:p>
        </p:txBody>
      </p:sp>
      <p:sp>
        <p:nvSpPr>
          <p:cNvPr id="10" name="Rectangle 9"/>
          <p:cNvSpPr/>
          <p:nvPr/>
        </p:nvSpPr>
        <p:spPr>
          <a:xfrm>
            <a:off x="304800" y="4800600"/>
            <a:ext cx="7010400" cy="1668149"/>
          </a:xfrm>
          <a:prstGeom prst="rect">
            <a:avLst/>
          </a:prstGeom>
        </p:spPr>
        <p:txBody>
          <a:bodyPr wrap="square">
            <a:spAutoFit/>
          </a:bodyPr>
          <a:lstStyle/>
          <a:p>
            <a:pPr marL="0" indent="0">
              <a:lnSpc>
                <a:spcPct val="80000"/>
              </a:lnSpc>
              <a:buFontTx/>
              <a:buNone/>
              <a:tabLst>
                <a:tab pos="4114800" algn="ctr"/>
              </a:tabLst>
            </a:pPr>
            <a:r>
              <a:rPr lang="en-US" dirty="0" smtClean="0"/>
              <a:t>Reality check:  The Earth is not really this cold!  Its average surface temperature is actually about T = 15º C. </a:t>
            </a:r>
          </a:p>
          <a:p>
            <a:pPr marL="0" indent="0">
              <a:lnSpc>
                <a:spcPct val="80000"/>
              </a:lnSpc>
              <a:buFontTx/>
              <a:buNone/>
              <a:tabLst>
                <a:tab pos="4114800" algn="ctr"/>
              </a:tabLst>
            </a:pPr>
            <a:r>
              <a:rPr lang="en-US" dirty="0" smtClean="0"/>
              <a:t> </a:t>
            </a:r>
          </a:p>
          <a:p>
            <a:pPr marL="0" indent="0">
              <a:lnSpc>
                <a:spcPct val="80000"/>
              </a:lnSpc>
              <a:buFontTx/>
              <a:buNone/>
              <a:tabLst>
                <a:tab pos="4114800" algn="ctr"/>
              </a:tabLst>
            </a:pPr>
            <a:endParaRPr lang="en-US" dirty="0" smtClean="0"/>
          </a:p>
          <a:p>
            <a:pPr marL="0" indent="0">
              <a:lnSpc>
                <a:spcPct val="80000"/>
              </a:lnSpc>
              <a:buFontTx/>
              <a:buNone/>
              <a:tabLst>
                <a:tab pos="4114800" algn="ctr"/>
              </a:tabLst>
            </a:pPr>
            <a:r>
              <a:rPr lang="en-US" dirty="0" smtClean="0"/>
              <a:t>What’s missing from this model?  Brainstorm ideas, and we will analyze some of them quantitatively.</a:t>
            </a:r>
            <a:endParaRPr lang="en-US" dirty="0"/>
          </a:p>
        </p:txBody>
      </p:sp>
      <p:pic>
        <p:nvPicPr>
          <p:cNvPr id="11" name="Picture 12" descr="temp"/>
          <p:cNvPicPr>
            <a:picLocks noChangeAspect="1" noChangeArrowheads="1"/>
          </p:cNvPicPr>
          <p:nvPr/>
        </p:nvPicPr>
        <p:blipFill>
          <a:blip r:embed="rId2" cstate="print"/>
          <a:srcRect/>
          <a:stretch>
            <a:fillRect/>
          </a:stretch>
        </p:blipFill>
        <p:spPr bwMode="auto">
          <a:xfrm>
            <a:off x="6477000" y="2971800"/>
            <a:ext cx="2590800" cy="1905000"/>
          </a:xfrm>
          <a:prstGeom prst="rect">
            <a:avLst/>
          </a:prstGeom>
          <a:noFill/>
        </p:spPr>
      </p:pic>
      <p:pic>
        <p:nvPicPr>
          <p:cNvPr id="16" name="Picture 2"/>
          <p:cNvPicPr>
            <a:picLocks noChangeAspect="1" noChangeArrowheads="1"/>
          </p:cNvPicPr>
          <p:nvPr/>
        </p:nvPicPr>
        <p:blipFill>
          <a:blip r:embed="rId3" cstate="print"/>
          <a:srcRect/>
          <a:stretch>
            <a:fillRect/>
          </a:stretch>
        </p:blipFill>
        <p:spPr bwMode="auto">
          <a:xfrm>
            <a:off x="304800" y="1981200"/>
            <a:ext cx="4419600" cy="952500"/>
          </a:xfrm>
          <a:prstGeom prst="rect">
            <a:avLst/>
          </a:prstGeom>
          <a:noFill/>
          <a:ln w="9525">
            <a:noFill/>
            <a:miter lim="800000"/>
            <a:headEnd/>
            <a:tailEnd/>
          </a:ln>
        </p:spPr>
      </p:pic>
      <p:grpSp>
        <p:nvGrpSpPr>
          <p:cNvPr id="24" name="Group 23"/>
          <p:cNvGrpSpPr/>
          <p:nvPr/>
        </p:nvGrpSpPr>
        <p:grpSpPr>
          <a:xfrm>
            <a:off x="228600" y="152400"/>
            <a:ext cx="3429000" cy="1524000"/>
            <a:chOff x="4114800" y="4191000"/>
            <a:chExt cx="3429000" cy="1524000"/>
          </a:xfrm>
        </p:grpSpPr>
        <p:sp>
          <p:nvSpPr>
            <p:cNvPr id="25" name="Rectangle 24"/>
            <p:cNvSpPr/>
            <p:nvPr/>
          </p:nvSpPr>
          <p:spPr>
            <a:xfrm>
              <a:off x="4114800" y="4191000"/>
              <a:ext cx="34290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4"/>
            <p:cNvGrpSpPr/>
            <p:nvPr/>
          </p:nvGrpSpPr>
          <p:grpSpPr>
            <a:xfrm>
              <a:off x="4386937" y="4495800"/>
              <a:ext cx="2852063" cy="914400"/>
              <a:chOff x="2481937" y="2895600"/>
              <a:chExt cx="2852063" cy="914400"/>
            </a:xfrm>
          </p:grpSpPr>
          <p:grpSp>
            <p:nvGrpSpPr>
              <p:cNvPr id="27" name="Group 14"/>
              <p:cNvGrpSpPr/>
              <p:nvPr/>
            </p:nvGrpSpPr>
            <p:grpSpPr>
              <a:xfrm>
                <a:off x="2481937" y="2895600"/>
                <a:ext cx="2852063" cy="914400"/>
                <a:chOff x="609600" y="2895600"/>
                <a:chExt cx="2852063" cy="914400"/>
              </a:xfrm>
            </p:grpSpPr>
            <p:sp>
              <p:nvSpPr>
                <p:cNvPr id="31" name="Text Box 6"/>
                <p:cNvSpPr txBox="1">
                  <a:spLocks noChangeArrowheads="1"/>
                </p:cNvSpPr>
                <p:nvPr/>
              </p:nvSpPr>
              <p:spPr bwMode="auto">
                <a:xfrm>
                  <a:off x="2057400" y="3230562"/>
                  <a:ext cx="914400" cy="579438"/>
                </a:xfrm>
                <a:prstGeom prst="rect">
                  <a:avLst/>
                </a:prstGeom>
                <a:noFill/>
                <a:ln w="9525">
                  <a:solidFill>
                    <a:schemeClr val="bg1"/>
                  </a:solidFill>
                  <a:miter lim="800000"/>
                  <a:headEnd/>
                  <a:tailEnd/>
                </a:ln>
                <a:effectLst/>
              </p:spPr>
              <p:txBody>
                <a:bodyPr>
                  <a:spAutoFit/>
                </a:bodyPr>
                <a:lstStyle/>
                <a:p>
                  <a:pPr algn="ctr">
                    <a:defRPr/>
                  </a:pPr>
                  <a:r>
                    <a:rPr lang="en-US" sz="4800" dirty="0">
                      <a:effectLst>
                        <a:outerShdw blurRad="38100" dist="38100" dir="2700000" algn="tl">
                          <a:srgbClr val="000000"/>
                        </a:outerShdw>
                      </a:effectLst>
                    </a:rPr>
                    <a:t>4</a:t>
                  </a:r>
                  <a:r>
                    <a:rPr lang="en-US" sz="4800" dirty="0">
                      <a:effectLst>
                        <a:outerShdw blurRad="38100" dist="38100" dir="2700000" algn="tl">
                          <a:srgbClr val="000000"/>
                        </a:outerShdw>
                      </a:effectLst>
                      <a:latin typeface="Symbol" pitchFamily="18" charset="2"/>
                    </a:rPr>
                    <a:t>es</a:t>
                  </a:r>
                </a:p>
              </p:txBody>
            </p:sp>
            <p:sp>
              <p:nvSpPr>
                <p:cNvPr id="32" name="Rectangle 4"/>
                <p:cNvSpPr/>
                <p:nvPr/>
              </p:nvSpPr>
              <p:spPr>
                <a:xfrm>
                  <a:off x="609600" y="2971800"/>
                  <a:ext cx="2852063" cy="502702"/>
                </a:xfrm>
                <a:prstGeom prst="rect">
                  <a:avLst/>
                </a:prstGeom>
                <a:ln>
                  <a:solidFill>
                    <a:schemeClr val="bg1"/>
                  </a:solidFill>
                </a:ln>
              </p:spPr>
              <p:txBody>
                <a:bodyPr wrap="none">
                  <a:spAutoFit/>
                </a:bodyPr>
                <a:lstStyle/>
                <a:p>
                  <a:pPr eaLnBrk="1" hangingPunct="1">
                    <a:buFont typeface="Wingdings" pitchFamily="2" charset="2"/>
                    <a:buNone/>
                    <a:defRPr/>
                  </a:pPr>
                  <a:r>
                    <a:rPr lang="en-US" sz="4000" dirty="0" smtClean="0">
                      <a:latin typeface="Tahoma" pitchFamily="34" charset="0"/>
                    </a:rPr>
                    <a:t>T</a:t>
                  </a:r>
                  <a:r>
                    <a:rPr lang="en-US" dirty="0" smtClean="0">
                      <a:latin typeface="Tahoma" pitchFamily="34" charset="0"/>
                    </a:rPr>
                    <a:t> </a:t>
                  </a:r>
                  <a:r>
                    <a:rPr lang="en-US" sz="2000" baseline="-25000" dirty="0" smtClean="0">
                      <a:latin typeface="Tahoma" pitchFamily="34" charset="0"/>
                    </a:rPr>
                    <a:t>earth</a:t>
                  </a:r>
                  <a:r>
                    <a:rPr lang="en-US" dirty="0" smtClean="0"/>
                    <a:t> = </a:t>
                  </a:r>
                  <a:r>
                    <a:rPr lang="en-US" sz="4000" dirty="0" smtClean="0"/>
                    <a:t>4 </a:t>
                  </a:r>
                  <a:r>
                    <a:rPr lang="en-US" sz="4000" u="sng" dirty="0" smtClean="0"/>
                    <a:t>(1 - </a:t>
                  </a:r>
                  <a:r>
                    <a:rPr lang="en-US" sz="4000" u="sng" dirty="0" smtClean="0">
                      <a:latin typeface="Symbol" pitchFamily="18" charset="2"/>
                      <a:sym typeface="Symbol" pitchFamily="18" charset="2"/>
                    </a:rPr>
                    <a:t></a:t>
                  </a:r>
                  <a:r>
                    <a:rPr lang="en-US" sz="4000" u="sng" dirty="0" smtClean="0"/>
                    <a:t>) </a:t>
                  </a:r>
                  <a:r>
                    <a:rPr lang="en-US" sz="4000" u="sng" dirty="0" err="1" smtClean="0"/>
                    <a:t>I</a:t>
                  </a:r>
                  <a:r>
                    <a:rPr lang="en-US" sz="2800" u="sng" baseline="-25000" dirty="0" err="1" smtClean="0"/>
                    <a:t>in</a:t>
                  </a:r>
                  <a:endParaRPr lang="en-US" sz="2800" u="sng" baseline="-25000" dirty="0" smtClean="0"/>
                </a:p>
              </p:txBody>
            </p:sp>
            <p:cxnSp>
              <p:nvCxnSpPr>
                <p:cNvPr id="33" name="Straight Connector 32"/>
                <p:cNvCxnSpPr/>
                <p:nvPr/>
              </p:nvCxnSpPr>
              <p:spPr>
                <a:xfrm>
                  <a:off x="1905000" y="289560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05000" y="2895600"/>
                  <a:ext cx="152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676400" y="3352800"/>
                  <a:ext cx="22860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3810000" y="2895600"/>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10000" y="2895600"/>
                <a:ext cx="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3581400" y="3505200"/>
                <a:ext cx="2286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9" name="Group 18"/>
          <p:cNvGrpSpPr/>
          <p:nvPr/>
        </p:nvGrpSpPr>
        <p:grpSpPr>
          <a:xfrm>
            <a:off x="5237018" y="381000"/>
            <a:ext cx="3602182" cy="2277978"/>
            <a:chOff x="1885255" y="2833946"/>
            <a:chExt cx="4973053" cy="3649579"/>
          </a:xfrm>
        </p:grpSpPr>
        <p:pic>
          <p:nvPicPr>
            <p:cNvPr id="20" name="Picture 4" descr="ar03f03"/>
            <p:cNvPicPr>
              <a:picLocks noChangeAspect="1" noChangeArrowheads="1"/>
            </p:cNvPicPr>
            <p:nvPr/>
          </p:nvPicPr>
          <p:blipFill>
            <a:blip r:embed="rId4" cstate="print"/>
            <a:srcRect/>
            <a:stretch>
              <a:fillRect/>
            </a:stretch>
          </p:blipFill>
          <p:spPr bwMode="auto">
            <a:xfrm>
              <a:off x="1885255" y="2833946"/>
              <a:ext cx="4973053" cy="3649579"/>
            </a:xfrm>
            <a:prstGeom prst="rect">
              <a:avLst/>
            </a:prstGeom>
            <a:noFill/>
            <a:ln w="9525">
              <a:noFill/>
              <a:miter lim="800000"/>
              <a:headEnd/>
              <a:tailEnd/>
            </a:ln>
          </p:spPr>
        </p:pic>
        <p:sp>
          <p:nvSpPr>
            <p:cNvPr id="23" name="Rectangle 9"/>
            <p:cNvSpPr>
              <a:spLocks noChangeArrowheads="1"/>
            </p:cNvSpPr>
            <p:nvPr/>
          </p:nvSpPr>
          <p:spPr bwMode="auto">
            <a:xfrm>
              <a:off x="4944561" y="5726113"/>
              <a:ext cx="1692777" cy="641022"/>
            </a:xfrm>
            <a:prstGeom prst="rect">
              <a:avLst/>
            </a:prstGeom>
            <a:noFill/>
            <a:ln w="19050">
              <a:noFill/>
              <a:miter lim="800000"/>
              <a:headEnd/>
              <a:tailEnd/>
            </a:ln>
            <a:effectLst/>
          </p:spPr>
          <p:txBody>
            <a:bodyPr wrap="square">
              <a:spAutoFit/>
            </a:bodyPr>
            <a:lstStyle/>
            <a:p>
              <a:pPr>
                <a:defRPr/>
              </a:pPr>
              <a:r>
                <a:rPr lang="en-US" sz="2000" baseline="0" dirty="0">
                  <a:solidFill>
                    <a:srgbClr val="FF0B1E"/>
                  </a:solidFill>
                  <a:effectLst>
                    <a:outerShdw blurRad="38100" dist="38100" dir="2700000" algn="tl">
                      <a:srgbClr val="000000"/>
                    </a:outerShdw>
                  </a:effectLst>
                  <a:latin typeface="Symbol" pitchFamily="18" charset="2"/>
                </a:rPr>
                <a:t>es</a:t>
              </a:r>
              <a:r>
                <a:rPr lang="en-US" sz="2000" baseline="0" dirty="0">
                  <a:solidFill>
                    <a:srgbClr val="FF0B1E"/>
                  </a:solidFill>
                  <a:effectLst>
                    <a:outerShdw blurRad="38100" dist="38100" dir="2700000" algn="tl">
                      <a:srgbClr val="000000"/>
                    </a:outerShdw>
                  </a:effectLst>
                </a:rPr>
                <a:t>T</a:t>
              </a:r>
              <a:r>
                <a:rPr lang="en-US" sz="2000" baseline="30000" dirty="0">
                  <a:solidFill>
                    <a:srgbClr val="FF0B1E"/>
                  </a:solidFill>
                  <a:effectLst>
                    <a:outerShdw blurRad="38100" dist="38100" dir="2700000" algn="tl">
                      <a:srgbClr val="000000"/>
                    </a:outerShdw>
                  </a:effectLst>
                </a:rPr>
                <a:t>4</a:t>
              </a:r>
              <a:r>
                <a:rPr lang="en-US" sz="2000" dirty="0">
                  <a:solidFill>
                    <a:srgbClr val="FF0B1E"/>
                  </a:solidFill>
                  <a:effectLst>
                    <a:outerShdw blurRad="38100" dist="38100" dir="2700000" algn="tl">
                      <a:srgbClr val="000000"/>
                    </a:outerShdw>
                  </a:effectLst>
                </a:rPr>
                <a:t>earth</a:t>
              </a:r>
            </a:p>
          </p:txBody>
        </p:sp>
      </p:grpSp>
      <p:sp>
        <p:nvSpPr>
          <p:cNvPr id="37" name="Rectangle 36"/>
          <p:cNvSpPr/>
          <p:nvPr/>
        </p:nvSpPr>
        <p:spPr>
          <a:xfrm>
            <a:off x="4038600" y="3581400"/>
            <a:ext cx="1810111" cy="461665"/>
          </a:xfrm>
          <a:prstGeom prst="rect">
            <a:avLst/>
          </a:prstGeom>
          <a:ln>
            <a:solidFill>
              <a:srgbClr val="C00000"/>
            </a:solidFill>
          </a:ln>
        </p:spPr>
        <p:txBody>
          <a:bodyPr wrap="none">
            <a:spAutoFit/>
          </a:bodyPr>
          <a:lstStyle/>
          <a:p>
            <a:pPr lvl="0" algn="ctr" eaLnBrk="1" fontAlgn="auto" hangingPunct="1">
              <a:spcAft>
                <a:spcPts val="0"/>
              </a:spcAft>
              <a:defRPr/>
            </a:pPr>
            <a:r>
              <a:rPr lang="en-US" sz="2400" baseline="0" dirty="0" smtClean="0">
                <a:solidFill>
                  <a:srgbClr val="FF0000"/>
                </a:solidFill>
                <a:effectLst/>
              </a:rPr>
              <a:t>a bare rock!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sz="half" idx="2"/>
          </p:nvPr>
        </p:nvSpPr>
        <p:spPr>
          <a:xfrm>
            <a:off x="304800" y="1371600"/>
            <a:ext cx="6172200" cy="5257800"/>
          </a:xfrm>
        </p:spPr>
        <p:txBody>
          <a:bodyPr/>
          <a:lstStyle/>
          <a:p>
            <a:pPr marL="0" indent="0">
              <a:lnSpc>
                <a:spcPct val="90000"/>
              </a:lnSpc>
              <a:spcBef>
                <a:spcPct val="50000"/>
              </a:spcBef>
              <a:buFontTx/>
              <a:buNone/>
            </a:pPr>
            <a:endParaRPr lang="en-US" sz="2400" dirty="0"/>
          </a:p>
          <a:p>
            <a:pPr marL="0" indent="0">
              <a:lnSpc>
                <a:spcPct val="90000"/>
              </a:lnSpc>
              <a:spcBef>
                <a:spcPct val="50000"/>
              </a:spcBef>
              <a:buFontTx/>
              <a:buNone/>
            </a:pPr>
            <a:r>
              <a:rPr lang="en-US" sz="2400" dirty="0"/>
              <a:t>Clouds do not merely reflect and transmit solar radiation – they also absorb Earth’s thermal radiation and re-radiate, especially in longer wavelengths. </a:t>
            </a:r>
          </a:p>
          <a:p>
            <a:pPr marL="0" indent="0">
              <a:lnSpc>
                <a:spcPct val="90000"/>
              </a:lnSpc>
              <a:spcBef>
                <a:spcPct val="50000"/>
              </a:spcBef>
              <a:buFontTx/>
              <a:buNone/>
            </a:pPr>
            <a:endParaRPr lang="en-US" sz="2400" b="1" dirty="0"/>
          </a:p>
          <a:p>
            <a:pPr marL="0" indent="0">
              <a:lnSpc>
                <a:spcPct val="90000"/>
              </a:lnSpc>
              <a:spcBef>
                <a:spcPct val="50000"/>
              </a:spcBef>
              <a:buFontTx/>
              <a:buNone/>
            </a:pPr>
            <a:r>
              <a:rPr lang="en-US" sz="2400" b="1" dirty="0"/>
              <a:t>One-layer model:  </a:t>
            </a:r>
            <a:r>
              <a:rPr lang="en-US" sz="2400" dirty="0"/>
              <a:t>Assume the atmosphere absorbs all the Earth’s radiation, </a:t>
            </a:r>
          </a:p>
          <a:p>
            <a:pPr marL="0" indent="0">
              <a:lnSpc>
                <a:spcPct val="90000"/>
              </a:lnSpc>
              <a:spcBef>
                <a:spcPct val="50000"/>
              </a:spcBef>
              <a:buFontTx/>
              <a:buNone/>
            </a:pPr>
            <a:r>
              <a:rPr lang="en-US" sz="2400" dirty="0"/>
              <a:t>and re-radiates half of it back down to Earth (and half out to space), at an equilibrium temperature T</a:t>
            </a:r>
            <a:r>
              <a:rPr lang="en-US" sz="2400" baseline="-25000" dirty="0"/>
              <a:t>e</a:t>
            </a:r>
            <a:r>
              <a:rPr lang="en-US" sz="2400" dirty="0"/>
              <a:t>.  </a:t>
            </a:r>
          </a:p>
          <a:p>
            <a:pPr marL="0" indent="0">
              <a:lnSpc>
                <a:spcPct val="90000"/>
              </a:lnSpc>
              <a:spcBef>
                <a:spcPct val="50000"/>
              </a:spcBef>
              <a:buFontTx/>
              <a:buNone/>
            </a:pPr>
            <a:r>
              <a:rPr lang="en-US" sz="2400" dirty="0"/>
              <a:t>Find Earth’s Surface temperature T</a:t>
            </a:r>
            <a:r>
              <a:rPr lang="en-US" sz="2400" baseline="-25000" dirty="0"/>
              <a:t>s</a:t>
            </a:r>
            <a:r>
              <a:rPr lang="en-US" sz="2400" dirty="0"/>
              <a:t>.  </a:t>
            </a:r>
          </a:p>
        </p:txBody>
      </p:sp>
      <p:pic>
        <p:nvPicPr>
          <p:cNvPr id="122883" name="Picture 3" descr="TESClogo"/>
          <p:cNvPicPr>
            <a:picLocks noChangeAspect="1" noChangeArrowheads="1"/>
          </p:cNvPicPr>
          <p:nvPr/>
        </p:nvPicPr>
        <p:blipFill>
          <a:blip r:embed="rId2" cstate="print"/>
          <a:srcRect/>
          <a:stretch>
            <a:fillRect/>
          </a:stretch>
        </p:blipFill>
        <p:spPr bwMode="auto">
          <a:xfrm>
            <a:off x="8505825" y="0"/>
            <a:ext cx="638175" cy="685800"/>
          </a:xfrm>
          <a:prstGeom prst="rect">
            <a:avLst/>
          </a:prstGeom>
          <a:noFill/>
        </p:spPr>
      </p:pic>
      <p:sp>
        <p:nvSpPr>
          <p:cNvPr id="122884"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22885" name="Picture 5"/>
          <p:cNvPicPr>
            <a:picLocks noChangeAspect="1" noChangeArrowheads="1"/>
          </p:cNvPicPr>
          <p:nvPr/>
        </p:nvPicPr>
        <p:blipFill>
          <a:blip r:embed="rId3" cstate="print"/>
          <a:srcRect/>
          <a:stretch>
            <a:fillRect/>
          </a:stretch>
        </p:blipFill>
        <p:spPr bwMode="auto">
          <a:xfrm>
            <a:off x="8229600" y="6419850"/>
            <a:ext cx="914400" cy="438150"/>
          </a:xfrm>
          <a:prstGeom prst="rect">
            <a:avLst/>
          </a:prstGeom>
          <a:noFill/>
        </p:spPr>
      </p:pic>
      <p:pic>
        <p:nvPicPr>
          <p:cNvPr id="122886" name="Picture 6" descr="solar_nao"/>
          <p:cNvPicPr>
            <a:picLocks noChangeAspect="1" noChangeArrowheads="1"/>
          </p:cNvPicPr>
          <p:nvPr/>
        </p:nvPicPr>
        <p:blipFill>
          <a:blip r:embed="rId4" cstate="print"/>
          <a:srcRect/>
          <a:stretch>
            <a:fillRect/>
          </a:stretch>
        </p:blipFill>
        <p:spPr bwMode="auto">
          <a:xfrm>
            <a:off x="0" y="0"/>
            <a:ext cx="692150" cy="762000"/>
          </a:xfrm>
          <a:prstGeom prst="rect">
            <a:avLst/>
          </a:prstGeom>
          <a:noFill/>
        </p:spPr>
      </p:pic>
      <p:sp>
        <p:nvSpPr>
          <p:cNvPr id="122887" name="Rectangle 7"/>
          <p:cNvSpPr>
            <a:spLocks noGrp="1" noChangeArrowheads="1"/>
          </p:cNvSpPr>
          <p:nvPr>
            <p:ph type="title"/>
          </p:nvPr>
        </p:nvSpPr>
        <p:spPr>
          <a:xfrm>
            <a:off x="609600" y="152400"/>
            <a:ext cx="7924800" cy="1066800"/>
          </a:xfrm>
          <a:noFill/>
          <a:ln/>
        </p:spPr>
        <p:txBody>
          <a:bodyPr>
            <a:normAutofit fontScale="90000"/>
          </a:bodyPr>
          <a:lstStyle/>
          <a:p>
            <a:r>
              <a:rPr lang="en-US" sz="3600"/>
              <a:t>Q2:  What effect do </a:t>
            </a:r>
            <a:r>
              <a:rPr lang="en-US" sz="3600" u="sng"/>
              <a:t>greenhouse gases</a:t>
            </a:r>
            <a:r>
              <a:rPr lang="en-US" sz="3600"/>
              <a:t> have on Earth’s equilibrium temperature?</a:t>
            </a:r>
          </a:p>
        </p:txBody>
      </p:sp>
      <p:pic>
        <p:nvPicPr>
          <p:cNvPr id="122889" name="Picture 9" descr="atmosphereRadiation"/>
          <p:cNvPicPr>
            <a:picLocks noChangeAspect="1" noChangeArrowheads="1"/>
          </p:cNvPicPr>
          <p:nvPr/>
        </p:nvPicPr>
        <p:blipFill>
          <a:blip r:embed="rId5" cstate="print"/>
          <a:srcRect/>
          <a:stretch>
            <a:fillRect/>
          </a:stretch>
        </p:blipFill>
        <p:spPr bwMode="auto">
          <a:xfrm>
            <a:off x="6461125" y="1524000"/>
            <a:ext cx="2263775" cy="4114800"/>
          </a:xfrm>
          <a:prstGeom prst="rect">
            <a:avLst/>
          </a:prstGeom>
          <a:noFill/>
          <a:ln w="9525">
            <a:noFill/>
            <a:miter lim="800000"/>
            <a:headEnd/>
            <a:tailEnd/>
          </a:ln>
        </p:spPr>
      </p:pic>
      <p:sp>
        <p:nvSpPr>
          <p:cNvPr id="122890" name="Text Box 10"/>
          <p:cNvSpPr txBox="1">
            <a:spLocks noChangeArrowheads="1"/>
          </p:cNvSpPr>
          <p:nvPr/>
        </p:nvSpPr>
        <p:spPr bwMode="auto">
          <a:xfrm>
            <a:off x="6172200" y="5638800"/>
            <a:ext cx="2971800" cy="244475"/>
          </a:xfrm>
          <a:prstGeom prst="rect">
            <a:avLst/>
          </a:prstGeom>
          <a:noFill/>
          <a:ln w="9525">
            <a:noFill/>
            <a:miter lim="800000"/>
            <a:headEnd/>
            <a:tailEnd/>
          </a:ln>
          <a:effectLst/>
        </p:spPr>
        <p:txBody>
          <a:bodyPr>
            <a:spAutoFit/>
          </a:bodyPr>
          <a:lstStyle/>
          <a:p>
            <a:pPr>
              <a:spcBef>
                <a:spcPct val="50000"/>
              </a:spcBef>
            </a:pPr>
            <a:r>
              <a:rPr lang="en-US" sz="1000"/>
              <a:t>http://www.yourdictionary.com/ahd/g/g0258400.html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301625" y="0"/>
            <a:ext cx="8510588" cy="685800"/>
          </a:xfrm>
        </p:spPr>
        <p:txBody>
          <a:bodyPr/>
          <a:lstStyle/>
          <a:p>
            <a:pPr eaLnBrk="1" hangingPunct="1">
              <a:defRPr/>
            </a:pPr>
            <a:r>
              <a:rPr lang="en-US" sz="2400" dirty="0" smtClean="0">
                <a:solidFill>
                  <a:srgbClr val="FFFF00"/>
                </a:solidFill>
              </a:rPr>
              <a:t>Need a model with a single pane of glass as its atmosphere</a:t>
            </a:r>
          </a:p>
        </p:txBody>
      </p:sp>
      <p:sp>
        <p:nvSpPr>
          <p:cNvPr id="66563" name="Rectangle 3"/>
          <p:cNvSpPr>
            <a:spLocks noGrp="1" noRot="1" noChangeArrowheads="1"/>
          </p:cNvSpPr>
          <p:nvPr>
            <p:ph idx="1"/>
          </p:nvPr>
        </p:nvSpPr>
        <p:spPr>
          <a:xfrm>
            <a:off x="152400" y="533400"/>
            <a:ext cx="8540750" cy="4422775"/>
          </a:xfrm>
        </p:spPr>
        <p:txBody>
          <a:bodyPr/>
          <a:lstStyle/>
          <a:p>
            <a:pPr eaLnBrk="1" hangingPunct="1">
              <a:buFont typeface="Wingdings" pitchFamily="2" charset="2"/>
              <a:buChar char="§"/>
              <a:defRPr/>
            </a:pPr>
            <a:r>
              <a:rPr lang="en-US" sz="2800" dirty="0" smtClean="0"/>
              <a:t>Simple model lacks </a:t>
            </a:r>
            <a:r>
              <a:rPr lang="en-US" sz="2800" dirty="0" err="1" smtClean="0"/>
              <a:t>gh</a:t>
            </a:r>
            <a:r>
              <a:rPr lang="en-US" sz="2800" dirty="0" smtClean="0"/>
              <a:t> effect</a:t>
            </a:r>
          </a:p>
          <a:p>
            <a:pPr marL="0" indent="0" eaLnBrk="1" hangingPunct="1">
              <a:buFont typeface="Wingdings" pitchFamily="-96" charset="2"/>
              <a:buNone/>
              <a:defRPr/>
            </a:pPr>
            <a:endParaRPr lang="en-US" sz="2800" dirty="0" smtClean="0"/>
          </a:p>
        </p:txBody>
      </p:sp>
      <p:pic>
        <p:nvPicPr>
          <p:cNvPr id="21508" name="Picture 4" descr="ar03f04"/>
          <p:cNvPicPr>
            <a:picLocks noChangeAspect="1" noChangeArrowheads="1"/>
          </p:cNvPicPr>
          <p:nvPr/>
        </p:nvPicPr>
        <p:blipFill>
          <a:blip r:embed="rId2" cstate="print"/>
          <a:srcRect/>
          <a:stretch>
            <a:fillRect/>
          </a:stretch>
        </p:blipFill>
        <p:spPr bwMode="auto">
          <a:xfrm>
            <a:off x="4589463" y="1524000"/>
            <a:ext cx="4554537" cy="5334000"/>
          </a:xfrm>
          <a:prstGeom prst="rect">
            <a:avLst/>
          </a:prstGeom>
          <a:noFill/>
          <a:ln w="9525">
            <a:noFill/>
            <a:miter lim="800000"/>
            <a:headEnd/>
            <a:tailEnd/>
          </a:ln>
        </p:spPr>
      </p:pic>
      <p:sp>
        <p:nvSpPr>
          <p:cNvPr id="66565" name="Rectangle 5"/>
          <p:cNvSpPr>
            <a:spLocks noChangeArrowheads="1"/>
          </p:cNvSpPr>
          <p:nvPr/>
        </p:nvSpPr>
        <p:spPr bwMode="auto">
          <a:xfrm>
            <a:off x="4648200" y="4038600"/>
            <a:ext cx="4495800" cy="457200"/>
          </a:xfrm>
          <a:prstGeom prst="rect">
            <a:avLst/>
          </a:prstGeom>
          <a:solidFill>
            <a:schemeClr val="accent1">
              <a:alpha val="67999"/>
            </a:schemeClr>
          </a:solidFill>
          <a:ln w="19050">
            <a:noFill/>
            <a:miter lim="800000"/>
            <a:headEnd/>
            <a:tailEnd/>
          </a:ln>
          <a:effectLst/>
        </p:spPr>
        <p:txBody>
          <a:bodyPr wrap="none" anchor="ctr"/>
          <a:lstStyle/>
          <a:p>
            <a:pPr>
              <a:defRPr/>
            </a:pPr>
            <a:endParaRPr lang="en-US"/>
          </a:p>
        </p:txBody>
      </p:sp>
      <p:pic>
        <p:nvPicPr>
          <p:cNvPr id="7" name="Picture 2" descr="File:Human-Visible.jpg">
            <a:hlinkClick r:id="rId3"/>
          </p:cNvPr>
          <p:cNvPicPr>
            <a:picLocks noChangeAspect="1" noChangeArrowheads="1"/>
          </p:cNvPicPr>
          <p:nvPr/>
        </p:nvPicPr>
        <p:blipFill>
          <a:blip r:embed="rId4" cstate="print"/>
          <a:srcRect/>
          <a:stretch>
            <a:fillRect/>
          </a:stretch>
        </p:blipFill>
        <p:spPr bwMode="auto">
          <a:xfrm>
            <a:off x="533400" y="1066800"/>
            <a:ext cx="3657600" cy="2679700"/>
          </a:xfrm>
          <a:prstGeom prst="rect">
            <a:avLst/>
          </a:prstGeom>
          <a:noFill/>
          <a:ln w="9525">
            <a:noFill/>
            <a:miter lim="800000"/>
            <a:headEnd/>
            <a:tailEnd/>
          </a:ln>
        </p:spPr>
      </p:pic>
      <p:pic>
        <p:nvPicPr>
          <p:cNvPr id="8" name="Picture 4" descr="File:Human-Infrared.jpg">
            <a:hlinkClick r:id="rId5"/>
          </p:cNvPr>
          <p:cNvPicPr>
            <a:picLocks noChangeAspect="1" noChangeArrowheads="1"/>
          </p:cNvPicPr>
          <p:nvPr/>
        </p:nvPicPr>
        <p:blipFill>
          <a:blip r:embed="rId6" cstate="print"/>
          <a:srcRect/>
          <a:stretch>
            <a:fillRect/>
          </a:stretch>
        </p:blipFill>
        <p:spPr bwMode="auto">
          <a:xfrm>
            <a:off x="533400" y="3886200"/>
            <a:ext cx="3657600" cy="271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defRPr/>
            </a:pPr>
            <a:r>
              <a:rPr lang="en-US" sz="3600" dirty="0" smtClean="0">
                <a:solidFill>
                  <a:srgbClr val="FFFF00"/>
                </a:solidFill>
              </a:rPr>
              <a:t>Layer Model with GH Effect</a:t>
            </a:r>
          </a:p>
        </p:txBody>
      </p:sp>
      <p:sp>
        <p:nvSpPr>
          <p:cNvPr id="67587" name="Rectangle 3"/>
          <p:cNvSpPr>
            <a:spLocks noGrp="1" noRot="1" noChangeArrowheads="1"/>
          </p:cNvSpPr>
          <p:nvPr>
            <p:ph idx="1"/>
          </p:nvPr>
        </p:nvSpPr>
        <p:spPr>
          <a:xfrm>
            <a:off x="301625" y="1676400"/>
            <a:ext cx="4956175" cy="4422775"/>
          </a:xfrm>
        </p:spPr>
        <p:txBody>
          <a:bodyPr/>
          <a:lstStyle/>
          <a:p>
            <a:pPr eaLnBrk="1" hangingPunct="1">
              <a:buFont typeface="Wingdings" pitchFamily="2" charset="2"/>
              <a:buChar char="§"/>
              <a:defRPr/>
            </a:pPr>
            <a:r>
              <a:rPr lang="en-US" dirty="0" smtClean="0"/>
              <a:t>Energy diagram for a planet with a single pane of glass for an atmosphere. </a:t>
            </a:r>
          </a:p>
          <a:p>
            <a:pPr eaLnBrk="1" hangingPunct="1">
              <a:buFont typeface="Wingdings" pitchFamily="2" charset="2"/>
              <a:buChar char="§"/>
              <a:defRPr/>
            </a:pPr>
            <a:endParaRPr lang="en-US" dirty="0" smtClean="0"/>
          </a:p>
          <a:p>
            <a:pPr eaLnBrk="1" hangingPunct="1">
              <a:buFont typeface="Wingdings" pitchFamily="2" charset="2"/>
              <a:buChar char="§"/>
              <a:defRPr/>
            </a:pPr>
            <a:r>
              <a:rPr lang="en-US" dirty="0" smtClean="0"/>
              <a:t>Glass is transparent to incoming </a:t>
            </a:r>
            <a:r>
              <a:rPr lang="en-US" dirty="0" smtClean="0">
                <a:solidFill>
                  <a:srgbClr val="FFFF00"/>
                </a:solidFill>
              </a:rPr>
              <a:t>VIS</a:t>
            </a:r>
            <a:r>
              <a:rPr lang="en-US" dirty="0" smtClean="0"/>
              <a:t> but a blackbody to outgoing </a:t>
            </a:r>
            <a:r>
              <a:rPr lang="en-US" dirty="0" smtClean="0">
                <a:solidFill>
                  <a:srgbClr val="FF0B1E"/>
                </a:solidFill>
              </a:rPr>
              <a:t>IR</a:t>
            </a:r>
          </a:p>
        </p:txBody>
      </p:sp>
      <p:grpSp>
        <p:nvGrpSpPr>
          <p:cNvPr id="22532" name="Group 7"/>
          <p:cNvGrpSpPr>
            <a:grpSpLocks/>
          </p:cNvGrpSpPr>
          <p:nvPr/>
        </p:nvGrpSpPr>
        <p:grpSpPr bwMode="auto">
          <a:xfrm>
            <a:off x="5240338" y="2286000"/>
            <a:ext cx="3903662" cy="4572000"/>
            <a:chOff x="3301" y="1440"/>
            <a:chExt cx="2459" cy="2880"/>
          </a:xfrm>
        </p:grpSpPr>
        <p:pic>
          <p:nvPicPr>
            <p:cNvPr id="22537" name="Picture 4" descr="ar03f04"/>
            <p:cNvPicPr>
              <a:picLocks noChangeAspect="1" noChangeArrowheads="1"/>
            </p:cNvPicPr>
            <p:nvPr/>
          </p:nvPicPr>
          <p:blipFill>
            <a:blip r:embed="rId2" cstate="print"/>
            <a:srcRect/>
            <a:stretch>
              <a:fillRect/>
            </a:stretch>
          </p:blipFill>
          <p:spPr bwMode="auto">
            <a:xfrm>
              <a:off x="3301" y="1440"/>
              <a:ext cx="2459" cy="2880"/>
            </a:xfrm>
            <a:prstGeom prst="rect">
              <a:avLst/>
            </a:prstGeom>
            <a:noFill/>
            <a:ln w="9525">
              <a:noFill/>
              <a:miter lim="800000"/>
              <a:headEnd/>
              <a:tailEnd/>
            </a:ln>
          </p:spPr>
        </p:pic>
        <p:sp>
          <p:nvSpPr>
            <p:cNvPr id="67589" name="Rectangle 5"/>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67590" name="Rectangle 6"/>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67592" name="Text Box 8"/>
          <p:cNvSpPr txBox="1">
            <a:spLocks noChangeArrowheads="1"/>
          </p:cNvSpPr>
          <p:nvPr/>
        </p:nvSpPr>
        <p:spPr bwMode="auto">
          <a:xfrm>
            <a:off x="5775325" y="3429000"/>
            <a:ext cx="614363" cy="412750"/>
          </a:xfrm>
          <a:prstGeom prst="rect">
            <a:avLst/>
          </a:prstGeom>
          <a:noFill/>
          <a:ln w="19050">
            <a:noFill/>
            <a:miter lim="800000"/>
            <a:headEnd/>
            <a:tailEnd/>
          </a:ln>
          <a:effectLst/>
        </p:spPr>
        <p:txBody>
          <a:bodyPr wrap="none">
            <a:spAutoFit/>
          </a:bodyPr>
          <a:lstStyle/>
          <a:p>
            <a:pPr>
              <a:defRPr/>
            </a:pPr>
            <a:r>
              <a:rPr lang="en-US">
                <a:solidFill>
                  <a:srgbClr val="FFFF00"/>
                </a:solidFill>
                <a:effectLst>
                  <a:outerShdw blurRad="38100" dist="38100" dir="2700000" algn="tl">
                    <a:srgbClr val="000000"/>
                  </a:outerShdw>
                </a:effectLst>
              </a:rPr>
              <a:t>VIS</a:t>
            </a:r>
          </a:p>
        </p:txBody>
      </p:sp>
      <p:sp>
        <p:nvSpPr>
          <p:cNvPr id="67593" name="Text Box 9"/>
          <p:cNvSpPr txBox="1">
            <a:spLocks noChangeArrowheads="1"/>
          </p:cNvSpPr>
          <p:nvPr/>
        </p:nvSpPr>
        <p:spPr bwMode="auto">
          <a:xfrm>
            <a:off x="6629400" y="4953000"/>
            <a:ext cx="450850"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IR</a:t>
            </a:r>
          </a:p>
        </p:txBody>
      </p:sp>
      <p:sp>
        <p:nvSpPr>
          <p:cNvPr id="67594" name="Text Box 10"/>
          <p:cNvSpPr txBox="1">
            <a:spLocks noChangeArrowheads="1"/>
          </p:cNvSpPr>
          <p:nvPr/>
        </p:nvSpPr>
        <p:spPr bwMode="auto">
          <a:xfrm>
            <a:off x="7315200" y="3124200"/>
            <a:ext cx="450850"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IR</a:t>
            </a:r>
          </a:p>
        </p:txBody>
      </p:sp>
      <p:sp>
        <p:nvSpPr>
          <p:cNvPr id="67595" name="Text Box 11"/>
          <p:cNvSpPr txBox="1">
            <a:spLocks noChangeArrowheads="1"/>
          </p:cNvSpPr>
          <p:nvPr/>
        </p:nvSpPr>
        <p:spPr bwMode="auto">
          <a:xfrm>
            <a:off x="7467600" y="5181600"/>
            <a:ext cx="450850"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defRPr/>
            </a:pPr>
            <a:r>
              <a:rPr lang="en-US" sz="3200" dirty="0" smtClean="0">
                <a:solidFill>
                  <a:srgbClr val="FF0B1E"/>
                </a:solidFill>
              </a:rPr>
              <a:t>Take home points from Chapter 2</a:t>
            </a:r>
          </a:p>
        </p:txBody>
      </p:sp>
      <p:sp>
        <p:nvSpPr>
          <p:cNvPr id="60419" name="Rectangle 3"/>
          <p:cNvSpPr>
            <a:spLocks noGrp="1" noRot="1" noChangeArrowheads="1"/>
          </p:cNvSpPr>
          <p:nvPr>
            <p:ph idx="1"/>
          </p:nvPr>
        </p:nvSpPr>
        <p:spPr/>
        <p:txBody>
          <a:bodyPr/>
          <a:lstStyle/>
          <a:p>
            <a:pPr eaLnBrk="1" hangingPunct="1">
              <a:buFont typeface="Wingdings" pitchFamily="2" charset="2"/>
              <a:buChar char="§"/>
              <a:defRPr/>
            </a:pPr>
            <a:r>
              <a:rPr lang="en-US" dirty="0" smtClean="0"/>
              <a:t>EMR carries energy through space</a:t>
            </a:r>
          </a:p>
          <a:p>
            <a:pPr eaLnBrk="1" hangingPunct="1">
              <a:buFont typeface="Wingdings" pitchFamily="2" charset="2"/>
              <a:buChar char="§"/>
              <a:defRPr/>
            </a:pPr>
            <a:r>
              <a:rPr lang="en-US" dirty="0" smtClean="0"/>
              <a:t>If an object can absorb energy, it can also emit energy.</a:t>
            </a:r>
          </a:p>
          <a:p>
            <a:pPr eaLnBrk="1" hangingPunct="1">
              <a:buFont typeface="Wingdings" pitchFamily="2" charset="2"/>
              <a:buChar char="§"/>
              <a:defRPr/>
            </a:pPr>
            <a:r>
              <a:rPr lang="en-US" dirty="0" smtClean="0"/>
              <a:t>Objects emit at a rate equal to T</a:t>
            </a:r>
            <a:r>
              <a:rPr lang="en-US" baseline="30000" dirty="0" smtClean="0"/>
              <a:t>4 </a:t>
            </a:r>
          </a:p>
        </p:txBody>
      </p:sp>
      <p:graphicFrame>
        <p:nvGraphicFramePr>
          <p:cNvPr id="8194" name="Object 11"/>
          <p:cNvGraphicFramePr>
            <a:graphicFrameLocks noChangeAspect="1"/>
          </p:cNvGraphicFramePr>
          <p:nvPr/>
        </p:nvGraphicFramePr>
        <p:xfrm>
          <a:off x="6934200" y="3251200"/>
          <a:ext cx="1711325" cy="558800"/>
        </p:xfrm>
        <a:graphic>
          <a:graphicData uri="http://schemas.openxmlformats.org/presentationml/2006/ole">
            <p:oleObj spid="_x0000_s46081" name="Equation" r:id="rId3" imgW="622080" imgH="203040" progId="">
              <p:embed/>
            </p:oleObj>
          </a:graphicData>
        </a:graphic>
      </p:graphicFrame>
      <p:graphicFrame>
        <p:nvGraphicFramePr>
          <p:cNvPr id="7173" name="Object 14"/>
          <p:cNvGraphicFramePr>
            <a:graphicFrameLocks noChangeAspect="1"/>
          </p:cNvGraphicFramePr>
          <p:nvPr/>
        </p:nvGraphicFramePr>
        <p:xfrm>
          <a:off x="1108075" y="3962400"/>
          <a:ext cx="3914775" cy="1219200"/>
        </p:xfrm>
        <a:graphic>
          <a:graphicData uri="http://schemas.openxmlformats.org/presentationml/2006/ole">
            <p:oleObj spid="_x0000_s46082" name="Equation" r:id="rId4" imgW="2120760" imgH="6602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Rot="1" noChangeArrowheads="1"/>
          </p:cNvSpPr>
          <p:nvPr>
            <p:ph idx="1"/>
          </p:nvPr>
        </p:nvSpPr>
        <p:spPr>
          <a:xfrm>
            <a:off x="301625" y="381000"/>
            <a:ext cx="8842375" cy="5486400"/>
          </a:xfrm>
        </p:spPr>
        <p:txBody>
          <a:bodyPr/>
          <a:lstStyle/>
          <a:p>
            <a:pPr eaLnBrk="1" hangingPunct="1">
              <a:buFont typeface="Wingdings" pitchFamily="2" charset="2"/>
              <a:buChar char="§"/>
              <a:defRPr/>
            </a:pPr>
            <a:r>
              <a:rPr lang="en-US" sz="2800" dirty="0" smtClean="0"/>
              <a:t>Incoming </a:t>
            </a:r>
            <a:r>
              <a:rPr lang="en-US" sz="2800" dirty="0" smtClean="0">
                <a:solidFill>
                  <a:srgbClr val="FFFF00"/>
                </a:solidFill>
              </a:rPr>
              <a:t>VIS</a:t>
            </a:r>
            <a:r>
              <a:rPr lang="en-US" sz="2800" dirty="0" smtClean="0"/>
              <a:t> passes thru </a:t>
            </a:r>
            <a:r>
              <a:rPr lang="en-US" sz="2800" dirty="0" err="1" smtClean="0"/>
              <a:t>atm</a:t>
            </a:r>
            <a:r>
              <a:rPr lang="en-US" sz="2800" dirty="0" smtClean="0"/>
              <a:t>, absorbed by surface</a:t>
            </a:r>
          </a:p>
          <a:p>
            <a:pPr eaLnBrk="1" hangingPunct="1">
              <a:buFont typeface="Wingdings" pitchFamily="2" charset="2"/>
              <a:buChar char="§"/>
              <a:defRPr/>
            </a:pPr>
            <a:r>
              <a:rPr lang="en-US" sz="2800" dirty="0" smtClean="0"/>
              <a:t>Surface radiates </a:t>
            </a:r>
            <a:r>
              <a:rPr lang="en-US" sz="2800" dirty="0" smtClean="0">
                <a:solidFill>
                  <a:srgbClr val="FF0B1E"/>
                </a:solidFill>
              </a:rPr>
              <a:t>IR</a:t>
            </a:r>
            <a:r>
              <a:rPr lang="en-US" sz="2800" dirty="0" smtClean="0"/>
              <a:t> as </a:t>
            </a:r>
            <a:r>
              <a:rPr lang="en-US" sz="2800" dirty="0" smtClean="0">
                <a:solidFill>
                  <a:srgbClr val="FF0B1E"/>
                </a:solidFill>
                <a:latin typeface="Symbol" pitchFamily="18" charset="2"/>
              </a:rPr>
              <a:t>es</a:t>
            </a:r>
            <a:r>
              <a:rPr lang="en-US" sz="2800" dirty="0" smtClean="0">
                <a:solidFill>
                  <a:srgbClr val="FF0B1E"/>
                </a:solidFill>
              </a:rPr>
              <a:t>T</a:t>
            </a:r>
            <a:r>
              <a:rPr lang="en-US" sz="2800" baseline="30000" dirty="0" smtClean="0">
                <a:solidFill>
                  <a:srgbClr val="FF0B1E"/>
                </a:solidFill>
              </a:rPr>
              <a:t>4</a:t>
            </a:r>
            <a:r>
              <a:rPr lang="en-US" sz="2800" baseline="-18000" dirty="0" smtClean="0">
                <a:solidFill>
                  <a:srgbClr val="FF0B1E"/>
                </a:solidFill>
              </a:rPr>
              <a:t>ground</a:t>
            </a:r>
            <a:endParaRPr lang="en-US" sz="2800" dirty="0" smtClean="0"/>
          </a:p>
          <a:p>
            <a:pPr eaLnBrk="1" hangingPunct="1">
              <a:buFont typeface="Wingdings" pitchFamily="2" charset="2"/>
              <a:buChar char="§"/>
              <a:defRPr/>
            </a:pPr>
            <a:r>
              <a:rPr lang="en-US" sz="2800" dirty="0" err="1" smtClean="0">
                <a:solidFill>
                  <a:srgbClr val="FFFF00"/>
                </a:solidFill>
              </a:rPr>
              <a:t>I</a:t>
            </a:r>
            <a:r>
              <a:rPr lang="en-US" sz="2800" baseline="-18000" dirty="0" err="1" smtClean="0">
                <a:solidFill>
                  <a:srgbClr val="FFFF00"/>
                </a:solidFill>
              </a:rPr>
              <a:t>up,ground</a:t>
            </a:r>
            <a:r>
              <a:rPr lang="en-US" sz="2800" dirty="0" smtClean="0"/>
              <a:t>, which is entirely absorbed by </a:t>
            </a:r>
            <a:r>
              <a:rPr lang="en-US" sz="2800" dirty="0" err="1" smtClean="0"/>
              <a:t>atm</a:t>
            </a:r>
            <a:endParaRPr lang="en-US" sz="2800" dirty="0" smtClean="0"/>
          </a:p>
          <a:p>
            <a:pPr eaLnBrk="1" hangingPunct="1">
              <a:buFont typeface="Wingdings" pitchFamily="2" charset="2"/>
              <a:buChar char="§"/>
              <a:defRPr/>
            </a:pPr>
            <a:r>
              <a:rPr lang="en-US" sz="2800" dirty="0" err="1" smtClean="0"/>
              <a:t>Atm</a:t>
            </a:r>
            <a:r>
              <a:rPr lang="en-US" sz="2800" dirty="0" smtClean="0"/>
              <a:t> has a top and bottom, so </a:t>
            </a:r>
          </a:p>
          <a:p>
            <a:pPr eaLnBrk="1" hangingPunct="1">
              <a:buFont typeface="Wingdings" pitchFamily="2" charset="2"/>
              <a:buNone/>
              <a:defRPr/>
            </a:pPr>
            <a:r>
              <a:rPr lang="en-US" sz="2800" dirty="0" smtClean="0"/>
              <a:t>it radiates energy </a:t>
            </a:r>
            <a:r>
              <a:rPr lang="en-US" sz="2800" dirty="0" smtClean="0">
                <a:solidFill>
                  <a:srgbClr val="FF0B1E"/>
                </a:solidFill>
              </a:rPr>
              <a:t>up</a:t>
            </a:r>
            <a:r>
              <a:rPr lang="en-US" sz="2800" dirty="0" smtClean="0"/>
              <a:t> and </a:t>
            </a:r>
            <a:r>
              <a:rPr lang="en-US" sz="2800" dirty="0" smtClean="0">
                <a:solidFill>
                  <a:srgbClr val="FF0B1E"/>
                </a:solidFill>
              </a:rPr>
              <a:t>down</a:t>
            </a:r>
            <a:r>
              <a:rPr lang="en-US" sz="2800" dirty="0" smtClean="0"/>
              <a:t>:</a:t>
            </a:r>
          </a:p>
          <a:p>
            <a:pPr eaLnBrk="1" hangingPunct="1">
              <a:buFont typeface="Wingdings" pitchFamily="2" charset="2"/>
              <a:buChar char="§"/>
              <a:defRPr/>
            </a:pPr>
            <a:r>
              <a:rPr lang="en-US" sz="2800" dirty="0" err="1" smtClean="0">
                <a:solidFill>
                  <a:srgbClr val="FF0000"/>
                </a:solidFill>
              </a:rPr>
              <a:t>I</a:t>
            </a:r>
            <a:r>
              <a:rPr lang="en-US" sz="2800" baseline="-18000" dirty="0" err="1" smtClean="0">
                <a:solidFill>
                  <a:srgbClr val="FF0000"/>
                </a:solidFill>
              </a:rPr>
              <a:t>up,atm</a:t>
            </a:r>
            <a:endParaRPr lang="en-US" sz="2800" baseline="-18000" dirty="0" smtClean="0">
              <a:solidFill>
                <a:srgbClr val="FF0000"/>
              </a:solidFill>
            </a:endParaRPr>
          </a:p>
          <a:p>
            <a:pPr eaLnBrk="1" hangingPunct="1">
              <a:buFont typeface="Wingdings" pitchFamily="2" charset="2"/>
              <a:buChar char="§"/>
              <a:defRPr/>
            </a:pPr>
            <a:r>
              <a:rPr lang="en-US" sz="2800" dirty="0" err="1" smtClean="0">
                <a:solidFill>
                  <a:srgbClr val="FF0000"/>
                </a:solidFill>
              </a:rPr>
              <a:t>I</a:t>
            </a:r>
            <a:r>
              <a:rPr lang="en-US" sz="2800" baseline="-18000" dirty="0" err="1" smtClean="0">
                <a:solidFill>
                  <a:srgbClr val="FF0000"/>
                </a:solidFill>
              </a:rPr>
              <a:t>down</a:t>
            </a:r>
            <a:r>
              <a:rPr lang="en-US" sz="2800" baseline="-18000" dirty="0" smtClean="0">
                <a:solidFill>
                  <a:srgbClr val="FF0000"/>
                </a:solidFill>
              </a:rPr>
              <a:t> ,</a:t>
            </a:r>
            <a:r>
              <a:rPr lang="en-US" sz="2800" baseline="-18000" dirty="0" err="1" smtClean="0">
                <a:solidFill>
                  <a:srgbClr val="FF0000"/>
                </a:solidFill>
              </a:rPr>
              <a:t>atm</a:t>
            </a:r>
            <a:endParaRPr lang="en-US" sz="2800" baseline="-18000" dirty="0" smtClean="0">
              <a:solidFill>
                <a:srgbClr val="FF0000"/>
              </a:solidFill>
            </a:endParaRPr>
          </a:p>
          <a:p>
            <a:pPr eaLnBrk="1" hangingPunct="1">
              <a:buFont typeface="Wingdings" pitchFamily="2" charset="2"/>
              <a:buChar char="§"/>
              <a:defRPr/>
            </a:pPr>
            <a:endParaRPr lang="en-US" sz="2800" baseline="-18000" dirty="0" smtClean="0">
              <a:solidFill>
                <a:srgbClr val="FFFF00"/>
              </a:solidFill>
            </a:endParaRPr>
          </a:p>
          <a:p>
            <a:pPr eaLnBrk="1" hangingPunct="1">
              <a:buFont typeface="Wingdings" pitchFamily="2" charset="2"/>
              <a:buChar char="§"/>
              <a:defRPr/>
            </a:pPr>
            <a:endParaRPr lang="en-US" sz="2400" dirty="0" smtClean="0"/>
          </a:p>
        </p:txBody>
      </p:sp>
      <p:grpSp>
        <p:nvGrpSpPr>
          <p:cNvPr id="23555" name="Group 4"/>
          <p:cNvGrpSpPr>
            <a:grpSpLocks/>
          </p:cNvGrpSpPr>
          <p:nvPr/>
        </p:nvGrpSpPr>
        <p:grpSpPr bwMode="auto">
          <a:xfrm>
            <a:off x="5486400" y="2362200"/>
            <a:ext cx="3657600" cy="4495800"/>
            <a:chOff x="3301" y="1440"/>
            <a:chExt cx="2459" cy="2880"/>
          </a:xfrm>
        </p:grpSpPr>
        <p:pic>
          <p:nvPicPr>
            <p:cNvPr id="23560" name="Picture 5" descr="ar03f04"/>
            <p:cNvPicPr>
              <a:picLocks noChangeAspect="1" noChangeArrowheads="1"/>
            </p:cNvPicPr>
            <p:nvPr/>
          </p:nvPicPr>
          <p:blipFill>
            <a:blip r:embed="rId2" cstate="print"/>
            <a:srcRect/>
            <a:stretch>
              <a:fillRect/>
            </a:stretch>
          </p:blipFill>
          <p:spPr bwMode="auto">
            <a:xfrm>
              <a:off x="3301" y="1440"/>
              <a:ext cx="2459" cy="2880"/>
            </a:xfrm>
            <a:prstGeom prst="rect">
              <a:avLst/>
            </a:prstGeom>
            <a:noFill/>
            <a:ln w="9525">
              <a:noFill/>
              <a:miter lim="800000"/>
              <a:headEnd/>
              <a:tailEnd/>
            </a:ln>
          </p:spPr>
        </p:pic>
        <p:sp>
          <p:nvSpPr>
            <p:cNvPr id="68614" name="Rectangle 6"/>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68615" name="Rectangle 7"/>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68616" name="Rectangle 8"/>
          <p:cNvSpPr>
            <a:spLocks noChangeArrowheads="1"/>
          </p:cNvSpPr>
          <p:nvPr/>
        </p:nvSpPr>
        <p:spPr bwMode="auto">
          <a:xfrm>
            <a:off x="5715000" y="6096000"/>
            <a:ext cx="2514600" cy="579438"/>
          </a:xfrm>
          <a:prstGeom prst="rect">
            <a:avLst/>
          </a:prstGeom>
          <a:noFill/>
          <a:ln w="9525">
            <a:noFill/>
            <a:miter lim="800000"/>
            <a:headEnd/>
            <a:tailEnd/>
          </a:ln>
          <a:effectLst/>
        </p:spPr>
        <p:txBody>
          <a:bodyPr>
            <a:spAutoFit/>
          </a:bodyPr>
          <a:lstStyle/>
          <a:p>
            <a:pPr>
              <a:defRPr/>
            </a:pPr>
            <a:r>
              <a:rPr lang="en-US" baseline="0">
                <a:solidFill>
                  <a:srgbClr val="FF0B1E"/>
                </a:solidFill>
                <a:effectLst>
                  <a:outerShdw blurRad="38100" dist="38100" dir="2700000" algn="tl">
                    <a:srgbClr val="000000"/>
                  </a:outerShdw>
                </a:effectLst>
                <a:latin typeface="Symbol" pitchFamily="18" charset="2"/>
              </a:rPr>
              <a:t>es</a:t>
            </a:r>
            <a:r>
              <a:rPr lang="en-US" baseline="0">
                <a:solidFill>
                  <a:srgbClr val="FF0B1E"/>
                </a:solidFill>
                <a:effectLst>
                  <a:outerShdw blurRad="38100" dist="38100" dir="2700000" algn="tl">
                    <a:srgbClr val="000000"/>
                  </a:outerShdw>
                </a:effectLst>
              </a:rPr>
              <a:t>T</a:t>
            </a:r>
            <a:r>
              <a:rPr lang="en-US" baseline="22000">
                <a:solidFill>
                  <a:srgbClr val="FF0B1E"/>
                </a:solidFill>
                <a:effectLst>
                  <a:outerShdw blurRad="38100" dist="38100" dir="2700000" algn="tl">
                    <a:srgbClr val="000000"/>
                  </a:outerShdw>
                </a:effectLst>
              </a:rPr>
              <a:t>4</a:t>
            </a:r>
            <a:r>
              <a:rPr lang="en-US">
                <a:solidFill>
                  <a:srgbClr val="FF0B1E"/>
                </a:solidFill>
                <a:effectLst>
                  <a:outerShdw blurRad="38100" dist="38100" dir="2700000" algn="tl">
                    <a:srgbClr val="000000"/>
                  </a:outerShdw>
                </a:effectLst>
              </a:rPr>
              <a:t>ground</a:t>
            </a:r>
          </a:p>
        </p:txBody>
      </p:sp>
      <p:sp>
        <p:nvSpPr>
          <p:cNvPr id="68617" name="Rectangle 9"/>
          <p:cNvSpPr>
            <a:spLocks noChangeArrowheads="1"/>
          </p:cNvSpPr>
          <p:nvPr/>
        </p:nvSpPr>
        <p:spPr bwMode="auto">
          <a:xfrm>
            <a:off x="6934200" y="5638800"/>
            <a:ext cx="685800" cy="301625"/>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68618" name="Rectangle 10"/>
          <p:cNvSpPr>
            <a:spLocks noChangeArrowheads="1"/>
          </p:cNvSpPr>
          <p:nvPr/>
        </p:nvSpPr>
        <p:spPr bwMode="auto">
          <a:xfrm>
            <a:off x="7543800" y="4876800"/>
            <a:ext cx="1219200" cy="381000"/>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68619" name="Rectangle 11"/>
          <p:cNvSpPr>
            <a:spLocks noChangeArrowheads="1"/>
          </p:cNvSpPr>
          <p:nvPr/>
        </p:nvSpPr>
        <p:spPr bwMode="auto">
          <a:xfrm>
            <a:off x="7620000" y="3581400"/>
            <a:ext cx="1219200" cy="381000"/>
          </a:xfrm>
          <a:prstGeom prst="rect">
            <a:avLst/>
          </a:prstGeom>
          <a:noFill/>
          <a:ln w="19050">
            <a:solidFill>
              <a:srgbClr val="FF0B1E"/>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861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idx="1"/>
          </p:nvPr>
        </p:nvSpPr>
        <p:spPr>
          <a:xfrm>
            <a:off x="152400" y="381000"/>
            <a:ext cx="8689975" cy="5486400"/>
          </a:xfrm>
        </p:spPr>
        <p:txBody>
          <a:bodyPr/>
          <a:lstStyle/>
          <a:p>
            <a:pPr eaLnBrk="1" hangingPunct="1">
              <a:buFont typeface="Wingdings" pitchFamily="2" charset="2"/>
              <a:buChar char="§"/>
              <a:defRPr/>
            </a:pPr>
            <a:r>
              <a:rPr lang="en-US" sz="2400" dirty="0" smtClean="0"/>
              <a:t>The model assumes that the energy budget is in a steady state: </a:t>
            </a:r>
            <a:r>
              <a:rPr lang="en-US" sz="2400" dirty="0" smtClean="0">
                <a:solidFill>
                  <a:srgbClr val="FF0000"/>
                </a:solidFill>
              </a:rPr>
              <a:t>energy in = energy out</a:t>
            </a:r>
          </a:p>
          <a:p>
            <a:pPr eaLnBrk="1" hangingPunct="1">
              <a:buFont typeface="Wingdings" pitchFamily="2" charset="2"/>
              <a:buChar char="§"/>
              <a:defRPr/>
            </a:pPr>
            <a:r>
              <a:rPr lang="en-US" sz="2400" dirty="0" smtClean="0"/>
              <a:t>This applies to individual pieces of the model as well.</a:t>
            </a:r>
          </a:p>
          <a:p>
            <a:pPr eaLnBrk="1" hangingPunct="1">
              <a:buFont typeface="Wingdings" pitchFamily="2" charset="2"/>
              <a:buChar char="§"/>
              <a:defRPr/>
            </a:pPr>
            <a:r>
              <a:rPr lang="en-US" sz="2400" dirty="0" smtClean="0"/>
              <a:t>So energy budget for </a:t>
            </a:r>
            <a:r>
              <a:rPr lang="en-US" sz="2400" dirty="0" err="1" smtClean="0"/>
              <a:t>atm</a:t>
            </a:r>
            <a:r>
              <a:rPr lang="en-US" sz="2400" dirty="0" smtClean="0"/>
              <a:t>:</a:t>
            </a:r>
          </a:p>
          <a:p>
            <a:pPr eaLnBrk="1" hangingPunct="1">
              <a:buFont typeface="Wingdings" pitchFamily="2" charset="2"/>
              <a:buChar char="§"/>
              <a:defRPr/>
            </a:pPr>
            <a:endParaRPr lang="en-US" sz="2400" dirty="0" smtClean="0">
              <a:solidFill>
                <a:srgbClr val="FFFF00"/>
              </a:solidFill>
            </a:endParaRPr>
          </a:p>
          <a:p>
            <a:pPr eaLnBrk="1" hangingPunct="1">
              <a:buFont typeface="Wingdings" pitchFamily="2" charset="2"/>
              <a:buNone/>
              <a:defRPr/>
            </a:pPr>
            <a:r>
              <a:rPr lang="en-US" sz="3600" dirty="0" err="1" smtClean="0">
                <a:solidFill>
                  <a:srgbClr val="FF0B1E"/>
                </a:solidFill>
              </a:rPr>
              <a:t>I</a:t>
            </a:r>
            <a:r>
              <a:rPr lang="en-US" baseline="-18000" dirty="0" err="1" smtClean="0">
                <a:solidFill>
                  <a:srgbClr val="FF0B1E"/>
                </a:solidFill>
              </a:rPr>
              <a:t>up,</a:t>
            </a:r>
            <a:r>
              <a:rPr lang="en-US" baseline="-18000" dirty="0" err="1" smtClean="0"/>
              <a:t>atm</a:t>
            </a:r>
            <a:r>
              <a:rPr lang="en-US" sz="3600" baseline="-18000" dirty="0" smtClean="0">
                <a:solidFill>
                  <a:srgbClr val="FF0B1E"/>
                </a:solidFill>
              </a:rPr>
              <a:t> </a:t>
            </a:r>
            <a:r>
              <a:rPr lang="en-US" sz="3600" dirty="0" smtClean="0">
                <a:solidFill>
                  <a:srgbClr val="FF0B1E"/>
                </a:solidFill>
              </a:rPr>
              <a:t>+ </a:t>
            </a:r>
            <a:r>
              <a:rPr lang="en-US" sz="3600" dirty="0" err="1" smtClean="0">
                <a:solidFill>
                  <a:srgbClr val="FF0B1E"/>
                </a:solidFill>
              </a:rPr>
              <a:t>I</a:t>
            </a:r>
            <a:r>
              <a:rPr lang="en-US" baseline="-18000" dirty="0" err="1" smtClean="0">
                <a:solidFill>
                  <a:srgbClr val="FF0B1E"/>
                </a:solidFill>
              </a:rPr>
              <a:t>down,</a:t>
            </a:r>
            <a:r>
              <a:rPr lang="en-US" baseline="-18000" dirty="0" err="1" smtClean="0"/>
              <a:t>atm</a:t>
            </a:r>
            <a:r>
              <a:rPr lang="en-US" sz="3600" baseline="-18000" dirty="0" smtClean="0">
                <a:solidFill>
                  <a:srgbClr val="FF0B1E"/>
                </a:solidFill>
              </a:rPr>
              <a:t> = </a:t>
            </a:r>
            <a:r>
              <a:rPr lang="en-US" sz="3600" dirty="0" err="1" smtClean="0">
                <a:solidFill>
                  <a:srgbClr val="FF0B1E"/>
                </a:solidFill>
              </a:rPr>
              <a:t>I</a:t>
            </a:r>
            <a:r>
              <a:rPr lang="en-US" baseline="-18000" dirty="0" err="1" smtClean="0">
                <a:solidFill>
                  <a:srgbClr val="FF0B1E"/>
                </a:solidFill>
              </a:rPr>
              <a:t>up,</a:t>
            </a:r>
            <a:r>
              <a:rPr lang="en-US" baseline="-18000" dirty="0" err="1" smtClean="0">
                <a:solidFill>
                  <a:srgbClr val="FFC000"/>
                </a:solidFill>
              </a:rPr>
              <a:t>g</a:t>
            </a:r>
            <a:r>
              <a:rPr lang="en-US" baseline="-18000" dirty="0" err="1" smtClean="0">
                <a:solidFill>
                  <a:srgbClr val="CC9900"/>
                </a:solidFill>
              </a:rPr>
              <a:t>round</a:t>
            </a:r>
            <a:endParaRPr lang="en-US" baseline="-18000" dirty="0" smtClean="0">
              <a:solidFill>
                <a:srgbClr val="CC9900"/>
              </a:solidFill>
            </a:endParaRPr>
          </a:p>
          <a:p>
            <a:pPr eaLnBrk="1" hangingPunct="1">
              <a:buFont typeface="Wingdings" pitchFamily="2" charset="2"/>
              <a:buNone/>
              <a:defRPr/>
            </a:pPr>
            <a:r>
              <a:rPr lang="en-US" sz="2000" dirty="0" smtClean="0">
                <a:solidFill>
                  <a:srgbClr val="FF0B1E"/>
                </a:solidFill>
              </a:rPr>
              <a:t>(units are Watts/Area)</a:t>
            </a:r>
          </a:p>
          <a:p>
            <a:pPr eaLnBrk="1" hangingPunct="1">
              <a:buFont typeface="Wingdings" pitchFamily="2" charset="2"/>
              <a:buNone/>
              <a:defRPr/>
            </a:pPr>
            <a:endParaRPr lang="en-US" dirty="0" smtClean="0">
              <a:solidFill>
                <a:srgbClr val="FFFF00"/>
              </a:solidFill>
            </a:endParaRPr>
          </a:p>
          <a:p>
            <a:pPr eaLnBrk="1" hangingPunct="1">
              <a:buFont typeface="Wingdings" pitchFamily="2" charset="2"/>
              <a:buNone/>
              <a:defRPr/>
            </a:pPr>
            <a:r>
              <a:rPr lang="en-US" sz="2800" dirty="0" smtClean="0">
                <a:solidFill>
                  <a:srgbClr val="FFFF00"/>
                </a:solidFill>
              </a:rPr>
              <a:t>Or,</a:t>
            </a:r>
          </a:p>
          <a:p>
            <a:pPr eaLnBrk="1" hangingPunct="1">
              <a:buFont typeface="Wingdings" pitchFamily="2" charset="2"/>
              <a:buNone/>
              <a:defRPr/>
            </a:pPr>
            <a:r>
              <a:rPr lang="en-US" dirty="0" smtClean="0">
                <a:solidFill>
                  <a:srgbClr val="FF0B1E"/>
                </a:solidFill>
                <a:latin typeface="Symbol" pitchFamily="18" charset="2"/>
              </a:rPr>
              <a:t>	</a:t>
            </a:r>
            <a:r>
              <a:rPr lang="en-US" sz="3600" dirty="0" smtClean="0">
                <a:solidFill>
                  <a:srgbClr val="FF0B1E"/>
                </a:solidFill>
                <a:latin typeface="Symbol" pitchFamily="18" charset="2"/>
              </a:rPr>
              <a:t>2es</a:t>
            </a:r>
            <a:r>
              <a:rPr lang="en-US" sz="3600" dirty="0" smtClean="0">
                <a:solidFill>
                  <a:srgbClr val="FF0B1E"/>
                </a:solidFill>
              </a:rPr>
              <a:t>T</a:t>
            </a:r>
            <a:r>
              <a:rPr lang="en-US" sz="3600" baseline="30000" dirty="0" smtClean="0">
                <a:solidFill>
                  <a:srgbClr val="FF0B1E"/>
                </a:solidFill>
              </a:rPr>
              <a:t>4</a:t>
            </a:r>
            <a:r>
              <a:rPr lang="en-US" sz="3600" baseline="-18000" dirty="0" smtClean="0"/>
              <a:t>atm</a:t>
            </a:r>
            <a:r>
              <a:rPr lang="en-US" sz="3600" baseline="-18000" dirty="0" smtClean="0">
                <a:solidFill>
                  <a:srgbClr val="FF0B1E"/>
                </a:solidFill>
              </a:rPr>
              <a:t> </a:t>
            </a:r>
            <a:r>
              <a:rPr lang="en-US" sz="3600" dirty="0" smtClean="0">
                <a:solidFill>
                  <a:srgbClr val="FF0B1E"/>
                </a:solidFill>
                <a:latin typeface="Symbol" pitchFamily="18" charset="2"/>
              </a:rPr>
              <a:t>  = es</a:t>
            </a:r>
            <a:r>
              <a:rPr lang="en-US" sz="3600" dirty="0" smtClean="0">
                <a:solidFill>
                  <a:srgbClr val="FF0B1E"/>
                </a:solidFill>
              </a:rPr>
              <a:t>T</a:t>
            </a:r>
            <a:r>
              <a:rPr lang="en-US" sz="3600" baseline="30000" dirty="0" smtClean="0">
                <a:solidFill>
                  <a:srgbClr val="FF0B1E"/>
                </a:solidFill>
              </a:rPr>
              <a:t>4</a:t>
            </a:r>
            <a:r>
              <a:rPr lang="en-US" sz="3600" baseline="-18000" dirty="0" smtClean="0">
                <a:solidFill>
                  <a:srgbClr val="CC9900"/>
                </a:solidFill>
              </a:rPr>
              <a:t>ground</a:t>
            </a:r>
          </a:p>
          <a:p>
            <a:pPr eaLnBrk="1" hangingPunct="1">
              <a:buFont typeface="Wingdings" pitchFamily="2" charset="2"/>
              <a:buChar char="§"/>
              <a:defRPr/>
            </a:pPr>
            <a:endParaRPr lang="en-US" sz="2800" dirty="0" smtClean="0">
              <a:solidFill>
                <a:srgbClr val="FFFF00"/>
              </a:solidFill>
            </a:endParaRPr>
          </a:p>
          <a:p>
            <a:pPr eaLnBrk="1" hangingPunct="1">
              <a:buFont typeface="Wingdings" pitchFamily="2" charset="2"/>
              <a:buChar char="§"/>
              <a:defRPr/>
            </a:pPr>
            <a:endParaRPr lang="en-US" sz="2800" dirty="0" smtClean="0">
              <a:solidFill>
                <a:srgbClr val="FFFF00"/>
              </a:solidFill>
            </a:endParaRPr>
          </a:p>
          <a:p>
            <a:pPr eaLnBrk="1" hangingPunct="1">
              <a:buFont typeface="Wingdings" pitchFamily="2" charset="2"/>
              <a:buChar char="§"/>
              <a:defRPr/>
            </a:pPr>
            <a:endParaRPr lang="en-US" sz="2800" dirty="0" smtClean="0">
              <a:solidFill>
                <a:srgbClr val="FFFF00"/>
              </a:solidFill>
            </a:endParaRPr>
          </a:p>
          <a:p>
            <a:pPr eaLnBrk="1" hangingPunct="1">
              <a:buFont typeface="Wingdings" pitchFamily="2" charset="2"/>
              <a:buChar char="§"/>
              <a:defRPr/>
            </a:pPr>
            <a:endParaRPr lang="en-US" sz="2800" dirty="0" smtClean="0"/>
          </a:p>
        </p:txBody>
      </p:sp>
      <p:sp>
        <p:nvSpPr>
          <p:cNvPr id="70664" name="Rectangle 8"/>
          <p:cNvSpPr>
            <a:spLocks noChangeArrowheads="1"/>
          </p:cNvSpPr>
          <p:nvPr/>
        </p:nvSpPr>
        <p:spPr bwMode="auto">
          <a:xfrm>
            <a:off x="6781800" y="5638800"/>
            <a:ext cx="685800" cy="301625"/>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70665" name="Rectangle 9"/>
          <p:cNvSpPr>
            <a:spLocks noChangeArrowheads="1"/>
          </p:cNvSpPr>
          <p:nvPr/>
        </p:nvSpPr>
        <p:spPr bwMode="auto">
          <a:xfrm>
            <a:off x="7543800" y="4876800"/>
            <a:ext cx="1219200" cy="381000"/>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70666" name="Rectangle 10"/>
          <p:cNvSpPr>
            <a:spLocks noChangeArrowheads="1"/>
          </p:cNvSpPr>
          <p:nvPr/>
        </p:nvSpPr>
        <p:spPr bwMode="auto">
          <a:xfrm>
            <a:off x="7543800" y="3581400"/>
            <a:ext cx="1219200" cy="381000"/>
          </a:xfrm>
          <a:prstGeom prst="rect">
            <a:avLst/>
          </a:prstGeom>
          <a:noFill/>
          <a:ln w="19050">
            <a:solidFill>
              <a:srgbClr val="FF0B1E"/>
            </a:solidFill>
            <a:miter lim="800000"/>
            <a:headEnd/>
            <a:tailEnd/>
          </a:ln>
          <a:effectLst/>
        </p:spPr>
        <p:txBody>
          <a:bodyPr wrap="none" anchor="ctr"/>
          <a:lstStyle/>
          <a:p>
            <a:pPr>
              <a:defRPr/>
            </a:pPr>
            <a:endParaRPr lang="en-US"/>
          </a:p>
        </p:txBody>
      </p:sp>
      <p:grpSp>
        <p:nvGrpSpPr>
          <p:cNvPr id="24582" name="Group 12"/>
          <p:cNvGrpSpPr>
            <a:grpSpLocks/>
          </p:cNvGrpSpPr>
          <p:nvPr/>
        </p:nvGrpSpPr>
        <p:grpSpPr bwMode="auto">
          <a:xfrm>
            <a:off x="4953000" y="1828800"/>
            <a:ext cx="4191000" cy="5029200"/>
            <a:chOff x="3301" y="1440"/>
            <a:chExt cx="2459" cy="2880"/>
          </a:xfrm>
        </p:grpSpPr>
        <p:grpSp>
          <p:nvGrpSpPr>
            <p:cNvPr id="24586" name="Group 3"/>
            <p:cNvGrpSpPr>
              <a:grpSpLocks/>
            </p:cNvGrpSpPr>
            <p:nvPr/>
          </p:nvGrpSpPr>
          <p:grpSpPr bwMode="auto">
            <a:xfrm>
              <a:off x="3301" y="1440"/>
              <a:ext cx="2459" cy="2880"/>
              <a:chOff x="3301" y="1440"/>
              <a:chExt cx="2459" cy="2880"/>
            </a:xfrm>
          </p:grpSpPr>
          <p:pic>
            <p:nvPicPr>
              <p:cNvPr id="24589" name="Picture 4" descr="ar03f04"/>
              <p:cNvPicPr>
                <a:picLocks noChangeAspect="1" noChangeArrowheads="1"/>
              </p:cNvPicPr>
              <p:nvPr/>
            </p:nvPicPr>
            <p:blipFill>
              <a:blip r:embed="rId2" cstate="print"/>
              <a:srcRect/>
              <a:stretch>
                <a:fillRect/>
              </a:stretch>
            </p:blipFill>
            <p:spPr bwMode="auto">
              <a:xfrm>
                <a:off x="3301" y="1440"/>
                <a:ext cx="2459" cy="2880"/>
              </a:xfrm>
              <a:prstGeom prst="rect">
                <a:avLst/>
              </a:prstGeom>
              <a:noFill/>
              <a:ln w="9525">
                <a:noFill/>
                <a:miter lim="800000"/>
                <a:headEnd/>
                <a:tailEnd/>
              </a:ln>
            </p:spPr>
          </p:pic>
          <p:sp>
            <p:nvSpPr>
              <p:cNvPr id="70661" name="Rectangle 5"/>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70662" name="Rectangle 6"/>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70663" name="Rectangle 7"/>
            <p:cNvSpPr>
              <a:spLocks noChangeArrowheads="1"/>
            </p:cNvSpPr>
            <p:nvPr/>
          </p:nvSpPr>
          <p:spPr bwMode="auto">
            <a:xfrm>
              <a:off x="3312" y="3792"/>
              <a:ext cx="1583" cy="332"/>
            </a:xfrm>
            <a:prstGeom prst="rect">
              <a:avLst/>
            </a:prstGeom>
            <a:noFill/>
            <a:ln w="9525">
              <a:noFill/>
              <a:miter lim="800000"/>
              <a:headEnd/>
              <a:tailEnd/>
            </a:ln>
            <a:effectLst/>
          </p:spPr>
          <p:txBody>
            <a:bodyPr>
              <a:spAutoFit/>
            </a:bodyPr>
            <a:lstStyle/>
            <a:p>
              <a:pPr>
                <a:defRPr/>
              </a:pPr>
              <a:r>
                <a:rPr lang="en-US" baseline="0">
                  <a:solidFill>
                    <a:srgbClr val="FF0B1E"/>
                  </a:solidFill>
                  <a:effectLst>
                    <a:outerShdw blurRad="38100" dist="38100" dir="2700000" algn="tl">
                      <a:srgbClr val="000000"/>
                    </a:outerShdw>
                  </a:effectLst>
                  <a:latin typeface="Symbol" pitchFamily="18" charset="2"/>
                </a:rPr>
                <a:t>es</a:t>
              </a:r>
              <a:r>
                <a:rPr lang="en-US" baseline="0">
                  <a:solidFill>
                    <a:srgbClr val="FF0B1E"/>
                  </a:solidFill>
                  <a:effectLst>
                    <a:outerShdw blurRad="38100" dist="38100" dir="2700000" algn="tl">
                      <a:srgbClr val="000000"/>
                    </a:outerShdw>
                  </a:effectLst>
                </a:rPr>
                <a:t>T</a:t>
              </a:r>
              <a:r>
                <a:rPr lang="en-US" baseline="26000">
                  <a:solidFill>
                    <a:srgbClr val="FF0B1E"/>
                  </a:solidFill>
                  <a:effectLst>
                    <a:outerShdw blurRad="38100" dist="38100" dir="2700000" algn="tl">
                      <a:srgbClr val="000000"/>
                    </a:outerShdw>
                  </a:effectLst>
                </a:rPr>
                <a:t>4</a:t>
              </a:r>
              <a:r>
                <a:rPr lang="en-US">
                  <a:solidFill>
                    <a:srgbClr val="FF0B1E"/>
                  </a:solidFill>
                  <a:effectLst>
                    <a:outerShdw blurRad="38100" dist="38100" dir="2700000" algn="tl">
                      <a:srgbClr val="000000"/>
                    </a:outerShdw>
                  </a:effectLst>
                </a:rPr>
                <a:t>ground</a:t>
              </a:r>
            </a:p>
          </p:txBody>
        </p:sp>
        <p:sp>
          <p:nvSpPr>
            <p:cNvPr id="70667" name="Rectangle 11"/>
            <p:cNvSpPr>
              <a:spLocks noChangeArrowheads="1"/>
            </p:cNvSpPr>
            <p:nvPr/>
          </p:nvSpPr>
          <p:spPr bwMode="auto">
            <a:xfrm>
              <a:off x="4935" y="2736"/>
              <a:ext cx="768" cy="262"/>
            </a:xfrm>
            <a:prstGeom prst="rect">
              <a:avLst/>
            </a:prstGeom>
            <a:noFill/>
            <a:ln w="19050">
              <a:noFill/>
              <a:miter lim="800000"/>
              <a:headEnd/>
              <a:tailEnd/>
            </a:ln>
            <a:effectLst/>
          </p:spPr>
          <p:txBody>
            <a:bodyPr wrap="none">
              <a:spAutoFit/>
            </a:bodyPr>
            <a:lstStyle/>
            <a:p>
              <a:pPr>
                <a:defRPr/>
              </a:pPr>
              <a:r>
                <a:rPr lang="en-US" sz="2400" baseline="0">
                  <a:solidFill>
                    <a:srgbClr val="FF0B1E"/>
                  </a:solidFill>
                  <a:effectLst>
                    <a:outerShdw blurRad="38100" dist="38100" dir="2700000" algn="tl">
                      <a:srgbClr val="000000"/>
                    </a:outerShdw>
                  </a:effectLst>
                </a:rPr>
                <a:t>2</a:t>
              </a:r>
              <a:r>
                <a:rPr lang="en-US" sz="2400" baseline="0">
                  <a:solidFill>
                    <a:srgbClr val="FF0B1E"/>
                  </a:solidFill>
                  <a:effectLst>
                    <a:outerShdw blurRad="38100" dist="38100" dir="2700000" algn="tl">
                      <a:srgbClr val="000000"/>
                    </a:outerShdw>
                  </a:effectLst>
                  <a:latin typeface="Symbol" pitchFamily="18" charset="2"/>
                </a:rPr>
                <a:t>es</a:t>
              </a:r>
              <a:r>
                <a:rPr lang="en-US" sz="2400" baseline="0">
                  <a:solidFill>
                    <a:srgbClr val="FF0B1E"/>
                  </a:solidFill>
                  <a:effectLst>
                    <a:outerShdw blurRad="38100" dist="38100" dir="2700000" algn="tl">
                      <a:srgbClr val="000000"/>
                    </a:outerShdw>
                  </a:effectLst>
                </a:rPr>
                <a:t>T</a:t>
              </a:r>
              <a:r>
                <a:rPr lang="en-US" sz="2400" baseline="30000">
                  <a:solidFill>
                    <a:srgbClr val="FF0B1E"/>
                  </a:solidFill>
                  <a:effectLst>
                    <a:outerShdw blurRad="38100" dist="38100" dir="2700000" algn="tl">
                      <a:srgbClr val="000000"/>
                    </a:outerShdw>
                  </a:effectLst>
                </a:rPr>
                <a:t>4</a:t>
              </a:r>
              <a:r>
                <a:rPr lang="en-US" sz="2400">
                  <a:solidFill>
                    <a:srgbClr val="FF0B1E"/>
                  </a:solidFill>
                  <a:effectLst>
                    <a:outerShdw blurRad="38100" dist="38100" dir="2700000" algn="tl">
                      <a:srgbClr val="000000"/>
                    </a:outerShdw>
                  </a:effectLst>
                </a:rPr>
                <a:t>atm</a:t>
              </a:r>
            </a:p>
          </p:txBody>
        </p:sp>
      </p:grpSp>
      <p:sp>
        <p:nvSpPr>
          <p:cNvPr id="70669" name="Rectangle 13"/>
          <p:cNvSpPr>
            <a:spLocks noChangeArrowheads="1"/>
          </p:cNvSpPr>
          <p:nvPr/>
        </p:nvSpPr>
        <p:spPr bwMode="auto">
          <a:xfrm>
            <a:off x="6553200" y="5486400"/>
            <a:ext cx="838200" cy="381000"/>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70670" name="Rectangle 14"/>
          <p:cNvSpPr>
            <a:spLocks noChangeArrowheads="1"/>
          </p:cNvSpPr>
          <p:nvPr/>
        </p:nvSpPr>
        <p:spPr bwMode="auto">
          <a:xfrm>
            <a:off x="7391400" y="4724400"/>
            <a:ext cx="1295400" cy="381000"/>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70671" name="Rectangle 15"/>
          <p:cNvSpPr>
            <a:spLocks noChangeArrowheads="1"/>
          </p:cNvSpPr>
          <p:nvPr/>
        </p:nvSpPr>
        <p:spPr bwMode="auto">
          <a:xfrm>
            <a:off x="7543800" y="3200400"/>
            <a:ext cx="1295400" cy="457200"/>
          </a:xfrm>
          <a:prstGeom prst="rect">
            <a:avLst/>
          </a:prstGeom>
          <a:noFill/>
          <a:ln w="19050">
            <a:solidFill>
              <a:srgbClr val="FF0B1E"/>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5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idx="1"/>
          </p:nvPr>
        </p:nvSpPr>
        <p:spPr>
          <a:xfrm>
            <a:off x="304800" y="381000"/>
            <a:ext cx="8537575" cy="6477000"/>
          </a:xfrm>
        </p:spPr>
        <p:txBody>
          <a:bodyPr/>
          <a:lstStyle/>
          <a:p>
            <a:pPr eaLnBrk="1" hangingPunct="1">
              <a:buFont typeface="Wingdings" pitchFamily="2" charset="2"/>
              <a:buChar char="§"/>
              <a:defRPr/>
            </a:pPr>
            <a:r>
              <a:rPr lang="en-US" sz="2400" dirty="0" smtClean="0">
                <a:solidFill>
                  <a:srgbClr val="FF0B1E"/>
                </a:solidFill>
              </a:rPr>
              <a:t>Budget for the ground is different</a:t>
            </a:r>
            <a:r>
              <a:rPr lang="en-US" sz="2400" dirty="0">
                <a:solidFill>
                  <a:srgbClr val="FFFF00"/>
                </a:solidFill>
              </a:rPr>
              <a:t> </a:t>
            </a:r>
            <a:r>
              <a:rPr lang="en-US" sz="2400" dirty="0" smtClean="0">
                <a:solidFill>
                  <a:srgbClr val="FFFF00"/>
                </a:solidFill>
              </a:rPr>
              <a:t>now because we have heat flowing down from atm.</a:t>
            </a:r>
          </a:p>
          <a:p>
            <a:pPr eaLnBrk="1" hangingPunct="1">
              <a:buFont typeface="Wingdings" pitchFamily="2" charset="2"/>
              <a:buChar char="§"/>
              <a:defRPr/>
            </a:pPr>
            <a:r>
              <a:rPr lang="en-US" sz="2400" dirty="0" smtClean="0">
                <a:solidFill>
                  <a:srgbClr val="FFFF00"/>
                </a:solidFill>
              </a:rPr>
              <a:t>We still assume the energy budget is in a steady state:           </a:t>
            </a:r>
            <a:r>
              <a:rPr lang="en-US" sz="2800" dirty="0" err="1" smtClean="0">
                <a:solidFill>
                  <a:srgbClr val="FF0B1E"/>
                </a:solidFill>
              </a:rPr>
              <a:t>I</a:t>
            </a:r>
            <a:r>
              <a:rPr lang="en-US" sz="2800" baseline="-25000" dirty="0" err="1" smtClean="0">
                <a:solidFill>
                  <a:srgbClr val="FF0B1E"/>
                </a:solidFill>
              </a:rPr>
              <a:t>in</a:t>
            </a:r>
            <a:r>
              <a:rPr lang="en-US" sz="2800" dirty="0" smtClean="0">
                <a:solidFill>
                  <a:srgbClr val="FF0B1E"/>
                </a:solidFill>
              </a:rPr>
              <a:t> = </a:t>
            </a:r>
            <a:r>
              <a:rPr lang="en-US" sz="2800" dirty="0" err="1" smtClean="0">
                <a:solidFill>
                  <a:srgbClr val="FF0B1E"/>
                </a:solidFill>
              </a:rPr>
              <a:t>I</a:t>
            </a:r>
            <a:r>
              <a:rPr lang="en-US" sz="2800" baseline="-25000" dirty="0" err="1" smtClean="0">
                <a:solidFill>
                  <a:srgbClr val="FF0B1E"/>
                </a:solidFill>
              </a:rPr>
              <a:t>out</a:t>
            </a:r>
            <a:endParaRPr lang="en-US" sz="2800" baseline="-25000" dirty="0" smtClean="0">
              <a:solidFill>
                <a:srgbClr val="FF0B1E"/>
              </a:solidFill>
            </a:endParaRPr>
          </a:p>
          <a:p>
            <a:pPr eaLnBrk="1" hangingPunct="1">
              <a:buFont typeface="Wingdings" pitchFamily="2" charset="2"/>
              <a:buChar char="§"/>
              <a:defRPr/>
            </a:pPr>
            <a:r>
              <a:rPr lang="en-US" sz="2400" dirty="0" smtClean="0">
                <a:solidFill>
                  <a:srgbClr val="FFFF00"/>
                </a:solidFill>
              </a:rPr>
              <a:t>So the component fluxes are:</a:t>
            </a:r>
          </a:p>
          <a:p>
            <a:pPr eaLnBrk="1" hangingPunct="1">
              <a:buFont typeface="Wingdings" pitchFamily="2" charset="2"/>
              <a:buNone/>
              <a:defRPr/>
            </a:pPr>
            <a:r>
              <a:rPr lang="en-US" dirty="0" smtClean="0">
                <a:solidFill>
                  <a:srgbClr val="FF0B1E"/>
                </a:solidFill>
              </a:rPr>
              <a:t>	</a:t>
            </a:r>
            <a:r>
              <a:rPr lang="en-US" dirty="0" err="1" smtClean="0">
                <a:solidFill>
                  <a:srgbClr val="FF0B1E"/>
                </a:solidFill>
              </a:rPr>
              <a:t>I</a:t>
            </a:r>
            <a:r>
              <a:rPr lang="en-US" baseline="-18000" dirty="0" err="1" smtClean="0">
                <a:solidFill>
                  <a:srgbClr val="FF0B1E"/>
                </a:solidFill>
              </a:rPr>
              <a:t>up,</a:t>
            </a:r>
            <a:r>
              <a:rPr lang="en-US" baseline="-18000" dirty="0" err="1" smtClean="0">
                <a:solidFill>
                  <a:srgbClr val="CC9900"/>
                </a:solidFill>
              </a:rPr>
              <a:t>ground</a:t>
            </a:r>
            <a:r>
              <a:rPr lang="en-US" baseline="-18000" dirty="0" smtClean="0">
                <a:solidFill>
                  <a:srgbClr val="FF0B1E"/>
                </a:solidFill>
              </a:rPr>
              <a:t>  </a:t>
            </a:r>
            <a:r>
              <a:rPr lang="en-US" dirty="0" smtClean="0">
                <a:solidFill>
                  <a:srgbClr val="FF0B1E"/>
                </a:solidFill>
              </a:rPr>
              <a:t>= </a:t>
            </a:r>
            <a:r>
              <a:rPr lang="en-US" dirty="0" err="1" smtClean="0">
                <a:solidFill>
                  <a:srgbClr val="FF0B1E"/>
                </a:solidFill>
              </a:rPr>
              <a:t>I</a:t>
            </a:r>
            <a:r>
              <a:rPr lang="en-US" baseline="-18000" dirty="0" err="1" smtClean="0">
                <a:solidFill>
                  <a:srgbClr val="FF0B1E"/>
                </a:solidFill>
              </a:rPr>
              <a:t>in,</a:t>
            </a:r>
            <a:r>
              <a:rPr lang="en-US" baseline="-18000" dirty="0" err="1" smtClean="0">
                <a:solidFill>
                  <a:srgbClr val="FFFF00"/>
                </a:solidFill>
              </a:rPr>
              <a:t>solar</a:t>
            </a:r>
            <a:r>
              <a:rPr lang="en-US" baseline="-18000" dirty="0" smtClean="0">
                <a:solidFill>
                  <a:srgbClr val="FF0B1E"/>
                </a:solidFill>
              </a:rPr>
              <a:t> </a:t>
            </a:r>
            <a:r>
              <a:rPr lang="en-US" dirty="0" smtClean="0">
                <a:solidFill>
                  <a:srgbClr val="FF0B1E"/>
                </a:solidFill>
              </a:rPr>
              <a:t>+ </a:t>
            </a:r>
            <a:r>
              <a:rPr lang="en-US" dirty="0" err="1" smtClean="0">
                <a:solidFill>
                  <a:srgbClr val="FF0B1E"/>
                </a:solidFill>
              </a:rPr>
              <a:t>I</a:t>
            </a:r>
            <a:r>
              <a:rPr lang="en-US" baseline="-18000" dirty="0" err="1" smtClean="0">
                <a:solidFill>
                  <a:srgbClr val="FF0B1E"/>
                </a:solidFill>
              </a:rPr>
              <a:t>down,</a:t>
            </a:r>
            <a:r>
              <a:rPr lang="en-US" baseline="-18000" dirty="0" err="1" smtClean="0"/>
              <a:t>atm</a:t>
            </a:r>
            <a:endParaRPr lang="en-US" baseline="-18000" dirty="0" smtClean="0"/>
          </a:p>
          <a:p>
            <a:pPr eaLnBrk="1" hangingPunct="1">
              <a:buFont typeface="Wingdings" pitchFamily="2" charset="2"/>
              <a:buNone/>
              <a:defRPr/>
            </a:pPr>
            <a:r>
              <a:rPr lang="en-US" baseline="-18000" dirty="0" smtClean="0">
                <a:solidFill>
                  <a:srgbClr val="FF0B1E"/>
                </a:solidFill>
              </a:rPr>
              <a:t>	(units are Watts/Area)</a:t>
            </a:r>
          </a:p>
          <a:p>
            <a:pPr eaLnBrk="1" hangingPunct="1">
              <a:buFont typeface="Wingdings" pitchFamily="2" charset="2"/>
              <a:buNone/>
              <a:defRPr/>
            </a:pPr>
            <a:endParaRPr lang="en-US" sz="2800" baseline="-18000" dirty="0" smtClean="0">
              <a:solidFill>
                <a:srgbClr val="FF0B1E"/>
              </a:solidFill>
            </a:endParaRPr>
          </a:p>
          <a:p>
            <a:pPr eaLnBrk="1" hangingPunct="1">
              <a:buFont typeface="Wingdings" pitchFamily="2" charset="2"/>
              <a:buNone/>
              <a:defRPr/>
            </a:pPr>
            <a:r>
              <a:rPr lang="en-US" sz="2400" dirty="0" smtClean="0">
                <a:solidFill>
                  <a:srgbClr val="FFFF00"/>
                </a:solidFill>
              </a:rPr>
              <a:t>Or,</a:t>
            </a:r>
          </a:p>
          <a:p>
            <a:pPr eaLnBrk="1" hangingPunct="1">
              <a:buFont typeface="Wingdings" pitchFamily="2" charset="2"/>
              <a:buNone/>
              <a:defRPr/>
            </a:pPr>
            <a:r>
              <a:rPr lang="en-US" sz="2800" dirty="0" smtClean="0">
                <a:solidFill>
                  <a:srgbClr val="FF0B1E"/>
                </a:solidFill>
                <a:latin typeface="Symbol" pitchFamily="18" charset="2"/>
              </a:rPr>
              <a:t>es</a:t>
            </a:r>
            <a:r>
              <a:rPr lang="en-US" sz="2800" dirty="0" smtClean="0">
                <a:solidFill>
                  <a:srgbClr val="FF0B1E"/>
                </a:solidFill>
              </a:rPr>
              <a:t>T</a:t>
            </a:r>
            <a:r>
              <a:rPr lang="en-US" sz="2800" baseline="30000" dirty="0" smtClean="0">
                <a:solidFill>
                  <a:srgbClr val="FF0B1E"/>
                </a:solidFill>
              </a:rPr>
              <a:t>4</a:t>
            </a:r>
            <a:r>
              <a:rPr lang="en-US" sz="2800" baseline="-18000" dirty="0" smtClean="0">
                <a:solidFill>
                  <a:srgbClr val="FF0B1E"/>
                </a:solidFill>
              </a:rPr>
              <a:t>ground</a:t>
            </a:r>
            <a:r>
              <a:rPr lang="en-US" sz="2400" dirty="0" smtClean="0">
                <a:solidFill>
                  <a:srgbClr val="FF0B1E"/>
                </a:solidFill>
                <a:latin typeface="Symbol" pitchFamily="18" charset="2"/>
              </a:rPr>
              <a:t> = </a:t>
            </a:r>
            <a:r>
              <a:rPr lang="en-US" sz="2400" u="sng" dirty="0" smtClean="0">
                <a:solidFill>
                  <a:srgbClr val="FF0B1E"/>
                </a:solidFill>
                <a:latin typeface="Symbol" pitchFamily="18" charset="2"/>
              </a:rPr>
              <a:t>(1-a)</a:t>
            </a:r>
            <a:r>
              <a:rPr lang="en-US" sz="2400" dirty="0" smtClean="0">
                <a:solidFill>
                  <a:srgbClr val="FF0B1E"/>
                </a:solidFill>
                <a:latin typeface="Symbol" pitchFamily="18" charset="2"/>
              </a:rPr>
              <a:t> </a:t>
            </a:r>
            <a:r>
              <a:rPr lang="en-US" sz="2400" dirty="0" err="1" smtClean="0">
                <a:solidFill>
                  <a:srgbClr val="FF0B1E"/>
                </a:solidFill>
              </a:rPr>
              <a:t>I</a:t>
            </a:r>
            <a:r>
              <a:rPr lang="en-US" sz="2400" baseline="-25000" dirty="0" err="1" smtClean="0">
                <a:solidFill>
                  <a:srgbClr val="FF0B1E"/>
                </a:solidFill>
              </a:rPr>
              <a:t>solar</a:t>
            </a:r>
            <a:r>
              <a:rPr lang="en-US" sz="2800" dirty="0" smtClean="0">
                <a:solidFill>
                  <a:srgbClr val="FF0B1E"/>
                </a:solidFill>
                <a:latin typeface="Symbol" pitchFamily="18" charset="2"/>
              </a:rPr>
              <a:t> + es</a:t>
            </a:r>
            <a:r>
              <a:rPr lang="en-US" sz="2800" dirty="0" smtClean="0">
                <a:solidFill>
                  <a:srgbClr val="FF0B1E"/>
                </a:solidFill>
              </a:rPr>
              <a:t>T</a:t>
            </a:r>
            <a:r>
              <a:rPr lang="en-US" sz="2800" baseline="30000" dirty="0" smtClean="0">
                <a:solidFill>
                  <a:srgbClr val="FF0B1E"/>
                </a:solidFill>
              </a:rPr>
              <a:t>4</a:t>
            </a:r>
            <a:r>
              <a:rPr lang="en-US" sz="2800" baseline="-18000" dirty="0" smtClean="0">
                <a:solidFill>
                  <a:srgbClr val="FF0B1E"/>
                </a:solidFill>
              </a:rPr>
              <a:t>atm</a:t>
            </a:r>
            <a:endParaRPr lang="en-US" sz="2400" dirty="0" smtClean="0">
              <a:solidFill>
                <a:srgbClr val="FFFF00"/>
              </a:solidFill>
            </a:endParaRPr>
          </a:p>
          <a:p>
            <a:pPr eaLnBrk="1" hangingPunct="1">
              <a:buFont typeface="Wingdings" pitchFamily="2" charset="2"/>
              <a:buChar char="§"/>
              <a:defRPr/>
            </a:pPr>
            <a:endParaRPr lang="en-US" sz="2400" dirty="0" smtClean="0">
              <a:solidFill>
                <a:srgbClr val="FFFF00"/>
              </a:solidFill>
            </a:endParaRPr>
          </a:p>
          <a:p>
            <a:pPr eaLnBrk="1" hangingPunct="1">
              <a:buFont typeface="Wingdings" pitchFamily="2" charset="2"/>
              <a:buChar char="§"/>
              <a:defRPr/>
            </a:pPr>
            <a:endParaRPr lang="en-US" sz="2400" dirty="0" smtClean="0">
              <a:solidFill>
                <a:srgbClr val="FFFF00"/>
              </a:solidFill>
            </a:endParaRPr>
          </a:p>
          <a:p>
            <a:pPr eaLnBrk="1" hangingPunct="1">
              <a:buFont typeface="Wingdings" pitchFamily="2" charset="2"/>
              <a:buChar char="§"/>
              <a:defRPr/>
            </a:pPr>
            <a:endParaRPr lang="en-US" sz="2400" dirty="0" smtClean="0"/>
          </a:p>
        </p:txBody>
      </p:sp>
      <p:sp>
        <p:nvSpPr>
          <p:cNvPr id="71688" name="Rectangle 8"/>
          <p:cNvSpPr>
            <a:spLocks noChangeArrowheads="1"/>
          </p:cNvSpPr>
          <p:nvPr/>
        </p:nvSpPr>
        <p:spPr bwMode="auto">
          <a:xfrm>
            <a:off x="6781800" y="5638800"/>
            <a:ext cx="685800" cy="301625"/>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71689" name="Rectangle 9"/>
          <p:cNvSpPr>
            <a:spLocks noChangeArrowheads="1"/>
          </p:cNvSpPr>
          <p:nvPr/>
        </p:nvSpPr>
        <p:spPr bwMode="auto">
          <a:xfrm>
            <a:off x="7543800" y="4876800"/>
            <a:ext cx="1219200" cy="381000"/>
          </a:xfrm>
          <a:prstGeom prst="rect">
            <a:avLst/>
          </a:prstGeom>
          <a:noFill/>
          <a:ln w="19050">
            <a:solidFill>
              <a:srgbClr val="FF0B1E"/>
            </a:solidFill>
            <a:miter lim="800000"/>
            <a:headEnd/>
            <a:tailEnd/>
          </a:ln>
          <a:effectLst/>
        </p:spPr>
        <p:txBody>
          <a:bodyPr wrap="none" anchor="ctr"/>
          <a:lstStyle/>
          <a:p>
            <a:pPr>
              <a:defRPr/>
            </a:pPr>
            <a:endParaRPr lang="en-US"/>
          </a:p>
        </p:txBody>
      </p:sp>
      <p:grpSp>
        <p:nvGrpSpPr>
          <p:cNvPr id="25605" name="Group 14"/>
          <p:cNvGrpSpPr>
            <a:grpSpLocks/>
          </p:cNvGrpSpPr>
          <p:nvPr/>
        </p:nvGrpSpPr>
        <p:grpSpPr bwMode="auto">
          <a:xfrm>
            <a:off x="5334000" y="2057400"/>
            <a:ext cx="3810000" cy="4572000"/>
            <a:chOff x="3301" y="1440"/>
            <a:chExt cx="2459" cy="2880"/>
          </a:xfrm>
        </p:grpSpPr>
        <p:grpSp>
          <p:nvGrpSpPr>
            <p:cNvPr id="25611" name="Group 3"/>
            <p:cNvGrpSpPr>
              <a:grpSpLocks/>
            </p:cNvGrpSpPr>
            <p:nvPr/>
          </p:nvGrpSpPr>
          <p:grpSpPr bwMode="auto">
            <a:xfrm>
              <a:off x="3301" y="1440"/>
              <a:ext cx="2459" cy="2880"/>
              <a:chOff x="3301" y="1440"/>
              <a:chExt cx="2459" cy="2880"/>
            </a:xfrm>
          </p:grpSpPr>
          <p:pic>
            <p:nvPicPr>
              <p:cNvPr id="25614" name="Picture 4" descr="ar03f04"/>
              <p:cNvPicPr>
                <a:picLocks noChangeAspect="1" noChangeArrowheads="1"/>
              </p:cNvPicPr>
              <p:nvPr/>
            </p:nvPicPr>
            <p:blipFill>
              <a:blip r:embed="rId2" cstate="print"/>
              <a:srcRect/>
              <a:stretch>
                <a:fillRect/>
              </a:stretch>
            </p:blipFill>
            <p:spPr bwMode="auto">
              <a:xfrm>
                <a:off x="3301" y="1440"/>
                <a:ext cx="2459" cy="2880"/>
              </a:xfrm>
              <a:prstGeom prst="rect">
                <a:avLst/>
              </a:prstGeom>
              <a:noFill/>
              <a:ln w="9525">
                <a:noFill/>
                <a:miter lim="800000"/>
                <a:headEnd/>
                <a:tailEnd/>
              </a:ln>
            </p:spPr>
          </p:pic>
          <p:sp>
            <p:nvSpPr>
              <p:cNvPr id="71685" name="Rectangle 5"/>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71686" name="Rectangle 6"/>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71687" name="Rectangle 7"/>
            <p:cNvSpPr>
              <a:spLocks noChangeArrowheads="1"/>
            </p:cNvSpPr>
            <p:nvPr/>
          </p:nvSpPr>
          <p:spPr bwMode="auto">
            <a:xfrm>
              <a:off x="3312" y="3792"/>
              <a:ext cx="1584" cy="365"/>
            </a:xfrm>
            <a:prstGeom prst="rect">
              <a:avLst/>
            </a:prstGeom>
            <a:noFill/>
            <a:ln w="9525">
              <a:noFill/>
              <a:miter lim="800000"/>
              <a:headEnd/>
              <a:tailEnd/>
            </a:ln>
            <a:effectLst/>
          </p:spPr>
          <p:txBody>
            <a:bodyPr>
              <a:spAutoFit/>
            </a:bodyPr>
            <a:lstStyle/>
            <a:p>
              <a:pPr>
                <a:defRPr/>
              </a:pPr>
              <a:r>
                <a:rPr lang="en-US" baseline="0">
                  <a:solidFill>
                    <a:srgbClr val="FF0B1E"/>
                  </a:solidFill>
                  <a:effectLst>
                    <a:outerShdw blurRad="38100" dist="38100" dir="2700000" algn="tl">
                      <a:srgbClr val="000000"/>
                    </a:outerShdw>
                  </a:effectLst>
                  <a:latin typeface="Symbol" pitchFamily="18" charset="2"/>
                </a:rPr>
                <a:t>es</a:t>
              </a:r>
              <a:r>
                <a:rPr lang="en-US" baseline="0">
                  <a:solidFill>
                    <a:srgbClr val="FF0B1E"/>
                  </a:solidFill>
                  <a:effectLst>
                    <a:outerShdw blurRad="38100" dist="38100" dir="2700000" algn="tl">
                      <a:srgbClr val="000000"/>
                    </a:outerShdw>
                  </a:effectLst>
                </a:rPr>
                <a:t>T</a:t>
              </a:r>
              <a:r>
                <a:rPr lang="en-US" baseline="22000">
                  <a:solidFill>
                    <a:srgbClr val="FF0B1E"/>
                  </a:solidFill>
                  <a:effectLst>
                    <a:outerShdw blurRad="38100" dist="38100" dir="2700000" algn="tl">
                      <a:srgbClr val="000000"/>
                    </a:outerShdw>
                  </a:effectLst>
                </a:rPr>
                <a:t>4</a:t>
              </a:r>
              <a:r>
                <a:rPr lang="en-US">
                  <a:solidFill>
                    <a:srgbClr val="FF0B1E"/>
                  </a:solidFill>
                  <a:effectLst>
                    <a:outerShdw blurRad="38100" dist="38100" dir="2700000" algn="tl">
                      <a:srgbClr val="000000"/>
                    </a:outerShdw>
                  </a:effectLst>
                </a:rPr>
                <a:t>ground</a:t>
              </a:r>
            </a:p>
          </p:txBody>
        </p:sp>
        <p:sp>
          <p:nvSpPr>
            <p:cNvPr id="71690" name="Rectangle 10"/>
            <p:cNvSpPr>
              <a:spLocks noChangeArrowheads="1"/>
            </p:cNvSpPr>
            <p:nvPr/>
          </p:nvSpPr>
          <p:spPr bwMode="auto">
            <a:xfrm>
              <a:off x="3552" y="1872"/>
              <a:ext cx="768" cy="336"/>
            </a:xfrm>
            <a:prstGeom prst="rect">
              <a:avLst/>
            </a:prstGeom>
            <a:noFill/>
            <a:ln w="19050">
              <a:solidFill>
                <a:srgbClr val="FF0B1E"/>
              </a:solidFill>
              <a:miter lim="800000"/>
              <a:headEnd/>
              <a:tailEnd/>
            </a:ln>
            <a:effectLst/>
          </p:spPr>
          <p:txBody>
            <a:bodyPr wrap="none" anchor="ctr"/>
            <a:lstStyle/>
            <a:p>
              <a:pPr>
                <a:defRPr/>
              </a:pPr>
              <a:endParaRPr lang="en-US"/>
            </a:p>
          </p:txBody>
        </p:sp>
      </p:grpSp>
      <p:sp>
        <p:nvSpPr>
          <p:cNvPr id="71691" name="Rectangle 11"/>
          <p:cNvSpPr>
            <a:spLocks noChangeArrowheads="1"/>
          </p:cNvSpPr>
          <p:nvPr/>
        </p:nvSpPr>
        <p:spPr bwMode="auto">
          <a:xfrm>
            <a:off x="7834313" y="4191000"/>
            <a:ext cx="1309687" cy="457200"/>
          </a:xfrm>
          <a:prstGeom prst="rect">
            <a:avLst/>
          </a:prstGeom>
          <a:noFill/>
          <a:ln w="19050">
            <a:noFill/>
            <a:miter lim="800000"/>
            <a:headEnd/>
            <a:tailEnd/>
          </a:ln>
          <a:effectLst/>
        </p:spPr>
        <p:txBody>
          <a:bodyPr wrap="none">
            <a:spAutoFit/>
          </a:bodyPr>
          <a:lstStyle/>
          <a:p>
            <a:pPr>
              <a:defRPr/>
            </a:pPr>
            <a:r>
              <a:rPr lang="en-US" sz="2400" baseline="0" dirty="0">
                <a:solidFill>
                  <a:srgbClr val="FF0B1E"/>
                </a:solidFill>
                <a:effectLst>
                  <a:outerShdw blurRad="38100" dist="38100" dir="2700000" algn="tl">
                    <a:srgbClr val="000000"/>
                  </a:outerShdw>
                </a:effectLst>
              </a:rPr>
              <a:t>2</a:t>
            </a:r>
            <a:r>
              <a:rPr lang="en-US" sz="2400" baseline="0" dirty="0">
                <a:solidFill>
                  <a:srgbClr val="FF0B1E"/>
                </a:solidFill>
                <a:effectLst>
                  <a:outerShdw blurRad="38100" dist="38100" dir="2700000" algn="tl">
                    <a:srgbClr val="000000"/>
                  </a:outerShdw>
                </a:effectLst>
                <a:latin typeface="Symbol" pitchFamily="18" charset="2"/>
              </a:rPr>
              <a:t>es</a:t>
            </a:r>
            <a:r>
              <a:rPr lang="en-US" sz="2400" baseline="0" dirty="0">
                <a:solidFill>
                  <a:srgbClr val="FF0B1E"/>
                </a:solidFill>
                <a:effectLst>
                  <a:outerShdw blurRad="38100" dist="38100" dir="2700000" algn="tl">
                    <a:srgbClr val="000000"/>
                  </a:outerShdw>
                </a:effectLst>
              </a:rPr>
              <a:t>T</a:t>
            </a:r>
            <a:r>
              <a:rPr lang="en-US" sz="2400" baseline="30000" dirty="0">
                <a:solidFill>
                  <a:srgbClr val="FF0B1E"/>
                </a:solidFill>
                <a:effectLst>
                  <a:outerShdw blurRad="38100" dist="38100" dir="2700000" algn="tl">
                    <a:srgbClr val="000000"/>
                  </a:outerShdw>
                </a:effectLst>
              </a:rPr>
              <a:t>4</a:t>
            </a:r>
            <a:r>
              <a:rPr lang="en-US" sz="2400" dirty="0">
                <a:solidFill>
                  <a:srgbClr val="FF0B1E"/>
                </a:solidFill>
                <a:effectLst>
                  <a:outerShdw blurRad="38100" dist="38100" dir="2700000" algn="tl">
                    <a:srgbClr val="000000"/>
                  </a:outerShdw>
                </a:effectLst>
              </a:rPr>
              <a:t>atm</a:t>
            </a:r>
          </a:p>
        </p:txBody>
      </p:sp>
      <p:sp>
        <p:nvSpPr>
          <p:cNvPr id="71692" name="Text Box 12"/>
          <p:cNvSpPr txBox="1">
            <a:spLocks noChangeArrowheads="1"/>
          </p:cNvSpPr>
          <p:nvPr/>
        </p:nvSpPr>
        <p:spPr bwMode="auto">
          <a:xfrm>
            <a:off x="2895600" y="5257800"/>
            <a:ext cx="184150" cy="412750"/>
          </a:xfrm>
          <a:prstGeom prst="rect">
            <a:avLst/>
          </a:prstGeom>
          <a:noFill/>
          <a:ln w="19050">
            <a:noFill/>
            <a:miter lim="800000"/>
            <a:headEnd/>
            <a:tailEnd/>
          </a:ln>
          <a:effectLst/>
        </p:spPr>
        <p:txBody>
          <a:bodyPr wrap="none">
            <a:spAutoFit/>
          </a:bodyPr>
          <a:lstStyle/>
          <a:p>
            <a:pPr>
              <a:defRPr/>
            </a:pPr>
            <a:endParaRPr lang="en-US">
              <a:effectLst>
                <a:outerShdw blurRad="38100" dist="38100" dir="2700000" algn="tl">
                  <a:srgbClr val="000000"/>
                </a:outerShdw>
              </a:effectLst>
            </a:endParaRPr>
          </a:p>
        </p:txBody>
      </p:sp>
      <p:sp>
        <p:nvSpPr>
          <p:cNvPr id="71693" name="Text Box 13"/>
          <p:cNvSpPr txBox="1">
            <a:spLocks noChangeArrowheads="1"/>
          </p:cNvSpPr>
          <p:nvPr/>
        </p:nvSpPr>
        <p:spPr bwMode="auto">
          <a:xfrm>
            <a:off x="2362200" y="4724400"/>
            <a:ext cx="331788"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4</a:t>
            </a:r>
          </a:p>
        </p:txBody>
      </p:sp>
      <p:sp>
        <p:nvSpPr>
          <p:cNvPr id="71702" name="Text Box 22"/>
          <p:cNvSpPr txBox="1">
            <a:spLocks noChangeArrowheads="1"/>
          </p:cNvSpPr>
          <p:nvPr/>
        </p:nvSpPr>
        <p:spPr bwMode="auto">
          <a:xfrm>
            <a:off x="6781800" y="5334000"/>
            <a:ext cx="762000" cy="438150"/>
          </a:xfrm>
          <a:prstGeom prst="rect">
            <a:avLst/>
          </a:prstGeom>
          <a:noFill/>
          <a:ln w="25400">
            <a:solidFill>
              <a:srgbClr val="FF0000"/>
            </a:solidFill>
            <a:miter lim="800000"/>
            <a:headEnd/>
            <a:tailEnd/>
          </a:ln>
          <a:effec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71703" name="Text Box 23"/>
          <p:cNvSpPr txBox="1">
            <a:spLocks noChangeArrowheads="1"/>
          </p:cNvSpPr>
          <p:nvPr/>
        </p:nvSpPr>
        <p:spPr bwMode="auto">
          <a:xfrm>
            <a:off x="7467600" y="4648200"/>
            <a:ext cx="1295400" cy="438150"/>
          </a:xfrm>
          <a:prstGeom prst="rect">
            <a:avLst/>
          </a:prstGeom>
          <a:noFill/>
          <a:ln w="25400">
            <a:solidFill>
              <a:srgbClr val="FF0000"/>
            </a:solidFill>
            <a:miter lim="800000"/>
            <a:headEnd/>
            <a:tailEnd/>
          </a:ln>
          <a:effectLst/>
        </p:spPr>
        <p:txBody>
          <a:bodyPr>
            <a:spAutoFit/>
          </a:bodyPr>
          <a:lstStyle/>
          <a:p>
            <a:pPr>
              <a:spcBef>
                <a:spcPct val="50000"/>
              </a:spcBef>
              <a:defRPr/>
            </a:pPr>
            <a:endParaRPr lang="en-US">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301625" y="228600"/>
            <a:ext cx="8510588" cy="685800"/>
          </a:xfrm>
        </p:spPr>
        <p:txBody>
          <a:bodyPr/>
          <a:lstStyle/>
          <a:p>
            <a:pPr eaLnBrk="1" hangingPunct="1">
              <a:defRPr/>
            </a:pPr>
            <a:r>
              <a:rPr lang="en-US" sz="2800" b="1" dirty="0" smtClean="0">
                <a:solidFill>
                  <a:srgbClr val="FFFF00"/>
                </a:solidFill>
              </a:rPr>
              <a:t>Finally, a budget for the Earth overall:</a:t>
            </a:r>
          </a:p>
        </p:txBody>
      </p:sp>
      <p:sp>
        <p:nvSpPr>
          <p:cNvPr id="69635" name="Rectangle 3"/>
          <p:cNvSpPr>
            <a:spLocks noGrp="1" noRot="1" noChangeArrowheads="1"/>
          </p:cNvSpPr>
          <p:nvPr>
            <p:ph idx="1"/>
          </p:nvPr>
        </p:nvSpPr>
        <p:spPr>
          <a:xfrm>
            <a:off x="301625" y="838200"/>
            <a:ext cx="8540750" cy="5260975"/>
          </a:xfrm>
        </p:spPr>
        <p:txBody>
          <a:bodyPr/>
          <a:lstStyle/>
          <a:p>
            <a:pPr eaLnBrk="1" hangingPunct="1">
              <a:buFont typeface="Wingdings" pitchFamily="2" charset="2"/>
              <a:buChar char="§"/>
              <a:defRPr/>
            </a:pPr>
            <a:r>
              <a:rPr lang="en-US" sz="2400" dirty="0" smtClean="0">
                <a:solidFill>
                  <a:srgbClr val="CC9900"/>
                </a:solidFill>
              </a:rPr>
              <a:t>Draw a boundary above the </a:t>
            </a:r>
            <a:r>
              <a:rPr lang="en-US" sz="2400" dirty="0" err="1" smtClean="0">
                <a:solidFill>
                  <a:srgbClr val="CC9900"/>
                </a:solidFill>
              </a:rPr>
              <a:t>atm</a:t>
            </a:r>
            <a:r>
              <a:rPr lang="en-US" sz="2400" dirty="0" smtClean="0">
                <a:solidFill>
                  <a:srgbClr val="CC9900"/>
                </a:solidFill>
              </a:rPr>
              <a:t> and figure that if energy gets across the line in, it’s flowing out at the same rate.</a:t>
            </a:r>
          </a:p>
          <a:p>
            <a:pPr eaLnBrk="1" hangingPunct="1">
              <a:buFont typeface="Wingdings" pitchFamily="2" charset="2"/>
              <a:buChar char="§"/>
              <a:defRPr/>
            </a:pPr>
            <a:r>
              <a:rPr lang="en-US" sz="3600" dirty="0" err="1" smtClean="0">
                <a:solidFill>
                  <a:srgbClr val="FF0B1E"/>
                </a:solidFill>
              </a:rPr>
              <a:t>I</a:t>
            </a:r>
            <a:r>
              <a:rPr lang="en-US" sz="3600" baseline="-25000" dirty="0" err="1" smtClean="0">
                <a:solidFill>
                  <a:srgbClr val="FF0B1E"/>
                </a:solidFill>
              </a:rPr>
              <a:t>up,atm</a:t>
            </a:r>
            <a:r>
              <a:rPr lang="en-US" sz="3600" dirty="0" smtClean="0">
                <a:solidFill>
                  <a:srgbClr val="FF0B1E"/>
                </a:solidFill>
              </a:rPr>
              <a:t> = </a:t>
            </a:r>
            <a:r>
              <a:rPr lang="en-US" sz="3600" dirty="0" err="1" smtClean="0">
                <a:solidFill>
                  <a:srgbClr val="FF0B1E"/>
                </a:solidFill>
              </a:rPr>
              <a:t>I</a:t>
            </a:r>
            <a:r>
              <a:rPr lang="en-US" sz="3600" baseline="-25000" dirty="0" err="1" smtClean="0">
                <a:solidFill>
                  <a:srgbClr val="FF0B1E"/>
                </a:solidFill>
              </a:rPr>
              <a:t>in,solar</a:t>
            </a:r>
            <a:endParaRPr lang="en-US" sz="3600" baseline="-25000" dirty="0" smtClean="0">
              <a:solidFill>
                <a:srgbClr val="FF0B1E"/>
              </a:solidFill>
            </a:endParaRPr>
          </a:p>
          <a:p>
            <a:pPr eaLnBrk="1" hangingPunct="1">
              <a:buFont typeface="Wingdings" pitchFamily="2" charset="2"/>
              <a:buChar char="§"/>
              <a:defRPr/>
            </a:pPr>
            <a:endParaRPr lang="en-US" sz="3600" baseline="-25000" dirty="0" smtClean="0">
              <a:solidFill>
                <a:srgbClr val="FF0B1E"/>
              </a:solidFill>
            </a:endParaRPr>
          </a:p>
          <a:p>
            <a:pPr eaLnBrk="1" hangingPunct="1">
              <a:buFont typeface="Wingdings" pitchFamily="2" charset="2"/>
              <a:buChar char="§"/>
              <a:defRPr/>
            </a:pPr>
            <a:r>
              <a:rPr lang="en-US" sz="2400" dirty="0" smtClean="0">
                <a:solidFill>
                  <a:srgbClr val="FFFF00"/>
                </a:solidFill>
              </a:rPr>
              <a:t>The intensities are comprised of </a:t>
            </a:r>
          </a:p>
          <a:p>
            <a:pPr eaLnBrk="1" hangingPunct="1">
              <a:buFont typeface="Wingdings" pitchFamily="2" charset="2"/>
              <a:buNone/>
              <a:defRPr/>
            </a:pPr>
            <a:r>
              <a:rPr lang="en-US" sz="2400" dirty="0" smtClean="0">
                <a:solidFill>
                  <a:srgbClr val="FFFF00"/>
                </a:solidFill>
              </a:rPr>
              <a:t>individual fluxes from the Sun and </a:t>
            </a:r>
          </a:p>
          <a:p>
            <a:pPr eaLnBrk="1" hangingPunct="1">
              <a:buFont typeface="Wingdings" pitchFamily="2" charset="2"/>
              <a:buNone/>
              <a:defRPr/>
            </a:pPr>
            <a:r>
              <a:rPr lang="en-US" sz="2400" dirty="0" smtClean="0">
                <a:solidFill>
                  <a:srgbClr val="FFFF00"/>
                </a:solidFill>
              </a:rPr>
              <a:t>the atmosphere.</a:t>
            </a:r>
          </a:p>
          <a:p>
            <a:pPr eaLnBrk="1" hangingPunct="1">
              <a:buFont typeface="Wingdings" pitchFamily="2" charset="2"/>
              <a:buNone/>
              <a:defRPr/>
            </a:pPr>
            <a:endParaRPr lang="en-US" sz="2400" dirty="0" smtClean="0">
              <a:solidFill>
                <a:srgbClr val="FFFF00"/>
              </a:solidFill>
            </a:endParaRPr>
          </a:p>
          <a:p>
            <a:pPr eaLnBrk="1" hangingPunct="1">
              <a:buFont typeface="Wingdings" pitchFamily="2" charset="2"/>
              <a:buNone/>
              <a:defRPr/>
            </a:pPr>
            <a:r>
              <a:rPr lang="en-US" sz="3600" dirty="0" smtClean="0">
                <a:solidFill>
                  <a:srgbClr val="FF0B1E"/>
                </a:solidFill>
                <a:latin typeface="Symbol" pitchFamily="18" charset="2"/>
              </a:rPr>
              <a:t>es</a:t>
            </a:r>
            <a:r>
              <a:rPr lang="en-US" sz="3600" dirty="0" smtClean="0">
                <a:solidFill>
                  <a:srgbClr val="FF0B1E"/>
                </a:solidFill>
              </a:rPr>
              <a:t>T</a:t>
            </a:r>
            <a:r>
              <a:rPr lang="en-US" sz="3600" baseline="30000" dirty="0" smtClean="0">
                <a:solidFill>
                  <a:srgbClr val="FF0B1E"/>
                </a:solidFill>
              </a:rPr>
              <a:t>4</a:t>
            </a:r>
            <a:r>
              <a:rPr lang="en-US" sz="3600" baseline="-25000" dirty="0" smtClean="0">
                <a:solidFill>
                  <a:srgbClr val="FF0B1E"/>
                </a:solidFill>
              </a:rPr>
              <a:t>atm </a:t>
            </a:r>
            <a:r>
              <a:rPr lang="en-US" sz="3600" dirty="0" smtClean="0">
                <a:solidFill>
                  <a:srgbClr val="FF0B1E"/>
                </a:solidFill>
              </a:rPr>
              <a:t>= </a:t>
            </a:r>
            <a:r>
              <a:rPr lang="en-US" sz="2800" u="sng" dirty="0" smtClean="0">
                <a:solidFill>
                  <a:srgbClr val="FF0B1E"/>
                </a:solidFill>
                <a:latin typeface="Symbol" pitchFamily="18" charset="2"/>
              </a:rPr>
              <a:t>(1-a)</a:t>
            </a:r>
            <a:r>
              <a:rPr lang="en-US" sz="2800" dirty="0" smtClean="0">
                <a:solidFill>
                  <a:srgbClr val="FF0B1E"/>
                </a:solidFill>
                <a:latin typeface="Symbol" pitchFamily="18" charset="2"/>
              </a:rPr>
              <a:t> </a:t>
            </a:r>
            <a:r>
              <a:rPr lang="en-US" sz="2800" dirty="0" err="1" smtClean="0">
                <a:solidFill>
                  <a:srgbClr val="FF0B1E"/>
                </a:solidFill>
              </a:rPr>
              <a:t>I</a:t>
            </a:r>
            <a:r>
              <a:rPr lang="en-US" sz="2800" baseline="-25000" dirty="0" err="1" smtClean="0">
                <a:solidFill>
                  <a:srgbClr val="FF0B1E"/>
                </a:solidFill>
              </a:rPr>
              <a:t>solar</a:t>
            </a:r>
            <a:r>
              <a:rPr lang="en-US" dirty="0" smtClean="0">
                <a:solidFill>
                  <a:srgbClr val="FF0B1E"/>
                </a:solidFill>
                <a:latin typeface="Symbol" pitchFamily="18" charset="2"/>
              </a:rPr>
              <a:t> </a:t>
            </a:r>
          </a:p>
        </p:txBody>
      </p:sp>
      <p:grpSp>
        <p:nvGrpSpPr>
          <p:cNvPr id="26628" name="Group 4"/>
          <p:cNvGrpSpPr>
            <a:grpSpLocks/>
          </p:cNvGrpSpPr>
          <p:nvPr/>
        </p:nvGrpSpPr>
        <p:grpSpPr bwMode="auto">
          <a:xfrm>
            <a:off x="5240338" y="2286000"/>
            <a:ext cx="3903662" cy="4572000"/>
            <a:chOff x="3301" y="1440"/>
            <a:chExt cx="2459" cy="2880"/>
          </a:xfrm>
        </p:grpSpPr>
        <p:grpSp>
          <p:nvGrpSpPr>
            <p:cNvPr id="26635" name="Group 5"/>
            <p:cNvGrpSpPr>
              <a:grpSpLocks/>
            </p:cNvGrpSpPr>
            <p:nvPr/>
          </p:nvGrpSpPr>
          <p:grpSpPr bwMode="auto">
            <a:xfrm>
              <a:off x="3301" y="1440"/>
              <a:ext cx="2459" cy="2880"/>
              <a:chOff x="3301" y="1440"/>
              <a:chExt cx="2459" cy="2880"/>
            </a:xfrm>
          </p:grpSpPr>
          <p:pic>
            <p:nvPicPr>
              <p:cNvPr id="26638" name="Picture 6" descr="ar03f04"/>
              <p:cNvPicPr>
                <a:picLocks noChangeAspect="1" noChangeArrowheads="1"/>
              </p:cNvPicPr>
              <p:nvPr/>
            </p:nvPicPr>
            <p:blipFill>
              <a:blip r:embed="rId2" cstate="print"/>
              <a:srcRect/>
              <a:stretch>
                <a:fillRect/>
              </a:stretch>
            </p:blipFill>
            <p:spPr bwMode="auto">
              <a:xfrm>
                <a:off x="3301" y="1440"/>
                <a:ext cx="2459" cy="2880"/>
              </a:xfrm>
              <a:prstGeom prst="rect">
                <a:avLst/>
              </a:prstGeom>
              <a:noFill/>
              <a:ln w="9525">
                <a:noFill/>
                <a:miter lim="800000"/>
                <a:headEnd/>
                <a:tailEnd/>
              </a:ln>
            </p:spPr>
          </p:pic>
          <p:sp>
            <p:nvSpPr>
              <p:cNvPr id="69639" name="Rectangle 7"/>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69640" name="Rectangle 8"/>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69641" name="Rectangle 9"/>
            <p:cNvSpPr>
              <a:spLocks noChangeArrowheads="1"/>
            </p:cNvSpPr>
            <p:nvPr/>
          </p:nvSpPr>
          <p:spPr bwMode="auto">
            <a:xfrm>
              <a:off x="3312" y="3792"/>
              <a:ext cx="1584" cy="365"/>
            </a:xfrm>
            <a:prstGeom prst="rect">
              <a:avLst/>
            </a:prstGeom>
            <a:noFill/>
            <a:ln w="9525">
              <a:noFill/>
              <a:miter lim="800000"/>
              <a:headEnd/>
              <a:tailEnd/>
            </a:ln>
            <a:effectLst/>
          </p:spPr>
          <p:txBody>
            <a:bodyPr>
              <a:spAutoFit/>
            </a:bodyPr>
            <a:lstStyle/>
            <a:p>
              <a:pPr>
                <a:defRPr/>
              </a:pPr>
              <a:r>
                <a:rPr lang="en-US" baseline="0">
                  <a:solidFill>
                    <a:srgbClr val="FF0B1E"/>
                  </a:solidFill>
                  <a:effectLst>
                    <a:outerShdw blurRad="38100" dist="38100" dir="2700000" algn="tl">
                      <a:srgbClr val="000000"/>
                    </a:outerShdw>
                  </a:effectLst>
                  <a:latin typeface="Symbol" pitchFamily="18" charset="2"/>
                </a:rPr>
                <a:t>es</a:t>
              </a:r>
              <a:r>
                <a:rPr lang="en-US" baseline="0">
                  <a:solidFill>
                    <a:srgbClr val="FF0B1E"/>
                  </a:solidFill>
                  <a:effectLst>
                    <a:outerShdw blurRad="38100" dist="38100" dir="2700000" algn="tl">
                      <a:srgbClr val="000000"/>
                    </a:outerShdw>
                  </a:effectLst>
                </a:rPr>
                <a:t>T</a:t>
              </a:r>
              <a:r>
                <a:rPr lang="en-US" baseline="22000">
                  <a:solidFill>
                    <a:srgbClr val="FF0B1E"/>
                  </a:solidFill>
                  <a:effectLst>
                    <a:outerShdw blurRad="38100" dist="38100" dir="2700000" algn="tl">
                      <a:srgbClr val="000000"/>
                    </a:outerShdw>
                  </a:effectLst>
                </a:rPr>
                <a:t>4</a:t>
              </a:r>
              <a:r>
                <a:rPr lang="en-US">
                  <a:solidFill>
                    <a:srgbClr val="FF0B1E"/>
                  </a:solidFill>
                  <a:effectLst>
                    <a:outerShdw blurRad="38100" dist="38100" dir="2700000" algn="tl">
                      <a:srgbClr val="000000"/>
                    </a:outerShdw>
                  </a:effectLst>
                </a:rPr>
                <a:t>ground</a:t>
              </a:r>
            </a:p>
          </p:txBody>
        </p:sp>
        <p:sp>
          <p:nvSpPr>
            <p:cNvPr id="69642" name="Rectangle 10"/>
            <p:cNvSpPr>
              <a:spLocks noChangeArrowheads="1"/>
            </p:cNvSpPr>
            <p:nvPr/>
          </p:nvSpPr>
          <p:spPr bwMode="auto">
            <a:xfrm>
              <a:off x="3552" y="1920"/>
              <a:ext cx="768" cy="384"/>
            </a:xfrm>
            <a:prstGeom prst="rect">
              <a:avLst/>
            </a:prstGeom>
            <a:noFill/>
            <a:ln w="19050">
              <a:solidFill>
                <a:srgbClr val="FF0B1E"/>
              </a:solidFill>
              <a:miter lim="800000"/>
              <a:headEnd/>
              <a:tailEnd/>
            </a:ln>
            <a:effectLst/>
          </p:spPr>
          <p:txBody>
            <a:bodyPr wrap="none" anchor="ctr"/>
            <a:lstStyle/>
            <a:p>
              <a:pPr>
                <a:defRPr/>
              </a:pPr>
              <a:endParaRPr lang="en-US"/>
            </a:p>
          </p:txBody>
        </p:sp>
      </p:grpSp>
      <p:sp>
        <p:nvSpPr>
          <p:cNvPr id="69643" name="Text Box 11"/>
          <p:cNvSpPr txBox="1">
            <a:spLocks noChangeArrowheads="1"/>
          </p:cNvSpPr>
          <p:nvPr/>
        </p:nvSpPr>
        <p:spPr bwMode="auto">
          <a:xfrm>
            <a:off x="6096000" y="2133600"/>
            <a:ext cx="1141413"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In = Out</a:t>
            </a:r>
          </a:p>
        </p:txBody>
      </p:sp>
      <p:sp>
        <p:nvSpPr>
          <p:cNvPr id="69644" name="Rectangle 12"/>
          <p:cNvSpPr>
            <a:spLocks noChangeArrowheads="1"/>
          </p:cNvSpPr>
          <p:nvPr/>
        </p:nvSpPr>
        <p:spPr bwMode="auto">
          <a:xfrm>
            <a:off x="7834313" y="4343400"/>
            <a:ext cx="1309687" cy="457200"/>
          </a:xfrm>
          <a:prstGeom prst="rect">
            <a:avLst/>
          </a:prstGeom>
          <a:noFill/>
          <a:ln w="19050">
            <a:noFill/>
            <a:miter lim="800000"/>
            <a:headEnd/>
            <a:tailEnd/>
          </a:ln>
          <a:effectLst/>
        </p:spPr>
        <p:txBody>
          <a:bodyPr wrap="none">
            <a:spAutoFit/>
          </a:bodyPr>
          <a:lstStyle/>
          <a:p>
            <a:pPr>
              <a:defRPr/>
            </a:pPr>
            <a:r>
              <a:rPr lang="en-US" sz="2400" baseline="0">
                <a:solidFill>
                  <a:srgbClr val="FF0B1E"/>
                </a:solidFill>
                <a:effectLst>
                  <a:outerShdw blurRad="38100" dist="38100" dir="2700000" algn="tl">
                    <a:srgbClr val="000000"/>
                  </a:outerShdw>
                </a:effectLst>
              </a:rPr>
              <a:t>2</a:t>
            </a:r>
            <a:r>
              <a:rPr lang="en-US" sz="2400" baseline="0">
                <a:solidFill>
                  <a:srgbClr val="FF0B1E"/>
                </a:solidFill>
                <a:effectLst>
                  <a:outerShdw blurRad="38100" dist="38100" dir="2700000" algn="tl">
                    <a:srgbClr val="000000"/>
                  </a:outerShdw>
                </a:effectLst>
                <a:latin typeface="Symbol" pitchFamily="18" charset="2"/>
              </a:rPr>
              <a:t>es</a:t>
            </a:r>
            <a:r>
              <a:rPr lang="en-US" sz="2400" baseline="0">
                <a:solidFill>
                  <a:srgbClr val="FF0B1E"/>
                </a:solidFill>
                <a:effectLst>
                  <a:outerShdw blurRad="38100" dist="38100" dir="2700000" algn="tl">
                    <a:srgbClr val="000000"/>
                  </a:outerShdw>
                </a:effectLst>
              </a:rPr>
              <a:t>T</a:t>
            </a:r>
            <a:r>
              <a:rPr lang="en-US" sz="2400" baseline="30000">
                <a:solidFill>
                  <a:srgbClr val="FF0B1E"/>
                </a:solidFill>
                <a:effectLst>
                  <a:outerShdw blurRad="38100" dist="38100" dir="2700000" algn="tl">
                    <a:srgbClr val="000000"/>
                  </a:outerShdw>
                </a:effectLst>
              </a:rPr>
              <a:t>4</a:t>
            </a:r>
            <a:r>
              <a:rPr lang="en-US" sz="2400">
                <a:solidFill>
                  <a:srgbClr val="FF0B1E"/>
                </a:solidFill>
                <a:effectLst>
                  <a:outerShdw blurRad="38100" dist="38100" dir="2700000" algn="tl">
                    <a:srgbClr val="000000"/>
                  </a:outerShdw>
                </a:effectLst>
              </a:rPr>
              <a:t>atm</a:t>
            </a:r>
          </a:p>
        </p:txBody>
      </p:sp>
      <p:sp>
        <p:nvSpPr>
          <p:cNvPr id="69645" name="Text Box 13"/>
          <p:cNvSpPr txBox="1">
            <a:spLocks noChangeArrowheads="1"/>
          </p:cNvSpPr>
          <p:nvPr/>
        </p:nvSpPr>
        <p:spPr bwMode="auto">
          <a:xfrm>
            <a:off x="2590800" y="5181600"/>
            <a:ext cx="331788" cy="503238"/>
          </a:xfrm>
          <a:prstGeom prst="rect">
            <a:avLst/>
          </a:prstGeom>
          <a:noFill/>
          <a:ln w="19050">
            <a:noFill/>
            <a:miter lim="800000"/>
            <a:headEnd/>
            <a:tailEnd/>
          </a:ln>
          <a:effectLst/>
        </p:spPr>
        <p:txBody>
          <a:bodyPr>
            <a:spAutoFit/>
          </a:bodyPr>
          <a:lstStyle/>
          <a:p>
            <a:pPr>
              <a:defRPr/>
            </a:pPr>
            <a:r>
              <a:rPr lang="en-US" sz="4000" dirty="0">
                <a:solidFill>
                  <a:srgbClr val="FF0B1E"/>
                </a:solidFill>
                <a:effectLst>
                  <a:outerShdw blurRad="38100" dist="38100" dir="2700000" algn="tl">
                    <a:srgbClr val="000000"/>
                  </a:outerShdw>
                </a:effectLst>
              </a:rPr>
              <a:t>4</a:t>
            </a:r>
          </a:p>
        </p:txBody>
      </p:sp>
      <p:sp>
        <p:nvSpPr>
          <p:cNvPr id="69646" name="Freeform 14"/>
          <p:cNvSpPr>
            <a:spLocks/>
          </p:cNvSpPr>
          <p:nvPr/>
        </p:nvSpPr>
        <p:spPr bwMode="auto">
          <a:xfrm>
            <a:off x="5257800" y="2743200"/>
            <a:ext cx="3810000" cy="1588"/>
          </a:xfrm>
          <a:custGeom>
            <a:avLst/>
            <a:gdLst/>
            <a:ahLst/>
            <a:cxnLst>
              <a:cxn ang="0">
                <a:pos x="0" y="0"/>
              </a:cxn>
              <a:cxn ang="0">
                <a:pos x="2400" y="0"/>
              </a:cxn>
            </a:cxnLst>
            <a:rect l="0" t="0" r="r" b="b"/>
            <a:pathLst>
              <a:path w="2400" h="1">
                <a:moveTo>
                  <a:pt x="0" y="0"/>
                </a:moveTo>
                <a:cubicBezTo>
                  <a:pt x="0" y="0"/>
                  <a:pt x="1200" y="0"/>
                  <a:pt x="2400" y="0"/>
                </a:cubicBezTo>
              </a:path>
            </a:pathLst>
          </a:custGeom>
          <a:noFill/>
          <a:ln w="38100" cap="flat" cmpd="sng">
            <a:solidFill>
              <a:srgbClr val="0000FF"/>
            </a:solidFill>
            <a:prstDash val="dash"/>
            <a:round/>
            <a:headEnd/>
            <a:tailEnd/>
          </a:ln>
          <a:effectLst/>
        </p:spPr>
        <p:txBody>
          <a:bodyPr/>
          <a:lstStyle/>
          <a:p>
            <a:pPr>
              <a:defRPr/>
            </a:pPr>
            <a:endParaRPr lang="en-US"/>
          </a:p>
        </p:txBody>
      </p:sp>
      <p:sp>
        <p:nvSpPr>
          <p:cNvPr id="69647" name="Rectangle 15"/>
          <p:cNvSpPr>
            <a:spLocks noChangeArrowheads="1"/>
          </p:cNvSpPr>
          <p:nvPr/>
        </p:nvSpPr>
        <p:spPr bwMode="auto">
          <a:xfrm>
            <a:off x="7620000" y="3505200"/>
            <a:ext cx="1143000" cy="609600"/>
          </a:xfrm>
          <a:prstGeom prst="rect">
            <a:avLst/>
          </a:prstGeom>
          <a:noFill/>
          <a:ln w="19050">
            <a:solidFill>
              <a:srgbClr val="FF0B1E"/>
            </a:solidFill>
            <a:miter lim="800000"/>
            <a:headEnd/>
            <a:tailEnd/>
          </a:ln>
          <a:effectLst/>
        </p:spPr>
        <p:txBody>
          <a:bodyPr wrap="none" anchor="ctr"/>
          <a:lstStyle/>
          <a:p>
            <a:pPr>
              <a:defRPr/>
            </a:pPr>
            <a:endParaRPr lang="en-US"/>
          </a:p>
        </p:txBody>
      </p:sp>
      <p:sp>
        <p:nvSpPr>
          <p:cNvPr id="2" name="TextBox 1"/>
          <p:cNvSpPr txBox="1"/>
          <p:nvPr/>
        </p:nvSpPr>
        <p:spPr>
          <a:xfrm>
            <a:off x="685800" y="6310313"/>
            <a:ext cx="1295400" cy="419100"/>
          </a:xfrm>
          <a:prstGeom prst="rect">
            <a:avLst/>
          </a:prstGeom>
          <a:noFill/>
        </p:spPr>
        <p:txBody>
          <a:bodyPr>
            <a:spAutoFit/>
          </a:bodyPr>
          <a:lstStyle/>
          <a:p>
            <a:pPr>
              <a:defRPr/>
            </a:pPr>
            <a:r>
              <a:rPr lang="en-US" dirty="0"/>
              <a:t>Page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301625" y="228600"/>
            <a:ext cx="8510588" cy="685800"/>
          </a:xfrm>
        </p:spPr>
        <p:txBody>
          <a:bodyPr/>
          <a:lstStyle/>
          <a:p>
            <a:pPr eaLnBrk="1" hangingPunct="1">
              <a:defRPr/>
            </a:pPr>
            <a:r>
              <a:rPr lang="en-US" sz="3200" b="1" dirty="0" smtClean="0">
                <a:solidFill>
                  <a:srgbClr val="FFFF00"/>
                </a:solidFill>
              </a:rPr>
              <a:t>Budget for the Earth overall:</a:t>
            </a:r>
          </a:p>
        </p:txBody>
      </p:sp>
      <p:sp>
        <p:nvSpPr>
          <p:cNvPr id="72707" name="Rectangle 3"/>
          <p:cNvSpPr>
            <a:spLocks noGrp="1" noRot="1" noChangeArrowheads="1"/>
          </p:cNvSpPr>
          <p:nvPr>
            <p:ph idx="1"/>
          </p:nvPr>
        </p:nvSpPr>
        <p:spPr>
          <a:xfrm>
            <a:off x="152400" y="838200"/>
            <a:ext cx="8689975" cy="5260975"/>
          </a:xfrm>
        </p:spPr>
        <p:txBody>
          <a:bodyPr/>
          <a:lstStyle/>
          <a:p>
            <a:pPr eaLnBrk="1" hangingPunct="1">
              <a:buFont typeface="Wingdings" pitchFamily="2" charset="2"/>
              <a:buNone/>
              <a:defRPr/>
            </a:pPr>
            <a:r>
              <a:rPr lang="en-US" dirty="0" smtClean="0">
                <a:solidFill>
                  <a:srgbClr val="FF0B1E"/>
                </a:solidFill>
                <a:latin typeface="Symbol" pitchFamily="18" charset="2"/>
              </a:rPr>
              <a:t>es</a:t>
            </a:r>
            <a:r>
              <a:rPr lang="en-US" dirty="0" smtClean="0">
                <a:solidFill>
                  <a:srgbClr val="FF0B1E"/>
                </a:solidFill>
              </a:rPr>
              <a:t>T</a:t>
            </a:r>
            <a:r>
              <a:rPr lang="en-US" baseline="30000" dirty="0" smtClean="0">
                <a:solidFill>
                  <a:srgbClr val="FF0B1E"/>
                </a:solidFill>
              </a:rPr>
              <a:t>4</a:t>
            </a:r>
            <a:r>
              <a:rPr lang="en-US" baseline="-25000" dirty="0" smtClean="0">
                <a:solidFill>
                  <a:srgbClr val="FF0B1E"/>
                </a:solidFill>
              </a:rPr>
              <a:t>atm </a:t>
            </a:r>
            <a:r>
              <a:rPr lang="en-US" dirty="0" smtClean="0">
                <a:solidFill>
                  <a:srgbClr val="FF0B1E"/>
                </a:solidFill>
              </a:rPr>
              <a:t>= </a:t>
            </a:r>
            <a:r>
              <a:rPr lang="en-US" sz="2400" u="sng" dirty="0" smtClean="0">
                <a:solidFill>
                  <a:srgbClr val="FF0B1E"/>
                </a:solidFill>
                <a:latin typeface="Symbol" pitchFamily="18" charset="2"/>
              </a:rPr>
              <a:t>(1-a)</a:t>
            </a:r>
            <a:r>
              <a:rPr lang="en-US" sz="2400" dirty="0" smtClean="0">
                <a:solidFill>
                  <a:srgbClr val="FF0B1E"/>
                </a:solidFill>
                <a:latin typeface="Symbol" pitchFamily="18" charset="2"/>
              </a:rPr>
              <a:t> </a:t>
            </a:r>
            <a:r>
              <a:rPr lang="en-US" sz="2400" dirty="0" err="1" smtClean="0">
                <a:solidFill>
                  <a:srgbClr val="FF0B1E"/>
                </a:solidFill>
              </a:rPr>
              <a:t>I</a:t>
            </a:r>
            <a:r>
              <a:rPr lang="en-US" sz="2400" baseline="-25000" dirty="0" err="1" smtClean="0">
                <a:solidFill>
                  <a:srgbClr val="FF0B1E"/>
                </a:solidFill>
              </a:rPr>
              <a:t>solar</a:t>
            </a:r>
            <a:r>
              <a:rPr lang="en-US" sz="2800" dirty="0" smtClean="0">
                <a:solidFill>
                  <a:srgbClr val="FF0B1E"/>
                </a:solidFill>
                <a:latin typeface="Symbol" pitchFamily="18" charset="2"/>
              </a:rPr>
              <a:t> </a:t>
            </a:r>
          </a:p>
          <a:p>
            <a:pPr eaLnBrk="1" hangingPunct="1">
              <a:buFont typeface="Wingdings" pitchFamily="2" charset="2"/>
              <a:buNone/>
              <a:defRPr/>
            </a:pPr>
            <a:endParaRPr lang="en-US" sz="2800" dirty="0" smtClean="0">
              <a:solidFill>
                <a:srgbClr val="FF0B1E"/>
              </a:solidFill>
              <a:latin typeface="Symbol" pitchFamily="18" charset="2"/>
            </a:endParaRPr>
          </a:p>
          <a:p>
            <a:pPr eaLnBrk="1" hangingPunct="1">
              <a:buFont typeface="Wingdings" pitchFamily="2" charset="2"/>
              <a:buNone/>
              <a:defRPr/>
            </a:pPr>
            <a:r>
              <a:rPr lang="en-US" b="1" dirty="0" smtClean="0">
                <a:solidFill>
                  <a:srgbClr val="E884CE"/>
                </a:solidFill>
              </a:rPr>
              <a:t>One unknown is </a:t>
            </a:r>
            <a:r>
              <a:rPr lang="en-US" b="1" dirty="0" err="1" smtClean="0">
                <a:solidFill>
                  <a:srgbClr val="E884CE"/>
                </a:solidFill>
              </a:rPr>
              <a:t>T</a:t>
            </a:r>
            <a:r>
              <a:rPr lang="en-US" b="1" baseline="-25000" dirty="0" err="1" smtClean="0">
                <a:solidFill>
                  <a:srgbClr val="E884CE"/>
                </a:solidFill>
              </a:rPr>
              <a:t>atm</a:t>
            </a:r>
            <a:endParaRPr lang="en-US" b="1" baseline="-25000" dirty="0" smtClean="0">
              <a:solidFill>
                <a:srgbClr val="E884CE"/>
              </a:solidFill>
            </a:endParaRPr>
          </a:p>
          <a:p>
            <a:pPr eaLnBrk="1" hangingPunct="1">
              <a:buFont typeface="Wingdings" pitchFamily="2" charset="2"/>
              <a:buNone/>
              <a:defRPr/>
            </a:pPr>
            <a:endParaRPr lang="en-US" sz="2800" baseline="-25000" dirty="0" smtClean="0">
              <a:solidFill>
                <a:srgbClr val="FF0B1E"/>
              </a:solidFill>
            </a:endParaRPr>
          </a:p>
          <a:p>
            <a:pPr eaLnBrk="1" hangingPunct="1">
              <a:buFont typeface="Wingdings" pitchFamily="2" charset="2"/>
              <a:buNone/>
              <a:defRPr/>
            </a:pPr>
            <a:r>
              <a:rPr lang="en-US" sz="2800" dirty="0" smtClean="0"/>
              <a:t>If we solve for </a:t>
            </a:r>
            <a:r>
              <a:rPr lang="en-US" sz="2800" dirty="0" err="1" smtClean="0"/>
              <a:t>T</a:t>
            </a:r>
            <a:r>
              <a:rPr lang="en-US" sz="2800" baseline="-25000" dirty="0" err="1" smtClean="0"/>
              <a:t>atm</a:t>
            </a:r>
            <a:r>
              <a:rPr lang="en-US" sz="2800" baseline="-25000" dirty="0" smtClean="0"/>
              <a:t> </a:t>
            </a:r>
            <a:r>
              <a:rPr lang="en-US" sz="2800" dirty="0" smtClean="0"/>
              <a:t>we get the </a:t>
            </a:r>
          </a:p>
          <a:p>
            <a:pPr eaLnBrk="1" hangingPunct="1">
              <a:buFont typeface="Wingdings" pitchFamily="2" charset="2"/>
              <a:buNone/>
              <a:defRPr/>
            </a:pPr>
            <a:r>
              <a:rPr lang="en-US" sz="2800" dirty="0" smtClean="0"/>
              <a:t>same answer as solving for </a:t>
            </a:r>
          </a:p>
          <a:p>
            <a:pPr eaLnBrk="1" hangingPunct="1">
              <a:buFont typeface="Wingdings" pitchFamily="2" charset="2"/>
              <a:buNone/>
              <a:defRPr/>
            </a:pPr>
            <a:r>
              <a:rPr lang="en-US" sz="2800" dirty="0" err="1" smtClean="0"/>
              <a:t>T</a:t>
            </a:r>
            <a:r>
              <a:rPr lang="en-US" sz="2800" baseline="-25000" dirty="0" err="1" smtClean="0"/>
              <a:t>earth</a:t>
            </a:r>
            <a:r>
              <a:rPr lang="en-US" sz="2800" dirty="0" smtClean="0"/>
              <a:t> in the </a:t>
            </a:r>
            <a:r>
              <a:rPr lang="en-US" sz="2800" u="sng" dirty="0" smtClean="0"/>
              <a:t>bare planet model</a:t>
            </a:r>
            <a:r>
              <a:rPr lang="en-US" sz="2800" dirty="0" smtClean="0"/>
              <a:t>.</a:t>
            </a:r>
          </a:p>
          <a:p>
            <a:pPr eaLnBrk="1" hangingPunct="1">
              <a:buFont typeface="Wingdings" pitchFamily="2" charset="2"/>
              <a:buNone/>
              <a:defRPr/>
            </a:pPr>
            <a:endParaRPr lang="en-US" sz="2800" dirty="0" smtClean="0">
              <a:solidFill>
                <a:srgbClr val="FFFF00"/>
              </a:solidFill>
            </a:endParaRPr>
          </a:p>
          <a:p>
            <a:pPr eaLnBrk="1" hangingPunct="1">
              <a:buFont typeface="Wingdings" pitchFamily="2" charset="2"/>
              <a:buNone/>
              <a:defRPr/>
            </a:pPr>
            <a:r>
              <a:rPr lang="en-US" sz="3000" b="1" u="sng" dirty="0" smtClean="0">
                <a:solidFill>
                  <a:srgbClr val="FF0000"/>
                </a:solidFill>
              </a:rPr>
              <a:t>This is an important point!</a:t>
            </a:r>
          </a:p>
          <a:p>
            <a:pPr eaLnBrk="1" hangingPunct="1">
              <a:buFont typeface="Wingdings" pitchFamily="2" charset="2"/>
              <a:buNone/>
              <a:defRPr/>
            </a:pPr>
            <a:endParaRPr lang="en-US" sz="2800" dirty="0" smtClean="0">
              <a:solidFill>
                <a:srgbClr val="FF0B1E"/>
              </a:solidFill>
            </a:endParaRPr>
          </a:p>
          <a:p>
            <a:pPr eaLnBrk="1" hangingPunct="1">
              <a:buFont typeface="Wingdings" pitchFamily="2" charset="2"/>
              <a:buNone/>
              <a:defRPr/>
            </a:pPr>
            <a:endParaRPr lang="en-US" sz="2800" dirty="0" smtClean="0">
              <a:solidFill>
                <a:srgbClr val="FFFF00"/>
              </a:solidFill>
            </a:endParaRPr>
          </a:p>
          <a:p>
            <a:pPr eaLnBrk="1" hangingPunct="1">
              <a:buFont typeface="Wingdings" pitchFamily="2" charset="2"/>
              <a:buNone/>
              <a:defRPr/>
            </a:pPr>
            <a:endParaRPr lang="en-US" sz="2800" dirty="0" smtClean="0">
              <a:solidFill>
                <a:srgbClr val="FF0B1E"/>
              </a:solidFill>
            </a:endParaRPr>
          </a:p>
        </p:txBody>
      </p:sp>
      <p:grpSp>
        <p:nvGrpSpPr>
          <p:cNvPr id="27652" name="Group 4"/>
          <p:cNvGrpSpPr>
            <a:grpSpLocks/>
          </p:cNvGrpSpPr>
          <p:nvPr/>
        </p:nvGrpSpPr>
        <p:grpSpPr bwMode="auto">
          <a:xfrm>
            <a:off x="5303838" y="2255838"/>
            <a:ext cx="3903662" cy="4572000"/>
            <a:chOff x="3301" y="1440"/>
            <a:chExt cx="2459" cy="2880"/>
          </a:xfrm>
        </p:grpSpPr>
        <p:grpSp>
          <p:nvGrpSpPr>
            <p:cNvPr id="27656" name="Group 5"/>
            <p:cNvGrpSpPr>
              <a:grpSpLocks/>
            </p:cNvGrpSpPr>
            <p:nvPr/>
          </p:nvGrpSpPr>
          <p:grpSpPr bwMode="auto">
            <a:xfrm>
              <a:off x="3301" y="1440"/>
              <a:ext cx="2459" cy="2880"/>
              <a:chOff x="3301" y="1440"/>
              <a:chExt cx="2459" cy="2880"/>
            </a:xfrm>
          </p:grpSpPr>
          <p:pic>
            <p:nvPicPr>
              <p:cNvPr id="27659" name="Picture 6" descr="ar03f04"/>
              <p:cNvPicPr>
                <a:picLocks noChangeAspect="1" noChangeArrowheads="1"/>
              </p:cNvPicPr>
              <p:nvPr/>
            </p:nvPicPr>
            <p:blipFill>
              <a:blip r:embed="rId2" cstate="print"/>
              <a:srcRect/>
              <a:stretch>
                <a:fillRect/>
              </a:stretch>
            </p:blipFill>
            <p:spPr bwMode="auto">
              <a:xfrm>
                <a:off x="3301" y="1440"/>
                <a:ext cx="2459" cy="2880"/>
              </a:xfrm>
              <a:prstGeom prst="rect">
                <a:avLst/>
              </a:prstGeom>
              <a:noFill/>
              <a:ln w="9525">
                <a:noFill/>
                <a:miter lim="800000"/>
                <a:headEnd/>
                <a:tailEnd/>
              </a:ln>
            </p:spPr>
          </p:pic>
          <p:sp>
            <p:nvSpPr>
              <p:cNvPr id="72711" name="Rectangle 7"/>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72712" name="Rectangle 8"/>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72713" name="Rectangle 9"/>
            <p:cNvSpPr>
              <a:spLocks noChangeArrowheads="1"/>
            </p:cNvSpPr>
            <p:nvPr/>
          </p:nvSpPr>
          <p:spPr bwMode="auto">
            <a:xfrm>
              <a:off x="3312" y="3792"/>
              <a:ext cx="1584" cy="365"/>
            </a:xfrm>
            <a:prstGeom prst="rect">
              <a:avLst/>
            </a:prstGeom>
            <a:noFill/>
            <a:ln w="9525">
              <a:noFill/>
              <a:miter lim="800000"/>
              <a:headEnd/>
              <a:tailEnd/>
            </a:ln>
            <a:effectLst/>
          </p:spPr>
          <p:txBody>
            <a:bodyPr>
              <a:spAutoFit/>
            </a:bodyPr>
            <a:lstStyle/>
            <a:p>
              <a:pPr>
                <a:defRPr/>
              </a:pPr>
              <a:r>
                <a:rPr lang="en-US" baseline="0">
                  <a:solidFill>
                    <a:srgbClr val="FF0B1E"/>
                  </a:solidFill>
                  <a:effectLst>
                    <a:outerShdw blurRad="38100" dist="38100" dir="2700000" algn="tl">
                      <a:srgbClr val="000000"/>
                    </a:outerShdw>
                  </a:effectLst>
                  <a:latin typeface="Symbol" pitchFamily="18" charset="2"/>
                </a:rPr>
                <a:t>es</a:t>
              </a:r>
              <a:r>
                <a:rPr lang="en-US" baseline="0">
                  <a:solidFill>
                    <a:srgbClr val="FF0B1E"/>
                  </a:solidFill>
                  <a:effectLst>
                    <a:outerShdw blurRad="38100" dist="38100" dir="2700000" algn="tl">
                      <a:srgbClr val="000000"/>
                    </a:outerShdw>
                  </a:effectLst>
                </a:rPr>
                <a:t>T</a:t>
              </a:r>
              <a:r>
                <a:rPr lang="en-US" baseline="22000">
                  <a:solidFill>
                    <a:srgbClr val="FF0B1E"/>
                  </a:solidFill>
                  <a:effectLst>
                    <a:outerShdw blurRad="38100" dist="38100" dir="2700000" algn="tl">
                      <a:srgbClr val="000000"/>
                    </a:outerShdw>
                  </a:effectLst>
                </a:rPr>
                <a:t>4</a:t>
              </a:r>
              <a:r>
                <a:rPr lang="en-US">
                  <a:solidFill>
                    <a:srgbClr val="FF0B1E"/>
                  </a:solidFill>
                  <a:effectLst>
                    <a:outerShdw blurRad="38100" dist="38100" dir="2700000" algn="tl">
                      <a:srgbClr val="000000"/>
                    </a:outerShdw>
                  </a:effectLst>
                </a:rPr>
                <a:t>ground</a:t>
              </a:r>
            </a:p>
          </p:txBody>
        </p:sp>
        <p:sp>
          <p:nvSpPr>
            <p:cNvPr id="72714" name="Rectangle 10"/>
            <p:cNvSpPr>
              <a:spLocks noChangeArrowheads="1"/>
            </p:cNvSpPr>
            <p:nvPr/>
          </p:nvSpPr>
          <p:spPr bwMode="auto">
            <a:xfrm>
              <a:off x="3552" y="1920"/>
              <a:ext cx="768" cy="384"/>
            </a:xfrm>
            <a:prstGeom prst="rect">
              <a:avLst/>
            </a:prstGeom>
            <a:noFill/>
            <a:ln w="19050">
              <a:solidFill>
                <a:srgbClr val="FF0B1E"/>
              </a:solidFill>
              <a:miter lim="800000"/>
              <a:headEnd/>
              <a:tailEnd/>
            </a:ln>
            <a:effectLst/>
          </p:spPr>
          <p:txBody>
            <a:bodyPr wrap="none" anchor="ctr"/>
            <a:lstStyle/>
            <a:p>
              <a:pPr>
                <a:defRPr/>
              </a:pPr>
              <a:endParaRPr lang="en-US"/>
            </a:p>
          </p:txBody>
        </p:sp>
      </p:grpSp>
      <p:sp>
        <p:nvSpPr>
          <p:cNvPr id="72715" name="Text Box 11"/>
          <p:cNvSpPr txBox="1">
            <a:spLocks noChangeArrowheads="1"/>
          </p:cNvSpPr>
          <p:nvPr/>
        </p:nvSpPr>
        <p:spPr bwMode="auto">
          <a:xfrm>
            <a:off x="6096000" y="2133600"/>
            <a:ext cx="1141413"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In = Out</a:t>
            </a:r>
          </a:p>
        </p:txBody>
      </p:sp>
      <p:sp>
        <p:nvSpPr>
          <p:cNvPr id="72716" name="Rectangle 12"/>
          <p:cNvSpPr>
            <a:spLocks noChangeArrowheads="1"/>
          </p:cNvSpPr>
          <p:nvPr/>
        </p:nvSpPr>
        <p:spPr bwMode="auto">
          <a:xfrm>
            <a:off x="7834313" y="4343400"/>
            <a:ext cx="1309687" cy="457200"/>
          </a:xfrm>
          <a:prstGeom prst="rect">
            <a:avLst/>
          </a:prstGeom>
          <a:noFill/>
          <a:ln w="19050">
            <a:noFill/>
            <a:miter lim="800000"/>
            <a:headEnd/>
            <a:tailEnd/>
          </a:ln>
          <a:effectLst/>
        </p:spPr>
        <p:txBody>
          <a:bodyPr wrap="none">
            <a:spAutoFit/>
          </a:bodyPr>
          <a:lstStyle/>
          <a:p>
            <a:pPr>
              <a:defRPr/>
            </a:pPr>
            <a:r>
              <a:rPr lang="en-US" sz="2400" baseline="0">
                <a:solidFill>
                  <a:srgbClr val="FF0B1E"/>
                </a:solidFill>
                <a:effectLst>
                  <a:outerShdw blurRad="38100" dist="38100" dir="2700000" algn="tl">
                    <a:srgbClr val="000000"/>
                  </a:outerShdw>
                </a:effectLst>
              </a:rPr>
              <a:t>2</a:t>
            </a:r>
            <a:r>
              <a:rPr lang="en-US" sz="2400" baseline="0">
                <a:solidFill>
                  <a:srgbClr val="FF0B1E"/>
                </a:solidFill>
                <a:effectLst>
                  <a:outerShdw blurRad="38100" dist="38100" dir="2700000" algn="tl">
                    <a:srgbClr val="000000"/>
                  </a:outerShdw>
                </a:effectLst>
                <a:latin typeface="Symbol" pitchFamily="18" charset="2"/>
              </a:rPr>
              <a:t>es</a:t>
            </a:r>
            <a:r>
              <a:rPr lang="en-US" sz="2400" baseline="0">
                <a:solidFill>
                  <a:srgbClr val="FF0B1E"/>
                </a:solidFill>
                <a:effectLst>
                  <a:outerShdw blurRad="38100" dist="38100" dir="2700000" algn="tl">
                    <a:srgbClr val="000000"/>
                  </a:outerShdw>
                </a:effectLst>
              </a:rPr>
              <a:t>T</a:t>
            </a:r>
            <a:r>
              <a:rPr lang="en-US" sz="2400" baseline="30000">
                <a:solidFill>
                  <a:srgbClr val="FF0B1E"/>
                </a:solidFill>
                <a:effectLst>
                  <a:outerShdw blurRad="38100" dist="38100" dir="2700000" algn="tl">
                    <a:srgbClr val="000000"/>
                  </a:outerShdw>
                </a:effectLst>
              </a:rPr>
              <a:t>4</a:t>
            </a:r>
            <a:r>
              <a:rPr lang="en-US" sz="2400">
                <a:solidFill>
                  <a:srgbClr val="FF0B1E"/>
                </a:solidFill>
                <a:effectLst>
                  <a:outerShdw blurRad="38100" dist="38100" dir="2700000" algn="tl">
                    <a:srgbClr val="000000"/>
                  </a:outerShdw>
                </a:effectLst>
              </a:rPr>
              <a:t>atm</a:t>
            </a:r>
          </a:p>
        </p:txBody>
      </p:sp>
      <p:sp>
        <p:nvSpPr>
          <p:cNvPr id="72717" name="Text Box 13"/>
          <p:cNvSpPr txBox="1">
            <a:spLocks noChangeArrowheads="1"/>
          </p:cNvSpPr>
          <p:nvPr/>
        </p:nvSpPr>
        <p:spPr bwMode="auto">
          <a:xfrm>
            <a:off x="2286000" y="1295400"/>
            <a:ext cx="331788"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Rot="1" noChangeArrowheads="1"/>
          </p:cNvSpPr>
          <p:nvPr>
            <p:ph idx="1"/>
          </p:nvPr>
        </p:nvSpPr>
        <p:spPr>
          <a:xfrm>
            <a:off x="152400" y="304800"/>
            <a:ext cx="8689975" cy="5794375"/>
          </a:xfrm>
        </p:spPr>
        <p:txBody>
          <a:bodyPr>
            <a:normAutofit lnSpcReduction="10000"/>
          </a:bodyPr>
          <a:lstStyle/>
          <a:p>
            <a:pPr eaLnBrk="1" hangingPunct="1">
              <a:lnSpc>
                <a:spcPct val="90000"/>
              </a:lnSpc>
              <a:buFont typeface="Wingdings" pitchFamily="2" charset="2"/>
              <a:buNone/>
              <a:defRPr/>
            </a:pPr>
            <a:r>
              <a:rPr lang="en-US" sz="2800" b="1" dirty="0" smtClean="0">
                <a:solidFill>
                  <a:srgbClr val="FFFF00"/>
                </a:solidFill>
                <a:effectLst/>
              </a:rPr>
              <a:t>It tells us that the place in the Earth system </a:t>
            </a:r>
            <a:r>
              <a:rPr lang="en-US" sz="2800" b="1" u="sng" dirty="0" smtClean="0">
                <a:solidFill>
                  <a:srgbClr val="FF0000"/>
                </a:solidFill>
                <a:effectLst/>
              </a:rPr>
              <a:t>where the T is most directly controlled by the rate of incoming solar energy </a:t>
            </a:r>
            <a:r>
              <a:rPr lang="en-US" sz="2800" b="1" dirty="0" smtClean="0">
                <a:solidFill>
                  <a:srgbClr val="FFFF00"/>
                </a:solidFill>
                <a:effectLst/>
              </a:rPr>
              <a:t>is the T at the location that radiates to space.</a:t>
            </a:r>
          </a:p>
          <a:p>
            <a:pPr eaLnBrk="1" hangingPunct="1">
              <a:lnSpc>
                <a:spcPct val="90000"/>
              </a:lnSpc>
              <a:buFont typeface="Wingdings" pitchFamily="2" charset="2"/>
              <a:buNone/>
              <a:defRPr/>
            </a:pPr>
            <a:endParaRPr lang="en-US" sz="2800" dirty="0" smtClean="0">
              <a:solidFill>
                <a:srgbClr val="FFFF00"/>
              </a:solidFill>
            </a:endParaRPr>
          </a:p>
          <a:p>
            <a:pPr eaLnBrk="1" hangingPunct="1">
              <a:lnSpc>
                <a:spcPct val="90000"/>
              </a:lnSpc>
              <a:buFont typeface="Wingdings" pitchFamily="2" charset="2"/>
              <a:buNone/>
              <a:defRPr/>
            </a:pPr>
            <a:r>
              <a:rPr lang="en-US" sz="2800" dirty="0" smtClean="0">
                <a:solidFill>
                  <a:srgbClr val="FFFF00"/>
                </a:solidFill>
              </a:rPr>
              <a:t>This is called the </a:t>
            </a:r>
          </a:p>
          <a:p>
            <a:pPr eaLnBrk="1" hangingPunct="1">
              <a:lnSpc>
                <a:spcPct val="90000"/>
              </a:lnSpc>
              <a:buFont typeface="Wingdings" pitchFamily="2" charset="2"/>
              <a:buNone/>
              <a:defRPr/>
            </a:pPr>
            <a:r>
              <a:rPr lang="en-US" sz="2800" i="1" dirty="0" smtClean="0">
                <a:solidFill>
                  <a:srgbClr val="FF0B1E"/>
                </a:solidFill>
              </a:rPr>
              <a:t>skin temperature </a:t>
            </a:r>
            <a:r>
              <a:rPr lang="en-US" sz="2800" dirty="0" smtClean="0">
                <a:solidFill>
                  <a:srgbClr val="FFFF00"/>
                </a:solidFill>
              </a:rPr>
              <a:t>of the Earth.</a:t>
            </a:r>
          </a:p>
          <a:p>
            <a:pPr eaLnBrk="1" hangingPunct="1">
              <a:lnSpc>
                <a:spcPct val="90000"/>
              </a:lnSpc>
              <a:buFont typeface="Wingdings" pitchFamily="2" charset="2"/>
              <a:buNone/>
              <a:defRPr/>
            </a:pPr>
            <a:r>
              <a:rPr lang="en-US" sz="2800" dirty="0" smtClean="0">
                <a:solidFill>
                  <a:srgbClr val="FFFF00"/>
                </a:solidFill>
              </a:rPr>
              <a:t>(it’s equal to the outer most </a:t>
            </a:r>
            <a:r>
              <a:rPr lang="en-US" sz="2800" dirty="0" err="1" smtClean="0">
                <a:solidFill>
                  <a:srgbClr val="FFFF00"/>
                </a:solidFill>
              </a:rPr>
              <a:t>T</a:t>
            </a:r>
            <a:r>
              <a:rPr lang="en-US" sz="2800" baseline="-25000" dirty="0" err="1" smtClean="0">
                <a:solidFill>
                  <a:srgbClr val="FFFF00"/>
                </a:solidFill>
              </a:rPr>
              <a:t>atm</a:t>
            </a:r>
            <a:r>
              <a:rPr lang="en-US" sz="2800" dirty="0" smtClean="0">
                <a:solidFill>
                  <a:srgbClr val="FFFF00"/>
                </a:solidFill>
              </a:rPr>
              <a:t>)</a:t>
            </a:r>
          </a:p>
          <a:p>
            <a:pPr eaLnBrk="1" hangingPunct="1">
              <a:lnSpc>
                <a:spcPct val="90000"/>
              </a:lnSpc>
              <a:buFont typeface="Wingdings" pitchFamily="2" charset="2"/>
              <a:buNone/>
              <a:defRPr/>
            </a:pPr>
            <a:endParaRPr lang="en-US" sz="2800" dirty="0" smtClean="0">
              <a:solidFill>
                <a:srgbClr val="FFFF00"/>
              </a:solidFill>
            </a:endParaRPr>
          </a:p>
          <a:p>
            <a:pPr eaLnBrk="1" hangingPunct="1">
              <a:lnSpc>
                <a:spcPct val="90000"/>
              </a:lnSpc>
              <a:buFont typeface="Wingdings" pitchFamily="2" charset="2"/>
              <a:buNone/>
              <a:defRPr/>
            </a:pPr>
            <a:r>
              <a:rPr lang="en-US" sz="2800" dirty="0" smtClean="0">
                <a:solidFill>
                  <a:srgbClr val="FFFF00"/>
                </a:solidFill>
              </a:rPr>
              <a:t>Now that we know this we can </a:t>
            </a:r>
          </a:p>
          <a:p>
            <a:pPr eaLnBrk="1" hangingPunct="1">
              <a:lnSpc>
                <a:spcPct val="90000"/>
              </a:lnSpc>
              <a:buFont typeface="Wingdings" pitchFamily="2" charset="2"/>
              <a:buNone/>
              <a:defRPr/>
            </a:pPr>
            <a:r>
              <a:rPr lang="en-US" sz="2800" dirty="0" smtClean="0">
                <a:solidFill>
                  <a:srgbClr val="FFFF00"/>
                </a:solidFill>
              </a:rPr>
              <a:t>plug that into the budget </a:t>
            </a:r>
            <a:r>
              <a:rPr lang="en-US" sz="2800" dirty="0" err="1" smtClean="0">
                <a:solidFill>
                  <a:srgbClr val="FFFF00"/>
                </a:solidFill>
              </a:rPr>
              <a:t>eqn</a:t>
            </a:r>
            <a:r>
              <a:rPr lang="en-US" sz="2800" dirty="0" smtClean="0">
                <a:solidFill>
                  <a:srgbClr val="FFFF00"/>
                </a:solidFill>
              </a:rPr>
              <a:t> </a:t>
            </a:r>
          </a:p>
          <a:p>
            <a:pPr eaLnBrk="1" hangingPunct="1">
              <a:lnSpc>
                <a:spcPct val="90000"/>
              </a:lnSpc>
              <a:buFont typeface="Wingdings" pitchFamily="2" charset="2"/>
              <a:buNone/>
              <a:defRPr/>
            </a:pPr>
            <a:r>
              <a:rPr lang="en-US" sz="2800" dirty="0" smtClean="0">
                <a:solidFill>
                  <a:srgbClr val="FFFF00"/>
                </a:solidFill>
              </a:rPr>
              <a:t>for the atm.</a:t>
            </a:r>
          </a:p>
          <a:p>
            <a:pPr eaLnBrk="1" hangingPunct="1">
              <a:lnSpc>
                <a:spcPct val="90000"/>
              </a:lnSpc>
              <a:buFont typeface="Wingdings" pitchFamily="2" charset="2"/>
              <a:buNone/>
              <a:defRPr/>
            </a:pPr>
            <a:endParaRPr lang="en-US" sz="2800" dirty="0">
              <a:solidFill>
                <a:srgbClr val="FFFF00"/>
              </a:solidFill>
            </a:endParaRPr>
          </a:p>
          <a:p>
            <a:pPr eaLnBrk="1" hangingPunct="1">
              <a:lnSpc>
                <a:spcPct val="90000"/>
              </a:lnSpc>
              <a:buFont typeface="Wingdings" pitchFamily="2" charset="2"/>
              <a:buNone/>
              <a:defRPr/>
            </a:pPr>
            <a:r>
              <a:rPr lang="en-US" sz="2800" dirty="0" smtClean="0">
                <a:solidFill>
                  <a:srgbClr val="FFFF00"/>
                </a:solidFill>
              </a:rPr>
              <a:t>Page 25 - 26</a:t>
            </a:r>
          </a:p>
          <a:p>
            <a:pPr eaLnBrk="1" hangingPunct="1">
              <a:lnSpc>
                <a:spcPct val="90000"/>
              </a:lnSpc>
              <a:buFont typeface="Wingdings" pitchFamily="2" charset="2"/>
              <a:buNone/>
              <a:defRPr/>
            </a:pPr>
            <a:endParaRPr lang="en-US" sz="2800" dirty="0" smtClean="0">
              <a:solidFill>
                <a:srgbClr val="FFFF00"/>
              </a:solidFill>
            </a:endParaRPr>
          </a:p>
          <a:p>
            <a:pPr eaLnBrk="1" hangingPunct="1">
              <a:lnSpc>
                <a:spcPct val="90000"/>
              </a:lnSpc>
              <a:buFont typeface="Wingdings" pitchFamily="2" charset="2"/>
              <a:buNone/>
              <a:defRPr/>
            </a:pPr>
            <a:endParaRPr lang="en-US" sz="2800" dirty="0" smtClean="0">
              <a:solidFill>
                <a:srgbClr val="FF0B1E"/>
              </a:solidFill>
            </a:endParaRPr>
          </a:p>
        </p:txBody>
      </p:sp>
      <p:grpSp>
        <p:nvGrpSpPr>
          <p:cNvPr id="28675" name="Group 5"/>
          <p:cNvGrpSpPr>
            <a:grpSpLocks/>
          </p:cNvGrpSpPr>
          <p:nvPr/>
        </p:nvGrpSpPr>
        <p:grpSpPr bwMode="auto">
          <a:xfrm>
            <a:off x="5334000" y="2286000"/>
            <a:ext cx="3810000" cy="4572000"/>
            <a:chOff x="3301" y="1440"/>
            <a:chExt cx="2459" cy="2880"/>
          </a:xfrm>
        </p:grpSpPr>
        <p:pic>
          <p:nvPicPr>
            <p:cNvPr id="28680" name="Picture 6" descr="ar03f04"/>
            <p:cNvPicPr>
              <a:picLocks noChangeAspect="1" noChangeArrowheads="1"/>
            </p:cNvPicPr>
            <p:nvPr/>
          </p:nvPicPr>
          <p:blipFill>
            <a:blip r:embed="rId2" cstate="print"/>
            <a:srcRect/>
            <a:stretch>
              <a:fillRect/>
            </a:stretch>
          </p:blipFill>
          <p:spPr bwMode="auto">
            <a:xfrm>
              <a:off x="3301" y="1440"/>
              <a:ext cx="2459" cy="2880"/>
            </a:xfrm>
            <a:prstGeom prst="rect">
              <a:avLst/>
            </a:prstGeom>
            <a:noFill/>
            <a:ln w="9525">
              <a:noFill/>
              <a:miter lim="800000"/>
              <a:headEnd/>
              <a:tailEnd/>
            </a:ln>
          </p:spPr>
        </p:pic>
        <p:sp>
          <p:nvSpPr>
            <p:cNvPr id="73735" name="Rectangle 7"/>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73736" name="Rectangle 8"/>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73737" name="Rectangle 9"/>
          <p:cNvSpPr>
            <a:spLocks noChangeArrowheads="1"/>
          </p:cNvSpPr>
          <p:nvPr/>
        </p:nvSpPr>
        <p:spPr bwMode="auto">
          <a:xfrm>
            <a:off x="5257800" y="6019800"/>
            <a:ext cx="2514600" cy="579438"/>
          </a:xfrm>
          <a:prstGeom prst="rect">
            <a:avLst/>
          </a:prstGeom>
          <a:noFill/>
          <a:ln w="9525">
            <a:noFill/>
            <a:miter lim="800000"/>
            <a:headEnd/>
            <a:tailEnd/>
          </a:ln>
          <a:effectLst/>
        </p:spPr>
        <p:txBody>
          <a:bodyPr>
            <a:spAutoFit/>
          </a:bodyPr>
          <a:lstStyle/>
          <a:p>
            <a:pPr>
              <a:defRPr/>
            </a:pPr>
            <a:r>
              <a:rPr lang="en-US" baseline="0">
                <a:solidFill>
                  <a:srgbClr val="FF0B1E"/>
                </a:solidFill>
                <a:effectLst>
                  <a:outerShdw blurRad="38100" dist="38100" dir="2700000" algn="tl">
                    <a:srgbClr val="000000"/>
                  </a:outerShdw>
                </a:effectLst>
                <a:latin typeface="Symbol" pitchFamily="18" charset="2"/>
              </a:rPr>
              <a:t>es</a:t>
            </a:r>
            <a:r>
              <a:rPr lang="en-US" baseline="0">
                <a:solidFill>
                  <a:srgbClr val="FF0B1E"/>
                </a:solidFill>
                <a:effectLst>
                  <a:outerShdw blurRad="38100" dist="38100" dir="2700000" algn="tl">
                    <a:srgbClr val="000000"/>
                  </a:outerShdw>
                </a:effectLst>
              </a:rPr>
              <a:t>T</a:t>
            </a:r>
            <a:r>
              <a:rPr lang="en-US" baseline="22000">
                <a:solidFill>
                  <a:srgbClr val="FF0B1E"/>
                </a:solidFill>
                <a:effectLst>
                  <a:outerShdw blurRad="38100" dist="38100" dir="2700000" algn="tl">
                    <a:srgbClr val="000000"/>
                  </a:outerShdw>
                </a:effectLst>
              </a:rPr>
              <a:t>4</a:t>
            </a:r>
            <a:r>
              <a:rPr lang="en-US">
                <a:solidFill>
                  <a:srgbClr val="FF0B1E"/>
                </a:solidFill>
                <a:effectLst>
                  <a:outerShdw blurRad="38100" dist="38100" dir="2700000" algn="tl">
                    <a:srgbClr val="000000"/>
                  </a:outerShdw>
                </a:effectLst>
              </a:rPr>
              <a:t>ground</a:t>
            </a:r>
          </a:p>
        </p:txBody>
      </p:sp>
      <p:sp>
        <p:nvSpPr>
          <p:cNvPr id="73739" name="Text Box 11"/>
          <p:cNvSpPr txBox="1">
            <a:spLocks noChangeArrowheads="1"/>
          </p:cNvSpPr>
          <p:nvPr/>
        </p:nvSpPr>
        <p:spPr bwMode="auto">
          <a:xfrm>
            <a:off x="6096000" y="2133600"/>
            <a:ext cx="1141413" cy="412750"/>
          </a:xfrm>
          <a:prstGeom prst="rect">
            <a:avLst/>
          </a:prstGeom>
          <a:noFill/>
          <a:ln w="19050">
            <a:noFill/>
            <a:miter lim="800000"/>
            <a:headEnd/>
            <a:tailEnd/>
          </a:ln>
          <a:effectLst/>
        </p:spPr>
        <p:txBody>
          <a:bodyPr wrap="none">
            <a:spAutoFit/>
          </a:bodyPr>
          <a:lstStyle/>
          <a:p>
            <a:pPr>
              <a:defRPr/>
            </a:pPr>
            <a:r>
              <a:rPr lang="en-US">
                <a:solidFill>
                  <a:srgbClr val="FF0B1E"/>
                </a:solidFill>
                <a:effectLst>
                  <a:outerShdw blurRad="38100" dist="38100" dir="2700000" algn="tl">
                    <a:srgbClr val="000000"/>
                  </a:outerShdw>
                </a:effectLst>
              </a:rPr>
              <a:t>In = Out</a:t>
            </a:r>
          </a:p>
        </p:txBody>
      </p:sp>
      <p:sp>
        <p:nvSpPr>
          <p:cNvPr id="73740" name="Rectangle 12"/>
          <p:cNvSpPr>
            <a:spLocks noChangeArrowheads="1"/>
          </p:cNvSpPr>
          <p:nvPr/>
        </p:nvSpPr>
        <p:spPr bwMode="auto">
          <a:xfrm>
            <a:off x="7834313" y="4343400"/>
            <a:ext cx="1309687" cy="457200"/>
          </a:xfrm>
          <a:prstGeom prst="rect">
            <a:avLst/>
          </a:prstGeom>
          <a:noFill/>
          <a:ln w="19050">
            <a:noFill/>
            <a:miter lim="800000"/>
            <a:headEnd/>
            <a:tailEnd/>
          </a:ln>
          <a:effectLst/>
        </p:spPr>
        <p:txBody>
          <a:bodyPr wrap="none">
            <a:spAutoFit/>
          </a:bodyPr>
          <a:lstStyle/>
          <a:p>
            <a:pPr>
              <a:defRPr/>
            </a:pPr>
            <a:r>
              <a:rPr lang="en-US" sz="2400" baseline="0">
                <a:solidFill>
                  <a:srgbClr val="FF0B1E"/>
                </a:solidFill>
                <a:effectLst>
                  <a:outerShdw blurRad="38100" dist="38100" dir="2700000" algn="tl">
                    <a:srgbClr val="000000"/>
                  </a:outerShdw>
                </a:effectLst>
              </a:rPr>
              <a:t>2</a:t>
            </a:r>
            <a:r>
              <a:rPr lang="en-US" sz="2400" baseline="0">
                <a:solidFill>
                  <a:srgbClr val="FF0B1E"/>
                </a:solidFill>
                <a:effectLst>
                  <a:outerShdw blurRad="38100" dist="38100" dir="2700000" algn="tl">
                    <a:srgbClr val="000000"/>
                  </a:outerShdw>
                </a:effectLst>
                <a:latin typeface="Symbol" pitchFamily="18" charset="2"/>
              </a:rPr>
              <a:t>es</a:t>
            </a:r>
            <a:r>
              <a:rPr lang="en-US" sz="2400" baseline="0">
                <a:solidFill>
                  <a:srgbClr val="FF0B1E"/>
                </a:solidFill>
                <a:effectLst>
                  <a:outerShdw blurRad="38100" dist="38100" dir="2700000" algn="tl">
                    <a:srgbClr val="000000"/>
                  </a:outerShdw>
                </a:effectLst>
              </a:rPr>
              <a:t>T</a:t>
            </a:r>
            <a:r>
              <a:rPr lang="en-US" sz="2400" baseline="30000">
                <a:solidFill>
                  <a:srgbClr val="FF0B1E"/>
                </a:solidFill>
                <a:effectLst>
                  <a:outerShdw blurRad="38100" dist="38100" dir="2700000" algn="tl">
                    <a:srgbClr val="000000"/>
                  </a:outerShdw>
                </a:effectLst>
              </a:rPr>
              <a:t>4</a:t>
            </a:r>
            <a:r>
              <a:rPr lang="en-US" sz="2400">
                <a:solidFill>
                  <a:srgbClr val="FF0B1E"/>
                </a:solidFill>
                <a:effectLst>
                  <a:outerShdw blurRad="38100" dist="38100" dir="2700000" algn="tl">
                    <a:srgbClr val="000000"/>
                  </a:outerShdw>
                </a:effectLst>
              </a:rPr>
              <a:t>atm</a:t>
            </a:r>
          </a:p>
        </p:txBody>
      </p:sp>
      <p:cxnSp>
        <p:nvCxnSpPr>
          <p:cNvPr id="11" name="Straight Connector 10"/>
          <p:cNvCxnSpPr/>
          <p:nvPr/>
        </p:nvCxnSpPr>
        <p:spPr bwMode="auto">
          <a:xfrm>
            <a:off x="5257800" y="2743200"/>
            <a:ext cx="3886200" cy="0"/>
          </a:xfrm>
          <a:prstGeom prst="line">
            <a:avLst/>
          </a:prstGeom>
          <a:noFill/>
          <a:ln w="38100" cap="flat" cmpd="sng" algn="ctr">
            <a:solidFill>
              <a:schemeClr val="bg1">
                <a:lumMod val="60000"/>
                <a:lumOff val="40000"/>
              </a:schemeClr>
            </a:solidFill>
            <a:prstDash val="dash"/>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idx="1"/>
          </p:nvPr>
        </p:nvSpPr>
        <p:spPr>
          <a:xfrm>
            <a:off x="301625" y="304800"/>
            <a:ext cx="8540750" cy="5794375"/>
          </a:xfrm>
        </p:spPr>
        <p:txBody>
          <a:bodyPr/>
          <a:lstStyle/>
          <a:p>
            <a:pPr eaLnBrk="1" hangingPunct="1">
              <a:buFont typeface="Wingdings" pitchFamily="2" charset="2"/>
              <a:buNone/>
              <a:defRPr/>
            </a:pPr>
            <a:endParaRPr lang="en-US" sz="2800" dirty="0" smtClean="0">
              <a:solidFill>
                <a:srgbClr val="FFFF00"/>
              </a:solidFill>
            </a:endParaRPr>
          </a:p>
          <a:p>
            <a:pPr eaLnBrk="1" hangingPunct="1">
              <a:buFont typeface="Wingdings" pitchFamily="2" charset="2"/>
              <a:buNone/>
              <a:defRPr/>
            </a:pPr>
            <a:endParaRPr lang="en-US" sz="2800" dirty="0" smtClean="0">
              <a:solidFill>
                <a:srgbClr val="FF0B1E"/>
              </a:solidFill>
            </a:endParaRPr>
          </a:p>
        </p:txBody>
      </p:sp>
      <p:grpSp>
        <p:nvGrpSpPr>
          <p:cNvPr id="29699" name="Group 3"/>
          <p:cNvGrpSpPr>
            <a:grpSpLocks/>
          </p:cNvGrpSpPr>
          <p:nvPr/>
        </p:nvGrpSpPr>
        <p:grpSpPr bwMode="auto">
          <a:xfrm>
            <a:off x="5240338" y="2286000"/>
            <a:ext cx="3903662" cy="4572000"/>
            <a:chOff x="3301" y="1440"/>
            <a:chExt cx="2459" cy="2880"/>
          </a:xfrm>
        </p:grpSpPr>
        <p:pic>
          <p:nvPicPr>
            <p:cNvPr id="29709" name="Picture 4" descr="ar03f04"/>
            <p:cNvPicPr>
              <a:picLocks noChangeAspect="1" noChangeArrowheads="1"/>
            </p:cNvPicPr>
            <p:nvPr/>
          </p:nvPicPr>
          <p:blipFill>
            <a:blip r:embed="rId3" cstate="print"/>
            <a:srcRect/>
            <a:stretch>
              <a:fillRect/>
            </a:stretch>
          </p:blipFill>
          <p:spPr bwMode="auto">
            <a:xfrm>
              <a:off x="3301" y="1440"/>
              <a:ext cx="2459" cy="2880"/>
            </a:xfrm>
            <a:prstGeom prst="rect">
              <a:avLst/>
            </a:prstGeom>
            <a:noFill/>
            <a:ln w="9525">
              <a:noFill/>
              <a:miter lim="800000"/>
              <a:headEnd/>
              <a:tailEnd/>
            </a:ln>
          </p:spPr>
        </p:pic>
        <p:sp>
          <p:nvSpPr>
            <p:cNvPr id="74757" name="Rectangle 5"/>
            <p:cNvSpPr>
              <a:spLocks noChangeArrowheads="1"/>
            </p:cNvSpPr>
            <p:nvPr/>
          </p:nvSpPr>
          <p:spPr bwMode="auto">
            <a:xfrm>
              <a:off x="3360" y="2784"/>
              <a:ext cx="2400" cy="240"/>
            </a:xfrm>
            <a:prstGeom prst="rect">
              <a:avLst/>
            </a:prstGeom>
            <a:solidFill>
              <a:schemeClr val="accent1">
                <a:alpha val="49001"/>
              </a:schemeClr>
            </a:solidFill>
            <a:ln w="9525">
              <a:solidFill>
                <a:schemeClr val="tx1"/>
              </a:solidFill>
              <a:miter lim="800000"/>
              <a:headEnd/>
              <a:tailEnd/>
            </a:ln>
            <a:effectLst/>
          </p:spPr>
          <p:txBody>
            <a:bodyPr wrap="none" anchor="ctr"/>
            <a:lstStyle/>
            <a:p>
              <a:pPr>
                <a:defRPr/>
              </a:pPr>
              <a:endParaRPr lang="en-US"/>
            </a:p>
          </p:txBody>
        </p:sp>
        <p:sp>
          <p:nvSpPr>
            <p:cNvPr id="74758" name="Rectangle 6"/>
            <p:cNvSpPr>
              <a:spLocks noChangeArrowheads="1"/>
            </p:cNvSpPr>
            <p:nvPr/>
          </p:nvSpPr>
          <p:spPr bwMode="auto">
            <a:xfrm>
              <a:off x="3312" y="3792"/>
              <a:ext cx="2448" cy="528"/>
            </a:xfrm>
            <a:prstGeom prst="rect">
              <a:avLst/>
            </a:prstGeom>
            <a:solidFill>
              <a:srgbClr val="339966">
                <a:alpha val="56000"/>
              </a:srgbClr>
            </a:solidFill>
            <a:ln w="9525">
              <a:noFill/>
              <a:miter lim="800000"/>
              <a:headEnd/>
              <a:tailEnd/>
            </a:ln>
            <a:effectLst/>
          </p:spPr>
          <p:txBody>
            <a:bodyPr wrap="none" anchor="ctr"/>
            <a:lstStyle/>
            <a:p>
              <a:pPr>
                <a:defRPr/>
              </a:pPr>
              <a:endParaRPr lang="en-US"/>
            </a:p>
          </p:txBody>
        </p:sp>
      </p:grpSp>
      <p:sp>
        <p:nvSpPr>
          <p:cNvPr id="74762" name="Text Box 10"/>
          <p:cNvSpPr txBox="1">
            <a:spLocks noChangeArrowheads="1"/>
          </p:cNvSpPr>
          <p:nvPr/>
        </p:nvSpPr>
        <p:spPr bwMode="auto">
          <a:xfrm>
            <a:off x="898525" y="914400"/>
            <a:ext cx="184150" cy="412750"/>
          </a:xfrm>
          <a:prstGeom prst="rect">
            <a:avLst/>
          </a:prstGeom>
          <a:noFill/>
          <a:ln w="19050">
            <a:noFill/>
            <a:miter lim="800000"/>
            <a:headEnd/>
            <a:tailEnd/>
          </a:ln>
          <a:effectLst/>
        </p:spPr>
        <p:txBody>
          <a:bodyPr wrap="none">
            <a:spAutoFit/>
          </a:bodyPr>
          <a:lstStyle/>
          <a:p>
            <a:pPr>
              <a:defRPr/>
            </a:pPr>
            <a:endParaRPr lang="en-US">
              <a:effectLst>
                <a:outerShdw blurRad="38100" dist="38100" dir="2700000" algn="tl">
                  <a:srgbClr val="000000"/>
                </a:outerShdw>
              </a:effectLst>
            </a:endParaRPr>
          </a:p>
        </p:txBody>
      </p:sp>
      <p:sp>
        <p:nvSpPr>
          <p:cNvPr id="74763" name="Text Box 11"/>
          <p:cNvSpPr txBox="1">
            <a:spLocks noChangeArrowheads="1"/>
          </p:cNvSpPr>
          <p:nvPr/>
        </p:nvSpPr>
        <p:spPr bwMode="auto">
          <a:xfrm>
            <a:off x="381000" y="498475"/>
            <a:ext cx="4910138" cy="6215063"/>
          </a:xfrm>
          <a:prstGeom prst="rect">
            <a:avLst/>
          </a:prstGeom>
          <a:noFill/>
          <a:ln w="19050">
            <a:noFill/>
            <a:miter lim="800000"/>
            <a:headEnd/>
            <a:tailEnd/>
          </a:ln>
          <a:effectLst/>
        </p:spPr>
        <p:txBody>
          <a:bodyPr>
            <a:spAutoFit/>
          </a:bodyPr>
          <a:lstStyle/>
          <a:p>
            <a:pPr>
              <a:defRPr/>
            </a:pPr>
            <a:r>
              <a:rPr lang="en-US" sz="2800" baseline="0" dirty="0">
                <a:solidFill>
                  <a:srgbClr val="FFFF00"/>
                </a:solidFill>
                <a:effectLst>
                  <a:outerShdw blurRad="38100" dist="38100" dir="2700000" algn="tl">
                    <a:srgbClr val="000000"/>
                  </a:outerShdw>
                </a:effectLst>
              </a:rPr>
              <a:t>And see that: (page 26)</a:t>
            </a:r>
          </a:p>
          <a:p>
            <a:pPr>
              <a:defRPr/>
            </a:pPr>
            <a:endParaRPr lang="en-US" sz="2800" baseline="0" dirty="0">
              <a:solidFill>
                <a:srgbClr val="FFFF00"/>
              </a:solidFill>
              <a:effectLst>
                <a:outerShdw blurRad="38100" dist="38100" dir="2700000" algn="tl">
                  <a:srgbClr val="000000"/>
                </a:outerShdw>
              </a:effectLst>
            </a:endParaRPr>
          </a:p>
          <a:p>
            <a:pPr eaLnBrk="1" hangingPunct="1">
              <a:lnSpc>
                <a:spcPct val="90000"/>
              </a:lnSpc>
              <a:spcBef>
                <a:spcPct val="20000"/>
              </a:spcBef>
              <a:buClr>
                <a:schemeClr val="hlink"/>
              </a:buClr>
              <a:buFont typeface="Wingdings" pitchFamily="2" charset="2"/>
              <a:buNone/>
              <a:defRPr/>
            </a:pPr>
            <a:r>
              <a:rPr lang="en-US" baseline="0" dirty="0">
                <a:solidFill>
                  <a:srgbClr val="FF0B1E"/>
                </a:solidFill>
                <a:effectLst>
                  <a:outerShdw blurRad="38100" dist="38100" dir="2700000" algn="tl">
                    <a:srgbClr val="000000"/>
                  </a:outerShdw>
                </a:effectLst>
              </a:rPr>
              <a:t>2</a:t>
            </a:r>
            <a:r>
              <a:rPr lang="en-US" baseline="0" dirty="0">
                <a:solidFill>
                  <a:srgbClr val="FF0B1E"/>
                </a:solidFill>
                <a:effectLst>
                  <a:outerShdw blurRad="38100" dist="38100" dir="2700000" algn="tl">
                    <a:srgbClr val="000000"/>
                  </a:outerShdw>
                </a:effectLst>
                <a:latin typeface="Symbol" pitchFamily="18" charset="2"/>
              </a:rPr>
              <a:t>es</a:t>
            </a:r>
            <a:r>
              <a:rPr lang="en-US" baseline="0" dirty="0">
                <a:solidFill>
                  <a:srgbClr val="FF0B1E"/>
                </a:solidFill>
                <a:effectLst>
                  <a:outerShdw blurRad="38100" dist="38100" dir="2700000" algn="tl">
                    <a:srgbClr val="000000"/>
                  </a:outerShdw>
                </a:effectLst>
              </a:rPr>
              <a:t>T</a:t>
            </a:r>
            <a:r>
              <a:rPr lang="en-US" baseline="30000" dirty="0">
                <a:solidFill>
                  <a:srgbClr val="FF0B1E"/>
                </a:solidFill>
                <a:effectLst>
                  <a:outerShdw blurRad="38100" dist="38100" dir="2700000" algn="tl">
                    <a:srgbClr val="000000"/>
                  </a:outerShdw>
                </a:effectLst>
              </a:rPr>
              <a:t>4</a:t>
            </a:r>
            <a:r>
              <a:rPr lang="en-US" dirty="0">
                <a:solidFill>
                  <a:srgbClr val="FF0B1E"/>
                </a:solidFill>
                <a:effectLst>
                  <a:outerShdw blurRad="38100" dist="38100" dir="2700000" algn="tl">
                    <a:srgbClr val="000000"/>
                  </a:outerShdw>
                </a:effectLst>
              </a:rPr>
              <a:t>atm   = </a:t>
            </a:r>
            <a:r>
              <a:rPr lang="en-US" baseline="0" dirty="0">
                <a:solidFill>
                  <a:srgbClr val="FF0B1E"/>
                </a:solidFill>
                <a:effectLst>
                  <a:outerShdw blurRad="38100" dist="38100" dir="2700000" algn="tl">
                    <a:srgbClr val="000000"/>
                  </a:outerShdw>
                </a:effectLst>
                <a:latin typeface="Symbol" pitchFamily="18" charset="2"/>
              </a:rPr>
              <a:t>es</a:t>
            </a:r>
            <a:r>
              <a:rPr lang="en-US" baseline="0" dirty="0">
                <a:solidFill>
                  <a:srgbClr val="FF0B1E"/>
                </a:solidFill>
                <a:effectLst>
                  <a:outerShdw blurRad="38100" dist="38100" dir="2700000" algn="tl">
                    <a:srgbClr val="000000"/>
                  </a:outerShdw>
                </a:effectLst>
              </a:rPr>
              <a:t>T</a:t>
            </a:r>
            <a:r>
              <a:rPr lang="en-US" baseline="30000" dirty="0">
                <a:solidFill>
                  <a:srgbClr val="FF0B1E"/>
                </a:solidFill>
                <a:effectLst>
                  <a:outerShdw blurRad="38100" dist="38100" dir="2700000" algn="tl">
                    <a:srgbClr val="000000"/>
                  </a:outerShdw>
                </a:effectLst>
              </a:rPr>
              <a:t>4</a:t>
            </a:r>
            <a:r>
              <a:rPr lang="en-US" dirty="0">
                <a:solidFill>
                  <a:srgbClr val="FF0B1E"/>
                </a:solidFill>
                <a:effectLst>
                  <a:outerShdw blurRad="38100" dist="38100" dir="2700000" algn="tl">
                    <a:srgbClr val="000000"/>
                  </a:outerShdw>
                </a:effectLst>
              </a:rPr>
              <a:t>ground</a:t>
            </a:r>
            <a:endParaRPr lang="en-US" dirty="0">
              <a:solidFill>
                <a:srgbClr val="FFFF00"/>
              </a:solidFill>
              <a:effectLst>
                <a:outerShdw blurRad="38100" dist="38100" dir="2700000" algn="tl">
                  <a:srgbClr val="000000"/>
                </a:outerShdw>
              </a:effectLst>
            </a:endParaRPr>
          </a:p>
          <a:p>
            <a:pPr>
              <a:defRPr/>
            </a:pPr>
            <a:endParaRPr lang="en-US" dirty="0">
              <a:effectLst>
                <a:outerShdw blurRad="38100" dist="38100" dir="2700000" algn="tl">
                  <a:srgbClr val="000000"/>
                </a:outerShdw>
              </a:effectLst>
            </a:endParaRPr>
          </a:p>
          <a:p>
            <a:pPr>
              <a:defRPr/>
            </a:pPr>
            <a:r>
              <a:rPr lang="en-US" sz="2800" baseline="0" dirty="0">
                <a:solidFill>
                  <a:srgbClr val="FFFF00"/>
                </a:solidFill>
                <a:effectLst>
                  <a:outerShdw blurRad="38100" dist="38100" dir="2700000" algn="tl">
                    <a:srgbClr val="000000"/>
                  </a:outerShdw>
                </a:effectLst>
              </a:rPr>
              <a:t>Or,</a:t>
            </a:r>
          </a:p>
          <a:p>
            <a:pPr>
              <a:defRPr/>
            </a:pPr>
            <a:endParaRPr lang="en-US" sz="2800" baseline="0" dirty="0">
              <a:solidFill>
                <a:srgbClr val="FFFF00"/>
              </a:solidFill>
              <a:effectLst>
                <a:outerShdw blurRad="38100" dist="38100" dir="2700000" algn="tl">
                  <a:srgbClr val="000000"/>
                </a:outerShdw>
              </a:effectLst>
            </a:endParaRPr>
          </a:p>
          <a:p>
            <a:pPr>
              <a:defRPr/>
            </a:pPr>
            <a:r>
              <a:rPr lang="en-US" baseline="0" dirty="0" err="1">
                <a:solidFill>
                  <a:srgbClr val="FFFF00"/>
                </a:solidFill>
                <a:effectLst>
                  <a:outerShdw blurRad="38100" dist="38100" dir="2700000" algn="tl">
                    <a:srgbClr val="000000"/>
                  </a:outerShdw>
                </a:effectLst>
              </a:rPr>
              <a:t>T</a:t>
            </a:r>
            <a:r>
              <a:rPr lang="en-US" baseline="-25000" dirty="0" err="1">
                <a:solidFill>
                  <a:srgbClr val="FFFF00"/>
                </a:solidFill>
                <a:effectLst>
                  <a:outerShdw blurRad="38100" dist="38100" dir="2700000" algn="tl">
                    <a:srgbClr val="000000"/>
                  </a:outerShdw>
                </a:effectLst>
              </a:rPr>
              <a:t>ground</a:t>
            </a:r>
            <a:r>
              <a:rPr lang="en-US" baseline="0" dirty="0">
                <a:solidFill>
                  <a:srgbClr val="FFFF00"/>
                </a:solidFill>
                <a:effectLst>
                  <a:outerShdw blurRad="38100" dist="38100" dir="2700000" algn="tl">
                    <a:srgbClr val="000000"/>
                  </a:outerShdw>
                </a:effectLst>
              </a:rPr>
              <a:t> =    2T</a:t>
            </a:r>
            <a:r>
              <a:rPr lang="en-US" baseline="-25000" dirty="0">
                <a:solidFill>
                  <a:srgbClr val="FFFF00"/>
                </a:solidFill>
                <a:effectLst>
                  <a:outerShdw blurRad="38100" dist="38100" dir="2700000" algn="tl">
                    <a:srgbClr val="000000"/>
                  </a:outerShdw>
                </a:effectLst>
              </a:rPr>
              <a:t>atm</a:t>
            </a:r>
          </a:p>
          <a:p>
            <a:pPr>
              <a:defRPr/>
            </a:pPr>
            <a:endParaRPr lang="en-US" dirty="0">
              <a:effectLst>
                <a:outerShdw blurRad="38100" dist="38100" dir="2700000" algn="tl">
                  <a:srgbClr val="000000"/>
                </a:outerShdw>
              </a:effectLst>
            </a:endParaRPr>
          </a:p>
          <a:p>
            <a:pPr>
              <a:defRPr/>
            </a:pPr>
            <a:r>
              <a:rPr lang="en-US" sz="2400" baseline="0" dirty="0">
                <a:effectLst>
                  <a:outerShdw blurRad="38100" dist="38100" dir="2700000" algn="tl">
                    <a:srgbClr val="000000"/>
                  </a:outerShdw>
                </a:effectLst>
              </a:rPr>
              <a:t>This means that the T of the ground must be warmer than the skin T by a factor of the fourth root of 2, an irrational number that = 1.189. </a:t>
            </a:r>
            <a:r>
              <a:rPr lang="en-US" sz="2400" baseline="0" dirty="0">
                <a:solidFill>
                  <a:srgbClr val="FF0B1E"/>
                </a:solidFill>
                <a:effectLst>
                  <a:outerShdw blurRad="38100" dist="38100" dir="2700000" algn="tl">
                    <a:srgbClr val="000000"/>
                  </a:outerShdw>
                </a:effectLst>
              </a:rPr>
              <a:t>(~19%)</a:t>
            </a:r>
          </a:p>
          <a:p>
            <a:pPr>
              <a:defRPr/>
            </a:pPr>
            <a:endParaRPr lang="en-US" sz="2400" baseline="0" dirty="0">
              <a:solidFill>
                <a:srgbClr val="FF0B1E"/>
              </a:solidFill>
              <a:effectLst>
                <a:outerShdw blurRad="38100" dist="38100" dir="2700000" algn="tl">
                  <a:srgbClr val="000000"/>
                </a:outerShdw>
              </a:effectLst>
            </a:endParaRPr>
          </a:p>
          <a:p>
            <a:pPr>
              <a:defRPr/>
            </a:pPr>
            <a:r>
              <a:rPr lang="en-US" sz="2800" dirty="0">
                <a:solidFill>
                  <a:srgbClr val="FF0000"/>
                </a:solidFill>
              </a:rPr>
              <a:t>Fourth root of 2 = ± 1.189207</a:t>
            </a:r>
            <a:endParaRPr lang="en-US" sz="2800" baseline="0" dirty="0">
              <a:solidFill>
                <a:srgbClr val="FF0000"/>
              </a:solidFill>
              <a:effectLst>
                <a:outerShdw blurRad="38100" dist="38100" dir="2700000" algn="tl">
                  <a:srgbClr val="000000"/>
                </a:outerShdw>
              </a:effectLst>
            </a:endParaRPr>
          </a:p>
        </p:txBody>
      </p:sp>
      <p:sp>
        <p:nvSpPr>
          <p:cNvPr id="74765" name="Freeform 13"/>
          <p:cNvSpPr>
            <a:spLocks/>
          </p:cNvSpPr>
          <p:nvPr/>
        </p:nvSpPr>
        <p:spPr bwMode="auto">
          <a:xfrm>
            <a:off x="1981200" y="2946400"/>
            <a:ext cx="1447800" cy="1054100"/>
          </a:xfrm>
          <a:custGeom>
            <a:avLst/>
            <a:gdLst/>
            <a:ahLst/>
            <a:cxnLst>
              <a:cxn ang="0">
                <a:pos x="0" y="320"/>
              </a:cxn>
              <a:cxn ang="0">
                <a:pos x="192" y="512"/>
              </a:cxn>
              <a:cxn ang="0">
                <a:pos x="192" y="80"/>
              </a:cxn>
              <a:cxn ang="0">
                <a:pos x="912" y="32"/>
              </a:cxn>
            </a:cxnLst>
            <a:rect l="0" t="0" r="r" b="b"/>
            <a:pathLst>
              <a:path w="912" h="552">
                <a:moveTo>
                  <a:pt x="0" y="320"/>
                </a:moveTo>
                <a:cubicBezTo>
                  <a:pt x="80" y="436"/>
                  <a:pt x="160" y="552"/>
                  <a:pt x="192" y="512"/>
                </a:cubicBezTo>
                <a:cubicBezTo>
                  <a:pt x="224" y="472"/>
                  <a:pt x="72" y="160"/>
                  <a:pt x="192" y="80"/>
                </a:cubicBezTo>
                <a:cubicBezTo>
                  <a:pt x="312" y="0"/>
                  <a:pt x="612" y="16"/>
                  <a:pt x="912" y="32"/>
                </a:cubicBezTo>
              </a:path>
            </a:pathLst>
          </a:custGeom>
          <a:noFill/>
          <a:ln w="19050" cap="flat" cmpd="sng">
            <a:solidFill>
              <a:srgbClr val="FF0B1E"/>
            </a:solidFill>
            <a:prstDash val="solid"/>
            <a:round/>
            <a:headEnd/>
            <a:tailEnd/>
          </a:ln>
          <a:effectLst/>
        </p:spPr>
        <p:txBody>
          <a:bodyPr/>
          <a:lstStyle/>
          <a:p>
            <a:pPr>
              <a:defRPr/>
            </a:pPr>
            <a:endParaRPr lang="en-US"/>
          </a:p>
        </p:txBody>
      </p:sp>
      <p:sp>
        <p:nvSpPr>
          <p:cNvPr id="74766" name="Text Box 14"/>
          <p:cNvSpPr txBox="1">
            <a:spLocks noChangeArrowheads="1"/>
          </p:cNvSpPr>
          <p:nvPr/>
        </p:nvSpPr>
        <p:spPr bwMode="auto">
          <a:xfrm>
            <a:off x="1920875" y="3068638"/>
            <a:ext cx="331788" cy="412750"/>
          </a:xfrm>
          <a:prstGeom prst="rect">
            <a:avLst/>
          </a:prstGeom>
          <a:noFill/>
          <a:ln w="19050">
            <a:noFill/>
            <a:miter lim="800000"/>
            <a:headEnd/>
            <a:tailEnd/>
          </a:ln>
          <a:effectLst/>
        </p:spPr>
        <p:txBody>
          <a:bodyPr wrap="none">
            <a:spAutoFit/>
          </a:bodyPr>
          <a:lstStyle/>
          <a:p>
            <a:pPr>
              <a:defRPr/>
            </a:pPr>
            <a:r>
              <a:rPr lang="en-US" dirty="0">
                <a:solidFill>
                  <a:srgbClr val="FFFF00"/>
                </a:solidFill>
                <a:effectLst>
                  <a:outerShdw blurRad="38100" dist="38100" dir="2700000" algn="tl">
                    <a:srgbClr val="000000"/>
                  </a:outerShdw>
                </a:effectLst>
              </a:rPr>
              <a:t>4</a:t>
            </a:r>
          </a:p>
        </p:txBody>
      </p:sp>
      <p:sp>
        <p:nvSpPr>
          <p:cNvPr id="74767" name="Text Box 15"/>
          <p:cNvSpPr txBox="1">
            <a:spLocks noChangeArrowheads="1"/>
          </p:cNvSpPr>
          <p:nvPr/>
        </p:nvSpPr>
        <p:spPr bwMode="auto">
          <a:xfrm>
            <a:off x="5257800" y="5943600"/>
            <a:ext cx="2833688" cy="412750"/>
          </a:xfrm>
          <a:prstGeom prst="rect">
            <a:avLst/>
          </a:prstGeom>
          <a:noFill/>
          <a:ln w="19050">
            <a:noFill/>
            <a:miter lim="800000"/>
            <a:headEnd/>
            <a:tailEnd/>
          </a:ln>
          <a:effectLst/>
        </p:spPr>
        <p:txBody>
          <a:bodyPr>
            <a:spAutoFit/>
          </a:bodyPr>
          <a:lstStyle/>
          <a:p>
            <a:pPr>
              <a:defRPr/>
            </a:pPr>
            <a:r>
              <a:rPr lang="en-US">
                <a:solidFill>
                  <a:srgbClr val="FFFF00"/>
                </a:solidFill>
                <a:effectLst>
                  <a:outerShdw blurRad="38100" dist="38100" dir="2700000" algn="tl">
                    <a:srgbClr val="000000"/>
                  </a:outerShdw>
                </a:effectLst>
              </a:rPr>
              <a:t>Warmer by about 19%</a:t>
            </a:r>
          </a:p>
        </p:txBody>
      </p:sp>
      <p:sp>
        <p:nvSpPr>
          <p:cNvPr id="74768" name="Rectangle 16"/>
          <p:cNvSpPr>
            <a:spLocks noChangeArrowheads="1"/>
          </p:cNvSpPr>
          <p:nvPr/>
        </p:nvSpPr>
        <p:spPr bwMode="auto">
          <a:xfrm>
            <a:off x="7834313" y="4343400"/>
            <a:ext cx="1309687" cy="457200"/>
          </a:xfrm>
          <a:prstGeom prst="rect">
            <a:avLst/>
          </a:prstGeom>
          <a:noFill/>
          <a:ln w="19050">
            <a:noFill/>
            <a:miter lim="800000"/>
            <a:headEnd/>
            <a:tailEnd/>
          </a:ln>
          <a:effectLst/>
        </p:spPr>
        <p:txBody>
          <a:bodyPr wrap="none">
            <a:spAutoFit/>
          </a:bodyPr>
          <a:lstStyle/>
          <a:p>
            <a:pPr>
              <a:defRPr/>
            </a:pPr>
            <a:r>
              <a:rPr lang="en-US" sz="2400" baseline="0">
                <a:solidFill>
                  <a:srgbClr val="FF0B1E"/>
                </a:solidFill>
                <a:effectLst>
                  <a:outerShdw blurRad="38100" dist="38100" dir="2700000" algn="tl">
                    <a:srgbClr val="000000"/>
                  </a:outerShdw>
                </a:effectLst>
              </a:rPr>
              <a:t>2</a:t>
            </a:r>
            <a:r>
              <a:rPr lang="en-US" sz="2400" baseline="0">
                <a:solidFill>
                  <a:srgbClr val="FF0B1E"/>
                </a:solidFill>
                <a:effectLst>
                  <a:outerShdw blurRad="38100" dist="38100" dir="2700000" algn="tl">
                    <a:srgbClr val="000000"/>
                  </a:outerShdw>
                </a:effectLst>
                <a:latin typeface="Symbol" pitchFamily="18" charset="2"/>
              </a:rPr>
              <a:t>es</a:t>
            </a:r>
            <a:r>
              <a:rPr lang="en-US" sz="2400" baseline="0">
                <a:solidFill>
                  <a:srgbClr val="FF0B1E"/>
                </a:solidFill>
                <a:effectLst>
                  <a:outerShdw blurRad="38100" dist="38100" dir="2700000" algn="tl">
                    <a:srgbClr val="000000"/>
                  </a:outerShdw>
                </a:effectLst>
              </a:rPr>
              <a:t>T</a:t>
            </a:r>
            <a:r>
              <a:rPr lang="en-US" sz="2400" baseline="30000">
                <a:solidFill>
                  <a:srgbClr val="FF0B1E"/>
                </a:solidFill>
                <a:effectLst>
                  <a:outerShdw blurRad="38100" dist="38100" dir="2700000" algn="tl">
                    <a:srgbClr val="000000"/>
                  </a:outerShdw>
                </a:effectLst>
              </a:rPr>
              <a:t>4</a:t>
            </a:r>
            <a:r>
              <a:rPr lang="en-US" sz="2400">
                <a:solidFill>
                  <a:srgbClr val="FF0B1E"/>
                </a:solidFill>
                <a:effectLst>
                  <a:outerShdw blurRad="38100" dist="38100" dir="2700000" algn="tl">
                    <a:srgbClr val="000000"/>
                  </a:outerShdw>
                </a:effectLst>
              </a:rPr>
              <a:t>atm</a:t>
            </a:r>
          </a:p>
        </p:txBody>
      </p:sp>
      <p:sp>
        <p:nvSpPr>
          <p:cNvPr id="74769" name="Rectangle 17"/>
          <p:cNvSpPr>
            <a:spLocks noChangeArrowheads="1"/>
          </p:cNvSpPr>
          <p:nvPr/>
        </p:nvSpPr>
        <p:spPr bwMode="auto">
          <a:xfrm>
            <a:off x="7086600" y="6248400"/>
            <a:ext cx="2514600" cy="579438"/>
          </a:xfrm>
          <a:prstGeom prst="rect">
            <a:avLst/>
          </a:prstGeom>
          <a:noFill/>
          <a:ln w="9525">
            <a:noFill/>
            <a:miter lim="800000"/>
            <a:headEnd/>
            <a:tailEnd/>
          </a:ln>
          <a:effectLst/>
        </p:spPr>
        <p:txBody>
          <a:bodyPr>
            <a:spAutoFit/>
          </a:bodyPr>
          <a:lstStyle/>
          <a:p>
            <a:pPr>
              <a:defRPr/>
            </a:pPr>
            <a:r>
              <a:rPr lang="en-US" baseline="0">
                <a:solidFill>
                  <a:srgbClr val="FF0B1E"/>
                </a:solidFill>
                <a:effectLst>
                  <a:outerShdw blurRad="38100" dist="38100" dir="2700000" algn="tl">
                    <a:srgbClr val="000000"/>
                  </a:outerShdw>
                </a:effectLst>
                <a:latin typeface="Symbol" pitchFamily="18" charset="2"/>
              </a:rPr>
              <a:t>es</a:t>
            </a:r>
            <a:r>
              <a:rPr lang="en-US" baseline="0">
                <a:solidFill>
                  <a:srgbClr val="FF0B1E"/>
                </a:solidFill>
                <a:effectLst>
                  <a:outerShdw blurRad="38100" dist="38100" dir="2700000" algn="tl">
                    <a:srgbClr val="000000"/>
                  </a:outerShdw>
                </a:effectLst>
              </a:rPr>
              <a:t>T</a:t>
            </a:r>
            <a:r>
              <a:rPr lang="en-US" baseline="22000">
                <a:solidFill>
                  <a:srgbClr val="FF0B1E"/>
                </a:solidFill>
                <a:effectLst>
                  <a:outerShdw blurRad="38100" dist="38100" dir="2700000" algn="tl">
                    <a:srgbClr val="000000"/>
                  </a:outerShdw>
                </a:effectLst>
              </a:rPr>
              <a:t>4</a:t>
            </a:r>
            <a:r>
              <a:rPr lang="en-US">
                <a:solidFill>
                  <a:srgbClr val="FF0B1E"/>
                </a:solidFill>
                <a:effectLst>
                  <a:outerShdw blurRad="38100" dist="38100" dir="2700000" algn="tl">
                    <a:srgbClr val="000000"/>
                  </a:outerShdw>
                </a:effectLst>
              </a:rPr>
              <a:t>ground</a:t>
            </a:r>
          </a:p>
        </p:txBody>
      </p:sp>
      <p:sp>
        <p:nvSpPr>
          <p:cNvPr id="74770" name="Freeform 18"/>
          <p:cNvSpPr>
            <a:spLocks/>
          </p:cNvSpPr>
          <p:nvPr/>
        </p:nvSpPr>
        <p:spPr bwMode="auto">
          <a:xfrm>
            <a:off x="5232400" y="2743200"/>
            <a:ext cx="3835400" cy="1588"/>
          </a:xfrm>
          <a:custGeom>
            <a:avLst/>
            <a:gdLst/>
            <a:ahLst/>
            <a:cxnLst>
              <a:cxn ang="0">
                <a:pos x="16" y="0"/>
              </a:cxn>
              <a:cxn ang="0">
                <a:pos x="400" y="0"/>
              </a:cxn>
              <a:cxn ang="0">
                <a:pos x="2416" y="0"/>
              </a:cxn>
            </a:cxnLst>
            <a:rect l="0" t="0" r="r" b="b"/>
            <a:pathLst>
              <a:path w="2416" h="1">
                <a:moveTo>
                  <a:pt x="16" y="0"/>
                </a:moveTo>
                <a:cubicBezTo>
                  <a:pt x="8" y="0"/>
                  <a:pt x="0" y="0"/>
                  <a:pt x="400" y="0"/>
                </a:cubicBezTo>
                <a:cubicBezTo>
                  <a:pt x="800" y="0"/>
                  <a:pt x="1608" y="0"/>
                  <a:pt x="2416" y="0"/>
                </a:cubicBezTo>
              </a:path>
            </a:pathLst>
          </a:custGeom>
          <a:noFill/>
          <a:ln w="31750" cap="flat" cmpd="sng">
            <a:solidFill>
              <a:srgbClr val="0000FF"/>
            </a:solidFill>
            <a:prstDash val="dash"/>
            <a:round/>
            <a:headEnd/>
            <a:tailEnd/>
          </a:ln>
          <a:effectLst/>
        </p:spPr>
        <p:txBody>
          <a:bodyPr/>
          <a:lstStyle/>
          <a:p>
            <a:pPr>
              <a:defRPr/>
            </a:pPr>
            <a:endParaRPr lang="en-US"/>
          </a:p>
        </p:txBody>
      </p:sp>
      <p:sp>
        <p:nvSpPr>
          <p:cNvPr id="15" name="Rectangle 14"/>
          <p:cNvSpPr/>
          <p:nvPr/>
        </p:nvSpPr>
        <p:spPr>
          <a:xfrm>
            <a:off x="8077200" y="2362200"/>
            <a:ext cx="844550" cy="584200"/>
          </a:xfrm>
          <a:prstGeom prst="rect">
            <a:avLst/>
          </a:prstGeom>
        </p:spPr>
        <p:txBody>
          <a:bodyPr wrap="none">
            <a:spAutoFit/>
          </a:bodyPr>
          <a:lstStyle/>
          <a:p>
            <a:pPr>
              <a:defRPr/>
            </a:pPr>
            <a:r>
              <a:rPr lang="en-US" baseline="0" dirty="0" err="1">
                <a:solidFill>
                  <a:srgbClr val="FFFF00"/>
                </a:solidFill>
                <a:effectLst>
                  <a:outerShdw blurRad="38100" dist="38100" dir="2700000" algn="tl">
                    <a:srgbClr val="000000"/>
                  </a:outerShdw>
                </a:effectLst>
              </a:rPr>
              <a:t>T</a:t>
            </a:r>
            <a:r>
              <a:rPr lang="en-US" baseline="-25000" dirty="0" err="1">
                <a:solidFill>
                  <a:srgbClr val="FFFF00"/>
                </a:solidFill>
                <a:effectLst>
                  <a:outerShdw blurRad="38100" dist="38100" dir="2700000" algn="tl">
                    <a:srgbClr val="000000"/>
                  </a:outerShdw>
                </a:effectLst>
              </a:rPr>
              <a:t>atm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6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6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sz="half" idx="2"/>
          </p:nvPr>
        </p:nvSpPr>
        <p:spPr>
          <a:xfrm>
            <a:off x="2895600" y="2133600"/>
            <a:ext cx="2514600" cy="457200"/>
          </a:xfrm>
        </p:spPr>
        <p:txBody>
          <a:bodyPr/>
          <a:lstStyle/>
          <a:p>
            <a:pPr marL="0" indent="0">
              <a:lnSpc>
                <a:spcPct val="80000"/>
              </a:lnSpc>
              <a:spcBef>
                <a:spcPct val="50000"/>
              </a:spcBef>
              <a:buFontTx/>
              <a:buNone/>
              <a:tabLst>
                <a:tab pos="4114800" algn="ctr"/>
              </a:tabLst>
            </a:pPr>
            <a:r>
              <a:rPr lang="en-US" sz="2400">
                <a:latin typeface="Symbol" pitchFamily="-96" charset="2"/>
              </a:rPr>
              <a:t>s</a:t>
            </a:r>
            <a:r>
              <a:rPr lang="en-US" sz="2400"/>
              <a:t> T</a:t>
            </a:r>
            <a:r>
              <a:rPr lang="en-US" sz="2400" baseline="-25000"/>
              <a:t>s</a:t>
            </a:r>
            <a:r>
              <a:rPr lang="en-US" sz="2400" baseline="30000"/>
              <a:t>4</a:t>
            </a:r>
            <a:r>
              <a:rPr lang="en-US" sz="2400"/>
              <a:t> = 2 S’  </a:t>
            </a:r>
            <a:r>
              <a:rPr lang="en-US" sz="2400">
                <a:cs typeface="Times New Roman" pitchFamily="18" charset="0"/>
              </a:rPr>
              <a:t>→</a:t>
            </a:r>
          </a:p>
        </p:txBody>
      </p:sp>
      <p:pic>
        <p:nvPicPr>
          <p:cNvPr id="125955" name="Picture 3" descr="TESClogo"/>
          <p:cNvPicPr>
            <a:picLocks noChangeAspect="1" noChangeArrowheads="1"/>
          </p:cNvPicPr>
          <p:nvPr/>
        </p:nvPicPr>
        <p:blipFill>
          <a:blip r:embed="rId3" cstate="print"/>
          <a:srcRect/>
          <a:stretch>
            <a:fillRect/>
          </a:stretch>
        </p:blipFill>
        <p:spPr bwMode="auto">
          <a:xfrm>
            <a:off x="8505825" y="0"/>
            <a:ext cx="638175" cy="685800"/>
          </a:xfrm>
          <a:prstGeom prst="rect">
            <a:avLst/>
          </a:prstGeom>
          <a:noFill/>
        </p:spPr>
      </p:pic>
      <p:sp>
        <p:nvSpPr>
          <p:cNvPr id="125956"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25957" name="Picture 5"/>
          <p:cNvPicPr>
            <a:picLocks noChangeAspect="1" noChangeArrowheads="1"/>
          </p:cNvPicPr>
          <p:nvPr/>
        </p:nvPicPr>
        <p:blipFill>
          <a:blip r:embed="rId4" cstate="print"/>
          <a:srcRect/>
          <a:stretch>
            <a:fillRect/>
          </a:stretch>
        </p:blipFill>
        <p:spPr bwMode="auto">
          <a:xfrm>
            <a:off x="8229600" y="6419850"/>
            <a:ext cx="914400" cy="438150"/>
          </a:xfrm>
          <a:prstGeom prst="rect">
            <a:avLst/>
          </a:prstGeom>
          <a:noFill/>
        </p:spPr>
      </p:pic>
      <p:pic>
        <p:nvPicPr>
          <p:cNvPr id="125958" name="Picture 6" descr="solar_nao"/>
          <p:cNvPicPr>
            <a:picLocks noChangeAspect="1" noChangeArrowheads="1"/>
          </p:cNvPicPr>
          <p:nvPr/>
        </p:nvPicPr>
        <p:blipFill>
          <a:blip r:embed="rId5" cstate="print"/>
          <a:srcRect/>
          <a:stretch>
            <a:fillRect/>
          </a:stretch>
        </p:blipFill>
        <p:spPr bwMode="auto">
          <a:xfrm>
            <a:off x="0" y="0"/>
            <a:ext cx="692150" cy="762000"/>
          </a:xfrm>
          <a:prstGeom prst="rect">
            <a:avLst/>
          </a:prstGeom>
          <a:noFill/>
        </p:spPr>
      </p:pic>
      <p:sp>
        <p:nvSpPr>
          <p:cNvPr id="125959" name="Rectangle 7"/>
          <p:cNvSpPr>
            <a:spLocks noGrp="1" noChangeArrowheads="1"/>
          </p:cNvSpPr>
          <p:nvPr>
            <p:ph type="title"/>
          </p:nvPr>
        </p:nvSpPr>
        <p:spPr>
          <a:xfrm>
            <a:off x="685800" y="0"/>
            <a:ext cx="7772400" cy="1066800"/>
          </a:xfrm>
          <a:noFill/>
          <a:ln/>
        </p:spPr>
        <p:txBody>
          <a:bodyPr/>
          <a:lstStyle/>
          <a:p>
            <a:r>
              <a:rPr lang="en-US" sz="2800"/>
              <a:t>Q2:  What effect do greenhouse gases have on Earth’s equilibrium temperature?</a:t>
            </a:r>
          </a:p>
        </p:txBody>
      </p:sp>
      <p:sp>
        <p:nvSpPr>
          <p:cNvPr id="125962" name="Text Box 10"/>
          <p:cNvSpPr txBox="1">
            <a:spLocks noChangeArrowheads="1"/>
          </p:cNvSpPr>
          <p:nvPr/>
        </p:nvSpPr>
        <p:spPr bwMode="auto">
          <a:xfrm>
            <a:off x="457200" y="1447800"/>
            <a:ext cx="8458200" cy="457200"/>
          </a:xfrm>
          <a:prstGeom prst="rect">
            <a:avLst/>
          </a:prstGeom>
          <a:noFill/>
          <a:ln w="9525">
            <a:noFill/>
            <a:miter lim="800000"/>
            <a:headEnd/>
            <a:tailEnd/>
          </a:ln>
          <a:effectLst/>
        </p:spPr>
        <p:txBody>
          <a:bodyPr>
            <a:spAutoFit/>
          </a:bodyPr>
          <a:lstStyle/>
          <a:p>
            <a:pPr>
              <a:spcBef>
                <a:spcPct val="50000"/>
              </a:spcBef>
            </a:pPr>
            <a:r>
              <a:rPr lang="en-US" dirty="0"/>
              <a:t>Eliminate </a:t>
            </a:r>
            <a:r>
              <a:rPr lang="en-US" dirty="0">
                <a:latin typeface="Symbol" pitchFamily="-96" charset="2"/>
              </a:rPr>
              <a:t>s</a:t>
            </a:r>
            <a:r>
              <a:rPr lang="en-US" dirty="0"/>
              <a:t> T</a:t>
            </a:r>
            <a:r>
              <a:rPr lang="en-US" baseline="-25000" dirty="0"/>
              <a:t>e</a:t>
            </a:r>
            <a:r>
              <a:rPr lang="en-US" baseline="30000" dirty="0"/>
              <a:t>4</a:t>
            </a:r>
            <a:r>
              <a:rPr lang="en-US" dirty="0"/>
              <a:t> from the two equations and solve for Earth’s T</a:t>
            </a:r>
            <a:r>
              <a:rPr lang="en-US" baseline="-25000" dirty="0"/>
              <a:t>s</a:t>
            </a:r>
            <a:r>
              <a:rPr lang="en-US" dirty="0"/>
              <a:t>:</a:t>
            </a:r>
          </a:p>
        </p:txBody>
      </p:sp>
      <p:sp>
        <p:nvSpPr>
          <p:cNvPr id="125967"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25966" name="Object 14"/>
          <p:cNvGraphicFramePr>
            <a:graphicFrameLocks noChangeAspect="1"/>
          </p:cNvGraphicFramePr>
          <p:nvPr/>
        </p:nvGraphicFramePr>
        <p:xfrm>
          <a:off x="528638" y="2779713"/>
          <a:ext cx="8086725" cy="1106487"/>
        </p:xfrm>
        <a:graphic>
          <a:graphicData uri="http://schemas.openxmlformats.org/presentationml/2006/ole">
            <p:oleObj spid="_x0000_s67586" name="Equation" r:id="rId6" imgW="3898900" imgH="533400" progId="">
              <p:embed/>
            </p:oleObj>
          </a:graphicData>
        </a:graphic>
      </p:graphicFrame>
      <p:sp>
        <p:nvSpPr>
          <p:cNvPr id="125968" name="Rectangle 16"/>
          <p:cNvSpPr>
            <a:spLocks noChangeArrowheads="1"/>
          </p:cNvSpPr>
          <p:nvPr/>
        </p:nvSpPr>
        <p:spPr bwMode="auto">
          <a:xfrm>
            <a:off x="228600" y="4213225"/>
            <a:ext cx="7848600" cy="2406650"/>
          </a:xfrm>
          <a:prstGeom prst="rect">
            <a:avLst/>
          </a:prstGeom>
          <a:noFill/>
          <a:ln w="9525">
            <a:noFill/>
            <a:miter lim="800000"/>
            <a:headEnd/>
            <a:tailEnd/>
          </a:ln>
          <a:effectLst/>
        </p:spPr>
        <p:txBody>
          <a:bodyPr anchor="ctr">
            <a:spAutoFit/>
          </a:bodyPr>
          <a:lstStyle/>
          <a:p>
            <a:r>
              <a:rPr lang="en-US"/>
              <a:t>Reality check:  This is certainly warmer – in fact it is about 15º C </a:t>
            </a:r>
            <a:r>
              <a:rPr lang="en-US" i="1"/>
              <a:t>too</a:t>
            </a:r>
            <a:r>
              <a:rPr lang="en-US"/>
              <a:t> warm.  </a:t>
            </a:r>
          </a:p>
          <a:p>
            <a:endParaRPr lang="en-US"/>
          </a:p>
          <a:p>
            <a:r>
              <a:rPr lang="en-US" sz="2000"/>
              <a:t>What’s missing from this improved model?  Brainstorm ideas, and we will analyze some of them quantitatively.  This is how science progresses – by gradually improving simple models and getting closer and closer approximations to nature’s reality.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b="1" dirty="0" smtClean="0">
                <a:solidFill>
                  <a:srgbClr val="FF0000"/>
                </a:solidFill>
              </a:rPr>
              <a:t>Bottom Line!</a:t>
            </a:r>
            <a:endParaRPr lang="en-US" sz="3600" b="1" dirty="0">
              <a:solidFill>
                <a:srgbClr val="FF0000"/>
              </a:solidFill>
            </a:endParaRPr>
          </a:p>
        </p:txBody>
      </p:sp>
      <p:sp>
        <p:nvSpPr>
          <p:cNvPr id="3" name="Content Placeholder 2"/>
          <p:cNvSpPr>
            <a:spLocks noGrp="1"/>
          </p:cNvSpPr>
          <p:nvPr>
            <p:ph idx="1"/>
          </p:nvPr>
        </p:nvSpPr>
        <p:spPr/>
        <p:txBody>
          <a:bodyPr/>
          <a:lstStyle/>
          <a:p>
            <a:pPr>
              <a:buFont typeface="Wingdings" pitchFamily="-96" charset="2"/>
              <a:buChar char="§"/>
              <a:defRPr/>
            </a:pPr>
            <a:r>
              <a:rPr lang="en-US" sz="3600" dirty="0" smtClean="0"/>
              <a:t>In our model where we slide in an atmosphere we have shown that:</a:t>
            </a:r>
          </a:p>
          <a:p>
            <a:pPr>
              <a:buFont typeface="Wingdings" pitchFamily="-96" charset="2"/>
              <a:buChar char="§"/>
              <a:defRPr/>
            </a:pPr>
            <a:endParaRPr lang="en-US" sz="3600" dirty="0"/>
          </a:p>
          <a:p>
            <a:pPr>
              <a:buFont typeface="Wingdings" pitchFamily="-96" charset="2"/>
              <a:buChar char="§"/>
              <a:defRPr/>
            </a:pPr>
            <a:r>
              <a:rPr lang="en-US" sz="3600" dirty="0" smtClean="0"/>
              <a:t>The </a:t>
            </a:r>
            <a:r>
              <a:rPr lang="en-US" sz="3600" dirty="0"/>
              <a:t>T of the ground must be warmer than the skin T </a:t>
            </a:r>
            <a:r>
              <a:rPr lang="en-US" sz="3600" dirty="0" smtClean="0"/>
              <a:t>(at top of </a:t>
            </a:r>
            <a:r>
              <a:rPr lang="en-US" sz="3600" dirty="0" err="1" smtClean="0"/>
              <a:t>atm</a:t>
            </a:r>
            <a:r>
              <a:rPr lang="en-US" sz="3600" dirty="0" smtClean="0"/>
              <a:t>) </a:t>
            </a:r>
            <a:r>
              <a:rPr lang="en-US" sz="3600" dirty="0">
                <a:solidFill>
                  <a:srgbClr val="FF0B1E"/>
                </a:solidFill>
              </a:rPr>
              <a:t> </a:t>
            </a:r>
            <a:r>
              <a:rPr lang="en-US" sz="3600" dirty="0" smtClean="0">
                <a:solidFill>
                  <a:srgbClr val="FF0B1E"/>
                </a:solidFill>
              </a:rPr>
              <a:t>by roughly ~19%.</a:t>
            </a:r>
            <a:endParaRPr lang="en-US" sz="3600" dirty="0">
              <a:solidFill>
                <a:srgbClr val="FF0B1E"/>
              </a:solidFill>
            </a:endParaRPr>
          </a:p>
          <a:p>
            <a:pPr>
              <a:buFont typeface="Wingdings" pitchFamily="-96" charset="2"/>
              <a:buChar cha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solidFill>
                  <a:srgbClr val="FF0000"/>
                </a:solidFill>
              </a:rPr>
              <a:t>Final points for Chapter 3</a:t>
            </a:r>
            <a:endParaRPr lang="en-US" sz="3200" dirty="0">
              <a:solidFill>
                <a:srgbClr val="FF0000"/>
              </a:solidFill>
            </a:endParaRPr>
          </a:p>
        </p:txBody>
      </p:sp>
      <p:pic>
        <p:nvPicPr>
          <p:cNvPr id="31747" name="Picture 2"/>
          <p:cNvPicPr>
            <a:picLocks noGrp="1" noChangeAspect="1" noChangeArrowheads="1"/>
          </p:cNvPicPr>
          <p:nvPr>
            <p:ph idx="1"/>
          </p:nvPr>
        </p:nvPicPr>
        <p:blipFill>
          <a:blip r:embed="rId2" cstate="print"/>
          <a:srcRect/>
          <a:stretch>
            <a:fillRect/>
          </a:stretch>
        </p:blipFill>
        <p:spPr>
          <a:xfrm>
            <a:off x="685800" y="3581400"/>
            <a:ext cx="7515225" cy="2971800"/>
          </a:xfrm>
          <a:noFill/>
        </p:spPr>
      </p:pic>
      <p:cxnSp>
        <p:nvCxnSpPr>
          <p:cNvPr id="31748" name="Straight Arrow Connector 6"/>
          <p:cNvCxnSpPr>
            <a:cxnSpLocks noChangeShapeType="1"/>
          </p:cNvCxnSpPr>
          <p:nvPr/>
        </p:nvCxnSpPr>
        <p:spPr bwMode="auto">
          <a:xfrm flipH="1">
            <a:off x="6096000" y="3048000"/>
            <a:ext cx="457200" cy="1524000"/>
          </a:xfrm>
          <a:prstGeom prst="straightConnector1">
            <a:avLst/>
          </a:prstGeom>
          <a:noFill/>
          <a:ln w="19050" algn="ctr">
            <a:solidFill>
              <a:srgbClr val="FF0B1E"/>
            </a:solidFill>
            <a:round/>
            <a:headEnd/>
            <a:tailEnd type="arrow" w="med" len="med"/>
          </a:ln>
        </p:spPr>
      </p:cxnSp>
      <p:cxnSp>
        <p:nvCxnSpPr>
          <p:cNvPr id="31749" name="Straight Arrow Connector 9"/>
          <p:cNvCxnSpPr>
            <a:cxnSpLocks noChangeShapeType="1"/>
          </p:cNvCxnSpPr>
          <p:nvPr/>
        </p:nvCxnSpPr>
        <p:spPr bwMode="auto">
          <a:xfrm flipH="1">
            <a:off x="5029200" y="2971800"/>
            <a:ext cx="152400" cy="1752600"/>
          </a:xfrm>
          <a:prstGeom prst="straightConnector1">
            <a:avLst/>
          </a:prstGeom>
          <a:noFill/>
          <a:ln w="19050" algn="ctr">
            <a:solidFill>
              <a:srgbClr val="FF0B1E"/>
            </a:solidFill>
            <a:round/>
            <a:headEnd/>
            <a:tailEnd type="arrow" w="med" len="med"/>
          </a:ln>
        </p:spPr>
      </p:cxnSp>
      <p:cxnSp>
        <p:nvCxnSpPr>
          <p:cNvPr id="31750" name="Straight Arrow Connector 10"/>
          <p:cNvCxnSpPr>
            <a:cxnSpLocks noChangeShapeType="1"/>
          </p:cNvCxnSpPr>
          <p:nvPr/>
        </p:nvCxnSpPr>
        <p:spPr bwMode="auto">
          <a:xfrm>
            <a:off x="3048000" y="2286000"/>
            <a:ext cx="1066800" cy="2362200"/>
          </a:xfrm>
          <a:prstGeom prst="straightConnector1">
            <a:avLst/>
          </a:prstGeom>
          <a:noFill/>
          <a:ln w="19050" algn="ctr">
            <a:solidFill>
              <a:srgbClr val="FF0B1E"/>
            </a:solidFill>
            <a:round/>
            <a:headEnd/>
            <a:tailEnd type="arrow" w="med" len="med"/>
          </a:ln>
        </p:spPr>
      </p:cxnSp>
      <p:sp>
        <p:nvSpPr>
          <p:cNvPr id="14" name="TextBox 13"/>
          <p:cNvSpPr txBox="1"/>
          <p:nvPr/>
        </p:nvSpPr>
        <p:spPr>
          <a:xfrm>
            <a:off x="381000" y="1295400"/>
            <a:ext cx="3505200" cy="954088"/>
          </a:xfrm>
          <a:prstGeom prst="rect">
            <a:avLst/>
          </a:prstGeom>
          <a:noFill/>
        </p:spPr>
        <p:txBody>
          <a:bodyPr>
            <a:spAutoFit/>
          </a:bodyPr>
          <a:lstStyle/>
          <a:p>
            <a:pPr>
              <a:defRPr/>
            </a:pPr>
            <a:r>
              <a:rPr lang="en-US" sz="2800" b="1" dirty="0"/>
              <a:t>Result from </a:t>
            </a:r>
            <a:r>
              <a:rPr lang="en-US" sz="2800" b="1" dirty="0">
                <a:solidFill>
                  <a:srgbClr val="CC9900"/>
                </a:solidFill>
              </a:rPr>
              <a:t>bare rock </a:t>
            </a:r>
            <a:r>
              <a:rPr lang="en-US" sz="2800" b="1" dirty="0"/>
              <a:t>model, this T is more similar to skin T at top of </a:t>
            </a:r>
            <a:r>
              <a:rPr lang="en-US" sz="2800" b="1" dirty="0" err="1"/>
              <a:t>atm</a:t>
            </a:r>
            <a:endParaRPr lang="en-US" sz="2800" b="1" dirty="0"/>
          </a:p>
        </p:txBody>
      </p:sp>
      <p:sp>
        <p:nvSpPr>
          <p:cNvPr id="16" name="Rectangle 15"/>
          <p:cNvSpPr/>
          <p:nvPr/>
        </p:nvSpPr>
        <p:spPr bwMode="auto">
          <a:xfrm>
            <a:off x="2057400" y="47244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17" name="Rectangle 16"/>
          <p:cNvSpPr/>
          <p:nvPr/>
        </p:nvSpPr>
        <p:spPr bwMode="auto">
          <a:xfrm>
            <a:off x="2057400" y="53340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18" name="Rectangle 17"/>
          <p:cNvSpPr/>
          <p:nvPr/>
        </p:nvSpPr>
        <p:spPr bwMode="auto">
          <a:xfrm>
            <a:off x="3048000" y="47244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19" name="Rectangle 18"/>
          <p:cNvSpPr/>
          <p:nvPr/>
        </p:nvSpPr>
        <p:spPr bwMode="auto">
          <a:xfrm>
            <a:off x="2895600" y="53340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20" name="Rectangle 19"/>
          <p:cNvSpPr/>
          <p:nvPr/>
        </p:nvSpPr>
        <p:spPr bwMode="auto">
          <a:xfrm>
            <a:off x="3886200" y="47244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21" name="Rectangle 20"/>
          <p:cNvSpPr/>
          <p:nvPr/>
        </p:nvSpPr>
        <p:spPr bwMode="auto">
          <a:xfrm>
            <a:off x="3733800" y="53340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24" name="TextBox 23"/>
          <p:cNvSpPr txBox="1"/>
          <p:nvPr/>
        </p:nvSpPr>
        <p:spPr>
          <a:xfrm>
            <a:off x="4095750" y="2043113"/>
            <a:ext cx="1790700" cy="954087"/>
          </a:xfrm>
          <a:prstGeom prst="rect">
            <a:avLst/>
          </a:prstGeom>
          <a:noFill/>
        </p:spPr>
        <p:txBody>
          <a:bodyPr>
            <a:spAutoFit/>
          </a:bodyPr>
          <a:lstStyle/>
          <a:p>
            <a:pPr>
              <a:defRPr/>
            </a:pPr>
            <a:r>
              <a:rPr lang="en-US" sz="2800" b="1" dirty="0"/>
              <a:t>Recorded T Data, not from a model</a:t>
            </a:r>
          </a:p>
        </p:txBody>
      </p:sp>
      <p:sp>
        <p:nvSpPr>
          <p:cNvPr id="26" name="TextBox 25"/>
          <p:cNvSpPr txBox="1"/>
          <p:nvPr/>
        </p:nvSpPr>
        <p:spPr>
          <a:xfrm>
            <a:off x="6019800" y="2116138"/>
            <a:ext cx="3124200" cy="749300"/>
          </a:xfrm>
          <a:prstGeom prst="rect">
            <a:avLst/>
          </a:prstGeom>
          <a:noFill/>
        </p:spPr>
        <p:txBody>
          <a:bodyPr>
            <a:spAutoFit/>
          </a:bodyPr>
          <a:lstStyle/>
          <a:p>
            <a:pPr>
              <a:defRPr/>
            </a:pPr>
            <a:r>
              <a:rPr lang="en-US" b="1" dirty="0"/>
              <a:t>Result from layer model </a:t>
            </a:r>
            <a:r>
              <a:rPr lang="en-US" b="1" dirty="0">
                <a:solidFill>
                  <a:srgbClr val="92D050"/>
                </a:solidFill>
              </a:rPr>
              <a:t>(w/greenhouse</a:t>
            </a:r>
            <a:r>
              <a:rPr lang="en-US" dirty="0">
                <a:solidFill>
                  <a:srgbClr val="92D050"/>
                </a:solidFill>
              </a:rPr>
              <a:t>)</a:t>
            </a:r>
          </a:p>
        </p:txBody>
      </p:sp>
      <p:sp>
        <p:nvSpPr>
          <p:cNvPr id="27" name="Rectangle 26"/>
          <p:cNvSpPr/>
          <p:nvPr/>
        </p:nvSpPr>
        <p:spPr bwMode="auto">
          <a:xfrm>
            <a:off x="5638800" y="47244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28" name="Rectangle 27"/>
          <p:cNvSpPr/>
          <p:nvPr/>
        </p:nvSpPr>
        <p:spPr bwMode="auto">
          <a:xfrm>
            <a:off x="5638800" y="53340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sp>
        <p:nvSpPr>
          <p:cNvPr id="29" name="Rectangle 28"/>
          <p:cNvSpPr/>
          <p:nvPr/>
        </p:nvSpPr>
        <p:spPr bwMode="auto">
          <a:xfrm>
            <a:off x="4724400" y="5334000"/>
            <a:ext cx="762000" cy="228600"/>
          </a:xfrm>
          <a:prstGeom prst="rect">
            <a:avLst/>
          </a:prstGeom>
          <a:noFill/>
          <a:ln w="19050" cap="flat" cmpd="sng" algn="ctr">
            <a:solidFill>
              <a:srgbClr val="FF0B1E"/>
            </a:solidFill>
            <a:prstDash val="solid"/>
            <a:round/>
            <a:headEnd type="none" w="med" len="med"/>
            <a:tailEnd type="none" w="med" len="med"/>
          </a:ln>
          <a:effectLst/>
        </p:spPr>
        <p:txBody>
          <a:bodyPr/>
          <a:lstStyle/>
          <a:p>
            <a:pPr>
              <a:defRPr/>
            </a:pPr>
            <a:endParaRPr lang="en-US"/>
          </a:p>
        </p:txBody>
      </p:sp>
      <p:cxnSp>
        <p:nvCxnSpPr>
          <p:cNvPr id="30" name="Straight Arrow Connector 29"/>
          <p:cNvCxnSpPr/>
          <p:nvPr/>
        </p:nvCxnSpPr>
        <p:spPr bwMode="auto">
          <a:xfrm flipH="1">
            <a:off x="6248400" y="5181600"/>
            <a:ext cx="762000" cy="0"/>
          </a:xfrm>
          <a:prstGeom prst="straightConnector1">
            <a:avLst/>
          </a:prstGeom>
          <a:noFill/>
          <a:ln w="19050" cap="flat" cmpd="sng" algn="ctr">
            <a:solidFill>
              <a:schemeClr val="bg1">
                <a:lumMod val="60000"/>
                <a:lumOff val="40000"/>
              </a:schemeClr>
            </a:solidFill>
            <a:prstDash val="solid"/>
            <a:round/>
            <a:headEnd type="none" w="med" len="med"/>
            <a:tailEnd type="arrow"/>
          </a:ln>
          <a:effectLst/>
        </p:spPr>
      </p:cxnSp>
      <p:cxnSp>
        <p:nvCxnSpPr>
          <p:cNvPr id="34" name="Straight Arrow Connector 33"/>
          <p:cNvCxnSpPr/>
          <p:nvPr/>
        </p:nvCxnSpPr>
        <p:spPr bwMode="auto">
          <a:xfrm flipH="1">
            <a:off x="6477000" y="5486400"/>
            <a:ext cx="533400" cy="0"/>
          </a:xfrm>
          <a:prstGeom prst="straightConnector1">
            <a:avLst/>
          </a:prstGeom>
          <a:noFill/>
          <a:ln w="19050" cap="flat" cmpd="sng" algn="ctr">
            <a:solidFill>
              <a:schemeClr val="bg1">
                <a:lumMod val="60000"/>
                <a:lumOff val="40000"/>
              </a:schemeClr>
            </a:solidFill>
            <a:prstDash val="solid"/>
            <a:round/>
            <a:headEnd type="none" w="med" len="med"/>
            <a:tailEnd type="arrow"/>
          </a:ln>
          <a:effectLst/>
        </p:spPr>
      </p:cxnSp>
      <p:cxnSp>
        <p:nvCxnSpPr>
          <p:cNvPr id="35" name="Straight Arrow Connector 34"/>
          <p:cNvCxnSpPr/>
          <p:nvPr/>
        </p:nvCxnSpPr>
        <p:spPr bwMode="auto">
          <a:xfrm flipH="1">
            <a:off x="6324600" y="5791200"/>
            <a:ext cx="762000" cy="0"/>
          </a:xfrm>
          <a:prstGeom prst="straightConnector1">
            <a:avLst/>
          </a:prstGeom>
          <a:noFill/>
          <a:ln w="19050" cap="flat" cmpd="sng" algn="ctr">
            <a:solidFill>
              <a:schemeClr val="bg1">
                <a:lumMod val="60000"/>
                <a:lumOff val="40000"/>
              </a:schemeClr>
            </a:solidFill>
            <a:prstDash val="solid"/>
            <a:round/>
            <a:headEnd type="none" w="med" len="med"/>
            <a:tailEnd type="arrow"/>
          </a:ln>
          <a:effectLst/>
        </p:spPr>
      </p:cxnSp>
      <p:sp>
        <p:nvSpPr>
          <p:cNvPr id="36" name="TextBox 35"/>
          <p:cNvSpPr txBox="1"/>
          <p:nvPr/>
        </p:nvSpPr>
        <p:spPr>
          <a:xfrm>
            <a:off x="7010400" y="4953000"/>
            <a:ext cx="819150" cy="296863"/>
          </a:xfrm>
          <a:prstGeom prst="rect">
            <a:avLst/>
          </a:prstGeom>
          <a:noFill/>
        </p:spPr>
        <p:txBody>
          <a:bodyPr wrap="none">
            <a:spAutoFit/>
          </a:bodyPr>
          <a:lstStyle/>
          <a:p>
            <a:pPr>
              <a:defRPr/>
            </a:pPr>
            <a:r>
              <a:rPr lang="en-US" sz="2000" dirty="0">
                <a:solidFill>
                  <a:schemeClr val="bg1">
                    <a:lumMod val="60000"/>
                    <a:lumOff val="40000"/>
                  </a:schemeClr>
                </a:solidFill>
                <a:effectLst/>
              </a:rPr>
              <a:t>Too cold</a:t>
            </a:r>
          </a:p>
        </p:txBody>
      </p:sp>
      <p:sp>
        <p:nvSpPr>
          <p:cNvPr id="31767" name="TextBox 38"/>
          <p:cNvSpPr txBox="1">
            <a:spLocks noChangeArrowheads="1"/>
          </p:cNvSpPr>
          <p:nvPr/>
        </p:nvSpPr>
        <p:spPr bwMode="auto">
          <a:xfrm>
            <a:off x="7086600" y="5638800"/>
            <a:ext cx="925513" cy="296863"/>
          </a:xfrm>
          <a:prstGeom prst="rect">
            <a:avLst/>
          </a:prstGeom>
          <a:noFill/>
          <a:ln w="9525">
            <a:noFill/>
            <a:miter lim="800000"/>
            <a:headEnd/>
            <a:tailEnd/>
          </a:ln>
        </p:spPr>
        <p:txBody>
          <a:bodyPr wrap="none">
            <a:spAutoFit/>
          </a:bodyPr>
          <a:lstStyle/>
          <a:p>
            <a:r>
              <a:rPr lang="en-US" altLang="en-US" sz="2000">
                <a:solidFill>
                  <a:srgbClr val="FF0000"/>
                </a:solidFill>
                <a:effectLst/>
              </a:rPr>
              <a:t>Too warm</a:t>
            </a:r>
          </a:p>
        </p:txBody>
      </p:sp>
      <p:sp>
        <p:nvSpPr>
          <p:cNvPr id="41" name="Rectangle 40"/>
          <p:cNvSpPr/>
          <p:nvPr/>
        </p:nvSpPr>
        <p:spPr bwMode="auto">
          <a:xfrm>
            <a:off x="4800600" y="5638800"/>
            <a:ext cx="1447800" cy="228600"/>
          </a:xfrm>
          <a:prstGeom prst="rect">
            <a:avLst/>
          </a:prstGeom>
          <a:noFill/>
          <a:ln w="19050" cap="flat" cmpd="sng" algn="ctr">
            <a:solidFill>
              <a:schemeClr val="bg1">
                <a:lumMod val="60000"/>
                <a:lumOff val="40000"/>
              </a:schemeClr>
            </a:solidFill>
            <a:prstDash val="solid"/>
            <a:round/>
            <a:headEnd type="none" w="med" len="med"/>
            <a:tailEnd type="none" w="med" len="med"/>
          </a:ln>
          <a:effectLst/>
        </p:spPr>
        <p:txBody>
          <a:bodyPr/>
          <a:lstStyle/>
          <a:p>
            <a:pPr>
              <a:defRPr/>
            </a:pPr>
            <a:endParaRPr lang="en-US"/>
          </a:p>
        </p:txBody>
      </p:sp>
      <p:sp>
        <p:nvSpPr>
          <p:cNvPr id="42" name="Rectangle 41"/>
          <p:cNvSpPr/>
          <p:nvPr/>
        </p:nvSpPr>
        <p:spPr bwMode="auto">
          <a:xfrm>
            <a:off x="4800600" y="5029200"/>
            <a:ext cx="1447800" cy="228600"/>
          </a:xfrm>
          <a:prstGeom prst="rect">
            <a:avLst/>
          </a:prstGeom>
          <a:noFill/>
          <a:ln w="19050" cap="flat" cmpd="sng" algn="ctr">
            <a:solidFill>
              <a:schemeClr val="bg1">
                <a:lumMod val="60000"/>
                <a:lumOff val="40000"/>
              </a:schemeClr>
            </a:solidFill>
            <a:prstDash val="solid"/>
            <a:round/>
            <a:headEnd type="none" w="med" len="med"/>
            <a:tailEnd type="none" w="med" len="med"/>
          </a:ln>
          <a:effectLst/>
        </p:spPr>
        <p:txBody>
          <a:bodyPr/>
          <a:lstStyle/>
          <a:p>
            <a:pPr>
              <a:defRPr/>
            </a:pPr>
            <a:endParaRPr lang="en-US"/>
          </a:p>
        </p:txBody>
      </p:sp>
      <p:sp>
        <p:nvSpPr>
          <p:cNvPr id="43" name="TextBox 42"/>
          <p:cNvSpPr txBox="1"/>
          <p:nvPr/>
        </p:nvSpPr>
        <p:spPr>
          <a:xfrm>
            <a:off x="7010400" y="5334000"/>
            <a:ext cx="1077913" cy="296863"/>
          </a:xfrm>
          <a:prstGeom prst="rect">
            <a:avLst/>
          </a:prstGeom>
          <a:noFill/>
        </p:spPr>
        <p:txBody>
          <a:bodyPr wrap="none">
            <a:spAutoFit/>
          </a:bodyPr>
          <a:lstStyle/>
          <a:p>
            <a:pPr>
              <a:defRPr/>
            </a:pPr>
            <a:r>
              <a:rPr lang="en-US" sz="2000" dirty="0">
                <a:solidFill>
                  <a:schemeClr val="accent6">
                    <a:lumMod val="75000"/>
                  </a:schemeClr>
                </a:solidFill>
                <a:effectLst/>
              </a:rPr>
              <a:t>Pretty close</a:t>
            </a:r>
          </a:p>
        </p:txBody>
      </p:sp>
      <p:sp>
        <p:nvSpPr>
          <p:cNvPr id="31771" name="TextBox 44"/>
          <p:cNvSpPr txBox="1">
            <a:spLocks noChangeArrowheads="1"/>
          </p:cNvSpPr>
          <p:nvPr/>
        </p:nvSpPr>
        <p:spPr bwMode="auto">
          <a:xfrm>
            <a:off x="3733800" y="6019800"/>
            <a:ext cx="2381250" cy="420688"/>
          </a:xfrm>
          <a:prstGeom prst="rect">
            <a:avLst/>
          </a:prstGeom>
          <a:noFill/>
          <a:ln w="9525">
            <a:noFill/>
            <a:miter lim="800000"/>
            <a:headEnd/>
            <a:tailEnd/>
          </a:ln>
        </p:spPr>
        <p:txBody>
          <a:bodyPr wrap="none">
            <a:spAutoFit/>
          </a:bodyPr>
          <a:lstStyle/>
          <a:p>
            <a:r>
              <a:rPr lang="en-US" altLang="en-US">
                <a:solidFill>
                  <a:srgbClr val="C00000"/>
                </a:solidFill>
                <a:effectLst/>
              </a:rPr>
              <a:t>253 x 1.189 = 300</a:t>
            </a:r>
          </a:p>
        </p:txBody>
      </p:sp>
      <p:sp>
        <p:nvSpPr>
          <p:cNvPr id="3" name="Rectangle 2"/>
          <p:cNvSpPr/>
          <p:nvPr/>
        </p:nvSpPr>
        <p:spPr bwMode="auto">
          <a:xfrm>
            <a:off x="1066800" y="5257800"/>
            <a:ext cx="838200" cy="373063"/>
          </a:xfrm>
          <a:prstGeom prst="rect">
            <a:avLst/>
          </a:prstGeom>
          <a:noFill/>
          <a:ln w="19050" cap="flat" cmpd="sng" algn="ctr">
            <a:solidFill>
              <a:schemeClr val="bg1">
                <a:lumMod val="60000"/>
                <a:lumOff val="40000"/>
              </a:schemeClr>
            </a:solidFill>
            <a:prstDash val="solid"/>
            <a:round/>
            <a:headEnd type="none" w="med" len="med"/>
            <a:tailEnd type="none" w="med" len="med"/>
          </a:ln>
          <a:effectLst/>
        </p:spPr>
        <p:txBody>
          <a:bodyPr/>
          <a:lstStyle/>
          <a:p>
            <a:pPr>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pPr eaLnBrk="1" hangingPunct="1">
              <a:defRPr/>
            </a:pPr>
            <a:r>
              <a:rPr lang="en-US" sz="3200" dirty="0" smtClean="0">
                <a:solidFill>
                  <a:schemeClr val="folHlink"/>
                </a:solidFill>
              </a:rPr>
              <a:t>Layer Model</a:t>
            </a:r>
            <a:r>
              <a:rPr lang="en-US" dirty="0" smtClean="0"/>
              <a:t> </a:t>
            </a:r>
          </a:p>
        </p:txBody>
      </p:sp>
      <p:sp>
        <p:nvSpPr>
          <p:cNvPr id="4099" name="Rectangle 3"/>
          <p:cNvSpPr>
            <a:spLocks noGrp="1" noRot="1" noChangeArrowheads="1"/>
          </p:cNvSpPr>
          <p:nvPr>
            <p:ph idx="1"/>
          </p:nvPr>
        </p:nvSpPr>
        <p:spPr>
          <a:xfrm>
            <a:off x="457200" y="1295400"/>
            <a:ext cx="8229600" cy="4525963"/>
          </a:xfrm>
        </p:spPr>
        <p:txBody>
          <a:bodyPr/>
          <a:lstStyle/>
          <a:p>
            <a:pPr eaLnBrk="1" hangingPunct="1">
              <a:buFont typeface="Wingdings" pitchFamily="2" charset="2"/>
              <a:buChar char="§"/>
              <a:defRPr/>
            </a:pPr>
            <a:r>
              <a:rPr lang="en-US" sz="2800" dirty="0" smtClean="0"/>
              <a:t>Algebraic calculation of the effect of an IR absorber (a pane of glass) on the </a:t>
            </a:r>
            <a:r>
              <a:rPr lang="en-US" sz="2800" dirty="0" err="1" smtClean="0"/>
              <a:t>equil</a:t>
            </a:r>
            <a:r>
              <a:rPr lang="en-US" sz="2800" dirty="0" smtClean="0"/>
              <a:t>. T of the Earth.</a:t>
            </a:r>
          </a:p>
          <a:p>
            <a:pPr eaLnBrk="1" hangingPunct="1">
              <a:buFont typeface="Wingdings" pitchFamily="2" charset="2"/>
              <a:buChar char="§"/>
              <a:defRPr/>
            </a:pPr>
            <a:endParaRPr lang="en-US" sz="2800" dirty="0" smtClean="0"/>
          </a:p>
          <a:p>
            <a:pPr eaLnBrk="1" hangingPunct="1">
              <a:buFont typeface="Wingdings" pitchFamily="2" charset="2"/>
              <a:buChar char="§"/>
              <a:defRPr/>
            </a:pPr>
            <a:r>
              <a:rPr lang="en-US" sz="2800" dirty="0" smtClean="0">
                <a:solidFill>
                  <a:srgbClr val="FF0000"/>
                </a:solidFill>
              </a:rPr>
              <a:t>Not accurate or detailed</a:t>
            </a:r>
          </a:p>
          <a:p>
            <a:pPr eaLnBrk="1" hangingPunct="1">
              <a:buFont typeface="Wingdings" pitchFamily="2" charset="2"/>
              <a:buChar char="§"/>
              <a:defRPr/>
            </a:pPr>
            <a:r>
              <a:rPr lang="en-US" sz="2800" dirty="0" smtClean="0">
                <a:solidFill>
                  <a:srgbClr val="FF0000"/>
                </a:solidFill>
              </a:rPr>
              <a:t>Not used for global forecasts</a:t>
            </a:r>
          </a:p>
        </p:txBody>
      </p:sp>
      <p:pic>
        <p:nvPicPr>
          <p:cNvPr id="15" name="Picture 2" descr="greenhouse.gif"/>
          <p:cNvPicPr>
            <a:picLocks noChangeAspect="1" noChangeArrowheads="1"/>
          </p:cNvPicPr>
          <p:nvPr/>
        </p:nvPicPr>
        <p:blipFill>
          <a:blip r:embed="rId2" cstate="print"/>
          <a:srcRect/>
          <a:stretch>
            <a:fillRect/>
          </a:stretch>
        </p:blipFill>
        <p:spPr bwMode="auto">
          <a:xfrm>
            <a:off x="1066800" y="4114800"/>
            <a:ext cx="7848600" cy="2209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228600"/>
            <a:ext cx="2417008" cy="420628"/>
          </a:xfrm>
          <a:prstGeom prst="rect">
            <a:avLst/>
          </a:prstGeom>
          <a:noFill/>
        </p:spPr>
        <p:txBody>
          <a:bodyPr wrap="none" rtlCol="0">
            <a:spAutoFit/>
          </a:bodyPr>
          <a:lstStyle/>
          <a:p>
            <a:r>
              <a:rPr lang="en-US" dirty="0" smtClean="0"/>
              <a:t>Two Layer Model: </a:t>
            </a:r>
            <a:endParaRPr lang="en-US" dirty="0"/>
          </a:p>
        </p:txBody>
      </p:sp>
      <p:grpSp>
        <p:nvGrpSpPr>
          <p:cNvPr id="10" name="Group 9"/>
          <p:cNvGrpSpPr/>
          <p:nvPr/>
        </p:nvGrpSpPr>
        <p:grpSpPr>
          <a:xfrm>
            <a:off x="762000" y="1524000"/>
            <a:ext cx="8077200" cy="3581400"/>
            <a:chOff x="762000" y="1524000"/>
            <a:chExt cx="8077200" cy="3581400"/>
          </a:xfrm>
        </p:grpSpPr>
        <p:pic>
          <p:nvPicPr>
            <p:cNvPr id="4" name="Picture 2"/>
            <p:cNvPicPr>
              <a:picLocks noChangeAspect="1" noChangeArrowheads="1"/>
            </p:cNvPicPr>
            <p:nvPr/>
          </p:nvPicPr>
          <p:blipFill>
            <a:blip r:embed="rId2"/>
            <a:srcRect/>
            <a:stretch>
              <a:fillRect/>
            </a:stretch>
          </p:blipFill>
          <p:spPr bwMode="auto">
            <a:xfrm>
              <a:off x="762000" y="1524000"/>
              <a:ext cx="8077200" cy="3581400"/>
            </a:xfrm>
            <a:prstGeom prst="rect">
              <a:avLst/>
            </a:prstGeom>
            <a:noFill/>
            <a:ln w="9525">
              <a:noFill/>
              <a:miter lim="800000"/>
              <a:headEnd/>
              <a:tailEnd/>
            </a:ln>
            <a:effectLst/>
          </p:spPr>
        </p:pic>
        <p:sp>
          <p:nvSpPr>
            <p:cNvPr id="6" name="Rectangle 5"/>
            <p:cNvSpPr/>
            <p:nvPr/>
          </p:nvSpPr>
          <p:spPr>
            <a:xfrm>
              <a:off x="1371600" y="2286000"/>
              <a:ext cx="685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1981200"/>
              <a:ext cx="1524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429000" y="3124200"/>
              <a:ext cx="2743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33600" y="4038600"/>
              <a:ext cx="2743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228600"/>
            <a:ext cx="2417008" cy="420628"/>
          </a:xfrm>
          <a:prstGeom prst="rect">
            <a:avLst/>
          </a:prstGeom>
          <a:noFill/>
        </p:spPr>
        <p:txBody>
          <a:bodyPr wrap="none" rtlCol="0">
            <a:spAutoFit/>
          </a:bodyPr>
          <a:lstStyle/>
          <a:p>
            <a:r>
              <a:rPr lang="en-US" dirty="0" smtClean="0"/>
              <a:t>Two Layer Model: </a:t>
            </a:r>
            <a:endParaRPr lang="en-US" dirty="0"/>
          </a:p>
        </p:txBody>
      </p:sp>
      <p:grpSp>
        <p:nvGrpSpPr>
          <p:cNvPr id="7" name="Group 6"/>
          <p:cNvGrpSpPr/>
          <p:nvPr/>
        </p:nvGrpSpPr>
        <p:grpSpPr>
          <a:xfrm>
            <a:off x="109538" y="1128713"/>
            <a:ext cx="8924925" cy="4600575"/>
            <a:chOff x="109538" y="1128713"/>
            <a:chExt cx="8924925" cy="4600575"/>
          </a:xfrm>
        </p:grpSpPr>
        <p:pic>
          <p:nvPicPr>
            <p:cNvPr id="96258" name="Picture 2"/>
            <p:cNvPicPr>
              <a:picLocks noChangeAspect="1" noChangeArrowheads="1"/>
            </p:cNvPicPr>
            <p:nvPr/>
          </p:nvPicPr>
          <p:blipFill>
            <a:blip r:embed="rId2"/>
            <a:srcRect/>
            <a:stretch>
              <a:fillRect/>
            </a:stretch>
          </p:blipFill>
          <p:spPr bwMode="auto">
            <a:xfrm>
              <a:off x="109538" y="1128713"/>
              <a:ext cx="8924925" cy="4600575"/>
            </a:xfrm>
            <a:prstGeom prst="rect">
              <a:avLst/>
            </a:prstGeom>
            <a:noFill/>
            <a:ln w="9525">
              <a:noFill/>
              <a:miter lim="800000"/>
              <a:headEnd/>
              <a:tailEnd/>
            </a:ln>
            <a:effectLst/>
          </p:spPr>
        </p:pic>
        <p:sp>
          <p:nvSpPr>
            <p:cNvPr id="6" name="Rectangle 5"/>
            <p:cNvSpPr/>
            <p:nvPr/>
          </p:nvSpPr>
          <p:spPr>
            <a:xfrm>
              <a:off x="6172200" y="3048000"/>
              <a:ext cx="990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228600"/>
            <a:ext cx="2417008" cy="420628"/>
          </a:xfrm>
          <a:prstGeom prst="rect">
            <a:avLst/>
          </a:prstGeom>
          <a:noFill/>
        </p:spPr>
        <p:txBody>
          <a:bodyPr wrap="none" rtlCol="0">
            <a:spAutoFit/>
          </a:bodyPr>
          <a:lstStyle/>
          <a:p>
            <a:r>
              <a:rPr lang="en-US" dirty="0" smtClean="0"/>
              <a:t>Two Layer Model: </a:t>
            </a:r>
            <a:endParaRPr lang="en-US" dirty="0"/>
          </a:p>
        </p:txBody>
      </p:sp>
      <p:pic>
        <p:nvPicPr>
          <p:cNvPr id="4" name="Picture 2"/>
          <p:cNvPicPr>
            <a:picLocks noChangeAspect="1" noChangeArrowheads="1"/>
          </p:cNvPicPr>
          <p:nvPr/>
        </p:nvPicPr>
        <p:blipFill>
          <a:blip r:embed="rId2"/>
          <a:srcRect/>
          <a:stretch>
            <a:fillRect/>
          </a:stretch>
        </p:blipFill>
        <p:spPr bwMode="auto">
          <a:xfrm>
            <a:off x="4648200" y="1524000"/>
            <a:ext cx="4343400" cy="3581400"/>
          </a:xfrm>
          <a:prstGeom prst="rect">
            <a:avLst/>
          </a:prstGeom>
          <a:noFill/>
          <a:ln w="9525">
            <a:noFill/>
            <a:miter lim="800000"/>
            <a:headEnd/>
            <a:tailEnd/>
          </a:ln>
          <a:effectLst/>
        </p:spPr>
      </p:pic>
      <p:grpSp>
        <p:nvGrpSpPr>
          <p:cNvPr id="6" name="Group 5"/>
          <p:cNvGrpSpPr/>
          <p:nvPr/>
        </p:nvGrpSpPr>
        <p:grpSpPr>
          <a:xfrm>
            <a:off x="109538" y="1128713"/>
            <a:ext cx="4691061" cy="4600575"/>
            <a:chOff x="109538" y="1128713"/>
            <a:chExt cx="8924925" cy="4600575"/>
          </a:xfrm>
        </p:grpSpPr>
        <p:pic>
          <p:nvPicPr>
            <p:cNvPr id="7" name="Picture 2"/>
            <p:cNvPicPr>
              <a:picLocks noChangeAspect="1" noChangeArrowheads="1"/>
            </p:cNvPicPr>
            <p:nvPr/>
          </p:nvPicPr>
          <p:blipFill>
            <a:blip r:embed="rId3"/>
            <a:srcRect/>
            <a:stretch>
              <a:fillRect/>
            </a:stretch>
          </p:blipFill>
          <p:spPr bwMode="auto">
            <a:xfrm>
              <a:off x="109538" y="1128713"/>
              <a:ext cx="8924925" cy="4600575"/>
            </a:xfrm>
            <a:prstGeom prst="rect">
              <a:avLst/>
            </a:prstGeom>
            <a:noFill/>
            <a:ln w="9525">
              <a:noFill/>
              <a:miter lim="800000"/>
              <a:headEnd/>
              <a:tailEnd/>
            </a:ln>
            <a:effectLst/>
          </p:spPr>
        </p:pic>
        <p:sp>
          <p:nvSpPr>
            <p:cNvPr id="8" name="Rectangle 7"/>
            <p:cNvSpPr/>
            <p:nvPr/>
          </p:nvSpPr>
          <p:spPr>
            <a:xfrm>
              <a:off x="6172200" y="3048000"/>
              <a:ext cx="990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sz="half" idx="2"/>
          </p:nvPr>
        </p:nvSpPr>
        <p:spPr>
          <a:xfrm>
            <a:off x="304800" y="1371600"/>
            <a:ext cx="8534400" cy="5486400"/>
          </a:xfrm>
        </p:spPr>
        <p:txBody>
          <a:bodyPr/>
          <a:lstStyle/>
          <a:p>
            <a:pPr marL="0" indent="0">
              <a:buFontTx/>
              <a:buNone/>
            </a:pPr>
            <a:r>
              <a:rPr lang="en-US" sz="2400"/>
              <a:t>We found that the Earth is too cold without greenhouse gases, and too warm with them.  What’s missing?</a:t>
            </a:r>
          </a:p>
          <a:p>
            <a:pPr marL="0" indent="0"/>
            <a:endParaRPr lang="en-US" sz="2400" b="1"/>
          </a:p>
          <a:p>
            <a:pPr marL="0" indent="0">
              <a:buFontTx/>
              <a:buNone/>
            </a:pPr>
            <a:r>
              <a:rPr lang="en-US" sz="2400" b="1"/>
              <a:t>Two-layer model:  </a:t>
            </a:r>
            <a:r>
              <a:rPr lang="en-US" sz="2400"/>
              <a:t>The atmosphere actually does not absorb all of Earth’s radiation – it transmits some of it out into space.  This imperfect insulator should result in a slightly cooler surface temperature for the planet.  </a:t>
            </a:r>
          </a:p>
          <a:p>
            <a:pPr marL="0" indent="0">
              <a:buFontTx/>
              <a:buNone/>
            </a:pPr>
            <a:endParaRPr lang="en-US" sz="2400"/>
          </a:p>
          <a:p>
            <a:pPr marL="0" indent="0">
              <a:buFontTx/>
              <a:buNone/>
            </a:pPr>
            <a:r>
              <a:rPr lang="en-US" sz="2400"/>
              <a:t>We can quantify this effect by saying the atmosphere absorbs a fraction </a:t>
            </a:r>
            <a:r>
              <a:rPr lang="en-US" sz="2400" i="1"/>
              <a:t>a </a:t>
            </a:r>
            <a:r>
              <a:rPr lang="en-US" sz="2400"/>
              <a:t>of the Earth’s radiation (E= </a:t>
            </a:r>
            <a:r>
              <a:rPr lang="en-US" sz="2400">
                <a:latin typeface="Symbol" pitchFamily="-96" charset="2"/>
              </a:rPr>
              <a:t>s </a:t>
            </a:r>
            <a:r>
              <a:rPr lang="en-US" sz="2400"/>
              <a:t>T</a:t>
            </a:r>
            <a:r>
              <a:rPr lang="en-US" sz="2400" baseline="-25000"/>
              <a:t>s</a:t>
            </a:r>
            <a:r>
              <a:rPr lang="en-US" sz="2400" baseline="30000"/>
              <a:t>4</a:t>
            </a:r>
            <a:r>
              <a:rPr lang="en-US" sz="2400"/>
              <a:t>), and transmits the rest (1-</a:t>
            </a:r>
            <a:r>
              <a:rPr lang="en-US" sz="2400" i="1"/>
              <a:t>a</a:t>
            </a:r>
            <a:r>
              <a:rPr lang="en-US" sz="2400"/>
              <a:t>). Meanwhile, the atmosphere continues to radiate with an intensity R= </a:t>
            </a:r>
            <a:r>
              <a:rPr lang="en-US" sz="2400">
                <a:latin typeface="Symbol" pitchFamily="-96" charset="2"/>
              </a:rPr>
              <a:t>s </a:t>
            </a:r>
            <a:r>
              <a:rPr lang="en-US" sz="2400"/>
              <a:t>T</a:t>
            </a:r>
            <a:r>
              <a:rPr lang="en-US" sz="2400" baseline="-25000"/>
              <a:t>e</a:t>
            </a:r>
            <a:r>
              <a:rPr lang="en-US" sz="2400" baseline="30000"/>
              <a:t>4</a:t>
            </a:r>
            <a:r>
              <a:rPr lang="en-US" sz="2400"/>
              <a:t>.  Let’s see how this changes the results of our thermal equilibrium energy balance analysis. </a:t>
            </a:r>
          </a:p>
        </p:txBody>
      </p:sp>
      <p:pic>
        <p:nvPicPr>
          <p:cNvPr id="126979" name="Picture 3" descr="TESClogo"/>
          <p:cNvPicPr>
            <a:picLocks noChangeAspect="1" noChangeArrowheads="1"/>
          </p:cNvPicPr>
          <p:nvPr/>
        </p:nvPicPr>
        <p:blipFill>
          <a:blip r:embed="rId2" cstate="print"/>
          <a:srcRect/>
          <a:stretch>
            <a:fillRect/>
          </a:stretch>
        </p:blipFill>
        <p:spPr bwMode="auto">
          <a:xfrm>
            <a:off x="8505825" y="0"/>
            <a:ext cx="638175" cy="685800"/>
          </a:xfrm>
          <a:prstGeom prst="rect">
            <a:avLst/>
          </a:prstGeom>
          <a:noFill/>
        </p:spPr>
      </p:pic>
      <p:sp>
        <p:nvSpPr>
          <p:cNvPr id="126980"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26981" name="Picture 5"/>
          <p:cNvPicPr>
            <a:picLocks noChangeAspect="1" noChangeArrowheads="1"/>
          </p:cNvPicPr>
          <p:nvPr/>
        </p:nvPicPr>
        <p:blipFill>
          <a:blip r:embed="rId3" cstate="print"/>
          <a:srcRect/>
          <a:stretch>
            <a:fillRect/>
          </a:stretch>
        </p:blipFill>
        <p:spPr bwMode="auto">
          <a:xfrm>
            <a:off x="8229600" y="6419850"/>
            <a:ext cx="914400" cy="438150"/>
          </a:xfrm>
          <a:prstGeom prst="rect">
            <a:avLst/>
          </a:prstGeom>
          <a:noFill/>
        </p:spPr>
      </p:pic>
      <p:pic>
        <p:nvPicPr>
          <p:cNvPr id="126982" name="Picture 6" descr="solar_nao"/>
          <p:cNvPicPr>
            <a:picLocks noChangeAspect="1" noChangeArrowheads="1"/>
          </p:cNvPicPr>
          <p:nvPr/>
        </p:nvPicPr>
        <p:blipFill>
          <a:blip r:embed="rId4" cstate="print"/>
          <a:srcRect/>
          <a:stretch>
            <a:fillRect/>
          </a:stretch>
        </p:blipFill>
        <p:spPr bwMode="auto">
          <a:xfrm>
            <a:off x="0" y="0"/>
            <a:ext cx="692150" cy="762000"/>
          </a:xfrm>
          <a:prstGeom prst="rect">
            <a:avLst/>
          </a:prstGeom>
          <a:noFill/>
        </p:spPr>
      </p:pic>
      <p:sp>
        <p:nvSpPr>
          <p:cNvPr id="126983" name="Rectangle 7"/>
          <p:cNvSpPr>
            <a:spLocks noGrp="1" noChangeArrowheads="1"/>
          </p:cNvSpPr>
          <p:nvPr>
            <p:ph type="title"/>
          </p:nvPr>
        </p:nvSpPr>
        <p:spPr>
          <a:xfrm>
            <a:off x="609600" y="152400"/>
            <a:ext cx="7924800" cy="1066800"/>
          </a:xfrm>
          <a:noFill/>
          <a:ln/>
        </p:spPr>
        <p:txBody>
          <a:bodyPr>
            <a:normAutofit fontScale="90000"/>
          </a:bodyPr>
          <a:lstStyle/>
          <a:p>
            <a:r>
              <a:rPr lang="en-US" sz="3600"/>
              <a:t>Q3:  What if the atmosphere also transmits some of Earth’s radiation?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sz="half" idx="2"/>
          </p:nvPr>
        </p:nvSpPr>
        <p:spPr>
          <a:xfrm>
            <a:off x="228600" y="4953000"/>
            <a:ext cx="8686800" cy="1600200"/>
          </a:xfrm>
        </p:spPr>
        <p:txBody>
          <a:bodyPr>
            <a:normAutofit lnSpcReduction="10000"/>
          </a:bodyPr>
          <a:lstStyle/>
          <a:p>
            <a:pPr marL="0" indent="0">
              <a:lnSpc>
                <a:spcPct val="80000"/>
              </a:lnSpc>
              <a:spcBef>
                <a:spcPct val="50000"/>
              </a:spcBef>
              <a:buFontTx/>
              <a:buNone/>
              <a:tabLst>
                <a:tab pos="4114800" algn="ctr"/>
              </a:tabLst>
            </a:pPr>
            <a:r>
              <a:rPr lang="en-US" sz="2000"/>
              <a:t>Solving any two equations, we find that </a:t>
            </a:r>
          </a:p>
          <a:p>
            <a:pPr marL="0" indent="0">
              <a:lnSpc>
                <a:spcPct val="80000"/>
              </a:lnSpc>
              <a:spcBef>
                <a:spcPct val="50000"/>
              </a:spcBef>
              <a:buFontTx/>
              <a:buNone/>
              <a:tabLst>
                <a:tab pos="4114800" algn="ctr"/>
              </a:tabLst>
            </a:pPr>
            <a:r>
              <a:rPr lang="en-US" sz="2000"/>
              <a:t>assuming T</a:t>
            </a:r>
            <a:r>
              <a:rPr lang="en-US" sz="2000" baseline="-25000"/>
              <a:t>s</a:t>
            </a:r>
            <a:r>
              <a:rPr lang="en-US" sz="2000"/>
              <a:t> =288K. </a:t>
            </a:r>
            <a:r>
              <a:rPr lang="en-US" sz="2400"/>
              <a:t> </a:t>
            </a:r>
          </a:p>
          <a:p>
            <a:pPr marL="0" indent="0">
              <a:lnSpc>
                <a:spcPct val="80000"/>
              </a:lnSpc>
              <a:spcBef>
                <a:spcPct val="50000"/>
              </a:spcBef>
              <a:buFontTx/>
              <a:buNone/>
              <a:tabLst>
                <a:tab pos="4114800" algn="ctr"/>
              </a:tabLst>
            </a:pPr>
            <a:r>
              <a:rPr lang="en-US" sz="1800"/>
              <a:t>This means that 23% of Earth’s radiation must be transmitted out into space by the insulating atmosphere, if this two-layer model fully explains why the Earth’s surface temperature currently averages about 288K.  What other factors might be involved?</a:t>
            </a:r>
          </a:p>
        </p:txBody>
      </p:sp>
      <p:pic>
        <p:nvPicPr>
          <p:cNvPr id="128003" name="Picture 3" descr="TESClogo"/>
          <p:cNvPicPr>
            <a:picLocks noChangeAspect="1" noChangeArrowheads="1"/>
          </p:cNvPicPr>
          <p:nvPr/>
        </p:nvPicPr>
        <p:blipFill>
          <a:blip r:embed="rId3" cstate="print"/>
          <a:srcRect/>
          <a:stretch>
            <a:fillRect/>
          </a:stretch>
        </p:blipFill>
        <p:spPr bwMode="auto">
          <a:xfrm>
            <a:off x="8505825" y="0"/>
            <a:ext cx="638175" cy="685800"/>
          </a:xfrm>
          <a:prstGeom prst="rect">
            <a:avLst/>
          </a:prstGeom>
          <a:noFill/>
        </p:spPr>
      </p:pic>
      <p:sp>
        <p:nvSpPr>
          <p:cNvPr id="128004"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28005" name="Picture 5"/>
          <p:cNvPicPr>
            <a:picLocks noChangeAspect="1" noChangeArrowheads="1"/>
          </p:cNvPicPr>
          <p:nvPr/>
        </p:nvPicPr>
        <p:blipFill>
          <a:blip r:embed="rId4" cstate="print"/>
          <a:srcRect/>
          <a:stretch>
            <a:fillRect/>
          </a:stretch>
        </p:blipFill>
        <p:spPr bwMode="auto">
          <a:xfrm>
            <a:off x="8229600" y="6419850"/>
            <a:ext cx="914400" cy="438150"/>
          </a:xfrm>
          <a:prstGeom prst="rect">
            <a:avLst/>
          </a:prstGeom>
          <a:noFill/>
        </p:spPr>
      </p:pic>
      <p:pic>
        <p:nvPicPr>
          <p:cNvPr id="128006" name="Picture 6" descr="solar_nao"/>
          <p:cNvPicPr>
            <a:picLocks noChangeAspect="1" noChangeArrowheads="1"/>
          </p:cNvPicPr>
          <p:nvPr/>
        </p:nvPicPr>
        <p:blipFill>
          <a:blip r:embed="rId5" cstate="print"/>
          <a:srcRect/>
          <a:stretch>
            <a:fillRect/>
          </a:stretch>
        </p:blipFill>
        <p:spPr bwMode="auto">
          <a:xfrm>
            <a:off x="0" y="0"/>
            <a:ext cx="692150" cy="762000"/>
          </a:xfrm>
          <a:prstGeom prst="rect">
            <a:avLst/>
          </a:prstGeom>
          <a:noFill/>
        </p:spPr>
      </p:pic>
      <p:sp>
        <p:nvSpPr>
          <p:cNvPr id="128007" name="Rectangle 7"/>
          <p:cNvSpPr>
            <a:spLocks noGrp="1" noChangeArrowheads="1"/>
          </p:cNvSpPr>
          <p:nvPr>
            <p:ph type="title"/>
          </p:nvPr>
        </p:nvSpPr>
        <p:spPr>
          <a:xfrm>
            <a:off x="685800" y="0"/>
            <a:ext cx="7772400" cy="1066800"/>
          </a:xfrm>
          <a:noFill/>
          <a:ln/>
        </p:spPr>
        <p:txBody>
          <a:bodyPr/>
          <a:lstStyle/>
          <a:p>
            <a:r>
              <a:rPr lang="en-US" sz="2800"/>
              <a:t>Q3:  What if the atmosphere also transmits some of Earth’s radiation?</a:t>
            </a:r>
          </a:p>
        </p:txBody>
      </p:sp>
      <p:sp>
        <p:nvSpPr>
          <p:cNvPr id="128010" name="Text Box 10"/>
          <p:cNvSpPr txBox="1">
            <a:spLocks noChangeArrowheads="1"/>
          </p:cNvSpPr>
          <p:nvPr/>
        </p:nvSpPr>
        <p:spPr bwMode="auto">
          <a:xfrm>
            <a:off x="5867400" y="1447800"/>
            <a:ext cx="2895600" cy="701675"/>
          </a:xfrm>
          <a:prstGeom prst="rect">
            <a:avLst/>
          </a:prstGeom>
          <a:noFill/>
          <a:ln w="9525">
            <a:noFill/>
            <a:miter lim="800000"/>
            <a:headEnd/>
            <a:tailEnd/>
          </a:ln>
          <a:effectLst/>
        </p:spPr>
        <p:txBody>
          <a:bodyPr>
            <a:spAutoFit/>
          </a:bodyPr>
          <a:lstStyle/>
          <a:p>
            <a:pPr algn="ctr">
              <a:spcBef>
                <a:spcPct val="50000"/>
              </a:spcBef>
            </a:pPr>
            <a:r>
              <a:rPr lang="en-US" sz="2000"/>
              <a:t>Top of atmosphere: </a:t>
            </a:r>
          </a:p>
          <a:p>
            <a:pPr algn="ctr"/>
            <a:r>
              <a:rPr lang="en-US" sz="2000"/>
              <a:t>S’ = R + (1-</a:t>
            </a:r>
            <a:r>
              <a:rPr lang="en-US" sz="2000" i="1"/>
              <a:t>a</a:t>
            </a:r>
            <a:r>
              <a:rPr lang="en-US" sz="2000"/>
              <a:t>)E </a:t>
            </a:r>
          </a:p>
        </p:txBody>
      </p:sp>
      <p:pic>
        <p:nvPicPr>
          <p:cNvPr id="128013" name="Picture 13" descr="atmos2p"/>
          <p:cNvPicPr>
            <a:picLocks noChangeAspect="1" noChangeArrowheads="1"/>
          </p:cNvPicPr>
          <p:nvPr/>
        </p:nvPicPr>
        <p:blipFill>
          <a:blip r:embed="rId6" cstate="print"/>
          <a:srcRect/>
          <a:stretch>
            <a:fillRect/>
          </a:stretch>
        </p:blipFill>
        <p:spPr bwMode="auto">
          <a:xfrm>
            <a:off x="228600" y="1143000"/>
            <a:ext cx="5486400" cy="3441700"/>
          </a:xfrm>
          <a:prstGeom prst="rect">
            <a:avLst/>
          </a:prstGeom>
          <a:noFill/>
          <a:ln w="9525">
            <a:noFill/>
            <a:miter lim="800000"/>
            <a:headEnd/>
            <a:tailEnd/>
          </a:ln>
        </p:spPr>
      </p:pic>
      <p:sp>
        <p:nvSpPr>
          <p:cNvPr id="128014" name="Text Box 14"/>
          <p:cNvSpPr txBox="1">
            <a:spLocks noChangeArrowheads="1"/>
          </p:cNvSpPr>
          <p:nvPr/>
        </p:nvSpPr>
        <p:spPr bwMode="auto">
          <a:xfrm>
            <a:off x="5943600" y="2438400"/>
            <a:ext cx="2895600" cy="701675"/>
          </a:xfrm>
          <a:prstGeom prst="rect">
            <a:avLst/>
          </a:prstGeom>
          <a:noFill/>
          <a:ln w="9525">
            <a:noFill/>
            <a:miter lim="800000"/>
            <a:headEnd/>
            <a:tailEnd/>
          </a:ln>
          <a:effectLst/>
        </p:spPr>
        <p:txBody>
          <a:bodyPr>
            <a:spAutoFit/>
          </a:bodyPr>
          <a:lstStyle/>
          <a:p>
            <a:pPr algn="ctr">
              <a:spcBef>
                <a:spcPct val="50000"/>
              </a:spcBef>
            </a:pPr>
            <a:r>
              <a:rPr lang="en-US" sz="2000"/>
              <a:t>Bottom of atmosphere: </a:t>
            </a:r>
          </a:p>
          <a:p>
            <a:pPr algn="ctr"/>
            <a:r>
              <a:rPr lang="en-US" sz="2000" i="1"/>
              <a:t>a</a:t>
            </a:r>
            <a:r>
              <a:rPr lang="en-US" sz="2000"/>
              <a:t>E = S’ +  R </a:t>
            </a:r>
          </a:p>
        </p:txBody>
      </p:sp>
      <p:sp>
        <p:nvSpPr>
          <p:cNvPr id="128015" name="Text Box 15"/>
          <p:cNvSpPr txBox="1">
            <a:spLocks noChangeArrowheads="1"/>
          </p:cNvSpPr>
          <p:nvPr/>
        </p:nvSpPr>
        <p:spPr bwMode="auto">
          <a:xfrm>
            <a:off x="6019800" y="3535363"/>
            <a:ext cx="2895600" cy="701675"/>
          </a:xfrm>
          <a:prstGeom prst="rect">
            <a:avLst/>
          </a:prstGeom>
          <a:noFill/>
          <a:ln w="9525">
            <a:noFill/>
            <a:miter lim="800000"/>
            <a:headEnd/>
            <a:tailEnd/>
          </a:ln>
          <a:effectLst/>
        </p:spPr>
        <p:txBody>
          <a:bodyPr>
            <a:spAutoFit/>
          </a:bodyPr>
          <a:lstStyle/>
          <a:p>
            <a:pPr algn="ctr">
              <a:spcBef>
                <a:spcPct val="50000"/>
              </a:spcBef>
            </a:pPr>
            <a:r>
              <a:rPr lang="en-US" sz="2000"/>
              <a:t>Earth’s surface: </a:t>
            </a:r>
          </a:p>
          <a:p>
            <a:pPr algn="ctr"/>
            <a:r>
              <a:rPr lang="en-US" sz="2000"/>
              <a:t>E = S’ +  R </a:t>
            </a:r>
          </a:p>
        </p:txBody>
      </p:sp>
      <p:sp>
        <p:nvSpPr>
          <p:cNvPr id="128017"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28019" name="Rectangle 1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28018" name="Object 18"/>
          <p:cNvGraphicFramePr>
            <a:graphicFrameLocks noChangeAspect="1"/>
          </p:cNvGraphicFramePr>
          <p:nvPr/>
        </p:nvGraphicFramePr>
        <p:xfrm>
          <a:off x="4572000" y="4800600"/>
          <a:ext cx="3352800" cy="679450"/>
        </p:xfrm>
        <a:graphic>
          <a:graphicData uri="http://schemas.openxmlformats.org/presentationml/2006/ole">
            <p:oleObj spid="_x0000_s68610" name="Equation" r:id="rId7" imgW="2108160" imgH="431640"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1" name="Picture 3" descr="TESClogo"/>
          <p:cNvPicPr>
            <a:picLocks noChangeAspect="1" noChangeArrowheads="1"/>
          </p:cNvPicPr>
          <p:nvPr/>
        </p:nvPicPr>
        <p:blipFill>
          <a:blip r:embed="rId2" cstate="print"/>
          <a:srcRect/>
          <a:stretch>
            <a:fillRect/>
          </a:stretch>
        </p:blipFill>
        <p:spPr bwMode="auto">
          <a:xfrm>
            <a:off x="8505825" y="0"/>
            <a:ext cx="638175" cy="685800"/>
          </a:xfrm>
          <a:prstGeom prst="rect">
            <a:avLst/>
          </a:prstGeom>
          <a:noFill/>
        </p:spPr>
      </p:pic>
      <p:sp>
        <p:nvSpPr>
          <p:cNvPr id="130052"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30053" name="Picture 5"/>
          <p:cNvPicPr>
            <a:picLocks noChangeAspect="1" noChangeArrowheads="1"/>
          </p:cNvPicPr>
          <p:nvPr/>
        </p:nvPicPr>
        <p:blipFill>
          <a:blip r:embed="rId3" cstate="print"/>
          <a:srcRect/>
          <a:stretch>
            <a:fillRect/>
          </a:stretch>
        </p:blipFill>
        <p:spPr bwMode="auto">
          <a:xfrm>
            <a:off x="8229600" y="6419850"/>
            <a:ext cx="914400" cy="438150"/>
          </a:xfrm>
          <a:prstGeom prst="rect">
            <a:avLst/>
          </a:prstGeom>
          <a:noFill/>
        </p:spPr>
      </p:pic>
      <p:pic>
        <p:nvPicPr>
          <p:cNvPr id="130054" name="Picture 6" descr="solar_nao"/>
          <p:cNvPicPr>
            <a:picLocks noChangeAspect="1" noChangeArrowheads="1"/>
          </p:cNvPicPr>
          <p:nvPr/>
        </p:nvPicPr>
        <p:blipFill>
          <a:blip r:embed="rId4" cstate="print"/>
          <a:srcRect/>
          <a:stretch>
            <a:fillRect/>
          </a:stretch>
        </p:blipFill>
        <p:spPr bwMode="auto">
          <a:xfrm>
            <a:off x="0" y="0"/>
            <a:ext cx="692150" cy="762000"/>
          </a:xfrm>
          <a:prstGeom prst="rect">
            <a:avLst/>
          </a:prstGeom>
          <a:noFill/>
        </p:spPr>
      </p:pic>
      <p:sp>
        <p:nvSpPr>
          <p:cNvPr id="130055" name="Rectangle 7"/>
          <p:cNvSpPr>
            <a:spLocks noGrp="1" noChangeArrowheads="1"/>
          </p:cNvSpPr>
          <p:nvPr>
            <p:ph type="title"/>
          </p:nvPr>
        </p:nvSpPr>
        <p:spPr>
          <a:xfrm>
            <a:off x="609600" y="152400"/>
            <a:ext cx="7924800" cy="1066800"/>
          </a:xfrm>
          <a:noFill/>
          <a:ln/>
        </p:spPr>
        <p:txBody>
          <a:bodyPr>
            <a:normAutofit fontScale="90000"/>
          </a:bodyPr>
          <a:lstStyle/>
          <a:p>
            <a:r>
              <a:rPr lang="en-US" sz="3600"/>
              <a:t>Q4:  What is the effect of </a:t>
            </a:r>
            <a:r>
              <a:rPr lang="en-US" sz="3600" u="sng"/>
              <a:t>ocean and ice albedo</a:t>
            </a:r>
            <a:r>
              <a:rPr lang="en-US" sz="3600"/>
              <a:t> on Earth’s global energy balance?</a:t>
            </a:r>
            <a:r>
              <a:rPr lang="en-US" sz="4000"/>
              <a:t> </a:t>
            </a:r>
          </a:p>
        </p:txBody>
      </p:sp>
      <p:pic>
        <p:nvPicPr>
          <p:cNvPr id="130058" name="Picture 10" descr="atmos3p"/>
          <p:cNvPicPr>
            <a:picLocks noChangeAspect="1" noChangeArrowheads="1"/>
          </p:cNvPicPr>
          <p:nvPr/>
        </p:nvPicPr>
        <p:blipFill>
          <a:blip r:embed="rId5" cstate="print"/>
          <a:srcRect/>
          <a:stretch>
            <a:fillRect/>
          </a:stretch>
        </p:blipFill>
        <p:spPr bwMode="auto">
          <a:xfrm>
            <a:off x="1243013" y="1447800"/>
            <a:ext cx="6657975" cy="3381375"/>
          </a:xfrm>
          <a:prstGeom prst="rect">
            <a:avLst/>
          </a:prstGeom>
          <a:noFill/>
        </p:spPr>
      </p:pic>
      <p:sp>
        <p:nvSpPr>
          <p:cNvPr id="130059" name="Rectangle 11"/>
          <p:cNvSpPr>
            <a:spLocks noChangeArrowheads="1"/>
          </p:cNvSpPr>
          <p:nvPr/>
        </p:nvSpPr>
        <p:spPr bwMode="auto">
          <a:xfrm>
            <a:off x="228600" y="5029200"/>
            <a:ext cx="7924800" cy="1552575"/>
          </a:xfrm>
          <a:prstGeom prst="rect">
            <a:avLst/>
          </a:prstGeom>
          <a:noFill/>
          <a:ln w="9525">
            <a:noFill/>
            <a:miter lim="800000"/>
            <a:headEnd/>
            <a:tailEnd/>
          </a:ln>
          <a:effectLst/>
        </p:spPr>
        <p:txBody>
          <a:bodyPr anchor="ctr">
            <a:spAutoFit/>
          </a:bodyPr>
          <a:lstStyle/>
          <a:p>
            <a:r>
              <a:rPr lang="en-US"/>
              <a:t>We actually included some reflection (r) from the Earth’s surface in our original albedo term (A).  Surface albedo is complicated, however, by several factors, including (1) seasonal changes and (2) positive feedback effects.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01625" y="228600"/>
            <a:ext cx="8510588" cy="914400"/>
          </a:xfrm>
        </p:spPr>
        <p:txBody>
          <a:bodyPr/>
          <a:lstStyle/>
          <a:p>
            <a:pPr eaLnBrk="1" hangingPunct="1">
              <a:defRPr/>
            </a:pPr>
            <a:r>
              <a:rPr lang="en-US" sz="3600" smtClean="0"/>
              <a:t>Take Home Points</a:t>
            </a:r>
          </a:p>
        </p:txBody>
      </p:sp>
      <p:sp>
        <p:nvSpPr>
          <p:cNvPr id="81923" name="Rectangle 3"/>
          <p:cNvSpPr>
            <a:spLocks noGrp="1" noRot="1" noChangeArrowheads="1"/>
          </p:cNvSpPr>
          <p:nvPr>
            <p:ph idx="1"/>
          </p:nvPr>
        </p:nvSpPr>
        <p:spPr>
          <a:xfrm>
            <a:off x="301625" y="1143000"/>
            <a:ext cx="8540750" cy="4956175"/>
          </a:xfrm>
        </p:spPr>
        <p:txBody>
          <a:bodyPr/>
          <a:lstStyle/>
          <a:p>
            <a:pPr eaLnBrk="1" hangingPunct="1">
              <a:buFont typeface="Wingdings" pitchFamily="2" charset="2"/>
              <a:buChar char="§"/>
              <a:defRPr/>
            </a:pPr>
            <a:r>
              <a:rPr lang="en-US" sz="2800" smtClean="0">
                <a:solidFill>
                  <a:srgbClr val="CC9900"/>
                </a:solidFill>
              </a:rPr>
              <a:t>The outflow of </a:t>
            </a:r>
            <a:r>
              <a:rPr lang="en-US" sz="2800" smtClean="0">
                <a:solidFill>
                  <a:srgbClr val="FF0B1E"/>
                </a:solidFill>
              </a:rPr>
              <a:t>IR</a:t>
            </a:r>
            <a:r>
              <a:rPr lang="en-US" sz="2800" smtClean="0">
                <a:solidFill>
                  <a:srgbClr val="CC9900"/>
                </a:solidFill>
              </a:rPr>
              <a:t> energy from a planet must balance heating from the </a:t>
            </a:r>
            <a:r>
              <a:rPr lang="en-US" sz="2800" smtClean="0">
                <a:solidFill>
                  <a:srgbClr val="FFFF00"/>
                </a:solidFill>
              </a:rPr>
              <a:t>Sun</a:t>
            </a:r>
            <a:r>
              <a:rPr lang="en-US" sz="2800" smtClean="0">
                <a:solidFill>
                  <a:srgbClr val="CC9900"/>
                </a:solidFill>
              </a:rPr>
              <a:t>.</a:t>
            </a:r>
          </a:p>
          <a:p>
            <a:pPr eaLnBrk="1" hangingPunct="1">
              <a:buFont typeface="Wingdings" pitchFamily="2" charset="2"/>
              <a:buChar char="§"/>
              <a:defRPr/>
            </a:pPr>
            <a:endParaRPr lang="en-US" sz="2800" smtClean="0">
              <a:solidFill>
                <a:srgbClr val="CC9900"/>
              </a:solidFill>
            </a:endParaRPr>
          </a:p>
          <a:p>
            <a:pPr eaLnBrk="1" hangingPunct="1">
              <a:buFont typeface="Wingdings" pitchFamily="2" charset="2"/>
              <a:buChar char="§"/>
              <a:defRPr/>
            </a:pPr>
            <a:r>
              <a:rPr lang="en-US" sz="2800" smtClean="0">
                <a:solidFill>
                  <a:srgbClr val="CC9900"/>
                </a:solidFill>
              </a:rPr>
              <a:t>The planet accomplishes this balance by adjusting its </a:t>
            </a:r>
            <a:r>
              <a:rPr lang="en-US" sz="2800" smtClean="0">
                <a:solidFill>
                  <a:schemeClr val="accent2"/>
                </a:solidFill>
              </a:rPr>
              <a:t>temperature</a:t>
            </a:r>
            <a:r>
              <a:rPr lang="en-US" sz="2800" smtClean="0">
                <a:solidFill>
                  <a:srgbClr val="CC9900"/>
                </a:solidFill>
              </a:rPr>
              <a:t>.</a:t>
            </a:r>
          </a:p>
          <a:p>
            <a:pPr eaLnBrk="1" hangingPunct="1">
              <a:buFont typeface="Wingdings" pitchFamily="2" charset="2"/>
              <a:buChar char="§"/>
              <a:defRPr/>
            </a:pPr>
            <a:endParaRPr lang="en-US" sz="2800" smtClean="0">
              <a:solidFill>
                <a:srgbClr val="CC9900"/>
              </a:solidFill>
            </a:endParaRPr>
          </a:p>
          <a:p>
            <a:pPr eaLnBrk="1" hangingPunct="1">
              <a:buFont typeface="Wingdings" pitchFamily="2" charset="2"/>
              <a:buChar char="§"/>
              <a:defRPr/>
            </a:pPr>
            <a:r>
              <a:rPr lang="en-US" sz="2800" smtClean="0">
                <a:solidFill>
                  <a:srgbClr val="CC9900"/>
                </a:solidFill>
              </a:rPr>
              <a:t>Absorption of outgoing </a:t>
            </a:r>
            <a:r>
              <a:rPr lang="en-US" sz="2800" smtClean="0">
                <a:solidFill>
                  <a:srgbClr val="FF0B1E"/>
                </a:solidFill>
              </a:rPr>
              <a:t>IR</a:t>
            </a:r>
            <a:r>
              <a:rPr lang="en-US" sz="2800" smtClean="0">
                <a:solidFill>
                  <a:srgbClr val="CC9900"/>
                </a:solidFill>
              </a:rPr>
              <a:t> by the atmosphere warms the surface of the planet, as the planet strives to balance its energy budget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defRPr/>
            </a:pPr>
            <a:r>
              <a:rPr lang="en-US" sz="4000" dirty="0" smtClean="0">
                <a:solidFill>
                  <a:schemeClr val="folHlink"/>
                </a:solidFill>
              </a:rPr>
              <a:t>Bare Rock Model</a:t>
            </a:r>
            <a:endParaRPr lang="en-US" sz="4000" dirty="0" smtClean="0"/>
          </a:p>
        </p:txBody>
      </p:sp>
      <p:sp>
        <p:nvSpPr>
          <p:cNvPr id="6147" name="Rectangle 3"/>
          <p:cNvSpPr>
            <a:spLocks noGrp="1" noRot="1" noChangeArrowheads="1"/>
          </p:cNvSpPr>
          <p:nvPr>
            <p:ph idx="1"/>
          </p:nvPr>
        </p:nvSpPr>
        <p:spPr>
          <a:xfrm>
            <a:off x="457200" y="1600200"/>
            <a:ext cx="8229600" cy="4952999"/>
          </a:xfrm>
        </p:spPr>
        <p:txBody>
          <a:bodyPr/>
          <a:lstStyle/>
          <a:p>
            <a:pPr eaLnBrk="1" hangingPunct="1">
              <a:buFont typeface="Wingdings" pitchFamily="2" charset="2"/>
              <a:buChar char="§"/>
              <a:defRPr/>
            </a:pPr>
            <a:r>
              <a:rPr lang="en-US" sz="2800" dirty="0" smtClean="0"/>
              <a:t>No atmosphere no cloud  </a:t>
            </a:r>
          </a:p>
          <a:p>
            <a:pPr eaLnBrk="1" hangingPunct="1">
              <a:buFont typeface="Wingdings" pitchFamily="2" charset="2"/>
              <a:buChar char="§"/>
              <a:defRPr/>
            </a:pPr>
            <a:r>
              <a:rPr lang="en-US" sz="2800" dirty="0" smtClean="0"/>
              <a:t>T of Earth is controlled by the ways that energy comes from the Sun and is re-radiated to space as IR.</a:t>
            </a:r>
          </a:p>
          <a:p>
            <a:pPr eaLnBrk="1" hangingPunct="1">
              <a:buFont typeface="Wingdings" pitchFamily="2" charset="2"/>
              <a:buChar char="§"/>
              <a:defRPr/>
            </a:pPr>
            <a:endParaRPr lang="en-US" sz="2800" dirty="0" smtClean="0"/>
          </a:p>
          <a:p>
            <a:pPr eaLnBrk="1" hangingPunct="1">
              <a:buFont typeface="Wingdings" pitchFamily="2" charset="2"/>
              <a:buChar char="§"/>
              <a:defRPr/>
            </a:pPr>
            <a:r>
              <a:rPr lang="en-US" sz="2800" dirty="0" smtClean="0"/>
              <a:t>Energy and T relation</a:t>
            </a:r>
          </a:p>
          <a:p>
            <a:pPr lvl="1" eaLnBrk="1" hangingPunct="1">
              <a:defRPr/>
            </a:pPr>
            <a:r>
              <a:rPr lang="en-US" sz="2400" dirty="0" smtClean="0"/>
              <a:t>See SB law</a:t>
            </a:r>
          </a:p>
          <a:p>
            <a:pPr lvl="1" eaLnBrk="1" hangingPunct="1">
              <a:defRPr/>
            </a:pPr>
            <a:endParaRPr lang="en-US" sz="2400" dirty="0" smtClean="0"/>
          </a:p>
        </p:txBody>
      </p:sp>
      <p:pic>
        <p:nvPicPr>
          <p:cNvPr id="4" name="Picture 13" descr="atmosEarth"/>
          <p:cNvPicPr>
            <a:picLocks noChangeAspect="1" noChangeArrowheads="1"/>
          </p:cNvPicPr>
          <p:nvPr/>
        </p:nvPicPr>
        <p:blipFill>
          <a:blip r:embed="rId2" cstate="print"/>
          <a:srcRect/>
          <a:stretch>
            <a:fillRect/>
          </a:stretch>
        </p:blipFill>
        <p:spPr bwMode="auto">
          <a:xfrm>
            <a:off x="4149725" y="3429000"/>
            <a:ext cx="4994275" cy="3133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04800" y="0"/>
            <a:ext cx="8229600" cy="1143000"/>
          </a:xfrm>
        </p:spPr>
        <p:txBody>
          <a:bodyPr>
            <a:normAutofit/>
          </a:bodyPr>
          <a:lstStyle/>
          <a:p>
            <a:pPr algn="l" eaLnBrk="1" hangingPunct="1">
              <a:defRPr/>
            </a:pPr>
            <a:r>
              <a:rPr lang="en-US" sz="3600" dirty="0" smtClean="0">
                <a:solidFill>
                  <a:schemeClr val="folHlink"/>
                </a:solidFill>
              </a:rPr>
              <a:t>What area do we use?</a:t>
            </a:r>
            <a:endParaRPr lang="en-US" sz="3600" dirty="0" smtClean="0"/>
          </a:p>
        </p:txBody>
      </p:sp>
      <p:sp>
        <p:nvSpPr>
          <p:cNvPr id="10243" name="Rectangle 3"/>
          <p:cNvSpPr>
            <a:spLocks noGrp="1" noRot="1" noChangeArrowheads="1"/>
          </p:cNvSpPr>
          <p:nvPr>
            <p:ph idx="1"/>
          </p:nvPr>
        </p:nvSpPr>
        <p:spPr>
          <a:xfrm>
            <a:off x="76200" y="1219200"/>
            <a:ext cx="8001000" cy="5029200"/>
          </a:xfrm>
        </p:spPr>
        <p:txBody>
          <a:bodyPr/>
          <a:lstStyle/>
          <a:p>
            <a:pPr eaLnBrk="1" hangingPunct="1">
              <a:buFont typeface="Wingdings" pitchFamily="2" charset="2"/>
              <a:buChar char="§"/>
              <a:defRPr/>
            </a:pPr>
            <a:r>
              <a:rPr lang="en-US" dirty="0" smtClean="0"/>
              <a:t>Sun shines on half the Earth</a:t>
            </a:r>
          </a:p>
          <a:p>
            <a:pPr eaLnBrk="1" hangingPunct="1">
              <a:buFont typeface="Wingdings" pitchFamily="2" charset="2"/>
              <a:buChar char="§"/>
              <a:defRPr/>
            </a:pPr>
            <a:r>
              <a:rPr lang="en-US" dirty="0" smtClean="0"/>
              <a:t>Light is weaker/stronger</a:t>
            </a:r>
          </a:p>
          <a:p>
            <a:pPr lvl="2" eaLnBrk="1" hangingPunct="1">
              <a:buFont typeface="Wingdings" pitchFamily="2" charset="2"/>
              <a:buChar char="§"/>
              <a:defRPr/>
            </a:pPr>
            <a:r>
              <a:rPr lang="en-US" dirty="0" smtClean="0"/>
              <a:t>latitude, dawn/dusk</a:t>
            </a:r>
          </a:p>
        </p:txBody>
      </p:sp>
      <p:grpSp>
        <p:nvGrpSpPr>
          <p:cNvPr id="3" name="Group 9"/>
          <p:cNvGrpSpPr>
            <a:grpSpLocks/>
          </p:cNvGrpSpPr>
          <p:nvPr/>
        </p:nvGrpSpPr>
        <p:grpSpPr bwMode="auto">
          <a:xfrm>
            <a:off x="1600200" y="3733800"/>
            <a:ext cx="5638800" cy="2590800"/>
            <a:chOff x="912" y="2208"/>
            <a:chExt cx="3264" cy="2051"/>
          </a:xfrm>
        </p:grpSpPr>
        <p:pic>
          <p:nvPicPr>
            <p:cNvPr id="10245" name="Picture 4" descr="ar03f01"/>
            <p:cNvPicPr>
              <a:picLocks noChangeAspect="1" noChangeArrowheads="1"/>
            </p:cNvPicPr>
            <p:nvPr/>
          </p:nvPicPr>
          <p:blipFill>
            <a:blip r:embed="rId2" cstate="print"/>
            <a:srcRect/>
            <a:stretch>
              <a:fillRect/>
            </a:stretch>
          </p:blipFill>
          <p:spPr bwMode="auto">
            <a:xfrm>
              <a:off x="912" y="2208"/>
              <a:ext cx="3264" cy="2051"/>
            </a:xfrm>
            <a:prstGeom prst="rect">
              <a:avLst/>
            </a:prstGeom>
            <a:noFill/>
            <a:ln w="9525">
              <a:noFill/>
              <a:miter lim="800000"/>
              <a:headEnd/>
              <a:tailEnd/>
            </a:ln>
          </p:spPr>
        </p:pic>
        <p:sp>
          <p:nvSpPr>
            <p:cNvPr id="2" name="Freeform 5"/>
            <p:cNvSpPr>
              <a:spLocks/>
            </p:cNvSpPr>
            <p:nvPr/>
          </p:nvSpPr>
          <p:spPr bwMode="auto">
            <a:xfrm>
              <a:off x="3312" y="2304"/>
              <a:ext cx="1" cy="1584"/>
            </a:xfrm>
            <a:custGeom>
              <a:avLst/>
              <a:gdLst/>
              <a:ahLst/>
              <a:cxnLst>
                <a:cxn ang="0">
                  <a:pos x="0" y="0"/>
                </a:cxn>
                <a:cxn ang="0">
                  <a:pos x="0" y="1584"/>
                </a:cxn>
              </a:cxnLst>
              <a:rect l="0" t="0" r="r" b="b"/>
              <a:pathLst>
                <a:path w="1" h="1584">
                  <a:moveTo>
                    <a:pt x="0" y="0"/>
                  </a:moveTo>
                  <a:cubicBezTo>
                    <a:pt x="0" y="0"/>
                    <a:pt x="0" y="792"/>
                    <a:pt x="0" y="1584"/>
                  </a:cubicBezTo>
                </a:path>
              </a:pathLst>
            </a:custGeom>
            <a:noFill/>
            <a:ln w="25400">
              <a:solidFill>
                <a:srgbClr val="FF0000"/>
              </a:solidFill>
              <a:round/>
              <a:headEnd/>
              <a:tailEnd/>
            </a:ln>
            <a:effectLst/>
          </p:spPr>
          <p:txBody>
            <a:bodyPr/>
            <a:lstStyle/>
            <a:p>
              <a:pPr>
                <a:defRPr/>
              </a:pPr>
              <a:endParaRPr lang="en-US"/>
            </a:p>
          </p:txBody>
        </p:sp>
        <p:sp>
          <p:nvSpPr>
            <p:cNvPr id="10247" name="Text Box 6"/>
            <p:cNvSpPr txBox="1">
              <a:spLocks noChangeArrowheads="1"/>
            </p:cNvSpPr>
            <p:nvPr/>
          </p:nvSpPr>
          <p:spPr bwMode="auto">
            <a:xfrm>
              <a:off x="3504" y="2832"/>
              <a:ext cx="576" cy="231"/>
            </a:xfrm>
            <a:prstGeom prst="rect">
              <a:avLst/>
            </a:prstGeom>
            <a:noFill/>
            <a:ln w="9525">
              <a:noFill/>
              <a:miter lim="800000"/>
              <a:headEnd/>
              <a:tailEnd/>
            </a:ln>
          </p:spPr>
          <p:txBody>
            <a:bodyPr>
              <a:spAutoFit/>
            </a:bodyPr>
            <a:lstStyle/>
            <a:p>
              <a:pPr>
                <a:spcBef>
                  <a:spcPct val="50000"/>
                </a:spcBef>
              </a:pPr>
              <a:r>
                <a:rPr lang="en-US" altLang="en-US" sz="1800" baseline="0">
                  <a:solidFill>
                    <a:srgbClr val="FF0B1E"/>
                  </a:solidFill>
                  <a:effectLst/>
                </a:rPr>
                <a:t>Night</a:t>
              </a:r>
            </a:p>
          </p:txBody>
        </p:sp>
        <p:sp>
          <p:nvSpPr>
            <p:cNvPr id="10248" name="Text Box 7"/>
            <p:cNvSpPr txBox="1">
              <a:spLocks noChangeArrowheads="1"/>
            </p:cNvSpPr>
            <p:nvPr/>
          </p:nvSpPr>
          <p:spPr bwMode="auto">
            <a:xfrm>
              <a:off x="2640" y="2832"/>
              <a:ext cx="372" cy="231"/>
            </a:xfrm>
            <a:prstGeom prst="rect">
              <a:avLst/>
            </a:prstGeom>
            <a:noFill/>
            <a:ln w="9525">
              <a:noFill/>
              <a:miter lim="800000"/>
              <a:headEnd/>
              <a:tailEnd/>
            </a:ln>
          </p:spPr>
          <p:txBody>
            <a:bodyPr wrap="none">
              <a:spAutoFit/>
            </a:bodyPr>
            <a:lstStyle/>
            <a:p>
              <a:r>
                <a:rPr lang="en-US" altLang="en-US" sz="1800" baseline="0">
                  <a:solidFill>
                    <a:srgbClr val="FF0B1E"/>
                  </a:solidFill>
                  <a:effectLst/>
                </a:rPr>
                <a:t>Day</a:t>
              </a:r>
            </a:p>
          </p:txBody>
        </p:sp>
        <p:sp>
          <p:nvSpPr>
            <p:cNvPr id="10249" name="Text Box 8"/>
            <p:cNvSpPr txBox="1">
              <a:spLocks noChangeArrowheads="1"/>
            </p:cNvSpPr>
            <p:nvPr/>
          </p:nvSpPr>
          <p:spPr bwMode="auto">
            <a:xfrm>
              <a:off x="1008" y="2832"/>
              <a:ext cx="1068" cy="231"/>
            </a:xfrm>
            <a:prstGeom prst="rect">
              <a:avLst/>
            </a:prstGeom>
            <a:solidFill>
              <a:srgbClr val="FFFF00"/>
            </a:solidFill>
            <a:ln w="9525">
              <a:noFill/>
              <a:miter lim="800000"/>
              <a:headEnd/>
              <a:tailEnd/>
            </a:ln>
          </p:spPr>
          <p:txBody>
            <a:bodyPr wrap="none">
              <a:spAutoFit/>
            </a:bodyPr>
            <a:lstStyle/>
            <a:p>
              <a:r>
                <a:rPr lang="en-US" altLang="en-US" sz="1800" baseline="0">
                  <a:solidFill>
                    <a:srgbClr val="FF0B1E"/>
                  </a:solidFill>
                  <a:effectLst/>
                </a:rPr>
                <a:t>Solar Constant</a:t>
              </a:r>
            </a:p>
          </p:txBody>
        </p:sp>
      </p:grpSp>
      <p:pic>
        <p:nvPicPr>
          <p:cNvPr id="38916" name="Picture 4" descr="Image result for sun radiation at earth"/>
          <p:cNvPicPr>
            <a:picLocks noChangeAspect="1" noChangeArrowheads="1"/>
          </p:cNvPicPr>
          <p:nvPr/>
        </p:nvPicPr>
        <p:blipFill>
          <a:blip r:embed="rId3" cstate="print"/>
          <a:srcRect/>
          <a:stretch>
            <a:fillRect/>
          </a:stretch>
        </p:blipFill>
        <p:spPr bwMode="auto">
          <a:xfrm>
            <a:off x="5264524" y="390524"/>
            <a:ext cx="3765176" cy="28860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5"/>
          <p:cNvSpPr txBox="1">
            <a:spLocks noChangeArrowheads="1"/>
          </p:cNvSpPr>
          <p:nvPr/>
        </p:nvSpPr>
        <p:spPr bwMode="auto">
          <a:xfrm>
            <a:off x="2209800" y="3962400"/>
            <a:ext cx="4572000" cy="641350"/>
          </a:xfrm>
          <a:prstGeom prst="rect">
            <a:avLst/>
          </a:prstGeom>
          <a:noFill/>
          <a:ln w="9525">
            <a:noFill/>
            <a:miter lim="800000"/>
            <a:headEnd/>
            <a:tailEnd/>
          </a:ln>
        </p:spPr>
        <p:txBody>
          <a:bodyPr>
            <a:spAutoFit/>
          </a:bodyPr>
          <a:lstStyle/>
          <a:p>
            <a:r>
              <a:rPr lang="en-US" altLang="en-US" sz="3600" baseline="0" dirty="0">
                <a:solidFill>
                  <a:srgbClr val="FF0B1E"/>
                </a:solidFill>
                <a:effectLst/>
              </a:rPr>
              <a:t>Area (m</a:t>
            </a:r>
            <a:r>
              <a:rPr lang="en-US" altLang="en-US" sz="3600" baseline="30000" dirty="0">
                <a:solidFill>
                  <a:srgbClr val="FF0B1E"/>
                </a:solidFill>
                <a:effectLst/>
              </a:rPr>
              <a:t>2</a:t>
            </a:r>
            <a:r>
              <a:rPr lang="en-US" altLang="en-US" sz="3600" baseline="0" dirty="0">
                <a:solidFill>
                  <a:srgbClr val="FF0B1E"/>
                </a:solidFill>
                <a:effectLst/>
              </a:rPr>
              <a:t>) = </a:t>
            </a:r>
            <a:r>
              <a:rPr lang="en-US" altLang="en-US" sz="3600" baseline="0" dirty="0">
                <a:solidFill>
                  <a:srgbClr val="FF0B1E"/>
                </a:solidFill>
                <a:effectLst/>
                <a:latin typeface="Symbol" pitchFamily="-96" charset="2"/>
                <a:sym typeface="Symbol" pitchFamily="-96" charset="2"/>
              </a:rPr>
              <a:t></a:t>
            </a:r>
            <a:r>
              <a:rPr lang="en-US" altLang="en-US" sz="3600" baseline="0" dirty="0">
                <a:solidFill>
                  <a:srgbClr val="FF0B1E"/>
                </a:solidFill>
                <a:effectLst/>
              </a:rPr>
              <a:t>r</a:t>
            </a:r>
            <a:r>
              <a:rPr lang="en-US" altLang="en-US" sz="3600" baseline="30000" dirty="0">
                <a:solidFill>
                  <a:srgbClr val="FF0B1E"/>
                </a:solidFill>
                <a:effectLst/>
              </a:rPr>
              <a:t>2</a:t>
            </a:r>
            <a:r>
              <a:rPr lang="en-US" altLang="en-US" sz="3600" baseline="-25000" dirty="0">
                <a:solidFill>
                  <a:srgbClr val="FF0B1E"/>
                </a:solidFill>
                <a:effectLst/>
              </a:rPr>
              <a:t>earth</a:t>
            </a:r>
            <a:endParaRPr lang="en-US" altLang="en-US" sz="2000" baseline="-25000" dirty="0">
              <a:solidFill>
                <a:srgbClr val="FF0B1E"/>
              </a:solidFill>
              <a:effectLst/>
            </a:endParaRPr>
          </a:p>
        </p:txBody>
      </p:sp>
      <p:grpSp>
        <p:nvGrpSpPr>
          <p:cNvPr id="2" name="Group 7"/>
          <p:cNvGrpSpPr>
            <a:grpSpLocks/>
          </p:cNvGrpSpPr>
          <p:nvPr/>
        </p:nvGrpSpPr>
        <p:grpSpPr bwMode="auto">
          <a:xfrm>
            <a:off x="304800" y="1600200"/>
            <a:ext cx="4572000" cy="2133600"/>
            <a:chOff x="912" y="2208"/>
            <a:chExt cx="3264" cy="2051"/>
          </a:xfrm>
        </p:grpSpPr>
        <p:pic>
          <p:nvPicPr>
            <p:cNvPr id="11269" name="Picture 8" descr="ar03f01"/>
            <p:cNvPicPr>
              <a:picLocks noChangeAspect="1" noChangeArrowheads="1"/>
            </p:cNvPicPr>
            <p:nvPr/>
          </p:nvPicPr>
          <p:blipFill>
            <a:blip r:embed="rId2" cstate="print"/>
            <a:srcRect/>
            <a:stretch>
              <a:fillRect/>
            </a:stretch>
          </p:blipFill>
          <p:spPr bwMode="auto">
            <a:xfrm>
              <a:off x="912" y="2208"/>
              <a:ext cx="3264" cy="2051"/>
            </a:xfrm>
            <a:prstGeom prst="rect">
              <a:avLst/>
            </a:prstGeom>
            <a:noFill/>
            <a:ln w="9525">
              <a:noFill/>
              <a:miter lim="800000"/>
              <a:headEnd/>
              <a:tailEnd/>
            </a:ln>
          </p:spPr>
        </p:pic>
        <p:sp>
          <p:nvSpPr>
            <p:cNvPr id="5129" name="Freeform 9"/>
            <p:cNvSpPr>
              <a:spLocks/>
            </p:cNvSpPr>
            <p:nvPr/>
          </p:nvSpPr>
          <p:spPr bwMode="auto">
            <a:xfrm>
              <a:off x="3312" y="2304"/>
              <a:ext cx="1" cy="1584"/>
            </a:xfrm>
            <a:custGeom>
              <a:avLst/>
              <a:gdLst/>
              <a:ahLst/>
              <a:cxnLst>
                <a:cxn ang="0">
                  <a:pos x="0" y="0"/>
                </a:cxn>
                <a:cxn ang="0">
                  <a:pos x="0" y="1584"/>
                </a:cxn>
              </a:cxnLst>
              <a:rect l="0" t="0" r="r" b="b"/>
              <a:pathLst>
                <a:path w="1" h="1584">
                  <a:moveTo>
                    <a:pt x="0" y="0"/>
                  </a:moveTo>
                  <a:cubicBezTo>
                    <a:pt x="0" y="0"/>
                    <a:pt x="0" y="792"/>
                    <a:pt x="0" y="1584"/>
                  </a:cubicBezTo>
                </a:path>
              </a:pathLst>
            </a:custGeom>
            <a:noFill/>
            <a:ln w="25400">
              <a:solidFill>
                <a:srgbClr val="FF0000"/>
              </a:solidFill>
              <a:round/>
              <a:headEnd/>
              <a:tailEnd/>
            </a:ln>
            <a:effectLst/>
          </p:spPr>
          <p:txBody>
            <a:bodyPr/>
            <a:lstStyle/>
            <a:p>
              <a:pPr>
                <a:defRPr/>
              </a:pPr>
              <a:endParaRPr lang="en-US"/>
            </a:p>
          </p:txBody>
        </p:sp>
        <p:sp>
          <p:nvSpPr>
            <p:cNvPr id="11271" name="Text Box 10"/>
            <p:cNvSpPr txBox="1">
              <a:spLocks noChangeArrowheads="1"/>
            </p:cNvSpPr>
            <p:nvPr/>
          </p:nvSpPr>
          <p:spPr bwMode="auto">
            <a:xfrm>
              <a:off x="3504" y="2832"/>
              <a:ext cx="576" cy="231"/>
            </a:xfrm>
            <a:prstGeom prst="rect">
              <a:avLst/>
            </a:prstGeom>
            <a:noFill/>
            <a:ln w="9525">
              <a:noFill/>
              <a:miter lim="800000"/>
              <a:headEnd/>
              <a:tailEnd/>
            </a:ln>
          </p:spPr>
          <p:txBody>
            <a:bodyPr>
              <a:spAutoFit/>
            </a:bodyPr>
            <a:lstStyle/>
            <a:p>
              <a:pPr>
                <a:spcBef>
                  <a:spcPct val="50000"/>
                </a:spcBef>
              </a:pPr>
              <a:r>
                <a:rPr lang="en-US" altLang="en-US" sz="1800" baseline="0">
                  <a:solidFill>
                    <a:srgbClr val="FF0B1E"/>
                  </a:solidFill>
                  <a:effectLst/>
                </a:rPr>
                <a:t>Night</a:t>
              </a:r>
            </a:p>
          </p:txBody>
        </p:sp>
        <p:sp>
          <p:nvSpPr>
            <p:cNvPr id="11272" name="Text Box 11"/>
            <p:cNvSpPr txBox="1">
              <a:spLocks noChangeArrowheads="1"/>
            </p:cNvSpPr>
            <p:nvPr/>
          </p:nvSpPr>
          <p:spPr bwMode="auto">
            <a:xfrm>
              <a:off x="2640" y="2832"/>
              <a:ext cx="372" cy="231"/>
            </a:xfrm>
            <a:prstGeom prst="rect">
              <a:avLst/>
            </a:prstGeom>
            <a:noFill/>
            <a:ln w="9525">
              <a:noFill/>
              <a:miter lim="800000"/>
              <a:headEnd/>
              <a:tailEnd/>
            </a:ln>
          </p:spPr>
          <p:txBody>
            <a:bodyPr wrap="none">
              <a:spAutoFit/>
            </a:bodyPr>
            <a:lstStyle/>
            <a:p>
              <a:r>
                <a:rPr lang="en-US" altLang="en-US" sz="1800" baseline="0">
                  <a:solidFill>
                    <a:srgbClr val="FF0B1E"/>
                  </a:solidFill>
                  <a:effectLst/>
                </a:rPr>
                <a:t>Day</a:t>
              </a:r>
            </a:p>
          </p:txBody>
        </p:sp>
        <p:sp>
          <p:nvSpPr>
            <p:cNvPr id="11273" name="Text Box 12"/>
            <p:cNvSpPr txBox="1">
              <a:spLocks noChangeArrowheads="1"/>
            </p:cNvSpPr>
            <p:nvPr/>
          </p:nvSpPr>
          <p:spPr bwMode="auto">
            <a:xfrm>
              <a:off x="1008" y="2832"/>
              <a:ext cx="1068" cy="231"/>
            </a:xfrm>
            <a:prstGeom prst="rect">
              <a:avLst/>
            </a:prstGeom>
            <a:solidFill>
              <a:srgbClr val="FFFF00"/>
            </a:solidFill>
            <a:ln w="9525">
              <a:noFill/>
              <a:miter lim="800000"/>
              <a:headEnd/>
              <a:tailEnd/>
            </a:ln>
          </p:spPr>
          <p:txBody>
            <a:bodyPr wrap="none">
              <a:spAutoFit/>
            </a:bodyPr>
            <a:lstStyle/>
            <a:p>
              <a:r>
                <a:rPr lang="en-US" altLang="en-US" sz="1800" baseline="0">
                  <a:solidFill>
                    <a:srgbClr val="FF0B1E"/>
                  </a:solidFill>
                  <a:effectLst/>
                </a:rPr>
                <a:t>Solar Constant</a:t>
              </a:r>
            </a:p>
          </p:txBody>
        </p:sp>
      </p:grpSp>
      <p:pic>
        <p:nvPicPr>
          <p:cNvPr id="10" name="Picture 2" descr="Image result"/>
          <p:cNvPicPr>
            <a:picLocks noChangeAspect="1" noChangeArrowheads="1"/>
          </p:cNvPicPr>
          <p:nvPr/>
        </p:nvPicPr>
        <p:blipFill>
          <a:blip r:embed="rId3" cstate="print"/>
          <a:srcRect/>
          <a:stretch>
            <a:fillRect/>
          </a:stretch>
        </p:blipFill>
        <p:spPr bwMode="auto">
          <a:xfrm>
            <a:off x="5257800" y="1447800"/>
            <a:ext cx="3657600" cy="2362200"/>
          </a:xfrm>
          <a:prstGeom prst="rect">
            <a:avLst/>
          </a:prstGeom>
          <a:noFill/>
        </p:spPr>
      </p:pic>
      <p:sp>
        <p:nvSpPr>
          <p:cNvPr id="12" name="Rectangle 11"/>
          <p:cNvSpPr/>
          <p:nvPr/>
        </p:nvSpPr>
        <p:spPr>
          <a:xfrm>
            <a:off x="152400" y="370582"/>
            <a:ext cx="8534400" cy="1077218"/>
          </a:xfrm>
          <a:prstGeom prst="rect">
            <a:avLst/>
          </a:prstGeom>
        </p:spPr>
        <p:txBody>
          <a:bodyPr wrap="square">
            <a:spAutoFit/>
          </a:bodyPr>
          <a:lstStyle/>
          <a:p>
            <a:r>
              <a:rPr lang="en-US" dirty="0" smtClean="0"/>
              <a:t>Sunlight hits Earth from same direction, makes a circular shadow, </a:t>
            </a:r>
            <a:r>
              <a:rPr lang="en-US" dirty="0" smtClean="0">
                <a:solidFill>
                  <a:srgbClr val="FF0B1E"/>
                </a:solidFill>
              </a:rPr>
              <a:t>use the area of a circle, not a sphere.</a:t>
            </a:r>
            <a:br>
              <a:rPr lang="en-US" dirty="0" smtClean="0">
                <a:solidFill>
                  <a:srgbClr val="FF0B1E"/>
                </a:solidFill>
              </a:rPr>
            </a:br>
            <a:endParaRPr lang="en-US" dirty="0"/>
          </a:p>
        </p:txBody>
      </p:sp>
      <p:sp>
        <p:nvSpPr>
          <p:cNvPr id="14" name="Rectangle 2"/>
          <p:cNvSpPr txBox="1">
            <a:spLocks noRot="1" noChangeArrowheads="1"/>
          </p:cNvSpPr>
          <p:nvPr/>
        </p:nvSpPr>
        <p:spPr>
          <a:xfrm>
            <a:off x="228600" y="4572000"/>
            <a:ext cx="8610600" cy="10668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Earth receives influx of energy equal to the intensity of sunlight multiplied by the </a:t>
            </a:r>
            <a:r>
              <a:rPr kumimoji="0" lang="en-US" sz="2400" b="0" i="0" u="none" strike="noStrike" kern="1200" cap="none" spc="0" normalizeH="0" baseline="0" noProof="0" dirty="0" smtClean="0">
                <a:ln>
                  <a:noFill/>
                </a:ln>
                <a:solidFill>
                  <a:schemeClr val="folHlink"/>
                </a:solidFill>
                <a:effectLst/>
                <a:uLnTx/>
                <a:uFillTx/>
                <a:latin typeface="+mj-lt"/>
                <a:ea typeface="+mj-ea"/>
                <a:cs typeface="+mj-cs"/>
              </a:rPr>
              <a:t>area of a circle  = </a:t>
            </a:r>
            <a:r>
              <a:rPr kumimoji="0" lang="en-US" sz="2400" b="0" i="0" u="none" strike="noStrike" kern="1200" cap="none" spc="0" normalizeH="0" baseline="0" noProof="0" dirty="0" smtClean="0">
                <a:ln>
                  <a:noFill/>
                </a:ln>
                <a:solidFill>
                  <a:schemeClr val="folHlink"/>
                </a:solidFill>
                <a:effectLst/>
                <a:uLnTx/>
                <a:uFillTx/>
                <a:latin typeface="Symbol" pitchFamily="18" charset="2"/>
                <a:ea typeface="+mj-ea"/>
                <a:cs typeface="+mj-cs"/>
                <a:sym typeface="Symbol" pitchFamily="18" charset="2"/>
              </a:rPr>
              <a:t></a:t>
            </a:r>
            <a:r>
              <a:rPr kumimoji="0" lang="en-US" sz="2400" b="0" i="0" u="none" strike="noStrike" kern="1200" cap="none" spc="0" normalizeH="0" baseline="0" noProof="0" dirty="0" smtClean="0">
                <a:ln>
                  <a:noFill/>
                </a:ln>
                <a:solidFill>
                  <a:schemeClr val="folHlink"/>
                </a:solidFill>
                <a:effectLst/>
                <a:uLnTx/>
                <a:uFillTx/>
                <a:latin typeface="+mj-lt"/>
                <a:ea typeface="+mj-ea"/>
                <a:cs typeface="+mj-cs"/>
              </a:rPr>
              <a:t>r</a:t>
            </a:r>
            <a:r>
              <a:rPr kumimoji="0" lang="en-US" sz="2400" b="0" i="0" u="none" strike="noStrike" kern="1200" cap="none" spc="0" normalizeH="0" baseline="30000" noProof="0" dirty="0" smtClean="0">
                <a:ln>
                  <a:noFill/>
                </a:ln>
                <a:solidFill>
                  <a:schemeClr val="folHlink"/>
                </a:solidFill>
                <a:effectLst/>
                <a:uLnTx/>
                <a:uFillTx/>
                <a:latin typeface="+mj-lt"/>
                <a:ea typeface="+mj-ea"/>
                <a:cs typeface="+mj-cs"/>
              </a:rPr>
              <a:t>2</a:t>
            </a:r>
            <a:r>
              <a:rPr kumimoji="0" lang="en-US" sz="2400" b="0" i="0" u="none" strike="noStrike" kern="1200" cap="none" spc="0" normalizeH="0" baseline="-25000" noProof="0" dirty="0" smtClean="0">
                <a:ln>
                  <a:noFill/>
                </a:ln>
                <a:solidFill>
                  <a:schemeClr val="folHlink"/>
                </a:solidFill>
                <a:effectLst/>
                <a:uLnTx/>
                <a:uFillTx/>
                <a:latin typeface="+mj-lt"/>
                <a:ea typeface="+mj-ea"/>
                <a:cs typeface="+mj-cs"/>
              </a:rPr>
              <a:t>earth</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5" name="Rectangle 14"/>
          <p:cNvSpPr/>
          <p:nvPr/>
        </p:nvSpPr>
        <p:spPr>
          <a:xfrm>
            <a:off x="2362200" y="5791200"/>
            <a:ext cx="2686954" cy="420628"/>
          </a:xfrm>
          <a:prstGeom prst="rect">
            <a:avLst/>
          </a:prstGeom>
        </p:spPr>
        <p:txBody>
          <a:bodyPr wrap="none">
            <a:spAutoFit/>
          </a:bodyPr>
          <a:lstStyle/>
          <a:p>
            <a:pPr eaLnBrk="1" hangingPunct="1">
              <a:buFont typeface="Wingdings" pitchFamily="2" charset="2"/>
              <a:buChar char="§"/>
              <a:defRPr/>
            </a:pPr>
            <a:r>
              <a:rPr lang="en-US" dirty="0" smtClean="0">
                <a:solidFill>
                  <a:srgbClr val="FF0B1E"/>
                </a:solidFill>
              </a:rPr>
              <a:t>F</a:t>
            </a:r>
            <a:r>
              <a:rPr lang="en-US" baseline="-25000" dirty="0" smtClean="0">
                <a:solidFill>
                  <a:srgbClr val="FF0B1E"/>
                </a:solidFill>
              </a:rPr>
              <a:t>in</a:t>
            </a:r>
            <a:r>
              <a:rPr lang="en-US" dirty="0" smtClean="0">
                <a:solidFill>
                  <a:srgbClr val="FF0B1E"/>
                </a:solidFill>
              </a:rPr>
              <a:t> = </a:t>
            </a:r>
            <a:r>
              <a:rPr lang="en-US" dirty="0" smtClean="0">
                <a:solidFill>
                  <a:srgbClr val="FF0B1E"/>
                </a:solidFill>
                <a:latin typeface="Symbol" pitchFamily="18" charset="2"/>
                <a:sym typeface="Symbol" pitchFamily="18" charset="2"/>
              </a:rPr>
              <a:t></a:t>
            </a:r>
            <a:r>
              <a:rPr lang="en-US" dirty="0" smtClean="0">
                <a:solidFill>
                  <a:srgbClr val="FF0B1E"/>
                </a:solidFill>
              </a:rPr>
              <a:t>r</a:t>
            </a:r>
            <a:r>
              <a:rPr lang="en-US" baseline="30000" dirty="0" smtClean="0">
                <a:solidFill>
                  <a:srgbClr val="FF0B1E"/>
                </a:solidFill>
              </a:rPr>
              <a:t>2</a:t>
            </a:r>
            <a:r>
              <a:rPr lang="en-US" dirty="0" smtClean="0">
                <a:solidFill>
                  <a:srgbClr val="FF0B1E"/>
                </a:solidFill>
              </a:rPr>
              <a:t>earth</a:t>
            </a:r>
            <a:r>
              <a:rPr lang="en-US" baseline="-25000" dirty="0" smtClean="0">
                <a:solidFill>
                  <a:srgbClr val="FF0B1E"/>
                </a:solidFill>
              </a:rPr>
              <a:t> </a:t>
            </a:r>
            <a:r>
              <a:rPr lang="en-US" dirty="0" smtClean="0">
                <a:solidFill>
                  <a:srgbClr val="FF0B1E"/>
                </a:solidFill>
              </a:rPr>
              <a:t> </a:t>
            </a:r>
            <a:r>
              <a:rPr lang="en-US" dirty="0" err="1" smtClean="0">
                <a:solidFill>
                  <a:srgbClr val="FF0B1E"/>
                </a:solidFill>
              </a:rPr>
              <a:t>I</a:t>
            </a:r>
            <a:r>
              <a:rPr lang="en-US" baseline="-25000" dirty="0" err="1" smtClean="0">
                <a:solidFill>
                  <a:srgbClr val="FF0B1E"/>
                </a:solidFill>
              </a:rPr>
              <a:t>in</a:t>
            </a:r>
            <a:r>
              <a:rPr lang="en-US" baseline="-25000" dirty="0" smtClean="0">
                <a:solidFill>
                  <a:srgbClr val="FF0B1E"/>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2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2"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Rot="1" noChangeArrowheads="1"/>
          </p:cNvSpPr>
          <p:nvPr>
            <p:ph idx="1"/>
          </p:nvPr>
        </p:nvSpPr>
        <p:spPr>
          <a:xfrm>
            <a:off x="304800" y="304800"/>
            <a:ext cx="8077200" cy="5486400"/>
          </a:xfrm>
        </p:spPr>
        <p:txBody>
          <a:bodyPr/>
          <a:lstStyle/>
          <a:p>
            <a:pPr eaLnBrk="1" hangingPunct="1">
              <a:buFont typeface="Wingdings" pitchFamily="2" charset="2"/>
              <a:buChar char="§"/>
              <a:defRPr/>
            </a:pPr>
            <a:r>
              <a:rPr lang="en-US" sz="2800" dirty="0" smtClean="0">
                <a:solidFill>
                  <a:schemeClr val="folHlink"/>
                </a:solidFill>
              </a:rPr>
              <a:t>As we did for solar energy, need to convert intensity, I, to flux, F, by multiplying by area.</a:t>
            </a:r>
          </a:p>
          <a:p>
            <a:pPr eaLnBrk="1" hangingPunct="1">
              <a:buFont typeface="Wingdings" pitchFamily="2" charset="2"/>
              <a:buChar char="§"/>
              <a:defRPr/>
            </a:pPr>
            <a:r>
              <a:rPr lang="en-US" sz="2800" dirty="0" smtClean="0"/>
              <a:t>What area do we use?</a:t>
            </a:r>
          </a:p>
          <a:p>
            <a:pPr eaLnBrk="1" hangingPunct="1">
              <a:buFont typeface="Wingdings" pitchFamily="2" charset="2"/>
              <a:buChar char="§"/>
              <a:defRPr/>
            </a:pPr>
            <a:r>
              <a:rPr lang="en-US" sz="2800" dirty="0" smtClean="0"/>
              <a:t>Energy leaves in all directions</a:t>
            </a:r>
          </a:p>
          <a:p>
            <a:pPr eaLnBrk="1" hangingPunct="1">
              <a:buFont typeface="Wingdings" pitchFamily="2" charset="2"/>
              <a:buChar char="§"/>
              <a:defRPr/>
            </a:pPr>
            <a:r>
              <a:rPr lang="en-US" sz="2800" dirty="0" smtClean="0"/>
              <a:t>So, we need the area of a sphere;</a:t>
            </a:r>
          </a:p>
          <a:p>
            <a:pPr eaLnBrk="1" hangingPunct="1">
              <a:buFont typeface="Wingdings" pitchFamily="2" charset="2"/>
              <a:buChar char="§"/>
              <a:defRPr/>
            </a:pPr>
            <a:r>
              <a:rPr lang="en-US" sz="3600" dirty="0" err="1" smtClean="0">
                <a:solidFill>
                  <a:srgbClr val="FF0B1E"/>
                </a:solidFill>
              </a:rPr>
              <a:t>A</a:t>
            </a:r>
            <a:r>
              <a:rPr lang="en-US" sz="3600" baseline="-18000" dirty="0" err="1" smtClean="0">
                <a:solidFill>
                  <a:srgbClr val="FF0B1E"/>
                </a:solidFill>
              </a:rPr>
              <a:t>sphere</a:t>
            </a:r>
            <a:r>
              <a:rPr lang="en-US" sz="3600" dirty="0" smtClean="0">
                <a:solidFill>
                  <a:srgbClr val="FF0B1E"/>
                </a:solidFill>
              </a:rPr>
              <a:t> = 4</a:t>
            </a:r>
            <a:r>
              <a:rPr lang="en-US" sz="4400" dirty="0" smtClean="0">
                <a:solidFill>
                  <a:srgbClr val="FF0B1E"/>
                </a:solidFill>
              </a:rPr>
              <a:t> </a:t>
            </a:r>
            <a:r>
              <a:rPr lang="en-US" sz="4400" dirty="0" smtClean="0">
                <a:solidFill>
                  <a:srgbClr val="FF0B1E"/>
                </a:solidFill>
                <a:latin typeface="Symbol" pitchFamily="18" charset="2"/>
                <a:sym typeface="Symbol" pitchFamily="18" charset="2"/>
              </a:rPr>
              <a:t></a:t>
            </a:r>
            <a:r>
              <a:rPr lang="en-US" sz="4400" dirty="0" smtClean="0">
                <a:solidFill>
                  <a:srgbClr val="FF0B1E"/>
                </a:solidFill>
              </a:rPr>
              <a:t>r</a:t>
            </a:r>
            <a:r>
              <a:rPr lang="en-US" sz="4400" baseline="30000" dirty="0" smtClean="0">
                <a:solidFill>
                  <a:srgbClr val="FF0B1E"/>
                </a:solidFill>
              </a:rPr>
              <a:t>2</a:t>
            </a:r>
            <a:r>
              <a:rPr lang="en-US" sz="4400" baseline="-25000" dirty="0" smtClean="0">
                <a:solidFill>
                  <a:srgbClr val="FF0B1E"/>
                </a:solidFill>
              </a:rPr>
              <a:t>earth</a:t>
            </a:r>
            <a:endParaRPr lang="en-US" sz="3600" dirty="0" smtClean="0"/>
          </a:p>
          <a:p>
            <a:pPr eaLnBrk="1" hangingPunct="1">
              <a:buFont typeface="Wingdings" pitchFamily="2" charset="2"/>
              <a:buChar char="§"/>
              <a:defRPr/>
            </a:pPr>
            <a:endParaRPr lang="en-US" sz="2400" dirty="0" smtClean="0"/>
          </a:p>
          <a:p>
            <a:pPr eaLnBrk="1" hangingPunct="1">
              <a:buFont typeface="Wingdings" pitchFamily="2" charset="2"/>
              <a:buChar char="§"/>
              <a:defRPr/>
            </a:pPr>
            <a:endParaRPr lang="en-US" sz="2400" dirty="0" smtClean="0"/>
          </a:p>
          <a:p>
            <a:pPr eaLnBrk="1" hangingPunct="1">
              <a:buFont typeface="Wingdings" pitchFamily="2" charset="2"/>
              <a:buChar char="§"/>
              <a:defRPr/>
            </a:pPr>
            <a:endParaRPr lang="en-US" sz="2400" dirty="0" smtClean="0"/>
          </a:p>
        </p:txBody>
      </p:sp>
      <p:pic>
        <p:nvPicPr>
          <p:cNvPr id="15363" name="Picture 4" descr="ar03f02"/>
          <p:cNvPicPr>
            <a:picLocks noChangeAspect="1" noChangeArrowheads="1"/>
          </p:cNvPicPr>
          <p:nvPr/>
        </p:nvPicPr>
        <p:blipFill>
          <a:blip r:embed="rId2" cstate="print"/>
          <a:srcRect/>
          <a:stretch>
            <a:fillRect/>
          </a:stretch>
        </p:blipFill>
        <p:spPr bwMode="auto">
          <a:xfrm>
            <a:off x="5486400" y="954087"/>
            <a:ext cx="3657600" cy="2932113"/>
          </a:xfrm>
          <a:prstGeom prst="rect">
            <a:avLst/>
          </a:prstGeom>
          <a:noFill/>
          <a:ln w="9525">
            <a:noFill/>
            <a:miter lim="800000"/>
            <a:headEnd/>
            <a:tailEnd/>
          </a:ln>
        </p:spPr>
      </p:pic>
      <p:sp>
        <p:nvSpPr>
          <p:cNvPr id="4" name="Rectangle 3"/>
          <p:cNvSpPr/>
          <p:nvPr/>
        </p:nvSpPr>
        <p:spPr>
          <a:xfrm>
            <a:off x="533400" y="3962400"/>
            <a:ext cx="4084323" cy="461665"/>
          </a:xfrm>
          <a:prstGeom prst="rect">
            <a:avLst/>
          </a:prstGeom>
        </p:spPr>
        <p:txBody>
          <a:bodyPr wrap="none">
            <a:spAutoFit/>
          </a:bodyPr>
          <a:lstStyle/>
          <a:p>
            <a:r>
              <a:rPr lang="en-US" sz="3600" baseline="-25000" dirty="0" smtClean="0">
                <a:solidFill>
                  <a:srgbClr val="FFFF00"/>
                </a:solidFill>
              </a:rPr>
              <a:t>Total Energy Flux from Earth</a:t>
            </a:r>
            <a:endParaRPr lang="en-US" sz="3600" dirty="0"/>
          </a:p>
        </p:txBody>
      </p:sp>
      <p:sp>
        <p:nvSpPr>
          <p:cNvPr id="6" name="Rectangle 6"/>
          <p:cNvSpPr txBox="1">
            <a:spLocks noRot="1" noChangeArrowheads="1"/>
          </p:cNvSpPr>
          <p:nvPr/>
        </p:nvSpPr>
        <p:spPr>
          <a:xfrm>
            <a:off x="457200" y="4724400"/>
            <a:ext cx="8229600" cy="83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3600" b="0" i="0" u="none" strike="noStrike" kern="1200" cap="none" spc="0" normalizeH="0" baseline="0" noProof="0" dirty="0" err="1" smtClean="0">
                <a:ln>
                  <a:noFill/>
                </a:ln>
                <a:solidFill>
                  <a:srgbClr val="FF0B1E"/>
                </a:solidFill>
                <a:effectLst/>
                <a:uLnTx/>
                <a:uFillTx/>
                <a:latin typeface="+mn-lt"/>
                <a:ea typeface="+mn-ea"/>
                <a:cs typeface="+mn-cs"/>
              </a:rPr>
              <a:t>F</a:t>
            </a:r>
            <a:r>
              <a:rPr kumimoji="0" lang="en-US" sz="3200" b="0" i="0" u="none" strike="noStrike" kern="1200" cap="none" spc="0" normalizeH="0" baseline="-18000" noProof="0" dirty="0" err="1" smtClean="0">
                <a:ln>
                  <a:noFill/>
                </a:ln>
                <a:solidFill>
                  <a:srgbClr val="FF0B1E"/>
                </a:solidFill>
                <a:effectLst/>
                <a:uLnTx/>
                <a:uFillTx/>
                <a:latin typeface="+mn-lt"/>
                <a:ea typeface="+mn-ea"/>
                <a:cs typeface="+mn-cs"/>
              </a:rPr>
              <a:t>out</a:t>
            </a:r>
            <a:r>
              <a:rPr kumimoji="0" lang="en-US" sz="3200" b="0" i="0" u="none" strike="noStrike" kern="1200" cap="none" spc="0" normalizeH="0" baseline="0" noProof="0" dirty="0" smtClean="0">
                <a:ln>
                  <a:noFill/>
                </a:ln>
                <a:solidFill>
                  <a:srgbClr val="FF0B1E"/>
                </a:solidFill>
                <a:effectLst/>
                <a:uLnTx/>
                <a:uFillTx/>
                <a:latin typeface="+mn-lt"/>
                <a:ea typeface="+mn-ea"/>
                <a:cs typeface="+mn-cs"/>
              </a:rPr>
              <a:t> </a:t>
            </a:r>
            <a:r>
              <a:rPr kumimoji="0" lang="en-US" sz="3600" b="0" i="0" u="none" strike="noStrike" kern="1200" cap="none" spc="0" normalizeH="0" baseline="0" noProof="0" dirty="0" smtClean="0">
                <a:ln>
                  <a:noFill/>
                </a:ln>
                <a:solidFill>
                  <a:srgbClr val="FF0B1E"/>
                </a:solidFill>
                <a:effectLst/>
                <a:uLnTx/>
                <a:uFillTx/>
                <a:latin typeface="+mn-lt"/>
                <a:ea typeface="+mn-ea"/>
                <a:cs typeface="+mn-cs"/>
              </a:rPr>
              <a:t>= 4</a:t>
            </a:r>
            <a:r>
              <a:rPr kumimoji="0" lang="en-US" sz="4400" b="0" i="0" u="none" strike="noStrike" kern="1200" cap="none" spc="0" normalizeH="0" baseline="0" noProof="0" dirty="0" smtClean="0">
                <a:ln>
                  <a:noFill/>
                </a:ln>
                <a:solidFill>
                  <a:srgbClr val="FF0B1E"/>
                </a:solidFill>
                <a:effectLst/>
                <a:uLnTx/>
                <a:uFillTx/>
                <a:latin typeface="+mn-lt"/>
                <a:ea typeface="+mn-ea"/>
                <a:cs typeface="+mn-cs"/>
              </a:rPr>
              <a:t> </a:t>
            </a:r>
            <a:r>
              <a:rPr kumimoji="0" lang="en-US" sz="4400" b="0" i="0" u="none" strike="noStrike" kern="1200" cap="none" spc="0" normalizeH="0" baseline="0" noProof="0" dirty="0" smtClean="0">
                <a:ln>
                  <a:noFill/>
                </a:ln>
                <a:solidFill>
                  <a:srgbClr val="FF0B1E"/>
                </a:solidFill>
                <a:effectLst/>
                <a:uLnTx/>
                <a:uFillTx/>
                <a:latin typeface="Symbol" pitchFamily="18" charset="2"/>
                <a:ea typeface="+mn-ea"/>
                <a:cs typeface="+mn-cs"/>
                <a:sym typeface="Symbol" pitchFamily="18" charset="2"/>
              </a:rPr>
              <a:t></a:t>
            </a:r>
            <a:r>
              <a:rPr kumimoji="0" lang="en-US" sz="4400" b="0" i="0" u="none" strike="noStrike" kern="1200" cap="none" spc="0" normalizeH="0" baseline="0" noProof="0" dirty="0" smtClean="0">
                <a:ln>
                  <a:noFill/>
                </a:ln>
                <a:solidFill>
                  <a:srgbClr val="FF0B1E"/>
                </a:solidFill>
                <a:effectLst/>
                <a:uLnTx/>
                <a:uFillTx/>
                <a:latin typeface="+mn-lt"/>
                <a:ea typeface="+mn-ea"/>
                <a:cs typeface="+mn-cs"/>
              </a:rPr>
              <a:t>r</a:t>
            </a:r>
            <a:r>
              <a:rPr kumimoji="0" lang="en-US" sz="3600" b="0" i="0" u="none" strike="noStrike" kern="1200" cap="none" spc="0" normalizeH="0" baseline="30000" noProof="0" dirty="0" smtClean="0">
                <a:ln>
                  <a:noFill/>
                </a:ln>
                <a:solidFill>
                  <a:srgbClr val="FF0B1E"/>
                </a:solidFill>
                <a:effectLst/>
                <a:uLnTx/>
                <a:uFillTx/>
                <a:latin typeface="+mn-lt"/>
                <a:ea typeface="+mn-ea"/>
                <a:cs typeface="+mn-cs"/>
              </a:rPr>
              <a:t>2</a:t>
            </a:r>
            <a:r>
              <a:rPr kumimoji="0" lang="en-US" sz="3600" b="0" i="0" u="none" strike="noStrike" kern="1200" cap="none" spc="0" normalizeH="0" baseline="-18000" noProof="0" dirty="0" smtClean="0">
                <a:ln>
                  <a:noFill/>
                </a:ln>
                <a:solidFill>
                  <a:srgbClr val="FF0B1E"/>
                </a:solidFill>
                <a:effectLst/>
                <a:uLnTx/>
                <a:uFillTx/>
                <a:latin typeface="+mn-lt"/>
                <a:ea typeface="+mn-ea"/>
                <a:cs typeface="+mn-cs"/>
              </a:rPr>
              <a:t>earth</a:t>
            </a:r>
            <a:r>
              <a:rPr kumimoji="0" lang="en-US" sz="3600" b="0" i="0" u="none" strike="noStrike" kern="1200" cap="none" spc="0" normalizeH="0" baseline="0" noProof="0" dirty="0" smtClean="0">
                <a:ln>
                  <a:noFill/>
                </a:ln>
                <a:solidFill>
                  <a:srgbClr val="FF0B1E"/>
                </a:solidFill>
                <a:effectLst/>
                <a:uLnTx/>
                <a:uFillTx/>
                <a:latin typeface="Symbol" pitchFamily="18" charset="2"/>
                <a:ea typeface="+mn-ea"/>
                <a:cs typeface="+mn-cs"/>
              </a:rPr>
              <a:t>es</a:t>
            </a:r>
            <a:r>
              <a:rPr kumimoji="0" lang="en-US" sz="3600" b="0" i="0" u="none" strike="noStrike" kern="1200" cap="none" spc="0" normalizeH="0" baseline="0" noProof="0" dirty="0" smtClean="0">
                <a:ln>
                  <a:noFill/>
                </a:ln>
                <a:solidFill>
                  <a:srgbClr val="FF0B1E"/>
                </a:solidFill>
                <a:effectLst/>
                <a:uLnTx/>
                <a:uFillTx/>
                <a:latin typeface="Tahoma" pitchFamily="34" charset="0"/>
                <a:ea typeface="+mn-ea"/>
                <a:cs typeface="+mn-cs"/>
              </a:rPr>
              <a:t>T</a:t>
            </a:r>
            <a:r>
              <a:rPr kumimoji="0" lang="en-US" sz="3600" b="0" i="0" u="none" strike="noStrike" kern="1200" cap="none" spc="0" normalizeH="0" baseline="30000" noProof="0" dirty="0" smtClean="0">
                <a:ln>
                  <a:noFill/>
                </a:ln>
                <a:solidFill>
                  <a:srgbClr val="FF0B1E"/>
                </a:solidFill>
                <a:effectLst/>
                <a:uLnTx/>
                <a:uFillTx/>
                <a:latin typeface="Tahoma" pitchFamily="34" charset="0"/>
                <a:ea typeface="+mn-ea"/>
                <a:cs typeface="+mn-cs"/>
              </a:rPr>
              <a:t>4</a:t>
            </a:r>
            <a:r>
              <a:rPr kumimoji="0" lang="en-US" sz="3600" b="0" i="0" u="none" strike="noStrike" kern="1200" cap="none" spc="0" normalizeH="0" baseline="-18000" noProof="0" dirty="0" smtClean="0">
                <a:ln>
                  <a:noFill/>
                </a:ln>
                <a:solidFill>
                  <a:srgbClr val="FF0B1E"/>
                </a:solidFill>
                <a:effectLst/>
                <a:uLnTx/>
                <a:uFillTx/>
                <a:latin typeface="+mn-lt"/>
                <a:ea typeface="+mn-ea"/>
                <a:cs typeface="+mn-cs"/>
              </a:rPr>
              <a:t>earth</a:t>
            </a:r>
            <a:endParaRPr kumimoji="0" lang="en-US" sz="4000" b="0" i="0" u="none" strike="noStrike" kern="1200" cap="none" spc="0" normalizeH="0" baseline="-18000" noProof="0" dirty="0" smtClean="0">
              <a:ln>
                <a:noFill/>
              </a:ln>
              <a:solidFill>
                <a:srgbClr val="FF0B1E"/>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4800" b="0" i="0" u="none" strike="noStrike" kern="1200" cap="none" spc="0" normalizeH="0" baseline="-25000" noProof="0" dirty="0" smtClean="0">
              <a:ln>
                <a:noFill/>
              </a:ln>
              <a:solidFill>
                <a:srgbClr val="FF0B1E"/>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sz="half" idx="2"/>
          </p:nvPr>
        </p:nvSpPr>
        <p:spPr>
          <a:xfrm>
            <a:off x="304800" y="1638300"/>
            <a:ext cx="8534400" cy="4495800"/>
          </a:xfrm>
        </p:spPr>
        <p:txBody>
          <a:bodyPr/>
          <a:lstStyle/>
          <a:p>
            <a:pPr marL="0" indent="0">
              <a:lnSpc>
                <a:spcPct val="90000"/>
              </a:lnSpc>
              <a:spcBef>
                <a:spcPct val="50000"/>
              </a:spcBef>
              <a:buFontTx/>
              <a:buNone/>
            </a:pPr>
            <a:r>
              <a:rPr lang="en-US" sz="2800" dirty="0" smtClean="0"/>
              <a:t>Thermal equilibrium: </a:t>
            </a:r>
          </a:p>
          <a:p>
            <a:pPr marL="0" indent="0" algn="ctr">
              <a:lnSpc>
                <a:spcPct val="90000"/>
              </a:lnSpc>
              <a:spcBef>
                <a:spcPct val="50000"/>
              </a:spcBef>
              <a:buFontTx/>
              <a:buNone/>
            </a:pPr>
            <a:r>
              <a:rPr lang="en-US" sz="2800" b="1" dirty="0" smtClean="0"/>
              <a:t>Power </a:t>
            </a:r>
            <a:r>
              <a:rPr lang="en-US" sz="2800" b="1" dirty="0"/>
              <a:t>received from Sun = Power emitted by Earth</a:t>
            </a:r>
            <a:endParaRPr lang="en-US" sz="2800" dirty="0"/>
          </a:p>
          <a:p>
            <a:pPr marL="0" indent="0" algn="ctr">
              <a:lnSpc>
                <a:spcPct val="90000"/>
              </a:lnSpc>
              <a:spcBef>
                <a:spcPct val="50000"/>
              </a:spcBef>
              <a:buFontTx/>
              <a:buNone/>
            </a:pPr>
            <a:r>
              <a:rPr lang="en-US" sz="2800" dirty="0">
                <a:latin typeface="Symbol" pitchFamily="-96" charset="2"/>
              </a:rPr>
              <a:t>p</a:t>
            </a:r>
            <a:r>
              <a:rPr lang="en-US" sz="2800" dirty="0"/>
              <a:t> R</a:t>
            </a:r>
            <a:r>
              <a:rPr lang="en-US" sz="2800" baseline="30000" dirty="0"/>
              <a:t>2</a:t>
            </a:r>
            <a:r>
              <a:rPr lang="en-US" sz="2800" baseline="-25000" dirty="0"/>
              <a:t>Earth</a:t>
            </a:r>
            <a:r>
              <a:rPr lang="en-US" sz="2800" dirty="0"/>
              <a:t> S = 4</a:t>
            </a:r>
            <a:r>
              <a:rPr lang="en-US" sz="2800" dirty="0">
                <a:latin typeface="Symbol" pitchFamily="-96" charset="2"/>
              </a:rPr>
              <a:t>p</a:t>
            </a:r>
            <a:r>
              <a:rPr lang="en-US" sz="2800" dirty="0"/>
              <a:t> R</a:t>
            </a:r>
            <a:r>
              <a:rPr lang="en-US" sz="2800" baseline="30000" dirty="0"/>
              <a:t>2</a:t>
            </a:r>
            <a:r>
              <a:rPr lang="en-US" sz="2800" baseline="-25000" dirty="0"/>
              <a:t>Earth</a:t>
            </a:r>
            <a:r>
              <a:rPr lang="en-US" sz="2800" dirty="0"/>
              <a:t> </a:t>
            </a:r>
            <a:r>
              <a:rPr lang="en-US" sz="2800" dirty="0">
                <a:latin typeface="Symbol" pitchFamily="-96" charset="2"/>
              </a:rPr>
              <a:t>s</a:t>
            </a:r>
            <a:r>
              <a:rPr lang="en-US" sz="2800" dirty="0"/>
              <a:t> T</a:t>
            </a:r>
            <a:r>
              <a:rPr lang="en-US" sz="2800" baseline="30000" dirty="0"/>
              <a:t>4</a:t>
            </a:r>
            <a:r>
              <a:rPr lang="en-US" sz="2800" dirty="0"/>
              <a:t> </a:t>
            </a:r>
          </a:p>
          <a:p>
            <a:pPr marL="0" indent="0">
              <a:lnSpc>
                <a:spcPct val="90000"/>
              </a:lnSpc>
              <a:spcBef>
                <a:spcPct val="50000"/>
              </a:spcBef>
              <a:buFontTx/>
              <a:buNone/>
            </a:pPr>
            <a:endParaRPr lang="en-US" sz="2800" dirty="0"/>
          </a:p>
          <a:p>
            <a:pPr marL="0" indent="0">
              <a:lnSpc>
                <a:spcPct val="90000"/>
              </a:lnSpc>
              <a:spcBef>
                <a:spcPct val="50000"/>
              </a:spcBef>
              <a:buFontTx/>
              <a:buNone/>
            </a:pPr>
            <a:endParaRPr lang="en-US" sz="2800" dirty="0"/>
          </a:p>
          <a:p>
            <a:pPr marL="0" indent="0">
              <a:lnSpc>
                <a:spcPct val="90000"/>
              </a:lnSpc>
              <a:spcBef>
                <a:spcPct val="50000"/>
              </a:spcBef>
              <a:buFontTx/>
              <a:buNone/>
            </a:pPr>
            <a:r>
              <a:rPr lang="en-US" sz="2400" dirty="0"/>
              <a:t>where S = solar intensity at Earth = 1370 W/m</a:t>
            </a:r>
            <a:r>
              <a:rPr lang="en-US" sz="2400" baseline="30000" dirty="0"/>
              <a:t>2</a:t>
            </a:r>
            <a:r>
              <a:rPr lang="en-US" sz="2400" dirty="0"/>
              <a:t>  and the Boltzmann constant  </a:t>
            </a:r>
            <a:r>
              <a:rPr lang="en-US" sz="2400" dirty="0">
                <a:latin typeface="Symbol" pitchFamily="-96" charset="2"/>
              </a:rPr>
              <a:t>s</a:t>
            </a:r>
            <a:r>
              <a:rPr lang="en-US" sz="2400" dirty="0"/>
              <a:t> = 5.67 x 10</a:t>
            </a:r>
            <a:r>
              <a:rPr lang="en-US" sz="2400" baseline="30000" dirty="0"/>
              <a:t>-8</a:t>
            </a:r>
            <a:r>
              <a:rPr lang="en-US" sz="2400" dirty="0"/>
              <a:t> W/m</a:t>
            </a:r>
            <a:r>
              <a:rPr lang="en-US" sz="2400" baseline="30000" dirty="0"/>
              <a:t>2</a:t>
            </a:r>
            <a:r>
              <a:rPr lang="en-US" sz="2400" dirty="0"/>
              <a:t>K</a:t>
            </a:r>
            <a:r>
              <a:rPr lang="en-US" sz="2400" baseline="30000" dirty="0"/>
              <a:t>4</a:t>
            </a:r>
            <a:r>
              <a:rPr lang="en-US" sz="2400" dirty="0"/>
              <a:t> </a:t>
            </a:r>
          </a:p>
          <a:p>
            <a:pPr marL="0" indent="0" algn="ctr">
              <a:lnSpc>
                <a:spcPct val="90000"/>
              </a:lnSpc>
              <a:spcBef>
                <a:spcPct val="50000"/>
              </a:spcBef>
              <a:buFontTx/>
              <a:buNone/>
            </a:pPr>
            <a:r>
              <a:rPr lang="en-US" sz="2800" dirty="0">
                <a:latin typeface="Symbol" pitchFamily="-96" charset="2"/>
              </a:rPr>
              <a:t>s</a:t>
            </a:r>
            <a:r>
              <a:rPr lang="en-US" sz="2800" dirty="0"/>
              <a:t> T</a:t>
            </a:r>
            <a:r>
              <a:rPr lang="en-US" sz="2800" baseline="30000" dirty="0"/>
              <a:t>4</a:t>
            </a:r>
            <a:r>
              <a:rPr lang="en-US" sz="2800" dirty="0"/>
              <a:t> = S/4 </a:t>
            </a:r>
          </a:p>
        </p:txBody>
      </p:sp>
      <p:pic>
        <p:nvPicPr>
          <p:cNvPr id="144387" name="Picture 3" descr="TESClogo"/>
          <p:cNvPicPr>
            <a:picLocks noChangeAspect="1" noChangeArrowheads="1"/>
          </p:cNvPicPr>
          <p:nvPr/>
        </p:nvPicPr>
        <p:blipFill>
          <a:blip r:embed="rId3" cstate="print"/>
          <a:srcRect/>
          <a:stretch>
            <a:fillRect/>
          </a:stretch>
        </p:blipFill>
        <p:spPr bwMode="auto">
          <a:xfrm>
            <a:off x="8505825" y="0"/>
            <a:ext cx="638175" cy="685800"/>
          </a:xfrm>
          <a:prstGeom prst="rect">
            <a:avLst/>
          </a:prstGeom>
          <a:noFill/>
        </p:spPr>
      </p:pic>
      <p:sp>
        <p:nvSpPr>
          <p:cNvPr id="144388"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44389" name="Picture 5"/>
          <p:cNvPicPr>
            <a:picLocks noChangeAspect="1" noChangeArrowheads="1"/>
          </p:cNvPicPr>
          <p:nvPr/>
        </p:nvPicPr>
        <p:blipFill>
          <a:blip r:embed="rId4" cstate="print"/>
          <a:srcRect/>
          <a:stretch>
            <a:fillRect/>
          </a:stretch>
        </p:blipFill>
        <p:spPr bwMode="auto">
          <a:xfrm>
            <a:off x="8229600" y="6419850"/>
            <a:ext cx="914400" cy="438150"/>
          </a:xfrm>
          <a:prstGeom prst="rect">
            <a:avLst/>
          </a:prstGeom>
          <a:noFill/>
        </p:spPr>
      </p:pic>
      <p:pic>
        <p:nvPicPr>
          <p:cNvPr id="144390" name="Picture 6" descr="solar_nao"/>
          <p:cNvPicPr>
            <a:picLocks noChangeAspect="1" noChangeArrowheads="1"/>
          </p:cNvPicPr>
          <p:nvPr/>
        </p:nvPicPr>
        <p:blipFill>
          <a:blip r:embed="rId5" cstate="print"/>
          <a:srcRect/>
          <a:stretch>
            <a:fillRect/>
          </a:stretch>
        </p:blipFill>
        <p:spPr bwMode="auto">
          <a:xfrm>
            <a:off x="0" y="0"/>
            <a:ext cx="692150" cy="762000"/>
          </a:xfrm>
          <a:prstGeom prst="rect">
            <a:avLst/>
          </a:prstGeom>
          <a:noFill/>
        </p:spPr>
      </p:pic>
      <p:sp>
        <p:nvSpPr>
          <p:cNvPr id="144391" name="Rectangle 7"/>
          <p:cNvSpPr>
            <a:spLocks noGrp="1" noChangeArrowheads="1"/>
          </p:cNvSpPr>
          <p:nvPr>
            <p:ph type="title"/>
          </p:nvPr>
        </p:nvSpPr>
        <p:spPr>
          <a:xfrm>
            <a:off x="685800" y="152400"/>
            <a:ext cx="7772400" cy="1066800"/>
          </a:xfrm>
          <a:noFill/>
          <a:ln/>
        </p:spPr>
        <p:txBody>
          <a:bodyPr>
            <a:normAutofit fontScale="90000"/>
          </a:bodyPr>
          <a:lstStyle/>
          <a:p>
            <a:r>
              <a:rPr lang="en-US" sz="3600" dirty="0" smtClean="0"/>
              <a:t>Q1:  </a:t>
            </a:r>
            <a:r>
              <a:rPr lang="en-US" sz="3600" dirty="0"/>
              <a:t>What would be Earth’s equilibrium temperature without an atmosphere?</a:t>
            </a:r>
          </a:p>
        </p:txBody>
      </p:sp>
      <p:pic>
        <p:nvPicPr>
          <p:cNvPr id="144392" name="Picture 8" descr="EarthRadiation"/>
          <p:cNvPicPr>
            <a:picLocks noChangeAspect="1" noChangeArrowheads="1"/>
          </p:cNvPicPr>
          <p:nvPr/>
        </p:nvPicPr>
        <p:blipFill>
          <a:blip r:embed="rId6" cstate="print"/>
          <a:srcRect/>
          <a:stretch>
            <a:fillRect/>
          </a:stretch>
        </p:blipFill>
        <p:spPr bwMode="auto">
          <a:xfrm>
            <a:off x="7239000" y="3284538"/>
            <a:ext cx="1447800" cy="1203325"/>
          </a:xfrm>
          <a:prstGeom prst="rect">
            <a:avLst/>
          </a:prstGeom>
          <a:noFill/>
          <a:ln w="9525">
            <a:noFill/>
            <a:miter lim="800000"/>
            <a:headEnd/>
            <a:tailEnd/>
          </a:ln>
        </p:spPr>
      </p:pic>
      <p:pic>
        <p:nvPicPr>
          <p:cNvPr id="144393" name="Picture 9" descr="hotsun"/>
          <p:cNvPicPr>
            <a:picLocks noChangeAspect="1" noChangeArrowheads="1" noCrop="1"/>
          </p:cNvPicPr>
          <p:nvPr/>
        </p:nvPicPr>
        <p:blipFill>
          <a:blip r:embed="rId7" cstate="print"/>
          <a:srcRect/>
          <a:stretch>
            <a:fillRect/>
          </a:stretch>
        </p:blipFill>
        <p:spPr bwMode="auto">
          <a:xfrm>
            <a:off x="533400" y="3409950"/>
            <a:ext cx="952500" cy="952500"/>
          </a:xfrm>
          <a:prstGeom prst="rect">
            <a:avLst/>
          </a:prstGeom>
          <a:noFill/>
          <a:ln w="9525">
            <a:noFill/>
            <a:miter lim="800000"/>
            <a:headEnd/>
            <a:tailEnd/>
          </a:ln>
        </p:spPr>
      </p:pic>
      <p:pic>
        <p:nvPicPr>
          <p:cNvPr id="144394" name="Picture 10" descr="insolationDisk"/>
          <p:cNvPicPr>
            <a:picLocks noChangeAspect="1" noChangeArrowheads="1"/>
          </p:cNvPicPr>
          <p:nvPr/>
        </p:nvPicPr>
        <p:blipFill>
          <a:blip r:embed="rId8" cstate="print"/>
          <a:srcRect/>
          <a:stretch>
            <a:fillRect/>
          </a:stretch>
        </p:blipFill>
        <p:spPr bwMode="auto">
          <a:xfrm>
            <a:off x="3505200" y="3557588"/>
            <a:ext cx="885825" cy="657225"/>
          </a:xfrm>
          <a:prstGeom prst="rect">
            <a:avLst/>
          </a:prstGeom>
          <a:noFill/>
          <a:ln w="9525">
            <a:noFill/>
            <a:miter lim="800000"/>
            <a:headEnd/>
            <a:tailEnd/>
          </a:ln>
        </p:spPr>
      </p:pic>
      <p:sp>
        <p:nvSpPr>
          <p:cNvPr id="144395" name="Text Box 11"/>
          <p:cNvSpPr txBox="1">
            <a:spLocks noChangeArrowheads="1"/>
          </p:cNvSpPr>
          <p:nvPr/>
        </p:nvSpPr>
        <p:spPr bwMode="auto">
          <a:xfrm>
            <a:off x="0" y="6400800"/>
            <a:ext cx="8077200" cy="336550"/>
          </a:xfrm>
          <a:prstGeom prst="rect">
            <a:avLst/>
          </a:prstGeom>
          <a:noFill/>
          <a:ln w="9525">
            <a:noFill/>
            <a:miter lim="800000"/>
            <a:headEnd/>
            <a:tailEnd/>
          </a:ln>
          <a:effectLst/>
        </p:spPr>
        <p:txBody>
          <a:bodyPr>
            <a:spAutoFit/>
          </a:bodyPr>
          <a:lstStyle/>
          <a:p>
            <a:pPr>
              <a:spcBef>
                <a:spcPct val="50000"/>
              </a:spcBef>
            </a:pPr>
            <a:r>
              <a:rPr lang="en-US" sz="1600"/>
              <a:t>Modified from Kump, Kasten, and Crane, The Earth System, 2d Ed., Pearson Prentice Hall 2004 </a:t>
            </a:r>
          </a:p>
        </p:txBody>
      </p:sp>
      <p:sp>
        <p:nvSpPr>
          <p:cNvPr id="12" name="Rectangle 11"/>
          <p:cNvSpPr/>
          <p:nvPr/>
        </p:nvSpPr>
        <p:spPr>
          <a:xfrm>
            <a:off x="3886200" y="1600200"/>
            <a:ext cx="4572000" cy="646331"/>
          </a:xfrm>
          <a:prstGeom prst="rect">
            <a:avLst/>
          </a:prstGeom>
        </p:spPr>
        <p:txBody>
          <a:bodyPr>
            <a:spAutoFit/>
          </a:bodyPr>
          <a:lstStyle/>
          <a:p>
            <a:pPr eaLnBrk="1" hangingPunct="1">
              <a:lnSpc>
                <a:spcPct val="90000"/>
              </a:lnSpc>
              <a:buFont typeface="Wingdings" pitchFamily="2" charset="2"/>
              <a:buChar char="§"/>
              <a:defRPr/>
            </a:pPr>
            <a:r>
              <a:rPr lang="en-US" sz="2800" dirty="0" smtClean="0"/>
              <a:t>Assumption: </a:t>
            </a:r>
            <a:r>
              <a:rPr lang="en-US" sz="2800" dirty="0" smtClean="0">
                <a:solidFill>
                  <a:schemeClr val="folHlink"/>
                </a:solidFill>
              </a:rPr>
              <a:t>energy in = energy out</a:t>
            </a:r>
          </a:p>
          <a:p>
            <a:pPr lvl="1" eaLnBrk="1" hangingPunct="1">
              <a:lnSpc>
                <a:spcPct val="90000"/>
              </a:lnSpc>
              <a:defRPr/>
            </a:pPr>
            <a:r>
              <a:rPr lang="en-US" dirty="0" smtClean="0">
                <a:solidFill>
                  <a:srgbClr val="FF0B1E"/>
                </a:solidFill>
              </a:rPr>
              <a:t>F</a:t>
            </a:r>
            <a:r>
              <a:rPr lang="en-US" baseline="-25000" dirty="0" smtClean="0">
                <a:solidFill>
                  <a:srgbClr val="FF0B1E"/>
                </a:solidFill>
              </a:rPr>
              <a:t>in</a:t>
            </a:r>
            <a:r>
              <a:rPr lang="en-US" dirty="0" smtClean="0">
                <a:solidFill>
                  <a:srgbClr val="FF0B1E"/>
                </a:solidFill>
              </a:rPr>
              <a:t> = </a:t>
            </a:r>
            <a:r>
              <a:rPr lang="en-US" dirty="0" err="1" smtClean="0">
                <a:solidFill>
                  <a:srgbClr val="FF0B1E"/>
                </a:solidFill>
              </a:rPr>
              <a:t>F</a:t>
            </a:r>
            <a:r>
              <a:rPr lang="en-US" baseline="-25000" dirty="0" err="1" smtClean="0">
                <a:solidFill>
                  <a:srgbClr val="FF0B1E"/>
                </a:solidFill>
              </a:rPr>
              <a:t>out</a:t>
            </a:r>
            <a:r>
              <a:rPr lang="en-US" baseline="-250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8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3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7" name="Picture 3" descr="TESClogo"/>
          <p:cNvPicPr>
            <a:picLocks noChangeAspect="1" noChangeArrowheads="1"/>
          </p:cNvPicPr>
          <p:nvPr/>
        </p:nvPicPr>
        <p:blipFill>
          <a:blip r:embed="rId2" cstate="print"/>
          <a:srcRect/>
          <a:stretch>
            <a:fillRect/>
          </a:stretch>
        </p:blipFill>
        <p:spPr bwMode="auto">
          <a:xfrm>
            <a:off x="8505825" y="0"/>
            <a:ext cx="638175" cy="685800"/>
          </a:xfrm>
          <a:prstGeom prst="rect">
            <a:avLst/>
          </a:prstGeom>
          <a:noFill/>
        </p:spPr>
      </p:pic>
      <p:sp>
        <p:nvSpPr>
          <p:cNvPr id="118788" name="Rectangle 4"/>
          <p:cNvSpPr>
            <a:spLocks noChangeArrowheads="1"/>
          </p:cNvSpPr>
          <p:nvPr/>
        </p:nvSpPr>
        <p:spPr bwMode="auto">
          <a:xfrm>
            <a:off x="4186238" y="3043238"/>
            <a:ext cx="9144000" cy="0"/>
          </a:xfrm>
          <a:prstGeom prst="rect">
            <a:avLst/>
          </a:prstGeom>
          <a:noFill/>
          <a:ln w="9525">
            <a:noFill/>
            <a:miter lim="800000"/>
            <a:headEnd/>
            <a:tailEnd/>
          </a:ln>
          <a:effectLst/>
        </p:spPr>
        <p:txBody>
          <a:bodyPr>
            <a:spAutoFit/>
          </a:bodyPr>
          <a:lstStyle/>
          <a:p>
            <a:endParaRPr lang="en-US"/>
          </a:p>
        </p:txBody>
      </p:sp>
      <p:pic>
        <p:nvPicPr>
          <p:cNvPr id="118790" name="Picture 6" descr="solar_nao"/>
          <p:cNvPicPr>
            <a:picLocks noChangeAspect="1" noChangeArrowheads="1"/>
          </p:cNvPicPr>
          <p:nvPr/>
        </p:nvPicPr>
        <p:blipFill>
          <a:blip r:embed="rId3" cstate="print"/>
          <a:srcRect/>
          <a:stretch>
            <a:fillRect/>
          </a:stretch>
        </p:blipFill>
        <p:spPr bwMode="auto">
          <a:xfrm>
            <a:off x="0" y="0"/>
            <a:ext cx="692150" cy="762000"/>
          </a:xfrm>
          <a:prstGeom prst="rect">
            <a:avLst/>
          </a:prstGeom>
          <a:noFill/>
        </p:spPr>
      </p:pic>
      <p:sp>
        <p:nvSpPr>
          <p:cNvPr id="118791" name="Rectangle 7"/>
          <p:cNvSpPr>
            <a:spLocks noGrp="1" noChangeArrowheads="1"/>
          </p:cNvSpPr>
          <p:nvPr>
            <p:ph type="title"/>
          </p:nvPr>
        </p:nvSpPr>
        <p:spPr>
          <a:xfrm>
            <a:off x="685800" y="0"/>
            <a:ext cx="7772400" cy="1066800"/>
          </a:xfrm>
          <a:noFill/>
          <a:ln/>
        </p:spPr>
        <p:txBody>
          <a:bodyPr/>
          <a:lstStyle/>
          <a:p>
            <a:r>
              <a:rPr lang="en-US" sz="3200" dirty="0" smtClean="0"/>
              <a:t>Q1:  </a:t>
            </a:r>
            <a:r>
              <a:rPr lang="en-US" sz="3200" dirty="0"/>
              <a:t>What would be Earth’s equilibrium temperature without an atmosphere?</a:t>
            </a:r>
          </a:p>
        </p:txBody>
      </p:sp>
      <p:sp>
        <p:nvSpPr>
          <p:cNvPr id="118796" name="Rectangle 12"/>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en-US"/>
          </a:p>
        </p:txBody>
      </p:sp>
      <p:pic>
        <p:nvPicPr>
          <p:cNvPr id="118797" name="Picture 13" descr="atmosEarth"/>
          <p:cNvPicPr>
            <a:picLocks noChangeAspect="1" noChangeArrowheads="1"/>
          </p:cNvPicPr>
          <p:nvPr/>
        </p:nvPicPr>
        <p:blipFill>
          <a:blip r:embed="rId4" cstate="print"/>
          <a:srcRect/>
          <a:stretch>
            <a:fillRect/>
          </a:stretch>
        </p:blipFill>
        <p:spPr bwMode="auto">
          <a:xfrm>
            <a:off x="2074863" y="1905000"/>
            <a:ext cx="4994275" cy="2752725"/>
          </a:xfrm>
          <a:prstGeom prst="rect">
            <a:avLst/>
          </a:prstGeom>
          <a:noFill/>
          <a:ln w="9525">
            <a:noFill/>
            <a:miter lim="800000"/>
            <a:headEnd/>
            <a:tailEnd/>
          </a:ln>
        </p:spPr>
      </p:pic>
      <p:sp>
        <p:nvSpPr>
          <p:cNvPr id="118798" name="Rectangle 14"/>
          <p:cNvSpPr>
            <a:spLocks noChangeArrowheads="1"/>
          </p:cNvSpPr>
          <p:nvPr/>
        </p:nvSpPr>
        <p:spPr bwMode="auto">
          <a:xfrm>
            <a:off x="228600" y="4343400"/>
            <a:ext cx="8458200" cy="2021066"/>
          </a:xfrm>
          <a:prstGeom prst="rect">
            <a:avLst/>
          </a:prstGeom>
          <a:noFill/>
          <a:ln w="9525">
            <a:noFill/>
            <a:miter lim="800000"/>
            <a:headEnd/>
            <a:tailEnd/>
          </a:ln>
          <a:effectLst/>
        </p:spPr>
        <p:txBody>
          <a:bodyPr anchor="ctr">
            <a:spAutoFit/>
          </a:bodyPr>
          <a:lstStyle/>
          <a:p>
            <a:r>
              <a:rPr lang="en-US" sz="2000" dirty="0"/>
              <a:t>Reality check:  This is very cold! </a:t>
            </a:r>
            <a:endParaRPr lang="en-US" sz="2000" dirty="0" smtClean="0"/>
          </a:p>
          <a:p>
            <a:endParaRPr lang="en-US" sz="2000" dirty="0" smtClean="0"/>
          </a:p>
          <a:p>
            <a:r>
              <a:rPr lang="en-US" sz="2000" dirty="0" smtClean="0"/>
              <a:t>we </a:t>
            </a:r>
            <a:r>
              <a:rPr lang="en-US" sz="2000" dirty="0"/>
              <a:t>have neglected a big effect – Earth’s atmosphere reflects a significant amount of the Sun’s incoming radiation.  </a:t>
            </a:r>
            <a:endParaRPr lang="en-US" sz="2000" dirty="0" smtClean="0"/>
          </a:p>
          <a:p>
            <a:endParaRPr lang="en-US" sz="2000" dirty="0" smtClean="0"/>
          </a:p>
          <a:p>
            <a:r>
              <a:rPr lang="en-US" sz="2000" dirty="0" smtClean="0"/>
              <a:t>What </a:t>
            </a:r>
            <a:r>
              <a:rPr lang="en-US" sz="2000" dirty="0"/>
              <a:t>do you predict we will find for the Earth’s equilibrium temperature if we take cloud reflection into account?  </a:t>
            </a:r>
            <a:endParaRPr lang="en-US" sz="2000" dirty="0" smtClean="0"/>
          </a:p>
          <a:p>
            <a:endParaRPr lang="en-US" sz="2000" dirty="0" smtClean="0"/>
          </a:p>
          <a:p>
            <a:r>
              <a:rPr lang="en-US" sz="2800" dirty="0" smtClean="0">
                <a:solidFill>
                  <a:srgbClr val="FF0000"/>
                </a:solidFill>
              </a:rPr>
              <a:t>A </a:t>
            </a:r>
            <a:r>
              <a:rPr lang="en-US" sz="2800" dirty="0">
                <a:solidFill>
                  <a:srgbClr val="FF0000"/>
                </a:solidFill>
              </a:rPr>
              <a:t>warmer or colder planet?</a:t>
            </a:r>
          </a:p>
        </p:txBody>
      </p:sp>
      <p:sp>
        <p:nvSpPr>
          <p:cNvPr id="118799" name="Rectangle 15"/>
          <p:cNvSpPr>
            <a:spLocks noChangeArrowheads="1"/>
          </p:cNvSpPr>
          <p:nvPr/>
        </p:nvSpPr>
        <p:spPr bwMode="auto">
          <a:xfrm>
            <a:off x="381000" y="1371600"/>
            <a:ext cx="2286000" cy="387798"/>
          </a:xfrm>
          <a:prstGeom prst="rect">
            <a:avLst/>
          </a:prstGeom>
          <a:noFill/>
          <a:ln w="9525">
            <a:noFill/>
            <a:miter lim="800000"/>
            <a:headEnd/>
            <a:tailEnd/>
          </a:ln>
          <a:effectLst/>
        </p:spPr>
        <p:txBody>
          <a:bodyPr>
            <a:spAutoFit/>
          </a:bodyPr>
          <a:lstStyle/>
          <a:p>
            <a:pPr>
              <a:lnSpc>
                <a:spcPct val="90000"/>
              </a:lnSpc>
              <a:spcBef>
                <a:spcPct val="50000"/>
              </a:spcBef>
            </a:pPr>
            <a:r>
              <a:rPr lang="en-US" dirty="0" smtClean="0"/>
              <a:t>T</a:t>
            </a:r>
            <a:r>
              <a:rPr lang="en-US" baseline="30000" dirty="0" smtClean="0"/>
              <a:t>4</a:t>
            </a:r>
            <a:r>
              <a:rPr lang="en-US" dirty="0" smtClean="0"/>
              <a:t> </a:t>
            </a:r>
            <a:r>
              <a:rPr lang="en-US" dirty="0"/>
              <a:t>= S/4  </a:t>
            </a:r>
            <a:r>
              <a:rPr lang="en-US" dirty="0">
                <a:cs typeface="Times New Roman" pitchFamily="18" charset="0"/>
              </a:rPr>
              <a:t>→</a:t>
            </a:r>
            <a:r>
              <a:rPr lang="en-US" dirty="0"/>
              <a:t> </a:t>
            </a:r>
          </a:p>
        </p:txBody>
      </p:sp>
      <p:pic>
        <p:nvPicPr>
          <p:cNvPr id="118800" name="Picture 16"/>
          <p:cNvPicPr>
            <a:picLocks noChangeAspect="1" noChangeArrowheads="1"/>
          </p:cNvPicPr>
          <p:nvPr/>
        </p:nvPicPr>
        <p:blipFill>
          <a:blip r:embed="rId5" cstate="print"/>
          <a:srcRect/>
          <a:stretch>
            <a:fillRect/>
          </a:stretch>
        </p:blipFill>
        <p:spPr bwMode="auto">
          <a:xfrm>
            <a:off x="8229600" y="6419850"/>
            <a:ext cx="914400" cy="438150"/>
          </a:xfrm>
          <a:prstGeom prst="rect">
            <a:avLst/>
          </a:prstGeom>
          <a:noFill/>
        </p:spPr>
      </p:pic>
      <p:sp>
        <p:nvSpPr>
          <p:cNvPr id="12" name="Rectangle 11"/>
          <p:cNvSpPr/>
          <p:nvPr/>
        </p:nvSpPr>
        <p:spPr>
          <a:xfrm>
            <a:off x="8077200" y="1371600"/>
            <a:ext cx="1066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468" name="Picture 4"/>
          <p:cNvPicPr>
            <a:picLocks noChangeAspect="1" noChangeArrowheads="1"/>
          </p:cNvPicPr>
          <p:nvPr/>
        </p:nvPicPr>
        <p:blipFill>
          <a:blip r:embed="rId6"/>
          <a:srcRect/>
          <a:stretch>
            <a:fillRect/>
          </a:stretch>
        </p:blipFill>
        <p:spPr bwMode="auto">
          <a:xfrm>
            <a:off x="2209800" y="1143000"/>
            <a:ext cx="4067175" cy="1019175"/>
          </a:xfrm>
          <a:prstGeom prst="rect">
            <a:avLst/>
          </a:prstGeom>
          <a:noFill/>
          <a:ln w="9525">
            <a:noFill/>
            <a:miter lim="800000"/>
            <a:headEnd/>
            <a:tailEnd/>
          </a:ln>
          <a:effectLst/>
        </p:spPr>
      </p:pic>
      <p:pic>
        <p:nvPicPr>
          <p:cNvPr id="62469" name="Picture 5"/>
          <p:cNvPicPr>
            <a:picLocks noChangeAspect="1" noChangeArrowheads="1"/>
          </p:cNvPicPr>
          <p:nvPr/>
        </p:nvPicPr>
        <p:blipFill>
          <a:blip r:embed="rId7"/>
          <a:srcRect/>
          <a:stretch>
            <a:fillRect/>
          </a:stretch>
        </p:blipFill>
        <p:spPr bwMode="auto">
          <a:xfrm>
            <a:off x="6324600" y="1314450"/>
            <a:ext cx="1057275" cy="666750"/>
          </a:xfrm>
          <a:prstGeom prst="rect">
            <a:avLst/>
          </a:prstGeom>
          <a:noFill/>
          <a:ln w="9525">
            <a:noFill/>
            <a:miter lim="800000"/>
            <a:headEnd/>
            <a:tailEnd/>
          </a:ln>
          <a:effectLst/>
        </p:spPr>
      </p:pic>
      <p:pic>
        <p:nvPicPr>
          <p:cNvPr id="62470" name="Picture 6"/>
          <p:cNvPicPr>
            <a:picLocks noChangeAspect="1" noChangeArrowheads="1"/>
          </p:cNvPicPr>
          <p:nvPr/>
        </p:nvPicPr>
        <p:blipFill>
          <a:blip r:embed="rId8"/>
          <a:srcRect/>
          <a:stretch>
            <a:fillRect/>
          </a:stretch>
        </p:blipFill>
        <p:spPr bwMode="auto">
          <a:xfrm>
            <a:off x="7858125" y="1390650"/>
            <a:ext cx="600075" cy="514350"/>
          </a:xfrm>
          <a:prstGeom prst="rect">
            <a:avLst/>
          </a:prstGeom>
          <a:noFill/>
          <a:ln w="9525">
            <a:noFill/>
            <a:miter lim="800000"/>
            <a:headEnd/>
            <a:tailEnd/>
          </a:ln>
          <a:effectLst/>
        </p:spPr>
      </p:pic>
      <p:pic>
        <p:nvPicPr>
          <p:cNvPr id="62471" name="Picture 7"/>
          <p:cNvPicPr>
            <a:picLocks noChangeAspect="1" noChangeArrowheads="1"/>
          </p:cNvPicPr>
          <p:nvPr/>
        </p:nvPicPr>
        <p:blipFill>
          <a:blip r:embed="rId9"/>
          <a:srcRect/>
          <a:stretch>
            <a:fillRect/>
          </a:stretch>
        </p:blipFill>
        <p:spPr bwMode="auto">
          <a:xfrm>
            <a:off x="7439025" y="1524000"/>
            <a:ext cx="333375" cy="2190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blinds(horizontal)">
                                      <p:cBhvr>
                                        <p:cTn id="12" dur="500"/>
                                        <p:tgtEl>
                                          <p:spTgt spid="62471"/>
                                        </p:tgtEl>
                                      </p:cBhvr>
                                    </p:animEffect>
                                  </p:childTnLst>
                                </p:cTn>
                              </p:par>
                              <p:par>
                                <p:cTn id="13" presetID="3" presetClass="entr" presetSubtype="10" fill="hold" nodeType="withEffect">
                                  <p:stCondLst>
                                    <p:cond delay="0"/>
                                  </p:stCondLst>
                                  <p:childTnLst>
                                    <p:set>
                                      <p:cBhvr>
                                        <p:cTn id="14" dur="1" fill="hold">
                                          <p:stCondLst>
                                            <p:cond delay="0"/>
                                          </p:stCondLst>
                                        </p:cTn>
                                        <p:tgtEl>
                                          <p:spTgt spid="62470"/>
                                        </p:tgtEl>
                                        <p:attrNameLst>
                                          <p:attrName>style.visibility</p:attrName>
                                        </p:attrNameLst>
                                      </p:cBhvr>
                                      <p:to>
                                        <p:strVal val="visible"/>
                                      </p:to>
                                    </p:set>
                                    <p:animEffect transition="in" filter="blinds(horizontal)">
                                      <p:cBhvr>
                                        <p:cTn id="15" dur="500"/>
                                        <p:tgtEl>
                                          <p:spTgt spid="6247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8798">
                                            <p:txEl>
                                              <p:pRg st="0" end="0"/>
                                            </p:txEl>
                                          </p:spTgt>
                                        </p:tgtEl>
                                        <p:attrNameLst>
                                          <p:attrName>style.visibility</p:attrName>
                                        </p:attrNameLst>
                                      </p:cBhvr>
                                      <p:to>
                                        <p:strVal val="visible"/>
                                      </p:to>
                                    </p:set>
                                    <p:animEffect transition="in" filter="blinds(horizontal)">
                                      <p:cBhvr>
                                        <p:cTn id="20" dur="500"/>
                                        <p:tgtEl>
                                          <p:spTgt spid="11879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8798">
                                            <p:txEl>
                                              <p:pRg st="2" end="2"/>
                                            </p:txEl>
                                          </p:spTgt>
                                        </p:tgtEl>
                                        <p:attrNameLst>
                                          <p:attrName>style.visibility</p:attrName>
                                        </p:attrNameLst>
                                      </p:cBhvr>
                                      <p:to>
                                        <p:strVal val="visible"/>
                                      </p:to>
                                    </p:set>
                                    <p:animEffect transition="in" filter="blinds(horizontal)">
                                      <p:cBhvr>
                                        <p:cTn id="25" dur="500"/>
                                        <p:tgtEl>
                                          <p:spTgt spid="11879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8798">
                                            <p:txEl>
                                              <p:pRg st="4" end="4"/>
                                            </p:txEl>
                                          </p:spTgt>
                                        </p:tgtEl>
                                        <p:attrNameLst>
                                          <p:attrName>style.visibility</p:attrName>
                                        </p:attrNameLst>
                                      </p:cBhvr>
                                      <p:to>
                                        <p:strVal val="visible"/>
                                      </p:to>
                                    </p:set>
                                    <p:animEffect transition="in" filter="blinds(horizontal)">
                                      <p:cBhvr>
                                        <p:cTn id="30" dur="500"/>
                                        <p:tgtEl>
                                          <p:spTgt spid="11879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8798">
                                            <p:txEl>
                                              <p:pRg st="6" end="6"/>
                                            </p:txEl>
                                          </p:spTgt>
                                        </p:tgtEl>
                                        <p:attrNameLst>
                                          <p:attrName>style.visibility</p:attrName>
                                        </p:attrNameLst>
                                      </p:cBhvr>
                                      <p:to>
                                        <p:strVal val="visible"/>
                                      </p:to>
                                    </p:set>
                                    <p:animEffect transition="in" filter="blinds(horizontal)">
                                      <p:cBhvr>
                                        <p:cTn id="35" dur="500"/>
                                        <p:tgtEl>
                                          <p:spTgt spid="11879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8798">
                                            <p:txEl>
                                              <p:pRg st="6" end="6"/>
                                            </p:txEl>
                                          </p:spTgt>
                                        </p:tgtEl>
                                        <p:attrNameLst>
                                          <p:attrName>style.visibility</p:attrName>
                                        </p:attrNameLst>
                                      </p:cBhvr>
                                      <p:to>
                                        <p:strVal val="visible"/>
                                      </p:to>
                                    </p:set>
                                    <p:animEffect transition="in" filter="blinds(horizontal)">
                                      <p:cBhvr>
                                        <p:cTn id="40" dur="500"/>
                                        <p:tgtEl>
                                          <p:spTgt spid="1187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The Greenhouse Effect&amp;quot;&quot;/&gt;&lt;property id=&quot;20307&quot; value=&quot;256&quot;/&gt;&lt;/object&gt;&lt;object type=&quot;3&quot; unique_id=&quot;10004&quot;&gt;&lt;property id=&quot;20148&quot; value=&quot;5&quot;/&gt;&lt;property id=&quot;20300&quot; value=&quot;Slide 2 - &amp;quot;Take home points from Chapter 2&amp;quot;&quot;/&gt;&lt;property id=&quot;20307&quot; value=&quot;274&quot;/&gt;&lt;/object&gt;&lt;object type=&quot;3&quot; unique_id=&quot;10005&quot;&gt;&lt;property id=&quot;20148&quot; value=&quot;5&quot;/&gt;&lt;property id=&quot;20300&quot; value=&quot;Slide 3 - &amp;quot;Chapter 3: Layer Model &amp;quot;&quot;/&gt;&lt;property id=&quot;20307&quot; value=&quot;258&quot;/&gt;&lt;/object&gt;&lt;object type=&quot;3&quot; unique_id=&quot;10006&quot;&gt;&lt;property id=&quot;20148&quot; value=&quot;5&quot;/&gt;&lt;property id=&quot;20300&quot; value=&quot;Slide 4 - &amp;quot;Bare Rock Model&amp;quot;&quot;/&gt;&lt;property id=&quot;20307&quot; value=&quot;260&quot;/&gt;&lt;/object&gt;&lt;object type=&quot;3&quot; unique_id=&quot;10007&quot;&gt;&lt;property id=&quot;20148&quot; value=&quot;5&quot;/&gt;&lt;property id=&quot;20300&quot; value=&quot;Slide 5 - &amp;quot;Simple model of Earth T&amp;quot;&quot;/&gt;&lt;property id=&quot;20307&quot; value=&quot;261&quot;/&gt;&lt;/object&gt;&lt;object type=&quot;3&quot; unique_id=&quot;10008&quot;&gt;&lt;property id=&quot;20148&quot; value=&quot;5&quot;/&gt;&lt;property id=&quot;20300&quot; value=&quot;Slide 6&quot;/&gt;&lt;property id=&quot;20307&quot; value=&quot;262&quot;/&gt;&lt;/object&gt;&lt;object type=&quot;3&quot; unique_id=&quot;10009&quot;&gt;&lt;property id=&quot;20148&quot; value=&quot;5&quot;/&gt;&lt;property id=&quot;20300&quot; value=&quot;Slide 7 - &amp;quot;Temperature Scales&amp;quot;&quot;/&gt;&lt;property id=&quot;20307&quot; value=&quot;295&quot;/&gt;&lt;/object&gt;&lt;object type=&quot;3&quot; unique_id=&quot;10010&quot;&gt;&lt;property id=&quot;20148&quot; value=&quot;5&quot;/&gt;&lt;property id=&quot;20300&quot; value=&quot;Slide 8 - &amp;quot;Incoming solar energy not reflected&amp;quot;&quot;/&gt;&lt;property id=&quot;20307&quot; value=&quot;263&quot;/&gt;&lt;/object&gt;&lt;object type=&quot;3&quot; unique_id=&quot;10011&quot;&gt;&lt;property id=&quot;20148&quot; value=&quot;5&quot;/&gt;&lt;property id=&quot;20300&quot; value=&quot;Slide 9 - &amp;quot;What area do we use?&amp;quot;&quot;/&gt;&lt;property id=&quot;20307&quot; value=&quot;264&quot;/&gt;&lt;/object&gt;&lt;object type=&quot;3&quot; unique_id=&quot;10012&quot;&gt;&lt;property id=&quot;20148&quot; value=&quot;5&quot;/&gt;&lt;property id=&quot;20300&quot; value=&quot;Slide 10 - &amp;quot;Sunlight hits Earth from same direction, makes a circular shadow, use the area of a circle, not a sphere.  Earth r&quot;/&gt;&lt;property id=&quot;20307&quot; value=&quot;259&quot;/&gt;&lt;/object&gt;&lt;object type=&quot;3&quot; unique_id=&quot;10013&quot;&gt;&lt;property id=&quot;20148&quot; value=&quot;5&quot;/&gt;&lt;property id=&quot;20300&quot; value=&quot;Slide 11 - &amp;quot;Put them together, total incoming flux is:&amp;quot;&quot;/&gt;&lt;property id=&quot;20307&quot; value=&quot;265&quot;/&gt;&lt;/object&gt;&lt;object type=&quot;3&quot; unique_id=&quot;10014&quot;&gt;&lt;property id=&quot;20148&quot; value=&quot;5&quot;/&gt;&lt;property id=&quot;20300&quot; value=&quot;Slide 12 - &amp;quot;First layer model has no atmosphere, just a bare rock!&amp;quot;&quot;/&gt;&lt;property id=&quot;20307&quot; value=&quot;275&quot;/&gt;&lt;/object&gt;&lt;object type=&quot;3&quot; unique_id=&quot;10015&quot;&gt;&lt;property id=&quot;20148&quot; value=&quot;5&quot;/&gt;&lt;property id=&quot;20300&quot; value=&quot;Slide 13 - &amp;quot;Emissivity&amp;quot;&quot;/&gt;&lt;property id=&quot;20307&quot; value=&quot;293&quot;/&gt;&lt;/object&gt;&lt;object type=&quot;3&quot; unique_id=&quot;10016&quot;&gt;&lt;property id=&quot;20148&quot; value=&quot;5&quot;/&gt;&lt;property id=&quot;20300&quot; value=&quot;Slide 14&quot;/&gt;&lt;property id=&quot;20307&quot; value=&quot;266&quot;/&gt;&lt;/object&gt;&lt;object type=&quot;3&quot; unique_id=&quot;10017&quot;&gt;&lt;property id=&quot;20148&quot; value=&quot;5&quot;/&gt;&lt;property id=&quot;20300&quot; value=&quot;Slide 15 - &amp;quot;Total Energy Flux from Earth&amp;quot;&quot;/&gt;&lt;property id=&quot;20307&quot; value=&quot;267&quot;/&gt;&lt;/object&gt;&lt;object type=&quot;3&quot; unique_id=&quot;10018&quot;&gt;&lt;property id=&quot;20148&quot; value=&quot;5&quot;/&gt;&lt;property id=&quot;20300&quot; value=&quot;Slide 16 - &amp;quot;Fin = Fout&amp;quot;&quot;/&gt;&lt;property id=&quot;20307&quot; value=&quot;270&quot;/&gt;&lt;/object&gt;&lt;object type=&quot;3&quot; unique_id=&quot;10019&quot;&gt;&lt;property id=&quot;20148&quot; value=&quot;5&quot;/&gt;&lt;property id=&quot;20300&quot; value=&quot;Slide 17 - &amp;quot;Can cancel out some factors&amp;quot;&quot;/&gt;&lt;property id=&quot;20307&quot; value=&quot;276&quot;/&gt;&lt;/object&gt;&lt;object type=&quot;3&quot; unique_id=&quot;10020&quot;&gt;&lt;property id=&quot;20148&quot; value=&quot;5&quot;/&gt;&lt;property id=&quot;20300&quot; value=&quot;Slide 18 - &amp;quot;We know everything here except  T of earth&amp;quot;&quot;/&gt;&lt;property id=&quot;20307&quot; value=&quot;277&quot;/&gt;&lt;/object&gt;&lt;object type=&quot;3&quot; unique_id=&quot;10021&quot;&gt;&lt;property id=&quot;20148&quot; value=&quot;5&quot;/&gt;&lt;property id=&quot;20300&quot; value=&quot;Slide 19&quot;/&gt;&lt;property id=&quot;20307&quot; value=&quot;271&quot;/&gt;&lt;/object&gt;&lt;object type=&quot;3&quot; unique_id=&quot;10022&quot;&gt;&lt;property id=&quot;20148&quot; value=&quot;5&quot;/&gt;&lt;property id=&quot;20300&quot; value=&quot;Slide 20 - &amp;quot;Need a model with a single pane of glass as its atmosphere&amp;quot;&quot;/&gt;&lt;property id=&quot;20307&quot; value=&quot;279&quot;/&gt;&lt;/object&gt;&lt;object type=&quot;3&quot; unique_id=&quot;10023&quot;&gt;&lt;property id=&quot;20148&quot; value=&quot;5&quot;/&gt;&lt;property id=&quot;20300&quot; value=&quot;Slide 21 - &amp;quot;Layer Model with GH Effect&amp;quot;&quot;/&gt;&lt;property id=&quot;20307&quot; value=&quot;280&quot;/&gt;&lt;/object&gt;&lt;object type=&quot;3&quot; unique_id=&quot;10024&quot;&gt;&lt;property id=&quot;20148&quot; value=&quot;5&quot;/&gt;&lt;property id=&quot;20300&quot; value=&quot;Slide 22&quot;/&gt;&lt;property id=&quot;20307&quot; value=&quot;281&quot;/&gt;&lt;/object&gt;&lt;object type=&quot;3&quot; unique_id=&quot;10025&quot;&gt;&lt;property id=&quot;20148&quot; value=&quot;5&quot;/&gt;&lt;property id=&quot;20300&quot; value=&quot;Slide 23&quot;/&gt;&lt;property id=&quot;20307&quot; value=&quot;283&quot;/&gt;&lt;/object&gt;&lt;object type=&quot;3&quot; unique_id=&quot;10026&quot;&gt;&lt;property id=&quot;20148&quot; value=&quot;5&quot;/&gt;&lt;property id=&quot;20300&quot; value=&quot;Slide 24&quot;/&gt;&lt;property id=&quot;20307&quot; value=&quot;284&quot;/&gt;&lt;/object&gt;&lt;object type=&quot;3&quot; unique_id=&quot;10027&quot;&gt;&lt;property id=&quot;20148&quot; value=&quot;5&quot;/&gt;&lt;property id=&quot;20300&quot; value=&quot;Slide 25 - &amp;quot;Finally, a budget for the Earth overall:&amp;quot;&quot;/&gt;&lt;property id=&quot;20307&quot; value=&quot;282&quot;/&gt;&lt;/object&gt;&lt;object type=&quot;3&quot; unique_id=&quot;10028&quot;&gt;&lt;property id=&quot;20148&quot; value=&quot;5&quot;/&gt;&lt;property id=&quot;20300&quot; value=&quot;Slide 26 - &amp;quot;Budget for the Earth overall:&amp;quot;&quot;/&gt;&lt;property id=&quot;20307&quot; value=&quot;285&quot;/&gt;&lt;/object&gt;&lt;object type=&quot;3&quot; unique_id=&quot;10029&quot;&gt;&lt;property id=&quot;20148&quot; value=&quot;5&quot;/&gt;&lt;property id=&quot;20300&quot; value=&quot;Slide 27&quot;/&gt;&lt;property id=&quot;20307&quot; value=&quot;286&quot;/&gt;&lt;/object&gt;&lt;object type=&quot;3&quot; unique_id=&quot;10030&quot;&gt;&lt;property id=&quot;20148&quot; value=&quot;5&quot;/&gt;&lt;property id=&quot;20300&quot; value=&quot;Slide 28&quot;/&gt;&lt;property id=&quot;20307&quot; value=&quot;287&quot;/&gt;&lt;/object&gt;&lt;object type=&quot;3&quot; unique_id=&quot;10031&quot;&gt;&lt;property id=&quot;20148&quot; value=&quot;5&quot;/&gt;&lt;property id=&quot;20300&quot; value=&quot;Slide 29 - &amp;quot;Bottom Line!&amp;quot;&quot;/&gt;&lt;property id=&quot;20307&quot; value=&quot;294&quot;/&gt;&lt;/object&gt;&lt;object type=&quot;3&quot; unique_id=&quot;10032&quot;&gt;&lt;property id=&quot;20148&quot; value=&quot;5&quot;/&gt;&lt;property id=&quot;20300&quot; value=&quot;Slide 30 - &amp;quot;Final points for Chapter 3&amp;quot;&quot;/&gt;&lt;property id=&quot;20307&quot; value=&quot;292&quot;/&gt;&lt;/object&gt;&lt;object type=&quot;3&quot; unique_id=&quot;10033&quot;&gt;&lt;property id=&quot;20148&quot; value=&quot;5&quot;/&gt;&lt;property id=&quot;20300&quot; value=&quot;Slide 31&quot;/&gt;&lt;property id=&quot;20307&quot; value=&quot;289&quot;/&gt;&lt;/object&gt;&lt;object type=&quot;3&quot; unique_id=&quot;10034&quot;&gt;&lt;property id=&quot;20148&quot; value=&quot;5&quot;/&gt;&lt;property id=&quot;20300&quot; value=&quot;Slide 32&quot;/&gt;&lt;property id=&quot;20307&quot; value=&quot;290&quot;/&gt;&lt;/object&gt;&lt;object type=&quot;3&quot; unique_id=&quot;10035&quot;&gt;&lt;property id=&quot;20148&quot; value=&quot;5&quot;/&gt;&lt;property id=&quot;20300&quot; value=&quot;Slide 33 - &amp;quot;Take Home Points&amp;quot;&quot;/&gt;&lt;property id=&quot;20307&quot; value=&quot;291&quot;/&gt;&lt;/object&gt;&lt;/object&gt;&lt;object type=&quot;8&quot; unique_id=&quot;10070&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1714</TotalTime>
  <Words>1815</Words>
  <Application>Microsoft Office PowerPoint</Application>
  <PresentationFormat>On-screen Show (4:3)</PresentationFormat>
  <Paragraphs>284</Paragraphs>
  <Slides>36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Equation</vt:lpstr>
      <vt:lpstr>Layer Model</vt:lpstr>
      <vt:lpstr>Take home points from Chapter 2</vt:lpstr>
      <vt:lpstr>Layer Model </vt:lpstr>
      <vt:lpstr>Bare Rock Model</vt:lpstr>
      <vt:lpstr>What area do we use?</vt:lpstr>
      <vt:lpstr>Slide 6</vt:lpstr>
      <vt:lpstr>Slide 7</vt:lpstr>
      <vt:lpstr>Q1:  What would be Earth’s equilibrium temperature without an atmosphere?</vt:lpstr>
      <vt:lpstr>Q1:  What would be Earth’s equilibrium temperature without an atmosphere?</vt:lpstr>
      <vt:lpstr>Hypothesis 1:  Clouds warm Earth Hypothesis 2:  Clouds cool Earth</vt:lpstr>
      <vt:lpstr>Simple model of Earth T</vt:lpstr>
      <vt:lpstr>Incoming solar energy not reflected</vt:lpstr>
      <vt:lpstr>Put them together, total incoming flux is:</vt:lpstr>
      <vt:lpstr>Slide 14</vt:lpstr>
      <vt:lpstr>Fin = Fout</vt:lpstr>
      <vt:lpstr>Slide 16</vt:lpstr>
      <vt:lpstr>Q2:  What effect do greenhouse gases have on Earth’s equilibrium temperature?</vt:lpstr>
      <vt:lpstr>Need a model with a single pane of glass as its atmosphere</vt:lpstr>
      <vt:lpstr>Layer Model with GH Effect</vt:lpstr>
      <vt:lpstr>Slide 20</vt:lpstr>
      <vt:lpstr>Slide 21</vt:lpstr>
      <vt:lpstr>Slide 22</vt:lpstr>
      <vt:lpstr>Finally, a budget for the Earth overall:</vt:lpstr>
      <vt:lpstr>Budget for the Earth overall:</vt:lpstr>
      <vt:lpstr>Slide 25</vt:lpstr>
      <vt:lpstr>Slide 26</vt:lpstr>
      <vt:lpstr>Q2:  What effect do greenhouse gases have on Earth’s equilibrium temperature?</vt:lpstr>
      <vt:lpstr>Bottom Line!</vt:lpstr>
      <vt:lpstr>Final points for Chapter 3</vt:lpstr>
      <vt:lpstr>Slide 30</vt:lpstr>
      <vt:lpstr>Slide 31</vt:lpstr>
      <vt:lpstr>Slide 32</vt:lpstr>
      <vt:lpstr>Q3:  What if the atmosphere also transmits some of Earth’s radiation?</vt:lpstr>
      <vt:lpstr>Q3:  What if the atmosphere also transmits some of Earth’s radiation?</vt:lpstr>
      <vt:lpstr>Q4:  What is the effect of ocean and ice albedo on Earth’s global energy balance? </vt:lpstr>
      <vt:lpstr>Take Home Points</vt:lpstr>
    </vt:vector>
  </TitlesOfParts>
  <Company>Sara Garver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Greenhouse effect</dc:title>
  <dc:creator>Sara Garver User</dc:creator>
  <cp:lastModifiedBy>prashant.chauhan</cp:lastModifiedBy>
  <cp:revision>199</cp:revision>
  <dcterms:created xsi:type="dcterms:W3CDTF">2008-04-10T20:33:33Z</dcterms:created>
  <dcterms:modified xsi:type="dcterms:W3CDTF">2018-08-21T04:37:36Z</dcterms:modified>
</cp:coreProperties>
</file>