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C990C-8AF3-467A-9353-83E30FF5CD69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1D9CA-1285-4424-AE4C-69B10E80F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933D27-B3E4-4B6B-A499-1012A2E2024C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E18C-419F-42F9-9BF6-AEE5A8E30056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2E64-6C1C-4111-BA3F-19E718693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E18C-419F-42F9-9BF6-AEE5A8E30056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2E64-6C1C-4111-BA3F-19E718693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E18C-419F-42F9-9BF6-AEE5A8E30056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2E64-6C1C-4111-BA3F-19E718693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E18C-419F-42F9-9BF6-AEE5A8E30056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2E64-6C1C-4111-BA3F-19E718693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E18C-419F-42F9-9BF6-AEE5A8E30056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2E64-6C1C-4111-BA3F-19E718693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E18C-419F-42F9-9BF6-AEE5A8E30056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2E64-6C1C-4111-BA3F-19E718693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E18C-419F-42F9-9BF6-AEE5A8E30056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2E64-6C1C-4111-BA3F-19E718693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E18C-419F-42F9-9BF6-AEE5A8E30056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2E64-6C1C-4111-BA3F-19E718693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E18C-419F-42F9-9BF6-AEE5A8E30056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2E64-6C1C-4111-BA3F-19E718693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E18C-419F-42F9-9BF6-AEE5A8E30056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2E64-6C1C-4111-BA3F-19E718693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E18C-419F-42F9-9BF6-AEE5A8E30056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2E64-6C1C-4111-BA3F-19E718693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2E18C-419F-42F9-9BF6-AEE5A8E30056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A2E64-6C1C-4111-BA3F-19E718693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381000"/>
            <a:ext cx="77724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B1E"/>
                </a:solidFill>
                <a:latin typeface="Tahoma" pitchFamily="34" charset="0"/>
              </a:rPr>
              <a:t>Layer Model</a:t>
            </a:r>
          </a:p>
        </p:txBody>
      </p:sp>
      <p:pic>
        <p:nvPicPr>
          <p:cNvPr id="48130" name="Picture 2" descr="greenhous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76400"/>
            <a:ext cx="8686800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atmosEart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04800"/>
            <a:ext cx="35464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457200"/>
            <a:ext cx="563880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800" dirty="0" smtClean="0"/>
              <a:t>Assumption: </a:t>
            </a:r>
            <a:r>
              <a:rPr lang="en-US" sz="2800" dirty="0" smtClean="0">
                <a:solidFill>
                  <a:schemeClr val="folHlink"/>
                </a:solidFill>
              </a:rPr>
              <a:t>energy in = energy out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FF0B1E"/>
                </a:solidFill>
              </a:rPr>
              <a:t>F</a:t>
            </a:r>
            <a:r>
              <a:rPr lang="en-US" baseline="-25000" dirty="0" smtClean="0">
                <a:solidFill>
                  <a:srgbClr val="FF0B1E"/>
                </a:solidFill>
              </a:rPr>
              <a:t>in</a:t>
            </a:r>
            <a:r>
              <a:rPr lang="en-US" dirty="0" smtClean="0">
                <a:solidFill>
                  <a:srgbClr val="FF0B1E"/>
                </a:solidFill>
              </a:rPr>
              <a:t> = </a:t>
            </a:r>
            <a:r>
              <a:rPr lang="en-US" dirty="0" err="1" smtClean="0">
                <a:solidFill>
                  <a:srgbClr val="FF0B1E"/>
                </a:solidFill>
              </a:rPr>
              <a:t>F</a:t>
            </a:r>
            <a:r>
              <a:rPr lang="en-US" baseline="-25000" dirty="0" err="1" smtClean="0">
                <a:solidFill>
                  <a:srgbClr val="FF0B1E"/>
                </a:solidFill>
              </a:rPr>
              <a:t>out</a:t>
            </a:r>
            <a:r>
              <a:rPr lang="en-US" baseline="-25000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1099370"/>
            <a:ext cx="56388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800" dirty="0" smtClean="0"/>
              <a:t>T = -6</a:t>
            </a:r>
            <a:r>
              <a:rPr lang="en-US" sz="2800" baseline="30000" dirty="0" smtClean="0"/>
              <a:t>0</a:t>
            </a:r>
            <a:r>
              <a:rPr lang="en-US" sz="2800" dirty="0" smtClean="0"/>
              <a:t>C   Too cold </a:t>
            </a:r>
            <a:endParaRPr lang="en-US" baseline="-25000" dirty="0" smtClean="0"/>
          </a:p>
        </p:txBody>
      </p:sp>
      <p:pic>
        <p:nvPicPr>
          <p:cNvPr id="9" name="Picture 12" descr="reflect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981200"/>
            <a:ext cx="2971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81000" y="1828800"/>
            <a:ext cx="375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dirty="0" err="1">
                <a:solidFill>
                  <a:schemeClr val="folHlink"/>
                </a:solidFill>
              </a:rPr>
              <a:t>Albedo</a:t>
            </a:r>
            <a:r>
              <a:rPr lang="en-US" dirty="0">
                <a:solidFill>
                  <a:schemeClr val="folHlink"/>
                </a:solidFill>
              </a:rPr>
              <a:t> = reflected light = </a:t>
            </a:r>
            <a:r>
              <a:rPr lang="en-US" dirty="0" smtClean="0">
                <a:solidFill>
                  <a:schemeClr val="folHlink"/>
                </a:solidFill>
                <a:latin typeface="Symbol" pitchFamily="18" charset="2"/>
                <a:sym typeface="Symbol" pitchFamily="18" charset="2"/>
              </a:rPr>
              <a:t> = 30%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28600" y="2209800"/>
            <a:ext cx="3124200" cy="1219200"/>
            <a:chOff x="4114800" y="4191000"/>
            <a:chExt cx="3124200" cy="1219200"/>
          </a:xfrm>
        </p:grpSpPr>
        <p:sp>
          <p:nvSpPr>
            <p:cNvPr id="24" name="Rectangle 23"/>
            <p:cNvSpPr/>
            <p:nvPr/>
          </p:nvSpPr>
          <p:spPr>
            <a:xfrm>
              <a:off x="4114800" y="4191000"/>
              <a:ext cx="3124200" cy="1143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386937" y="4495800"/>
              <a:ext cx="2819400" cy="914400"/>
              <a:chOff x="2481937" y="2895600"/>
              <a:chExt cx="2819400" cy="914400"/>
            </a:xfrm>
          </p:grpSpPr>
          <p:grpSp>
            <p:nvGrpSpPr>
              <p:cNvPr id="26" name="Group 14"/>
              <p:cNvGrpSpPr/>
              <p:nvPr/>
            </p:nvGrpSpPr>
            <p:grpSpPr>
              <a:xfrm>
                <a:off x="2481937" y="2895600"/>
                <a:ext cx="2819400" cy="914400"/>
                <a:chOff x="609600" y="2895600"/>
                <a:chExt cx="2819400" cy="914400"/>
              </a:xfrm>
            </p:grpSpPr>
            <p:sp>
              <p:nvSpPr>
                <p:cNvPr id="3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52600" y="3225225"/>
                  <a:ext cx="1175663" cy="584775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32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  </a:t>
                  </a:r>
                  <a:r>
                    <a:rPr lang="en-US" sz="24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 4</a:t>
                  </a:r>
                  <a:r>
                    <a:rPr lang="en-US" sz="24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Symbol" pitchFamily="18" charset="2"/>
                    </a:rPr>
                    <a:t>es</a:t>
                  </a:r>
                  <a:endParaRPr lang="en-US" sz="24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Symbol" pitchFamily="18" charset="2"/>
                  </a:endParaRPr>
                </a:p>
              </p:txBody>
            </p:sp>
            <p:sp>
              <p:nvSpPr>
                <p:cNvPr id="31" name="Rectangle 4"/>
                <p:cNvSpPr/>
                <p:nvPr/>
              </p:nvSpPr>
              <p:spPr>
                <a:xfrm>
                  <a:off x="609600" y="2971800"/>
                  <a:ext cx="2515432" cy="461665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Font typeface="Wingdings" pitchFamily="2" charset="2"/>
                    <a:buNone/>
                    <a:defRPr/>
                  </a:pPr>
                  <a:r>
                    <a:rPr lang="en-US" sz="2400" dirty="0" smtClean="0">
                      <a:latin typeface="Tahoma" pitchFamily="34" charset="0"/>
                    </a:rPr>
                    <a:t>T </a:t>
                  </a:r>
                  <a:r>
                    <a:rPr lang="en-US" sz="2400" baseline="-25000" dirty="0" smtClean="0">
                      <a:latin typeface="Tahoma" pitchFamily="34" charset="0"/>
                    </a:rPr>
                    <a:t>earth</a:t>
                  </a:r>
                  <a:r>
                    <a:rPr lang="en-US" sz="2400" dirty="0" smtClean="0"/>
                    <a:t> = 4 </a:t>
                  </a:r>
                  <a:r>
                    <a:rPr lang="en-US" sz="2400" u="sng" dirty="0" smtClean="0"/>
                    <a:t>(1 - </a:t>
                  </a:r>
                  <a:r>
                    <a:rPr lang="en-US" sz="2400" u="sng" dirty="0" smtClean="0">
                      <a:latin typeface="Symbol" pitchFamily="18" charset="2"/>
                      <a:sym typeface="Symbol" pitchFamily="18" charset="2"/>
                    </a:rPr>
                    <a:t></a:t>
                  </a:r>
                  <a:r>
                    <a:rPr lang="en-US" sz="2400" u="sng" dirty="0" smtClean="0"/>
                    <a:t>) </a:t>
                  </a:r>
                  <a:r>
                    <a:rPr lang="en-US" sz="2400" u="sng" dirty="0" err="1" smtClean="0"/>
                    <a:t>I</a:t>
                  </a:r>
                  <a:r>
                    <a:rPr lang="en-US" sz="2400" u="sng" baseline="-25000" dirty="0" err="1" smtClean="0"/>
                    <a:t>in</a:t>
                  </a:r>
                  <a:endParaRPr lang="en-US" sz="2400" u="sng" baseline="-25000" dirty="0" smtClean="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905000" y="2895600"/>
                  <a:ext cx="0" cy="6858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905000" y="2895600"/>
                  <a:ext cx="1524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676400" y="3352800"/>
                  <a:ext cx="228600" cy="2286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Straight Connector 26"/>
              <p:cNvCxnSpPr/>
              <p:nvPr/>
            </p:nvCxnSpPr>
            <p:spPr>
              <a:xfrm>
                <a:off x="3733800" y="2895600"/>
                <a:ext cx="13716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733800" y="2895600"/>
                <a:ext cx="0" cy="9144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3505200" y="3505200"/>
                <a:ext cx="228600" cy="304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Rectangle 34"/>
          <p:cNvSpPr/>
          <p:nvPr/>
        </p:nvSpPr>
        <p:spPr>
          <a:xfrm>
            <a:off x="3581400" y="2286000"/>
            <a:ext cx="19050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800" dirty="0" smtClean="0"/>
              <a:t>T = -18</a:t>
            </a:r>
            <a:r>
              <a:rPr lang="en-US" sz="2800" baseline="30000" dirty="0" smtClean="0"/>
              <a:t>0</a:t>
            </a:r>
            <a:r>
              <a:rPr lang="en-US" sz="2800" dirty="0" smtClean="0"/>
              <a:t>C   Too cold </a:t>
            </a:r>
            <a:endParaRPr lang="en-US" baseline="-25000" dirty="0" smtClean="0"/>
          </a:p>
        </p:txBody>
      </p:sp>
      <p:grpSp>
        <p:nvGrpSpPr>
          <p:cNvPr id="36" name="Group 7"/>
          <p:cNvGrpSpPr>
            <a:grpSpLocks/>
          </p:cNvGrpSpPr>
          <p:nvPr/>
        </p:nvGrpSpPr>
        <p:grpSpPr bwMode="auto">
          <a:xfrm>
            <a:off x="5410200" y="3200400"/>
            <a:ext cx="3370262" cy="1295400"/>
            <a:chOff x="3301" y="1440"/>
            <a:chExt cx="2459" cy="2880"/>
          </a:xfrm>
        </p:grpSpPr>
        <p:pic>
          <p:nvPicPr>
            <p:cNvPr id="37" name="Picture 4" descr="ar03f0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01" y="1440"/>
              <a:ext cx="2459" cy="2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3360" y="2784"/>
              <a:ext cx="2400" cy="240"/>
            </a:xfrm>
            <a:prstGeom prst="rect">
              <a:avLst/>
            </a:prstGeom>
            <a:solidFill>
              <a:schemeClr val="accent1">
                <a:alpha val="49001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3312" y="3792"/>
              <a:ext cx="2448" cy="528"/>
            </a:xfrm>
            <a:prstGeom prst="rect">
              <a:avLst/>
            </a:prstGeom>
            <a:solidFill>
              <a:srgbClr val="339966">
                <a:alpha val="5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1000" y="3429000"/>
            <a:ext cx="3048000" cy="1054100"/>
            <a:chOff x="381000" y="3657600"/>
            <a:chExt cx="3048000" cy="1054100"/>
          </a:xfrm>
        </p:grpSpPr>
        <p:sp>
          <p:nvSpPr>
            <p:cNvPr id="40" name="Rectangle 39"/>
            <p:cNvSpPr/>
            <p:nvPr/>
          </p:nvSpPr>
          <p:spPr>
            <a:xfrm>
              <a:off x="381000" y="3733800"/>
              <a:ext cx="293439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</a:t>
              </a:r>
              <a:r>
                <a:rPr lang="en-US" sz="3600" baseline="-25000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ground</a:t>
              </a:r>
              <a:r>
                <a:rPr lang="en-US" sz="36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=    2T</a:t>
              </a:r>
              <a:r>
                <a:rPr lang="en-US" sz="3600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atm</a:t>
              </a: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1981200" y="3657600"/>
              <a:ext cx="1447800" cy="1054100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192" y="512"/>
                </a:cxn>
                <a:cxn ang="0">
                  <a:pos x="192" y="80"/>
                </a:cxn>
                <a:cxn ang="0">
                  <a:pos x="912" y="32"/>
                </a:cxn>
              </a:cxnLst>
              <a:rect l="0" t="0" r="r" b="b"/>
              <a:pathLst>
                <a:path w="912" h="552">
                  <a:moveTo>
                    <a:pt x="0" y="320"/>
                  </a:moveTo>
                  <a:cubicBezTo>
                    <a:pt x="80" y="436"/>
                    <a:pt x="160" y="552"/>
                    <a:pt x="192" y="512"/>
                  </a:cubicBezTo>
                  <a:cubicBezTo>
                    <a:pt x="224" y="472"/>
                    <a:pt x="72" y="160"/>
                    <a:pt x="192" y="80"/>
                  </a:cubicBezTo>
                  <a:cubicBezTo>
                    <a:pt x="312" y="0"/>
                    <a:pt x="612" y="16"/>
                    <a:pt x="912" y="32"/>
                  </a:cubicBezTo>
                </a:path>
              </a:pathLst>
            </a:custGeom>
            <a:noFill/>
            <a:ln w="19050" cap="flat" cmpd="sng">
              <a:solidFill>
                <a:srgbClr val="FF0B1E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Text Box 14"/>
            <p:cNvSpPr txBox="1">
              <a:spLocks noChangeArrowheads="1"/>
            </p:cNvSpPr>
            <p:nvPr/>
          </p:nvSpPr>
          <p:spPr bwMode="auto">
            <a:xfrm>
              <a:off x="1920875" y="3779838"/>
              <a:ext cx="331788" cy="412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342207" y="4343400"/>
            <a:ext cx="2866747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sz="2800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ground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  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1.19 </a:t>
            </a:r>
            <a:r>
              <a:rPr lang="en-US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sz="2800" baseline="-25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atm</a:t>
            </a:r>
            <a:endParaRPr lang="en-US" sz="2800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81400" y="3932670"/>
            <a:ext cx="19050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800" dirty="0" smtClean="0"/>
              <a:t>T = 30</a:t>
            </a:r>
            <a:r>
              <a:rPr lang="en-US" sz="2800" baseline="30000" dirty="0" smtClean="0"/>
              <a:t>0</a:t>
            </a:r>
            <a:r>
              <a:rPr lang="en-US" sz="2800" dirty="0" smtClean="0"/>
              <a:t>C   Too warm </a:t>
            </a:r>
            <a:endParaRPr lang="en-US" baseline="-25000" dirty="0" smtClean="0"/>
          </a:p>
        </p:txBody>
      </p:sp>
      <p:pic>
        <p:nvPicPr>
          <p:cNvPr id="1028" name="Picture 4" descr="Image result for double layer model for green house effec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4800599"/>
            <a:ext cx="3657600" cy="1685925"/>
          </a:xfrm>
          <a:prstGeom prst="rect">
            <a:avLst/>
          </a:prstGeom>
          <a:noFill/>
        </p:spPr>
      </p:pic>
      <p:grpSp>
        <p:nvGrpSpPr>
          <p:cNvPr id="47" name="Group 46"/>
          <p:cNvGrpSpPr/>
          <p:nvPr/>
        </p:nvGrpSpPr>
        <p:grpSpPr>
          <a:xfrm>
            <a:off x="381000" y="5118100"/>
            <a:ext cx="3048000" cy="1054100"/>
            <a:chOff x="381000" y="3657600"/>
            <a:chExt cx="3048000" cy="1054100"/>
          </a:xfrm>
        </p:grpSpPr>
        <p:sp>
          <p:nvSpPr>
            <p:cNvPr id="48" name="Rectangle 47"/>
            <p:cNvSpPr/>
            <p:nvPr/>
          </p:nvSpPr>
          <p:spPr>
            <a:xfrm>
              <a:off x="381000" y="3733800"/>
              <a:ext cx="293439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</a:t>
              </a:r>
              <a:r>
                <a:rPr lang="en-US" sz="3600" baseline="-25000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ground</a:t>
              </a:r>
              <a:r>
                <a:rPr lang="en-US" sz="36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=    </a:t>
              </a:r>
              <a:r>
                <a:rPr lang="en-US" sz="36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3T</a:t>
              </a:r>
              <a:r>
                <a:rPr lang="en-US" sz="3600" baseline="-25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atm</a:t>
              </a:r>
              <a:endParaRPr lang="en-US" sz="36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9" name="Freeform 13"/>
            <p:cNvSpPr>
              <a:spLocks/>
            </p:cNvSpPr>
            <p:nvPr/>
          </p:nvSpPr>
          <p:spPr bwMode="auto">
            <a:xfrm>
              <a:off x="1981200" y="3657600"/>
              <a:ext cx="1447800" cy="1054100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192" y="512"/>
                </a:cxn>
                <a:cxn ang="0">
                  <a:pos x="192" y="80"/>
                </a:cxn>
                <a:cxn ang="0">
                  <a:pos x="912" y="32"/>
                </a:cxn>
              </a:cxnLst>
              <a:rect l="0" t="0" r="r" b="b"/>
              <a:pathLst>
                <a:path w="912" h="552">
                  <a:moveTo>
                    <a:pt x="0" y="320"/>
                  </a:moveTo>
                  <a:cubicBezTo>
                    <a:pt x="80" y="436"/>
                    <a:pt x="160" y="552"/>
                    <a:pt x="192" y="512"/>
                  </a:cubicBezTo>
                  <a:cubicBezTo>
                    <a:pt x="224" y="472"/>
                    <a:pt x="72" y="160"/>
                    <a:pt x="192" y="80"/>
                  </a:cubicBezTo>
                  <a:cubicBezTo>
                    <a:pt x="312" y="0"/>
                    <a:pt x="612" y="16"/>
                    <a:pt x="912" y="32"/>
                  </a:cubicBezTo>
                </a:path>
              </a:pathLst>
            </a:custGeom>
            <a:noFill/>
            <a:ln w="19050" cap="flat" cmpd="sng">
              <a:solidFill>
                <a:srgbClr val="FF0B1E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14"/>
            <p:cNvSpPr txBox="1">
              <a:spLocks noChangeArrowheads="1"/>
            </p:cNvSpPr>
            <p:nvPr/>
          </p:nvSpPr>
          <p:spPr bwMode="auto">
            <a:xfrm>
              <a:off x="1920875" y="3779838"/>
              <a:ext cx="331788" cy="412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581400" y="5151870"/>
            <a:ext cx="19050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800" dirty="0" smtClean="0"/>
              <a:t>T = 65</a:t>
            </a:r>
            <a:r>
              <a:rPr lang="en-US" sz="2800" baseline="30000" dirty="0" smtClean="0"/>
              <a:t>0</a:t>
            </a:r>
            <a:r>
              <a:rPr lang="en-US" sz="2800" dirty="0" smtClean="0"/>
              <a:t>C   Too hot </a:t>
            </a:r>
            <a:endParaRPr lang="en-US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35" grpId="0"/>
      <p:bldP spid="44" grpId="0" animBg="1"/>
      <p:bldP spid="45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565970"/>
            <a:ext cx="56388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3600" dirty="0" smtClean="0"/>
              <a:t>Leaky Green House Layer:</a:t>
            </a:r>
            <a:endParaRPr lang="en-US" sz="3600" baseline="-25000" dirty="0" smtClean="0"/>
          </a:p>
        </p:txBody>
      </p:sp>
      <p:pic>
        <p:nvPicPr>
          <p:cNvPr id="17410" name="Picture 2" descr="Image result for double layer model for green house effe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4191000" cy="342900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838200" y="5257800"/>
            <a:ext cx="4964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 smtClean="0"/>
              <a:t>Absorptivity</a:t>
            </a:r>
            <a:r>
              <a:rPr lang="en-US" sz="2800" i="1" dirty="0" smtClean="0"/>
              <a:t> of atmosphere: 	ε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6705600" y="5257800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/>
              <a:t>0&lt;ε1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914400" y="5791200"/>
            <a:ext cx="23775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/>
              <a:t> ε = 0…….?????</a:t>
            </a:r>
            <a:endParaRPr lang="en-US" sz="2800" dirty="0"/>
          </a:p>
        </p:txBody>
      </p:sp>
      <p:sp>
        <p:nvSpPr>
          <p:cNvPr id="52" name="Rectangle 51"/>
          <p:cNvSpPr/>
          <p:nvPr/>
        </p:nvSpPr>
        <p:spPr>
          <a:xfrm>
            <a:off x="914400" y="6183868"/>
            <a:ext cx="23775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/>
              <a:t> ε = 1…….?????</a:t>
            </a:r>
            <a:endParaRPr lang="en-US" sz="2800" dirty="0"/>
          </a:p>
        </p:txBody>
      </p:sp>
      <p:grpSp>
        <p:nvGrpSpPr>
          <p:cNvPr id="53" name="Group 7"/>
          <p:cNvGrpSpPr>
            <a:grpSpLocks/>
          </p:cNvGrpSpPr>
          <p:nvPr/>
        </p:nvGrpSpPr>
        <p:grpSpPr bwMode="auto">
          <a:xfrm>
            <a:off x="5410200" y="1295400"/>
            <a:ext cx="3370262" cy="3276600"/>
            <a:chOff x="3301" y="1440"/>
            <a:chExt cx="2459" cy="2880"/>
          </a:xfrm>
        </p:grpSpPr>
        <p:pic>
          <p:nvPicPr>
            <p:cNvPr id="54" name="Picture 4" descr="ar03f0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01" y="1440"/>
              <a:ext cx="2459" cy="2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Rectangle 5"/>
            <p:cNvSpPr>
              <a:spLocks noChangeArrowheads="1"/>
            </p:cNvSpPr>
            <p:nvPr/>
          </p:nvSpPr>
          <p:spPr bwMode="auto">
            <a:xfrm>
              <a:off x="3360" y="2784"/>
              <a:ext cx="2400" cy="240"/>
            </a:xfrm>
            <a:prstGeom prst="rect">
              <a:avLst/>
            </a:prstGeom>
            <a:solidFill>
              <a:schemeClr val="accent1">
                <a:alpha val="49001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3312" y="3792"/>
              <a:ext cx="2448" cy="528"/>
            </a:xfrm>
            <a:prstGeom prst="rect">
              <a:avLst/>
            </a:prstGeom>
            <a:solidFill>
              <a:srgbClr val="339966">
                <a:alpha val="5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3" grpId="0"/>
      <p:bldP spid="46" grpId="0"/>
      <p:bldP spid="47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565970"/>
            <a:ext cx="56388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3600" dirty="0" smtClean="0"/>
              <a:t>Leaky Green House Layer:</a:t>
            </a:r>
            <a:endParaRPr lang="en-US" sz="3600" baseline="-25000" dirty="0" smtClean="0"/>
          </a:p>
        </p:txBody>
      </p:sp>
      <p:pic>
        <p:nvPicPr>
          <p:cNvPr id="17410" name="Picture 2" descr="Image result for double layer model for green house effec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371600"/>
            <a:ext cx="4191000" cy="3429000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228600" y="1295400"/>
            <a:ext cx="563880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800" dirty="0" smtClean="0"/>
              <a:t>Net flux at the top of </a:t>
            </a:r>
            <a:r>
              <a:rPr lang="en-US" sz="2800" dirty="0" err="1" smtClean="0"/>
              <a:t>atm</a:t>
            </a:r>
            <a:r>
              <a:rPr lang="en-US" sz="2800" dirty="0" smtClean="0"/>
              <a:t>:</a:t>
            </a:r>
            <a:endParaRPr lang="en-US" sz="2800" dirty="0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FF0B1E"/>
                </a:solidFill>
              </a:rPr>
              <a:t>F</a:t>
            </a:r>
            <a:r>
              <a:rPr lang="en-US" baseline="-25000" dirty="0" smtClean="0">
                <a:solidFill>
                  <a:srgbClr val="FF0B1E"/>
                </a:solidFill>
              </a:rPr>
              <a:t>in</a:t>
            </a:r>
            <a:r>
              <a:rPr lang="en-US" dirty="0" smtClean="0">
                <a:solidFill>
                  <a:srgbClr val="FF0B1E"/>
                </a:solidFill>
              </a:rPr>
              <a:t> = </a:t>
            </a:r>
            <a:r>
              <a:rPr lang="en-US" dirty="0" err="1" smtClean="0">
                <a:solidFill>
                  <a:srgbClr val="FF0B1E"/>
                </a:solidFill>
              </a:rPr>
              <a:t>F</a:t>
            </a:r>
            <a:r>
              <a:rPr lang="en-US" baseline="-25000" dirty="0" err="1" smtClean="0">
                <a:solidFill>
                  <a:srgbClr val="FF0B1E"/>
                </a:solidFill>
              </a:rPr>
              <a:t>out</a:t>
            </a:r>
            <a:r>
              <a:rPr lang="en-US" baseline="-25000" dirty="0" smtClean="0"/>
              <a:t> 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133600"/>
            <a:ext cx="35337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228600" y="2775770"/>
            <a:ext cx="56388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800" dirty="0" smtClean="0"/>
              <a:t>Net flux at the surface: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276600"/>
            <a:ext cx="2743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3962400"/>
            <a:ext cx="27527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0050" y="4305300"/>
            <a:ext cx="12001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66875" y="4267200"/>
            <a:ext cx="24479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8200" y="4743450"/>
            <a:ext cx="16383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3400" y="5410200"/>
            <a:ext cx="2152650" cy="80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2874962" y="5386387"/>
          <a:ext cx="2763838" cy="785813"/>
        </p:xfrm>
        <a:graphic>
          <a:graphicData uri="http://schemas.openxmlformats.org/presentationml/2006/ole">
            <p:oleObj spid="_x0000_s18442" name="Equation" r:id="rId11" imgW="156204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565970"/>
            <a:ext cx="56388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3600" dirty="0" smtClean="0"/>
              <a:t>Leaky Green House Layer:</a:t>
            </a:r>
            <a:endParaRPr lang="en-US" sz="3600" baseline="-25000" dirty="0" smtClean="0"/>
          </a:p>
        </p:txBody>
      </p:sp>
      <p:pic>
        <p:nvPicPr>
          <p:cNvPr id="17410" name="Picture 2" descr="Image result for double layer model for green house effec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371600"/>
            <a:ext cx="4191000" cy="3429000"/>
          </a:xfrm>
          <a:prstGeom prst="rect">
            <a:avLst/>
          </a:prstGeom>
          <a:noFill/>
        </p:spPr>
      </p:pic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1166813"/>
            <a:ext cx="2152650" cy="80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2362200" y="1187450"/>
          <a:ext cx="2209800" cy="695325"/>
        </p:xfrm>
        <a:graphic>
          <a:graphicData uri="http://schemas.openxmlformats.org/presentationml/2006/ole">
            <p:oleObj spid="_x0000_s19458" name="Equation" r:id="rId5" imgW="1358640" imgH="393480" progId="Equation.3">
              <p:embed/>
            </p:oleObj>
          </a:graphicData>
        </a:graphic>
      </p:graphicFrame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2209800"/>
            <a:ext cx="36385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95400" y="2590800"/>
            <a:ext cx="9810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2895600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19200" y="2895600"/>
            <a:ext cx="2266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8200" y="3276600"/>
            <a:ext cx="113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2362200" y="3200400"/>
            <a:ext cx="19050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800" dirty="0" smtClean="0"/>
              <a:t>T = 303</a:t>
            </a:r>
            <a:r>
              <a:rPr lang="en-US" sz="2800" baseline="30000" dirty="0" smtClean="0"/>
              <a:t>0</a:t>
            </a:r>
            <a:r>
              <a:rPr lang="en-US" sz="2800" dirty="0" smtClean="0"/>
              <a:t>k</a:t>
            </a:r>
            <a:endParaRPr lang="en-US" baseline="-25000" dirty="0" smtClean="0"/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4800" y="4191000"/>
            <a:ext cx="13144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76200" y="3634669"/>
            <a:ext cx="26670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800" dirty="0" smtClean="0"/>
              <a:t>Real situation:</a:t>
            </a:r>
            <a:endParaRPr lang="en-US" baseline="-25000" dirty="0" smtClean="0"/>
          </a:p>
        </p:txBody>
      </p:sp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286000" y="4114800"/>
            <a:ext cx="19621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2"/>
          <p:cNvSpPr/>
          <p:nvPr/>
        </p:nvSpPr>
        <p:spPr>
          <a:xfrm>
            <a:off x="76200" y="4833068"/>
            <a:ext cx="9067800" cy="4247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400" dirty="0" smtClean="0"/>
              <a:t>Partial transparency of IR radiation or leaky green house effect</a:t>
            </a:r>
            <a:endParaRPr lang="en-US" sz="2400" baseline="-250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28600" y="5572780"/>
            <a:ext cx="4623830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800" i="1" dirty="0" smtClean="0"/>
              <a:t>For ε= 0.78 , T</a:t>
            </a:r>
            <a:r>
              <a:rPr lang="en-US" sz="2800" i="1" baseline="-25000" dirty="0" smtClean="0"/>
              <a:t>s</a:t>
            </a:r>
            <a:r>
              <a:rPr lang="en-US" sz="2800" i="1" dirty="0" smtClean="0"/>
              <a:t>=1.131T</a:t>
            </a:r>
            <a:r>
              <a:rPr lang="en-US" sz="2800" i="1" baseline="-25000" dirty="0" smtClean="0"/>
              <a:t>e</a:t>
            </a:r>
            <a:r>
              <a:rPr lang="en-US" sz="2800" i="1" dirty="0" smtClean="0"/>
              <a:t>=288</a:t>
            </a:r>
            <a:r>
              <a:rPr lang="en-US" sz="2800" i="1" baseline="30000" dirty="0" smtClean="0"/>
              <a:t>0</a:t>
            </a:r>
            <a:r>
              <a:rPr lang="en-US" sz="2800" i="1" dirty="0" smtClean="0"/>
              <a:t>k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228600" y="76200"/>
            <a:ext cx="8540750" cy="57943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US" sz="2800" smtClean="0">
              <a:solidFill>
                <a:srgbClr val="FFFF0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smtClean="0">
              <a:solidFill>
                <a:srgbClr val="FF0B1E"/>
              </a:solidFill>
            </a:endParaRP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898525" y="914400"/>
            <a:ext cx="184150" cy="4127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19050" y="0"/>
            <a:ext cx="9277350" cy="40941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baseline="0" dirty="0" err="1">
                <a:solidFill>
                  <a:srgbClr val="FF0B1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Atm</a:t>
            </a:r>
            <a:r>
              <a:rPr lang="en-US" sz="2400" b="1" baseline="0" dirty="0">
                <a:solidFill>
                  <a:srgbClr val="FF0B1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is not an energy source like a giant heat lamp in the sky.</a:t>
            </a:r>
          </a:p>
          <a:p>
            <a:pPr>
              <a:defRPr/>
            </a:pPr>
            <a:endParaRPr lang="en-US" sz="2400" baseline="0" dirty="0">
              <a:solidFill>
                <a:srgbClr val="FF0B1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en-US" sz="2400" b="1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So, how does it change the T of the ground??</a:t>
            </a:r>
          </a:p>
          <a:p>
            <a:pPr>
              <a:defRPr/>
            </a:pPr>
            <a:r>
              <a:rPr lang="en-US" sz="2400" b="1" baseline="0" dirty="0">
                <a:solidFill>
                  <a:srgbClr val="CC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Analogy</a:t>
            </a:r>
            <a:r>
              <a:rPr lang="en-US" sz="2400" b="1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Equilibrium</a:t>
            </a:r>
            <a:r>
              <a:rPr lang="en-US" sz="2400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1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water level in a steadily filling/draining sink.</a:t>
            </a:r>
          </a:p>
          <a:p>
            <a:pPr>
              <a:defRPr/>
            </a:pPr>
            <a:endParaRPr lang="en-US" sz="2000" b="1" baseline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 sz="2400" baseline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 sz="2400" baseline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 sz="2400" baseline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 sz="2400" baseline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 sz="2400" baseline="0" dirty="0">
              <a:solidFill>
                <a:srgbClr val="FF0B1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5715000" y="2971800"/>
            <a:ext cx="3276600" cy="2286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Sink</a:t>
            </a:r>
          </a:p>
        </p:txBody>
      </p:sp>
      <p:sp>
        <p:nvSpPr>
          <p:cNvPr id="79888" name="Rectangle 16"/>
          <p:cNvSpPr>
            <a:spLocks noChangeArrowheads="1"/>
          </p:cNvSpPr>
          <p:nvPr/>
        </p:nvSpPr>
        <p:spPr bwMode="auto">
          <a:xfrm>
            <a:off x="7010400" y="5257800"/>
            <a:ext cx="533400" cy="1676400"/>
          </a:xfrm>
          <a:prstGeom prst="rect">
            <a:avLst/>
          </a:prstGeom>
          <a:solidFill>
            <a:schemeClr val="hlink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Drain</a:t>
            </a:r>
          </a:p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9890" name="Freeform 18"/>
          <p:cNvSpPr>
            <a:spLocks/>
          </p:cNvSpPr>
          <p:nvPr/>
        </p:nvSpPr>
        <p:spPr bwMode="auto">
          <a:xfrm>
            <a:off x="5715000" y="3505200"/>
            <a:ext cx="32766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64" y="0"/>
              </a:cxn>
            </a:cxnLst>
            <a:rect l="0" t="0" r="r" b="b"/>
            <a:pathLst>
              <a:path w="2064" h="1">
                <a:moveTo>
                  <a:pt x="0" y="0"/>
                </a:moveTo>
                <a:cubicBezTo>
                  <a:pt x="0" y="0"/>
                  <a:pt x="1032" y="0"/>
                  <a:pt x="2064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9891" name="Text Box 19"/>
          <p:cNvSpPr txBox="1">
            <a:spLocks noChangeArrowheads="1"/>
          </p:cNvSpPr>
          <p:nvPr/>
        </p:nvSpPr>
        <p:spPr bwMode="auto">
          <a:xfrm>
            <a:off x="6308725" y="3124200"/>
            <a:ext cx="1604963" cy="4127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Water Level</a:t>
            </a:r>
          </a:p>
        </p:txBody>
      </p:sp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19050" y="2108200"/>
            <a:ext cx="5695950" cy="6432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 Water flows in, hangs out awhile, drain out.</a:t>
            </a:r>
          </a:p>
          <a:p>
            <a:pPr>
              <a:defRPr/>
            </a:pPr>
            <a:r>
              <a:rPr lang="en-US" sz="2400" b="1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2400" b="1" baseline="0" dirty="0">
                <a:solidFill>
                  <a:srgbClr val="FF0B1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energy in = energy out</a:t>
            </a:r>
          </a:p>
          <a:p>
            <a:pPr>
              <a:defRPr/>
            </a:pPr>
            <a:endParaRPr lang="en-US" sz="2400" b="1" baseline="0" dirty="0">
              <a:solidFill>
                <a:srgbClr val="FF0B1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en-US" sz="2400" b="1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 Drains faster as the level rises due to </a:t>
            </a:r>
            <a:r>
              <a:rPr lang="en-US" sz="2400" b="1" baseline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inc.</a:t>
            </a:r>
            <a:r>
              <a:rPr lang="en-US" sz="2400" b="1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pressure (weight).</a:t>
            </a:r>
          </a:p>
          <a:p>
            <a:pPr>
              <a:defRPr/>
            </a:pPr>
            <a:r>
              <a:rPr lang="en-US" sz="2400" b="1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2400" b="1" baseline="0" dirty="0">
                <a:solidFill>
                  <a:srgbClr val="FF0B1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energy flows out faster as T rises</a:t>
            </a:r>
          </a:p>
          <a:p>
            <a:pPr>
              <a:defRPr/>
            </a:pPr>
            <a:endParaRPr lang="en-US" sz="2400" b="1" baseline="0" dirty="0">
              <a:solidFill>
                <a:srgbClr val="FF0B1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en-US" sz="2400" b="1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 Eventually water level gets to a point where flow out equals flow in.</a:t>
            </a:r>
          </a:p>
          <a:p>
            <a:pPr>
              <a:defRPr/>
            </a:pPr>
            <a:r>
              <a:rPr lang="en-US" sz="2400" b="1" baseline="0" dirty="0">
                <a:solidFill>
                  <a:srgbClr val="FF0B1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This is the </a:t>
            </a:r>
            <a:r>
              <a:rPr lang="en-US" sz="2400" b="1" baseline="0" dirty="0" err="1">
                <a:solidFill>
                  <a:srgbClr val="FF0B1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equlibrium</a:t>
            </a:r>
            <a:r>
              <a:rPr lang="en-US" sz="2400" b="1" baseline="0" dirty="0">
                <a:solidFill>
                  <a:srgbClr val="FF0B1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</a:t>
            </a:r>
          </a:p>
          <a:p>
            <a:pPr>
              <a:defRPr/>
            </a:pPr>
            <a:endParaRPr lang="en-US" sz="2000" b="1" baseline="0" dirty="0">
              <a:solidFill>
                <a:srgbClr val="FF0B1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 sz="2000" baseline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 sz="2000" baseline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2778" name="Picture 22" descr="MCj04376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2133600"/>
            <a:ext cx="939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152400" y="-76200"/>
            <a:ext cx="8540750" cy="57943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US" sz="2800" dirty="0" smtClean="0">
              <a:solidFill>
                <a:srgbClr val="FFFF0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 smtClean="0">
              <a:solidFill>
                <a:srgbClr val="FF0B1E"/>
              </a:solidFill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898525" y="914400"/>
            <a:ext cx="184150" cy="4127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5715000" y="2971800"/>
            <a:ext cx="3276600" cy="2286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Sink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7010400" y="5257800"/>
            <a:ext cx="533400" cy="1676400"/>
          </a:xfrm>
          <a:prstGeom prst="rect">
            <a:avLst/>
          </a:prstGeom>
          <a:solidFill>
            <a:schemeClr val="hlink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Drain</a:t>
            </a:r>
          </a:p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0903" name="Freeform 7"/>
          <p:cNvSpPr>
            <a:spLocks/>
          </p:cNvSpPr>
          <p:nvPr/>
        </p:nvSpPr>
        <p:spPr bwMode="auto">
          <a:xfrm>
            <a:off x="5715000" y="3505200"/>
            <a:ext cx="32766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64" y="0"/>
              </a:cxn>
            </a:cxnLst>
            <a:rect l="0" t="0" r="r" b="b"/>
            <a:pathLst>
              <a:path w="2064" h="1">
                <a:moveTo>
                  <a:pt x="0" y="0"/>
                </a:moveTo>
                <a:cubicBezTo>
                  <a:pt x="0" y="0"/>
                  <a:pt x="1032" y="0"/>
                  <a:pt x="2064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288925" y="-39688"/>
            <a:ext cx="8839200" cy="12003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 sz="2400" baseline="0" dirty="0">
              <a:solidFill>
                <a:srgbClr val="FF0B1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en-US" sz="2400" b="1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4.</a:t>
            </a:r>
            <a:r>
              <a:rPr lang="en-US" sz="2400" b="1" baseline="0" dirty="0">
                <a:solidFill>
                  <a:srgbClr val="FF0B1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1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Now, constrict the drain with a penny.</a:t>
            </a:r>
          </a:p>
          <a:p>
            <a:pPr>
              <a:defRPr/>
            </a:pPr>
            <a:endParaRPr lang="en-US" sz="2400" b="1" baseline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3801" name="Picture 10" descr="MCj04376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2133600"/>
            <a:ext cx="939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7" name="Oval 11"/>
          <p:cNvSpPr>
            <a:spLocks noChangeArrowheads="1"/>
          </p:cNvSpPr>
          <p:nvPr/>
        </p:nvSpPr>
        <p:spPr bwMode="auto">
          <a:xfrm>
            <a:off x="7010400" y="5486400"/>
            <a:ext cx="533400" cy="228600"/>
          </a:xfrm>
          <a:prstGeom prst="ellipse">
            <a:avLst/>
          </a:prstGeom>
          <a:solidFill>
            <a:srgbClr val="CC99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5105400" y="5410200"/>
            <a:ext cx="1782763" cy="4127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Constrict flow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1000" y="9906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Water flows out more slowly, </a:t>
            </a:r>
            <a:endParaRPr lang="en-US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152400" y="-76200"/>
            <a:ext cx="8540750" cy="57943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US" sz="2800" smtClean="0">
              <a:solidFill>
                <a:srgbClr val="FFFF0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smtClean="0">
              <a:solidFill>
                <a:srgbClr val="FF0B1E"/>
              </a:solidFill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898525" y="914400"/>
            <a:ext cx="184150" cy="4127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5715000" y="2971800"/>
            <a:ext cx="3276600" cy="2286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Sink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7010400" y="5257800"/>
            <a:ext cx="533400" cy="1676400"/>
          </a:xfrm>
          <a:prstGeom prst="rect">
            <a:avLst/>
          </a:prstGeom>
          <a:solidFill>
            <a:schemeClr val="hlink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Drain</a:t>
            </a:r>
          </a:p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0903" name="Freeform 7"/>
          <p:cNvSpPr>
            <a:spLocks/>
          </p:cNvSpPr>
          <p:nvPr/>
        </p:nvSpPr>
        <p:spPr bwMode="auto">
          <a:xfrm>
            <a:off x="5715000" y="3505200"/>
            <a:ext cx="32766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64" y="0"/>
              </a:cxn>
            </a:cxnLst>
            <a:rect l="0" t="0" r="r" b="b"/>
            <a:pathLst>
              <a:path w="2064" h="1">
                <a:moveTo>
                  <a:pt x="0" y="0"/>
                </a:moveTo>
                <a:cubicBezTo>
                  <a:pt x="0" y="0"/>
                  <a:pt x="1032" y="0"/>
                  <a:pt x="2064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6308725" y="3124200"/>
            <a:ext cx="2344738" cy="4127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B1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Water Level Rises</a:t>
            </a: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288925" y="-39688"/>
            <a:ext cx="8839200" cy="683264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 sz="2400" baseline="0" dirty="0">
              <a:solidFill>
                <a:srgbClr val="FF0B1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en-US" sz="2400" b="1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4.</a:t>
            </a:r>
            <a:r>
              <a:rPr lang="en-US" sz="2400" b="1" baseline="0" dirty="0">
                <a:solidFill>
                  <a:srgbClr val="FF0B1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1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Now, constrict the drain with a penny.</a:t>
            </a:r>
          </a:p>
          <a:p>
            <a:pPr>
              <a:defRPr/>
            </a:pPr>
            <a:endParaRPr lang="en-US" sz="2400" b="1" baseline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en-US" sz="2400" b="1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Water flows out more slowly, </a:t>
            </a:r>
            <a:endParaRPr lang="en-US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en-US" sz="2400" b="1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water level rises ….. </a:t>
            </a:r>
            <a:endParaRPr lang="en-US" sz="2400" b="1" baseline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en-US" sz="2400" b="1" baseline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But </a:t>
            </a:r>
            <a:r>
              <a:rPr lang="en-US" sz="2400" b="1" baseline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upto</a:t>
            </a:r>
            <a:r>
              <a:rPr lang="en-US" sz="2400" b="1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which height???</a:t>
            </a:r>
          </a:p>
          <a:p>
            <a:pPr>
              <a:defRPr/>
            </a:pPr>
            <a:r>
              <a:rPr lang="en-US" sz="2400" b="1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until </a:t>
            </a:r>
            <a:r>
              <a:rPr lang="en-US" sz="2400" b="1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higher water level pushes more water down drain to balance the flow from the faucet again</a:t>
            </a:r>
            <a:r>
              <a:rPr lang="en-US" sz="2400" b="1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>
              <a:defRPr/>
            </a:pPr>
            <a:endParaRPr lang="en-US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 sz="2400" b="1" baseline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 sz="2400" b="1" baseline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 sz="2000" b="1" baseline="0" dirty="0">
              <a:solidFill>
                <a:srgbClr val="FF0B1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 sz="2000" baseline="0" dirty="0">
              <a:solidFill>
                <a:srgbClr val="FF0B1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 sz="2000" baseline="0" dirty="0">
              <a:solidFill>
                <a:srgbClr val="FF0B1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 sz="2000" baseline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 sz="2000" baseline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 sz="2000" baseline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3801" name="Picture 10" descr="MCj04376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2133600"/>
            <a:ext cx="939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7" name="Oval 11"/>
          <p:cNvSpPr>
            <a:spLocks noChangeArrowheads="1"/>
          </p:cNvSpPr>
          <p:nvPr/>
        </p:nvSpPr>
        <p:spPr bwMode="auto">
          <a:xfrm>
            <a:off x="7010400" y="5486400"/>
            <a:ext cx="533400" cy="228600"/>
          </a:xfrm>
          <a:prstGeom prst="ellipse">
            <a:avLst/>
          </a:prstGeom>
          <a:solidFill>
            <a:srgbClr val="CC99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5105400" y="5410200"/>
            <a:ext cx="1782763" cy="4127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Constrict flow</a:t>
            </a:r>
          </a:p>
        </p:txBody>
      </p:sp>
      <p:sp>
        <p:nvSpPr>
          <p:cNvPr id="80909" name="Freeform 13"/>
          <p:cNvSpPr>
            <a:spLocks/>
          </p:cNvSpPr>
          <p:nvPr/>
        </p:nvSpPr>
        <p:spPr bwMode="auto">
          <a:xfrm>
            <a:off x="6096000" y="3276600"/>
            <a:ext cx="1588" cy="762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32"/>
              </a:cxn>
              <a:cxn ang="0">
                <a:pos x="0" y="288"/>
              </a:cxn>
            </a:cxnLst>
            <a:rect l="0" t="0" r="r" b="b"/>
            <a:pathLst>
              <a:path w="1" h="480">
                <a:moveTo>
                  <a:pt x="0" y="0"/>
                </a:moveTo>
                <a:cubicBezTo>
                  <a:pt x="0" y="192"/>
                  <a:pt x="0" y="384"/>
                  <a:pt x="0" y="432"/>
                </a:cubicBezTo>
                <a:cubicBezTo>
                  <a:pt x="0" y="480"/>
                  <a:pt x="0" y="384"/>
                  <a:pt x="0" y="288"/>
                </a:cubicBezTo>
              </a:path>
            </a:pathLst>
          </a:custGeom>
          <a:noFill/>
          <a:ln w="38100" cap="flat" cmpd="sng">
            <a:solidFill>
              <a:srgbClr val="FF0B1E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3060680"/>
            <a:ext cx="51054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Greenhouse gases are the </a:t>
            </a:r>
            <a:r>
              <a:rPr lang="en-US" sz="2400" b="1" baseline="0" dirty="0">
                <a:solidFill>
                  <a:srgbClr val="FF0B1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‘penny in the drain’.</a:t>
            </a:r>
          </a:p>
          <a:p>
            <a:pPr>
              <a:defRPr/>
            </a:pPr>
            <a:endParaRPr lang="en-US" sz="2400" b="1" baseline="0" dirty="0">
              <a:solidFill>
                <a:srgbClr val="FF0B1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en-US" sz="2400" b="1" baseline="0" dirty="0">
                <a:solidFill>
                  <a:srgbClr val="FF0B1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They make it more difficult for heat to </a:t>
            </a:r>
          </a:p>
          <a:p>
            <a:pPr>
              <a:defRPr/>
            </a:pPr>
            <a:r>
              <a:rPr lang="en-US" sz="2400" b="1" baseline="0" dirty="0">
                <a:solidFill>
                  <a:srgbClr val="FF0B1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escape the Earth</a:t>
            </a:r>
            <a:r>
              <a:rPr lang="en-US" sz="2400" b="1" baseline="0" dirty="0" smtClean="0">
                <a:solidFill>
                  <a:srgbClr val="FF0B1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</a:p>
          <a:p>
            <a:pPr>
              <a:defRPr/>
            </a:pPr>
            <a:endParaRPr lang="en-US" sz="2400" b="1" dirty="0">
              <a:solidFill>
                <a:srgbClr val="FF0B1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en-US" sz="2400" b="1" baseline="0" dirty="0" smtClean="0">
                <a:solidFill>
                  <a:srgbClr val="FF0B1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1" baseline="0" dirty="0">
                <a:solidFill>
                  <a:srgbClr val="FF0B1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 as a result the equilibrium temperature has to go up until </a:t>
            </a:r>
          </a:p>
          <a:p>
            <a:pPr>
              <a:defRPr/>
            </a:pPr>
            <a:r>
              <a:rPr lang="en-US" sz="2400" b="1" baseline="0" dirty="0">
                <a:solidFill>
                  <a:srgbClr val="FF0B1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fluxes balance each other again.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308</Words>
  <Application>Microsoft Office PowerPoint</Application>
  <PresentationFormat>On-screen Show (4:3)</PresentationFormat>
  <Paragraphs>87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Equation</vt:lpstr>
      <vt:lpstr>Layer Model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 Model</dc:title>
  <dc:creator>DELL</dc:creator>
  <cp:lastModifiedBy>prashant.chauhan</cp:lastModifiedBy>
  <cp:revision>24</cp:revision>
  <dcterms:created xsi:type="dcterms:W3CDTF">2016-10-04T13:39:11Z</dcterms:created>
  <dcterms:modified xsi:type="dcterms:W3CDTF">2018-08-22T04:12:45Z</dcterms:modified>
</cp:coreProperties>
</file>