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8" r:id="rId4"/>
    <p:sldId id="260" r:id="rId5"/>
    <p:sldId id="261" r:id="rId6"/>
    <p:sldId id="262" r:id="rId7"/>
    <p:sldId id="295" r:id="rId8"/>
    <p:sldId id="289" r:id="rId9"/>
    <p:sldId id="290" r:id="rId10"/>
    <p:sldId id="291" r:id="rId11"/>
    <p:sldId id="292" r:id="rId12"/>
    <p:sldId id="293" r:id="rId13"/>
    <p:sldId id="264" r:id="rId14"/>
    <p:sldId id="265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00"/>
    <a:srgbClr val="FF9933"/>
    <a:srgbClr val="FFCC99"/>
    <a:srgbClr val="FFCCFF"/>
    <a:srgbClr val="336600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5" autoAdjust="0"/>
    <p:restoredTop sz="90860" autoAdjust="0"/>
  </p:normalViewPr>
  <p:slideViewPr>
    <p:cSldViewPr>
      <p:cViewPr varScale="1">
        <p:scale>
          <a:sx n="62" d="100"/>
          <a:sy n="62" d="100"/>
        </p:scale>
        <p:origin x="-15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C80954A1-E262-45D0-9260-620C0F07B00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A5A051E2-F3C5-4EC1-8E4A-DDB95F60C68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7E6E8-76AC-4F90-BB03-8D3CD337C16F}" type="slidenum">
              <a:rPr lang="en-GB"/>
              <a:pPr/>
              <a:t>17</a:t>
            </a:fld>
            <a:endParaRPr lang="en-GB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CDAA6-BD83-41FE-9A8E-9284287585C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9A0BC-A170-4061-B730-054042183FA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D5EEA-454F-4D76-A23E-7347EA1A409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129FD-D75B-419B-906F-80B5A27215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5FF46-55EE-47B0-97B8-B66BE28C13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55A86-738B-4831-A611-5E8CBA7CBB8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77922-1B1E-477F-BCEE-0B1351B2B56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9BDD5-B727-4312-B521-67CA6F03E06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12CA-C911-4D69-B18B-897A411299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EC142-4229-4977-B8C6-9BC76ABC779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B5E9E-7F1E-4F8C-A6B9-A0D98FC876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GB"/>
              <a:t>Fusion</a:t>
            </a:r>
            <a:endParaRPr lang="en-GB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C0000"/>
                </a:solidFill>
                <a:latin typeface="+mn-lt"/>
              </a:defRPr>
            </a:lvl1pPr>
          </a:lstStyle>
          <a:p>
            <a:fld id="{B8C04F5D-F6F6-42BC-BD4C-DBBDB967E64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 Narrow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 Narrow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 Narrow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 Narrow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hyperlink" Target="http://photojournal.jpl.nasa.gov/" TargetMode="External"/><Relationship Id="rId4" Type="http://schemas.openxmlformats.org/officeDocument/2006/relationships/hyperlink" Target="http://www.fourmilab.ch/cgi-bin/uncgi/Solar/action?sys=-S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astronomy.mps.ohio-state.edu/~pogge/Ast162/Unit2/HSEq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5CEC-946C-4ED7-979F-6E058B2731C1}" type="slidenum">
              <a:rPr lang="en-GB"/>
              <a:pPr/>
              <a:t>1</a:t>
            </a:fld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GB" sz="3600"/>
              <a:t>Nuclear Fusion Powers the Universe</a:t>
            </a:r>
            <a:endParaRPr lang="en-GB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28600" y="2590800"/>
            <a:ext cx="4191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Two nuclei combine into one nucleus plus a nucleon is called</a:t>
            </a:r>
            <a:r>
              <a:rPr lang="en-GB" b="1"/>
              <a:t> </a:t>
            </a:r>
            <a:r>
              <a:rPr lang="en-GB" b="1">
                <a:solidFill>
                  <a:srgbClr val="CC0000"/>
                </a:solidFill>
              </a:rPr>
              <a:t>nuclear fusion</a:t>
            </a:r>
            <a:r>
              <a:rPr lang="en-GB"/>
              <a:t>, a nuclear reaction.</a:t>
            </a:r>
          </a:p>
          <a:p>
            <a:pPr>
              <a:spcBef>
                <a:spcPct val="50000"/>
              </a:spcBef>
            </a:pPr>
            <a:r>
              <a:rPr lang="en-GB"/>
              <a:t>The picture here illustrates the fusion of </a:t>
            </a:r>
          </a:p>
          <a:p>
            <a:pPr algn="ctr">
              <a:spcBef>
                <a:spcPct val="50000"/>
              </a:spcBef>
            </a:pPr>
            <a:r>
              <a:rPr lang="en-GB" baseline="30000"/>
              <a:t>2</a:t>
            </a:r>
            <a:r>
              <a:rPr lang="en-GB"/>
              <a:t>D + </a:t>
            </a:r>
            <a:r>
              <a:rPr lang="en-GB" baseline="30000"/>
              <a:t>3</a:t>
            </a:r>
            <a:r>
              <a:rPr lang="en-GB"/>
              <a:t>T </a:t>
            </a:r>
            <a:r>
              <a:rPr lang="en-GB">
                <a:sym typeface="Symbol" pitchFamily="18" charset="2"/>
              </a:rPr>
              <a:t></a:t>
            </a:r>
            <a:r>
              <a:rPr lang="en-GB"/>
              <a:t> </a:t>
            </a:r>
            <a:r>
              <a:rPr lang="en-GB" baseline="30000"/>
              <a:t>4</a:t>
            </a:r>
            <a:r>
              <a:rPr lang="en-GB"/>
              <a:t>He + n</a:t>
            </a:r>
          </a:p>
          <a:p>
            <a:pPr>
              <a:spcBef>
                <a:spcPct val="50000"/>
              </a:spcBef>
            </a:pPr>
            <a:r>
              <a:rPr lang="en-GB"/>
              <a:t>that releases a lot of energy.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908425" y="1143000"/>
          <a:ext cx="4808538" cy="5943600"/>
        </p:xfrm>
        <a:graphic>
          <a:graphicData uri="http://schemas.openxmlformats.org/presentationml/2006/ole">
            <p:oleObj spid="_x0000_s2052" name="Document" r:id="rId3" imgW="2220120" imgH="2743200" progId="Word.Document.8">
              <p:embed/>
            </p:oleObj>
          </a:graphicData>
        </a:graphic>
      </p:graphicFrame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572000" y="1752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Neutron  proton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17D4-AB8F-45FB-BC36-117B22026E11}" type="slidenum">
              <a:rPr lang="en-GB"/>
              <a:pPr/>
              <a:t>10</a:t>
            </a:fld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GB" sz="3600"/>
              <a:t>Nuclear Fusion and Plasma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305800" cy="371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24400"/>
            <a:ext cx="68170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BDD5-B727-4312-B521-67CA6F03E065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79248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BDD5-B727-4312-B521-67CA6F03E065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22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3716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Until ignition is achieved the plasma has to be heated externally. There</a:t>
            </a:r>
          </a:p>
          <a:p>
            <a:r>
              <a:rPr lang="en-US" dirty="0" smtClean="0"/>
              <a:t>are three different heating mechanisms used: </a:t>
            </a:r>
            <a:r>
              <a:rPr lang="en-US" dirty="0" err="1" smtClean="0"/>
              <a:t>ohmic</a:t>
            </a:r>
            <a:r>
              <a:rPr lang="en-US" dirty="0" smtClean="0"/>
              <a:t> heating, heating by</a:t>
            </a:r>
          </a:p>
          <a:p>
            <a:r>
              <a:rPr lang="en-US" dirty="0" smtClean="0"/>
              <a:t>high-frequency waves, and by the injection of beams of neutral particles.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67A0-F39D-4A5C-8D04-1E86D8B8274C}" type="slidenum">
              <a:rPr lang="en-GB"/>
              <a:pPr/>
              <a:t>13</a:t>
            </a:fld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GB" sz="3200"/>
              <a:t>Nuclear Fusion and Plasma - particle motion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143000" y="1447800"/>
          <a:ext cx="6934200" cy="4646613"/>
        </p:xfrm>
        <a:graphic>
          <a:graphicData uri="http://schemas.openxmlformats.org/presentationml/2006/ole">
            <p:oleObj spid="_x0000_s10243" name="Document" r:id="rId3" imgW="2734200" imgH="1832040" progId="Word.Document.8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371600" y="57150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Charged particles avoid crossing magnetic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725A-EEBA-4B0A-8C8B-9E97D0CA6386}" type="slidenum">
              <a:rPr lang="en-GB"/>
              <a:pPr/>
              <a:t>14</a:t>
            </a:fld>
            <a:endParaRPr lang="en-GB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/>
          <a:lstStyle/>
          <a:p>
            <a:r>
              <a:rPr lang="en-GB" sz="3600"/>
              <a:t>Nuclear Fusion using </a:t>
            </a:r>
            <a:br>
              <a:rPr lang="en-GB" sz="3600"/>
            </a:br>
            <a:r>
              <a:rPr lang="en-GB" sz="3600"/>
              <a:t>Magnetic Plasma Confinement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81000" y="1828800"/>
          <a:ext cx="6096000" cy="4086225"/>
        </p:xfrm>
        <a:graphic>
          <a:graphicData uri="http://schemas.openxmlformats.org/presentationml/2006/ole">
            <p:oleObj spid="_x0000_s11267" name="Document" r:id="rId3" imgW="2734200" imgH="1832040" progId="Word.Document.8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5943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A plasma distorts magnetic field or bends magnetic lines.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629400" y="3048000"/>
            <a:ext cx="2209800" cy="1552575"/>
          </a:xfrm>
          <a:prstGeom prst="rect">
            <a:avLst/>
          </a:prstGeom>
          <a:solidFill>
            <a:srgbClr val="FFFF99"/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latin typeface="Arial" charset="0"/>
              </a:rPr>
              <a:t>A Magnetic Bottle for Plasma Confinement </a:t>
            </a:r>
            <a:endParaRPr lang="en-GB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BDD5-B727-4312-B521-67CA6F03E065}" type="slidenum">
              <a:rPr lang="en-GB" smtClean="0">
                <a:solidFill>
                  <a:schemeClr val="tx1"/>
                </a:solidFill>
              </a:rPr>
              <a:pPr/>
              <a:t>15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57200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magnetic confinement device, </a:t>
            </a:r>
            <a:r>
              <a:rPr lang="en-US" sz="2000" dirty="0" smtClean="0"/>
              <a:t>: to </a:t>
            </a:r>
            <a:r>
              <a:rPr lang="en-US" sz="2000" dirty="0" smtClean="0"/>
              <a:t>trap high temperature plasma using magnetic fields. In a magnetic mirror a specially shaped electromagnet creates a configuration of magnetic field lines which reflects charged particles from a high density magnetic field region to a low density magnetic field region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Large experimental magnetic mirror machines have been developed to confine hot deuterium plasma as a possible approach to fusion power, since the plasma is too hot for any solid container.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 smtClean="0"/>
              <a:t>charged particle moving within a region of magnetic field experiences a Lorentz force that causes it to move in a helical (corkscrew) path along a magnetic field line. The radius of the circle that the particle describes is called the radius of gyration or </a:t>
            </a:r>
            <a:r>
              <a:rPr lang="en-US" sz="2000" dirty="0" smtClean="0"/>
              <a:t>gyro-radius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 smtClean="0"/>
              <a:t>it enters a region of denser magnetic field lines, a field gradient, the combination of the radial component of the fields and the </a:t>
            </a:r>
            <a:r>
              <a:rPr lang="en-US" sz="2000" dirty="0" err="1" smtClean="0"/>
              <a:t>azimuthal</a:t>
            </a:r>
            <a:r>
              <a:rPr lang="en-US" sz="2000" dirty="0" smtClean="0"/>
              <a:t> motion of the particle results in a force pointed against the gradient, in the direction of lower magnetic field. It is this force that can reflect the particle, causing it to decelerate and reverse direction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nif-1209-1804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48680"/>
            <a:ext cx="7573963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itle 3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1470025"/>
          </a:xfrm>
        </p:spPr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Inertial Fusion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>
            <a:off x="4495800" y="6477000"/>
            <a:ext cx="426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400">
                <a:solidFill>
                  <a:srgbClr val="FFFFFF"/>
                </a:solidFill>
                <a:latin typeface="Arial" charset="0"/>
              </a:rPr>
              <a:t>NIF Lawrence Livermore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Plasma Conditions During ICF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0063"/>
            <a:ext cx="7993062" cy="4827587"/>
          </a:xfrm>
        </p:spPr>
        <p:txBody>
          <a:bodyPr/>
          <a:lstStyle/>
          <a:p>
            <a:r>
              <a:rPr lang="en-GB" sz="2400" b="1" dirty="0"/>
              <a:t>Before compression and ignition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800" dirty="0"/>
              <a:t/>
            </a:r>
            <a:br>
              <a:rPr lang="en-GB" sz="800" dirty="0"/>
            </a:br>
            <a:r>
              <a:rPr lang="en-GB" sz="2400" dirty="0"/>
              <a:t>Density: 		solid DT </a:t>
            </a:r>
            <a:r>
              <a:rPr lang="en-GB" sz="2400" dirty="0" smtClean="0"/>
              <a:t>pallet </a:t>
            </a:r>
            <a:r>
              <a:rPr lang="en-GB" sz="2400" dirty="0"/>
              <a:t>at 0.225 g/cm</a:t>
            </a:r>
            <a:r>
              <a:rPr lang="en-GB" sz="2400" baseline="30000" dirty="0"/>
              <a:t>3</a:t>
            </a:r>
            <a:r>
              <a:rPr lang="en-GB" sz="2400" dirty="0"/>
              <a:t> and gas</a:t>
            </a:r>
            <a:br>
              <a:rPr lang="en-GB" sz="2400" dirty="0"/>
            </a:br>
            <a:r>
              <a:rPr lang="en-GB" sz="2400" dirty="0"/>
              <a:t>Temperature: 	few Kelvin</a:t>
            </a:r>
            <a:br>
              <a:rPr lang="en-GB" sz="2400" dirty="0"/>
            </a:br>
            <a:endParaRPr lang="en-GB" sz="2400" dirty="0"/>
          </a:p>
          <a:p>
            <a:r>
              <a:rPr lang="en-GB" sz="2400" b="1" dirty="0"/>
              <a:t>During the burn phase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800" dirty="0"/>
              <a:t/>
            </a:r>
            <a:br>
              <a:rPr lang="en-GB" sz="800" dirty="0"/>
            </a:br>
            <a:r>
              <a:rPr lang="en-GB" sz="2400" dirty="0"/>
              <a:t>Density: 		300 to 1000 times </a:t>
            </a:r>
            <a:r>
              <a:rPr lang="en-GB" sz="2400" dirty="0" smtClean="0"/>
              <a:t>solid </a:t>
            </a:r>
            <a:r>
              <a:rPr lang="en-GB" sz="2400" dirty="0"/>
              <a:t>density</a:t>
            </a:r>
            <a:br>
              <a:rPr lang="en-GB" sz="2400" dirty="0"/>
            </a:br>
            <a:r>
              <a:rPr lang="en-GB" sz="2400" dirty="0"/>
              <a:t>		 	300 to 1000 g/cm</a:t>
            </a:r>
            <a:r>
              <a:rPr lang="en-GB" sz="2400" baseline="30000" dirty="0"/>
              <a:t>3  </a:t>
            </a:r>
            <a:r>
              <a:rPr lang="en-GB" sz="2400" dirty="0">
                <a:cs typeface="Arial" charset="0"/>
              </a:rPr>
              <a:t>≈</a:t>
            </a:r>
            <a:r>
              <a:rPr lang="en-GB" sz="2400" dirty="0"/>
              <a:t> 10</a:t>
            </a:r>
            <a:r>
              <a:rPr lang="en-GB" sz="2400" baseline="30000" dirty="0"/>
              <a:t>26 </a:t>
            </a:r>
            <a:r>
              <a:rPr lang="en-GB" sz="2400" dirty="0"/>
              <a:t>cm</a:t>
            </a:r>
            <a:r>
              <a:rPr lang="en-GB" sz="2400" baseline="30000" dirty="0"/>
              <a:t>-3 </a:t>
            </a:r>
            <a:r>
              <a:rPr lang="en-GB" sz="2400" dirty="0"/>
              <a:t>Temperature: 	around 10.000.000 K or 10 </a:t>
            </a:r>
            <a:r>
              <a:rPr lang="en-GB" sz="2400" dirty="0" err="1"/>
              <a:t>keV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Pressure:		around 10</a:t>
            </a:r>
            <a:r>
              <a:rPr lang="en-GB" sz="2400" baseline="30000" dirty="0"/>
              <a:t>12</a:t>
            </a:r>
            <a:r>
              <a:rPr lang="en-GB" sz="2400" dirty="0"/>
              <a:t> bar</a:t>
            </a:r>
            <a:br>
              <a:rPr lang="en-GB" sz="2400" dirty="0"/>
            </a:br>
            <a:endParaRPr lang="en-GB" sz="2400" dirty="0"/>
          </a:p>
          <a:p>
            <a:r>
              <a:rPr lang="en-GB" sz="2400" b="1" dirty="0"/>
              <a:t>Confinement time needed</a:t>
            </a:r>
            <a:r>
              <a:rPr lang="en-GB" sz="2400" dirty="0"/>
              <a:t>: around 200 </a:t>
            </a:r>
            <a:r>
              <a:rPr lang="en-GB" sz="2400" dirty="0" err="1"/>
              <a:t>ps</a:t>
            </a:r>
            <a:endParaRPr lang="en-GB" sz="2400" dirty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Concept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 smtClean="0"/>
              <a:t>Inertial Fusion relies on extracting fusion energy from a freely expanding plasma in a series of micro-explosions</a:t>
            </a:r>
          </a:p>
          <a:p>
            <a:pPr eaLnBrk="1" hangingPunct="1"/>
            <a:r>
              <a:rPr lang="en-GB" dirty="0" smtClean="0"/>
              <a:t>There is no confinement, but by analogy with magnetic (confinement) fusion the “confinement” time is determined by inertia</a:t>
            </a:r>
          </a:p>
          <a:p>
            <a:pPr eaLnBrk="1" hangingPunct="1">
              <a:buFont typeface="Wingdings" charset="2"/>
              <a:buNone/>
            </a:pPr>
            <a:r>
              <a:rPr lang="en-GB" dirty="0" smtClean="0"/>
              <a:t>			</a:t>
            </a:r>
          </a:p>
          <a:p>
            <a:pPr lvl="2" eaLnBrk="1" hangingPunct="1"/>
            <a:endParaRPr lang="en-GB" sz="1800" dirty="0" smtClean="0"/>
          </a:p>
          <a:p>
            <a:pPr lvl="2" eaLnBrk="1" hangingPunct="1"/>
            <a:endParaRPr lang="en-GB" sz="1800" dirty="0" smtClean="0"/>
          </a:p>
          <a:p>
            <a:pPr lvl="1" eaLnBrk="1" hangingPunct="1"/>
            <a:r>
              <a:rPr lang="en-GB" dirty="0" smtClean="0"/>
              <a:t>After this time cooling due to expansion will lead to a rapid drop in the fusion reaction rate</a:t>
            </a:r>
          </a:p>
          <a:p>
            <a:endParaRPr lang="en-GB" dirty="0" smtClean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420813" y="4229100"/>
          <a:ext cx="1595437" cy="962025"/>
        </p:xfrm>
        <a:graphic>
          <a:graphicData uri="http://schemas.openxmlformats.org/presentationml/2006/ole">
            <p:oleObj spid="_x0000_s45058" name="Equation" r:id="rId3" imgW="79992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en-GB" sz="2000" dirty="0" smtClean="0"/>
              <a:t>Assuming constant density and temperature during the confinement time and no reactions afterwards the burn fraction at 10 </a:t>
            </a:r>
            <a:r>
              <a:rPr lang="en-GB" sz="2000" dirty="0" err="1" smtClean="0"/>
              <a:t>keV</a:t>
            </a:r>
            <a:r>
              <a:rPr lang="en-GB" sz="2000" dirty="0" smtClean="0"/>
              <a:t> (</a:t>
            </a:r>
            <a:r>
              <a:rPr lang="en-GB" sz="2000" i="1" dirty="0" err="1" smtClean="0"/>
              <a:t>kT</a:t>
            </a:r>
            <a:r>
              <a:rPr lang="en-GB" sz="2000" dirty="0" smtClean="0"/>
              <a:t>/</a:t>
            </a:r>
            <a:r>
              <a:rPr lang="en-GB" sz="2000" i="1" dirty="0" smtClean="0"/>
              <a:t>e</a:t>
            </a:r>
            <a:r>
              <a:rPr lang="en-GB" sz="2000" dirty="0" smtClean="0"/>
              <a:t>, 10</a:t>
            </a:r>
            <a:r>
              <a:rPr lang="en-GB" sz="2000" baseline="30000" dirty="0" smtClean="0"/>
              <a:t>8</a:t>
            </a:r>
            <a:r>
              <a:rPr lang="en-GB" sz="2000" dirty="0" smtClean="0"/>
              <a:t> K) is given by: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lvl="1"/>
            <a:r>
              <a:rPr lang="en-GB" sz="2000" dirty="0" smtClean="0"/>
              <a:t>Numerical modelling gives a burn parameter of 7 g cm</a:t>
            </a:r>
            <a:r>
              <a:rPr lang="en-GB" sz="2000" baseline="30000" dirty="0" smtClean="0"/>
              <a:t>-2</a:t>
            </a:r>
            <a:r>
              <a:rPr lang="en-GB" sz="2000" dirty="0" smtClean="0"/>
              <a:t> provided that </a:t>
            </a:r>
            <a:r>
              <a:rPr lang="en-GB" sz="2000" i="1" dirty="0" smtClean="0">
                <a:sym typeface="Symbol" charset="2"/>
              </a:rPr>
              <a:t>R</a:t>
            </a:r>
            <a:r>
              <a:rPr lang="en-GB" sz="2000" dirty="0" smtClean="0">
                <a:sym typeface="Symbol" charset="2"/>
              </a:rPr>
              <a:t> &gt; 1.5 g cm</a:t>
            </a:r>
            <a:r>
              <a:rPr lang="en-GB" sz="2000" baseline="30000" dirty="0" smtClean="0">
                <a:sym typeface="Symbol" charset="2"/>
              </a:rPr>
              <a:t>-2</a:t>
            </a:r>
            <a:r>
              <a:rPr lang="en-GB" sz="2000" dirty="0" smtClean="0">
                <a:sym typeface="Symbol" charset="2"/>
              </a:rPr>
              <a:t>, below this</a:t>
            </a:r>
            <a:r>
              <a:rPr lang="en-GB" sz="2000" i="1" dirty="0" smtClean="0">
                <a:latin typeface="Times" charset="0"/>
                <a:cs typeface="Times" charset="0"/>
                <a:sym typeface="Symbol" charset="2"/>
              </a:rPr>
              <a:t> f</a:t>
            </a:r>
            <a:r>
              <a:rPr lang="en-GB" sz="2000" dirty="0" smtClean="0">
                <a:latin typeface="Times" charset="0"/>
                <a:cs typeface="Times" charset="0"/>
                <a:sym typeface="Symbol" charset="2"/>
              </a:rPr>
              <a:t> </a:t>
            </a:r>
            <a:r>
              <a:rPr lang="en-GB" sz="2000" i="1" dirty="0" smtClean="0">
                <a:latin typeface="Times" charset="0"/>
                <a:cs typeface="Times" charset="0"/>
                <a:sym typeface="Symbol" charset="2"/>
              </a:rPr>
              <a:t> </a:t>
            </a:r>
            <a:r>
              <a:rPr lang="en-GB" sz="2000" dirty="0" smtClean="0">
                <a:sym typeface="Symbol" charset="2"/>
              </a:rPr>
              <a:t>falls rapidly</a:t>
            </a:r>
          </a:p>
          <a:p>
            <a:pPr lvl="1"/>
            <a:endParaRPr lang="en-GB" sz="2000" dirty="0" smtClean="0">
              <a:sym typeface="Symbol" charset="2"/>
            </a:endParaRPr>
          </a:p>
          <a:p>
            <a:pPr eaLnBrk="1" hangingPunct="1"/>
            <a:r>
              <a:rPr lang="en-GB" sz="2000" dirty="0" smtClean="0"/>
              <a:t>A containable yield requires a mass &lt; 10 mg therefore </a:t>
            </a:r>
            <a:r>
              <a:rPr lang="en-GB" sz="2000" i="1" dirty="0" smtClean="0">
                <a:sym typeface="Symbol" charset="2"/>
              </a:rPr>
              <a:t>R</a:t>
            </a:r>
            <a:r>
              <a:rPr lang="en-GB" sz="2000" dirty="0" smtClean="0">
                <a:sym typeface="Symbol" charset="2"/>
              </a:rPr>
              <a:t> &gt; 6 g cm</a:t>
            </a:r>
            <a:r>
              <a:rPr lang="en-GB" sz="2000" baseline="30000" dirty="0" smtClean="0">
                <a:sym typeface="Symbol" charset="2"/>
              </a:rPr>
              <a:t>-2</a:t>
            </a:r>
            <a:r>
              <a:rPr lang="en-GB" sz="2000" dirty="0" smtClean="0">
                <a:sym typeface="Symbol" charset="2"/>
              </a:rPr>
              <a:t> requires </a:t>
            </a:r>
            <a:r>
              <a:rPr lang="en-GB" sz="2000" i="1" u="sng" dirty="0" smtClean="0">
                <a:sym typeface="Symbol" charset="2"/>
              </a:rPr>
              <a:t></a:t>
            </a:r>
            <a:r>
              <a:rPr lang="en-GB" sz="2000" u="sng" dirty="0" smtClean="0"/>
              <a:t> &gt; 300 g cm</a:t>
            </a:r>
            <a:r>
              <a:rPr lang="en-GB" sz="2000" u="sng" baseline="30000" dirty="0" smtClean="0"/>
              <a:t>-3</a:t>
            </a:r>
            <a:endParaRPr lang="en-GB" sz="2000" u="sng" dirty="0" smtClean="0"/>
          </a:p>
          <a:p>
            <a:pPr lvl="1" eaLnBrk="1" hangingPunct="1"/>
            <a:r>
              <a:rPr lang="en-GB" sz="2000" dirty="0" smtClean="0"/>
              <a:t>1000 times solid density (atoms m</a:t>
            </a:r>
            <a:r>
              <a:rPr lang="en-GB" sz="2000" baseline="30000" dirty="0" smtClean="0"/>
              <a:t>-3</a:t>
            </a:r>
            <a:r>
              <a:rPr lang="en-GB" sz="2000" dirty="0" smtClean="0"/>
              <a:t>)</a:t>
            </a:r>
          </a:p>
          <a:p>
            <a:pPr lvl="1" eaLnBrk="1" hangingPunct="1"/>
            <a:r>
              <a:rPr lang="en-GB" sz="2000" dirty="0" smtClean="0"/>
              <a:t>The need for such astronomical densities is the major challenge of inertial fusion</a:t>
            </a:r>
          </a:p>
          <a:p>
            <a:endParaRPr lang="en-GB" sz="2000" dirty="0" smtClean="0"/>
          </a:p>
          <a:p>
            <a:endParaRPr lang="en-GB" sz="2000" dirty="0" smtClean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987824" y="2276872"/>
          <a:ext cx="2519363" cy="865188"/>
        </p:xfrm>
        <a:graphic>
          <a:graphicData uri="http://schemas.openxmlformats.org/presentationml/2006/ole">
            <p:oleObj spid="_x0000_s46082" name="Equation" r:id="rId3" imgW="12573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A5DF-1E55-4BFE-84FC-A8561DC45039}" type="slidenum">
              <a:rPr lang="en-GB"/>
              <a:pPr/>
              <a:t>2</a:t>
            </a:fld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304800"/>
            <a:ext cx="4572000" cy="762000"/>
          </a:xfrm>
        </p:spPr>
        <p:txBody>
          <a:bodyPr/>
          <a:lstStyle/>
          <a:p>
            <a:r>
              <a:rPr lang="en-GB" sz="3600"/>
              <a:t>Nuclear Fusion in Stars</a:t>
            </a:r>
            <a:endParaRPr lang="en-GB" sz="3600">
              <a:latin typeface="Garamond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53000" y="1676400"/>
            <a:ext cx="3657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CC0000"/>
                </a:solidFill>
              </a:rPr>
              <a:t>Stars</a:t>
            </a:r>
            <a:r>
              <a:rPr lang="en-GB"/>
              <a:t> are giant fusion reactors.</a:t>
            </a:r>
          </a:p>
          <a:p>
            <a:pPr>
              <a:spcBef>
                <a:spcPct val="50000"/>
              </a:spcBef>
            </a:pPr>
            <a:r>
              <a:rPr lang="en-GB"/>
              <a:t>Nuclear fusion reactions provide energy in the Sun and other stars. Solar energy drives the weather and makes plants grow. </a:t>
            </a:r>
          </a:p>
          <a:p>
            <a:pPr>
              <a:spcBef>
                <a:spcPct val="50000"/>
              </a:spcBef>
            </a:pPr>
            <a:r>
              <a:rPr lang="en-GB"/>
              <a:t>Energy stored in plants sustains animal lives, ours included.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28600" y="2286000"/>
          <a:ext cx="4648200" cy="3830638"/>
        </p:xfrm>
        <a:graphic>
          <a:graphicData uri="http://schemas.openxmlformats.org/presentationml/2006/ole">
            <p:oleObj spid="_x0000_s3077" name="Document" r:id="rId3" imgW="2220120" imgH="1828800" progId="Word.Document.8">
              <p:embed/>
            </p:oleObj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04800" y="457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charset="0"/>
                <a:hlinkClick r:id="rId4"/>
              </a:rPr>
              <a:t>The solar system </a:t>
            </a:r>
            <a:endParaRPr lang="en-GB">
              <a:latin typeface="Times New Roman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81000" y="1066800"/>
            <a:ext cx="304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charset="0"/>
                <a:hlinkClick r:id="rId5"/>
              </a:rPr>
              <a:t>Solar system</a:t>
            </a:r>
            <a:r>
              <a:rPr lang="en-GB">
                <a:latin typeface="Times New Roman" charset="0"/>
              </a:rPr>
              <a:t> </a:t>
            </a:r>
            <a:r>
              <a:rPr lang="en-GB" sz="2000">
                <a:latin typeface="Times New Roman" charset="0"/>
              </a:rPr>
              <a:t>NASA</a:t>
            </a:r>
            <a:endParaRPr lang="en-GB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These links may move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 cstate="print"/>
          <a:srcRect t="23293" r="53802" b="32869"/>
          <a:stretch>
            <a:fillRect/>
          </a:stretch>
        </p:blipFill>
        <p:spPr bwMode="auto">
          <a:xfrm>
            <a:off x="2133600" y="4077072"/>
            <a:ext cx="52308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Achieving High Densities</a:t>
            </a:r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 dirty="0" smtClean="0"/>
              <a:t>A hollow sphere ~ mm in diameter is compressed by heating the outside to produce an expanding plasma that acts like a rocket propelling the shell inwards</a:t>
            </a:r>
          </a:p>
          <a:p>
            <a:pPr lvl="1" eaLnBrk="1" hangingPunct="1"/>
            <a:r>
              <a:rPr lang="en-GB" sz="2000" dirty="0" smtClean="0"/>
              <a:t>The inside must remain degenerate in order to minimize the pressure (~ 790 </a:t>
            </a:r>
            <a:r>
              <a:rPr lang="en-GB" sz="2000" dirty="0" err="1" smtClean="0"/>
              <a:t>eV</a:t>
            </a:r>
            <a:r>
              <a:rPr lang="en-GB" sz="2000" dirty="0" smtClean="0"/>
              <a:t> at 300 g cm</a:t>
            </a:r>
            <a:r>
              <a:rPr lang="en-GB" sz="2000" baseline="30000" dirty="0" smtClean="0"/>
              <a:t>-3</a:t>
            </a:r>
            <a:r>
              <a:rPr lang="en-GB" sz="2000" dirty="0" smtClean="0"/>
              <a:t> giving ~ 30 </a:t>
            </a:r>
            <a:r>
              <a:rPr lang="en-GB" sz="2000" dirty="0" err="1" smtClean="0"/>
              <a:t>Gbar</a:t>
            </a:r>
            <a:r>
              <a:rPr lang="en-GB" sz="2000" dirty="0" smtClean="0"/>
              <a:t>)</a:t>
            </a:r>
          </a:p>
          <a:p>
            <a:pPr lvl="1" eaLnBrk="1" hangingPunct="1"/>
            <a:r>
              <a:rPr lang="en-GB" sz="2000" dirty="0" smtClean="0"/>
              <a:t>Compression time ~ 10</a:t>
            </a:r>
            <a:r>
              <a:rPr lang="en-GB" sz="2000" baseline="30000" dirty="0" smtClean="0"/>
              <a:t>-8</a:t>
            </a:r>
            <a:r>
              <a:rPr lang="en-GB" sz="2000" dirty="0" smtClean="0"/>
              <a:t> s</a:t>
            </a:r>
          </a:p>
          <a:p>
            <a:pPr lvl="1" eaLnBrk="1" hangingPunct="1"/>
            <a:r>
              <a:rPr lang="en-GB" sz="2000" dirty="0" smtClean="0"/>
              <a:t>Minimum absorbed energy ~ 100 kJ </a:t>
            </a:r>
          </a:p>
          <a:p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Achieving High Temperatures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If the implosion velocity exceeds 10</a:t>
            </a:r>
            <a:r>
              <a:rPr lang="en-GB" sz="2400" baseline="30000" dirty="0" smtClean="0"/>
              <a:t>5</a:t>
            </a:r>
            <a:r>
              <a:rPr lang="en-GB" sz="2400" dirty="0" smtClean="0"/>
              <a:t> m s</a:t>
            </a:r>
            <a:r>
              <a:rPr lang="en-GB" sz="2400" baseline="30000" dirty="0" smtClean="0"/>
              <a:t>-1</a:t>
            </a:r>
            <a:r>
              <a:rPr lang="en-GB" sz="2400" dirty="0" smtClean="0"/>
              <a:t> then the collision of the walls at the centre leads to temperatures sufficient to start fusion reactions and the alpha particles heat the rest of the plasma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 l="4672" t="23418" r="9344" b="23479"/>
          <a:stretch>
            <a:fillRect/>
          </a:stretch>
        </p:blipFill>
        <p:spPr bwMode="auto">
          <a:xfrm>
            <a:off x="609600" y="3657600"/>
            <a:ext cx="7848600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14393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5" y="642918"/>
            <a:ext cx="8858312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300" b="1" dirty="0" smtClean="0">
                <a:solidFill>
                  <a:srgbClr val="008000"/>
                </a:solidFill>
                <a:latin typeface="Rockwell" pitchFamily="18" charset="0"/>
              </a:rPr>
              <a:t>Controlling Fusion using Inertia</a:t>
            </a:r>
            <a:endParaRPr lang="en-IN" sz="4300" b="1" dirty="0">
              <a:solidFill>
                <a:srgbClr val="008000"/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071810"/>
            <a:ext cx="500066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42844" y="10715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>
              <a:buClr>
                <a:srgbClr val="001D4B"/>
              </a:buClr>
              <a:buFont typeface="Verdan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b="1" u="sng" dirty="0" smtClean="0">
                <a:solidFill>
                  <a:srgbClr val="660033"/>
                </a:solidFill>
                <a:latin typeface="Rockwell" pitchFamily="18" charset="0"/>
              </a:rPr>
              <a:t>Direct Drive:</a:t>
            </a:r>
          </a:p>
          <a:p>
            <a:pPr marL="341313" indent="-341313">
              <a:buClr>
                <a:srgbClr val="001D4B"/>
              </a:buClr>
              <a:buFont typeface="Verdan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u="sng" dirty="0" smtClean="0"/>
          </a:p>
          <a:p>
            <a:pPr marL="341313" indent="-341313">
              <a:buClr>
                <a:srgbClr val="001D4B"/>
              </a:buClr>
              <a:buFont typeface="Verdana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b="1" dirty="0" smtClean="0">
                <a:solidFill>
                  <a:srgbClr val="006600"/>
                </a:solidFill>
                <a:latin typeface="Rockwell" pitchFamily="18" charset="0"/>
              </a:rPr>
              <a:t>Laser Beams are focused onto the </a:t>
            </a:r>
          </a:p>
          <a:p>
            <a:pPr marL="341313" indent="-341313">
              <a:buClr>
                <a:srgbClr val="001D4B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b="1" dirty="0" smtClean="0">
                <a:solidFill>
                  <a:srgbClr val="006600"/>
                </a:solidFill>
                <a:latin typeface="Rockwell" pitchFamily="18" charset="0"/>
              </a:rPr>
              <a:t>	surface of the target </a:t>
            </a:r>
            <a:r>
              <a:rPr lang="de-DE" b="1" dirty="0" smtClean="0">
                <a:solidFill>
                  <a:srgbClr val="FF0000"/>
                </a:solidFill>
                <a:latin typeface="Rockwell" pitchFamily="18" charset="0"/>
              </a:rPr>
              <a:t>(</a:t>
            </a:r>
            <a:r>
              <a:rPr lang="en-IN" b="1" dirty="0" smtClean="0">
                <a:solidFill>
                  <a:srgbClr val="FF0000"/>
                </a:solidFill>
                <a:latin typeface="Rockwell" pitchFamily="18" charset="0"/>
              </a:rPr>
              <a:t> pellet of fuel)</a:t>
            </a:r>
            <a:endParaRPr lang="de-DE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0763" y="3084526"/>
            <a:ext cx="508000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29124" y="1000108"/>
            <a:ext cx="45005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buClr>
                <a:srgbClr val="001D4B"/>
              </a:buClr>
              <a:buFont typeface="Verdan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b="1" u="sng" dirty="0" smtClean="0">
                <a:solidFill>
                  <a:srgbClr val="660033"/>
                </a:solidFill>
                <a:latin typeface="Rockwell" pitchFamily="18" charset="0"/>
              </a:rPr>
              <a:t>Indirect Drive</a:t>
            </a:r>
          </a:p>
          <a:p>
            <a:pPr marL="341313" indent="-341313">
              <a:buClr>
                <a:srgbClr val="001D4B"/>
              </a:buClr>
              <a:buFont typeface="Verdan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sz="800" u="sng" dirty="0" smtClean="0"/>
          </a:p>
          <a:p>
            <a:pPr marL="341313" indent="-341313" algn="just">
              <a:buClr>
                <a:srgbClr val="001D4B"/>
              </a:buClr>
              <a:buFont typeface="Verdan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b="1" dirty="0" smtClean="0">
                <a:solidFill>
                  <a:srgbClr val="002060"/>
                </a:solidFill>
                <a:latin typeface="Rockwell" pitchFamily="18" charset="0"/>
              </a:rPr>
              <a:t>Laser Beams are focused at the</a:t>
            </a:r>
          </a:p>
          <a:p>
            <a:pPr marL="341313" indent="-341313" algn="just">
              <a:buClr>
                <a:srgbClr val="001D4B"/>
              </a:buClr>
              <a:buFont typeface="Verdan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b="1" dirty="0" smtClean="0">
                <a:solidFill>
                  <a:srgbClr val="002060"/>
                </a:solidFill>
                <a:latin typeface="Rockwell" pitchFamily="18" charset="0"/>
              </a:rPr>
              <a:t>inner site of the cylinder</a:t>
            </a:r>
          </a:p>
          <a:p>
            <a:pPr marL="341313" indent="-341313" algn="just">
              <a:buClr>
                <a:srgbClr val="001D4B"/>
              </a:buClr>
              <a:buFont typeface="Verdan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700" b="1" dirty="0" smtClean="0">
              <a:solidFill>
                <a:srgbClr val="002060"/>
              </a:solidFill>
              <a:latin typeface="Rockwell" pitchFamily="18" charset="0"/>
            </a:endParaRPr>
          </a:p>
          <a:p>
            <a:pPr marL="341313" indent="-341313" algn="just">
              <a:buClr>
                <a:srgbClr val="001D4B"/>
              </a:buClr>
              <a:buFont typeface="Verdan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700" b="1" dirty="0" smtClean="0">
                <a:solidFill>
                  <a:srgbClr val="002060"/>
                </a:solidFill>
                <a:latin typeface="Rockwell" pitchFamily="18" charset="0"/>
              </a:rPr>
              <a:t> </a:t>
            </a:r>
            <a:r>
              <a:rPr lang="en-IN" sz="1700" b="1" dirty="0" smtClean="0">
                <a:solidFill>
                  <a:srgbClr val="008000"/>
                </a:solidFill>
                <a:latin typeface="Rockwell" pitchFamily="18" charset="0"/>
              </a:rPr>
              <a:t>NATIONAL IGNITION FACILITY</a:t>
            </a:r>
            <a:endParaRPr lang="en-IN" sz="1700" b="1" u="sng" dirty="0" smtClean="0">
              <a:solidFill>
                <a:srgbClr val="008000"/>
              </a:solidFill>
              <a:latin typeface="Rockwell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85720" y="5072074"/>
            <a:ext cx="2500330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200" b="1" dirty="0">
                <a:solidFill>
                  <a:srgbClr val="FF0000"/>
                </a:solidFill>
                <a:latin typeface="Rockwell" pitchFamily="18" charset="0"/>
              </a:rPr>
              <a:t>Target, filled with a deuterium tritium (D-T) mixture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642910" y="4286256"/>
            <a:ext cx="1000132" cy="7858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28926" y="2857496"/>
            <a:ext cx="1260475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200" b="1" dirty="0">
                <a:solidFill>
                  <a:srgbClr val="C00000"/>
                </a:solidFill>
                <a:latin typeface="Rockwell" pitchFamily="18" charset="0"/>
              </a:rPr>
              <a:t>Laser Beam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857357" y="3071810"/>
            <a:ext cx="1143008" cy="357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2428860" y="3071810"/>
            <a:ext cx="577849" cy="7858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929058" y="3143248"/>
            <a:ext cx="1290642" cy="13573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929058" y="3143248"/>
            <a:ext cx="1651005" cy="4572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643570" y="2857496"/>
            <a:ext cx="2357454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200" b="1" dirty="0">
                <a:solidFill>
                  <a:srgbClr val="C00000"/>
                </a:solidFill>
                <a:latin typeface="Rockwell" pitchFamily="18" charset="0"/>
              </a:rPr>
              <a:t>cylindrical hohlraum made of gold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6840538" y="3238500"/>
            <a:ext cx="1587" cy="542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143636" y="4929198"/>
            <a:ext cx="1260475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200" b="1" dirty="0">
                <a:solidFill>
                  <a:srgbClr val="C00000"/>
                </a:solidFill>
                <a:latin typeface="Rockwell" pitchFamily="18" charset="0"/>
              </a:rPr>
              <a:t>Target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0034" y="5572140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b="1" dirty="0" smtClean="0">
                <a:latin typeface="Rockwell" pitchFamily="18" charset="0"/>
              </a:rPr>
              <a:t>In this approach, multiple laser beams with a 20 ns duration precisely shaped pulse are arranged in cones about the axis of a high-Z cylindrical </a:t>
            </a:r>
            <a:r>
              <a:rPr lang="en-IN" sz="1600" b="1" dirty="0" err="1" smtClean="0">
                <a:latin typeface="Rockwell" pitchFamily="18" charset="0"/>
              </a:rPr>
              <a:t>hohlraum</a:t>
            </a:r>
            <a:r>
              <a:rPr lang="en-IN" sz="1600" b="1" dirty="0" smtClean="0">
                <a:latin typeface="Rockwell" pitchFamily="18" charset="0"/>
              </a:rPr>
              <a:t>.</a:t>
            </a:r>
          </a:p>
          <a:p>
            <a:pPr algn="just"/>
            <a:r>
              <a:rPr lang="en-IN" sz="1600" b="1" dirty="0" smtClean="0">
                <a:latin typeface="Rockwell" pitchFamily="18" charset="0"/>
              </a:rPr>
              <a:t>A </a:t>
            </a:r>
            <a:r>
              <a:rPr lang="en-IN" sz="1600" b="1" dirty="0" err="1" smtClean="0">
                <a:solidFill>
                  <a:srgbClr val="C00000"/>
                </a:solidFill>
                <a:latin typeface="Rockwell" pitchFamily="18" charset="0"/>
              </a:rPr>
              <a:t>hohlraum</a:t>
            </a:r>
            <a:r>
              <a:rPr lang="en-IN" sz="1600" b="1" dirty="0" smtClean="0">
                <a:latin typeface="Rockwell" pitchFamily="18" charset="0"/>
              </a:rPr>
              <a:t> is a hollow, cylinder-shaped device that is used to focus and control radiation. </a:t>
            </a:r>
            <a:endParaRPr lang="en-IN" sz="1600" b="1" dirty="0">
              <a:latin typeface="Rockwell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71604" y="357166"/>
            <a:ext cx="6500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</a:rPr>
              <a:t>Inertial Confinement Fusion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2276872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HiPER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0EC8-6B3B-4B0D-BAE8-E526619FA83F}" type="slidenum">
              <a:rPr lang="en-GB"/>
              <a:pPr/>
              <a:t>3</a:t>
            </a:fld>
            <a:endParaRPr lang="en-GB"/>
          </a:p>
        </p:txBody>
      </p:sp>
      <p:pic>
        <p:nvPicPr>
          <p:cNvPr id="41987" name="Picture 3" descr="Core-Envelope Structure Schemat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276600"/>
            <a:ext cx="4648200" cy="2960688"/>
          </a:xfrm>
          <a:prstGeom prst="rect">
            <a:avLst/>
          </a:prstGeom>
          <a:noFill/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3505200" cy="526573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CC0000"/>
                </a:solidFill>
              </a:rPr>
              <a:t>The Sun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Core:</a:t>
            </a:r>
            <a:r>
              <a:rPr lang="en-US"/>
              <a:t> </a:t>
            </a:r>
            <a:br>
              <a:rPr lang="en-US"/>
            </a:br>
            <a:r>
              <a:rPr lang="en-US"/>
              <a:t>Radius = 0.25 R</a:t>
            </a:r>
            <a:r>
              <a:rPr lang="en-US" baseline="-30000"/>
              <a:t>sun</a:t>
            </a:r>
            <a:r>
              <a:rPr lang="en-US"/>
              <a:t> </a:t>
            </a:r>
            <a:br>
              <a:rPr lang="en-US"/>
            </a:br>
            <a:r>
              <a:rPr lang="en-US"/>
              <a:t>T = 15 Million K </a:t>
            </a:r>
            <a:br>
              <a:rPr lang="en-US"/>
            </a:br>
            <a:r>
              <a:rPr lang="en-US"/>
              <a:t>Density = 150 g/cc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Envelope: </a:t>
            </a:r>
            <a:br>
              <a:rPr lang="en-US">
                <a:solidFill>
                  <a:srgbClr val="CC0000"/>
                </a:solidFill>
              </a:rPr>
            </a:br>
            <a:r>
              <a:rPr lang="en-US"/>
              <a:t>Radius = R</a:t>
            </a:r>
            <a:r>
              <a:rPr lang="en-US" baseline="-30000"/>
              <a:t>sun</a:t>
            </a:r>
            <a:r>
              <a:rPr lang="en-US"/>
              <a:t> = 700,000 km T = 5800 K </a:t>
            </a:r>
            <a:br>
              <a:rPr lang="en-US"/>
            </a:br>
            <a:r>
              <a:rPr lang="en-US"/>
              <a:t>Density = 10</a:t>
            </a:r>
            <a:r>
              <a:rPr lang="en-US" baseline="30000"/>
              <a:t>-7</a:t>
            </a:r>
            <a:r>
              <a:rPr lang="en-US"/>
              <a:t> g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Life of Star:</a:t>
            </a:r>
            <a:r>
              <a:rPr lang="en-US"/>
              <a:t/>
            </a:r>
            <a:br>
              <a:rPr lang="en-US"/>
            </a:br>
            <a:r>
              <a:rPr lang="en-US"/>
              <a:t>tug-of-war between Gravity &amp; Pressure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25542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latin typeface="Times New Roman" charset="0"/>
              </a:rPr>
              <a:t> </a:t>
            </a:r>
          </a:p>
        </p:txBody>
      </p:sp>
      <p:pic>
        <p:nvPicPr>
          <p:cNvPr id="41991" name="Picture 7" descr="Hydrostatic Equilibrium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0"/>
            <a:ext cx="4343400" cy="3214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0975-4C90-42D4-A789-B19C537E27F6}" type="slidenum">
              <a:rPr lang="en-GB"/>
              <a:pPr/>
              <a:t>4</a:t>
            </a:fld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GB" sz="3200" dirty="0" smtClean="0"/>
              <a:t>Controlled Nuclear </a:t>
            </a:r>
            <a:r>
              <a:rPr lang="en-GB" sz="3200" dirty="0"/>
              <a:t>Fusion Energy for D-T Fusion</a:t>
            </a:r>
            <a:endParaRPr lang="en-GB" sz="3600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3400" y="1135063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Arial" charset="0"/>
              </a:rPr>
              <a:t>Estimate the </a:t>
            </a:r>
            <a:r>
              <a:rPr lang="en-GB">
                <a:solidFill>
                  <a:srgbClr val="FF0000"/>
                </a:solidFill>
                <a:latin typeface="Arial" charset="0"/>
              </a:rPr>
              <a:t>fusion energy</a:t>
            </a:r>
            <a:r>
              <a:rPr lang="en-GB">
                <a:latin typeface="Arial" charset="0"/>
              </a:rPr>
              <a:t> for 	D + T </a:t>
            </a:r>
            <a:r>
              <a:rPr lang="en-GB">
                <a:latin typeface="Arial" charset="0"/>
                <a:sym typeface="Symbol" pitchFamily="18" charset="2"/>
              </a:rPr>
              <a:t></a:t>
            </a:r>
            <a:r>
              <a:rPr lang="en-GB">
                <a:latin typeface="Arial" charset="0"/>
              </a:rPr>
              <a:t> </a:t>
            </a:r>
            <a:r>
              <a:rPr lang="en-GB" baseline="30000">
                <a:latin typeface="Arial" charset="0"/>
              </a:rPr>
              <a:t>4</a:t>
            </a:r>
            <a:r>
              <a:rPr lang="en-GB">
                <a:latin typeface="Arial" charset="0"/>
              </a:rPr>
              <a:t>He + n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8458200" cy="3743325"/>
          </a:xfrm>
          <a:prstGeom prst="rect">
            <a:avLst/>
          </a:prstGeom>
          <a:solidFill>
            <a:srgbClr val="FFFF99"/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Estimate the </a:t>
            </a:r>
            <a:r>
              <a:rPr lang="en-GB">
                <a:solidFill>
                  <a:srgbClr val="FF0000"/>
                </a:solidFill>
              </a:rPr>
              <a:t>fusion energy </a:t>
            </a:r>
            <a:r>
              <a:rPr lang="en-GB" i="1">
                <a:solidFill>
                  <a:srgbClr val="FF0000"/>
                </a:solidFill>
              </a:rPr>
              <a:t>Q</a:t>
            </a: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The mass excess (MeV) are given below every species. </a:t>
            </a:r>
          </a:p>
          <a:p>
            <a:pPr>
              <a:spcBef>
                <a:spcPct val="50000"/>
              </a:spcBef>
            </a:pPr>
            <a:r>
              <a:rPr lang="en-GB"/>
              <a:t>	D      +    T        </a:t>
            </a:r>
            <a:r>
              <a:rPr lang="en-GB">
                <a:sym typeface="Symbol" pitchFamily="18" charset="2"/>
              </a:rPr>
              <a:t></a:t>
            </a:r>
            <a:r>
              <a:rPr lang="en-GB"/>
              <a:t> </a:t>
            </a:r>
            <a:r>
              <a:rPr lang="en-GB" baseline="30000"/>
              <a:t>4</a:t>
            </a:r>
            <a:r>
              <a:rPr lang="en-GB"/>
              <a:t>He   +  n     +  </a:t>
            </a:r>
            <a:r>
              <a:rPr lang="en-GB" i="1">
                <a:solidFill>
                  <a:srgbClr val="FF0000"/>
                </a:solidFill>
              </a:rPr>
              <a:t>Q</a:t>
            </a:r>
            <a:r>
              <a:rPr lang="en-GB" i="1"/>
              <a:t/>
            </a:r>
            <a:br>
              <a:rPr lang="en-GB" i="1"/>
            </a:br>
            <a:r>
              <a:rPr lang="en-GB"/>
              <a:t>	13.136 + 14.950 =   2.425 + 8.070 + </a:t>
            </a:r>
            <a:r>
              <a:rPr lang="en-GB" i="1">
                <a:solidFill>
                  <a:srgbClr val="FF0000"/>
                </a:solidFill>
              </a:rPr>
              <a:t>Q</a:t>
            </a:r>
            <a:r>
              <a:rPr lang="en-GB" i="1"/>
              <a:t> </a:t>
            </a:r>
            <a:br>
              <a:rPr lang="en-GB" i="1"/>
            </a:br>
            <a:r>
              <a:rPr lang="en-GB" i="1"/>
              <a:t>	 </a:t>
            </a:r>
            <a:r>
              <a:rPr lang="en-GB" i="1">
                <a:solidFill>
                  <a:srgbClr val="FF0000"/>
                </a:solidFill>
              </a:rPr>
              <a:t>Q</a:t>
            </a:r>
            <a:r>
              <a:rPr lang="en-GB"/>
              <a:t> = 17.6 MeV/fusion</a:t>
            </a:r>
          </a:p>
          <a:p>
            <a:pPr>
              <a:spcBef>
                <a:spcPct val="50000"/>
              </a:spcBef>
            </a:pPr>
            <a:r>
              <a:rPr lang="en-GB"/>
              <a:t>This amount is 3.5 MeV/amu compared to 0.8 MeV/amu for fission.</a:t>
            </a:r>
          </a:p>
          <a:p>
            <a:pPr>
              <a:spcBef>
                <a:spcPct val="50000"/>
              </a:spcBef>
            </a:pPr>
            <a:r>
              <a:rPr lang="en-GB"/>
              <a:t>Estimating </a:t>
            </a:r>
            <a:r>
              <a:rPr lang="en-GB" i="1">
                <a:solidFill>
                  <a:srgbClr val="FF0000"/>
                </a:solidFill>
              </a:rPr>
              <a:t>Q</a:t>
            </a:r>
            <a:r>
              <a:rPr lang="en-GB" i="1"/>
              <a:t> </a:t>
            </a:r>
            <a:r>
              <a:rPr lang="en-GB"/>
              <a:t>is an important skill. Mass and mass excess can be used, the latter is usually given to unstable nuclides.</a:t>
            </a:r>
            <a:endParaRPr lang="en-GB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26E-E7E3-45E7-A018-629C0C8D9FA6}" type="slidenum">
              <a:rPr lang="en-GB"/>
              <a:pPr/>
              <a:t>5</a:t>
            </a:fld>
            <a:endParaRPr lang="en-GB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GB" sz="3200" dirty="0" smtClean="0"/>
              <a:t>Controlled Nuclear </a:t>
            </a:r>
            <a:r>
              <a:rPr lang="en-GB" sz="3200" dirty="0"/>
              <a:t>Fusion Energy for Fusion Reactions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3058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Arial" charset="0"/>
              </a:rPr>
              <a:t>Common fusion reactions and their </a:t>
            </a:r>
            <a:r>
              <a:rPr lang="en-GB" i="1" dirty="0">
                <a:latin typeface="Arial" charset="0"/>
              </a:rPr>
              <a:t>Q</a:t>
            </a:r>
            <a:r>
              <a:rPr lang="en-GB" dirty="0">
                <a:latin typeface="Arial" charset="0"/>
              </a:rPr>
              <a:t> values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Arial" charset="0"/>
              </a:rPr>
              <a:t>	</a:t>
            </a:r>
            <a:r>
              <a:rPr lang="en-GB" dirty="0" smtClean="0">
                <a:latin typeface="Arial" charset="0"/>
              </a:rPr>
              <a:t>H </a:t>
            </a:r>
            <a:r>
              <a:rPr lang="en-GB" dirty="0">
                <a:latin typeface="Arial" charset="0"/>
              </a:rPr>
              <a:t>+ H</a:t>
            </a:r>
            <a:r>
              <a:rPr lang="en-GB" dirty="0">
                <a:latin typeface="Garamond" pitchFamily="18" charset="0"/>
              </a:rPr>
              <a:t> </a:t>
            </a:r>
            <a:r>
              <a:rPr lang="en-GB" dirty="0">
                <a:latin typeface="Garamond" pitchFamily="18" charset="0"/>
                <a:sym typeface="Symbol" pitchFamily="18" charset="2"/>
              </a:rPr>
              <a:t></a:t>
            </a:r>
            <a:r>
              <a:rPr lang="en-GB" dirty="0">
                <a:latin typeface="Arial" charset="0"/>
              </a:rPr>
              <a:t> D + </a:t>
            </a:r>
            <a:r>
              <a:rPr lang="en-GB" dirty="0">
                <a:latin typeface="Garamond" pitchFamily="18" charset="0"/>
                <a:sym typeface="Symbol" pitchFamily="18" charset="2"/>
              </a:rPr>
              <a:t></a:t>
            </a:r>
            <a:r>
              <a:rPr lang="en-GB" baseline="30000" dirty="0">
                <a:latin typeface="Arial" charset="0"/>
              </a:rPr>
              <a:t>+</a:t>
            </a:r>
            <a:r>
              <a:rPr lang="en-GB" dirty="0">
                <a:latin typeface="Arial" charset="0"/>
              </a:rPr>
              <a:t> + </a:t>
            </a:r>
            <a:r>
              <a:rPr lang="en-GB" dirty="0">
                <a:latin typeface="Symbol" pitchFamily="18" charset="2"/>
              </a:rPr>
              <a:t>n</a:t>
            </a:r>
            <a:r>
              <a:rPr lang="en-GB" dirty="0">
                <a:latin typeface="Arial" charset="0"/>
              </a:rPr>
              <a:t> + 1.44 </a:t>
            </a:r>
            <a:r>
              <a:rPr lang="en-GB" dirty="0" err="1">
                <a:latin typeface="Arial" charset="0"/>
              </a:rPr>
              <a:t>MeV</a:t>
            </a:r>
            <a:endParaRPr lang="en-GB" dirty="0">
              <a:latin typeface="Arial" charset="0"/>
            </a:endParaRPr>
          </a:p>
          <a:p>
            <a:pPr>
              <a:spcAft>
                <a:spcPts val="1200"/>
              </a:spcAft>
            </a:pPr>
            <a:r>
              <a:rPr lang="en-GB" dirty="0">
                <a:latin typeface="Arial" charset="0"/>
              </a:rPr>
              <a:t>	</a:t>
            </a:r>
            <a:r>
              <a:rPr lang="en-GB" dirty="0">
                <a:solidFill>
                  <a:srgbClr val="FF0000"/>
                </a:solidFill>
                <a:latin typeface="Arial" charset="0"/>
              </a:rPr>
              <a:t>D + T </a:t>
            </a:r>
            <a:r>
              <a:rPr lang="en-GB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GB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GB" baseline="30000" dirty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GB" dirty="0">
                <a:solidFill>
                  <a:srgbClr val="FF0000"/>
                </a:solidFill>
                <a:latin typeface="Arial" charset="0"/>
              </a:rPr>
              <a:t>He + n + 17.6 </a:t>
            </a:r>
            <a:r>
              <a:rPr lang="en-GB" dirty="0" err="1">
                <a:solidFill>
                  <a:srgbClr val="FF0000"/>
                </a:solidFill>
                <a:latin typeface="Arial" charset="0"/>
              </a:rPr>
              <a:t>MeV</a:t>
            </a:r>
            <a:endParaRPr lang="en-GB" dirty="0">
              <a:solidFill>
                <a:srgbClr val="FF0000"/>
              </a:solidFill>
              <a:latin typeface="Arial" charset="0"/>
            </a:endParaRPr>
          </a:p>
          <a:p>
            <a:pPr>
              <a:spcAft>
                <a:spcPts val="1200"/>
              </a:spcAft>
            </a:pPr>
            <a:r>
              <a:rPr lang="en-GB" dirty="0">
                <a:latin typeface="Arial" charset="0"/>
              </a:rPr>
              <a:t>	D + </a:t>
            </a:r>
            <a:r>
              <a:rPr lang="en-GB" baseline="30000" dirty="0">
                <a:latin typeface="Arial" charset="0"/>
              </a:rPr>
              <a:t>3</a:t>
            </a:r>
            <a:r>
              <a:rPr lang="en-GB" dirty="0">
                <a:latin typeface="Arial" charset="0"/>
              </a:rPr>
              <a:t>He </a:t>
            </a:r>
            <a:r>
              <a:rPr lang="en-GB" dirty="0">
                <a:latin typeface="Arial" charset="0"/>
                <a:sym typeface="Symbol" pitchFamily="18" charset="2"/>
              </a:rPr>
              <a:t></a:t>
            </a:r>
            <a:r>
              <a:rPr lang="en-GB" dirty="0">
                <a:latin typeface="Arial" charset="0"/>
              </a:rPr>
              <a:t> </a:t>
            </a:r>
            <a:r>
              <a:rPr lang="en-GB" baseline="30000" dirty="0">
                <a:latin typeface="Arial" charset="0"/>
              </a:rPr>
              <a:t>4</a:t>
            </a:r>
            <a:r>
              <a:rPr lang="en-GB" dirty="0">
                <a:latin typeface="Arial" charset="0"/>
              </a:rPr>
              <a:t>He + p + 18.4 </a:t>
            </a:r>
            <a:r>
              <a:rPr lang="en-GB" dirty="0" err="1">
                <a:latin typeface="Arial" charset="0"/>
              </a:rPr>
              <a:t>MeV</a:t>
            </a:r>
            <a:endParaRPr lang="en-GB" dirty="0">
              <a:latin typeface="Arial" charset="0"/>
            </a:endParaRPr>
          </a:p>
          <a:p>
            <a:pPr>
              <a:spcAft>
                <a:spcPts val="1200"/>
              </a:spcAft>
            </a:pPr>
            <a:r>
              <a:rPr lang="en-GB" dirty="0">
                <a:latin typeface="Arial" charset="0"/>
              </a:rPr>
              <a:t>	D + D </a:t>
            </a:r>
            <a:r>
              <a:rPr lang="en-GB" dirty="0">
                <a:latin typeface="Arial" charset="0"/>
                <a:sym typeface="Symbol" pitchFamily="18" charset="2"/>
              </a:rPr>
              <a:t></a:t>
            </a:r>
            <a:r>
              <a:rPr lang="en-GB" dirty="0">
                <a:latin typeface="Arial" charset="0"/>
              </a:rPr>
              <a:t> </a:t>
            </a:r>
            <a:r>
              <a:rPr lang="en-GB" baseline="30000" dirty="0">
                <a:latin typeface="Arial" charset="0"/>
              </a:rPr>
              <a:t>3</a:t>
            </a:r>
            <a:r>
              <a:rPr lang="en-GB" dirty="0">
                <a:latin typeface="Arial" charset="0"/>
              </a:rPr>
              <a:t>He + n + 3.3 </a:t>
            </a:r>
            <a:r>
              <a:rPr lang="en-GB" dirty="0" err="1">
                <a:latin typeface="Arial" charset="0"/>
              </a:rPr>
              <a:t>MeV</a:t>
            </a:r>
            <a:endParaRPr lang="en-GB" dirty="0">
              <a:latin typeface="Arial" charset="0"/>
            </a:endParaRPr>
          </a:p>
          <a:p>
            <a:pPr>
              <a:spcAft>
                <a:spcPts val="1200"/>
              </a:spcAft>
            </a:pPr>
            <a:r>
              <a:rPr lang="en-GB" dirty="0">
                <a:latin typeface="Arial" charset="0"/>
              </a:rPr>
              <a:t>	D + D </a:t>
            </a:r>
            <a:r>
              <a:rPr lang="en-GB" dirty="0">
                <a:latin typeface="Arial" charset="0"/>
                <a:sym typeface="Symbol" pitchFamily="18" charset="2"/>
              </a:rPr>
              <a:t></a:t>
            </a:r>
            <a:r>
              <a:rPr lang="en-GB" dirty="0">
                <a:latin typeface="Arial" charset="0"/>
              </a:rPr>
              <a:t> </a:t>
            </a:r>
            <a:r>
              <a:rPr lang="en-GB" baseline="30000" dirty="0">
                <a:latin typeface="Arial" charset="0"/>
              </a:rPr>
              <a:t>3</a:t>
            </a:r>
            <a:r>
              <a:rPr lang="en-GB" dirty="0">
                <a:latin typeface="Arial" charset="0"/>
              </a:rPr>
              <a:t>T + p + 4.0 </a:t>
            </a:r>
            <a:r>
              <a:rPr lang="en-GB" dirty="0" err="1">
                <a:latin typeface="Arial" charset="0"/>
              </a:rPr>
              <a:t>MeV</a:t>
            </a:r>
            <a:endParaRPr lang="en-GB" dirty="0">
              <a:latin typeface="Arial" charset="0"/>
            </a:endParaRPr>
          </a:p>
        </p:txBody>
      </p:sp>
      <p:pic>
        <p:nvPicPr>
          <p:cNvPr id="7173" name="Picture 5" descr="A:\atomato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902200"/>
            <a:ext cx="4191000" cy="1955800"/>
          </a:xfrm>
          <a:prstGeom prst="rect">
            <a:avLst/>
          </a:prstGeom>
          <a:noFill/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52400" y="6172200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latin typeface="Times New Roman" charset="0"/>
              </a:rPr>
              <a:t>See </a:t>
            </a:r>
            <a:r>
              <a:rPr lang="en-US" sz="1800" b="1" i="1">
                <a:solidFill>
                  <a:srgbClr val="3399FF"/>
                </a:solidFill>
                <a:latin typeface="Times New Roman" charset="0"/>
              </a:rPr>
              <a:t>Interactive Plasma Physics Education Experience</a:t>
            </a:r>
            <a:r>
              <a:rPr lang="en-US" sz="1800">
                <a:latin typeface="Times New Roman" charset="0"/>
              </a:rPr>
              <a:t> : http:// </a:t>
            </a:r>
            <a:r>
              <a:rPr lang="en-GB" sz="1800">
                <a:latin typeface="Times New Roman" charset="0"/>
              </a:rPr>
              <a:t>ippex.pppl.gov/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Fusion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17D4-AB8F-45FB-BC36-117B22026E11}" type="slidenum">
              <a:rPr lang="en-GB"/>
              <a:pPr/>
              <a:t>6</a:t>
            </a:fld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GB" sz="3600"/>
              <a:t>Nuclear Fusion and Plasma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40386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 and T mixtures have to be heated to 10 million degrees. At these temperatures, the mixture is a </a:t>
            </a:r>
            <a:r>
              <a:rPr lang="en-GB">
                <a:solidFill>
                  <a:srgbClr val="FF0000"/>
                </a:solidFill>
              </a:rPr>
              <a:t>plasma</a:t>
            </a:r>
            <a:r>
              <a:rPr lang="en-GB"/>
              <a:t>.</a:t>
            </a:r>
          </a:p>
          <a:p>
            <a:pPr>
              <a:spcBef>
                <a:spcPct val="50000"/>
              </a:spcBef>
            </a:pPr>
            <a:r>
              <a:rPr lang="en-GB"/>
              <a:t>A </a:t>
            </a:r>
            <a:r>
              <a:rPr lang="en-GB">
                <a:solidFill>
                  <a:srgbClr val="FF0000"/>
                </a:solidFill>
              </a:rPr>
              <a:t>plasma</a:t>
            </a:r>
            <a:r>
              <a:rPr lang="en-GB"/>
              <a:t> is a macroscopically neutral collection of charged particles.</a:t>
            </a:r>
            <a:r>
              <a:rPr lang="en-GB">
                <a:latin typeface="Garamond" pitchFamily="18" charset="0"/>
              </a:rPr>
              <a:t> </a:t>
            </a: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Ions (bare nuclei) at high temperature have high kinetic energy and they approach each other within 1 fm, a distance strong force being effective to cause fusion.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733800" y="1981200"/>
          <a:ext cx="5410200" cy="4071938"/>
        </p:xfrm>
        <a:graphic>
          <a:graphicData uri="http://schemas.openxmlformats.org/presentationml/2006/ole">
            <p:oleObj spid="_x0000_s8196" name="Document" r:id="rId3" imgW="2734200" imgH="20574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How can we capture the potential of fusion energy?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smtClean="0"/>
              <a:t>A fuel at 10</a:t>
            </a:r>
            <a:r>
              <a:rPr lang="en-GB" sz="2000" baseline="30000" dirty="0" smtClean="0"/>
              <a:t>8</a:t>
            </a:r>
            <a:r>
              <a:rPr lang="en-GB" sz="2000" dirty="0" smtClean="0"/>
              <a:t> K cannot be contained in a furnace as in conventional thermo-electric power stations</a:t>
            </a:r>
          </a:p>
          <a:p>
            <a:pPr lvl="1"/>
            <a:r>
              <a:rPr lang="en-GB" sz="2000" dirty="0" smtClean="0"/>
              <a:t>All materials are plasmas (ionized gas) at this temperature</a:t>
            </a:r>
          </a:p>
          <a:p>
            <a:pPr lvl="2"/>
            <a:endParaRPr lang="en-GB" sz="2000" dirty="0" smtClean="0"/>
          </a:p>
          <a:p>
            <a:r>
              <a:rPr lang="en-GB" sz="2000" dirty="0" smtClean="0"/>
              <a:t>Two alternatives</a:t>
            </a:r>
          </a:p>
          <a:p>
            <a:pPr lvl="1">
              <a:buSzPct val="100000"/>
              <a:buFontTx/>
              <a:buAutoNum type="circleNumDbPlain"/>
            </a:pPr>
            <a:r>
              <a:rPr lang="en-GB" sz="2000" dirty="0" smtClean="0"/>
              <a:t>Contain the fuel in a magnetic field</a:t>
            </a:r>
          </a:p>
          <a:p>
            <a:pPr lvl="2"/>
            <a:r>
              <a:rPr lang="en-GB" sz="2000" dirty="0" smtClean="0"/>
              <a:t>Charged particles move in circles around magnetic field lines</a:t>
            </a:r>
          </a:p>
          <a:p>
            <a:pPr lvl="2"/>
            <a:r>
              <a:rPr lang="en-GB" sz="2000" dirty="0" smtClean="0"/>
              <a:t>Magnetic confinement fusion (MCF), magnetic fusion energy (MFE), or magnetic fusion</a:t>
            </a:r>
          </a:p>
          <a:p>
            <a:pPr lvl="1">
              <a:buSzPct val="100000"/>
              <a:buFontTx/>
              <a:buAutoNum type="circleNumDbPlain"/>
            </a:pPr>
            <a:r>
              <a:rPr lang="en-GB" sz="2000" dirty="0" smtClean="0"/>
              <a:t>Let the fuel expand freely in the centre of a chamber</a:t>
            </a:r>
          </a:p>
          <a:p>
            <a:pPr lvl="2"/>
            <a:r>
              <a:rPr lang="en-GB" sz="2000" dirty="0" smtClean="0"/>
              <a:t>Inertial confinement fusion (ICF), inertial fusion energy (IFE) or inertial fusion</a:t>
            </a:r>
          </a:p>
          <a:p>
            <a:pPr lvl="2"/>
            <a:endParaRPr lang="en-GB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17D4-AB8F-45FB-BC36-117B22026E11}" type="slidenum">
              <a:rPr lang="en-GB"/>
              <a:pPr/>
              <a:t>8</a:t>
            </a:fld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GB" sz="3600"/>
              <a:t>Nuclear Fusion and Plasma 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89820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6200" y="264417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confining it long enough that a sufficient number of fusion reactions can</a:t>
            </a:r>
          </a:p>
          <a:p>
            <a:r>
              <a:rPr lang="en-US" dirty="0" smtClean="0"/>
              <a:t>take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much energy can be produced in such a confined plasma? The</a:t>
            </a:r>
          </a:p>
          <a:p>
            <a:r>
              <a:rPr lang="en-US" dirty="0" smtClean="0"/>
              <a:t>energy produced per time </a:t>
            </a:r>
            <a:r>
              <a:rPr lang="en-US" i="1" dirty="0" smtClean="0"/>
              <a:t>τ depends on the kinetic energy Q of the </a:t>
            </a:r>
            <a:r>
              <a:rPr lang="en-US" i="1" dirty="0" smtClean="0"/>
              <a:t>reaction </a:t>
            </a:r>
            <a:r>
              <a:rPr lang="en-US" dirty="0" smtClean="0"/>
              <a:t>How much energy can be produced in such a confined plasma?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energy </a:t>
            </a:r>
            <a:r>
              <a:rPr lang="en-US" dirty="0" smtClean="0"/>
              <a:t>produced per time </a:t>
            </a:r>
            <a:r>
              <a:rPr lang="en-US" i="1" dirty="0" smtClean="0"/>
              <a:t>τ depends on the kinetic energy Q of the </a:t>
            </a:r>
            <a:r>
              <a:rPr lang="en-US" i="1" dirty="0" smtClean="0"/>
              <a:t>reaction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334000"/>
            <a:ext cx="1990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17D4-AB8F-45FB-BC36-117B22026E11}" type="slidenum">
              <a:rPr lang="en-GB"/>
              <a:pPr/>
              <a:t>9</a:t>
            </a:fld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GB" sz="3600"/>
              <a:t>Nuclear Fusion and Plasma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2038"/>
            <a:ext cx="78486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861</Words>
  <Application>Microsoft Office PowerPoint</Application>
  <PresentationFormat>On-screen Show (4:3)</PresentationFormat>
  <Paragraphs>145</Paragraphs>
  <Slides>23</Slides>
  <Notes>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Default Design</vt:lpstr>
      <vt:lpstr>Document</vt:lpstr>
      <vt:lpstr>Equation</vt:lpstr>
      <vt:lpstr>Nuclear Fusion Powers the Universe</vt:lpstr>
      <vt:lpstr>Nuclear Fusion in Stars</vt:lpstr>
      <vt:lpstr>Slide 3</vt:lpstr>
      <vt:lpstr>Controlled Nuclear Fusion Energy for D-T Fusion</vt:lpstr>
      <vt:lpstr>Controlled Nuclear Fusion Energy for Fusion Reactions</vt:lpstr>
      <vt:lpstr>Nuclear Fusion and Plasma </vt:lpstr>
      <vt:lpstr>How can we capture the potential of fusion energy?</vt:lpstr>
      <vt:lpstr>Nuclear Fusion and Plasma </vt:lpstr>
      <vt:lpstr>Nuclear Fusion and Plasma </vt:lpstr>
      <vt:lpstr>Nuclear Fusion and Plasma </vt:lpstr>
      <vt:lpstr>Slide 11</vt:lpstr>
      <vt:lpstr>Slide 12</vt:lpstr>
      <vt:lpstr>Nuclear Fusion and Plasma - particle motion</vt:lpstr>
      <vt:lpstr>Nuclear Fusion using  Magnetic Plasma Confinement</vt:lpstr>
      <vt:lpstr>Slide 15</vt:lpstr>
      <vt:lpstr>Inertial Fusion</vt:lpstr>
      <vt:lpstr>Plasma Conditions During ICF </vt:lpstr>
      <vt:lpstr>The Concept</vt:lpstr>
      <vt:lpstr>Requirements</vt:lpstr>
      <vt:lpstr>Achieving High Densities</vt:lpstr>
      <vt:lpstr>Achieving High Temperatures</vt:lpstr>
      <vt:lpstr>Slide 22</vt:lpstr>
      <vt:lpstr>Slide 23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Fusion powering the universe</dc:title>
  <dc:creator>Peter Chieh</dc:creator>
  <cp:lastModifiedBy>DELL</cp:lastModifiedBy>
  <cp:revision>39</cp:revision>
  <cp:lastPrinted>2001-02-03T03:05:26Z</cp:lastPrinted>
  <dcterms:created xsi:type="dcterms:W3CDTF">2001-02-02T04:10:12Z</dcterms:created>
  <dcterms:modified xsi:type="dcterms:W3CDTF">2016-12-06T18:47:50Z</dcterms:modified>
</cp:coreProperties>
</file>