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354" r:id="rId2"/>
    <p:sldId id="350" r:id="rId3"/>
    <p:sldId id="356" r:id="rId4"/>
    <p:sldId id="357" r:id="rId5"/>
    <p:sldId id="360" r:id="rId6"/>
    <p:sldId id="361" r:id="rId7"/>
    <p:sldId id="358" r:id="rId8"/>
    <p:sldId id="393" r:id="rId9"/>
    <p:sldId id="394" r:id="rId10"/>
    <p:sldId id="395" r:id="rId11"/>
    <p:sldId id="368" r:id="rId12"/>
    <p:sldId id="369" r:id="rId13"/>
    <p:sldId id="370" r:id="rId14"/>
    <p:sldId id="399" r:id="rId15"/>
    <p:sldId id="400" r:id="rId16"/>
    <p:sldId id="401" r:id="rId17"/>
    <p:sldId id="402" r:id="rId18"/>
    <p:sldId id="404" r:id="rId19"/>
    <p:sldId id="403" r:id="rId20"/>
    <p:sldId id="405" r:id="rId21"/>
    <p:sldId id="407" r:id="rId22"/>
    <p:sldId id="408" r:id="rId23"/>
    <p:sldId id="409" r:id="rId24"/>
    <p:sldId id="410" r:id="rId25"/>
    <p:sldId id="284" r:id="rId26"/>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58A3C"/>
    <a:srgbClr val="A6CC3C"/>
    <a:srgbClr val="D8DE9E"/>
    <a:srgbClr val="C0C0C0"/>
    <a:srgbClr val="DDDDDD"/>
    <a:srgbClr val="EAEAE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00" autoAdjust="0"/>
    <p:restoredTop sz="99283" autoAdjust="0"/>
  </p:normalViewPr>
  <p:slideViewPr>
    <p:cSldViewPr>
      <p:cViewPr>
        <p:scale>
          <a:sx n="70" d="100"/>
          <a:sy n="70" d="100"/>
        </p:scale>
        <p:origin x="-1512"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9330"/>
    </p:cViewPr>
  </p:sorterViewPr>
  <p:notesViewPr>
    <p:cSldViewPr>
      <p:cViewPr varScale="1">
        <p:scale>
          <a:sx n="58" d="100"/>
          <a:sy n="58" d="100"/>
        </p:scale>
        <p:origin x="-2508" y="-96"/>
      </p:cViewPr>
      <p:guideLst>
        <p:guide orient="horz" pos="2909"/>
        <p:guide pos="2189"/>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2329" cy="462120"/>
          </a:xfrm>
          <a:prstGeom prst="rect">
            <a:avLst/>
          </a:prstGeom>
        </p:spPr>
        <p:txBody>
          <a:bodyPr vert="horz" lIns="91751" tIns="45876" rIns="91751" bIns="45876"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36174" y="0"/>
            <a:ext cx="3012329" cy="462120"/>
          </a:xfrm>
          <a:prstGeom prst="rect">
            <a:avLst/>
          </a:prstGeom>
        </p:spPr>
        <p:txBody>
          <a:bodyPr vert="horz" wrap="square" lIns="91751" tIns="45876" rIns="91751" bIns="45876" numCol="1" anchor="t" anchorCtr="0" compatLnSpc="1">
            <a:prstTxWarp prst="textNoShape">
              <a:avLst/>
            </a:prstTxWarp>
          </a:bodyPr>
          <a:lstStyle>
            <a:lvl1pPr algn="r">
              <a:defRPr sz="1200" smtClean="0">
                <a:latin typeface="Calibri" charset="0"/>
              </a:defRPr>
            </a:lvl1pPr>
          </a:lstStyle>
          <a:p>
            <a:pPr>
              <a:defRPr/>
            </a:pPr>
            <a:fld id="{CDAC8E4C-F94C-46C3-9BC4-95B251868AE4}" type="datetime1">
              <a:rPr lang="en-US"/>
              <a:pPr>
                <a:defRPr/>
              </a:pPr>
              <a:t>11/29/2017</a:t>
            </a:fld>
            <a:endParaRPr lang="en-US"/>
          </a:p>
        </p:txBody>
      </p:sp>
      <p:sp>
        <p:nvSpPr>
          <p:cNvPr id="4" name="Footer Placeholder 3"/>
          <p:cNvSpPr>
            <a:spLocks noGrp="1"/>
          </p:cNvSpPr>
          <p:nvPr>
            <p:ph type="ftr" sz="quarter" idx="2"/>
          </p:nvPr>
        </p:nvSpPr>
        <p:spPr>
          <a:xfrm>
            <a:off x="0" y="8772378"/>
            <a:ext cx="3012329" cy="462120"/>
          </a:xfrm>
          <a:prstGeom prst="rect">
            <a:avLst/>
          </a:prstGeom>
        </p:spPr>
        <p:txBody>
          <a:bodyPr vert="horz" lIns="91751" tIns="45876" rIns="91751" bIns="45876"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36174" y="8772378"/>
            <a:ext cx="3012329" cy="462120"/>
          </a:xfrm>
          <a:prstGeom prst="rect">
            <a:avLst/>
          </a:prstGeom>
        </p:spPr>
        <p:txBody>
          <a:bodyPr vert="horz" wrap="square" lIns="91751" tIns="45876" rIns="91751" bIns="45876" numCol="1" anchor="b" anchorCtr="0" compatLnSpc="1">
            <a:prstTxWarp prst="textNoShape">
              <a:avLst/>
            </a:prstTxWarp>
          </a:bodyPr>
          <a:lstStyle>
            <a:lvl1pPr algn="r">
              <a:defRPr sz="1200" smtClean="0">
                <a:latin typeface="Calibri" charset="0"/>
              </a:defRPr>
            </a:lvl1pPr>
          </a:lstStyle>
          <a:p>
            <a:pPr>
              <a:defRPr/>
            </a:pPr>
            <a:fld id="{C7EC4C9A-FD11-4EF2-BF64-687F448EF185}" type="slidenum">
              <a:rPr lang="en-US"/>
              <a:pPr>
                <a:defRPr/>
              </a:pPr>
              <a:t>‹#›</a:t>
            </a:fld>
            <a:endParaRPr lang="en-US"/>
          </a:p>
        </p:txBody>
      </p:sp>
    </p:spTree>
    <p:extLst>
      <p:ext uri="{BB962C8B-B14F-4D97-AF65-F5344CB8AC3E}">
        <p14:creationId xmlns:p14="http://schemas.microsoft.com/office/powerpoint/2010/main" xmlns="" val="3915221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2329" cy="462120"/>
          </a:xfrm>
          <a:prstGeom prst="rect">
            <a:avLst/>
          </a:prstGeom>
        </p:spPr>
        <p:txBody>
          <a:bodyPr vert="horz" lIns="91751" tIns="45876" rIns="91751" bIns="45876"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36174" y="0"/>
            <a:ext cx="3012329" cy="462120"/>
          </a:xfrm>
          <a:prstGeom prst="rect">
            <a:avLst/>
          </a:prstGeom>
        </p:spPr>
        <p:txBody>
          <a:bodyPr vert="horz" wrap="square" lIns="91751" tIns="45876" rIns="91751" bIns="45876" numCol="1" anchor="t" anchorCtr="0" compatLnSpc="1">
            <a:prstTxWarp prst="textNoShape">
              <a:avLst/>
            </a:prstTxWarp>
          </a:bodyPr>
          <a:lstStyle>
            <a:lvl1pPr algn="r">
              <a:defRPr sz="1200" smtClean="0">
                <a:latin typeface="Calibri" charset="0"/>
              </a:defRPr>
            </a:lvl1pPr>
          </a:lstStyle>
          <a:p>
            <a:pPr>
              <a:defRPr/>
            </a:pPr>
            <a:fld id="{B77B0E46-976A-458D-83BD-8C988643FE0B}" type="datetime1">
              <a:rPr lang="en-US"/>
              <a:pPr>
                <a:defRPr/>
              </a:pPr>
              <a:t>11/29/2017</a:t>
            </a:fld>
            <a:endParaRPr lang="en-US"/>
          </a:p>
        </p:txBody>
      </p:sp>
      <p:sp>
        <p:nvSpPr>
          <p:cNvPr id="4" name="Slide Image Placeholder 3"/>
          <p:cNvSpPr>
            <a:spLocks noGrp="1" noRot="1" noChangeAspect="1"/>
          </p:cNvSpPr>
          <p:nvPr>
            <p:ph type="sldImg" idx="2"/>
          </p:nvPr>
        </p:nvSpPr>
        <p:spPr>
          <a:xfrm>
            <a:off x="1166813" y="692150"/>
            <a:ext cx="4618037" cy="3463925"/>
          </a:xfrm>
          <a:prstGeom prst="rect">
            <a:avLst/>
          </a:prstGeom>
          <a:noFill/>
          <a:ln w="12700">
            <a:solidFill>
              <a:prstClr val="black"/>
            </a:solidFill>
          </a:ln>
        </p:spPr>
        <p:txBody>
          <a:bodyPr vert="horz" lIns="91751" tIns="45876" rIns="91751" bIns="45876" rtlCol="0" anchor="ctr"/>
          <a:lstStyle/>
          <a:p>
            <a:pPr lvl="0"/>
            <a:endParaRPr lang="en-US" noProof="0"/>
          </a:p>
        </p:txBody>
      </p:sp>
      <p:sp>
        <p:nvSpPr>
          <p:cNvPr id="5" name="Notes Placeholder 4"/>
          <p:cNvSpPr>
            <a:spLocks noGrp="1"/>
          </p:cNvSpPr>
          <p:nvPr>
            <p:ph type="body" sz="quarter" idx="3"/>
          </p:nvPr>
        </p:nvSpPr>
        <p:spPr>
          <a:xfrm>
            <a:off x="695638" y="4387767"/>
            <a:ext cx="5560375" cy="4155919"/>
          </a:xfrm>
          <a:prstGeom prst="rect">
            <a:avLst/>
          </a:prstGeom>
        </p:spPr>
        <p:txBody>
          <a:bodyPr vert="horz" lIns="91751" tIns="45876" rIns="91751" bIns="4587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772378"/>
            <a:ext cx="3012329" cy="462120"/>
          </a:xfrm>
          <a:prstGeom prst="rect">
            <a:avLst/>
          </a:prstGeom>
        </p:spPr>
        <p:txBody>
          <a:bodyPr vert="horz" lIns="91751" tIns="45876" rIns="91751" bIns="45876"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36174" y="8772378"/>
            <a:ext cx="3012329" cy="462120"/>
          </a:xfrm>
          <a:prstGeom prst="rect">
            <a:avLst/>
          </a:prstGeom>
        </p:spPr>
        <p:txBody>
          <a:bodyPr vert="horz" wrap="square" lIns="91751" tIns="45876" rIns="91751" bIns="45876" numCol="1" anchor="b" anchorCtr="0" compatLnSpc="1">
            <a:prstTxWarp prst="textNoShape">
              <a:avLst/>
            </a:prstTxWarp>
          </a:bodyPr>
          <a:lstStyle>
            <a:lvl1pPr algn="r">
              <a:defRPr sz="1200" smtClean="0">
                <a:latin typeface="Calibri" charset="0"/>
              </a:defRPr>
            </a:lvl1pPr>
          </a:lstStyle>
          <a:p>
            <a:pPr>
              <a:defRPr/>
            </a:pPr>
            <a:fld id="{FA7429CF-F8C3-40A0-9F91-5D0F65252839}" type="slidenum">
              <a:rPr lang="en-US"/>
              <a:pPr>
                <a:defRPr/>
              </a:pPr>
              <a:t>‹#›</a:t>
            </a:fld>
            <a:endParaRPr lang="en-US"/>
          </a:p>
        </p:txBody>
      </p:sp>
    </p:spTree>
    <p:extLst>
      <p:ext uri="{BB962C8B-B14F-4D97-AF65-F5344CB8AC3E}">
        <p14:creationId xmlns:p14="http://schemas.microsoft.com/office/powerpoint/2010/main" xmlns="" val="1724928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7429CF-F8C3-40A0-9F91-5D0F65252839}" type="slidenum">
              <a:rPr lang="en-US" smtClean="0"/>
              <a:pPr>
                <a:defRPr/>
              </a:pPr>
              <a:t>1</a:t>
            </a:fld>
            <a:endParaRPr lang="en-US"/>
          </a:p>
        </p:txBody>
      </p:sp>
    </p:spTree>
    <p:extLst>
      <p:ext uri="{BB962C8B-B14F-4D97-AF65-F5344CB8AC3E}">
        <p14:creationId xmlns:p14="http://schemas.microsoft.com/office/powerpoint/2010/main" xmlns="" val="3398064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DC Voltage </a:t>
            </a:r>
          </a:p>
          <a:p>
            <a:pPr marL="226882" indent="-226882">
              <a:buAutoNum type="arabicPeriod"/>
            </a:pPr>
            <a:r>
              <a:rPr lang="en-US" dirty="0"/>
              <a:t>Connect RED lead to </a:t>
            </a:r>
            <a:r>
              <a:rPr lang="en-US" dirty="0" err="1"/>
              <a:t>VΩmA</a:t>
            </a:r>
            <a:r>
              <a:rPr lang="en-US" dirty="0"/>
              <a:t> socket and BLACK to COM. </a:t>
            </a:r>
          </a:p>
          <a:p>
            <a:pPr marL="226882" indent="-226882">
              <a:buAutoNum type="arabicPeriod"/>
            </a:pPr>
            <a:r>
              <a:rPr lang="en-US" dirty="0"/>
              <a:t>Set SWITCH to highest setting on DC VOLTAGE scale (1000). </a:t>
            </a:r>
          </a:p>
          <a:p>
            <a:pPr marL="226882" indent="-226882">
              <a:buAutoNum type="arabicPeriod"/>
            </a:pPr>
            <a:r>
              <a:rPr lang="en-US" dirty="0"/>
              <a:t>Connect leads to the device to be tested using the alligator clips provided. </a:t>
            </a:r>
          </a:p>
          <a:p>
            <a:pPr marL="226882" indent="-226882">
              <a:buAutoNum type="arabicPeriod"/>
            </a:pPr>
            <a:r>
              <a:rPr lang="en-US" dirty="0"/>
              <a:t>Adjust SWITCH to lower settings until a satisfactory reading is obtained. </a:t>
            </a:r>
          </a:p>
          <a:p>
            <a:pPr marL="226882" indent="-226882">
              <a:buAutoNum type="arabicPeriod"/>
            </a:pPr>
            <a:r>
              <a:rPr lang="en-US" dirty="0"/>
              <a:t>With the photovoltaic modules and array, the 20 setting usually provides the best reading. </a:t>
            </a:r>
          </a:p>
          <a:p>
            <a:r>
              <a:rPr lang="en-US" b="1" dirty="0"/>
              <a:t>DC Current </a:t>
            </a:r>
          </a:p>
          <a:p>
            <a:pPr marL="226882" indent="-226882">
              <a:buAutoNum type="arabicPeriod"/>
            </a:pPr>
            <a:r>
              <a:rPr lang="en-US" dirty="0"/>
              <a:t>Connect RED lead to </a:t>
            </a:r>
            <a:r>
              <a:rPr lang="en-US" dirty="0" err="1"/>
              <a:t>VΩmA</a:t>
            </a:r>
            <a:r>
              <a:rPr lang="en-US" dirty="0"/>
              <a:t> connector and BLACK to COM. </a:t>
            </a:r>
          </a:p>
          <a:p>
            <a:pPr marL="226882" indent="-226882">
              <a:buAutoNum type="arabicPeriod"/>
            </a:pPr>
            <a:r>
              <a:rPr lang="en-US" dirty="0"/>
              <a:t>Set SWITCH to 10 ADC setting. </a:t>
            </a:r>
          </a:p>
          <a:p>
            <a:pPr marL="226882" indent="-226882">
              <a:buAutoNum type="arabicPeriod"/>
            </a:pPr>
            <a:r>
              <a:rPr lang="en-US" dirty="0"/>
              <a:t>Connect leads to the device to be tested using the alligator clips provided. </a:t>
            </a:r>
          </a:p>
          <a:p>
            <a:endParaRPr lang="en-US" dirty="0"/>
          </a:p>
          <a:p>
            <a:r>
              <a:rPr lang="en-US" i="1" dirty="0"/>
              <a:t>Note: The reading indicates DC AMPS; a reading of 0.25 amps equals 250 ma (milliamps). </a:t>
            </a:r>
            <a:endParaRPr lang="en-US" dirty="0"/>
          </a:p>
        </p:txBody>
      </p:sp>
      <p:sp>
        <p:nvSpPr>
          <p:cNvPr id="4" name="Slide Number Placeholder 3"/>
          <p:cNvSpPr>
            <a:spLocks noGrp="1"/>
          </p:cNvSpPr>
          <p:nvPr>
            <p:ph type="sldNum" sz="quarter" idx="10"/>
          </p:nvPr>
        </p:nvSpPr>
        <p:spPr/>
        <p:txBody>
          <a:bodyPr/>
          <a:lstStyle/>
          <a:p>
            <a:pPr>
              <a:defRPr/>
            </a:pPr>
            <a:fld id="{FA7429CF-F8C3-40A0-9F91-5D0F65252839}" type="slidenum">
              <a:rPr lang="en-US" smtClean="0"/>
              <a:pPr>
                <a:defRPr/>
              </a:pPr>
              <a:t>10</a:t>
            </a:fld>
            <a:endParaRPr lang="en-US"/>
          </a:p>
        </p:txBody>
      </p:sp>
    </p:spTree>
    <p:extLst>
      <p:ext uri="{BB962C8B-B14F-4D97-AF65-F5344CB8AC3E}">
        <p14:creationId xmlns:p14="http://schemas.microsoft.com/office/powerpoint/2010/main" xmlns="" val="3972982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r>
              <a:rPr lang="en-US" dirty="0"/>
              <a:t>A conducting wire connects the p-type silicon to an external load such as a light or battery, and then back to the n-type silicon, forming a complete circuit. As the free electrons are pushed into the n-type silicon they repel each other because they are of like charge. The wire provides a path for the electrons to move away from each other. This flow of electrons is an electric current that can power a load, such as a calculator or other device, as it travels through the circuit from the n-type to the p-type. </a:t>
            </a:r>
          </a:p>
          <a:p>
            <a:pPr eaLnBrk="1" hangingPunct="1">
              <a:spcBef>
                <a:spcPct val="0"/>
              </a:spcBef>
            </a:pPr>
            <a:endParaRPr lang="en-US" dirty="0"/>
          </a:p>
          <a:p>
            <a:pPr eaLnBrk="1" hangingPunct="1">
              <a:spcBef>
                <a:spcPct val="0"/>
              </a:spcBef>
            </a:pPr>
            <a:r>
              <a:rPr lang="en-US" dirty="0"/>
              <a:t>In addition to the semi-conducting materials, solar cells consist of a top metallic grid or other electrical contact to collect electrons from the semi-conductor and transfer them to the external load, and a back contact layer to complete the electrical circuit. </a:t>
            </a:r>
            <a:endParaRPr lang="en-US" dirty="0" smtClean="0"/>
          </a:p>
          <a:p>
            <a:pPr eaLnBrk="1" hangingPunct="1">
              <a:spcBef>
                <a:spcPct val="0"/>
              </a:spcBef>
            </a:pPr>
            <a:endParaRPr lang="en-US" dirty="0" smtClean="0"/>
          </a:p>
          <a:p>
            <a:pPr eaLnBrk="1" hangingPunct="1">
              <a:spcBef>
                <a:spcPct val="0"/>
              </a:spcBef>
            </a:pPr>
            <a:r>
              <a:rPr lang="en-US" dirty="0" smtClean="0"/>
              <a:t>It is this flow of electrons that produces electrical</a:t>
            </a:r>
            <a:r>
              <a:rPr lang="en-US" baseline="0" dirty="0" smtClean="0"/>
              <a:t> current</a:t>
            </a:r>
            <a:r>
              <a:rPr lang="en-US" dirty="0" smtClean="0"/>
              <a:t>.</a:t>
            </a:r>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37366" indent="-283602" eaLnBrk="0" hangingPunct="0">
              <a:defRPr>
                <a:solidFill>
                  <a:schemeClr val="tx1"/>
                </a:solidFill>
                <a:latin typeface="Arial" charset="0"/>
                <a:ea typeface="ＭＳ Ｐゴシック" charset="-128"/>
              </a:defRPr>
            </a:lvl2pPr>
            <a:lvl3pPr marL="1134409" indent="-226882" eaLnBrk="0" hangingPunct="0">
              <a:defRPr>
                <a:solidFill>
                  <a:schemeClr val="tx1"/>
                </a:solidFill>
                <a:latin typeface="Arial" charset="0"/>
                <a:ea typeface="ＭＳ Ｐゴシック" charset="-128"/>
              </a:defRPr>
            </a:lvl3pPr>
            <a:lvl4pPr marL="1588172" indent="-226882" eaLnBrk="0" hangingPunct="0">
              <a:defRPr>
                <a:solidFill>
                  <a:schemeClr val="tx1"/>
                </a:solidFill>
                <a:latin typeface="Arial" charset="0"/>
                <a:ea typeface="ＭＳ Ｐゴシック" charset="-128"/>
              </a:defRPr>
            </a:lvl4pPr>
            <a:lvl5pPr marL="2041936" indent="-226882" eaLnBrk="0" hangingPunct="0">
              <a:defRPr>
                <a:solidFill>
                  <a:schemeClr val="tx1"/>
                </a:solidFill>
                <a:latin typeface="Arial" charset="0"/>
                <a:ea typeface="ＭＳ Ｐゴシック" charset="-128"/>
              </a:defRPr>
            </a:lvl5pPr>
            <a:lvl6pPr marL="2495700" indent="-226882" eaLnBrk="0" fontAlgn="base" hangingPunct="0">
              <a:spcBef>
                <a:spcPct val="0"/>
              </a:spcBef>
              <a:spcAft>
                <a:spcPct val="0"/>
              </a:spcAft>
              <a:defRPr>
                <a:solidFill>
                  <a:schemeClr val="tx1"/>
                </a:solidFill>
                <a:latin typeface="Arial" charset="0"/>
                <a:ea typeface="ＭＳ Ｐゴシック" charset="-128"/>
              </a:defRPr>
            </a:lvl6pPr>
            <a:lvl7pPr marL="2949464" indent="-226882" eaLnBrk="0" fontAlgn="base" hangingPunct="0">
              <a:spcBef>
                <a:spcPct val="0"/>
              </a:spcBef>
              <a:spcAft>
                <a:spcPct val="0"/>
              </a:spcAft>
              <a:defRPr>
                <a:solidFill>
                  <a:schemeClr val="tx1"/>
                </a:solidFill>
                <a:latin typeface="Arial" charset="0"/>
                <a:ea typeface="ＭＳ Ｐゴシック" charset="-128"/>
              </a:defRPr>
            </a:lvl7pPr>
            <a:lvl8pPr marL="3403227" indent="-226882" eaLnBrk="0" fontAlgn="base" hangingPunct="0">
              <a:spcBef>
                <a:spcPct val="0"/>
              </a:spcBef>
              <a:spcAft>
                <a:spcPct val="0"/>
              </a:spcAft>
              <a:defRPr>
                <a:solidFill>
                  <a:schemeClr val="tx1"/>
                </a:solidFill>
                <a:latin typeface="Arial" charset="0"/>
                <a:ea typeface="ＭＳ Ｐゴシック" charset="-128"/>
              </a:defRPr>
            </a:lvl8pPr>
            <a:lvl9pPr marL="3856990" indent="-226882"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A1BF294-BBC9-4465-AEEC-F962C2EC5D4F}" type="slidenum">
              <a:rPr lang="en-US">
                <a:latin typeface="Calibri" charset="0"/>
              </a:rPr>
              <a:pPr eaLnBrk="1" hangingPunct="1"/>
              <a:t>11</a:t>
            </a:fld>
            <a:endParaRPr lang="en-U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r>
              <a:rPr lang="en-US" dirty="0"/>
              <a:t>A conducting wire connects the p-type silicon to an external load such as a light or battery, and then back to the n-type silicon, forming a complete circuit. As the free electrons are pushed into the n-type silicon they repel each other because they are of like charge. The wire provides a path for the electrons to move away from each other. This flow of electrons is an electric current that can power a load, such as a calculator or other device, as it travels through the circuit from the n-type to the p-type. </a:t>
            </a:r>
          </a:p>
          <a:p>
            <a:pPr eaLnBrk="1" hangingPunct="1">
              <a:spcBef>
                <a:spcPct val="0"/>
              </a:spcBef>
            </a:pPr>
            <a:endParaRPr lang="en-US" dirty="0"/>
          </a:p>
          <a:p>
            <a:pPr eaLnBrk="1" hangingPunct="1">
              <a:spcBef>
                <a:spcPct val="0"/>
              </a:spcBef>
            </a:pPr>
            <a:r>
              <a:rPr lang="en-US" dirty="0"/>
              <a:t>In addition to the semi-conducting materials, solar cells consist of a top metallic grid or other electrical contact to collect electrons from the semi-conductor and transfer them to the external load, and a back contact layer to complete the electrical circuit. </a:t>
            </a:r>
            <a:endParaRPr lang="en-US" dirty="0" smtClean="0"/>
          </a:p>
          <a:p>
            <a:pPr eaLnBrk="1" hangingPunct="1">
              <a:spcBef>
                <a:spcPct val="0"/>
              </a:spcBef>
            </a:pPr>
            <a:endParaRPr lang="en-US" dirty="0" smtClean="0"/>
          </a:p>
          <a:p>
            <a:pPr eaLnBrk="1" hangingPunct="1">
              <a:spcBef>
                <a:spcPct val="0"/>
              </a:spcBef>
            </a:pPr>
            <a:r>
              <a:rPr lang="en-US" dirty="0" smtClean="0"/>
              <a:t>It is this flow of electrons that produces electrical</a:t>
            </a:r>
            <a:r>
              <a:rPr lang="en-US" baseline="0" dirty="0" smtClean="0"/>
              <a:t> current</a:t>
            </a:r>
            <a:r>
              <a:rPr lang="en-US" dirty="0" smtClean="0"/>
              <a:t>.</a:t>
            </a:r>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37366" indent="-283602" eaLnBrk="0" hangingPunct="0">
              <a:defRPr>
                <a:solidFill>
                  <a:schemeClr val="tx1"/>
                </a:solidFill>
                <a:latin typeface="Arial" charset="0"/>
                <a:ea typeface="ＭＳ Ｐゴシック" charset="-128"/>
              </a:defRPr>
            </a:lvl2pPr>
            <a:lvl3pPr marL="1134409" indent="-226882" eaLnBrk="0" hangingPunct="0">
              <a:defRPr>
                <a:solidFill>
                  <a:schemeClr val="tx1"/>
                </a:solidFill>
                <a:latin typeface="Arial" charset="0"/>
                <a:ea typeface="ＭＳ Ｐゴシック" charset="-128"/>
              </a:defRPr>
            </a:lvl3pPr>
            <a:lvl4pPr marL="1588172" indent="-226882" eaLnBrk="0" hangingPunct="0">
              <a:defRPr>
                <a:solidFill>
                  <a:schemeClr val="tx1"/>
                </a:solidFill>
                <a:latin typeface="Arial" charset="0"/>
                <a:ea typeface="ＭＳ Ｐゴシック" charset="-128"/>
              </a:defRPr>
            </a:lvl4pPr>
            <a:lvl5pPr marL="2041936" indent="-226882" eaLnBrk="0" hangingPunct="0">
              <a:defRPr>
                <a:solidFill>
                  <a:schemeClr val="tx1"/>
                </a:solidFill>
                <a:latin typeface="Arial" charset="0"/>
                <a:ea typeface="ＭＳ Ｐゴシック" charset="-128"/>
              </a:defRPr>
            </a:lvl5pPr>
            <a:lvl6pPr marL="2495700" indent="-226882" eaLnBrk="0" fontAlgn="base" hangingPunct="0">
              <a:spcBef>
                <a:spcPct val="0"/>
              </a:spcBef>
              <a:spcAft>
                <a:spcPct val="0"/>
              </a:spcAft>
              <a:defRPr>
                <a:solidFill>
                  <a:schemeClr val="tx1"/>
                </a:solidFill>
                <a:latin typeface="Arial" charset="0"/>
                <a:ea typeface="ＭＳ Ｐゴシック" charset="-128"/>
              </a:defRPr>
            </a:lvl6pPr>
            <a:lvl7pPr marL="2949464" indent="-226882" eaLnBrk="0" fontAlgn="base" hangingPunct="0">
              <a:spcBef>
                <a:spcPct val="0"/>
              </a:spcBef>
              <a:spcAft>
                <a:spcPct val="0"/>
              </a:spcAft>
              <a:defRPr>
                <a:solidFill>
                  <a:schemeClr val="tx1"/>
                </a:solidFill>
                <a:latin typeface="Arial" charset="0"/>
                <a:ea typeface="ＭＳ Ｐゴシック" charset="-128"/>
              </a:defRPr>
            </a:lvl7pPr>
            <a:lvl8pPr marL="3403227" indent="-226882" eaLnBrk="0" fontAlgn="base" hangingPunct="0">
              <a:spcBef>
                <a:spcPct val="0"/>
              </a:spcBef>
              <a:spcAft>
                <a:spcPct val="0"/>
              </a:spcAft>
              <a:defRPr>
                <a:solidFill>
                  <a:schemeClr val="tx1"/>
                </a:solidFill>
                <a:latin typeface="Arial" charset="0"/>
                <a:ea typeface="ＭＳ Ｐゴシック" charset="-128"/>
              </a:defRPr>
            </a:lvl8pPr>
            <a:lvl9pPr marL="3856990" indent="-226882"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A1BF294-BBC9-4465-AEEC-F962C2EC5D4F}" type="slidenum">
              <a:rPr lang="en-US">
                <a:latin typeface="Calibri" charset="0"/>
              </a:rPr>
              <a:pPr eaLnBrk="1" hangingPunct="1"/>
              <a:t>19</a:t>
            </a:fld>
            <a:endParaRPr lang="en-US">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r>
              <a:rPr lang="en-US" dirty="0"/>
              <a:t>A conducting wire connects the p-type silicon to an external load such as a light or battery, and then back to the n-type silicon, forming a complete circuit. As the free electrons are pushed into the n-type silicon they repel each other because they are of like charge. The wire provides a path for the electrons to move away from each other. This flow of electrons is an electric current that can power a load, such as a calculator or other device, as it travels through the circuit from the n-type to the p-type. </a:t>
            </a:r>
          </a:p>
          <a:p>
            <a:pPr eaLnBrk="1" hangingPunct="1">
              <a:spcBef>
                <a:spcPct val="0"/>
              </a:spcBef>
            </a:pPr>
            <a:endParaRPr lang="en-US" dirty="0"/>
          </a:p>
          <a:p>
            <a:pPr eaLnBrk="1" hangingPunct="1">
              <a:spcBef>
                <a:spcPct val="0"/>
              </a:spcBef>
            </a:pPr>
            <a:r>
              <a:rPr lang="en-US" dirty="0"/>
              <a:t>In addition to the semi-conducting materials, solar cells consist of a top metallic grid or other electrical contact to collect electrons from the semi-conductor and transfer them to the external load, and a back contact layer to complete the electrical circuit. </a:t>
            </a:r>
            <a:endParaRPr lang="en-US" dirty="0" smtClean="0"/>
          </a:p>
          <a:p>
            <a:pPr eaLnBrk="1" hangingPunct="1">
              <a:spcBef>
                <a:spcPct val="0"/>
              </a:spcBef>
            </a:pPr>
            <a:endParaRPr lang="en-US" dirty="0" smtClean="0"/>
          </a:p>
          <a:p>
            <a:pPr eaLnBrk="1" hangingPunct="1">
              <a:spcBef>
                <a:spcPct val="0"/>
              </a:spcBef>
            </a:pPr>
            <a:r>
              <a:rPr lang="en-US" dirty="0" smtClean="0"/>
              <a:t>It is this flow of electrons that produces electrical</a:t>
            </a:r>
            <a:r>
              <a:rPr lang="en-US" baseline="0" dirty="0" smtClean="0"/>
              <a:t> current</a:t>
            </a:r>
            <a:r>
              <a:rPr lang="en-US" dirty="0" smtClean="0"/>
              <a:t>.</a:t>
            </a:r>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37366" indent="-283602" eaLnBrk="0" hangingPunct="0">
              <a:defRPr>
                <a:solidFill>
                  <a:schemeClr val="tx1"/>
                </a:solidFill>
                <a:latin typeface="Arial" charset="0"/>
                <a:ea typeface="ＭＳ Ｐゴシック" charset="-128"/>
              </a:defRPr>
            </a:lvl2pPr>
            <a:lvl3pPr marL="1134409" indent="-226882" eaLnBrk="0" hangingPunct="0">
              <a:defRPr>
                <a:solidFill>
                  <a:schemeClr val="tx1"/>
                </a:solidFill>
                <a:latin typeface="Arial" charset="0"/>
                <a:ea typeface="ＭＳ Ｐゴシック" charset="-128"/>
              </a:defRPr>
            </a:lvl3pPr>
            <a:lvl4pPr marL="1588172" indent="-226882" eaLnBrk="0" hangingPunct="0">
              <a:defRPr>
                <a:solidFill>
                  <a:schemeClr val="tx1"/>
                </a:solidFill>
                <a:latin typeface="Arial" charset="0"/>
                <a:ea typeface="ＭＳ Ｐゴシック" charset="-128"/>
              </a:defRPr>
            </a:lvl4pPr>
            <a:lvl5pPr marL="2041936" indent="-226882" eaLnBrk="0" hangingPunct="0">
              <a:defRPr>
                <a:solidFill>
                  <a:schemeClr val="tx1"/>
                </a:solidFill>
                <a:latin typeface="Arial" charset="0"/>
                <a:ea typeface="ＭＳ Ｐゴシック" charset="-128"/>
              </a:defRPr>
            </a:lvl5pPr>
            <a:lvl6pPr marL="2495700" indent="-226882" eaLnBrk="0" fontAlgn="base" hangingPunct="0">
              <a:spcBef>
                <a:spcPct val="0"/>
              </a:spcBef>
              <a:spcAft>
                <a:spcPct val="0"/>
              </a:spcAft>
              <a:defRPr>
                <a:solidFill>
                  <a:schemeClr val="tx1"/>
                </a:solidFill>
                <a:latin typeface="Arial" charset="0"/>
                <a:ea typeface="ＭＳ Ｐゴシック" charset="-128"/>
              </a:defRPr>
            </a:lvl6pPr>
            <a:lvl7pPr marL="2949464" indent="-226882" eaLnBrk="0" fontAlgn="base" hangingPunct="0">
              <a:spcBef>
                <a:spcPct val="0"/>
              </a:spcBef>
              <a:spcAft>
                <a:spcPct val="0"/>
              </a:spcAft>
              <a:defRPr>
                <a:solidFill>
                  <a:schemeClr val="tx1"/>
                </a:solidFill>
                <a:latin typeface="Arial" charset="0"/>
                <a:ea typeface="ＭＳ Ｐゴシック" charset="-128"/>
              </a:defRPr>
            </a:lvl7pPr>
            <a:lvl8pPr marL="3403227" indent="-226882" eaLnBrk="0" fontAlgn="base" hangingPunct="0">
              <a:spcBef>
                <a:spcPct val="0"/>
              </a:spcBef>
              <a:spcAft>
                <a:spcPct val="0"/>
              </a:spcAft>
              <a:defRPr>
                <a:solidFill>
                  <a:schemeClr val="tx1"/>
                </a:solidFill>
                <a:latin typeface="Arial" charset="0"/>
                <a:ea typeface="ＭＳ Ｐゴシック" charset="-128"/>
              </a:defRPr>
            </a:lvl8pPr>
            <a:lvl9pPr marL="3856990" indent="-226882"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A1BF294-BBC9-4465-AEEC-F962C2EC5D4F}" type="slidenum">
              <a:rPr lang="en-US">
                <a:latin typeface="Calibri" charset="0"/>
              </a:rPr>
              <a:pPr eaLnBrk="1" hangingPunct="1"/>
              <a:t>20</a:t>
            </a:fld>
            <a:endParaRPr lang="en-US">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r>
              <a:rPr lang="en-US" dirty="0"/>
              <a:t>A conducting wire connects the p-type silicon to an external load such as a light or battery, and then back to the n-type silicon, forming a complete circuit. As the free electrons are pushed into the n-type silicon they repel each other because they are of like charge. The wire provides a path for the electrons to move away from each other. This flow of electrons is an electric current that can power a load, such as a calculator or other device, as it travels through the circuit from the n-type to the p-type. </a:t>
            </a:r>
          </a:p>
          <a:p>
            <a:pPr eaLnBrk="1" hangingPunct="1">
              <a:spcBef>
                <a:spcPct val="0"/>
              </a:spcBef>
            </a:pPr>
            <a:endParaRPr lang="en-US" dirty="0"/>
          </a:p>
          <a:p>
            <a:pPr eaLnBrk="1" hangingPunct="1">
              <a:spcBef>
                <a:spcPct val="0"/>
              </a:spcBef>
            </a:pPr>
            <a:r>
              <a:rPr lang="en-US" dirty="0"/>
              <a:t>In addition to the semi-conducting materials, solar cells consist of a top metallic grid or other electrical contact to collect electrons from the semi-conductor and transfer them to the external load, and a back contact layer to complete the electrical circuit. </a:t>
            </a:r>
            <a:endParaRPr lang="en-US" dirty="0" smtClean="0"/>
          </a:p>
          <a:p>
            <a:pPr eaLnBrk="1" hangingPunct="1">
              <a:spcBef>
                <a:spcPct val="0"/>
              </a:spcBef>
            </a:pPr>
            <a:endParaRPr lang="en-US" dirty="0" smtClean="0"/>
          </a:p>
          <a:p>
            <a:pPr eaLnBrk="1" hangingPunct="1">
              <a:spcBef>
                <a:spcPct val="0"/>
              </a:spcBef>
            </a:pPr>
            <a:r>
              <a:rPr lang="en-US" dirty="0" smtClean="0"/>
              <a:t>It is this flow of electrons that produces electrical</a:t>
            </a:r>
            <a:r>
              <a:rPr lang="en-US" baseline="0" dirty="0" smtClean="0"/>
              <a:t> current</a:t>
            </a:r>
            <a:r>
              <a:rPr lang="en-US" dirty="0" smtClean="0"/>
              <a:t>.</a:t>
            </a:r>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37366" indent="-283602" eaLnBrk="0" hangingPunct="0">
              <a:defRPr>
                <a:solidFill>
                  <a:schemeClr val="tx1"/>
                </a:solidFill>
                <a:latin typeface="Arial" charset="0"/>
                <a:ea typeface="ＭＳ Ｐゴシック" charset="-128"/>
              </a:defRPr>
            </a:lvl2pPr>
            <a:lvl3pPr marL="1134409" indent="-226882" eaLnBrk="0" hangingPunct="0">
              <a:defRPr>
                <a:solidFill>
                  <a:schemeClr val="tx1"/>
                </a:solidFill>
                <a:latin typeface="Arial" charset="0"/>
                <a:ea typeface="ＭＳ Ｐゴシック" charset="-128"/>
              </a:defRPr>
            </a:lvl3pPr>
            <a:lvl4pPr marL="1588172" indent="-226882" eaLnBrk="0" hangingPunct="0">
              <a:defRPr>
                <a:solidFill>
                  <a:schemeClr val="tx1"/>
                </a:solidFill>
                <a:latin typeface="Arial" charset="0"/>
                <a:ea typeface="ＭＳ Ｐゴシック" charset="-128"/>
              </a:defRPr>
            </a:lvl4pPr>
            <a:lvl5pPr marL="2041936" indent="-226882" eaLnBrk="0" hangingPunct="0">
              <a:defRPr>
                <a:solidFill>
                  <a:schemeClr val="tx1"/>
                </a:solidFill>
                <a:latin typeface="Arial" charset="0"/>
                <a:ea typeface="ＭＳ Ｐゴシック" charset="-128"/>
              </a:defRPr>
            </a:lvl5pPr>
            <a:lvl6pPr marL="2495700" indent="-226882" eaLnBrk="0" fontAlgn="base" hangingPunct="0">
              <a:spcBef>
                <a:spcPct val="0"/>
              </a:spcBef>
              <a:spcAft>
                <a:spcPct val="0"/>
              </a:spcAft>
              <a:defRPr>
                <a:solidFill>
                  <a:schemeClr val="tx1"/>
                </a:solidFill>
                <a:latin typeface="Arial" charset="0"/>
                <a:ea typeface="ＭＳ Ｐゴシック" charset="-128"/>
              </a:defRPr>
            </a:lvl6pPr>
            <a:lvl7pPr marL="2949464" indent="-226882" eaLnBrk="0" fontAlgn="base" hangingPunct="0">
              <a:spcBef>
                <a:spcPct val="0"/>
              </a:spcBef>
              <a:spcAft>
                <a:spcPct val="0"/>
              </a:spcAft>
              <a:defRPr>
                <a:solidFill>
                  <a:schemeClr val="tx1"/>
                </a:solidFill>
                <a:latin typeface="Arial" charset="0"/>
                <a:ea typeface="ＭＳ Ｐゴシック" charset="-128"/>
              </a:defRPr>
            </a:lvl7pPr>
            <a:lvl8pPr marL="3403227" indent="-226882" eaLnBrk="0" fontAlgn="base" hangingPunct="0">
              <a:spcBef>
                <a:spcPct val="0"/>
              </a:spcBef>
              <a:spcAft>
                <a:spcPct val="0"/>
              </a:spcAft>
              <a:defRPr>
                <a:solidFill>
                  <a:schemeClr val="tx1"/>
                </a:solidFill>
                <a:latin typeface="Arial" charset="0"/>
                <a:ea typeface="ＭＳ Ｐゴシック" charset="-128"/>
              </a:defRPr>
            </a:lvl8pPr>
            <a:lvl9pPr marL="3856990" indent="-226882"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A1BF294-BBC9-4465-AEEC-F962C2EC5D4F}" type="slidenum">
              <a:rPr lang="en-US">
                <a:latin typeface="Calibri" charset="0"/>
              </a:rPr>
              <a:pPr eaLnBrk="1" hangingPunct="1"/>
              <a:t>21</a:t>
            </a:fld>
            <a:endParaRPr lang="en-U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r>
              <a:rPr lang="en-US" dirty="0"/>
              <a:t>A conducting wire connects the p-type silicon to an external load such as a light or battery, and then back to the n-type silicon, forming a complete circuit. As the free electrons are pushed into the n-type silicon they repel each other because they are of like charge. The wire provides a path for the electrons to move away from each other. This flow of electrons is an electric current that can power a load, such as a calculator or other device, as it travels through the circuit from the n-type to the p-type. </a:t>
            </a:r>
          </a:p>
          <a:p>
            <a:pPr eaLnBrk="1" hangingPunct="1">
              <a:spcBef>
                <a:spcPct val="0"/>
              </a:spcBef>
            </a:pPr>
            <a:endParaRPr lang="en-US" dirty="0"/>
          </a:p>
          <a:p>
            <a:pPr eaLnBrk="1" hangingPunct="1">
              <a:spcBef>
                <a:spcPct val="0"/>
              </a:spcBef>
            </a:pPr>
            <a:r>
              <a:rPr lang="en-US" dirty="0"/>
              <a:t>In addition to the semi-conducting materials, solar cells consist of a top metallic grid or other electrical contact to collect electrons from the semi-conductor and transfer them to the external load, and a back contact layer to complete the electrical circuit. </a:t>
            </a:r>
            <a:endParaRPr lang="en-US" dirty="0" smtClean="0"/>
          </a:p>
          <a:p>
            <a:pPr eaLnBrk="1" hangingPunct="1">
              <a:spcBef>
                <a:spcPct val="0"/>
              </a:spcBef>
            </a:pPr>
            <a:endParaRPr lang="en-US" dirty="0" smtClean="0"/>
          </a:p>
          <a:p>
            <a:pPr eaLnBrk="1" hangingPunct="1">
              <a:spcBef>
                <a:spcPct val="0"/>
              </a:spcBef>
            </a:pPr>
            <a:r>
              <a:rPr lang="en-US" dirty="0" smtClean="0"/>
              <a:t>It is this flow of electrons that produces electrical</a:t>
            </a:r>
            <a:r>
              <a:rPr lang="en-US" baseline="0" dirty="0" smtClean="0"/>
              <a:t> current</a:t>
            </a:r>
            <a:r>
              <a:rPr lang="en-US" dirty="0" smtClean="0"/>
              <a:t>.</a:t>
            </a:r>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37366" indent="-283602" eaLnBrk="0" hangingPunct="0">
              <a:defRPr>
                <a:solidFill>
                  <a:schemeClr val="tx1"/>
                </a:solidFill>
                <a:latin typeface="Arial" charset="0"/>
                <a:ea typeface="ＭＳ Ｐゴシック" charset="-128"/>
              </a:defRPr>
            </a:lvl2pPr>
            <a:lvl3pPr marL="1134409" indent="-226882" eaLnBrk="0" hangingPunct="0">
              <a:defRPr>
                <a:solidFill>
                  <a:schemeClr val="tx1"/>
                </a:solidFill>
                <a:latin typeface="Arial" charset="0"/>
                <a:ea typeface="ＭＳ Ｐゴシック" charset="-128"/>
              </a:defRPr>
            </a:lvl3pPr>
            <a:lvl4pPr marL="1588172" indent="-226882" eaLnBrk="0" hangingPunct="0">
              <a:defRPr>
                <a:solidFill>
                  <a:schemeClr val="tx1"/>
                </a:solidFill>
                <a:latin typeface="Arial" charset="0"/>
                <a:ea typeface="ＭＳ Ｐゴシック" charset="-128"/>
              </a:defRPr>
            </a:lvl4pPr>
            <a:lvl5pPr marL="2041936" indent="-226882" eaLnBrk="0" hangingPunct="0">
              <a:defRPr>
                <a:solidFill>
                  <a:schemeClr val="tx1"/>
                </a:solidFill>
                <a:latin typeface="Arial" charset="0"/>
                <a:ea typeface="ＭＳ Ｐゴシック" charset="-128"/>
              </a:defRPr>
            </a:lvl5pPr>
            <a:lvl6pPr marL="2495700" indent="-226882" eaLnBrk="0" fontAlgn="base" hangingPunct="0">
              <a:spcBef>
                <a:spcPct val="0"/>
              </a:spcBef>
              <a:spcAft>
                <a:spcPct val="0"/>
              </a:spcAft>
              <a:defRPr>
                <a:solidFill>
                  <a:schemeClr val="tx1"/>
                </a:solidFill>
                <a:latin typeface="Arial" charset="0"/>
                <a:ea typeface="ＭＳ Ｐゴシック" charset="-128"/>
              </a:defRPr>
            </a:lvl6pPr>
            <a:lvl7pPr marL="2949464" indent="-226882" eaLnBrk="0" fontAlgn="base" hangingPunct="0">
              <a:spcBef>
                <a:spcPct val="0"/>
              </a:spcBef>
              <a:spcAft>
                <a:spcPct val="0"/>
              </a:spcAft>
              <a:defRPr>
                <a:solidFill>
                  <a:schemeClr val="tx1"/>
                </a:solidFill>
                <a:latin typeface="Arial" charset="0"/>
                <a:ea typeface="ＭＳ Ｐゴシック" charset="-128"/>
              </a:defRPr>
            </a:lvl7pPr>
            <a:lvl8pPr marL="3403227" indent="-226882" eaLnBrk="0" fontAlgn="base" hangingPunct="0">
              <a:spcBef>
                <a:spcPct val="0"/>
              </a:spcBef>
              <a:spcAft>
                <a:spcPct val="0"/>
              </a:spcAft>
              <a:defRPr>
                <a:solidFill>
                  <a:schemeClr val="tx1"/>
                </a:solidFill>
                <a:latin typeface="Arial" charset="0"/>
                <a:ea typeface="ＭＳ Ｐゴシック" charset="-128"/>
              </a:defRPr>
            </a:lvl8pPr>
            <a:lvl9pPr marL="3856990" indent="-226882"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A1BF294-BBC9-4465-AEEC-F962C2EC5D4F}" type="slidenum">
              <a:rPr lang="en-US">
                <a:latin typeface="Calibri" charset="0"/>
              </a:rPr>
              <a:pPr eaLnBrk="1" hangingPunct="1"/>
              <a:t>22</a:t>
            </a:fld>
            <a:endParaRPr lang="en-US">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r>
              <a:rPr lang="en-US" dirty="0"/>
              <a:t>A conducting wire connects the p-type silicon to an external load such as a light or battery, and then back to the n-type silicon, forming a complete circuit. As the free electrons are pushed into the n-type silicon they repel each other because they are of like charge. The wire provides a path for the electrons to move away from each other. This flow of electrons is an electric current that can power a load, such as a calculator or other device, as it travels through the circuit from the n-type to the p-type. </a:t>
            </a:r>
          </a:p>
          <a:p>
            <a:pPr eaLnBrk="1" hangingPunct="1">
              <a:spcBef>
                <a:spcPct val="0"/>
              </a:spcBef>
            </a:pPr>
            <a:endParaRPr lang="en-US" dirty="0"/>
          </a:p>
          <a:p>
            <a:pPr eaLnBrk="1" hangingPunct="1">
              <a:spcBef>
                <a:spcPct val="0"/>
              </a:spcBef>
            </a:pPr>
            <a:r>
              <a:rPr lang="en-US" dirty="0"/>
              <a:t>In addition to the semi-conducting materials, solar cells consist of a top metallic grid or other electrical contact to collect electrons from the semi-conductor and transfer them to the external load, and a back contact layer to complete the electrical circuit. </a:t>
            </a:r>
            <a:endParaRPr lang="en-US" dirty="0" smtClean="0"/>
          </a:p>
          <a:p>
            <a:pPr eaLnBrk="1" hangingPunct="1">
              <a:spcBef>
                <a:spcPct val="0"/>
              </a:spcBef>
            </a:pPr>
            <a:endParaRPr lang="en-US" dirty="0" smtClean="0"/>
          </a:p>
          <a:p>
            <a:pPr eaLnBrk="1" hangingPunct="1">
              <a:spcBef>
                <a:spcPct val="0"/>
              </a:spcBef>
            </a:pPr>
            <a:r>
              <a:rPr lang="en-US" dirty="0" smtClean="0"/>
              <a:t>It is this flow of electrons that produces electrical</a:t>
            </a:r>
            <a:r>
              <a:rPr lang="en-US" baseline="0" dirty="0" smtClean="0"/>
              <a:t> current</a:t>
            </a:r>
            <a:r>
              <a:rPr lang="en-US" dirty="0" smtClean="0"/>
              <a:t>.</a:t>
            </a:r>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37366" indent="-283602" eaLnBrk="0" hangingPunct="0">
              <a:defRPr>
                <a:solidFill>
                  <a:schemeClr val="tx1"/>
                </a:solidFill>
                <a:latin typeface="Arial" charset="0"/>
                <a:ea typeface="ＭＳ Ｐゴシック" charset="-128"/>
              </a:defRPr>
            </a:lvl2pPr>
            <a:lvl3pPr marL="1134409" indent="-226882" eaLnBrk="0" hangingPunct="0">
              <a:defRPr>
                <a:solidFill>
                  <a:schemeClr val="tx1"/>
                </a:solidFill>
                <a:latin typeface="Arial" charset="0"/>
                <a:ea typeface="ＭＳ Ｐゴシック" charset="-128"/>
              </a:defRPr>
            </a:lvl3pPr>
            <a:lvl4pPr marL="1588172" indent="-226882" eaLnBrk="0" hangingPunct="0">
              <a:defRPr>
                <a:solidFill>
                  <a:schemeClr val="tx1"/>
                </a:solidFill>
                <a:latin typeface="Arial" charset="0"/>
                <a:ea typeface="ＭＳ Ｐゴシック" charset="-128"/>
              </a:defRPr>
            </a:lvl4pPr>
            <a:lvl5pPr marL="2041936" indent="-226882" eaLnBrk="0" hangingPunct="0">
              <a:defRPr>
                <a:solidFill>
                  <a:schemeClr val="tx1"/>
                </a:solidFill>
                <a:latin typeface="Arial" charset="0"/>
                <a:ea typeface="ＭＳ Ｐゴシック" charset="-128"/>
              </a:defRPr>
            </a:lvl5pPr>
            <a:lvl6pPr marL="2495700" indent="-226882" eaLnBrk="0" fontAlgn="base" hangingPunct="0">
              <a:spcBef>
                <a:spcPct val="0"/>
              </a:spcBef>
              <a:spcAft>
                <a:spcPct val="0"/>
              </a:spcAft>
              <a:defRPr>
                <a:solidFill>
                  <a:schemeClr val="tx1"/>
                </a:solidFill>
                <a:latin typeface="Arial" charset="0"/>
                <a:ea typeface="ＭＳ Ｐゴシック" charset="-128"/>
              </a:defRPr>
            </a:lvl6pPr>
            <a:lvl7pPr marL="2949464" indent="-226882" eaLnBrk="0" fontAlgn="base" hangingPunct="0">
              <a:spcBef>
                <a:spcPct val="0"/>
              </a:spcBef>
              <a:spcAft>
                <a:spcPct val="0"/>
              </a:spcAft>
              <a:defRPr>
                <a:solidFill>
                  <a:schemeClr val="tx1"/>
                </a:solidFill>
                <a:latin typeface="Arial" charset="0"/>
                <a:ea typeface="ＭＳ Ｐゴシック" charset="-128"/>
              </a:defRPr>
            </a:lvl7pPr>
            <a:lvl8pPr marL="3403227" indent="-226882" eaLnBrk="0" fontAlgn="base" hangingPunct="0">
              <a:spcBef>
                <a:spcPct val="0"/>
              </a:spcBef>
              <a:spcAft>
                <a:spcPct val="0"/>
              </a:spcAft>
              <a:defRPr>
                <a:solidFill>
                  <a:schemeClr val="tx1"/>
                </a:solidFill>
                <a:latin typeface="Arial" charset="0"/>
                <a:ea typeface="ＭＳ Ｐゴシック" charset="-128"/>
              </a:defRPr>
            </a:lvl8pPr>
            <a:lvl9pPr marL="3856990" indent="-226882"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A1BF294-BBC9-4465-AEEC-F962C2EC5D4F}" type="slidenum">
              <a:rPr lang="en-US">
                <a:latin typeface="Calibri" charset="0"/>
              </a:rPr>
              <a:pPr eaLnBrk="1" hangingPunct="1"/>
              <a:t>23</a:t>
            </a:fld>
            <a:endParaRPr lang="en-US">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r>
              <a:rPr lang="en-US" dirty="0"/>
              <a:t>A conducting wire connects the p-type silicon to an external load such as a light or battery, and then back to the n-type silicon, forming a complete circuit. As the free electrons are pushed into the n-type silicon they repel each other because they are of like charge. The wire provides a path for the electrons to move away from each other. This flow of electrons is an electric current that can power a load, such as a calculator or other device, as it travels through the circuit from the n-type to the p-type. </a:t>
            </a:r>
          </a:p>
          <a:p>
            <a:pPr eaLnBrk="1" hangingPunct="1">
              <a:spcBef>
                <a:spcPct val="0"/>
              </a:spcBef>
            </a:pPr>
            <a:endParaRPr lang="en-US" dirty="0"/>
          </a:p>
          <a:p>
            <a:pPr eaLnBrk="1" hangingPunct="1">
              <a:spcBef>
                <a:spcPct val="0"/>
              </a:spcBef>
            </a:pPr>
            <a:r>
              <a:rPr lang="en-US" dirty="0"/>
              <a:t>In addition to the semi-conducting materials, solar cells consist of a top metallic grid or other electrical contact to collect electrons from the semi-conductor and transfer them to the external load, and a back contact layer to complete the electrical circuit. </a:t>
            </a:r>
            <a:endParaRPr lang="en-US" dirty="0" smtClean="0"/>
          </a:p>
          <a:p>
            <a:pPr eaLnBrk="1" hangingPunct="1">
              <a:spcBef>
                <a:spcPct val="0"/>
              </a:spcBef>
            </a:pPr>
            <a:endParaRPr lang="en-US" dirty="0" smtClean="0"/>
          </a:p>
          <a:p>
            <a:pPr eaLnBrk="1" hangingPunct="1">
              <a:spcBef>
                <a:spcPct val="0"/>
              </a:spcBef>
            </a:pPr>
            <a:r>
              <a:rPr lang="en-US" dirty="0" smtClean="0"/>
              <a:t>It is this flow of electrons that produces electrical</a:t>
            </a:r>
            <a:r>
              <a:rPr lang="en-US" baseline="0" dirty="0" smtClean="0"/>
              <a:t> current</a:t>
            </a:r>
            <a:r>
              <a:rPr lang="en-US" dirty="0" smtClean="0"/>
              <a:t>.</a:t>
            </a:r>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37366" indent="-283602" eaLnBrk="0" hangingPunct="0">
              <a:defRPr>
                <a:solidFill>
                  <a:schemeClr val="tx1"/>
                </a:solidFill>
                <a:latin typeface="Arial" charset="0"/>
                <a:ea typeface="ＭＳ Ｐゴシック" charset="-128"/>
              </a:defRPr>
            </a:lvl2pPr>
            <a:lvl3pPr marL="1134409" indent="-226882" eaLnBrk="0" hangingPunct="0">
              <a:defRPr>
                <a:solidFill>
                  <a:schemeClr val="tx1"/>
                </a:solidFill>
                <a:latin typeface="Arial" charset="0"/>
                <a:ea typeface="ＭＳ Ｐゴシック" charset="-128"/>
              </a:defRPr>
            </a:lvl3pPr>
            <a:lvl4pPr marL="1588172" indent="-226882" eaLnBrk="0" hangingPunct="0">
              <a:defRPr>
                <a:solidFill>
                  <a:schemeClr val="tx1"/>
                </a:solidFill>
                <a:latin typeface="Arial" charset="0"/>
                <a:ea typeface="ＭＳ Ｐゴシック" charset="-128"/>
              </a:defRPr>
            </a:lvl4pPr>
            <a:lvl5pPr marL="2041936" indent="-226882" eaLnBrk="0" hangingPunct="0">
              <a:defRPr>
                <a:solidFill>
                  <a:schemeClr val="tx1"/>
                </a:solidFill>
                <a:latin typeface="Arial" charset="0"/>
                <a:ea typeface="ＭＳ Ｐゴシック" charset="-128"/>
              </a:defRPr>
            </a:lvl5pPr>
            <a:lvl6pPr marL="2495700" indent="-226882" eaLnBrk="0" fontAlgn="base" hangingPunct="0">
              <a:spcBef>
                <a:spcPct val="0"/>
              </a:spcBef>
              <a:spcAft>
                <a:spcPct val="0"/>
              </a:spcAft>
              <a:defRPr>
                <a:solidFill>
                  <a:schemeClr val="tx1"/>
                </a:solidFill>
                <a:latin typeface="Arial" charset="0"/>
                <a:ea typeface="ＭＳ Ｐゴシック" charset="-128"/>
              </a:defRPr>
            </a:lvl6pPr>
            <a:lvl7pPr marL="2949464" indent="-226882" eaLnBrk="0" fontAlgn="base" hangingPunct="0">
              <a:spcBef>
                <a:spcPct val="0"/>
              </a:spcBef>
              <a:spcAft>
                <a:spcPct val="0"/>
              </a:spcAft>
              <a:defRPr>
                <a:solidFill>
                  <a:schemeClr val="tx1"/>
                </a:solidFill>
                <a:latin typeface="Arial" charset="0"/>
                <a:ea typeface="ＭＳ Ｐゴシック" charset="-128"/>
              </a:defRPr>
            </a:lvl7pPr>
            <a:lvl8pPr marL="3403227" indent="-226882" eaLnBrk="0" fontAlgn="base" hangingPunct="0">
              <a:spcBef>
                <a:spcPct val="0"/>
              </a:spcBef>
              <a:spcAft>
                <a:spcPct val="0"/>
              </a:spcAft>
              <a:defRPr>
                <a:solidFill>
                  <a:schemeClr val="tx1"/>
                </a:solidFill>
                <a:latin typeface="Arial" charset="0"/>
                <a:ea typeface="ＭＳ Ｐゴシック" charset="-128"/>
              </a:defRPr>
            </a:lvl8pPr>
            <a:lvl9pPr marL="3856990" indent="-226882"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A1BF294-BBC9-4465-AEEC-F962C2EC5D4F}" type="slidenum">
              <a:rPr lang="en-US">
                <a:latin typeface="Calibri" charset="0"/>
              </a:rPr>
              <a:pPr eaLnBrk="1" hangingPunct="1"/>
              <a:t>24</a:t>
            </a:fld>
            <a:endParaRPr lang="en-US">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Solar</a:t>
            </a:r>
            <a:r>
              <a:rPr lang="en-US" baseline="0" dirty="0" smtClean="0"/>
              <a:t> energy produces no air pollution, thermal pollution, or water pollution, nor does acquiring solar energy disrupt a natural environment.  The sun simply shines whether we use the energy or not.  Solar energy is a completely sustainable energy source.  Yes, one day the sun </a:t>
            </a:r>
            <a:r>
              <a:rPr lang="en-US" i="1" baseline="0" dirty="0" smtClean="0"/>
              <a:t>will</a:t>
            </a:r>
            <a:r>
              <a:rPr lang="en-US" i="0" baseline="0" dirty="0" smtClean="0"/>
              <a:t> stop producing energy, but if that happens we will have more problems to worry about than how we’ll charge our cell phones!  Solar energy is one of the last free resources available to us, and it is available to us in such vast quantities we could never use all of it at any given time.  Because the sun shines everywhere, and not just where people are, it can be used in places where electricity may not be otherwise available or practical. </a:t>
            </a:r>
            <a:endParaRPr lang="en-US" dirty="0"/>
          </a:p>
        </p:txBody>
      </p:sp>
      <p:sp>
        <p:nvSpPr>
          <p:cNvPr id="4" name="Slide Number Placeholder 3"/>
          <p:cNvSpPr>
            <a:spLocks noGrp="1"/>
          </p:cNvSpPr>
          <p:nvPr>
            <p:ph type="sldNum" sz="quarter" idx="10"/>
          </p:nvPr>
        </p:nvSpPr>
        <p:spPr/>
        <p:txBody>
          <a:bodyPr/>
          <a:lstStyle/>
          <a:p>
            <a:pPr>
              <a:defRPr/>
            </a:pPr>
            <a:fld id="{FA7429CF-F8C3-40A0-9F91-5D0F65252839}" type="slidenum">
              <a:rPr lang="en-US" smtClean="0"/>
              <a:pPr>
                <a:defRPr/>
              </a:pPr>
              <a:t>25</a:t>
            </a:fld>
            <a:endParaRPr lang="en-US"/>
          </a:p>
        </p:txBody>
      </p:sp>
    </p:spTree>
    <p:extLst>
      <p:ext uri="{BB962C8B-B14F-4D97-AF65-F5344CB8AC3E}">
        <p14:creationId xmlns:p14="http://schemas.microsoft.com/office/powerpoint/2010/main" xmlns="" val="398667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Under extreme pressure, and at extremely high temperatures, nuclei of atoms and their electrons can separate, forming plasma.  In this extremely high energy state, nuclei can get close enough to each other to fuse.  When they fuse, they release tremendous amounts of energy.  This is what happens in the sun’s core.</a:t>
            </a:r>
          </a:p>
          <a:p>
            <a:pPr eaLnBrk="1" hangingPunct="1">
              <a:spcBef>
                <a:spcPct val="0"/>
              </a:spcBef>
            </a:pPr>
            <a:endParaRPr lang="en-US" dirty="0" smtClean="0"/>
          </a:p>
          <a:p>
            <a:pPr eaLnBrk="1" hangingPunct="1">
              <a:spcBef>
                <a:spcPct val="0"/>
              </a:spcBef>
            </a:pPr>
            <a:r>
              <a:rPr lang="en-US" dirty="0" smtClean="0"/>
              <a:t>The energy</a:t>
            </a:r>
            <a:r>
              <a:rPr lang="en-US" baseline="0" dirty="0" smtClean="0"/>
              <a:t> produced by fusion can be reabsorbed by other nuclei and re-released in future fusion reactions.  Energy released in the core of the sun can take thousands of years to find its way to the surface of the sun.</a:t>
            </a:r>
          </a:p>
          <a:p>
            <a:pPr eaLnBrk="1" hangingPunct="1">
              <a:spcBef>
                <a:spcPct val="0"/>
              </a:spcBef>
            </a:pPr>
            <a:endParaRPr lang="en-US" baseline="0" dirty="0" smtClean="0"/>
          </a:p>
          <a:p>
            <a:pPr eaLnBrk="1" hangingPunct="1">
              <a:spcBef>
                <a:spcPct val="0"/>
              </a:spcBef>
            </a:pPr>
            <a:r>
              <a:rPr lang="en-US" baseline="0" dirty="0" smtClean="0"/>
              <a:t>Once the energy has left the sun, it is radiated as electromagnetic radiation toward space at a speed of 300 million meters per second, or 186,000 miles per second.  At that speed, the energy needs only 8 minutes to reach the outer atmosphere of the earth 93 million miles away.</a:t>
            </a:r>
          </a:p>
          <a:p>
            <a:pPr eaLnBrk="1" hangingPunct="1">
              <a:spcBef>
                <a:spcPct val="0"/>
              </a:spcBef>
            </a:pPr>
            <a:endParaRPr lang="en-US" baseline="0" dirty="0" smtClean="0"/>
          </a:p>
          <a:p>
            <a:pPr eaLnBrk="1" hangingPunct="1">
              <a:spcBef>
                <a:spcPct val="0"/>
              </a:spcBef>
            </a:pPr>
            <a:r>
              <a:rPr lang="en-US" baseline="0" dirty="0" smtClean="0"/>
              <a:t>Once it reaches the earth, the incoming solar radiation, or </a:t>
            </a:r>
            <a:r>
              <a:rPr lang="en-US" i="1" baseline="0" dirty="0" smtClean="0"/>
              <a:t>insolation</a:t>
            </a:r>
            <a:r>
              <a:rPr lang="en-US" i="0" baseline="0" dirty="0" smtClean="0"/>
              <a:t>, is absorbed and reflected.  The greenhouse effect, a naturally-occurring phenomenon, allows the energy from the sun to remain trapped near the earth’s surface, keeping the temperature of the earth in a comfortable range at night.  Without the greenhouse effect, life on earth would be impossible.</a:t>
            </a:r>
            <a:endParaRPr lang="en-US" dirty="0"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D38CCA-AA8A-4EAC-9256-B588A6E68550}"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7429CF-F8C3-40A0-9F91-5D0F65252839}" type="slidenum">
              <a:rPr lang="en-US" smtClean="0"/>
              <a:pPr>
                <a:defRPr/>
              </a:pPr>
              <a:t>3</a:t>
            </a:fld>
            <a:endParaRPr lang="en-US"/>
          </a:p>
        </p:txBody>
      </p:sp>
    </p:spTree>
    <p:extLst>
      <p:ext uri="{BB962C8B-B14F-4D97-AF65-F5344CB8AC3E}">
        <p14:creationId xmlns:p14="http://schemas.microsoft.com/office/powerpoint/2010/main" xmlns="" val="3398064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7429CF-F8C3-40A0-9F91-5D0F65252839}" type="slidenum">
              <a:rPr lang="en-US" smtClean="0"/>
              <a:pPr>
                <a:defRPr/>
              </a:pPr>
              <a:t>4</a:t>
            </a:fld>
            <a:endParaRPr lang="en-US"/>
          </a:p>
        </p:txBody>
      </p:sp>
    </p:spTree>
    <p:extLst>
      <p:ext uri="{BB962C8B-B14F-4D97-AF65-F5344CB8AC3E}">
        <p14:creationId xmlns:p14="http://schemas.microsoft.com/office/powerpoint/2010/main" xmlns="" val="339806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7429CF-F8C3-40A0-9F91-5D0F65252839}" type="slidenum">
              <a:rPr lang="en-US" smtClean="0"/>
              <a:pPr>
                <a:defRPr/>
              </a:pPr>
              <a:t>5</a:t>
            </a:fld>
            <a:endParaRPr lang="en-US"/>
          </a:p>
        </p:txBody>
      </p:sp>
    </p:spTree>
    <p:extLst>
      <p:ext uri="{BB962C8B-B14F-4D97-AF65-F5344CB8AC3E}">
        <p14:creationId xmlns:p14="http://schemas.microsoft.com/office/powerpoint/2010/main" xmlns="" val="339806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7429CF-F8C3-40A0-9F91-5D0F65252839}" type="slidenum">
              <a:rPr lang="en-US" smtClean="0"/>
              <a:pPr>
                <a:defRPr/>
              </a:pPr>
              <a:t>6</a:t>
            </a:fld>
            <a:endParaRPr lang="en-US"/>
          </a:p>
        </p:txBody>
      </p:sp>
    </p:spTree>
    <p:extLst>
      <p:ext uri="{BB962C8B-B14F-4D97-AF65-F5344CB8AC3E}">
        <p14:creationId xmlns:p14="http://schemas.microsoft.com/office/powerpoint/2010/main" xmlns="" val="3398064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7429CF-F8C3-40A0-9F91-5D0F65252839}" type="slidenum">
              <a:rPr lang="en-US" smtClean="0"/>
              <a:pPr>
                <a:defRPr/>
              </a:pPr>
              <a:t>7</a:t>
            </a:fld>
            <a:endParaRPr lang="en-US"/>
          </a:p>
        </p:txBody>
      </p:sp>
    </p:spTree>
    <p:extLst>
      <p:ext uri="{BB962C8B-B14F-4D97-AF65-F5344CB8AC3E}">
        <p14:creationId xmlns:p14="http://schemas.microsoft.com/office/powerpoint/2010/main" xmlns="" val="3398064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7429CF-F8C3-40A0-9F91-5D0F65252839}" type="slidenum">
              <a:rPr lang="en-US" smtClean="0"/>
              <a:pPr>
                <a:defRPr/>
              </a:pPr>
              <a:t>8</a:t>
            </a:fld>
            <a:endParaRPr lang="en-US"/>
          </a:p>
        </p:txBody>
      </p:sp>
    </p:spTree>
    <p:extLst>
      <p:ext uri="{BB962C8B-B14F-4D97-AF65-F5344CB8AC3E}">
        <p14:creationId xmlns:p14="http://schemas.microsoft.com/office/powerpoint/2010/main" xmlns="" val="3398064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7429CF-F8C3-40A0-9F91-5D0F65252839}" type="slidenum">
              <a:rPr lang="en-US" smtClean="0"/>
              <a:pPr>
                <a:defRPr/>
              </a:pPr>
              <a:t>9</a:t>
            </a:fld>
            <a:endParaRPr lang="en-US"/>
          </a:p>
        </p:txBody>
      </p:sp>
    </p:spTree>
    <p:extLst>
      <p:ext uri="{BB962C8B-B14F-4D97-AF65-F5344CB8AC3E}">
        <p14:creationId xmlns:p14="http://schemas.microsoft.com/office/powerpoint/2010/main" xmlns="" val="339806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E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524000"/>
            <a:ext cx="6400800" cy="1752600"/>
          </a:xfrm>
        </p:spPr>
        <p:txBody>
          <a:bodyPr/>
          <a:lstStyle>
            <a:lvl1pPr marL="0" indent="0" algn="l">
              <a:buNone/>
              <a:defRPr baseline="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1"/>
          <p:cNvSpPr>
            <a:spLocks noGrp="1"/>
          </p:cNvSpPr>
          <p:nvPr>
            <p:ph type="title"/>
          </p:nvPr>
        </p:nvSpPr>
        <p:spPr>
          <a:xfrm>
            <a:off x="-152400" y="274638"/>
            <a:ext cx="9448800" cy="11430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lvl1pPr>
              <a:defRPr smtClean="0">
                <a:solidFill>
                  <a:srgbClr val="7F7F7F"/>
                </a:solidFill>
              </a:defRPr>
            </a:lvl1pPr>
          </a:lstStyle>
          <a:p>
            <a:pPr>
              <a:defRPr/>
            </a:pPr>
            <a:fld id="{5AE47683-05E9-4026-AA57-939916224046}" type="datetime1">
              <a:rPr lang="en-US"/>
              <a:pPr>
                <a:defRPr/>
              </a:pPr>
              <a:t>11/29/2017</a:t>
            </a:fld>
            <a:endParaRPr lang="en-US"/>
          </a:p>
        </p:txBody>
      </p:sp>
      <p:sp>
        <p:nvSpPr>
          <p:cNvPr id="5" name="Footer Placeholder 4"/>
          <p:cNvSpPr>
            <a:spLocks noGrp="1"/>
          </p:cNvSpPr>
          <p:nvPr>
            <p:ph type="ftr" sz="quarter" idx="11"/>
          </p:nvPr>
        </p:nvSpPr>
        <p:spPr/>
        <p:txBody>
          <a:bodyPr/>
          <a:lstStyle>
            <a:lvl1pPr>
              <a:defRPr baseline="0">
                <a:solidFill>
                  <a:schemeClr val="tx1">
                    <a:lumMod val="50000"/>
                    <a:lumOff val="50000"/>
                  </a:schemeClr>
                </a:solidFill>
              </a:defRPr>
            </a:lvl1pPr>
          </a:lstStyle>
          <a:p>
            <a:pPr>
              <a:defRPr/>
            </a:pPr>
            <a:r>
              <a:rPr lang="en-US"/>
              <a:t>The NEED Project: 30  Years of Energy Education </a:t>
            </a:r>
            <a:endParaRPr lang="en-US" dirty="0"/>
          </a:p>
        </p:txBody>
      </p:sp>
      <p:sp>
        <p:nvSpPr>
          <p:cNvPr id="6" name="Slide Number Placeholder 5"/>
          <p:cNvSpPr>
            <a:spLocks noGrp="1"/>
          </p:cNvSpPr>
          <p:nvPr>
            <p:ph type="sldNum" sz="quarter" idx="12"/>
          </p:nvPr>
        </p:nvSpPr>
        <p:spPr/>
        <p:txBody>
          <a:bodyPr/>
          <a:lstStyle>
            <a:lvl1pPr>
              <a:defRPr smtClean="0">
                <a:solidFill>
                  <a:srgbClr val="7F7F7F"/>
                </a:solidFill>
              </a:defRPr>
            </a:lvl1pPr>
          </a:lstStyle>
          <a:p>
            <a:pPr>
              <a:defRPr/>
            </a:pPr>
            <a:fld id="{D5F377AB-A4A3-44BC-BC81-E6D6B63346B9}" type="slidenum">
              <a:rPr lang="en-US"/>
              <a:pPr>
                <a:defRPr/>
              </a:pPr>
              <a:t>‹#›</a:t>
            </a:fld>
            <a:endParaRPr lang="en-US"/>
          </a:p>
        </p:txBody>
      </p:sp>
    </p:spTree>
    <p:extLst>
      <p:ext uri="{BB962C8B-B14F-4D97-AF65-F5344CB8AC3E}">
        <p14:creationId xmlns:p14="http://schemas.microsoft.com/office/powerpoint/2010/main" xmlns="" val="191503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userDrawn="1"/>
        </p:nvCxnSpPr>
        <p:spPr>
          <a:xfrm rot="5400000">
            <a:off x="2285207" y="3809206"/>
            <a:ext cx="4572000" cy="1587"/>
          </a:xfrm>
          <a:prstGeom prst="line">
            <a:avLst/>
          </a:prstGeom>
          <a:ln w="6350">
            <a:solidFill>
              <a:srgbClr val="C0C0C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6"/>
          <p:cNvSpPr>
            <a:spLocks noGrp="1"/>
          </p:cNvSpPr>
          <p:nvPr>
            <p:ph type="dt" sz="half" idx="10"/>
          </p:nvPr>
        </p:nvSpPr>
        <p:spPr/>
        <p:txBody>
          <a:bodyPr/>
          <a:lstStyle>
            <a:lvl1pPr>
              <a:defRPr smtClean="0"/>
            </a:lvl1pPr>
          </a:lstStyle>
          <a:p>
            <a:pPr>
              <a:defRPr/>
            </a:pPr>
            <a:fld id="{9EEFA6D9-D504-4430-9581-5A2A9B38B49B}" type="datetime1">
              <a:rPr lang="en-US"/>
              <a:pPr>
                <a:defRPr/>
              </a:pPr>
              <a:t>11/29/2017</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t>The NEED Project: 30  Years of Energy Education </a:t>
            </a:r>
          </a:p>
        </p:txBody>
      </p:sp>
      <p:sp>
        <p:nvSpPr>
          <p:cNvPr id="10" name="Slide Number Placeholder 8"/>
          <p:cNvSpPr>
            <a:spLocks noGrp="1"/>
          </p:cNvSpPr>
          <p:nvPr>
            <p:ph type="sldNum" sz="quarter" idx="12"/>
          </p:nvPr>
        </p:nvSpPr>
        <p:spPr/>
        <p:txBody>
          <a:bodyPr/>
          <a:lstStyle>
            <a:lvl1pPr>
              <a:defRPr smtClean="0"/>
            </a:lvl1pPr>
          </a:lstStyle>
          <a:p>
            <a:pPr>
              <a:defRPr/>
            </a:pPr>
            <a:fld id="{EB34E2B8-ADB6-44A9-9289-0009193A9297}" type="slidenum">
              <a:rPr lang="en-US"/>
              <a:pPr>
                <a:defRPr/>
              </a:pPr>
              <a:t>‹#›</a:t>
            </a:fld>
            <a:endParaRPr lang="en-US"/>
          </a:p>
        </p:txBody>
      </p:sp>
    </p:spTree>
    <p:extLst>
      <p:ext uri="{BB962C8B-B14F-4D97-AF65-F5344CB8AC3E}">
        <p14:creationId xmlns:p14="http://schemas.microsoft.com/office/powerpoint/2010/main" xmlns="" val="2447088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NE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7A6DD191-9CFE-4946-BCDD-599BDE758ECE}" type="datetime1">
              <a:rPr lang="en-US"/>
              <a:pPr>
                <a:defRPr/>
              </a:pPr>
              <a:t>11/29/2017</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The NEED Project: 30  Years of Energy Education </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D765E8A-AE86-4C80-9181-B2BD05D75876}" type="slidenum">
              <a:rPr lang="en-US"/>
              <a:pPr>
                <a:defRPr/>
              </a:pPr>
              <a:t>‹#›</a:t>
            </a:fld>
            <a:endParaRPr lang="en-US"/>
          </a:p>
        </p:txBody>
      </p:sp>
    </p:spTree>
    <p:extLst>
      <p:ext uri="{BB962C8B-B14F-4D97-AF65-F5344CB8AC3E}">
        <p14:creationId xmlns:p14="http://schemas.microsoft.com/office/powerpoint/2010/main" xmlns="" val="587972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88D4CF9-6F87-4282-AA19-550362C7B7E7}" type="datetime1">
              <a:rPr lang="en-US"/>
              <a:pPr>
                <a:defRPr/>
              </a:pPr>
              <a:t>11/29/2017</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The NEED Project: 30  Years of Energy Education </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8C1F195-DA86-4A68-89D3-86B2B0807BC5}" type="slidenum">
              <a:rPr lang="en-US"/>
              <a:pPr>
                <a:defRPr/>
              </a:pPr>
              <a:t>‹#›</a:t>
            </a:fld>
            <a:endParaRPr lang="en-US"/>
          </a:p>
        </p:txBody>
      </p:sp>
    </p:spTree>
    <p:extLst>
      <p:ext uri="{BB962C8B-B14F-4D97-AF65-F5344CB8AC3E}">
        <p14:creationId xmlns:p14="http://schemas.microsoft.com/office/powerpoint/2010/main" xmlns="" val="2596117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userDrawn="1"/>
        </p:nvCxnSpPr>
        <p:spPr>
          <a:xfrm rot="5400000">
            <a:off x="648494" y="3161506"/>
            <a:ext cx="5867400" cy="1588"/>
          </a:xfrm>
          <a:prstGeom prst="line">
            <a:avLst/>
          </a:prstGeom>
          <a:ln w="6350">
            <a:solidFill>
              <a:srgbClr val="C0C0C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3050"/>
            <a:ext cx="3008313" cy="1162050"/>
          </a:xfrm>
        </p:spPr>
        <p:txBody>
          <a:bodyPr lIns="91440"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Date Placeholder 4"/>
          <p:cNvSpPr>
            <a:spLocks noGrp="1"/>
          </p:cNvSpPr>
          <p:nvPr>
            <p:ph type="dt" sz="half" idx="10"/>
          </p:nvPr>
        </p:nvSpPr>
        <p:spPr/>
        <p:txBody>
          <a:bodyPr/>
          <a:lstStyle>
            <a:lvl1pPr>
              <a:defRPr smtClean="0"/>
            </a:lvl1pPr>
          </a:lstStyle>
          <a:p>
            <a:pPr>
              <a:defRPr/>
            </a:pPr>
            <a:fld id="{9C622681-29AC-4A96-81F9-E04855F18AE3}" type="datetime1">
              <a:rPr lang="en-US"/>
              <a:pPr>
                <a:defRPr/>
              </a:pPr>
              <a:t>11/29/2017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t>The NEED Project: 30  Years of Energy Education </a:t>
            </a:r>
          </a:p>
        </p:txBody>
      </p:sp>
      <p:sp>
        <p:nvSpPr>
          <p:cNvPr id="8" name="Slide Number Placeholder 6"/>
          <p:cNvSpPr>
            <a:spLocks noGrp="1"/>
          </p:cNvSpPr>
          <p:nvPr>
            <p:ph type="sldNum" sz="quarter" idx="12"/>
          </p:nvPr>
        </p:nvSpPr>
        <p:spPr/>
        <p:txBody>
          <a:bodyPr/>
          <a:lstStyle>
            <a:lvl1pPr>
              <a:defRPr smtClean="0"/>
            </a:lvl1pPr>
          </a:lstStyle>
          <a:p>
            <a:pPr>
              <a:defRPr/>
            </a:pPr>
            <a:fld id="{1CEA5244-1ED9-432C-A6B1-EBDDF59E784F}" type="slidenum">
              <a:rPr lang="en-US"/>
              <a:pPr>
                <a:defRPr/>
              </a:pPr>
              <a:t>‹#›</a:t>
            </a:fld>
            <a:endParaRPr lang="en-US"/>
          </a:p>
        </p:txBody>
      </p:sp>
    </p:spTree>
    <p:extLst>
      <p:ext uri="{BB962C8B-B14F-4D97-AF65-F5344CB8AC3E}">
        <p14:creationId xmlns:p14="http://schemas.microsoft.com/office/powerpoint/2010/main" xmlns="" val="4138116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301D3EC-0605-44C8-AEBF-D0481C70E3A5}" type="datetime1">
              <a:rPr lang="en-US"/>
              <a:pPr>
                <a:defRPr/>
              </a:pPr>
              <a:t>11/29/2017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The NEED Project: 30  Years of Energy Education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0C1835D-8F91-4415-AEF0-26928D94BC7F}" type="slidenum">
              <a:rPr lang="en-US"/>
              <a:pPr>
                <a:defRPr/>
              </a:pPr>
              <a:t>‹#›</a:t>
            </a:fld>
            <a:endParaRPr lang="en-US"/>
          </a:p>
        </p:txBody>
      </p:sp>
    </p:spTree>
    <p:extLst>
      <p:ext uri="{BB962C8B-B14F-4D97-AF65-F5344CB8AC3E}">
        <p14:creationId xmlns:p14="http://schemas.microsoft.com/office/powerpoint/2010/main" xmlns="" val="146354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5C17895-6182-4579-B65F-0B615984A54C}" type="datetime1">
              <a:rPr lang="en-US"/>
              <a:pPr>
                <a:defRPr/>
              </a:pPr>
              <a:t>11/29/2017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The NEED Project: 30  Years of Energy Education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9B57AC7-8555-4935-984D-ECB8CA34F1C4}" type="slidenum">
              <a:rPr lang="en-US"/>
              <a:pPr>
                <a:defRPr/>
              </a:pPr>
              <a:t>‹#›</a:t>
            </a:fld>
            <a:endParaRPr lang="en-US"/>
          </a:p>
        </p:txBody>
      </p:sp>
    </p:spTree>
    <p:extLst>
      <p:ext uri="{BB962C8B-B14F-4D97-AF65-F5344CB8AC3E}">
        <p14:creationId xmlns:p14="http://schemas.microsoft.com/office/powerpoint/2010/main" xmlns="" val="3538354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363E745-134D-43D4-AF7A-6C11CE93E31D}" type="datetime1">
              <a:rPr lang="en-US"/>
              <a:pPr>
                <a:defRPr/>
              </a:pPr>
              <a:t>11/29/2017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The NEED Project: 30  Years of Energy Education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27EC672-34D8-46F8-8947-949596067EE8}" type="slidenum">
              <a:rPr lang="en-US"/>
              <a:pPr>
                <a:defRPr/>
              </a:pPr>
              <a:t>‹#›</a:t>
            </a:fld>
            <a:endParaRPr lang="en-US"/>
          </a:p>
        </p:txBody>
      </p:sp>
    </p:spTree>
    <p:extLst>
      <p:ext uri="{BB962C8B-B14F-4D97-AF65-F5344CB8AC3E}">
        <p14:creationId xmlns:p14="http://schemas.microsoft.com/office/powerpoint/2010/main" xmlns="" val="1923581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381000" y="304800"/>
            <a:ext cx="9982200" cy="1143000"/>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a:p>
        </p:txBody>
      </p:sp>
      <p:sp>
        <p:nvSpPr>
          <p:cNvPr id="2" name="Title 1"/>
          <p:cNvSpPr>
            <a:spLocks noGrp="1"/>
          </p:cNvSpPr>
          <p:nvPr>
            <p:ph type="title"/>
          </p:nvPr>
        </p:nvSpPr>
        <p:spPr>
          <a:xfrm>
            <a:off x="457200" y="381000"/>
            <a:ext cx="8229600" cy="6096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92D050"/>
              </a:buClr>
              <a:buFont typeface="Wingdings" pitchFamily="2" charset="2"/>
              <a:buChar char="§"/>
              <a:defRPr>
                <a:solidFill>
                  <a:schemeClr val="tx1"/>
                </a:solidFill>
              </a:defRPr>
            </a:lvl1pPr>
            <a:lvl2pPr marL="742950" indent="-285750">
              <a:buClr>
                <a:srgbClr val="92D050"/>
              </a:buClr>
              <a:buFont typeface="Arial" pitchFamily="34" charset="0"/>
              <a:buChar char="•"/>
              <a:defRPr>
                <a:solidFill>
                  <a:schemeClr val="tx1"/>
                </a:solidFill>
              </a:defRPr>
            </a:lvl2pPr>
            <a:lvl3pPr marL="1143000" indent="-228600">
              <a:buClr>
                <a:srgbClr val="92D050"/>
              </a:buClr>
              <a:buFont typeface="Wingdings" pitchFamily="2" charset="2"/>
              <a:buChar char="§"/>
              <a:defRPr>
                <a:solidFill>
                  <a:schemeClr val="tx1"/>
                </a:solidFill>
              </a:defRPr>
            </a:lvl3pPr>
            <a:lvl4pPr marL="1600200" indent="-228600">
              <a:buClr>
                <a:srgbClr val="92D050"/>
              </a:buClr>
              <a:buFont typeface="Arial" pitchFamily="34" charset="0"/>
              <a:buChar char="•"/>
              <a:defRPr>
                <a:solidFill>
                  <a:schemeClr val="tx1"/>
                </a:solidFill>
              </a:defRPr>
            </a:lvl4pPr>
            <a:lvl5pPr>
              <a:buClr>
                <a:srgbClr val="92D050"/>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ubtitle 2"/>
          <p:cNvSpPr>
            <a:spLocks noGrp="1"/>
          </p:cNvSpPr>
          <p:nvPr>
            <p:ph type="subTitle" idx="10" hasCustomPrompt="1"/>
          </p:nvPr>
        </p:nvSpPr>
        <p:spPr>
          <a:xfrm>
            <a:off x="1143000" y="990600"/>
            <a:ext cx="6400800" cy="304800"/>
          </a:xfrm>
        </p:spPr>
        <p:txBody>
          <a:bodyPr>
            <a:normAutofit/>
          </a:bodyPr>
          <a:lstStyle>
            <a:lvl1pPr marL="0" indent="0" algn="ctr">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AND A SUBTITLE</a:t>
            </a:r>
            <a:endParaRPr lang="en-US" dirty="0"/>
          </a:p>
        </p:txBody>
      </p:sp>
    </p:spTree>
    <p:extLst>
      <p:ext uri="{BB962C8B-B14F-4D97-AF65-F5344CB8AC3E}">
        <p14:creationId xmlns:p14="http://schemas.microsoft.com/office/powerpoint/2010/main" xmlns="" val="3753642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002A67B-ABAC-4033-A251-DD58EA4802EF}" type="datetime2">
              <a:rPr lang="en-US"/>
              <a:pPr>
                <a:defRPr/>
              </a:pPr>
              <a:t>Wednesday, November 29, 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PH 0101  Unit-5 Lecture-2</a:t>
            </a:r>
          </a:p>
        </p:txBody>
      </p:sp>
      <p:sp>
        <p:nvSpPr>
          <p:cNvPr id="6" name="Rectangle 6"/>
          <p:cNvSpPr>
            <a:spLocks noGrp="1" noChangeArrowheads="1"/>
          </p:cNvSpPr>
          <p:nvPr>
            <p:ph type="sldNum" sz="quarter" idx="12"/>
          </p:nvPr>
        </p:nvSpPr>
        <p:spPr>
          <a:ln/>
        </p:spPr>
        <p:txBody>
          <a:bodyPr/>
          <a:lstStyle>
            <a:lvl1pPr>
              <a:defRPr/>
            </a:lvl1pPr>
          </a:lstStyle>
          <a:p>
            <a:pPr>
              <a:defRPr/>
            </a:pPr>
            <a:fld id="{DBCEC657-60CB-4791-B93F-2763D47CA0D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NEED">
    <p:spTree>
      <p:nvGrpSpPr>
        <p:cNvPr id="1" name=""/>
        <p:cNvGrpSpPr/>
        <p:nvPr/>
      </p:nvGrpSpPr>
      <p:grpSpPr>
        <a:xfrm>
          <a:off x="0" y="0"/>
          <a:ext cx="0" cy="0"/>
          <a:chOff x="0" y="0"/>
          <a:chExt cx="0" cy="0"/>
        </a:xfrm>
      </p:grpSpPr>
      <p:sp>
        <p:nvSpPr>
          <p:cNvPr id="10" name="Title 1"/>
          <p:cNvSpPr>
            <a:spLocks noGrp="1"/>
          </p:cNvSpPr>
          <p:nvPr>
            <p:ph type="title"/>
          </p:nvPr>
        </p:nvSpPr>
        <p:spPr>
          <a:xfrm>
            <a:off x="-152400" y="274638"/>
            <a:ext cx="9448800" cy="1143000"/>
          </a:xfrm>
        </p:spPr>
        <p:txBody>
          <a:bodyPr anchor="t" anchorCtr="0"/>
          <a:lstStyle/>
          <a:p>
            <a:r>
              <a:rPr lang="en-US" dirty="0" smtClean="0"/>
              <a:t>Click to edit Master title style</a:t>
            </a:r>
            <a:endParaRPr lang="en-US" dirty="0"/>
          </a:p>
        </p:txBody>
      </p:sp>
      <p:sp>
        <p:nvSpPr>
          <p:cNvPr id="3" name="Subtitle 2"/>
          <p:cNvSpPr>
            <a:spLocks noGrp="1"/>
          </p:cNvSpPr>
          <p:nvPr>
            <p:ph type="subTitle" idx="1"/>
          </p:nvPr>
        </p:nvSpPr>
        <p:spPr>
          <a:xfrm>
            <a:off x="381000" y="838200"/>
            <a:ext cx="6400800" cy="762000"/>
          </a:xfrm>
        </p:spPr>
        <p:txBody>
          <a:bodyPr>
            <a:normAutofit/>
          </a:bodyPr>
          <a:lstStyle>
            <a:lvl1pPr marL="0" indent="0" algn="l">
              <a:buNone/>
              <a:defRPr sz="2800" b="1" baseline="0">
                <a:solidFill>
                  <a:srgbClr val="D8DE9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1" name="Content Placeholder 2"/>
          <p:cNvSpPr>
            <a:spLocks noGrp="1"/>
          </p:cNvSpPr>
          <p:nvPr>
            <p:ph idx="13"/>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smtClean="0">
                <a:solidFill>
                  <a:srgbClr val="7F7F7F"/>
                </a:solidFill>
              </a:defRPr>
            </a:lvl1pPr>
          </a:lstStyle>
          <a:p>
            <a:pPr>
              <a:defRPr/>
            </a:pPr>
            <a:fld id="{72E9B410-681B-4B53-A689-CC631B0DBBC8}" type="datetime1">
              <a:rPr lang="en-US"/>
              <a:pPr>
                <a:defRPr/>
              </a:pPr>
              <a:t>11/29/2017</a:t>
            </a:fld>
            <a:endParaRPr lang="en-US"/>
          </a:p>
        </p:txBody>
      </p:sp>
      <p:sp>
        <p:nvSpPr>
          <p:cNvPr id="6" name="Footer Placeholder 4"/>
          <p:cNvSpPr>
            <a:spLocks noGrp="1"/>
          </p:cNvSpPr>
          <p:nvPr>
            <p:ph type="ftr" sz="quarter" idx="15"/>
          </p:nvPr>
        </p:nvSpPr>
        <p:spPr/>
        <p:txBody>
          <a:bodyPr/>
          <a:lstStyle>
            <a:lvl1pPr>
              <a:defRPr baseline="0">
                <a:solidFill>
                  <a:schemeClr val="tx1">
                    <a:lumMod val="50000"/>
                    <a:lumOff val="50000"/>
                  </a:schemeClr>
                </a:solidFill>
              </a:defRPr>
            </a:lvl1pPr>
          </a:lstStyle>
          <a:p>
            <a:pPr>
              <a:defRPr/>
            </a:pPr>
            <a:r>
              <a:rPr lang="en-US"/>
              <a:t>The NEED Project: 30  Years of Energy Education </a:t>
            </a:r>
            <a:endParaRPr lang="en-US" dirty="0"/>
          </a:p>
        </p:txBody>
      </p:sp>
      <p:sp>
        <p:nvSpPr>
          <p:cNvPr id="7" name="Slide Number Placeholder 5"/>
          <p:cNvSpPr>
            <a:spLocks noGrp="1"/>
          </p:cNvSpPr>
          <p:nvPr>
            <p:ph type="sldNum" sz="quarter" idx="16"/>
          </p:nvPr>
        </p:nvSpPr>
        <p:spPr/>
        <p:txBody>
          <a:bodyPr/>
          <a:lstStyle>
            <a:lvl1pPr>
              <a:defRPr smtClean="0">
                <a:solidFill>
                  <a:srgbClr val="7F7F7F"/>
                </a:solidFill>
              </a:defRPr>
            </a:lvl1pPr>
          </a:lstStyle>
          <a:p>
            <a:pPr>
              <a:defRPr/>
            </a:pPr>
            <a:fld id="{27BE72E0-5309-4AEE-9DCF-0FA380140549}" type="slidenum">
              <a:rPr lang="en-US"/>
              <a:pPr>
                <a:defRPr/>
              </a:pPr>
              <a:t>‹#›</a:t>
            </a:fld>
            <a:endParaRPr lang="en-US"/>
          </a:p>
        </p:txBody>
      </p:sp>
    </p:spTree>
    <p:extLst>
      <p:ext uri="{BB962C8B-B14F-4D97-AF65-F5344CB8AC3E}">
        <p14:creationId xmlns:p14="http://schemas.microsoft.com/office/powerpoint/2010/main" xmlns="" val="134814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9A7125F-B981-4027-AF49-D2B15D95E0E2}" type="datetime1">
              <a:rPr lang="en-US"/>
              <a:pPr>
                <a:defRPr/>
              </a:pPr>
              <a:t>11/29/2017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The NEED Project: 30  Years of Energy Education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3D5B16-6C8F-4916-8F1A-46ACC5141173}" type="slidenum">
              <a:rPr lang="en-US"/>
              <a:pPr>
                <a:defRPr/>
              </a:pPr>
              <a:t>‹#›</a:t>
            </a:fld>
            <a:endParaRPr lang="en-US"/>
          </a:p>
        </p:txBody>
      </p:sp>
    </p:spTree>
    <p:extLst>
      <p:ext uri="{BB962C8B-B14F-4D97-AF65-F5344CB8AC3E}">
        <p14:creationId xmlns:p14="http://schemas.microsoft.com/office/powerpoint/2010/main" xmlns="" val="400596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Subtitle 2"/>
          <p:cNvSpPr txBox="1">
            <a:spLocks/>
          </p:cNvSpPr>
          <p:nvPr userDrawn="1"/>
        </p:nvSpPr>
        <p:spPr>
          <a:xfrm>
            <a:off x="381000" y="1524000"/>
            <a:ext cx="6400800" cy="1752600"/>
          </a:xfrm>
          <a:prstGeom prst="rect">
            <a:avLst/>
          </a:prstGeom>
        </p:spPr>
        <p:txBody>
          <a:bodyPr>
            <a:norm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None/>
              <a:defRPr/>
            </a:pPr>
            <a:r>
              <a:rPr lang="en-US" sz="3200" smtClean="0">
                <a:solidFill>
                  <a:srgbClr val="404040"/>
                </a:solidFill>
                <a:latin typeface="Franklin Gothic Book" charset="0"/>
              </a:rPr>
              <a:t>Click to edit Master subtitle style</a:t>
            </a:r>
          </a:p>
        </p:txBody>
      </p:sp>
      <p:sp>
        <p:nvSpPr>
          <p:cNvPr id="9" name="Title 1"/>
          <p:cNvSpPr>
            <a:spLocks noGrp="1"/>
          </p:cNvSpPr>
          <p:nvPr>
            <p:ph type="title"/>
          </p:nvPr>
        </p:nvSpPr>
        <p:spPr>
          <a:xfrm>
            <a:off x="-152400" y="274638"/>
            <a:ext cx="9448800" cy="1143000"/>
          </a:xfrm>
        </p:spPr>
        <p:txBody>
          <a:bodyPr anchor="t" anchorCtr="0"/>
          <a:lstStyle/>
          <a:p>
            <a:r>
              <a:rPr lang="en-US" dirty="0" smtClean="0"/>
              <a:t>Click to edit Master title style</a:t>
            </a:r>
            <a:endParaRPr lang="en-US" dirty="0"/>
          </a:p>
        </p:txBody>
      </p:sp>
      <p:sp>
        <p:nvSpPr>
          <p:cNvPr id="10" name="Subtitle 2"/>
          <p:cNvSpPr>
            <a:spLocks noGrp="1"/>
          </p:cNvSpPr>
          <p:nvPr>
            <p:ph type="subTitle" idx="13"/>
          </p:nvPr>
        </p:nvSpPr>
        <p:spPr>
          <a:xfrm>
            <a:off x="381000" y="838200"/>
            <a:ext cx="6400800" cy="762000"/>
          </a:xfrm>
        </p:spPr>
        <p:txBody>
          <a:bodyPr>
            <a:normAutofit/>
          </a:bodyPr>
          <a:lstStyle>
            <a:lvl1pPr marL="0" indent="0" algn="l">
              <a:buNone/>
              <a:defRPr sz="2800" b="1" baseline="0">
                <a:solidFill>
                  <a:srgbClr val="D8DE9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Date Placeholder 3"/>
          <p:cNvSpPr>
            <a:spLocks noGrp="1"/>
          </p:cNvSpPr>
          <p:nvPr>
            <p:ph type="dt" sz="half" idx="14"/>
          </p:nvPr>
        </p:nvSpPr>
        <p:spPr/>
        <p:txBody>
          <a:bodyPr/>
          <a:lstStyle>
            <a:lvl1pPr>
              <a:defRPr smtClean="0"/>
            </a:lvl1pPr>
          </a:lstStyle>
          <a:p>
            <a:pPr>
              <a:defRPr/>
            </a:pPr>
            <a:fld id="{01750544-BEB3-4602-9D22-7B6C6BCA271E}" type="datetime1">
              <a:rPr lang="en-US"/>
              <a:pPr>
                <a:defRPr/>
              </a:pPr>
              <a:t>11/29/2017</a:t>
            </a:fld>
            <a:endParaRPr lang="en-US"/>
          </a:p>
        </p:txBody>
      </p:sp>
      <p:sp>
        <p:nvSpPr>
          <p:cNvPr id="6" name="Footer Placeholder 4"/>
          <p:cNvSpPr>
            <a:spLocks noGrp="1"/>
          </p:cNvSpPr>
          <p:nvPr>
            <p:ph type="ftr" sz="quarter" idx="15"/>
          </p:nvPr>
        </p:nvSpPr>
        <p:spPr/>
        <p:txBody>
          <a:bodyPr/>
          <a:lstStyle>
            <a:lvl1pPr>
              <a:defRPr/>
            </a:lvl1pPr>
          </a:lstStyle>
          <a:p>
            <a:pPr>
              <a:defRPr/>
            </a:pPr>
            <a:r>
              <a:rPr lang="en-US"/>
              <a:t>The NEED Project: 30  Years of Energy Education </a:t>
            </a:r>
            <a:endParaRPr lang="en-US" dirty="0"/>
          </a:p>
        </p:txBody>
      </p:sp>
      <p:sp>
        <p:nvSpPr>
          <p:cNvPr id="7" name="Slide Number Placeholder 5"/>
          <p:cNvSpPr>
            <a:spLocks noGrp="1"/>
          </p:cNvSpPr>
          <p:nvPr>
            <p:ph type="sldNum" sz="quarter" idx="16"/>
          </p:nvPr>
        </p:nvSpPr>
        <p:spPr/>
        <p:txBody>
          <a:bodyPr/>
          <a:lstStyle>
            <a:lvl1pPr>
              <a:defRPr smtClean="0"/>
            </a:lvl1pPr>
          </a:lstStyle>
          <a:p>
            <a:pPr>
              <a:defRPr/>
            </a:pPr>
            <a:fld id="{3D4C976B-230D-468A-837B-F1B3BF9F796F}" type="slidenum">
              <a:rPr lang="en-US"/>
              <a:pPr>
                <a:defRPr/>
              </a:pPr>
              <a:t>‹#›</a:t>
            </a:fld>
            <a:endParaRPr lang="en-US"/>
          </a:p>
        </p:txBody>
      </p:sp>
    </p:spTree>
    <p:extLst>
      <p:ext uri="{BB962C8B-B14F-4D97-AF65-F5344CB8AC3E}">
        <p14:creationId xmlns:p14="http://schemas.microsoft.com/office/powerpoint/2010/main" xmlns="" val="89403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Title Placeholder 1"/>
          <p:cNvSpPr>
            <a:spLocks noGrp="1"/>
          </p:cNvSpPr>
          <p:nvPr>
            <p:ph type="title"/>
          </p:nvPr>
        </p:nvSpPr>
        <p:spPr>
          <a:xfrm>
            <a:off x="-152400" y="5029200"/>
            <a:ext cx="9448800" cy="1143000"/>
          </a:xfrm>
          <a:prstGeom prst="rect">
            <a:avLst/>
          </a:prstGeom>
          <a:gradFill flip="none" rotWithShape="1">
            <a:gsLst>
              <a:gs pos="100000">
                <a:schemeClr val="tx1">
                  <a:lumMod val="75000"/>
                  <a:lumOff val="25000"/>
                </a:schemeClr>
              </a:gs>
              <a:gs pos="61000">
                <a:schemeClr val="tx1">
                  <a:lumMod val="65000"/>
                  <a:lumOff val="35000"/>
                </a:schemeClr>
              </a:gs>
              <a:gs pos="100000">
                <a:srgbClr val="EAEAEA"/>
              </a:gs>
            </a:gsLst>
            <a:lin ang="5400000" scaled="1"/>
            <a:tileRect/>
          </a:gradFill>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41EC701-2153-47E6-8BF2-8F8894C52BA5}" type="datetime1">
              <a:rPr lang="en-US"/>
              <a:pPr>
                <a:defRPr/>
              </a:pPr>
              <a:t>11/29/2017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The NEED Project: 30  Years of Energy Education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0AD8A85-2B77-4568-9FE3-25B647810D68}" type="slidenum">
              <a:rPr lang="en-US"/>
              <a:pPr>
                <a:defRPr/>
              </a:pPr>
              <a:t>‹#›</a:t>
            </a:fld>
            <a:endParaRPr lang="en-US"/>
          </a:p>
        </p:txBody>
      </p:sp>
    </p:spTree>
    <p:extLst>
      <p:ext uri="{BB962C8B-B14F-4D97-AF65-F5344CB8AC3E}">
        <p14:creationId xmlns:p14="http://schemas.microsoft.com/office/powerpoint/2010/main" xmlns="" val="244767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819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0" name="Title 1"/>
          <p:cNvSpPr>
            <a:spLocks noGrp="1"/>
          </p:cNvSpPr>
          <p:nvPr>
            <p:ph type="title"/>
          </p:nvPr>
        </p:nvSpPr>
        <p:spPr>
          <a:xfrm>
            <a:off x="-152400" y="4541838"/>
            <a:ext cx="9448800" cy="1143000"/>
          </a:xfrm>
        </p:spPr>
        <p:txBody>
          <a:bodyPr anchor="t" anchorCtr="0"/>
          <a:lstStyle/>
          <a:p>
            <a:r>
              <a:rPr lang="en-US" dirty="0" smtClean="0"/>
              <a:t>Click to edit Master title style</a:t>
            </a:r>
            <a:endParaRPr lang="en-US" dirty="0"/>
          </a:p>
        </p:txBody>
      </p:sp>
      <p:sp>
        <p:nvSpPr>
          <p:cNvPr id="11" name="Subtitle 2"/>
          <p:cNvSpPr>
            <a:spLocks noGrp="1"/>
          </p:cNvSpPr>
          <p:nvPr>
            <p:ph type="subTitle" idx="13"/>
          </p:nvPr>
        </p:nvSpPr>
        <p:spPr>
          <a:xfrm>
            <a:off x="381000" y="5105400"/>
            <a:ext cx="6400800" cy="762000"/>
          </a:xfrm>
        </p:spPr>
        <p:txBody>
          <a:bodyPr>
            <a:normAutofit/>
          </a:bodyPr>
          <a:lstStyle>
            <a:lvl1pPr marL="0" indent="0" algn="l">
              <a:buNone/>
              <a:defRPr sz="2800" b="1" baseline="0">
                <a:solidFill>
                  <a:srgbClr val="D8DE9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pPr>
              <a:defRPr/>
            </a:pPr>
            <a:fld id="{FBB89BAB-F63B-4AF2-AD14-AEB4668A963C}" type="datetime1">
              <a:rPr lang="en-US"/>
              <a:pPr>
                <a:defRPr/>
              </a:pPr>
              <a:t>11/29/2017</a:t>
            </a:fld>
            <a:endParaRPr lang="en-US"/>
          </a:p>
        </p:txBody>
      </p:sp>
      <p:sp>
        <p:nvSpPr>
          <p:cNvPr id="6" name="Footer Placeholder 4"/>
          <p:cNvSpPr>
            <a:spLocks noGrp="1"/>
          </p:cNvSpPr>
          <p:nvPr>
            <p:ph type="ftr" sz="quarter" idx="15"/>
          </p:nvPr>
        </p:nvSpPr>
        <p:spPr/>
        <p:txBody>
          <a:bodyPr/>
          <a:lstStyle>
            <a:lvl1pPr>
              <a:defRPr/>
            </a:lvl1pPr>
          </a:lstStyle>
          <a:p>
            <a:pPr>
              <a:defRPr/>
            </a:pPr>
            <a:r>
              <a:rPr lang="en-US"/>
              <a:t>The NEED Project: 30  Years of Energy Education </a:t>
            </a: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8A8FA070-889A-440B-B682-3861C96965EA}" type="slidenum">
              <a:rPr lang="en-US"/>
              <a:pPr>
                <a:defRPr/>
              </a:pPr>
              <a:t>‹#›</a:t>
            </a:fld>
            <a:endParaRPr lang="en-US"/>
          </a:p>
        </p:txBody>
      </p:sp>
    </p:spTree>
    <p:extLst>
      <p:ext uri="{BB962C8B-B14F-4D97-AF65-F5344CB8AC3E}">
        <p14:creationId xmlns:p14="http://schemas.microsoft.com/office/powerpoint/2010/main" xmlns="" val="71995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rot="5400000">
            <a:off x="2361407" y="3886994"/>
            <a:ext cx="4572000" cy="1587"/>
          </a:xfrm>
          <a:prstGeom prst="line">
            <a:avLst/>
          </a:prstGeom>
          <a:ln w="6350">
            <a:solidFill>
              <a:srgbClr val="C0C0C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rot="5400000">
            <a:off x="2209007" y="3885406"/>
            <a:ext cx="4572000" cy="1587"/>
          </a:xfrm>
          <a:prstGeom prst="line">
            <a:avLst/>
          </a:prstGeom>
          <a:ln w="6350">
            <a:solidFill>
              <a:srgbClr val="C0C0C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tx1">
                    <a:lumMod val="85000"/>
                    <a:lumOff val="15000"/>
                  </a:schemeClr>
                </a:solidFill>
                <a:latin typeface="Franklin Gothic Book" pitchFamily="34" charset="0"/>
              </a:defRPr>
            </a:lvl1pPr>
            <a:lvl2pPr>
              <a:defRPr sz="2400">
                <a:solidFill>
                  <a:schemeClr val="tx1">
                    <a:lumMod val="85000"/>
                    <a:lumOff val="15000"/>
                  </a:schemeClr>
                </a:solidFill>
                <a:latin typeface="Franklin Gothic Book" pitchFamily="34" charset="0"/>
              </a:defRPr>
            </a:lvl2pPr>
            <a:lvl3pPr>
              <a:defRPr sz="2000">
                <a:solidFill>
                  <a:schemeClr val="tx1">
                    <a:lumMod val="85000"/>
                    <a:lumOff val="15000"/>
                  </a:schemeClr>
                </a:solidFill>
                <a:latin typeface="Franklin Gothic Book" pitchFamily="34" charset="0"/>
              </a:defRPr>
            </a:lvl3pPr>
            <a:lvl4pPr>
              <a:defRPr sz="1800">
                <a:solidFill>
                  <a:schemeClr val="tx1">
                    <a:lumMod val="85000"/>
                    <a:lumOff val="15000"/>
                  </a:schemeClr>
                </a:solidFill>
                <a:latin typeface="Franklin Gothic Book" pitchFamily="34" charset="0"/>
              </a:defRPr>
            </a:lvl4pPr>
            <a:lvl5pPr>
              <a:defRPr sz="1800">
                <a:solidFill>
                  <a:schemeClr val="tx1">
                    <a:lumMod val="85000"/>
                    <a:lumOff val="15000"/>
                  </a:schemeClr>
                </a:solidFill>
                <a:latin typeface="Franklin Gothic Book"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tx1">
                    <a:lumMod val="85000"/>
                    <a:lumOff val="15000"/>
                  </a:schemeClr>
                </a:solidFill>
                <a:latin typeface="Franklin Gothic Book" pitchFamily="34" charset="0"/>
              </a:defRPr>
            </a:lvl1pPr>
            <a:lvl2pPr>
              <a:defRPr sz="2400">
                <a:solidFill>
                  <a:schemeClr val="tx1">
                    <a:lumMod val="85000"/>
                    <a:lumOff val="15000"/>
                  </a:schemeClr>
                </a:solidFill>
                <a:latin typeface="Franklin Gothic Book" pitchFamily="34" charset="0"/>
              </a:defRPr>
            </a:lvl2pPr>
            <a:lvl3pPr>
              <a:defRPr sz="2000">
                <a:solidFill>
                  <a:schemeClr val="tx1">
                    <a:lumMod val="85000"/>
                    <a:lumOff val="15000"/>
                  </a:schemeClr>
                </a:solidFill>
                <a:latin typeface="Franklin Gothic Book" pitchFamily="34" charset="0"/>
              </a:defRPr>
            </a:lvl3pPr>
            <a:lvl4pPr>
              <a:defRPr sz="1800">
                <a:solidFill>
                  <a:schemeClr val="tx1">
                    <a:lumMod val="85000"/>
                    <a:lumOff val="15000"/>
                  </a:schemeClr>
                </a:solidFill>
                <a:latin typeface="Franklin Gothic Book" pitchFamily="34" charset="0"/>
              </a:defRPr>
            </a:lvl4pPr>
            <a:lvl5pPr>
              <a:defRPr sz="1800">
                <a:solidFill>
                  <a:schemeClr val="tx1">
                    <a:lumMod val="85000"/>
                    <a:lumOff val="15000"/>
                  </a:schemeClr>
                </a:solidFill>
                <a:latin typeface="Franklin Gothic Book"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4"/>
          <p:cNvSpPr>
            <a:spLocks noGrp="1"/>
          </p:cNvSpPr>
          <p:nvPr>
            <p:ph type="dt" sz="half" idx="10"/>
          </p:nvPr>
        </p:nvSpPr>
        <p:spPr/>
        <p:txBody>
          <a:bodyPr/>
          <a:lstStyle>
            <a:lvl1pPr>
              <a:defRPr smtClean="0"/>
            </a:lvl1pPr>
          </a:lstStyle>
          <a:p>
            <a:pPr>
              <a:defRPr/>
            </a:pPr>
            <a:fld id="{60B071C3-6417-4D46-B20D-A4BE597CCF11}" type="datetime1">
              <a:rPr lang="en-US"/>
              <a:pPr>
                <a:defRPr/>
              </a:pPr>
              <a:t>11/29/2017</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The NEED Project: 30  Years of Energy Education </a:t>
            </a:r>
          </a:p>
        </p:txBody>
      </p:sp>
      <p:sp>
        <p:nvSpPr>
          <p:cNvPr id="9" name="Slide Number Placeholder 6"/>
          <p:cNvSpPr>
            <a:spLocks noGrp="1"/>
          </p:cNvSpPr>
          <p:nvPr>
            <p:ph type="sldNum" sz="quarter" idx="12"/>
          </p:nvPr>
        </p:nvSpPr>
        <p:spPr/>
        <p:txBody>
          <a:bodyPr/>
          <a:lstStyle>
            <a:lvl1pPr>
              <a:defRPr smtClean="0"/>
            </a:lvl1pPr>
          </a:lstStyle>
          <a:p>
            <a:pPr>
              <a:defRPr/>
            </a:pPr>
            <a:fld id="{9B453EA4-D7C1-4D09-8621-5538BE84225B}" type="slidenum">
              <a:rPr lang="en-US"/>
              <a:pPr>
                <a:defRPr/>
              </a:pPr>
              <a:t>‹#›</a:t>
            </a:fld>
            <a:endParaRPr lang="en-US"/>
          </a:p>
        </p:txBody>
      </p:sp>
    </p:spTree>
    <p:extLst>
      <p:ext uri="{BB962C8B-B14F-4D97-AF65-F5344CB8AC3E}">
        <p14:creationId xmlns:p14="http://schemas.microsoft.com/office/powerpoint/2010/main" xmlns="" val="310782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6" name="Straight Connector 5"/>
          <p:cNvCxnSpPr/>
          <p:nvPr userDrawn="1"/>
        </p:nvCxnSpPr>
        <p:spPr>
          <a:xfrm rot="5400000">
            <a:off x="2361407" y="3886994"/>
            <a:ext cx="4572000" cy="1587"/>
          </a:xfrm>
          <a:prstGeom prst="line">
            <a:avLst/>
          </a:prstGeom>
          <a:ln w="6350">
            <a:solidFill>
              <a:srgbClr val="C0C0C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tx1">
                    <a:lumMod val="85000"/>
                    <a:lumOff val="15000"/>
                  </a:schemeClr>
                </a:solidFill>
                <a:latin typeface="Franklin Gothic Book" pitchFamily="34" charset="0"/>
              </a:defRPr>
            </a:lvl1pPr>
            <a:lvl2pPr>
              <a:defRPr sz="2400">
                <a:solidFill>
                  <a:schemeClr val="tx1">
                    <a:lumMod val="85000"/>
                    <a:lumOff val="15000"/>
                  </a:schemeClr>
                </a:solidFill>
                <a:latin typeface="Franklin Gothic Book" pitchFamily="34" charset="0"/>
              </a:defRPr>
            </a:lvl2pPr>
            <a:lvl3pPr>
              <a:defRPr sz="2000">
                <a:solidFill>
                  <a:schemeClr val="tx1">
                    <a:lumMod val="85000"/>
                    <a:lumOff val="15000"/>
                  </a:schemeClr>
                </a:solidFill>
                <a:latin typeface="Franklin Gothic Book" pitchFamily="34" charset="0"/>
              </a:defRPr>
            </a:lvl3pPr>
            <a:lvl4pPr>
              <a:defRPr sz="1800">
                <a:solidFill>
                  <a:schemeClr val="tx1">
                    <a:lumMod val="85000"/>
                    <a:lumOff val="15000"/>
                  </a:schemeClr>
                </a:solidFill>
                <a:latin typeface="Franklin Gothic Book" pitchFamily="34" charset="0"/>
              </a:defRPr>
            </a:lvl4pPr>
            <a:lvl5pPr>
              <a:defRPr sz="1800">
                <a:solidFill>
                  <a:schemeClr val="tx1">
                    <a:lumMod val="85000"/>
                    <a:lumOff val="15000"/>
                  </a:schemeClr>
                </a:solidFill>
                <a:latin typeface="Franklin Gothic Book"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3581400"/>
            <a:ext cx="4038600" cy="2514600"/>
          </a:xfrm>
        </p:spPr>
        <p:txBody>
          <a:bodyPr/>
          <a:lstStyle>
            <a:lvl1pPr>
              <a:defRPr sz="2000">
                <a:solidFill>
                  <a:schemeClr val="tx1">
                    <a:lumMod val="85000"/>
                    <a:lumOff val="15000"/>
                  </a:schemeClr>
                </a:solidFill>
                <a:latin typeface="Franklin Gothic Book" pitchFamily="34" charset="0"/>
              </a:defRPr>
            </a:lvl1pPr>
            <a:lvl2pPr>
              <a:defRPr sz="1800">
                <a:solidFill>
                  <a:schemeClr val="tx1">
                    <a:lumMod val="85000"/>
                    <a:lumOff val="15000"/>
                  </a:schemeClr>
                </a:solidFill>
                <a:latin typeface="Franklin Gothic Book" pitchFamily="34" charset="0"/>
              </a:defRPr>
            </a:lvl2pPr>
            <a:lvl3pPr>
              <a:defRPr sz="1600">
                <a:solidFill>
                  <a:schemeClr val="tx1">
                    <a:lumMod val="85000"/>
                    <a:lumOff val="15000"/>
                  </a:schemeClr>
                </a:solidFill>
                <a:latin typeface="Franklin Gothic Book" pitchFamily="34" charset="0"/>
              </a:defRPr>
            </a:lvl3pPr>
            <a:lvl4pPr>
              <a:defRPr sz="1600">
                <a:solidFill>
                  <a:schemeClr val="tx1">
                    <a:lumMod val="85000"/>
                    <a:lumOff val="15000"/>
                  </a:schemeClr>
                </a:solidFill>
                <a:latin typeface="Franklin Gothic Book" pitchFamily="34" charset="0"/>
              </a:defRPr>
            </a:lvl4pPr>
            <a:lvl5pPr>
              <a:defRPr sz="1600">
                <a:solidFill>
                  <a:schemeClr val="tx1">
                    <a:lumMod val="85000"/>
                    <a:lumOff val="15000"/>
                  </a:schemeClr>
                </a:solidFill>
                <a:latin typeface="Franklin Gothic Book"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3"/>
          </p:nvPr>
        </p:nvSpPr>
        <p:spPr>
          <a:xfrm>
            <a:off x="4648200" y="1600200"/>
            <a:ext cx="4038600" cy="1828800"/>
          </a:xfrm>
        </p:spPr>
        <p:txBody>
          <a:bodyPr/>
          <a:lstStyle>
            <a:lvl1pPr>
              <a:buNone/>
              <a:defRPr/>
            </a:lvl1pPr>
          </a:lstStyle>
          <a:p>
            <a:pPr lvl="0"/>
            <a:endParaRPr lang="en-US" dirty="0"/>
          </a:p>
        </p:txBody>
      </p:sp>
      <p:sp>
        <p:nvSpPr>
          <p:cNvPr id="7" name="Date Placeholder 4"/>
          <p:cNvSpPr>
            <a:spLocks noGrp="1"/>
          </p:cNvSpPr>
          <p:nvPr>
            <p:ph type="dt" sz="half" idx="14"/>
          </p:nvPr>
        </p:nvSpPr>
        <p:spPr>
          <a:xfrm>
            <a:off x="457200" y="6356350"/>
            <a:ext cx="1676400" cy="365125"/>
          </a:xfrm>
        </p:spPr>
        <p:txBody>
          <a:bodyPr/>
          <a:lstStyle>
            <a:lvl1pPr>
              <a:defRPr smtClean="0"/>
            </a:lvl1pPr>
          </a:lstStyle>
          <a:p>
            <a:pPr>
              <a:defRPr/>
            </a:pPr>
            <a:fld id="{A010558F-B4A1-4819-865C-E07A2FC2D4BB}" type="datetime1">
              <a:rPr lang="en-US"/>
              <a:pPr>
                <a:defRPr/>
              </a:pPr>
              <a:t>11/29/2017</a:t>
            </a:fld>
            <a:endParaRPr lang="en-US"/>
          </a:p>
        </p:txBody>
      </p:sp>
      <p:sp>
        <p:nvSpPr>
          <p:cNvPr id="8" name="Footer Placeholder 5"/>
          <p:cNvSpPr>
            <a:spLocks noGrp="1"/>
          </p:cNvSpPr>
          <p:nvPr>
            <p:ph type="ftr" sz="quarter" idx="15"/>
          </p:nvPr>
        </p:nvSpPr>
        <p:spPr>
          <a:xfrm>
            <a:off x="2209800" y="6356350"/>
            <a:ext cx="4572000" cy="365125"/>
          </a:xfrm>
        </p:spPr>
        <p:txBody>
          <a:bodyPr/>
          <a:lstStyle>
            <a:lvl1pPr>
              <a:defRPr/>
            </a:lvl1pPr>
          </a:lstStyle>
          <a:p>
            <a:pPr>
              <a:defRPr/>
            </a:pPr>
            <a:r>
              <a:rPr lang="en-US"/>
              <a:t>The NEED Project: 30  Years of Energy Education </a:t>
            </a:r>
          </a:p>
        </p:txBody>
      </p:sp>
      <p:sp>
        <p:nvSpPr>
          <p:cNvPr id="10" name="Slide Number Placeholder 6"/>
          <p:cNvSpPr>
            <a:spLocks noGrp="1"/>
          </p:cNvSpPr>
          <p:nvPr>
            <p:ph type="sldNum" sz="quarter" idx="16"/>
          </p:nvPr>
        </p:nvSpPr>
        <p:spPr>
          <a:xfrm>
            <a:off x="6858000" y="6356350"/>
            <a:ext cx="1828800" cy="365125"/>
          </a:xfrm>
        </p:spPr>
        <p:txBody>
          <a:bodyPr/>
          <a:lstStyle>
            <a:lvl1pPr>
              <a:defRPr smtClean="0"/>
            </a:lvl1pPr>
          </a:lstStyle>
          <a:p>
            <a:pPr>
              <a:defRPr/>
            </a:pPr>
            <a:fld id="{F24FADE4-C945-4AFB-8AAF-AE806E97863B}" type="slidenum">
              <a:rPr lang="en-US"/>
              <a:pPr>
                <a:defRPr/>
              </a:pPr>
              <a:t>‹#›</a:t>
            </a:fld>
            <a:endParaRPr lang="en-US"/>
          </a:p>
        </p:txBody>
      </p:sp>
    </p:spTree>
    <p:extLst>
      <p:ext uri="{BB962C8B-B14F-4D97-AF65-F5344CB8AC3E}">
        <p14:creationId xmlns:p14="http://schemas.microsoft.com/office/powerpoint/2010/main" xmlns="" val="54300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cxnSp>
        <p:nvCxnSpPr>
          <p:cNvPr id="7" name="Straight Connector 6"/>
          <p:cNvCxnSpPr/>
          <p:nvPr userDrawn="1"/>
        </p:nvCxnSpPr>
        <p:spPr>
          <a:xfrm rot="5400000">
            <a:off x="2361407" y="3886994"/>
            <a:ext cx="4572000" cy="1587"/>
          </a:xfrm>
          <a:prstGeom prst="line">
            <a:avLst/>
          </a:prstGeom>
          <a:ln w="6350">
            <a:solidFill>
              <a:srgbClr val="C0C0C0"/>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457200" y="1600200"/>
            <a:ext cx="4038600" cy="4525963"/>
          </a:xfrm>
        </p:spPr>
        <p:txBody>
          <a:bodyPr/>
          <a:lstStyle>
            <a:lvl1pPr>
              <a:defRPr sz="2800">
                <a:solidFill>
                  <a:schemeClr val="tx1">
                    <a:lumMod val="85000"/>
                    <a:lumOff val="15000"/>
                  </a:schemeClr>
                </a:solidFill>
                <a:latin typeface="Franklin Gothic Book" pitchFamily="34" charset="0"/>
              </a:defRPr>
            </a:lvl1pPr>
            <a:lvl2pPr>
              <a:defRPr sz="2400">
                <a:solidFill>
                  <a:schemeClr val="tx1">
                    <a:lumMod val="85000"/>
                    <a:lumOff val="15000"/>
                  </a:schemeClr>
                </a:solidFill>
                <a:latin typeface="Franklin Gothic Book" pitchFamily="34" charset="0"/>
              </a:defRPr>
            </a:lvl2pPr>
            <a:lvl3pPr>
              <a:defRPr sz="2000">
                <a:solidFill>
                  <a:schemeClr val="tx1">
                    <a:lumMod val="85000"/>
                    <a:lumOff val="15000"/>
                  </a:schemeClr>
                </a:solidFill>
                <a:latin typeface="Franklin Gothic Book" pitchFamily="34" charset="0"/>
              </a:defRPr>
            </a:lvl3pPr>
            <a:lvl4pPr>
              <a:defRPr sz="1800">
                <a:solidFill>
                  <a:schemeClr val="tx1">
                    <a:lumMod val="85000"/>
                    <a:lumOff val="15000"/>
                  </a:schemeClr>
                </a:solidFill>
                <a:latin typeface="Franklin Gothic Book" pitchFamily="34" charset="0"/>
              </a:defRPr>
            </a:lvl4pPr>
            <a:lvl5pPr>
              <a:defRPr sz="1800">
                <a:solidFill>
                  <a:schemeClr val="tx1">
                    <a:lumMod val="85000"/>
                    <a:lumOff val="15000"/>
                  </a:schemeClr>
                </a:solidFill>
                <a:latin typeface="Franklin Gothic Book"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3581400"/>
            <a:ext cx="4038600" cy="2514600"/>
          </a:xfrm>
        </p:spPr>
        <p:txBody>
          <a:bodyPr/>
          <a:lstStyle>
            <a:lvl1pPr>
              <a:defRPr sz="2000">
                <a:solidFill>
                  <a:schemeClr val="tx1">
                    <a:lumMod val="85000"/>
                    <a:lumOff val="15000"/>
                  </a:schemeClr>
                </a:solidFill>
                <a:latin typeface="Franklin Gothic Book" pitchFamily="34" charset="0"/>
              </a:defRPr>
            </a:lvl1pPr>
            <a:lvl2pPr>
              <a:defRPr sz="1800">
                <a:solidFill>
                  <a:schemeClr val="tx1">
                    <a:lumMod val="85000"/>
                    <a:lumOff val="15000"/>
                  </a:schemeClr>
                </a:solidFill>
                <a:latin typeface="Franklin Gothic Book" pitchFamily="34" charset="0"/>
              </a:defRPr>
            </a:lvl2pPr>
            <a:lvl3pPr>
              <a:defRPr sz="1600">
                <a:solidFill>
                  <a:schemeClr val="tx1">
                    <a:lumMod val="85000"/>
                    <a:lumOff val="15000"/>
                  </a:schemeClr>
                </a:solidFill>
                <a:latin typeface="Franklin Gothic Book" pitchFamily="34" charset="0"/>
              </a:defRPr>
            </a:lvl3pPr>
            <a:lvl4pPr>
              <a:defRPr sz="1600">
                <a:solidFill>
                  <a:schemeClr val="tx1">
                    <a:lumMod val="85000"/>
                    <a:lumOff val="15000"/>
                  </a:schemeClr>
                </a:solidFill>
                <a:latin typeface="Franklin Gothic Book" pitchFamily="34" charset="0"/>
              </a:defRPr>
            </a:lvl4pPr>
            <a:lvl5pPr>
              <a:defRPr sz="1600">
                <a:solidFill>
                  <a:schemeClr val="tx1">
                    <a:lumMod val="85000"/>
                    <a:lumOff val="15000"/>
                  </a:schemeClr>
                </a:solidFill>
                <a:latin typeface="Franklin Gothic Book"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3"/>
          </p:nvPr>
        </p:nvSpPr>
        <p:spPr>
          <a:xfrm>
            <a:off x="4648200" y="1600200"/>
            <a:ext cx="4038600" cy="1828800"/>
          </a:xfrm>
        </p:spPr>
        <p:txBody>
          <a:bodyPr/>
          <a:lstStyle>
            <a:lvl1pPr>
              <a:buNone/>
              <a:defRPr/>
            </a:lvl1pPr>
          </a:lstStyle>
          <a:p>
            <a:pPr lvl="0"/>
            <a:endParaRPr lang="en-US" dirty="0"/>
          </a:p>
        </p:txBody>
      </p:sp>
      <p:sp>
        <p:nvSpPr>
          <p:cNvPr id="13" name="Title 1"/>
          <p:cNvSpPr>
            <a:spLocks noGrp="1"/>
          </p:cNvSpPr>
          <p:nvPr>
            <p:ph type="title"/>
          </p:nvPr>
        </p:nvSpPr>
        <p:spPr>
          <a:xfrm>
            <a:off x="-152400" y="274638"/>
            <a:ext cx="9448800" cy="1143000"/>
          </a:xfrm>
        </p:spPr>
        <p:txBody>
          <a:bodyPr anchor="t" anchorCtr="0"/>
          <a:lstStyle/>
          <a:p>
            <a:r>
              <a:rPr lang="en-US" dirty="0" smtClean="0"/>
              <a:t>Click to edit Master title style</a:t>
            </a:r>
            <a:endParaRPr lang="en-US" dirty="0"/>
          </a:p>
        </p:txBody>
      </p:sp>
      <p:sp>
        <p:nvSpPr>
          <p:cNvPr id="14" name="Subtitle 2"/>
          <p:cNvSpPr>
            <a:spLocks noGrp="1"/>
          </p:cNvSpPr>
          <p:nvPr>
            <p:ph type="subTitle" idx="14"/>
          </p:nvPr>
        </p:nvSpPr>
        <p:spPr>
          <a:xfrm>
            <a:off x="381000" y="838200"/>
            <a:ext cx="6400800" cy="762000"/>
          </a:xfrm>
        </p:spPr>
        <p:txBody>
          <a:bodyPr>
            <a:normAutofit/>
          </a:bodyPr>
          <a:lstStyle>
            <a:lvl1pPr marL="0" indent="0" algn="l">
              <a:buNone/>
              <a:defRPr sz="2800" b="1" baseline="0">
                <a:solidFill>
                  <a:srgbClr val="D8DE9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Date Placeholder 4"/>
          <p:cNvSpPr>
            <a:spLocks noGrp="1"/>
          </p:cNvSpPr>
          <p:nvPr>
            <p:ph type="dt" sz="half" idx="15"/>
          </p:nvPr>
        </p:nvSpPr>
        <p:spPr/>
        <p:txBody>
          <a:bodyPr/>
          <a:lstStyle>
            <a:lvl1pPr>
              <a:defRPr smtClean="0"/>
            </a:lvl1pPr>
          </a:lstStyle>
          <a:p>
            <a:pPr>
              <a:defRPr/>
            </a:pPr>
            <a:fld id="{67CE2A78-21A6-4360-8EFA-7E6D9B67A719}" type="datetime1">
              <a:rPr lang="en-US"/>
              <a:pPr>
                <a:defRPr/>
              </a:pPr>
              <a:t>11/29/2017</a:t>
            </a:fld>
            <a:endParaRPr lang="en-US"/>
          </a:p>
        </p:txBody>
      </p:sp>
      <p:sp>
        <p:nvSpPr>
          <p:cNvPr id="10" name="Footer Placeholder 5"/>
          <p:cNvSpPr>
            <a:spLocks noGrp="1"/>
          </p:cNvSpPr>
          <p:nvPr>
            <p:ph type="ftr" sz="quarter" idx="16"/>
          </p:nvPr>
        </p:nvSpPr>
        <p:spPr/>
        <p:txBody>
          <a:bodyPr/>
          <a:lstStyle>
            <a:lvl1pPr>
              <a:defRPr/>
            </a:lvl1pPr>
          </a:lstStyle>
          <a:p>
            <a:pPr>
              <a:defRPr/>
            </a:pPr>
            <a:r>
              <a:rPr lang="en-US"/>
              <a:t>The NEED Project: 30  Years of Energy Education </a:t>
            </a:r>
          </a:p>
        </p:txBody>
      </p:sp>
      <p:sp>
        <p:nvSpPr>
          <p:cNvPr id="11" name="Slide Number Placeholder 6"/>
          <p:cNvSpPr>
            <a:spLocks noGrp="1"/>
          </p:cNvSpPr>
          <p:nvPr>
            <p:ph type="sldNum" sz="quarter" idx="17"/>
          </p:nvPr>
        </p:nvSpPr>
        <p:spPr/>
        <p:txBody>
          <a:bodyPr/>
          <a:lstStyle>
            <a:lvl1pPr>
              <a:defRPr smtClean="0"/>
            </a:lvl1pPr>
          </a:lstStyle>
          <a:p>
            <a:pPr>
              <a:defRPr/>
            </a:pPr>
            <a:fld id="{8B6E6DE3-FBDE-43B2-B505-C6B850AAADA2}" type="slidenum">
              <a:rPr lang="en-US"/>
              <a:pPr>
                <a:defRPr/>
              </a:pPr>
              <a:t>‹#›</a:t>
            </a:fld>
            <a:endParaRPr lang="en-US"/>
          </a:p>
        </p:txBody>
      </p:sp>
    </p:spTree>
    <p:extLst>
      <p:ext uri="{BB962C8B-B14F-4D97-AF65-F5344CB8AC3E}">
        <p14:creationId xmlns:p14="http://schemas.microsoft.com/office/powerpoint/2010/main" xmlns="" val="126759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cstate="print">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274638"/>
            <a:ext cx="9448800" cy="1143000"/>
          </a:xfrm>
          <a:prstGeom prst="rect">
            <a:avLst/>
          </a:prstGeom>
          <a:gradFill flip="none" rotWithShape="1">
            <a:gsLst>
              <a:gs pos="100000">
                <a:schemeClr val="tx1">
                  <a:lumMod val="75000"/>
                  <a:lumOff val="25000"/>
                </a:schemeClr>
              </a:gs>
              <a:gs pos="61000">
                <a:schemeClr val="tx1">
                  <a:lumMod val="65000"/>
                  <a:lumOff val="35000"/>
                </a:schemeClr>
              </a:gs>
              <a:gs pos="100000">
                <a:srgbClr val="EAEAEA"/>
              </a:gs>
            </a:gsLst>
            <a:lin ang="5400000" scaled="1"/>
            <a:tileRect/>
          </a:gradFill>
        </p:spPr>
        <p:txBody>
          <a:bodyPr vert="horz" wrap="square" lIns="548640" tIns="45720" rIns="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charset="0"/>
              </a:defRPr>
            </a:lvl1pPr>
          </a:lstStyle>
          <a:p>
            <a:pPr>
              <a:defRPr/>
            </a:pPr>
            <a:fld id="{E6FDA8E5-1BAA-4B80-B62A-06A779741174}" type="datetime1">
              <a:rPr lang="en-US"/>
              <a:pPr>
                <a:defRPr/>
              </a:pPr>
              <a:t>11/29/2017</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t>The NEED Project: 30  Years of Energy Education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charset="0"/>
              </a:defRPr>
            </a:lvl1pPr>
          </a:lstStyle>
          <a:p>
            <a:pPr>
              <a:defRPr/>
            </a:pPr>
            <a:fld id="{A9393188-0D6A-4483-AD48-68734582E4E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69" r:id="rId3"/>
    <p:sldLayoutId id="2147483779" r:id="rId4"/>
    <p:sldLayoutId id="2147483770" r:id="rId5"/>
    <p:sldLayoutId id="2147483771" r:id="rId6"/>
    <p:sldLayoutId id="2147483780" r:id="rId7"/>
    <p:sldLayoutId id="2147483781" r:id="rId8"/>
    <p:sldLayoutId id="2147483782" r:id="rId9"/>
    <p:sldLayoutId id="2147483783" r:id="rId10"/>
    <p:sldLayoutId id="2147483772" r:id="rId11"/>
    <p:sldLayoutId id="2147483773" r:id="rId12"/>
    <p:sldLayoutId id="2147483784" r:id="rId13"/>
    <p:sldLayoutId id="2147483774" r:id="rId14"/>
    <p:sldLayoutId id="2147483775" r:id="rId15"/>
    <p:sldLayoutId id="2147483776" r:id="rId16"/>
    <p:sldLayoutId id="2147483785" r:id="rId17"/>
    <p:sldLayoutId id="2147483786" r:id="rId18"/>
  </p:sldLayoutIdLst>
  <p:hf sldNum="0" hdr="0" ftr="0" dt="0"/>
  <p:txStyles>
    <p:titleStyle>
      <a:lvl1pPr algn="l" rtl="0" eaLnBrk="0" fontAlgn="base" hangingPunct="0">
        <a:spcBef>
          <a:spcPct val="0"/>
        </a:spcBef>
        <a:spcAft>
          <a:spcPct val="0"/>
        </a:spcAft>
        <a:defRPr sz="3800" kern="1200">
          <a:solidFill>
            <a:schemeClr val="bg1"/>
          </a:solidFill>
          <a:latin typeface="Franklin Gothic Demi" pitchFamily="34" charset="0"/>
          <a:ea typeface="ＭＳ Ｐゴシック" charset="-128"/>
          <a:cs typeface="+mj-cs"/>
        </a:defRPr>
      </a:lvl1pPr>
      <a:lvl2pPr algn="l" rtl="0" eaLnBrk="0" fontAlgn="base" hangingPunct="0">
        <a:spcBef>
          <a:spcPct val="0"/>
        </a:spcBef>
        <a:spcAft>
          <a:spcPct val="0"/>
        </a:spcAft>
        <a:defRPr sz="3800">
          <a:solidFill>
            <a:schemeClr val="bg1"/>
          </a:solidFill>
          <a:latin typeface="Franklin Gothic Demi" pitchFamily="34" charset="0"/>
          <a:ea typeface="ＭＳ Ｐゴシック" charset="-128"/>
        </a:defRPr>
      </a:lvl2pPr>
      <a:lvl3pPr algn="l" rtl="0" eaLnBrk="0" fontAlgn="base" hangingPunct="0">
        <a:spcBef>
          <a:spcPct val="0"/>
        </a:spcBef>
        <a:spcAft>
          <a:spcPct val="0"/>
        </a:spcAft>
        <a:defRPr sz="3800">
          <a:solidFill>
            <a:schemeClr val="bg1"/>
          </a:solidFill>
          <a:latin typeface="Franklin Gothic Demi" pitchFamily="34" charset="0"/>
          <a:ea typeface="ＭＳ Ｐゴシック" charset="-128"/>
        </a:defRPr>
      </a:lvl3pPr>
      <a:lvl4pPr algn="l" rtl="0" eaLnBrk="0" fontAlgn="base" hangingPunct="0">
        <a:spcBef>
          <a:spcPct val="0"/>
        </a:spcBef>
        <a:spcAft>
          <a:spcPct val="0"/>
        </a:spcAft>
        <a:defRPr sz="3800">
          <a:solidFill>
            <a:schemeClr val="bg1"/>
          </a:solidFill>
          <a:latin typeface="Franklin Gothic Demi" pitchFamily="34" charset="0"/>
          <a:ea typeface="ＭＳ Ｐゴシック" charset="-128"/>
        </a:defRPr>
      </a:lvl4pPr>
      <a:lvl5pPr algn="l" rtl="0" eaLnBrk="0" fontAlgn="base" hangingPunct="0">
        <a:spcBef>
          <a:spcPct val="0"/>
        </a:spcBef>
        <a:spcAft>
          <a:spcPct val="0"/>
        </a:spcAft>
        <a:defRPr sz="3800">
          <a:solidFill>
            <a:schemeClr val="bg1"/>
          </a:solidFill>
          <a:latin typeface="Franklin Gothic Demi" pitchFamily="34" charset="0"/>
          <a:ea typeface="ＭＳ Ｐゴシック" charset="-128"/>
        </a:defRPr>
      </a:lvl5pPr>
      <a:lvl6pPr marL="457200" algn="l" rtl="0" fontAlgn="base">
        <a:spcBef>
          <a:spcPct val="0"/>
        </a:spcBef>
        <a:spcAft>
          <a:spcPct val="0"/>
        </a:spcAft>
        <a:defRPr sz="3800">
          <a:solidFill>
            <a:schemeClr val="bg1"/>
          </a:solidFill>
          <a:latin typeface="Franklin Gothic Demi" pitchFamily="34" charset="0"/>
        </a:defRPr>
      </a:lvl6pPr>
      <a:lvl7pPr marL="914400" algn="l" rtl="0" fontAlgn="base">
        <a:spcBef>
          <a:spcPct val="0"/>
        </a:spcBef>
        <a:spcAft>
          <a:spcPct val="0"/>
        </a:spcAft>
        <a:defRPr sz="3800">
          <a:solidFill>
            <a:schemeClr val="bg1"/>
          </a:solidFill>
          <a:latin typeface="Franklin Gothic Demi" pitchFamily="34" charset="0"/>
        </a:defRPr>
      </a:lvl7pPr>
      <a:lvl8pPr marL="1371600" algn="l" rtl="0" fontAlgn="base">
        <a:spcBef>
          <a:spcPct val="0"/>
        </a:spcBef>
        <a:spcAft>
          <a:spcPct val="0"/>
        </a:spcAft>
        <a:defRPr sz="3800">
          <a:solidFill>
            <a:schemeClr val="bg1"/>
          </a:solidFill>
          <a:latin typeface="Franklin Gothic Demi" pitchFamily="34" charset="0"/>
        </a:defRPr>
      </a:lvl8pPr>
      <a:lvl9pPr marL="1828800" algn="l" rtl="0" fontAlgn="base">
        <a:spcBef>
          <a:spcPct val="0"/>
        </a:spcBef>
        <a:spcAft>
          <a:spcPct val="0"/>
        </a:spcAft>
        <a:defRPr sz="3800">
          <a:solidFill>
            <a:schemeClr val="bg1"/>
          </a:solidFill>
          <a:latin typeface="Franklin Gothic Dem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rgbClr val="262626"/>
          </a:solidFill>
          <a:latin typeface="Franklin Gothic Book" pitchFamily="34" charset="0"/>
          <a:ea typeface="ＭＳ Ｐゴシック" charset="-128"/>
          <a:cs typeface="+mn-cs"/>
        </a:defRPr>
      </a:lvl1pPr>
      <a:lvl2pPr marL="742950" indent="-285750" algn="l" rtl="0" eaLnBrk="0" fontAlgn="base" hangingPunct="0">
        <a:spcBef>
          <a:spcPct val="20000"/>
        </a:spcBef>
        <a:spcAft>
          <a:spcPct val="0"/>
        </a:spcAft>
        <a:buFont typeface="Arial" charset="0"/>
        <a:buChar char="–"/>
        <a:defRPr sz="2800" kern="1200">
          <a:solidFill>
            <a:srgbClr val="262626"/>
          </a:solidFill>
          <a:latin typeface="Franklin Gothic Book" pitchFamily="34" charset="0"/>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rgbClr val="262626"/>
          </a:solidFill>
          <a:latin typeface="Franklin Gothic Book" pitchFamily="34" charset="0"/>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rgbClr val="262626"/>
          </a:solidFill>
          <a:latin typeface="Franklin Gothic Book" pitchFamily="34" charset="0"/>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rgbClr val="262626"/>
          </a:solidFill>
          <a:latin typeface="Franklin Gothic Book" pitchFamily="34" charset="0"/>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http://www.kyocerasolar.com/images/SI_faq_howdo.gif" TargetMode="External"/><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3.xml"/><Relationship Id="rId7"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jpe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5.jpeg"/><Relationship Id="rId4" Type="http://schemas.openxmlformats.org/officeDocument/2006/relationships/hyperlink" Target="https://en.wikipedia.org/wiki/Work_func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9.jpeg"/><Relationship Id="rId5" Type="http://schemas.openxmlformats.org/officeDocument/2006/relationships/image" Target="../media/image17.pn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hyperlink" Target="http://solarcellcentral.com/limits_page.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9.jpe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534650"/>
            <a:ext cx="7239000" cy="1446550"/>
          </a:xfrm>
          <a:prstGeom prst="rect">
            <a:avLst/>
          </a:prstGeom>
          <a:noFill/>
        </p:spPr>
        <p:txBody>
          <a:bodyPr wrap="square" rtlCol="0">
            <a:spAutoFit/>
          </a:bodyPr>
          <a:lstStyle/>
          <a:p>
            <a:pPr algn="ctr"/>
            <a:r>
              <a:rPr lang="en-US" sz="4800" b="1" dirty="0" smtClean="0">
                <a:latin typeface="Tahoma" pitchFamily="34" charset="0"/>
                <a:ea typeface="Tahoma" pitchFamily="34" charset="0"/>
                <a:cs typeface="Tahoma" pitchFamily="34" charset="0"/>
              </a:rPr>
              <a:t>Energy from the Sun</a:t>
            </a:r>
          </a:p>
          <a:p>
            <a:pPr algn="ctr"/>
            <a:endParaRPr lang="en-US" sz="4000" dirty="0">
              <a:latin typeface="Tahoma" pitchFamily="34" charset="0"/>
              <a:ea typeface="Tahoma" pitchFamily="34" charset="0"/>
              <a:cs typeface="Tahoma" pitchFamily="34" charset="0"/>
            </a:endParaRPr>
          </a:p>
        </p:txBody>
      </p:sp>
      <p:pic>
        <p:nvPicPr>
          <p:cNvPr id="120834" name="Picture 2"/>
          <p:cNvPicPr>
            <a:picLocks noChangeAspect="1" noChangeArrowheads="1"/>
          </p:cNvPicPr>
          <p:nvPr/>
        </p:nvPicPr>
        <p:blipFill>
          <a:blip r:embed="rId3" cstate="print"/>
          <a:srcRect/>
          <a:stretch>
            <a:fillRect/>
          </a:stretch>
        </p:blipFill>
        <p:spPr bwMode="auto">
          <a:xfrm>
            <a:off x="0" y="1371600"/>
            <a:ext cx="9144000" cy="5324475"/>
          </a:xfrm>
          <a:prstGeom prst="rect">
            <a:avLst/>
          </a:prstGeom>
          <a:noFill/>
          <a:ln w="9525">
            <a:noFill/>
            <a:miter lim="800000"/>
            <a:headEnd/>
            <a:tailEnd/>
          </a:ln>
        </p:spPr>
      </p:pic>
    </p:spTree>
    <p:extLst>
      <p:ext uri="{BB962C8B-B14F-4D97-AF65-F5344CB8AC3E}">
        <p14:creationId xmlns:p14="http://schemas.microsoft.com/office/powerpoint/2010/main" xmlns="" val="1940793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2400" y="242292"/>
            <a:ext cx="8839200" cy="6463308"/>
          </a:xfrm>
          <a:prstGeom prst="rect">
            <a:avLst/>
          </a:prstGeom>
        </p:spPr>
        <p:txBody>
          <a:bodyPr wrap="square">
            <a:spAutoFit/>
          </a:bodyPr>
          <a:lstStyle/>
          <a:p>
            <a:r>
              <a:rPr lang="en-US" b="1" dirty="0" smtClean="0"/>
              <a:t>In insulator </a:t>
            </a:r>
            <a:r>
              <a:rPr lang="en-US" dirty="0" smtClean="0"/>
              <a:t>: the energy band gap between the valence band and conduction band is very large. the photons from the sunlight do not possess this amount of energy to excite the electrons from valence band to conduction band.</a:t>
            </a:r>
            <a:br>
              <a:rPr lang="en-US" dirty="0" smtClean="0"/>
            </a:br>
            <a:r>
              <a:rPr lang="en-US" dirty="0" smtClean="0"/>
              <a:t/>
            </a:r>
            <a:br>
              <a:rPr lang="en-US" dirty="0" smtClean="0"/>
            </a:br>
            <a:r>
              <a:rPr lang="en-US" b="1" dirty="0" smtClean="0"/>
              <a:t>In conductors</a:t>
            </a:r>
            <a:r>
              <a:rPr lang="en-US" dirty="0" smtClean="0"/>
              <a:t>, these band almost overlap each other and hence there are always free electrons. But free electrons does not mean flow of current. Free electrons moving in a specific direction is known as current. In conductors, the free electrons move randomly and hence the relative speed is 0 and also high KE so heating prob.</a:t>
            </a:r>
            <a:br>
              <a:rPr lang="en-US" dirty="0" smtClean="0"/>
            </a:br>
            <a:r>
              <a:rPr lang="en-US" dirty="0" smtClean="0"/>
              <a:t/>
            </a:r>
            <a:br>
              <a:rPr lang="en-US" dirty="0" smtClean="0"/>
            </a:br>
            <a:r>
              <a:rPr lang="en-US" b="1" dirty="0" smtClean="0"/>
              <a:t>In semiconductors</a:t>
            </a:r>
            <a:r>
              <a:rPr lang="en-US" dirty="0" smtClean="0"/>
              <a:t>, this gap is less and photons can do the task of exciting the electrons without any problem.</a:t>
            </a:r>
            <a:br>
              <a:rPr lang="en-US" dirty="0" smtClean="0"/>
            </a:br>
            <a:r>
              <a:rPr lang="en-US" dirty="0" smtClean="0"/>
              <a:t>In semiconductors, due to the presence of PN junction, there is a small electric field present within the semiconductors without which the solar cells won’t work. In the PN junctions, the electrons and holes try to mix with each other but they are not able to completely mix, Otherwise the junction will become neutral and will be of no use. When few electrons and holes combines with each other and rush towards the opposite charge, repulsive force comes into play due to the heavy rush of similar charges.</a:t>
            </a:r>
            <a:br>
              <a:rPr lang="en-US" dirty="0" smtClean="0"/>
            </a:br>
            <a:r>
              <a:rPr lang="en-US" dirty="0" smtClean="0"/>
              <a:t/>
            </a:r>
            <a:br>
              <a:rPr lang="en-US" dirty="0" smtClean="0"/>
            </a:br>
            <a:r>
              <a:rPr lang="en-US" dirty="0" smtClean="0"/>
              <a:t>A potential barrier is formed and when equilibrium is attained, we find the presence of small amount of electric field within it. This acts as a driving force for the free electrons, all in one direction.</a:t>
            </a:r>
            <a:br>
              <a:rPr lang="en-US" dirty="0" smtClean="0"/>
            </a:br>
            <a:endParaRPr lang="en-US" dirty="0"/>
          </a:p>
        </p:txBody>
      </p:sp>
    </p:spTree>
    <p:extLst>
      <p:ext uri="{BB962C8B-B14F-4D97-AF65-F5344CB8AC3E}">
        <p14:creationId xmlns:p14="http://schemas.microsoft.com/office/powerpoint/2010/main" xmlns="" val="1158017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3" cstate="print"/>
          <a:srcRect/>
          <a:stretch>
            <a:fillRect/>
          </a:stretch>
        </p:blipFill>
        <p:spPr bwMode="auto">
          <a:xfrm>
            <a:off x="4724400" y="1828800"/>
            <a:ext cx="3952875" cy="2590800"/>
          </a:xfrm>
          <a:prstGeom prst="rect">
            <a:avLst/>
          </a:prstGeom>
          <a:noFill/>
          <a:ln w="9525">
            <a:noFill/>
            <a:miter lim="800000"/>
            <a:headEnd/>
            <a:tailEnd/>
          </a:ln>
        </p:spPr>
      </p:pic>
      <p:sp>
        <p:nvSpPr>
          <p:cNvPr id="5" name="Rectangle 3"/>
          <p:cNvSpPr>
            <a:spLocks noChangeArrowheads="1"/>
          </p:cNvSpPr>
          <p:nvPr/>
        </p:nvSpPr>
        <p:spPr bwMode="auto">
          <a:xfrm>
            <a:off x="76200" y="577850"/>
            <a:ext cx="8610600" cy="5213350"/>
          </a:xfrm>
          <a:prstGeom prst="rect">
            <a:avLst/>
          </a:prstGeom>
          <a:noFill/>
          <a:ln w="9525">
            <a:solidFill>
              <a:schemeClr val="tx1"/>
            </a:solidFill>
            <a:miter lim="800000"/>
            <a:headEnd/>
            <a:tailEnd/>
          </a:ln>
        </p:spPr>
        <p:txBody>
          <a:bodyPr>
            <a:spAutoFit/>
          </a:bodyPr>
          <a:lstStyle/>
          <a:p>
            <a:pPr marL="55563" indent="-55563" algn="just">
              <a:tabLst>
                <a:tab pos="577850" algn="l"/>
              </a:tabLst>
            </a:pPr>
            <a:r>
              <a:rPr lang="en-US" sz="2400" i="1" dirty="0">
                <a:solidFill>
                  <a:srgbClr val="CC0000"/>
                </a:solidFill>
              </a:rPr>
              <a:t>Materials for Solar cell</a:t>
            </a:r>
          </a:p>
          <a:p>
            <a:pPr marL="55563" indent="-55563" algn="just">
              <a:tabLst>
                <a:tab pos="577850" algn="l"/>
              </a:tabLst>
            </a:pPr>
            <a:endParaRPr lang="en-US" sz="2400" dirty="0"/>
          </a:p>
          <a:p>
            <a:pPr marL="55563" indent="-55563" algn="just">
              <a:tabLst>
                <a:tab pos="577850" algn="l"/>
              </a:tabLst>
            </a:pPr>
            <a:r>
              <a:rPr lang="en-US" sz="2400" dirty="0"/>
              <a:t>Solar cells are composed of various semiconducting materials</a:t>
            </a:r>
          </a:p>
          <a:p>
            <a:pPr marL="55563" indent="-55563" algn="just">
              <a:tabLst>
                <a:tab pos="577850" algn="l"/>
              </a:tabLst>
            </a:pPr>
            <a:endParaRPr lang="en-US" sz="2400" dirty="0"/>
          </a:p>
          <a:p>
            <a:pPr marL="677863" lvl="1" indent="-350838" algn="just">
              <a:buFontTx/>
              <a:buAutoNum type="arabicPeriod"/>
              <a:tabLst>
                <a:tab pos="577850" algn="l"/>
              </a:tabLst>
            </a:pPr>
            <a:r>
              <a:rPr lang="en-US" sz="2400" dirty="0"/>
              <a:t>Crystalline silicon</a:t>
            </a:r>
          </a:p>
          <a:p>
            <a:pPr marL="677863" lvl="1" indent="-350838" algn="just">
              <a:buFontTx/>
              <a:buAutoNum type="arabicPeriod"/>
              <a:tabLst>
                <a:tab pos="577850" algn="l"/>
              </a:tabLst>
            </a:pPr>
            <a:r>
              <a:rPr lang="en-US" sz="2400" dirty="0"/>
              <a:t>Cadmium telluride</a:t>
            </a:r>
          </a:p>
          <a:p>
            <a:pPr marL="677863" lvl="1" indent="-350838" algn="just">
              <a:buFontTx/>
              <a:buAutoNum type="arabicPeriod"/>
              <a:tabLst>
                <a:tab pos="577850" algn="l"/>
              </a:tabLst>
            </a:pPr>
            <a:r>
              <a:rPr lang="en-US" sz="2400" dirty="0"/>
              <a:t>Copper indium </a:t>
            </a:r>
            <a:r>
              <a:rPr lang="en-US" sz="2400" dirty="0" err="1"/>
              <a:t>diselenide</a:t>
            </a:r>
            <a:endParaRPr lang="en-US" sz="2400" dirty="0"/>
          </a:p>
          <a:p>
            <a:pPr marL="677863" lvl="1" indent="-350838" algn="just">
              <a:buFontTx/>
              <a:buAutoNum type="arabicPeriod"/>
              <a:tabLst>
                <a:tab pos="577850" algn="l"/>
              </a:tabLst>
            </a:pPr>
            <a:r>
              <a:rPr lang="en-US" sz="2400" dirty="0"/>
              <a:t>Gallium arsenide</a:t>
            </a:r>
          </a:p>
          <a:p>
            <a:pPr marL="677863" lvl="1" indent="-350838" algn="just">
              <a:buFontTx/>
              <a:buAutoNum type="arabicPeriod"/>
              <a:tabLst>
                <a:tab pos="577850" algn="l"/>
              </a:tabLst>
            </a:pPr>
            <a:r>
              <a:rPr lang="en-US" sz="2400" dirty="0"/>
              <a:t>Indium </a:t>
            </a:r>
            <a:r>
              <a:rPr lang="en-US" sz="2400" dirty="0" err="1"/>
              <a:t>phosphide</a:t>
            </a:r>
            <a:endParaRPr lang="en-US" sz="2400" dirty="0"/>
          </a:p>
          <a:p>
            <a:pPr marL="677863" lvl="1" indent="-350838" algn="just">
              <a:buFontTx/>
              <a:buAutoNum type="arabicPeriod"/>
              <a:tabLst>
                <a:tab pos="577850" algn="l"/>
              </a:tabLst>
            </a:pPr>
            <a:r>
              <a:rPr lang="en-US" sz="2400" dirty="0"/>
              <a:t>Zinc </a:t>
            </a:r>
            <a:r>
              <a:rPr lang="en-US" sz="2400" dirty="0" err="1"/>
              <a:t>sulphide</a:t>
            </a:r>
            <a:r>
              <a:rPr lang="en-US" sz="2400" dirty="0"/>
              <a:t> </a:t>
            </a:r>
          </a:p>
          <a:p>
            <a:pPr marL="55563" indent="-55563" algn="just">
              <a:tabLst>
                <a:tab pos="577850" algn="l"/>
              </a:tabLst>
            </a:pPr>
            <a:endParaRPr lang="en-US" sz="2400" dirty="0"/>
          </a:p>
          <a:p>
            <a:pPr marL="55563" indent="-55563" algn="just">
              <a:tabLst>
                <a:tab pos="577850" algn="l"/>
              </a:tabLst>
            </a:pPr>
            <a:r>
              <a:rPr lang="en-US" sz="2400" dirty="0">
                <a:solidFill>
                  <a:srgbClr val="9900CC"/>
                </a:solidFill>
              </a:rPr>
              <a:t>Note:</a:t>
            </a:r>
            <a:r>
              <a:rPr lang="en-US" sz="2400" dirty="0"/>
              <a:t> Semiconductors are materials, which become electrically conductive when supplied with light or heat, but which operate as insulators at low temperatures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a:t>PH 0101  Unit-5 Lecture-2</a:t>
            </a:r>
          </a:p>
        </p:txBody>
      </p:sp>
      <p:sp>
        <p:nvSpPr>
          <p:cNvPr id="7171" name="Slide Number Placeholder 5"/>
          <p:cNvSpPr>
            <a:spLocks noGrp="1"/>
          </p:cNvSpPr>
          <p:nvPr>
            <p:ph type="sldNum" sz="quarter" idx="12"/>
          </p:nvPr>
        </p:nvSpPr>
        <p:spPr>
          <a:noFill/>
        </p:spPr>
        <p:txBody>
          <a:bodyPr/>
          <a:lstStyle/>
          <a:p>
            <a:fld id="{45CF747B-6A70-4684-B1E7-34B9B2BDDE07}" type="slidenum">
              <a:rPr lang="en-US"/>
              <a:pPr/>
              <a:t>12</a:t>
            </a:fld>
            <a:endParaRPr lang="en-US"/>
          </a:p>
        </p:txBody>
      </p:sp>
      <p:sp>
        <p:nvSpPr>
          <p:cNvPr id="7172" name="Rectangle 2"/>
          <p:cNvSpPr>
            <a:spLocks noChangeArrowheads="1"/>
          </p:cNvSpPr>
          <p:nvPr/>
        </p:nvSpPr>
        <p:spPr bwMode="auto">
          <a:xfrm>
            <a:off x="152400" y="914400"/>
            <a:ext cx="8839200" cy="5213350"/>
          </a:xfrm>
          <a:prstGeom prst="rect">
            <a:avLst/>
          </a:prstGeom>
          <a:noFill/>
          <a:ln w="9525">
            <a:solidFill>
              <a:srgbClr val="000000"/>
            </a:solidFill>
            <a:miter lim="800000"/>
            <a:headEnd/>
            <a:tailEnd/>
          </a:ln>
        </p:spPr>
        <p:txBody>
          <a:bodyPr>
            <a:spAutoFit/>
          </a:bodyPr>
          <a:lstStyle/>
          <a:p>
            <a:pPr algn="just">
              <a:buFontTx/>
              <a:buChar char="•"/>
              <a:tabLst>
                <a:tab pos="577850" algn="l"/>
                <a:tab pos="1263650" algn="l"/>
                <a:tab pos="2166938" algn="l"/>
              </a:tabLst>
            </a:pPr>
            <a:r>
              <a:rPr lang="en-US" sz="2300" dirty="0"/>
              <a:t> 	</a:t>
            </a:r>
            <a:r>
              <a:rPr lang="en-US" sz="2400" dirty="0"/>
              <a:t>Over 95% of all the </a:t>
            </a:r>
            <a:r>
              <a:rPr lang="en-US" sz="2400" i="1" dirty="0">
                <a:solidFill>
                  <a:srgbClr val="9900CC"/>
                </a:solidFill>
              </a:rPr>
              <a:t>solar cells produced</a:t>
            </a:r>
            <a:r>
              <a:rPr lang="en-US" sz="2400" dirty="0"/>
              <a:t> worldwide are 	composed of the semiconductor material </a:t>
            </a:r>
            <a:r>
              <a:rPr lang="en-US" sz="2400" dirty="0">
                <a:solidFill>
                  <a:srgbClr val="9900CC"/>
                </a:solidFill>
              </a:rPr>
              <a:t>Silicon (Si).</a:t>
            </a:r>
            <a:r>
              <a:rPr lang="en-US" sz="2400" dirty="0"/>
              <a:t> As the 	second most abundant element in earth`s crust, silicon has 	the advantage, of being available in sufficient quantities.</a:t>
            </a:r>
          </a:p>
          <a:p>
            <a:pPr algn="just">
              <a:buFontTx/>
              <a:buChar char="•"/>
              <a:tabLst>
                <a:tab pos="577850" algn="l"/>
                <a:tab pos="1263650" algn="l"/>
                <a:tab pos="2166938" algn="l"/>
              </a:tabLst>
            </a:pPr>
            <a:endParaRPr lang="en-US" sz="1200" dirty="0"/>
          </a:p>
          <a:p>
            <a:pPr>
              <a:buFontTx/>
              <a:buChar char="•"/>
              <a:tabLst>
                <a:tab pos="577850" algn="l"/>
                <a:tab pos="1263650" algn="l"/>
                <a:tab pos="2166938" algn="l"/>
              </a:tabLst>
            </a:pPr>
            <a:r>
              <a:rPr lang="en-US" sz="2400" dirty="0"/>
              <a:t> 	To produce a solar cell, the semiconductor is contaminated 	or </a:t>
            </a:r>
            <a:r>
              <a:rPr lang="en-US" sz="2400" i="1" dirty="0">
                <a:solidFill>
                  <a:srgbClr val="9900CC"/>
                </a:solidFill>
              </a:rPr>
              <a:t>"doped".</a:t>
            </a:r>
            <a:r>
              <a:rPr lang="en-US" sz="2000" dirty="0"/>
              <a:t> </a:t>
            </a:r>
          </a:p>
          <a:p>
            <a:pPr algn="just">
              <a:buFontTx/>
              <a:buChar char="•"/>
              <a:tabLst>
                <a:tab pos="577850" algn="l"/>
                <a:tab pos="1263650" algn="l"/>
                <a:tab pos="2166938" algn="l"/>
              </a:tabLst>
            </a:pPr>
            <a:endParaRPr lang="en-US" sz="1200" dirty="0"/>
          </a:p>
          <a:p>
            <a:pPr algn="just">
              <a:buFontTx/>
              <a:buChar char="•"/>
              <a:tabLst>
                <a:tab pos="577850" algn="l"/>
                <a:tab pos="1263650" algn="l"/>
                <a:tab pos="2166938" algn="l"/>
              </a:tabLst>
            </a:pPr>
            <a:r>
              <a:rPr lang="en-US" sz="2400" dirty="0"/>
              <a:t> 	"Doping" is the intentional introduction of </a:t>
            </a:r>
            <a:r>
              <a:rPr lang="en-US" sz="2400" dirty="0">
                <a:solidFill>
                  <a:srgbClr val="9900CC"/>
                </a:solidFill>
              </a:rPr>
              <a:t>chemical 	elements</a:t>
            </a:r>
            <a:r>
              <a:rPr lang="en-US" sz="2400" dirty="0"/>
              <a:t> into the semiconductor.</a:t>
            </a:r>
          </a:p>
          <a:p>
            <a:pPr algn="just">
              <a:buFontTx/>
              <a:buChar char="•"/>
              <a:tabLst>
                <a:tab pos="577850" algn="l"/>
                <a:tab pos="1263650" algn="l"/>
                <a:tab pos="2166938" algn="l"/>
              </a:tabLst>
            </a:pPr>
            <a:endParaRPr lang="en-US" sz="2400" dirty="0"/>
          </a:p>
          <a:p>
            <a:pPr algn="just">
              <a:buFontTx/>
              <a:buChar char="•"/>
              <a:tabLst>
                <a:tab pos="577850" algn="l"/>
                <a:tab pos="1263650" algn="l"/>
                <a:tab pos="2166938" algn="l"/>
              </a:tabLst>
            </a:pPr>
            <a:r>
              <a:rPr lang="en-US" sz="2400" dirty="0"/>
              <a:t> 	By doing this, depending upon the type of </a:t>
            </a:r>
            <a:r>
              <a:rPr lang="en-US" sz="2400" dirty="0" err="1"/>
              <a:t>dopant</a:t>
            </a:r>
            <a:r>
              <a:rPr lang="en-US" sz="2400" dirty="0"/>
              <a:t>, one can 	obtain a surplus of either positive charge carriers (called   	</a:t>
            </a:r>
            <a:r>
              <a:rPr lang="en-US" sz="2400" i="1" dirty="0">
                <a:solidFill>
                  <a:srgbClr val="9900CC"/>
                </a:solidFill>
              </a:rPr>
              <a:t>p-conducting semiconductor</a:t>
            </a:r>
            <a:r>
              <a:rPr lang="en-US" sz="2400" dirty="0"/>
              <a:t> layer) or negative charge 	carriers (called </a:t>
            </a:r>
            <a:r>
              <a:rPr lang="en-US" sz="2400" i="1" dirty="0">
                <a:solidFill>
                  <a:srgbClr val="9900CC"/>
                </a:solidFill>
              </a:rPr>
              <a:t>n-conducting semiconductor</a:t>
            </a:r>
            <a:r>
              <a:rPr lang="en-US" sz="2400" dirty="0"/>
              <a:t> layer).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US"/>
              <a:t>PH 0101  Unit-5 Lecture-2</a:t>
            </a:r>
          </a:p>
        </p:txBody>
      </p:sp>
      <p:sp>
        <p:nvSpPr>
          <p:cNvPr id="8195" name="Slide Number Placeholder 5"/>
          <p:cNvSpPr>
            <a:spLocks noGrp="1"/>
          </p:cNvSpPr>
          <p:nvPr>
            <p:ph type="sldNum" sz="quarter" idx="12"/>
          </p:nvPr>
        </p:nvSpPr>
        <p:spPr>
          <a:noFill/>
        </p:spPr>
        <p:txBody>
          <a:bodyPr/>
          <a:lstStyle/>
          <a:p>
            <a:fld id="{FBCEC3E2-8BDA-4983-A00C-72F657617947}" type="slidenum">
              <a:rPr lang="en-US"/>
              <a:pPr/>
              <a:t>13</a:t>
            </a:fld>
            <a:endParaRPr lang="en-US"/>
          </a:p>
        </p:txBody>
      </p:sp>
      <p:sp>
        <p:nvSpPr>
          <p:cNvPr id="8196" name="Rectangle 2"/>
          <p:cNvSpPr>
            <a:spLocks noChangeArrowheads="1"/>
          </p:cNvSpPr>
          <p:nvPr/>
        </p:nvSpPr>
        <p:spPr bwMode="auto">
          <a:xfrm>
            <a:off x="304800" y="3505200"/>
            <a:ext cx="8305800" cy="366713"/>
          </a:xfrm>
          <a:prstGeom prst="rect">
            <a:avLst/>
          </a:prstGeom>
          <a:noFill/>
          <a:ln w="9525">
            <a:noFill/>
            <a:miter lim="800000"/>
            <a:headEnd/>
            <a:tailEnd/>
          </a:ln>
        </p:spPr>
        <p:txBody>
          <a:bodyPr>
            <a:spAutoFit/>
          </a:bodyPr>
          <a:lstStyle/>
          <a:p>
            <a:pPr>
              <a:spcBef>
                <a:spcPct val="50000"/>
              </a:spcBef>
            </a:pPr>
            <a:endParaRPr lang="en-US"/>
          </a:p>
        </p:txBody>
      </p:sp>
      <p:sp>
        <p:nvSpPr>
          <p:cNvPr id="8197" name="Text Box 3"/>
          <p:cNvSpPr txBox="1">
            <a:spLocks noChangeArrowheads="1"/>
          </p:cNvSpPr>
          <p:nvPr/>
        </p:nvSpPr>
        <p:spPr bwMode="auto">
          <a:xfrm>
            <a:off x="990600" y="1066800"/>
            <a:ext cx="4800600" cy="366713"/>
          </a:xfrm>
          <a:prstGeom prst="rect">
            <a:avLst/>
          </a:prstGeom>
          <a:noFill/>
          <a:ln w="9525">
            <a:noFill/>
            <a:miter lim="800000"/>
            <a:headEnd/>
            <a:tailEnd/>
          </a:ln>
        </p:spPr>
        <p:txBody>
          <a:bodyPr>
            <a:spAutoFit/>
          </a:bodyPr>
          <a:lstStyle/>
          <a:p>
            <a:pPr>
              <a:spcBef>
                <a:spcPct val="50000"/>
              </a:spcBef>
            </a:pPr>
            <a:endParaRPr lang="en-US"/>
          </a:p>
        </p:txBody>
      </p:sp>
      <p:sp>
        <p:nvSpPr>
          <p:cNvPr id="8198" name="Text Box 4"/>
          <p:cNvSpPr txBox="1">
            <a:spLocks noChangeArrowheads="1"/>
          </p:cNvSpPr>
          <p:nvPr/>
        </p:nvSpPr>
        <p:spPr bwMode="auto">
          <a:xfrm>
            <a:off x="304800" y="914400"/>
            <a:ext cx="8458200" cy="4924425"/>
          </a:xfrm>
          <a:prstGeom prst="rect">
            <a:avLst/>
          </a:prstGeom>
          <a:noFill/>
          <a:ln w="9525">
            <a:solidFill>
              <a:srgbClr val="000000"/>
            </a:solidFill>
            <a:miter lim="800000"/>
            <a:headEnd/>
            <a:tailEnd/>
          </a:ln>
        </p:spPr>
        <p:txBody>
          <a:bodyPr>
            <a:spAutoFit/>
          </a:bodyPr>
          <a:lstStyle/>
          <a:p>
            <a:pPr marL="342900" indent="-342900">
              <a:lnSpc>
                <a:spcPct val="50000"/>
              </a:lnSpc>
              <a:spcBef>
                <a:spcPct val="50000"/>
              </a:spcBef>
              <a:tabLst>
                <a:tab pos="577850" algn="l"/>
                <a:tab pos="1143000" algn="l"/>
              </a:tabLst>
            </a:pPr>
            <a:endParaRPr lang="en-US" sz="1000" b="1" dirty="0">
              <a:solidFill>
                <a:srgbClr val="CC0000"/>
              </a:solidFill>
            </a:endParaRPr>
          </a:p>
          <a:p>
            <a:pPr marL="342900" indent="-342900" algn="just">
              <a:buFontTx/>
              <a:buChar char="•"/>
              <a:tabLst>
                <a:tab pos="577850" algn="l"/>
                <a:tab pos="1143000" algn="l"/>
              </a:tabLst>
            </a:pPr>
            <a:r>
              <a:rPr lang="en-US" sz="2400" dirty="0"/>
              <a:t>If </a:t>
            </a:r>
            <a:r>
              <a:rPr lang="en-US" sz="2400" i="1" dirty="0">
                <a:solidFill>
                  <a:srgbClr val="9900CC"/>
                </a:solidFill>
              </a:rPr>
              <a:t>two differently</a:t>
            </a:r>
            <a:r>
              <a:rPr lang="en-US" sz="2400" dirty="0"/>
              <a:t> contaminated semiconductor </a:t>
            </a:r>
            <a:r>
              <a:rPr lang="en-US" sz="2400" i="1" dirty="0">
                <a:solidFill>
                  <a:srgbClr val="9900CC"/>
                </a:solidFill>
              </a:rPr>
              <a:t>layers</a:t>
            </a:r>
            <a:r>
              <a:rPr lang="en-US" sz="2400" dirty="0"/>
              <a:t> are combined, then a so-called </a:t>
            </a:r>
            <a:r>
              <a:rPr lang="en-US" sz="2400" i="1" dirty="0">
                <a:solidFill>
                  <a:srgbClr val="9900CC"/>
                </a:solidFill>
              </a:rPr>
              <a:t>p-n-junction results</a:t>
            </a:r>
            <a:r>
              <a:rPr lang="en-US" sz="2400" dirty="0"/>
              <a:t> on the boundary of the layers.</a:t>
            </a:r>
          </a:p>
          <a:p>
            <a:pPr marL="342900" indent="-342900" algn="just">
              <a:tabLst>
                <a:tab pos="577850" algn="l"/>
                <a:tab pos="1143000" algn="l"/>
              </a:tabLst>
            </a:pPr>
            <a:r>
              <a:rPr lang="en-US" sz="2400" dirty="0"/>
              <a:t>	</a:t>
            </a:r>
          </a:p>
          <a:p>
            <a:pPr marL="342900" indent="-342900" algn="just">
              <a:tabLst>
                <a:tab pos="577850" algn="l"/>
                <a:tab pos="1143000" algn="l"/>
              </a:tabLst>
            </a:pPr>
            <a:endParaRPr lang="en-US" sz="2400" dirty="0"/>
          </a:p>
          <a:p>
            <a:pPr marL="342900" indent="-342900" algn="just">
              <a:tabLst>
                <a:tab pos="577850" algn="l"/>
                <a:tab pos="1143000" algn="l"/>
              </a:tabLst>
            </a:pPr>
            <a:endParaRPr lang="en-US" sz="2400" dirty="0"/>
          </a:p>
          <a:p>
            <a:pPr marL="342900" indent="-342900" algn="just">
              <a:tabLst>
                <a:tab pos="577850" algn="l"/>
                <a:tab pos="1143000" algn="l"/>
              </a:tabLst>
            </a:pPr>
            <a:endParaRPr lang="en-US" sz="2400" dirty="0"/>
          </a:p>
          <a:p>
            <a:pPr marL="342900" indent="-342900" algn="just">
              <a:buFontTx/>
              <a:buChar char="•"/>
              <a:tabLst>
                <a:tab pos="577850" algn="l"/>
                <a:tab pos="1143000" algn="l"/>
              </a:tabLst>
            </a:pPr>
            <a:endParaRPr lang="en-US" sz="2400" dirty="0"/>
          </a:p>
          <a:p>
            <a:pPr marL="342900" indent="-342900" algn="just">
              <a:buFontTx/>
              <a:buChar char="•"/>
              <a:tabLst>
                <a:tab pos="577850" algn="l"/>
                <a:tab pos="1143000" algn="l"/>
              </a:tabLst>
            </a:pPr>
            <a:r>
              <a:rPr lang="en-US" sz="2400" dirty="0"/>
              <a:t>By doping </a:t>
            </a:r>
            <a:r>
              <a:rPr lang="en-US" sz="2400" i="1" dirty="0">
                <a:solidFill>
                  <a:srgbClr val="9900CC"/>
                </a:solidFill>
              </a:rPr>
              <a:t>trivalent</a:t>
            </a:r>
            <a:r>
              <a:rPr lang="en-US" sz="2400" dirty="0"/>
              <a:t> element, we get p-type semiconductor. (with excess amount of  hole)</a:t>
            </a:r>
          </a:p>
          <a:p>
            <a:pPr marL="342900" indent="-342900" algn="just">
              <a:tabLst>
                <a:tab pos="577850" algn="l"/>
                <a:tab pos="1143000" algn="l"/>
              </a:tabLst>
            </a:pPr>
            <a:endParaRPr lang="en-US" sz="2400" dirty="0"/>
          </a:p>
          <a:p>
            <a:pPr marL="342900" indent="-342900" algn="just">
              <a:buFontTx/>
              <a:buChar char="•"/>
              <a:tabLst>
                <a:tab pos="577850" algn="l"/>
                <a:tab pos="1143000" algn="l"/>
              </a:tabLst>
            </a:pPr>
            <a:r>
              <a:rPr lang="en-US" sz="2400" dirty="0"/>
              <a:t>By doping </a:t>
            </a:r>
            <a:r>
              <a:rPr lang="en-US" sz="2400" i="1" dirty="0" err="1">
                <a:solidFill>
                  <a:srgbClr val="9900CC"/>
                </a:solidFill>
              </a:rPr>
              <a:t>pentavalent</a:t>
            </a:r>
            <a:r>
              <a:rPr lang="en-US" sz="2400" dirty="0"/>
              <a:t> element, we get n-type semiconductor ( with excess amount of electron)</a:t>
            </a:r>
          </a:p>
        </p:txBody>
      </p:sp>
      <p:grpSp>
        <p:nvGrpSpPr>
          <p:cNvPr id="2" name="Group 37"/>
          <p:cNvGrpSpPr>
            <a:grpSpLocks/>
          </p:cNvGrpSpPr>
          <p:nvPr/>
        </p:nvGrpSpPr>
        <p:grpSpPr bwMode="auto">
          <a:xfrm>
            <a:off x="2286000" y="2286000"/>
            <a:ext cx="4419600" cy="1358900"/>
            <a:chOff x="3240" y="6480"/>
            <a:chExt cx="6300" cy="2139"/>
          </a:xfrm>
        </p:grpSpPr>
        <p:grpSp>
          <p:nvGrpSpPr>
            <p:cNvPr id="3" name="Group 38"/>
            <p:cNvGrpSpPr>
              <a:grpSpLocks/>
            </p:cNvGrpSpPr>
            <p:nvPr/>
          </p:nvGrpSpPr>
          <p:grpSpPr bwMode="auto">
            <a:xfrm>
              <a:off x="3240" y="6840"/>
              <a:ext cx="4127" cy="1779"/>
              <a:chOff x="3084" y="6840"/>
              <a:chExt cx="4127" cy="1779"/>
            </a:xfrm>
          </p:grpSpPr>
          <p:sp>
            <p:nvSpPr>
              <p:cNvPr id="8202" name="Rectangle 39"/>
              <p:cNvSpPr>
                <a:spLocks noChangeArrowheads="1"/>
              </p:cNvSpPr>
              <p:nvPr/>
            </p:nvSpPr>
            <p:spPr bwMode="auto">
              <a:xfrm>
                <a:off x="3084" y="7179"/>
                <a:ext cx="4127" cy="720"/>
              </a:xfrm>
              <a:prstGeom prst="rect">
                <a:avLst/>
              </a:prstGeom>
              <a:solidFill>
                <a:srgbClr val="00FF99">
                  <a:alpha val="43137"/>
                </a:srgbClr>
              </a:solidFill>
              <a:ln w="9525">
                <a:solidFill>
                  <a:srgbClr val="993366"/>
                </a:solidFill>
                <a:miter lim="800000"/>
                <a:headEnd/>
                <a:tailEnd/>
              </a:ln>
            </p:spPr>
            <p:txBody>
              <a:bodyPr/>
              <a:lstStyle/>
              <a:p>
                <a:r>
                  <a:rPr lang="en-US" sz="1400" b="1"/>
                  <a:t>n-type semiconductor</a:t>
                </a:r>
              </a:p>
              <a:p>
                <a:endParaRPr lang="en-US"/>
              </a:p>
            </p:txBody>
          </p:sp>
          <p:sp>
            <p:nvSpPr>
              <p:cNvPr id="8203" name="Rectangle 40"/>
              <p:cNvSpPr>
                <a:spLocks noChangeArrowheads="1"/>
              </p:cNvSpPr>
              <p:nvPr/>
            </p:nvSpPr>
            <p:spPr bwMode="auto">
              <a:xfrm>
                <a:off x="3084" y="7852"/>
                <a:ext cx="4127" cy="767"/>
              </a:xfrm>
              <a:prstGeom prst="rect">
                <a:avLst/>
              </a:prstGeom>
              <a:solidFill>
                <a:srgbClr val="FFCCFF"/>
              </a:solidFill>
              <a:ln w="9525">
                <a:solidFill>
                  <a:srgbClr val="000000"/>
                </a:solidFill>
                <a:miter lim="800000"/>
                <a:headEnd/>
                <a:tailEnd/>
              </a:ln>
            </p:spPr>
            <p:txBody>
              <a:bodyPr/>
              <a:lstStyle/>
              <a:p>
                <a:r>
                  <a:rPr lang="en-US" sz="1400" b="1"/>
                  <a:t>p- type semiconductor   </a:t>
                </a:r>
              </a:p>
              <a:p>
                <a:r>
                  <a:rPr lang="en-US" sz="1400"/>
                  <a:t>			   </a:t>
                </a:r>
                <a:endParaRPr lang="en-US"/>
              </a:p>
            </p:txBody>
          </p:sp>
          <p:sp>
            <p:nvSpPr>
              <p:cNvPr id="8204" name="Line 41"/>
              <p:cNvSpPr>
                <a:spLocks noChangeShapeType="1"/>
              </p:cNvSpPr>
              <p:nvPr/>
            </p:nvSpPr>
            <p:spPr bwMode="auto">
              <a:xfrm flipH="1">
                <a:off x="6120" y="6840"/>
                <a:ext cx="720" cy="1080"/>
              </a:xfrm>
              <a:prstGeom prst="line">
                <a:avLst/>
              </a:prstGeom>
              <a:noFill/>
              <a:ln w="9525">
                <a:solidFill>
                  <a:srgbClr val="000000"/>
                </a:solidFill>
                <a:round/>
                <a:headEnd/>
                <a:tailEnd type="triangle" w="med" len="med"/>
              </a:ln>
            </p:spPr>
            <p:txBody>
              <a:bodyPr/>
              <a:lstStyle/>
              <a:p>
                <a:endParaRPr lang="en-US"/>
              </a:p>
            </p:txBody>
          </p:sp>
        </p:grpSp>
        <p:sp>
          <p:nvSpPr>
            <p:cNvPr id="8201" name="Text Box 42"/>
            <p:cNvSpPr txBox="1">
              <a:spLocks noChangeArrowheads="1"/>
            </p:cNvSpPr>
            <p:nvPr/>
          </p:nvSpPr>
          <p:spPr bwMode="auto">
            <a:xfrm>
              <a:off x="6996" y="6480"/>
              <a:ext cx="2544" cy="540"/>
            </a:xfrm>
            <a:prstGeom prst="rect">
              <a:avLst/>
            </a:prstGeom>
            <a:solidFill>
              <a:srgbClr val="FFFFFF"/>
            </a:solidFill>
            <a:ln w="9525">
              <a:solidFill>
                <a:srgbClr val="FFFFFF"/>
              </a:solidFill>
              <a:miter lim="800000"/>
              <a:headEnd/>
              <a:tailEnd/>
            </a:ln>
          </p:spPr>
          <p:txBody>
            <a:bodyPr/>
            <a:lstStyle/>
            <a:p>
              <a:r>
                <a:rPr lang="en-US" sz="1400" b="1"/>
                <a:t>p-n junction layer</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8">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t>PH 0101  Unit-5 Lecture-2</a:t>
            </a:r>
          </a:p>
        </p:txBody>
      </p:sp>
      <p:sp>
        <p:nvSpPr>
          <p:cNvPr id="19459" name="Slide Number Placeholder 5"/>
          <p:cNvSpPr>
            <a:spLocks noGrp="1"/>
          </p:cNvSpPr>
          <p:nvPr>
            <p:ph type="sldNum" sz="quarter" idx="12"/>
          </p:nvPr>
        </p:nvSpPr>
        <p:spPr>
          <a:noFill/>
        </p:spPr>
        <p:txBody>
          <a:bodyPr/>
          <a:lstStyle/>
          <a:p>
            <a:fld id="{EC548F00-2C33-44FF-9C6C-F1A031681B68}" type="slidenum">
              <a:rPr lang="en-US"/>
              <a:pPr/>
              <a:t>14</a:t>
            </a:fld>
            <a:endParaRPr lang="en-US"/>
          </a:p>
        </p:txBody>
      </p:sp>
      <p:sp>
        <p:nvSpPr>
          <p:cNvPr id="19460" name="Text Box 9"/>
          <p:cNvSpPr txBox="1">
            <a:spLocks noChangeArrowheads="1"/>
          </p:cNvSpPr>
          <p:nvPr/>
        </p:nvSpPr>
        <p:spPr bwMode="auto">
          <a:xfrm>
            <a:off x="152400" y="914400"/>
            <a:ext cx="8839200" cy="519113"/>
          </a:xfrm>
          <a:prstGeom prst="rect">
            <a:avLst/>
          </a:prstGeom>
          <a:noFill/>
          <a:ln w="9525">
            <a:noFill/>
            <a:miter lim="800000"/>
            <a:headEnd/>
            <a:tailEnd/>
          </a:ln>
        </p:spPr>
        <p:txBody>
          <a:bodyPr>
            <a:spAutoFit/>
          </a:bodyPr>
          <a:lstStyle/>
          <a:p>
            <a:pPr>
              <a:spcBef>
                <a:spcPct val="50000"/>
              </a:spcBef>
              <a:tabLst>
                <a:tab pos="463550" algn="l"/>
              </a:tabLst>
            </a:pPr>
            <a:r>
              <a:rPr lang="en-US" sz="2800" b="1">
                <a:solidFill>
                  <a:srgbClr val="CC0000"/>
                </a:solidFill>
              </a:rPr>
              <a:t>6.	Principle, construction and working of Solar cell</a:t>
            </a:r>
          </a:p>
        </p:txBody>
      </p:sp>
      <p:sp>
        <p:nvSpPr>
          <p:cNvPr id="19461" name="Text Box 11"/>
          <p:cNvSpPr txBox="1">
            <a:spLocks noChangeArrowheads="1"/>
          </p:cNvSpPr>
          <p:nvPr/>
        </p:nvSpPr>
        <p:spPr bwMode="auto">
          <a:xfrm>
            <a:off x="152400" y="1447800"/>
            <a:ext cx="8915400" cy="1562100"/>
          </a:xfrm>
          <a:prstGeom prst="rect">
            <a:avLst/>
          </a:prstGeom>
          <a:solidFill>
            <a:srgbClr val="CCFFFF">
              <a:alpha val="29019"/>
            </a:srgbClr>
          </a:solidFill>
          <a:ln w="9525">
            <a:solidFill>
              <a:srgbClr val="000000"/>
            </a:solidFill>
            <a:miter lim="800000"/>
            <a:headEnd/>
            <a:tailEnd/>
          </a:ln>
        </p:spPr>
        <p:txBody>
          <a:bodyPr>
            <a:spAutoFit/>
          </a:bodyPr>
          <a:lstStyle/>
          <a:p>
            <a:pPr algn="just">
              <a:tabLst>
                <a:tab pos="1252538" algn="l"/>
                <a:tab pos="1377950" algn="l"/>
              </a:tabLst>
            </a:pPr>
            <a:r>
              <a:rPr lang="en-US" sz="2400" b="1" i="1">
                <a:solidFill>
                  <a:srgbClr val="CC0000"/>
                </a:solidFill>
              </a:rPr>
              <a:t>Principle:</a:t>
            </a:r>
            <a:r>
              <a:rPr lang="en-US" sz="2400" b="1"/>
              <a:t> 	The solar  cells are  based   on  the  principles  of photovoltaic effect.The </a:t>
            </a:r>
            <a:r>
              <a:rPr lang="en-US" sz="2400" b="1">
                <a:solidFill>
                  <a:srgbClr val="9900CC"/>
                </a:solidFill>
              </a:rPr>
              <a:t>photovoltaic effect</a:t>
            </a:r>
            <a:r>
              <a:rPr lang="en-US" sz="2400" b="1"/>
              <a:t> is the   photogeneration of charge carriers in a light </a:t>
            </a:r>
            <a:r>
              <a:rPr lang="en-US" sz="2200" b="1"/>
              <a:t>absorbing</a:t>
            </a:r>
            <a:r>
              <a:rPr lang="en-US" sz="2400" b="1"/>
              <a:t> materials as a result of absorption of light radiation.</a:t>
            </a:r>
          </a:p>
        </p:txBody>
      </p:sp>
      <p:sp>
        <p:nvSpPr>
          <p:cNvPr id="19462" name="Text Box 13"/>
          <p:cNvSpPr txBox="1">
            <a:spLocks noChangeArrowheads="1"/>
          </p:cNvSpPr>
          <p:nvPr/>
        </p:nvSpPr>
        <p:spPr bwMode="auto">
          <a:xfrm>
            <a:off x="152400" y="3124200"/>
            <a:ext cx="8915400" cy="3022600"/>
          </a:xfrm>
          <a:prstGeom prst="rect">
            <a:avLst/>
          </a:prstGeom>
          <a:noFill/>
          <a:ln w="9525">
            <a:solidFill>
              <a:srgbClr val="000000"/>
            </a:solidFill>
            <a:miter lim="800000"/>
            <a:headEnd/>
            <a:tailEnd/>
          </a:ln>
        </p:spPr>
        <p:txBody>
          <a:bodyPr>
            <a:spAutoFit/>
          </a:bodyPr>
          <a:lstStyle/>
          <a:p>
            <a:pPr algn="just">
              <a:spcBef>
                <a:spcPct val="50000"/>
              </a:spcBef>
              <a:tabLst>
                <a:tab pos="463550" algn="l"/>
              </a:tabLst>
            </a:pPr>
            <a:r>
              <a:rPr lang="en-US" sz="2400" i="1">
                <a:solidFill>
                  <a:srgbClr val="CC0000"/>
                </a:solidFill>
              </a:rPr>
              <a:t>Construction</a:t>
            </a:r>
          </a:p>
          <a:p>
            <a:pPr algn="just">
              <a:spcBef>
                <a:spcPct val="50000"/>
              </a:spcBef>
              <a:buFontTx/>
              <a:buChar char="•"/>
              <a:tabLst>
                <a:tab pos="463550" algn="l"/>
              </a:tabLst>
            </a:pPr>
            <a:r>
              <a:rPr lang="en-US" sz="2400"/>
              <a:t> 	Solar cell (crystalline Silicon) consists of a </a:t>
            </a:r>
            <a:r>
              <a:rPr lang="en-US" sz="2400" i="1">
                <a:solidFill>
                  <a:srgbClr val="9900CC"/>
                </a:solidFill>
              </a:rPr>
              <a:t>n-type 	semiconductor (emitter)</a:t>
            </a:r>
            <a:r>
              <a:rPr lang="en-US" sz="2400"/>
              <a:t> layer and </a:t>
            </a:r>
            <a:r>
              <a:rPr lang="en-US" sz="2400" i="1">
                <a:solidFill>
                  <a:srgbClr val="9900CC"/>
                </a:solidFill>
              </a:rPr>
              <a:t>p-type semiconductor 	layer (base).</a:t>
            </a:r>
            <a:r>
              <a:rPr lang="en-US" sz="2400"/>
              <a:t> The two layers are sandwiched and hence 	there is formation of p-n </a:t>
            </a:r>
            <a:r>
              <a:rPr lang="en-US" sz="2400" i="1">
                <a:solidFill>
                  <a:srgbClr val="9900CC"/>
                </a:solidFill>
              </a:rPr>
              <a:t>junction.</a:t>
            </a:r>
            <a:r>
              <a:rPr lang="en-US" sz="2400"/>
              <a:t> </a:t>
            </a:r>
          </a:p>
          <a:p>
            <a:pPr algn="just">
              <a:spcBef>
                <a:spcPct val="50000"/>
              </a:spcBef>
              <a:buFontTx/>
              <a:buChar char="•"/>
              <a:tabLst>
                <a:tab pos="463550" algn="l"/>
              </a:tabLst>
            </a:pPr>
            <a:r>
              <a:rPr lang="en-US" sz="2400"/>
              <a:t> 	The surface is coated with </a:t>
            </a:r>
            <a:r>
              <a:rPr lang="en-US" sz="2400" i="1">
                <a:solidFill>
                  <a:srgbClr val="9900CC"/>
                </a:solidFill>
              </a:rPr>
              <a:t>anti-refection coating</a:t>
            </a:r>
            <a:r>
              <a:rPr lang="en-US" sz="2400"/>
              <a:t> to avoid 	the 	loss of incident light energy due to reflection.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a:t>PH 0101  Unit-5 Lecture-2</a:t>
            </a:r>
          </a:p>
        </p:txBody>
      </p:sp>
      <p:sp>
        <p:nvSpPr>
          <p:cNvPr id="20483" name="Slide Number Placeholder 5"/>
          <p:cNvSpPr>
            <a:spLocks noGrp="1"/>
          </p:cNvSpPr>
          <p:nvPr>
            <p:ph type="sldNum" sz="quarter" idx="12"/>
          </p:nvPr>
        </p:nvSpPr>
        <p:spPr>
          <a:noFill/>
        </p:spPr>
        <p:txBody>
          <a:bodyPr/>
          <a:lstStyle/>
          <a:p>
            <a:fld id="{2459AEFE-7A0E-4319-A0CA-5C09803B7A6B}" type="slidenum">
              <a:rPr lang="en-US"/>
              <a:pPr/>
              <a:t>15</a:t>
            </a:fld>
            <a:endParaRPr lang="en-US"/>
          </a:p>
        </p:txBody>
      </p:sp>
      <p:pic>
        <p:nvPicPr>
          <p:cNvPr id="20484" name="Picture 8" descr="http://www.kyocerasolar.com/images/SI_faq_howdo.gif"/>
          <p:cNvPicPr>
            <a:picLocks noChangeAspect="1" noChangeArrowheads="1"/>
          </p:cNvPicPr>
          <p:nvPr/>
        </p:nvPicPr>
        <p:blipFill>
          <a:blip r:embed="rId2" r:link="rId3" cstate="print">
            <a:lum bright="-40000" contrast="66000"/>
          </a:blip>
          <a:srcRect/>
          <a:stretch>
            <a:fillRect/>
          </a:stretch>
        </p:blipFill>
        <p:spPr bwMode="auto">
          <a:xfrm>
            <a:off x="523875" y="914400"/>
            <a:ext cx="8162925"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5"/>
          <p:cNvSpPr>
            <a:spLocks noGrp="1" noChangeArrowheads="1"/>
          </p:cNvSpPr>
          <p:nvPr>
            <p:ph type="title"/>
          </p:nvPr>
        </p:nvSpPr>
        <p:spPr/>
        <p:txBody>
          <a:bodyPr/>
          <a:lstStyle/>
          <a:p>
            <a:pPr eaLnBrk="1" hangingPunct="1"/>
            <a:endParaRPr lang="en-US" smtClean="0"/>
          </a:p>
        </p:txBody>
      </p:sp>
      <p:pic>
        <p:nvPicPr>
          <p:cNvPr id="21509" name="Picture 4" descr="solar-light-cell"/>
          <p:cNvPicPr>
            <a:picLocks noGrp="1" noChangeAspect="1" noChangeArrowheads="1"/>
          </p:cNvPicPr>
          <p:nvPr>
            <p:ph idx="1"/>
          </p:nvPr>
        </p:nvPicPr>
        <p:blipFill>
          <a:blip r:embed="rId2" cstate="print"/>
          <a:srcRect/>
          <a:stretch>
            <a:fillRect/>
          </a:stretch>
        </p:blipFill>
        <p:spPr>
          <a:xfrm>
            <a:off x="381000" y="1600200"/>
            <a:ext cx="8305800" cy="4800600"/>
          </a:xfrm>
          <a:noFill/>
        </p:spPr>
      </p:pic>
      <p:sp>
        <p:nvSpPr>
          <p:cNvPr id="21506" name="Footer Placeholder 4"/>
          <p:cNvSpPr>
            <a:spLocks noGrp="1"/>
          </p:cNvSpPr>
          <p:nvPr>
            <p:ph type="ftr" sz="quarter" idx="11"/>
          </p:nvPr>
        </p:nvSpPr>
        <p:spPr>
          <a:noFill/>
        </p:spPr>
        <p:txBody>
          <a:bodyPr/>
          <a:lstStyle/>
          <a:p>
            <a:r>
              <a:rPr lang="en-US"/>
              <a:t>PH 0101  Unit-5 Lecture-2</a:t>
            </a:r>
          </a:p>
        </p:txBody>
      </p:sp>
      <p:sp>
        <p:nvSpPr>
          <p:cNvPr id="21507" name="Slide Number Placeholder 5"/>
          <p:cNvSpPr>
            <a:spLocks noGrp="1"/>
          </p:cNvSpPr>
          <p:nvPr>
            <p:ph type="sldNum" sz="quarter" idx="12"/>
          </p:nvPr>
        </p:nvSpPr>
        <p:spPr>
          <a:noFill/>
        </p:spPr>
        <p:txBody>
          <a:bodyPr/>
          <a:lstStyle/>
          <a:p>
            <a:fld id="{D482E4B0-BE7A-44F5-B402-AE81763E6EE7}"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p>
            <a:r>
              <a:rPr lang="en-US"/>
              <a:t>PH 0101  Unit-5 Lecture-2</a:t>
            </a:r>
          </a:p>
        </p:txBody>
      </p:sp>
      <p:sp>
        <p:nvSpPr>
          <p:cNvPr id="26627" name="Slide Number Placeholder 5"/>
          <p:cNvSpPr>
            <a:spLocks noGrp="1"/>
          </p:cNvSpPr>
          <p:nvPr>
            <p:ph type="sldNum" sz="quarter" idx="12"/>
          </p:nvPr>
        </p:nvSpPr>
        <p:spPr>
          <a:noFill/>
        </p:spPr>
        <p:txBody>
          <a:bodyPr/>
          <a:lstStyle/>
          <a:p>
            <a:fld id="{F344F551-B02E-4306-9558-D99E70B31CE5}" type="slidenum">
              <a:rPr lang="en-US"/>
              <a:pPr/>
              <a:t>17</a:t>
            </a:fld>
            <a:endParaRPr lang="en-US"/>
          </a:p>
        </p:txBody>
      </p:sp>
      <p:sp>
        <p:nvSpPr>
          <p:cNvPr id="26628" name="Text Box 16"/>
          <p:cNvSpPr txBox="1">
            <a:spLocks noChangeArrowheads="1"/>
          </p:cNvSpPr>
          <p:nvPr/>
        </p:nvSpPr>
        <p:spPr bwMode="auto">
          <a:xfrm>
            <a:off x="152400" y="914400"/>
            <a:ext cx="8153400" cy="457200"/>
          </a:xfrm>
          <a:prstGeom prst="rect">
            <a:avLst/>
          </a:prstGeom>
          <a:noFill/>
          <a:ln w="9525">
            <a:noFill/>
            <a:miter lim="800000"/>
            <a:headEnd/>
            <a:tailEnd/>
          </a:ln>
        </p:spPr>
        <p:txBody>
          <a:bodyPr>
            <a:spAutoFit/>
          </a:bodyPr>
          <a:lstStyle/>
          <a:p>
            <a:pPr>
              <a:spcBef>
                <a:spcPct val="50000"/>
              </a:spcBef>
            </a:pPr>
            <a:r>
              <a:rPr lang="en-US" sz="2400" i="1">
                <a:solidFill>
                  <a:srgbClr val="CC0000"/>
                </a:solidFill>
              </a:rPr>
              <a:t>The mechanism of electricity  production- Different stages</a:t>
            </a:r>
          </a:p>
        </p:txBody>
      </p:sp>
      <p:grpSp>
        <p:nvGrpSpPr>
          <p:cNvPr id="2" name="Group 29"/>
          <p:cNvGrpSpPr>
            <a:grpSpLocks/>
          </p:cNvGrpSpPr>
          <p:nvPr/>
        </p:nvGrpSpPr>
        <p:grpSpPr bwMode="auto">
          <a:xfrm>
            <a:off x="0" y="1600200"/>
            <a:ext cx="4114800" cy="3124200"/>
            <a:chOff x="912" y="1008"/>
            <a:chExt cx="3216" cy="1968"/>
          </a:xfrm>
        </p:grpSpPr>
        <p:grpSp>
          <p:nvGrpSpPr>
            <p:cNvPr id="3" name="Group 18"/>
            <p:cNvGrpSpPr>
              <a:grpSpLocks/>
            </p:cNvGrpSpPr>
            <p:nvPr/>
          </p:nvGrpSpPr>
          <p:grpSpPr bwMode="auto">
            <a:xfrm>
              <a:off x="1152" y="1008"/>
              <a:ext cx="2976" cy="1968"/>
              <a:chOff x="2880" y="2008"/>
              <a:chExt cx="5760" cy="3960"/>
            </a:xfrm>
          </p:grpSpPr>
          <p:sp>
            <p:nvSpPr>
              <p:cNvPr id="26634" name="Rectangle 19"/>
              <p:cNvSpPr>
                <a:spLocks noChangeArrowheads="1"/>
              </p:cNvSpPr>
              <p:nvPr/>
            </p:nvSpPr>
            <p:spPr bwMode="auto">
              <a:xfrm>
                <a:off x="2880" y="2008"/>
                <a:ext cx="5760" cy="3960"/>
              </a:xfrm>
              <a:prstGeom prst="rect">
                <a:avLst/>
              </a:prstGeom>
              <a:solidFill>
                <a:srgbClr val="FFFFFF"/>
              </a:solidFill>
              <a:ln w="9525">
                <a:solidFill>
                  <a:srgbClr val="000000"/>
                </a:solidFill>
                <a:miter lim="800000"/>
                <a:headEnd/>
                <a:tailEnd/>
              </a:ln>
            </p:spPr>
            <p:txBody>
              <a:bodyPr/>
              <a:lstStyle/>
              <a:p>
                <a:endParaRPr lang="en-US" sz="2000" b="1" dirty="0"/>
              </a:p>
              <a:p>
                <a:r>
                  <a:rPr lang="en-US" b="1" dirty="0"/>
                  <a:t>Conduction </a:t>
                </a:r>
                <a:r>
                  <a:rPr lang="en-US" b="1" dirty="0" smtClean="0"/>
                  <a:t>ban      High </a:t>
                </a:r>
                <a:r>
                  <a:rPr lang="en-US" b="1" dirty="0"/>
                  <a:t>density</a:t>
                </a:r>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b="1" dirty="0"/>
                  <a:t>Valence </a:t>
                </a:r>
                <a:r>
                  <a:rPr lang="en-US" b="1" dirty="0" smtClean="0"/>
                  <a:t>band</a:t>
                </a:r>
                <a:r>
                  <a:rPr lang="en-US" b="1" dirty="0"/>
                  <a:t>	</a:t>
                </a:r>
                <a:r>
                  <a:rPr lang="en-US" b="1" dirty="0" smtClean="0"/>
                  <a:t>     </a:t>
                </a:r>
                <a:r>
                  <a:rPr lang="en-US" b="1" dirty="0"/>
                  <a:t>Low density</a:t>
                </a:r>
                <a:endParaRPr lang="en-US" dirty="0"/>
              </a:p>
            </p:txBody>
          </p:sp>
          <p:sp>
            <p:nvSpPr>
              <p:cNvPr id="26635" name="Line 20"/>
              <p:cNvSpPr>
                <a:spLocks noChangeShapeType="1"/>
              </p:cNvSpPr>
              <p:nvPr/>
            </p:nvSpPr>
            <p:spPr bwMode="auto">
              <a:xfrm>
                <a:off x="2880" y="3808"/>
                <a:ext cx="1980" cy="0"/>
              </a:xfrm>
              <a:prstGeom prst="line">
                <a:avLst/>
              </a:prstGeom>
              <a:noFill/>
              <a:ln w="9525">
                <a:solidFill>
                  <a:srgbClr val="000000"/>
                </a:solidFill>
                <a:round/>
                <a:headEnd/>
                <a:tailEnd/>
              </a:ln>
            </p:spPr>
            <p:txBody>
              <a:bodyPr/>
              <a:lstStyle/>
              <a:p>
                <a:endParaRPr lang="en-US"/>
              </a:p>
            </p:txBody>
          </p:sp>
          <p:sp>
            <p:nvSpPr>
              <p:cNvPr id="26636" name="Line 21"/>
              <p:cNvSpPr>
                <a:spLocks noChangeShapeType="1"/>
              </p:cNvSpPr>
              <p:nvPr/>
            </p:nvSpPr>
            <p:spPr bwMode="auto">
              <a:xfrm>
                <a:off x="6660" y="3268"/>
                <a:ext cx="1980" cy="0"/>
              </a:xfrm>
              <a:prstGeom prst="line">
                <a:avLst/>
              </a:prstGeom>
              <a:noFill/>
              <a:ln w="9525">
                <a:solidFill>
                  <a:srgbClr val="000000"/>
                </a:solidFill>
                <a:round/>
                <a:headEnd/>
                <a:tailEnd/>
              </a:ln>
            </p:spPr>
            <p:txBody>
              <a:bodyPr/>
              <a:lstStyle/>
              <a:p>
                <a:endParaRPr lang="en-US"/>
              </a:p>
            </p:txBody>
          </p:sp>
          <p:sp>
            <p:nvSpPr>
              <p:cNvPr id="26637" name="Line 22"/>
              <p:cNvSpPr>
                <a:spLocks noChangeShapeType="1"/>
              </p:cNvSpPr>
              <p:nvPr/>
            </p:nvSpPr>
            <p:spPr bwMode="auto">
              <a:xfrm flipV="1">
                <a:off x="4860" y="3268"/>
                <a:ext cx="1800" cy="540"/>
              </a:xfrm>
              <a:prstGeom prst="line">
                <a:avLst/>
              </a:prstGeom>
              <a:noFill/>
              <a:ln w="9525">
                <a:solidFill>
                  <a:srgbClr val="000000"/>
                </a:solidFill>
                <a:round/>
                <a:headEnd/>
                <a:tailEnd/>
              </a:ln>
            </p:spPr>
            <p:txBody>
              <a:bodyPr/>
              <a:lstStyle/>
              <a:p>
                <a:endParaRPr lang="en-US"/>
              </a:p>
            </p:txBody>
          </p:sp>
          <p:sp>
            <p:nvSpPr>
              <p:cNvPr id="26638" name="Line 23"/>
              <p:cNvSpPr>
                <a:spLocks noChangeShapeType="1"/>
              </p:cNvSpPr>
              <p:nvPr/>
            </p:nvSpPr>
            <p:spPr bwMode="auto">
              <a:xfrm>
                <a:off x="6660" y="3988"/>
                <a:ext cx="1980" cy="0"/>
              </a:xfrm>
              <a:prstGeom prst="line">
                <a:avLst/>
              </a:prstGeom>
              <a:noFill/>
              <a:ln w="9525">
                <a:solidFill>
                  <a:srgbClr val="000000"/>
                </a:solidFill>
                <a:round/>
                <a:headEnd/>
                <a:tailEnd/>
              </a:ln>
            </p:spPr>
            <p:txBody>
              <a:bodyPr/>
              <a:lstStyle/>
              <a:p>
                <a:endParaRPr lang="en-US"/>
              </a:p>
            </p:txBody>
          </p:sp>
          <p:sp>
            <p:nvSpPr>
              <p:cNvPr id="26639" name="Line 24"/>
              <p:cNvSpPr>
                <a:spLocks noChangeShapeType="1"/>
              </p:cNvSpPr>
              <p:nvPr/>
            </p:nvSpPr>
            <p:spPr bwMode="auto">
              <a:xfrm>
                <a:off x="2880" y="4528"/>
                <a:ext cx="1980" cy="0"/>
              </a:xfrm>
              <a:prstGeom prst="line">
                <a:avLst/>
              </a:prstGeom>
              <a:noFill/>
              <a:ln w="9525">
                <a:solidFill>
                  <a:srgbClr val="000000"/>
                </a:solidFill>
                <a:round/>
                <a:headEnd/>
                <a:tailEnd/>
              </a:ln>
            </p:spPr>
            <p:txBody>
              <a:bodyPr/>
              <a:lstStyle/>
              <a:p>
                <a:endParaRPr lang="en-US"/>
              </a:p>
            </p:txBody>
          </p:sp>
          <p:sp>
            <p:nvSpPr>
              <p:cNvPr id="26640" name="Line 25"/>
              <p:cNvSpPr>
                <a:spLocks noChangeShapeType="1"/>
              </p:cNvSpPr>
              <p:nvPr/>
            </p:nvSpPr>
            <p:spPr bwMode="auto">
              <a:xfrm flipV="1">
                <a:off x="4860" y="3988"/>
                <a:ext cx="1800" cy="540"/>
              </a:xfrm>
              <a:prstGeom prst="line">
                <a:avLst/>
              </a:prstGeom>
              <a:noFill/>
              <a:ln w="9525">
                <a:solidFill>
                  <a:srgbClr val="000000"/>
                </a:solidFill>
                <a:round/>
                <a:headEnd/>
                <a:tailEnd/>
              </a:ln>
            </p:spPr>
            <p:txBody>
              <a:bodyPr/>
              <a:lstStyle/>
              <a:p>
                <a:endParaRPr lang="en-US"/>
              </a:p>
            </p:txBody>
          </p:sp>
        </p:grpSp>
        <p:sp>
          <p:nvSpPr>
            <p:cNvPr id="26632" name="Line 26"/>
            <p:cNvSpPr>
              <a:spLocks noChangeShapeType="1"/>
            </p:cNvSpPr>
            <p:nvPr/>
          </p:nvSpPr>
          <p:spPr bwMode="auto">
            <a:xfrm flipV="1">
              <a:off x="1104" y="1392"/>
              <a:ext cx="0" cy="576"/>
            </a:xfrm>
            <a:prstGeom prst="line">
              <a:avLst/>
            </a:prstGeom>
            <a:noFill/>
            <a:ln w="9525">
              <a:solidFill>
                <a:srgbClr val="000000"/>
              </a:solidFill>
              <a:round/>
              <a:headEnd/>
              <a:tailEnd type="triangle" w="med" len="med"/>
            </a:ln>
          </p:spPr>
          <p:txBody>
            <a:bodyPr/>
            <a:lstStyle/>
            <a:p>
              <a:endParaRPr lang="en-US"/>
            </a:p>
          </p:txBody>
        </p:sp>
        <p:sp>
          <p:nvSpPr>
            <p:cNvPr id="26633" name="Text Box 27"/>
            <p:cNvSpPr txBox="1">
              <a:spLocks noChangeArrowheads="1"/>
            </p:cNvSpPr>
            <p:nvPr/>
          </p:nvSpPr>
          <p:spPr bwMode="auto">
            <a:xfrm>
              <a:off x="912" y="2064"/>
              <a:ext cx="192" cy="231"/>
            </a:xfrm>
            <a:prstGeom prst="rect">
              <a:avLst/>
            </a:prstGeom>
            <a:noFill/>
            <a:ln w="9525">
              <a:noFill/>
              <a:miter lim="800000"/>
              <a:headEnd/>
              <a:tailEnd/>
            </a:ln>
          </p:spPr>
          <p:txBody>
            <a:bodyPr>
              <a:spAutoFit/>
            </a:bodyPr>
            <a:lstStyle/>
            <a:p>
              <a:pPr>
                <a:spcBef>
                  <a:spcPct val="50000"/>
                </a:spcBef>
              </a:pPr>
              <a:r>
                <a:rPr lang="en-US"/>
                <a:t>E</a:t>
              </a:r>
            </a:p>
          </p:txBody>
        </p:sp>
      </p:grpSp>
      <p:sp>
        <p:nvSpPr>
          <p:cNvPr id="26630" name="Text Box 28"/>
          <p:cNvSpPr txBox="1">
            <a:spLocks noChangeArrowheads="1"/>
          </p:cNvSpPr>
          <p:nvPr/>
        </p:nvSpPr>
        <p:spPr bwMode="auto">
          <a:xfrm>
            <a:off x="76200" y="4876800"/>
            <a:ext cx="8991600" cy="1196975"/>
          </a:xfrm>
          <a:prstGeom prst="rect">
            <a:avLst/>
          </a:prstGeom>
          <a:noFill/>
          <a:ln w="9525">
            <a:solidFill>
              <a:srgbClr val="000000"/>
            </a:solidFill>
            <a:miter lim="800000"/>
            <a:headEnd/>
            <a:tailEnd/>
          </a:ln>
        </p:spPr>
        <p:txBody>
          <a:bodyPr>
            <a:spAutoFit/>
          </a:bodyPr>
          <a:lstStyle/>
          <a:p>
            <a:pPr algn="just">
              <a:spcBef>
                <a:spcPct val="50000"/>
              </a:spcBef>
            </a:pPr>
            <a:r>
              <a:rPr lang="en-US" sz="2400"/>
              <a:t>The above diagram shows the formation of p-n junction in a solar cell. The valence band is a low-density band and conduction band is high-density band.</a:t>
            </a:r>
          </a:p>
        </p:txBody>
      </p:sp>
      <p:pic>
        <p:nvPicPr>
          <p:cNvPr id="187394" name="Picture 2" descr="Artwork showing how a solar cell works by turning incoming light into a flow of electrons"/>
          <p:cNvPicPr>
            <a:picLocks noChangeAspect="1" noChangeArrowheads="1"/>
          </p:cNvPicPr>
          <p:nvPr/>
        </p:nvPicPr>
        <p:blipFill>
          <a:blip r:embed="rId2"/>
          <a:srcRect/>
          <a:stretch>
            <a:fillRect/>
          </a:stretch>
        </p:blipFill>
        <p:spPr bwMode="auto">
          <a:xfrm>
            <a:off x="4648200" y="1600200"/>
            <a:ext cx="3810000" cy="3124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r>
              <a:rPr lang="en-US"/>
              <a:t>PH 0101  Unit-5 Lecture-2</a:t>
            </a:r>
          </a:p>
        </p:txBody>
      </p:sp>
      <p:sp>
        <p:nvSpPr>
          <p:cNvPr id="30723" name="Slide Number Placeholder 5"/>
          <p:cNvSpPr>
            <a:spLocks noGrp="1"/>
          </p:cNvSpPr>
          <p:nvPr>
            <p:ph type="sldNum" sz="quarter" idx="12"/>
          </p:nvPr>
        </p:nvSpPr>
        <p:spPr>
          <a:noFill/>
        </p:spPr>
        <p:txBody>
          <a:bodyPr/>
          <a:lstStyle/>
          <a:p>
            <a:fld id="{280770A4-4434-4502-A898-27D5EE6ADA42}" type="slidenum">
              <a:rPr lang="en-US"/>
              <a:pPr/>
              <a:t>18</a:t>
            </a:fld>
            <a:endParaRPr lang="en-US"/>
          </a:p>
        </p:txBody>
      </p:sp>
      <p:sp>
        <p:nvSpPr>
          <p:cNvPr id="30724" name="Text Box 2"/>
          <p:cNvSpPr txBox="1">
            <a:spLocks noChangeArrowheads="1"/>
          </p:cNvSpPr>
          <p:nvPr/>
        </p:nvSpPr>
        <p:spPr bwMode="auto">
          <a:xfrm>
            <a:off x="457200" y="838200"/>
            <a:ext cx="1752600" cy="457200"/>
          </a:xfrm>
          <a:prstGeom prst="rect">
            <a:avLst/>
          </a:prstGeom>
          <a:noFill/>
          <a:ln w="9525">
            <a:noFill/>
            <a:miter lim="800000"/>
            <a:headEnd/>
            <a:tailEnd/>
          </a:ln>
        </p:spPr>
        <p:txBody>
          <a:bodyPr>
            <a:spAutoFit/>
          </a:bodyPr>
          <a:lstStyle/>
          <a:p>
            <a:pPr>
              <a:spcBef>
                <a:spcPct val="50000"/>
              </a:spcBef>
            </a:pPr>
            <a:r>
              <a:rPr lang="en-US" sz="2400">
                <a:solidFill>
                  <a:srgbClr val="CC0000"/>
                </a:solidFill>
              </a:rPr>
              <a:t>Stage-4</a:t>
            </a:r>
          </a:p>
        </p:txBody>
      </p:sp>
      <p:sp>
        <p:nvSpPr>
          <p:cNvPr id="30725" name="Text Box 3"/>
          <p:cNvSpPr txBox="1">
            <a:spLocks noChangeArrowheads="1"/>
          </p:cNvSpPr>
          <p:nvPr/>
        </p:nvSpPr>
        <p:spPr bwMode="auto">
          <a:xfrm>
            <a:off x="152400" y="1301750"/>
            <a:ext cx="8839200" cy="831850"/>
          </a:xfrm>
          <a:prstGeom prst="rect">
            <a:avLst/>
          </a:prstGeom>
          <a:noFill/>
          <a:ln w="9525">
            <a:solidFill>
              <a:srgbClr val="000000"/>
            </a:solidFill>
            <a:miter lim="800000"/>
            <a:headEnd/>
            <a:tailEnd/>
          </a:ln>
        </p:spPr>
        <p:txBody>
          <a:bodyPr>
            <a:spAutoFit/>
          </a:bodyPr>
          <a:lstStyle/>
          <a:p>
            <a:pPr algn="just">
              <a:spcBef>
                <a:spcPct val="50000"/>
              </a:spcBef>
            </a:pPr>
            <a:r>
              <a:rPr lang="en-US" sz="2400"/>
              <a:t>When the PN junction is connected with external circuit, the current flows</a:t>
            </a:r>
            <a:r>
              <a:rPr lang="en-US" sz="2400" b="1"/>
              <a:t>.</a:t>
            </a:r>
          </a:p>
        </p:txBody>
      </p:sp>
      <p:grpSp>
        <p:nvGrpSpPr>
          <p:cNvPr id="2" name="Group 36"/>
          <p:cNvGrpSpPr>
            <a:grpSpLocks/>
          </p:cNvGrpSpPr>
          <p:nvPr/>
        </p:nvGrpSpPr>
        <p:grpSpPr bwMode="auto">
          <a:xfrm>
            <a:off x="1600200" y="2286000"/>
            <a:ext cx="7315200" cy="3733800"/>
            <a:chOff x="1008" y="1440"/>
            <a:chExt cx="4608" cy="2352"/>
          </a:xfrm>
        </p:grpSpPr>
        <p:grpSp>
          <p:nvGrpSpPr>
            <p:cNvPr id="3" name="Group 4"/>
            <p:cNvGrpSpPr>
              <a:grpSpLocks/>
            </p:cNvGrpSpPr>
            <p:nvPr/>
          </p:nvGrpSpPr>
          <p:grpSpPr bwMode="auto">
            <a:xfrm>
              <a:off x="1008" y="1440"/>
              <a:ext cx="3264" cy="2159"/>
              <a:chOff x="1008" y="1681"/>
              <a:chExt cx="3264" cy="2159"/>
            </a:xfrm>
          </p:grpSpPr>
          <p:grpSp>
            <p:nvGrpSpPr>
              <p:cNvPr id="4" name="Group 5"/>
              <p:cNvGrpSpPr>
                <a:grpSpLocks/>
              </p:cNvGrpSpPr>
              <p:nvPr/>
            </p:nvGrpSpPr>
            <p:grpSpPr bwMode="auto">
              <a:xfrm>
                <a:off x="1162" y="1681"/>
                <a:ext cx="3110" cy="2159"/>
                <a:chOff x="2520" y="7527"/>
                <a:chExt cx="6120" cy="3960"/>
              </a:xfrm>
            </p:grpSpPr>
            <p:grpSp>
              <p:nvGrpSpPr>
                <p:cNvPr id="5" name="Group 6"/>
                <p:cNvGrpSpPr>
                  <a:grpSpLocks/>
                </p:cNvGrpSpPr>
                <p:nvPr/>
              </p:nvGrpSpPr>
              <p:grpSpPr bwMode="auto">
                <a:xfrm>
                  <a:off x="2880" y="7527"/>
                  <a:ext cx="5760" cy="3960"/>
                  <a:chOff x="2880" y="2008"/>
                  <a:chExt cx="5760" cy="3960"/>
                </a:xfrm>
              </p:grpSpPr>
              <p:sp>
                <p:nvSpPr>
                  <p:cNvPr id="30752" name="Rectangle 7"/>
                  <p:cNvSpPr>
                    <a:spLocks noChangeArrowheads="1"/>
                  </p:cNvSpPr>
                  <p:nvPr/>
                </p:nvSpPr>
                <p:spPr bwMode="auto">
                  <a:xfrm>
                    <a:off x="2880" y="2008"/>
                    <a:ext cx="5760" cy="3960"/>
                  </a:xfrm>
                  <a:prstGeom prst="rect">
                    <a:avLst/>
                  </a:prstGeom>
                  <a:solidFill>
                    <a:srgbClr val="FFFFFF"/>
                  </a:solidFill>
                  <a:ln w="9525">
                    <a:solidFill>
                      <a:srgbClr val="000000"/>
                    </a:solidFill>
                    <a:miter lim="800000"/>
                    <a:headEnd/>
                    <a:tailEnd/>
                  </a:ln>
                </p:spPr>
                <p:txBody>
                  <a:bodyPr/>
                  <a:lstStyle/>
                  <a:p>
                    <a:endParaRPr lang="en-US" b="1"/>
                  </a:p>
                  <a:p>
                    <a:r>
                      <a:rPr lang="en-US" b="1"/>
                      <a:t> </a:t>
                    </a:r>
                  </a:p>
                  <a:p>
                    <a:r>
                      <a:rPr lang="en-US" b="1"/>
                      <a:t>Conduction band	    High density</a:t>
                    </a:r>
                  </a:p>
                  <a:p>
                    <a:endParaRPr lang="en-US" b="1"/>
                  </a:p>
                  <a:p>
                    <a:endParaRPr lang="en-US" b="1"/>
                  </a:p>
                  <a:p>
                    <a:endParaRPr lang="en-US" b="1"/>
                  </a:p>
                  <a:p>
                    <a:endParaRPr lang="en-US" sz="1000" b="1"/>
                  </a:p>
                  <a:p>
                    <a:endParaRPr lang="en-US" sz="1000" b="1"/>
                  </a:p>
                  <a:p>
                    <a:endParaRPr lang="en-US" sz="1000" b="1"/>
                  </a:p>
                  <a:p>
                    <a:endParaRPr lang="en-US" sz="1000" b="1"/>
                  </a:p>
                  <a:p>
                    <a:endParaRPr lang="en-US" sz="1000" b="1"/>
                  </a:p>
                  <a:p>
                    <a:r>
                      <a:rPr lang="en-US" sz="1000" b="1"/>
                      <a:t>        						        </a:t>
                    </a:r>
                  </a:p>
                  <a:p>
                    <a:endParaRPr lang="en-US" sz="1000" b="1"/>
                  </a:p>
                  <a:p>
                    <a:r>
                      <a:rPr lang="en-US" b="1"/>
                      <a:t>Valence band		Low density</a:t>
                    </a:r>
                    <a:endParaRPr lang="en-US"/>
                  </a:p>
                </p:txBody>
              </p:sp>
              <p:sp>
                <p:nvSpPr>
                  <p:cNvPr id="30753" name="Line 8"/>
                  <p:cNvSpPr>
                    <a:spLocks noChangeShapeType="1"/>
                  </p:cNvSpPr>
                  <p:nvPr/>
                </p:nvSpPr>
                <p:spPr bwMode="auto">
                  <a:xfrm>
                    <a:off x="2880" y="3808"/>
                    <a:ext cx="1980" cy="0"/>
                  </a:xfrm>
                  <a:prstGeom prst="line">
                    <a:avLst/>
                  </a:prstGeom>
                  <a:noFill/>
                  <a:ln w="9525">
                    <a:solidFill>
                      <a:srgbClr val="000000"/>
                    </a:solidFill>
                    <a:round/>
                    <a:headEnd/>
                    <a:tailEnd/>
                  </a:ln>
                </p:spPr>
                <p:txBody>
                  <a:bodyPr/>
                  <a:lstStyle/>
                  <a:p>
                    <a:endParaRPr lang="en-US"/>
                  </a:p>
                </p:txBody>
              </p:sp>
              <p:sp>
                <p:nvSpPr>
                  <p:cNvPr id="30754" name="Line 9"/>
                  <p:cNvSpPr>
                    <a:spLocks noChangeShapeType="1"/>
                  </p:cNvSpPr>
                  <p:nvPr/>
                </p:nvSpPr>
                <p:spPr bwMode="auto">
                  <a:xfrm>
                    <a:off x="6660" y="3268"/>
                    <a:ext cx="1980" cy="0"/>
                  </a:xfrm>
                  <a:prstGeom prst="line">
                    <a:avLst/>
                  </a:prstGeom>
                  <a:noFill/>
                  <a:ln w="9525">
                    <a:solidFill>
                      <a:srgbClr val="000000"/>
                    </a:solidFill>
                    <a:round/>
                    <a:headEnd/>
                    <a:tailEnd/>
                  </a:ln>
                </p:spPr>
                <p:txBody>
                  <a:bodyPr/>
                  <a:lstStyle/>
                  <a:p>
                    <a:endParaRPr lang="en-US"/>
                  </a:p>
                </p:txBody>
              </p:sp>
              <p:sp>
                <p:nvSpPr>
                  <p:cNvPr id="30755" name="Line 10"/>
                  <p:cNvSpPr>
                    <a:spLocks noChangeShapeType="1"/>
                  </p:cNvSpPr>
                  <p:nvPr/>
                </p:nvSpPr>
                <p:spPr bwMode="auto">
                  <a:xfrm flipV="1">
                    <a:off x="4860" y="3268"/>
                    <a:ext cx="1800" cy="540"/>
                  </a:xfrm>
                  <a:prstGeom prst="line">
                    <a:avLst/>
                  </a:prstGeom>
                  <a:noFill/>
                  <a:ln w="9525">
                    <a:solidFill>
                      <a:srgbClr val="000000"/>
                    </a:solidFill>
                    <a:round/>
                    <a:headEnd/>
                    <a:tailEnd/>
                  </a:ln>
                </p:spPr>
                <p:txBody>
                  <a:bodyPr/>
                  <a:lstStyle/>
                  <a:p>
                    <a:endParaRPr lang="en-US"/>
                  </a:p>
                </p:txBody>
              </p:sp>
              <p:sp>
                <p:nvSpPr>
                  <p:cNvPr id="30756" name="Line 11"/>
                  <p:cNvSpPr>
                    <a:spLocks noChangeShapeType="1"/>
                  </p:cNvSpPr>
                  <p:nvPr/>
                </p:nvSpPr>
                <p:spPr bwMode="auto">
                  <a:xfrm>
                    <a:off x="6660" y="3988"/>
                    <a:ext cx="1980" cy="0"/>
                  </a:xfrm>
                  <a:prstGeom prst="line">
                    <a:avLst/>
                  </a:prstGeom>
                  <a:noFill/>
                  <a:ln w="9525">
                    <a:solidFill>
                      <a:srgbClr val="000000"/>
                    </a:solidFill>
                    <a:round/>
                    <a:headEnd/>
                    <a:tailEnd/>
                  </a:ln>
                </p:spPr>
                <p:txBody>
                  <a:bodyPr/>
                  <a:lstStyle/>
                  <a:p>
                    <a:endParaRPr lang="en-US"/>
                  </a:p>
                </p:txBody>
              </p:sp>
              <p:sp>
                <p:nvSpPr>
                  <p:cNvPr id="30757" name="Line 12"/>
                  <p:cNvSpPr>
                    <a:spLocks noChangeShapeType="1"/>
                  </p:cNvSpPr>
                  <p:nvPr/>
                </p:nvSpPr>
                <p:spPr bwMode="auto">
                  <a:xfrm>
                    <a:off x="2880" y="4528"/>
                    <a:ext cx="1980" cy="0"/>
                  </a:xfrm>
                  <a:prstGeom prst="line">
                    <a:avLst/>
                  </a:prstGeom>
                  <a:noFill/>
                  <a:ln w="9525">
                    <a:solidFill>
                      <a:srgbClr val="000000"/>
                    </a:solidFill>
                    <a:round/>
                    <a:headEnd/>
                    <a:tailEnd/>
                  </a:ln>
                </p:spPr>
                <p:txBody>
                  <a:bodyPr/>
                  <a:lstStyle/>
                  <a:p>
                    <a:endParaRPr lang="en-US"/>
                  </a:p>
                </p:txBody>
              </p:sp>
              <p:sp>
                <p:nvSpPr>
                  <p:cNvPr id="30758" name="Line 13"/>
                  <p:cNvSpPr>
                    <a:spLocks noChangeShapeType="1"/>
                  </p:cNvSpPr>
                  <p:nvPr/>
                </p:nvSpPr>
                <p:spPr bwMode="auto">
                  <a:xfrm flipV="1">
                    <a:off x="4860" y="3988"/>
                    <a:ext cx="1800" cy="540"/>
                  </a:xfrm>
                  <a:prstGeom prst="line">
                    <a:avLst/>
                  </a:prstGeom>
                  <a:noFill/>
                  <a:ln w="9525">
                    <a:solidFill>
                      <a:srgbClr val="000000"/>
                    </a:solidFill>
                    <a:round/>
                    <a:headEnd/>
                    <a:tailEnd/>
                  </a:ln>
                </p:spPr>
                <p:txBody>
                  <a:bodyPr/>
                  <a:lstStyle/>
                  <a:p>
                    <a:endParaRPr lang="en-US"/>
                  </a:p>
                </p:txBody>
              </p:sp>
            </p:grpSp>
            <p:sp>
              <p:nvSpPr>
                <p:cNvPr id="30749" name="Line 14"/>
                <p:cNvSpPr>
                  <a:spLocks noChangeShapeType="1"/>
                </p:cNvSpPr>
                <p:nvPr/>
              </p:nvSpPr>
              <p:spPr bwMode="auto">
                <a:xfrm flipV="1">
                  <a:off x="2520" y="7859"/>
                  <a:ext cx="0" cy="1440"/>
                </a:xfrm>
                <a:prstGeom prst="line">
                  <a:avLst/>
                </a:prstGeom>
                <a:noFill/>
                <a:ln w="9525">
                  <a:solidFill>
                    <a:srgbClr val="000000"/>
                  </a:solidFill>
                  <a:round/>
                  <a:headEnd/>
                  <a:tailEnd type="triangle" w="med" len="med"/>
                </a:ln>
              </p:spPr>
              <p:txBody>
                <a:bodyPr/>
                <a:lstStyle/>
                <a:p>
                  <a:endParaRPr lang="en-US"/>
                </a:p>
              </p:txBody>
            </p:sp>
            <p:sp>
              <p:nvSpPr>
                <p:cNvPr id="30750" name="Oval 15"/>
                <p:cNvSpPr>
                  <a:spLocks noChangeArrowheads="1"/>
                </p:cNvSpPr>
                <p:nvPr/>
              </p:nvSpPr>
              <p:spPr bwMode="auto">
                <a:xfrm>
                  <a:off x="7740" y="8460"/>
                  <a:ext cx="180" cy="180"/>
                </a:xfrm>
                <a:prstGeom prst="ellipse">
                  <a:avLst/>
                </a:prstGeom>
                <a:solidFill>
                  <a:srgbClr val="000000"/>
                </a:solidFill>
                <a:ln w="9525">
                  <a:solidFill>
                    <a:srgbClr val="000000"/>
                  </a:solidFill>
                  <a:round/>
                  <a:headEnd/>
                  <a:tailEnd/>
                </a:ln>
              </p:spPr>
              <p:txBody>
                <a:bodyPr/>
                <a:lstStyle/>
                <a:p>
                  <a:endParaRPr lang="en-US"/>
                </a:p>
              </p:txBody>
            </p:sp>
            <p:sp>
              <p:nvSpPr>
                <p:cNvPr id="30751" name="Oval 16"/>
                <p:cNvSpPr>
                  <a:spLocks noChangeArrowheads="1"/>
                </p:cNvSpPr>
                <p:nvPr/>
              </p:nvSpPr>
              <p:spPr bwMode="auto">
                <a:xfrm>
                  <a:off x="3600" y="9000"/>
                  <a:ext cx="180" cy="180"/>
                </a:xfrm>
                <a:prstGeom prst="ellipse">
                  <a:avLst/>
                </a:prstGeom>
                <a:solidFill>
                  <a:srgbClr val="000000"/>
                </a:solidFill>
                <a:ln w="9525">
                  <a:solidFill>
                    <a:srgbClr val="000000"/>
                  </a:solidFill>
                  <a:round/>
                  <a:headEnd/>
                  <a:tailEnd/>
                </a:ln>
              </p:spPr>
              <p:txBody>
                <a:bodyPr/>
                <a:lstStyle/>
                <a:p>
                  <a:endParaRPr lang="en-US"/>
                </a:p>
              </p:txBody>
            </p:sp>
          </p:grpSp>
          <p:sp>
            <p:nvSpPr>
              <p:cNvPr id="30736" name="Text Box 17"/>
              <p:cNvSpPr txBox="1">
                <a:spLocks noChangeArrowheads="1"/>
              </p:cNvSpPr>
              <p:nvPr/>
            </p:nvSpPr>
            <p:spPr bwMode="auto">
              <a:xfrm>
                <a:off x="1008" y="2688"/>
                <a:ext cx="192" cy="231"/>
              </a:xfrm>
              <a:prstGeom prst="rect">
                <a:avLst/>
              </a:prstGeom>
              <a:noFill/>
              <a:ln w="9525">
                <a:noFill/>
                <a:miter lim="800000"/>
                <a:headEnd/>
                <a:tailEnd/>
              </a:ln>
            </p:spPr>
            <p:txBody>
              <a:bodyPr>
                <a:spAutoFit/>
              </a:bodyPr>
              <a:lstStyle/>
              <a:p>
                <a:pPr>
                  <a:spcBef>
                    <a:spcPct val="50000"/>
                  </a:spcBef>
                </a:pPr>
                <a:r>
                  <a:rPr lang="en-US"/>
                  <a:t>E</a:t>
                </a:r>
              </a:p>
            </p:txBody>
          </p:sp>
          <p:sp>
            <p:nvSpPr>
              <p:cNvPr id="30737" name="Oval 18"/>
              <p:cNvSpPr>
                <a:spLocks noChangeArrowheads="1"/>
              </p:cNvSpPr>
              <p:nvPr/>
            </p:nvSpPr>
            <p:spPr bwMode="auto">
              <a:xfrm>
                <a:off x="3840" y="2928"/>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38" name="Oval 19"/>
              <p:cNvSpPr>
                <a:spLocks noChangeArrowheads="1"/>
              </p:cNvSpPr>
              <p:nvPr/>
            </p:nvSpPr>
            <p:spPr bwMode="auto">
              <a:xfrm>
                <a:off x="1728" y="3120"/>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39" name="Oval 20"/>
              <p:cNvSpPr>
                <a:spLocks noChangeArrowheads="1"/>
              </p:cNvSpPr>
              <p:nvPr/>
            </p:nvSpPr>
            <p:spPr bwMode="auto">
              <a:xfrm>
                <a:off x="1920" y="2496"/>
                <a:ext cx="96" cy="96"/>
              </a:xfrm>
              <a:prstGeom prst="ellipse">
                <a:avLst/>
              </a:prstGeom>
              <a:solidFill>
                <a:srgbClr val="000000"/>
              </a:solidFill>
              <a:ln w="9525">
                <a:solidFill>
                  <a:schemeClr val="tx1"/>
                </a:solidFill>
                <a:round/>
                <a:headEnd/>
                <a:tailEnd/>
              </a:ln>
            </p:spPr>
            <p:txBody>
              <a:bodyPr wrap="none" anchor="ctr"/>
              <a:lstStyle/>
              <a:p>
                <a:endParaRPr lang="en-US"/>
              </a:p>
            </p:txBody>
          </p:sp>
          <p:sp>
            <p:nvSpPr>
              <p:cNvPr id="30740" name="Oval 21"/>
              <p:cNvSpPr>
                <a:spLocks noChangeArrowheads="1"/>
              </p:cNvSpPr>
              <p:nvPr/>
            </p:nvSpPr>
            <p:spPr bwMode="auto">
              <a:xfrm>
                <a:off x="3600" y="2928"/>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41" name="Line 22"/>
              <p:cNvSpPr>
                <a:spLocks noChangeShapeType="1"/>
              </p:cNvSpPr>
              <p:nvPr/>
            </p:nvSpPr>
            <p:spPr bwMode="auto">
              <a:xfrm flipH="1">
                <a:off x="2304" y="2160"/>
                <a:ext cx="864" cy="288"/>
              </a:xfrm>
              <a:prstGeom prst="line">
                <a:avLst/>
              </a:prstGeom>
              <a:noFill/>
              <a:ln w="9525" cap="rnd">
                <a:solidFill>
                  <a:schemeClr val="tx1"/>
                </a:solidFill>
                <a:prstDash val="sysDot"/>
                <a:round/>
                <a:headEnd/>
                <a:tailEnd type="triangle" w="med" len="med"/>
              </a:ln>
            </p:spPr>
            <p:txBody>
              <a:bodyPr/>
              <a:lstStyle/>
              <a:p>
                <a:endParaRPr lang="en-US"/>
              </a:p>
            </p:txBody>
          </p:sp>
          <p:sp>
            <p:nvSpPr>
              <p:cNvPr id="30742" name="Line 23"/>
              <p:cNvSpPr>
                <a:spLocks noChangeShapeType="1"/>
              </p:cNvSpPr>
              <p:nvPr/>
            </p:nvSpPr>
            <p:spPr bwMode="auto">
              <a:xfrm flipV="1">
                <a:off x="1920" y="3024"/>
                <a:ext cx="1344" cy="192"/>
              </a:xfrm>
              <a:prstGeom prst="line">
                <a:avLst/>
              </a:prstGeom>
              <a:noFill/>
              <a:ln w="9525" cap="rnd">
                <a:solidFill>
                  <a:schemeClr val="tx1"/>
                </a:solidFill>
                <a:prstDash val="sysDot"/>
                <a:round/>
                <a:headEnd/>
                <a:tailEnd type="triangle" w="med" len="med"/>
              </a:ln>
            </p:spPr>
            <p:txBody>
              <a:bodyPr/>
              <a:lstStyle/>
              <a:p>
                <a:endParaRPr lang="en-US"/>
              </a:p>
            </p:txBody>
          </p:sp>
          <p:sp>
            <p:nvSpPr>
              <p:cNvPr id="30743" name="Text Box 24"/>
              <p:cNvSpPr txBox="1">
                <a:spLocks noChangeArrowheads="1"/>
              </p:cNvSpPr>
              <p:nvPr/>
            </p:nvSpPr>
            <p:spPr bwMode="auto">
              <a:xfrm>
                <a:off x="2544" y="2544"/>
                <a:ext cx="864" cy="231"/>
              </a:xfrm>
              <a:prstGeom prst="rect">
                <a:avLst/>
              </a:prstGeom>
              <a:noFill/>
              <a:ln w="9525">
                <a:noFill/>
                <a:miter lim="800000"/>
                <a:headEnd/>
                <a:tailEnd/>
              </a:ln>
            </p:spPr>
            <p:txBody>
              <a:bodyPr>
                <a:spAutoFit/>
              </a:bodyPr>
              <a:lstStyle/>
              <a:p>
                <a:pPr>
                  <a:spcBef>
                    <a:spcPct val="50000"/>
                  </a:spcBef>
                </a:pPr>
                <a:r>
                  <a:rPr lang="en-US" b="1"/>
                  <a:t>junction</a:t>
                </a:r>
              </a:p>
            </p:txBody>
          </p:sp>
          <p:sp>
            <p:nvSpPr>
              <p:cNvPr id="30744" name="Oval 25"/>
              <p:cNvSpPr>
                <a:spLocks noChangeArrowheads="1"/>
              </p:cNvSpPr>
              <p:nvPr/>
            </p:nvSpPr>
            <p:spPr bwMode="auto">
              <a:xfrm>
                <a:off x="2112" y="2496"/>
                <a:ext cx="96" cy="96"/>
              </a:xfrm>
              <a:prstGeom prst="ellipse">
                <a:avLst/>
              </a:prstGeom>
              <a:solidFill>
                <a:srgbClr val="000000"/>
              </a:solidFill>
              <a:ln w="9525">
                <a:solidFill>
                  <a:schemeClr val="tx1"/>
                </a:solidFill>
                <a:round/>
                <a:headEnd/>
                <a:tailEnd/>
              </a:ln>
            </p:spPr>
            <p:txBody>
              <a:bodyPr wrap="none" anchor="ctr"/>
              <a:lstStyle/>
              <a:p>
                <a:endParaRPr lang="en-US"/>
              </a:p>
            </p:txBody>
          </p:sp>
          <p:sp>
            <p:nvSpPr>
              <p:cNvPr id="30745" name="Oval 26"/>
              <p:cNvSpPr>
                <a:spLocks noChangeArrowheads="1"/>
              </p:cNvSpPr>
              <p:nvPr/>
            </p:nvSpPr>
            <p:spPr bwMode="auto">
              <a:xfrm>
                <a:off x="1440" y="2496"/>
                <a:ext cx="96" cy="96"/>
              </a:xfrm>
              <a:prstGeom prst="ellipse">
                <a:avLst/>
              </a:prstGeom>
              <a:solidFill>
                <a:srgbClr val="000000"/>
              </a:solidFill>
              <a:ln w="9525">
                <a:solidFill>
                  <a:schemeClr val="tx1"/>
                </a:solidFill>
                <a:round/>
                <a:headEnd/>
                <a:tailEnd/>
              </a:ln>
            </p:spPr>
            <p:txBody>
              <a:bodyPr wrap="none" anchor="ctr"/>
              <a:lstStyle/>
              <a:p>
                <a:endParaRPr lang="en-US"/>
              </a:p>
            </p:txBody>
          </p:sp>
          <p:sp>
            <p:nvSpPr>
              <p:cNvPr id="30746" name="Oval 27"/>
              <p:cNvSpPr>
                <a:spLocks noChangeArrowheads="1"/>
              </p:cNvSpPr>
              <p:nvPr/>
            </p:nvSpPr>
            <p:spPr bwMode="auto">
              <a:xfrm>
                <a:off x="3408" y="2928"/>
                <a:ext cx="96"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47" name="Oval 28"/>
              <p:cNvSpPr>
                <a:spLocks noChangeArrowheads="1"/>
              </p:cNvSpPr>
              <p:nvPr/>
            </p:nvSpPr>
            <p:spPr bwMode="auto">
              <a:xfrm>
                <a:off x="4032" y="2928"/>
                <a:ext cx="96" cy="96"/>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30728" name="Line 29"/>
            <p:cNvSpPr>
              <a:spLocks noChangeShapeType="1"/>
            </p:cNvSpPr>
            <p:nvPr/>
          </p:nvSpPr>
          <p:spPr bwMode="auto">
            <a:xfrm>
              <a:off x="1104" y="3792"/>
              <a:ext cx="3888" cy="0"/>
            </a:xfrm>
            <a:prstGeom prst="line">
              <a:avLst/>
            </a:prstGeom>
            <a:noFill/>
            <a:ln w="9525">
              <a:solidFill>
                <a:schemeClr val="tx1"/>
              </a:solidFill>
              <a:round/>
              <a:headEnd/>
              <a:tailEnd/>
            </a:ln>
          </p:spPr>
          <p:txBody>
            <a:bodyPr/>
            <a:lstStyle/>
            <a:p>
              <a:endParaRPr lang="en-US"/>
            </a:p>
          </p:txBody>
        </p:sp>
        <p:sp>
          <p:nvSpPr>
            <p:cNvPr id="30729" name="Line 30"/>
            <p:cNvSpPr>
              <a:spLocks noChangeShapeType="1"/>
            </p:cNvSpPr>
            <p:nvPr/>
          </p:nvSpPr>
          <p:spPr bwMode="auto">
            <a:xfrm>
              <a:off x="1104" y="3168"/>
              <a:ext cx="0" cy="624"/>
            </a:xfrm>
            <a:prstGeom prst="line">
              <a:avLst/>
            </a:prstGeom>
            <a:noFill/>
            <a:ln w="9525">
              <a:solidFill>
                <a:schemeClr val="tx1"/>
              </a:solidFill>
              <a:round/>
              <a:headEnd/>
              <a:tailEnd/>
            </a:ln>
          </p:spPr>
          <p:txBody>
            <a:bodyPr/>
            <a:lstStyle/>
            <a:p>
              <a:endParaRPr lang="en-US"/>
            </a:p>
          </p:txBody>
        </p:sp>
        <p:sp>
          <p:nvSpPr>
            <p:cNvPr id="30730" name="Line 31"/>
            <p:cNvSpPr>
              <a:spLocks noChangeShapeType="1"/>
            </p:cNvSpPr>
            <p:nvPr/>
          </p:nvSpPr>
          <p:spPr bwMode="auto">
            <a:xfrm>
              <a:off x="1104" y="3168"/>
              <a:ext cx="240" cy="0"/>
            </a:xfrm>
            <a:prstGeom prst="line">
              <a:avLst/>
            </a:prstGeom>
            <a:noFill/>
            <a:ln w="9525">
              <a:solidFill>
                <a:schemeClr val="tx1"/>
              </a:solidFill>
              <a:round/>
              <a:headEnd/>
              <a:tailEnd/>
            </a:ln>
          </p:spPr>
          <p:txBody>
            <a:bodyPr/>
            <a:lstStyle/>
            <a:p>
              <a:endParaRPr lang="en-US"/>
            </a:p>
          </p:txBody>
        </p:sp>
        <p:sp>
          <p:nvSpPr>
            <p:cNvPr id="30731" name="Line 32"/>
            <p:cNvSpPr>
              <a:spLocks noChangeShapeType="1"/>
            </p:cNvSpPr>
            <p:nvPr/>
          </p:nvSpPr>
          <p:spPr bwMode="auto">
            <a:xfrm>
              <a:off x="4272" y="3120"/>
              <a:ext cx="720" cy="0"/>
            </a:xfrm>
            <a:prstGeom prst="line">
              <a:avLst/>
            </a:prstGeom>
            <a:noFill/>
            <a:ln w="9525">
              <a:solidFill>
                <a:schemeClr val="tx1"/>
              </a:solidFill>
              <a:round/>
              <a:headEnd/>
              <a:tailEnd/>
            </a:ln>
          </p:spPr>
          <p:txBody>
            <a:bodyPr/>
            <a:lstStyle/>
            <a:p>
              <a:endParaRPr lang="en-US"/>
            </a:p>
          </p:txBody>
        </p:sp>
        <p:sp>
          <p:nvSpPr>
            <p:cNvPr id="30732" name="Line 33"/>
            <p:cNvSpPr>
              <a:spLocks noChangeShapeType="1"/>
            </p:cNvSpPr>
            <p:nvPr/>
          </p:nvSpPr>
          <p:spPr bwMode="auto">
            <a:xfrm>
              <a:off x="4992" y="3120"/>
              <a:ext cx="0" cy="672"/>
            </a:xfrm>
            <a:prstGeom prst="line">
              <a:avLst/>
            </a:prstGeom>
            <a:noFill/>
            <a:ln w="9525">
              <a:solidFill>
                <a:schemeClr val="tx1"/>
              </a:solidFill>
              <a:round/>
              <a:headEnd/>
              <a:tailEnd/>
            </a:ln>
          </p:spPr>
          <p:txBody>
            <a:bodyPr/>
            <a:lstStyle/>
            <a:p>
              <a:endParaRPr lang="en-US"/>
            </a:p>
          </p:txBody>
        </p:sp>
        <p:sp>
          <p:nvSpPr>
            <p:cNvPr id="30733" name="Oval 34"/>
            <p:cNvSpPr>
              <a:spLocks noChangeArrowheads="1"/>
            </p:cNvSpPr>
            <p:nvPr/>
          </p:nvSpPr>
          <p:spPr bwMode="auto">
            <a:xfrm>
              <a:off x="4896" y="3360"/>
              <a:ext cx="192" cy="192"/>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0734" name="Text Box 35"/>
            <p:cNvSpPr txBox="1">
              <a:spLocks noChangeArrowheads="1"/>
            </p:cNvSpPr>
            <p:nvPr/>
          </p:nvSpPr>
          <p:spPr bwMode="auto">
            <a:xfrm>
              <a:off x="5040" y="3216"/>
              <a:ext cx="576" cy="231"/>
            </a:xfrm>
            <a:prstGeom prst="rect">
              <a:avLst/>
            </a:prstGeom>
            <a:noFill/>
            <a:ln w="9525">
              <a:noFill/>
              <a:miter lim="800000"/>
              <a:headEnd/>
              <a:tailEnd/>
            </a:ln>
          </p:spPr>
          <p:txBody>
            <a:bodyPr>
              <a:spAutoFit/>
            </a:bodyPr>
            <a:lstStyle/>
            <a:p>
              <a:pPr>
                <a:spcBef>
                  <a:spcPct val="50000"/>
                </a:spcBef>
              </a:pPr>
              <a:r>
                <a:rPr lang="en-US" b="1"/>
                <a:t>Power</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2" descr="Related image"/>
          <p:cNvPicPr>
            <a:picLocks noChangeAspect="1" noChangeArrowheads="1"/>
          </p:cNvPicPr>
          <p:nvPr/>
        </p:nvPicPr>
        <p:blipFill>
          <a:blip r:embed="rId3" cstate="print"/>
          <a:srcRect/>
          <a:stretch>
            <a:fillRect/>
          </a:stretch>
        </p:blipFill>
        <p:spPr bwMode="auto">
          <a:xfrm>
            <a:off x="4953000" y="228600"/>
            <a:ext cx="3733800" cy="2590800"/>
          </a:xfrm>
          <a:prstGeom prst="rect">
            <a:avLst/>
          </a:prstGeom>
          <a:noFill/>
        </p:spPr>
      </p:pic>
      <p:pic>
        <p:nvPicPr>
          <p:cNvPr id="4" name="Picture 4" descr="solar-light-cell"/>
          <p:cNvPicPr>
            <a:picLocks noChangeAspect="1" noChangeArrowheads="1"/>
          </p:cNvPicPr>
          <p:nvPr/>
        </p:nvPicPr>
        <p:blipFill>
          <a:blip r:embed="rId4" cstate="print"/>
          <a:srcRect/>
          <a:stretch>
            <a:fillRect/>
          </a:stretch>
        </p:blipFill>
        <p:spPr>
          <a:xfrm>
            <a:off x="4953000" y="2971800"/>
            <a:ext cx="3733800" cy="3429000"/>
          </a:xfrm>
          <a:prstGeom prst="rect">
            <a:avLst/>
          </a:prstGeom>
          <a:noFill/>
        </p:spPr>
      </p:pic>
      <p:sp>
        <p:nvSpPr>
          <p:cNvPr id="5" name="Content Placeholder 2"/>
          <p:cNvSpPr txBox="1">
            <a:spLocks/>
          </p:cNvSpPr>
          <p:nvPr/>
        </p:nvSpPr>
        <p:spPr>
          <a:xfrm>
            <a:off x="228600" y="198437"/>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t>Photo Current Density: </a:t>
            </a:r>
          </a:p>
        </p:txBody>
      </p:sp>
      <p:pic>
        <p:nvPicPr>
          <p:cNvPr id="201730" name="Picture 2"/>
          <p:cNvPicPr>
            <a:picLocks noChangeAspect="1" noChangeArrowheads="1"/>
          </p:cNvPicPr>
          <p:nvPr/>
        </p:nvPicPr>
        <p:blipFill>
          <a:blip r:embed="rId5" cstate="print"/>
          <a:srcRect/>
          <a:stretch>
            <a:fillRect/>
          </a:stretch>
        </p:blipFill>
        <p:spPr bwMode="auto">
          <a:xfrm>
            <a:off x="1295400" y="990600"/>
            <a:ext cx="2762250" cy="590550"/>
          </a:xfrm>
          <a:prstGeom prst="rect">
            <a:avLst/>
          </a:prstGeom>
          <a:noFill/>
          <a:ln w="9525">
            <a:noFill/>
            <a:miter lim="800000"/>
            <a:headEnd/>
            <a:tailEnd/>
          </a:ln>
        </p:spPr>
      </p:pic>
      <p:pic>
        <p:nvPicPr>
          <p:cNvPr id="201733" name="Picture 5"/>
          <p:cNvPicPr>
            <a:picLocks noChangeAspect="1" noChangeArrowheads="1"/>
          </p:cNvPicPr>
          <p:nvPr/>
        </p:nvPicPr>
        <p:blipFill>
          <a:blip r:embed="rId6" cstate="print"/>
          <a:srcRect/>
          <a:stretch>
            <a:fillRect/>
          </a:stretch>
        </p:blipFill>
        <p:spPr bwMode="auto">
          <a:xfrm>
            <a:off x="228600" y="1905000"/>
            <a:ext cx="4648200" cy="229759"/>
          </a:xfrm>
          <a:prstGeom prst="rect">
            <a:avLst/>
          </a:prstGeom>
          <a:noFill/>
          <a:ln w="9525">
            <a:noFill/>
            <a:miter lim="800000"/>
            <a:headEnd/>
            <a:tailEnd/>
          </a:ln>
        </p:spPr>
      </p:pic>
      <p:sp>
        <p:nvSpPr>
          <p:cNvPr id="12" name="TextBox 11"/>
          <p:cNvSpPr txBox="1"/>
          <p:nvPr/>
        </p:nvSpPr>
        <p:spPr>
          <a:xfrm>
            <a:off x="76200" y="2514600"/>
            <a:ext cx="5057795" cy="2308324"/>
          </a:xfrm>
          <a:prstGeom prst="rect">
            <a:avLst/>
          </a:prstGeom>
          <a:noFill/>
        </p:spPr>
        <p:txBody>
          <a:bodyPr wrap="none" rtlCol="0">
            <a:spAutoFit/>
          </a:bodyPr>
          <a:lstStyle/>
          <a:p>
            <a:r>
              <a:rPr lang="en-US" dirty="0" smtClean="0"/>
              <a:t>Q(E) probability that incident photon of energy</a:t>
            </a:r>
          </a:p>
          <a:p>
            <a:r>
              <a:rPr lang="en-US" dirty="0" smtClean="0"/>
              <a:t> E will deliver one electron to the external circuit</a:t>
            </a:r>
          </a:p>
          <a:p>
            <a:endParaRPr lang="en-US" dirty="0" smtClean="0"/>
          </a:p>
          <a:p>
            <a:r>
              <a:rPr lang="en-US" dirty="0" smtClean="0"/>
              <a:t>Q(E) depends on absorption coefficient of </a:t>
            </a:r>
          </a:p>
          <a:p>
            <a:r>
              <a:rPr lang="en-US" dirty="0" smtClean="0"/>
              <a:t>solar cell material</a:t>
            </a:r>
          </a:p>
          <a:p>
            <a:endParaRPr lang="en-US" dirty="0" smtClean="0"/>
          </a:p>
          <a:p>
            <a:r>
              <a:rPr lang="en-US" dirty="0" smtClean="0"/>
              <a:t> </a:t>
            </a:r>
          </a:p>
          <a:p>
            <a:r>
              <a:rPr lang="en-US" dirty="0" smtClean="0"/>
              <a:t> </a:t>
            </a:r>
            <a:endParaRPr lang="en-US" dirty="0"/>
          </a:p>
        </p:txBody>
      </p:sp>
      <p:sp>
        <p:nvSpPr>
          <p:cNvPr id="8" name="Rectangle 7"/>
          <p:cNvSpPr/>
          <p:nvPr/>
        </p:nvSpPr>
        <p:spPr>
          <a:xfrm>
            <a:off x="457200" y="4191000"/>
            <a:ext cx="4572000" cy="954107"/>
          </a:xfrm>
          <a:prstGeom prst="rect">
            <a:avLst/>
          </a:prstGeom>
        </p:spPr>
        <p:txBody>
          <a:bodyPr>
            <a:spAutoFit/>
          </a:bodyPr>
          <a:lstStyle/>
          <a:p>
            <a:pPr marL="342900" lvl="0" indent="-342900" eaLnBrk="0" hangingPunct="0">
              <a:spcBef>
                <a:spcPct val="20000"/>
              </a:spcBef>
              <a:buFont typeface="Arial" charset="0"/>
              <a:buChar char="•"/>
              <a:defRPr/>
            </a:pPr>
            <a:r>
              <a:rPr lang="en-US" sz="3200" dirty="0" smtClean="0">
                <a:solidFill>
                  <a:srgbClr val="262626"/>
                </a:solidFill>
                <a:latin typeface="Franklin Gothic Book" pitchFamily="34" charset="0"/>
              </a:rPr>
              <a:t>E=</a:t>
            </a:r>
            <a:r>
              <a:rPr lang="en-US" sz="3200" dirty="0" err="1" smtClean="0">
                <a:solidFill>
                  <a:srgbClr val="262626"/>
                </a:solidFill>
                <a:latin typeface="Franklin Gothic Book" pitchFamily="34" charset="0"/>
              </a:rPr>
              <a:t>hc</a:t>
            </a:r>
            <a:r>
              <a:rPr lang="en-US" sz="3200" dirty="0" smtClean="0">
                <a:solidFill>
                  <a:srgbClr val="262626"/>
                </a:solidFill>
                <a:latin typeface="Franklin Gothic Book" pitchFamily="34" charset="0"/>
              </a:rPr>
              <a:t>/</a:t>
            </a:r>
            <a:r>
              <a:rPr lang="el-GR" sz="3200" dirty="0" smtClean="0">
                <a:solidFill>
                  <a:srgbClr val="262626"/>
                </a:solidFill>
                <a:latin typeface="Franklin Gothic Book" pitchFamily="34" charset="0"/>
              </a:rPr>
              <a:t>λ</a:t>
            </a:r>
            <a:endParaRPr lang="en-US" sz="3200" dirty="0" smtClean="0">
              <a:solidFill>
                <a:srgbClr val="262626"/>
              </a:solidFill>
              <a:latin typeface="Franklin Gothic Book" pitchFamily="34" charset="0"/>
            </a:endParaRPr>
          </a:p>
          <a:p>
            <a:pPr marL="342900" lvl="0" indent="-342900" eaLnBrk="0" hangingPunct="0">
              <a:spcBef>
                <a:spcPct val="20000"/>
              </a:spcBef>
              <a:buFont typeface="Arial" charset="0"/>
              <a:buChar char="•"/>
              <a:defRPr/>
            </a:pPr>
            <a:r>
              <a:rPr lang="en-US" sz="2000" b="1" dirty="0" smtClean="0"/>
              <a:t>E (</a:t>
            </a:r>
            <a:r>
              <a:rPr lang="en-US" sz="2000" b="1" dirty="0" err="1" smtClean="0"/>
              <a:t>ev</a:t>
            </a:r>
            <a:r>
              <a:rPr lang="en-US" sz="2000" b="1" dirty="0" smtClean="0"/>
              <a:t>) = 1240/</a:t>
            </a:r>
            <a:r>
              <a:rPr lang="el-GR" sz="2000" b="1" dirty="0" smtClean="0"/>
              <a:t>λ</a:t>
            </a:r>
            <a:r>
              <a:rPr lang="en-US" sz="2000" b="1" dirty="0" smtClean="0"/>
              <a:t>(nm)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pPr eaLnBrk="1" fontAlgn="auto" hangingPunct="1">
              <a:spcAft>
                <a:spcPts val="0"/>
              </a:spcAft>
              <a:defRPr/>
            </a:pPr>
            <a:r>
              <a:rPr lang="en-US" dirty="0" smtClean="0"/>
              <a:t>Solar Energy</a:t>
            </a:r>
            <a:endParaRPr lang="en-US" dirty="0"/>
          </a:p>
        </p:txBody>
      </p:sp>
      <p:pic>
        <p:nvPicPr>
          <p:cNvPr id="11268" name="Picture 13" descr="nuclearfusion.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1600200"/>
            <a:ext cx="3282229"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762000" y="3733800"/>
            <a:ext cx="3048000" cy="369332"/>
          </a:xfrm>
          <a:prstGeom prst="rect">
            <a:avLst/>
          </a:prstGeom>
          <a:noFill/>
        </p:spPr>
        <p:txBody>
          <a:bodyPr wrap="square" rtlCol="0">
            <a:spAutoFit/>
          </a:bodyPr>
          <a:lstStyle/>
          <a:p>
            <a:r>
              <a:rPr lang="en-US" dirty="0" smtClean="0"/>
              <a:t>Nuclear Fusion</a:t>
            </a:r>
          </a:p>
        </p:txBody>
      </p:sp>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662588" y="1676400"/>
            <a:ext cx="3607510" cy="1905000"/>
          </a:xfrm>
          <a:prstGeom prst="rect">
            <a:avLst/>
          </a:prstGeom>
        </p:spPr>
      </p:pic>
      <p:sp>
        <p:nvSpPr>
          <p:cNvPr id="6" name="TextBox 5"/>
          <p:cNvSpPr txBox="1"/>
          <p:nvPr/>
        </p:nvSpPr>
        <p:spPr>
          <a:xfrm>
            <a:off x="5715000" y="3745468"/>
            <a:ext cx="3048000" cy="369332"/>
          </a:xfrm>
          <a:prstGeom prst="rect">
            <a:avLst/>
          </a:prstGeom>
          <a:noFill/>
        </p:spPr>
        <p:txBody>
          <a:bodyPr wrap="square" rtlCol="0">
            <a:spAutoFit/>
          </a:bodyPr>
          <a:lstStyle/>
          <a:p>
            <a:r>
              <a:rPr lang="en-US" dirty="0" smtClean="0"/>
              <a:t>Solar radiation Energy:</a:t>
            </a:r>
          </a:p>
        </p:txBody>
      </p:sp>
      <p:pic>
        <p:nvPicPr>
          <p:cNvPr id="9" name="Picture 8"/>
          <p:cNvPicPr>
            <a:picLocks noChangeAspect="1" noChangeArrowheads="1"/>
          </p:cNvPicPr>
          <p:nvPr/>
        </p:nvPicPr>
        <p:blipFill>
          <a:blip r:embed="rId5" cstate="print"/>
          <a:srcRect/>
          <a:stretch>
            <a:fillRect/>
          </a:stretch>
        </p:blipFill>
        <p:spPr bwMode="auto">
          <a:xfrm>
            <a:off x="3962400" y="4267200"/>
            <a:ext cx="4800600" cy="1992493"/>
          </a:xfrm>
          <a:prstGeom prst="rect">
            <a:avLst/>
          </a:prstGeom>
          <a:noFill/>
          <a:ln w="9525">
            <a:noFill/>
            <a:miter lim="800000"/>
            <a:headEnd/>
            <a:tailEnd/>
          </a:ln>
          <a:effectLst/>
          <a:scene3d>
            <a:camera prst="perspectiveAbove"/>
            <a:lightRig rig="threePt" dir="t"/>
          </a:scene3d>
        </p:spPr>
      </p:pic>
      <p:sp>
        <p:nvSpPr>
          <p:cNvPr id="11" name="TextBox 10"/>
          <p:cNvSpPr txBox="1"/>
          <p:nvPr/>
        </p:nvSpPr>
        <p:spPr>
          <a:xfrm>
            <a:off x="228600" y="4343400"/>
            <a:ext cx="3886200" cy="923330"/>
          </a:xfrm>
          <a:prstGeom prst="rect">
            <a:avLst/>
          </a:prstGeom>
          <a:noFill/>
        </p:spPr>
        <p:txBody>
          <a:bodyPr wrap="square" rtlCol="0">
            <a:spAutoFit/>
          </a:bodyPr>
          <a:lstStyle/>
          <a:p>
            <a:r>
              <a:rPr lang="en-US" b="1" dirty="0" smtClean="0"/>
              <a:t>ITER:  500 MW </a:t>
            </a:r>
            <a:r>
              <a:rPr lang="en-US" dirty="0" smtClean="0"/>
              <a:t>..International Thermonuclear Experimental Reactor in France by 2020 </a:t>
            </a:r>
          </a:p>
        </p:txBody>
      </p:sp>
      <p:sp>
        <p:nvSpPr>
          <p:cNvPr id="12" name="TextBox 11"/>
          <p:cNvSpPr txBox="1"/>
          <p:nvPr/>
        </p:nvSpPr>
        <p:spPr>
          <a:xfrm>
            <a:off x="228600" y="5486400"/>
            <a:ext cx="3048000" cy="369332"/>
          </a:xfrm>
          <a:prstGeom prst="rect">
            <a:avLst/>
          </a:prstGeom>
          <a:noFill/>
        </p:spPr>
        <p:txBody>
          <a:bodyPr wrap="square" rtlCol="0">
            <a:spAutoFit/>
          </a:bodyPr>
          <a:lstStyle/>
          <a:p>
            <a:r>
              <a:rPr lang="en-US" b="1" dirty="0" err="1" smtClean="0"/>
              <a:t>HiPER</a:t>
            </a:r>
            <a:r>
              <a:rPr lang="en-US" b="1" dirty="0" smtClean="0"/>
              <a:t>: </a:t>
            </a:r>
          </a:p>
        </p:txBody>
      </p:sp>
      <p:sp>
        <p:nvSpPr>
          <p:cNvPr id="13" name="Rectangle 12"/>
          <p:cNvSpPr/>
          <p:nvPr/>
        </p:nvSpPr>
        <p:spPr>
          <a:xfrm>
            <a:off x="381000" y="5867400"/>
            <a:ext cx="3733800" cy="646331"/>
          </a:xfrm>
          <a:prstGeom prst="rect">
            <a:avLst/>
          </a:prstGeom>
        </p:spPr>
        <p:txBody>
          <a:bodyPr wrap="square">
            <a:spAutoFit/>
          </a:bodyPr>
          <a:lstStyle/>
          <a:p>
            <a:r>
              <a:rPr lang="en-US" dirty="0" smtClean="0"/>
              <a:t>High Power laser Energy Research facility in France</a:t>
            </a:r>
            <a:endParaRPr lang="en-US" dirty="0"/>
          </a:p>
        </p:txBody>
      </p:sp>
    </p:spTree>
    <p:extLst>
      <p:ext uri="{BB962C8B-B14F-4D97-AF65-F5344CB8AC3E}">
        <p14:creationId xmlns:p14="http://schemas.microsoft.com/office/powerpoint/2010/main" xmlns="" val="13340719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450" name="Picture 2"/>
          <p:cNvPicPr>
            <a:picLocks noChangeAspect="1" noChangeArrowheads="1"/>
          </p:cNvPicPr>
          <p:nvPr/>
        </p:nvPicPr>
        <p:blipFill>
          <a:blip r:embed="rId3"/>
          <a:srcRect/>
          <a:stretch>
            <a:fillRect/>
          </a:stretch>
        </p:blipFill>
        <p:spPr bwMode="auto">
          <a:xfrm>
            <a:off x="457200" y="228600"/>
            <a:ext cx="8153400" cy="62835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4" name="Picture 2"/>
          <p:cNvPicPr>
            <a:picLocks noChangeAspect="1" noChangeArrowheads="1"/>
          </p:cNvPicPr>
          <p:nvPr/>
        </p:nvPicPr>
        <p:blipFill>
          <a:blip r:embed="rId3"/>
          <a:srcRect/>
          <a:stretch>
            <a:fillRect/>
          </a:stretch>
        </p:blipFill>
        <p:spPr bwMode="auto">
          <a:xfrm>
            <a:off x="457200" y="76200"/>
            <a:ext cx="8305800" cy="4876800"/>
          </a:xfrm>
          <a:prstGeom prst="rect">
            <a:avLst/>
          </a:prstGeom>
          <a:noFill/>
          <a:ln w="9525">
            <a:noFill/>
            <a:miter lim="800000"/>
            <a:headEnd/>
            <a:tailEnd/>
          </a:ln>
          <a:effectLst/>
        </p:spPr>
      </p:pic>
      <p:pic>
        <p:nvPicPr>
          <p:cNvPr id="233475" name="Picture 3"/>
          <p:cNvPicPr>
            <a:picLocks noChangeAspect="1" noChangeArrowheads="1"/>
          </p:cNvPicPr>
          <p:nvPr/>
        </p:nvPicPr>
        <p:blipFill>
          <a:blip r:embed="rId4"/>
          <a:srcRect/>
          <a:stretch>
            <a:fillRect/>
          </a:stretch>
        </p:blipFill>
        <p:spPr bwMode="auto">
          <a:xfrm>
            <a:off x="533400" y="5029200"/>
            <a:ext cx="830580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Picture 2"/>
          <p:cNvPicPr>
            <a:picLocks noChangeAspect="1" noChangeArrowheads="1"/>
          </p:cNvPicPr>
          <p:nvPr/>
        </p:nvPicPr>
        <p:blipFill>
          <a:blip r:embed="rId3"/>
          <a:srcRect/>
          <a:stretch>
            <a:fillRect/>
          </a:stretch>
        </p:blipFill>
        <p:spPr bwMode="auto">
          <a:xfrm>
            <a:off x="381000" y="228600"/>
            <a:ext cx="80772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22" name="Picture 2"/>
          <p:cNvPicPr>
            <a:picLocks noChangeAspect="1" noChangeArrowheads="1"/>
          </p:cNvPicPr>
          <p:nvPr/>
        </p:nvPicPr>
        <p:blipFill>
          <a:blip r:embed="rId3"/>
          <a:srcRect/>
          <a:stretch>
            <a:fillRect/>
          </a:stretch>
        </p:blipFill>
        <p:spPr bwMode="auto">
          <a:xfrm>
            <a:off x="381000" y="228600"/>
            <a:ext cx="4191000" cy="3476625"/>
          </a:xfrm>
          <a:prstGeom prst="rect">
            <a:avLst/>
          </a:prstGeom>
          <a:noFill/>
          <a:ln w="9525">
            <a:noFill/>
            <a:miter lim="800000"/>
            <a:headEnd/>
            <a:tailEnd/>
          </a:ln>
          <a:effectLst/>
        </p:spPr>
      </p:pic>
      <p:pic>
        <p:nvPicPr>
          <p:cNvPr id="235523" name="Picture 3"/>
          <p:cNvPicPr>
            <a:picLocks noChangeAspect="1" noChangeArrowheads="1"/>
          </p:cNvPicPr>
          <p:nvPr/>
        </p:nvPicPr>
        <p:blipFill>
          <a:blip r:embed="rId4"/>
          <a:srcRect/>
          <a:stretch>
            <a:fillRect/>
          </a:stretch>
        </p:blipFill>
        <p:spPr bwMode="auto">
          <a:xfrm>
            <a:off x="381000" y="3810000"/>
            <a:ext cx="4114800" cy="2862263"/>
          </a:xfrm>
          <a:prstGeom prst="rect">
            <a:avLst/>
          </a:prstGeom>
          <a:noFill/>
          <a:ln w="9525">
            <a:noFill/>
            <a:miter lim="800000"/>
            <a:headEnd/>
            <a:tailEnd/>
          </a:ln>
          <a:effectLst/>
        </p:spPr>
      </p:pic>
      <p:sp>
        <p:nvSpPr>
          <p:cNvPr id="4" name="TextBox 3"/>
          <p:cNvSpPr txBox="1"/>
          <p:nvPr/>
        </p:nvSpPr>
        <p:spPr>
          <a:xfrm>
            <a:off x="5105400" y="838200"/>
            <a:ext cx="3581400" cy="2308324"/>
          </a:xfrm>
          <a:prstGeom prst="rect">
            <a:avLst/>
          </a:prstGeom>
          <a:solidFill>
            <a:schemeClr val="bg1"/>
          </a:solidFill>
          <a:ln>
            <a:solidFill>
              <a:srgbClr val="FF0000"/>
            </a:solidFill>
          </a:ln>
        </p:spPr>
        <p:txBody>
          <a:bodyPr wrap="square" rtlCol="0">
            <a:spAutoFit/>
          </a:bodyPr>
          <a:lstStyle/>
          <a:p>
            <a:r>
              <a:rPr lang="en-US" dirty="0" smtClean="0"/>
              <a:t>Or  </a:t>
            </a:r>
          </a:p>
          <a:p>
            <a:r>
              <a:rPr lang="en-US" dirty="0" smtClean="0"/>
              <a:t>Fill factor </a:t>
            </a:r>
          </a:p>
          <a:p>
            <a:r>
              <a:rPr lang="en-US" dirty="0" smtClean="0"/>
              <a:t>FF =</a:t>
            </a:r>
            <a:r>
              <a:rPr lang="en-US" dirty="0" smtClean="0">
                <a:sym typeface="Symbol"/>
              </a:rPr>
              <a:t> </a:t>
            </a:r>
            <a:r>
              <a:rPr lang="en-US" dirty="0" smtClean="0">
                <a:sym typeface="Symbol"/>
              </a:rPr>
              <a:t>(</a:t>
            </a:r>
            <a:r>
              <a:rPr lang="en-US" dirty="0" err="1" smtClean="0">
                <a:sym typeface="Symbol"/>
              </a:rPr>
              <a:t>V</a:t>
            </a:r>
            <a:r>
              <a:rPr lang="en-US" baseline="-25000" dirty="0" err="1" smtClean="0">
                <a:sym typeface="Symbol"/>
              </a:rPr>
              <a:t>max</a:t>
            </a:r>
            <a:r>
              <a:rPr lang="en-US" dirty="0" smtClean="0">
                <a:sym typeface="Symbol"/>
              </a:rPr>
              <a:t>. </a:t>
            </a:r>
            <a:r>
              <a:rPr lang="en-US" dirty="0" smtClean="0">
                <a:sym typeface="Symbol"/>
              </a:rPr>
              <a:t>I</a:t>
            </a:r>
            <a:r>
              <a:rPr lang="en-US" baseline="-25000" dirty="0" smtClean="0">
                <a:sym typeface="Symbol"/>
              </a:rPr>
              <a:t>max</a:t>
            </a:r>
            <a:r>
              <a:rPr lang="en-US" dirty="0" smtClean="0">
                <a:sym typeface="Symbol"/>
              </a:rPr>
              <a:t>)/(</a:t>
            </a:r>
            <a:r>
              <a:rPr lang="en-US" dirty="0" err="1" smtClean="0">
                <a:sym typeface="Symbol"/>
              </a:rPr>
              <a:t>V</a:t>
            </a:r>
            <a:r>
              <a:rPr lang="en-US" baseline="-25000" dirty="0" err="1" smtClean="0">
                <a:sym typeface="Symbol"/>
              </a:rPr>
              <a:t>oc</a:t>
            </a:r>
            <a:r>
              <a:rPr lang="en-US" dirty="0" err="1" smtClean="0">
                <a:sym typeface="Symbol"/>
              </a:rPr>
              <a:t>.I</a:t>
            </a:r>
            <a:r>
              <a:rPr lang="en-US" baseline="-25000" dirty="0" err="1" smtClean="0">
                <a:sym typeface="Symbol"/>
              </a:rPr>
              <a:t>sc</a:t>
            </a:r>
            <a:r>
              <a:rPr lang="en-US" dirty="0" smtClean="0">
                <a:sym typeface="Symbol"/>
              </a:rPr>
              <a:t>)</a:t>
            </a:r>
            <a:endParaRPr lang="en-US" dirty="0" smtClean="0"/>
          </a:p>
          <a:p>
            <a:endParaRPr lang="en-US" dirty="0" smtClean="0">
              <a:sym typeface="Symbol"/>
            </a:endParaRPr>
          </a:p>
          <a:p>
            <a:r>
              <a:rPr lang="en-US" dirty="0" smtClean="0">
                <a:sym typeface="Symbol"/>
              </a:rPr>
              <a:t>And  efficiency of solar cell</a:t>
            </a:r>
            <a:endParaRPr lang="en-US" dirty="0" smtClean="0">
              <a:sym typeface="Symbol"/>
            </a:endParaRPr>
          </a:p>
          <a:p>
            <a:r>
              <a:rPr lang="en-US" dirty="0" smtClean="0">
                <a:sym typeface="Symbol"/>
              </a:rPr>
              <a:t>= </a:t>
            </a:r>
            <a:r>
              <a:rPr lang="en-US" dirty="0" err="1" smtClean="0">
                <a:sym typeface="Symbol"/>
              </a:rPr>
              <a:t>V</a:t>
            </a:r>
            <a:r>
              <a:rPr lang="en-US" baseline="-25000" dirty="0" err="1" smtClean="0">
                <a:sym typeface="Symbol"/>
              </a:rPr>
              <a:t>max</a:t>
            </a:r>
            <a:r>
              <a:rPr lang="en-US" dirty="0" smtClean="0">
                <a:sym typeface="Symbol"/>
              </a:rPr>
              <a:t>. I</a:t>
            </a:r>
            <a:r>
              <a:rPr lang="en-US" baseline="-25000" dirty="0" smtClean="0">
                <a:sym typeface="Symbol"/>
              </a:rPr>
              <a:t>max</a:t>
            </a:r>
            <a:r>
              <a:rPr lang="en-US" dirty="0" smtClean="0">
                <a:sym typeface="Symbol"/>
              </a:rPr>
              <a:t>/P</a:t>
            </a:r>
            <a:r>
              <a:rPr lang="en-US" baseline="-25000" dirty="0" smtClean="0">
                <a:sym typeface="Symbol"/>
              </a:rPr>
              <a:t>in</a:t>
            </a:r>
          </a:p>
          <a:p>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546" name="Picture 2"/>
          <p:cNvPicPr>
            <a:picLocks noChangeAspect="1" noChangeArrowheads="1"/>
          </p:cNvPicPr>
          <p:nvPr/>
        </p:nvPicPr>
        <p:blipFill>
          <a:blip r:embed="rId3"/>
          <a:srcRect/>
          <a:stretch>
            <a:fillRect/>
          </a:stretch>
        </p:blipFill>
        <p:spPr bwMode="auto">
          <a:xfrm>
            <a:off x="457201" y="304800"/>
            <a:ext cx="5029199" cy="5638800"/>
          </a:xfrm>
          <a:prstGeom prst="rect">
            <a:avLst/>
          </a:prstGeom>
          <a:noFill/>
          <a:ln w="9525">
            <a:noFill/>
            <a:miter lim="800000"/>
            <a:headEnd/>
            <a:tailEnd/>
          </a:ln>
          <a:effectLst/>
        </p:spPr>
      </p:pic>
      <p:sp>
        <p:nvSpPr>
          <p:cNvPr id="3" name="TextBox 2"/>
          <p:cNvSpPr txBox="1"/>
          <p:nvPr/>
        </p:nvSpPr>
        <p:spPr>
          <a:xfrm>
            <a:off x="5562600" y="838200"/>
            <a:ext cx="3581400" cy="2308324"/>
          </a:xfrm>
          <a:prstGeom prst="rect">
            <a:avLst/>
          </a:prstGeom>
          <a:solidFill>
            <a:schemeClr val="bg1"/>
          </a:solidFill>
          <a:ln>
            <a:solidFill>
              <a:srgbClr val="FF0000"/>
            </a:solidFill>
          </a:ln>
        </p:spPr>
        <p:txBody>
          <a:bodyPr wrap="square" rtlCol="0">
            <a:spAutoFit/>
          </a:bodyPr>
          <a:lstStyle/>
          <a:p>
            <a:r>
              <a:rPr lang="en-US" dirty="0" smtClean="0"/>
              <a:t>Or  </a:t>
            </a:r>
          </a:p>
          <a:p>
            <a:r>
              <a:rPr lang="en-US" dirty="0" smtClean="0"/>
              <a:t>Fill factor </a:t>
            </a:r>
          </a:p>
          <a:p>
            <a:r>
              <a:rPr lang="en-US" dirty="0" smtClean="0"/>
              <a:t>FF =</a:t>
            </a:r>
            <a:r>
              <a:rPr lang="en-US" dirty="0" smtClean="0">
                <a:sym typeface="Symbol"/>
              </a:rPr>
              <a:t> </a:t>
            </a:r>
            <a:r>
              <a:rPr lang="en-US" dirty="0" smtClean="0">
                <a:sym typeface="Symbol"/>
              </a:rPr>
              <a:t>(</a:t>
            </a:r>
            <a:r>
              <a:rPr lang="en-US" dirty="0" err="1" smtClean="0">
                <a:sym typeface="Symbol"/>
              </a:rPr>
              <a:t>V</a:t>
            </a:r>
            <a:r>
              <a:rPr lang="en-US" baseline="-25000" dirty="0" err="1" smtClean="0">
                <a:sym typeface="Symbol"/>
              </a:rPr>
              <a:t>max</a:t>
            </a:r>
            <a:r>
              <a:rPr lang="en-US" dirty="0" smtClean="0">
                <a:sym typeface="Symbol"/>
              </a:rPr>
              <a:t>. </a:t>
            </a:r>
            <a:r>
              <a:rPr lang="en-US" dirty="0" smtClean="0">
                <a:sym typeface="Symbol"/>
              </a:rPr>
              <a:t>I</a:t>
            </a:r>
            <a:r>
              <a:rPr lang="en-US" baseline="-25000" dirty="0" smtClean="0">
                <a:sym typeface="Symbol"/>
              </a:rPr>
              <a:t>max</a:t>
            </a:r>
            <a:r>
              <a:rPr lang="en-US" dirty="0" smtClean="0">
                <a:sym typeface="Symbol"/>
              </a:rPr>
              <a:t>)/(</a:t>
            </a:r>
            <a:r>
              <a:rPr lang="en-US" dirty="0" err="1" smtClean="0">
                <a:sym typeface="Symbol"/>
              </a:rPr>
              <a:t>V</a:t>
            </a:r>
            <a:r>
              <a:rPr lang="en-US" baseline="-25000" dirty="0" err="1" smtClean="0">
                <a:sym typeface="Symbol"/>
              </a:rPr>
              <a:t>oc</a:t>
            </a:r>
            <a:r>
              <a:rPr lang="en-US" dirty="0" err="1" smtClean="0">
                <a:sym typeface="Symbol"/>
              </a:rPr>
              <a:t>.I</a:t>
            </a:r>
            <a:r>
              <a:rPr lang="en-US" baseline="-25000" dirty="0" err="1" smtClean="0">
                <a:sym typeface="Symbol"/>
              </a:rPr>
              <a:t>sc</a:t>
            </a:r>
            <a:r>
              <a:rPr lang="en-US" dirty="0" smtClean="0">
                <a:sym typeface="Symbol"/>
              </a:rPr>
              <a:t>)</a:t>
            </a:r>
            <a:endParaRPr lang="en-US" dirty="0" smtClean="0"/>
          </a:p>
          <a:p>
            <a:endParaRPr lang="en-US" dirty="0" smtClean="0">
              <a:sym typeface="Symbol"/>
            </a:endParaRPr>
          </a:p>
          <a:p>
            <a:r>
              <a:rPr lang="en-US" dirty="0" smtClean="0">
                <a:sym typeface="Symbol"/>
              </a:rPr>
              <a:t>And  efficiency of solar cell</a:t>
            </a:r>
            <a:endParaRPr lang="en-US" dirty="0" smtClean="0">
              <a:sym typeface="Symbol"/>
            </a:endParaRPr>
          </a:p>
          <a:p>
            <a:r>
              <a:rPr lang="en-US" dirty="0" smtClean="0">
                <a:sym typeface="Symbol"/>
              </a:rPr>
              <a:t>= </a:t>
            </a:r>
            <a:r>
              <a:rPr lang="en-US" dirty="0" err="1" smtClean="0">
                <a:sym typeface="Symbol"/>
              </a:rPr>
              <a:t>V</a:t>
            </a:r>
            <a:r>
              <a:rPr lang="en-US" baseline="-25000" dirty="0" err="1" smtClean="0">
                <a:sym typeface="Symbol"/>
              </a:rPr>
              <a:t>max</a:t>
            </a:r>
            <a:r>
              <a:rPr lang="en-US" dirty="0" smtClean="0">
                <a:sym typeface="Symbol"/>
              </a:rPr>
              <a:t>. I</a:t>
            </a:r>
            <a:r>
              <a:rPr lang="en-US" baseline="-25000" dirty="0" smtClean="0">
                <a:sym typeface="Symbol"/>
              </a:rPr>
              <a:t>max</a:t>
            </a:r>
            <a:r>
              <a:rPr lang="en-US" dirty="0" smtClean="0">
                <a:sym typeface="Symbol"/>
              </a:rPr>
              <a:t>/P</a:t>
            </a:r>
            <a:r>
              <a:rPr lang="en-US" baseline="-25000" dirty="0" smtClean="0">
                <a:sym typeface="Symbol"/>
              </a:rPr>
              <a:t>in</a:t>
            </a:r>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Placeholder 1"/>
          <p:cNvSpPr>
            <a:spLocks noGrp="1"/>
          </p:cNvSpPr>
          <p:nvPr>
            <p:ph type="body" idx="1"/>
          </p:nvPr>
        </p:nvSpPr>
        <p:spPr>
          <a:xfrm>
            <a:off x="722313" y="838201"/>
            <a:ext cx="7772400" cy="3568700"/>
          </a:xfrm>
        </p:spPr>
        <p:txBody>
          <a:bodyPr/>
          <a:lstStyle/>
          <a:p>
            <a:pPr marL="571500" indent="-571500" eaLnBrk="1" hangingPunct="1">
              <a:spcBef>
                <a:spcPts val="1200"/>
              </a:spcBef>
              <a:buFont typeface="Arial" pitchFamily="34" charset="0"/>
              <a:buChar char="•"/>
            </a:pPr>
            <a:r>
              <a:rPr lang="en-US" sz="4000" dirty="0" smtClean="0">
                <a:solidFill>
                  <a:schemeClr val="tx1"/>
                </a:solidFill>
                <a:latin typeface="Franklin Gothic Book" charset="0"/>
              </a:rPr>
              <a:t>Clean</a:t>
            </a:r>
          </a:p>
          <a:p>
            <a:pPr marL="571500" indent="-571500" eaLnBrk="1" hangingPunct="1">
              <a:spcBef>
                <a:spcPts val="1200"/>
              </a:spcBef>
              <a:buFont typeface="Arial" pitchFamily="34" charset="0"/>
              <a:buChar char="•"/>
            </a:pPr>
            <a:r>
              <a:rPr lang="en-US" sz="4000" dirty="0" smtClean="0">
                <a:solidFill>
                  <a:schemeClr val="tx1"/>
                </a:solidFill>
                <a:latin typeface="Franklin Gothic Book" charset="0"/>
              </a:rPr>
              <a:t>Sustainable</a:t>
            </a:r>
          </a:p>
          <a:p>
            <a:pPr marL="571500" indent="-571500" eaLnBrk="1" hangingPunct="1">
              <a:spcBef>
                <a:spcPts val="1200"/>
              </a:spcBef>
              <a:buFont typeface="Arial" pitchFamily="34" charset="0"/>
              <a:buChar char="•"/>
            </a:pPr>
            <a:r>
              <a:rPr lang="en-US" sz="4000" dirty="0" smtClean="0">
                <a:solidFill>
                  <a:schemeClr val="tx1"/>
                </a:solidFill>
                <a:latin typeface="Franklin Gothic Book" charset="0"/>
              </a:rPr>
              <a:t>Free</a:t>
            </a:r>
          </a:p>
          <a:p>
            <a:pPr marL="571500" indent="-571500" eaLnBrk="1" hangingPunct="1">
              <a:spcBef>
                <a:spcPts val="1200"/>
              </a:spcBef>
              <a:buFont typeface="Arial" pitchFamily="34" charset="0"/>
              <a:buChar char="•"/>
            </a:pPr>
            <a:r>
              <a:rPr lang="en-US" sz="4000" dirty="0" smtClean="0">
                <a:solidFill>
                  <a:schemeClr val="tx1"/>
                </a:solidFill>
                <a:latin typeface="Franklin Gothic Book" charset="0"/>
              </a:rPr>
              <a:t>Provide electricity to remote </a:t>
            </a:r>
            <a:r>
              <a:rPr lang="en-US" sz="4000" dirty="0">
                <a:solidFill>
                  <a:schemeClr val="tx1"/>
                </a:solidFill>
                <a:latin typeface="Franklin Gothic Book" charset="0"/>
              </a:rPr>
              <a:t>p</a:t>
            </a:r>
            <a:r>
              <a:rPr lang="en-US" sz="4000" dirty="0" smtClean="0">
                <a:solidFill>
                  <a:schemeClr val="tx1"/>
                </a:solidFill>
                <a:latin typeface="Franklin Gothic Book" charset="0"/>
              </a:rPr>
              <a:t>laces</a:t>
            </a:r>
          </a:p>
        </p:txBody>
      </p:sp>
      <p:sp>
        <p:nvSpPr>
          <p:cNvPr id="6" name="Title 5"/>
          <p:cNvSpPr>
            <a:spLocks noGrp="1"/>
          </p:cNvSpPr>
          <p:nvPr>
            <p:ph type="title"/>
          </p:nvPr>
        </p:nvSpPr>
        <p:spPr/>
        <p:txBody>
          <a:bodyPr numCol="1" anchorCtr="0" compatLnSpc="1">
            <a:prstTxWarp prst="textNoShape">
              <a:avLst/>
            </a:prstTxWarp>
          </a:bodyPr>
          <a:lstStyle/>
          <a:p>
            <a:pPr eaLnBrk="1" hangingPunct="1">
              <a:defRPr/>
            </a:pPr>
            <a:r>
              <a:rPr lang="en-US" smtClean="0"/>
              <a:t>Advantages of Solar Energy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ChangeAspect="1" noChangeArrowheads="1"/>
          </p:cNvPicPr>
          <p:nvPr/>
        </p:nvPicPr>
        <p:blipFill>
          <a:blip r:embed="rId4" cstate="print"/>
          <a:srcRect/>
          <a:stretch>
            <a:fillRect/>
          </a:stretch>
        </p:blipFill>
        <p:spPr bwMode="auto">
          <a:xfrm>
            <a:off x="5410200" y="1"/>
            <a:ext cx="3733800" cy="1981199"/>
          </a:xfrm>
          <a:prstGeom prst="rect">
            <a:avLst/>
          </a:prstGeom>
          <a:noFill/>
          <a:ln w="9525">
            <a:noFill/>
            <a:miter lim="800000"/>
            <a:headEnd/>
            <a:tailEnd/>
          </a:ln>
        </p:spPr>
      </p:pic>
      <p:sp>
        <p:nvSpPr>
          <p:cNvPr id="4" name="TextBox 3"/>
          <p:cNvSpPr txBox="1"/>
          <p:nvPr/>
        </p:nvSpPr>
        <p:spPr>
          <a:xfrm>
            <a:off x="152400" y="152400"/>
            <a:ext cx="3048000" cy="369332"/>
          </a:xfrm>
          <a:prstGeom prst="rect">
            <a:avLst/>
          </a:prstGeom>
          <a:noFill/>
        </p:spPr>
        <p:txBody>
          <a:bodyPr wrap="square" rtlCol="0">
            <a:spAutoFit/>
          </a:bodyPr>
          <a:lstStyle/>
          <a:p>
            <a:r>
              <a:rPr lang="en-US" b="1" dirty="0" smtClean="0"/>
              <a:t>Solar radiation Energy:</a:t>
            </a:r>
          </a:p>
        </p:txBody>
      </p:sp>
      <p:pic>
        <p:nvPicPr>
          <p:cNvPr id="122882" name="Picture 2" descr="Image result for dual nature of light"/>
          <p:cNvPicPr>
            <a:picLocks noChangeAspect="1" noChangeArrowheads="1"/>
          </p:cNvPicPr>
          <p:nvPr/>
        </p:nvPicPr>
        <p:blipFill>
          <a:blip r:embed="rId5" cstate="print"/>
          <a:srcRect/>
          <a:stretch>
            <a:fillRect/>
          </a:stretch>
        </p:blipFill>
        <p:spPr bwMode="auto">
          <a:xfrm>
            <a:off x="3200400" y="914400"/>
            <a:ext cx="2133600" cy="1143000"/>
          </a:xfrm>
          <a:prstGeom prst="rect">
            <a:avLst/>
          </a:prstGeom>
          <a:noFill/>
        </p:spPr>
      </p:pic>
      <p:pic>
        <p:nvPicPr>
          <p:cNvPr id="122883" name="Picture 3"/>
          <p:cNvPicPr>
            <a:picLocks noChangeAspect="1" noChangeArrowheads="1"/>
          </p:cNvPicPr>
          <p:nvPr/>
        </p:nvPicPr>
        <p:blipFill>
          <a:blip r:embed="rId6" cstate="print"/>
          <a:srcRect/>
          <a:stretch>
            <a:fillRect/>
          </a:stretch>
        </p:blipFill>
        <p:spPr bwMode="auto">
          <a:xfrm>
            <a:off x="5410200" y="2133600"/>
            <a:ext cx="3733799" cy="2438400"/>
          </a:xfrm>
          <a:prstGeom prst="rect">
            <a:avLst/>
          </a:prstGeom>
          <a:noFill/>
          <a:ln w="9525">
            <a:noFill/>
            <a:miter lim="800000"/>
            <a:headEnd/>
            <a:tailEnd/>
          </a:ln>
        </p:spPr>
      </p:pic>
      <p:graphicFrame>
        <p:nvGraphicFramePr>
          <p:cNvPr id="12292" name="Object 2"/>
          <p:cNvGraphicFramePr>
            <a:graphicFrameLocks noChangeAspect="1"/>
          </p:cNvGraphicFramePr>
          <p:nvPr/>
        </p:nvGraphicFramePr>
        <p:xfrm>
          <a:off x="381000" y="1066800"/>
          <a:ext cx="2151062" cy="769938"/>
        </p:xfrm>
        <a:graphic>
          <a:graphicData uri="http://schemas.openxmlformats.org/presentationml/2006/ole">
            <p:oleObj spid="_x0000_s122884" name="Equation" r:id="rId7" imgW="1701720" imgH="609480" progId="Equation.3">
              <p:embed/>
            </p:oleObj>
          </a:graphicData>
        </a:graphic>
      </p:graphicFrame>
      <p:graphicFrame>
        <p:nvGraphicFramePr>
          <p:cNvPr id="122885" name="Object 5"/>
          <p:cNvGraphicFramePr>
            <a:graphicFrameLocks noChangeAspect="1"/>
          </p:cNvGraphicFramePr>
          <p:nvPr/>
        </p:nvGraphicFramePr>
        <p:xfrm>
          <a:off x="381000" y="2209800"/>
          <a:ext cx="4295775" cy="838200"/>
        </p:xfrm>
        <a:graphic>
          <a:graphicData uri="http://schemas.openxmlformats.org/presentationml/2006/ole">
            <p:oleObj spid="_x0000_s122885" name="Equation" r:id="rId8" imgW="2082600" imgH="406080" progId="Equation.3">
              <p:embed/>
            </p:oleObj>
          </a:graphicData>
        </a:graphic>
      </p:graphicFrame>
      <p:sp>
        <p:nvSpPr>
          <p:cNvPr id="9" name="TextBox 8"/>
          <p:cNvSpPr txBox="1"/>
          <p:nvPr/>
        </p:nvSpPr>
        <p:spPr>
          <a:xfrm>
            <a:off x="685800" y="3276600"/>
            <a:ext cx="3657600" cy="400110"/>
          </a:xfrm>
          <a:prstGeom prst="rect">
            <a:avLst/>
          </a:prstGeom>
          <a:noFill/>
        </p:spPr>
        <p:txBody>
          <a:bodyPr wrap="square" rtlCol="0">
            <a:spAutoFit/>
          </a:bodyPr>
          <a:lstStyle/>
          <a:p>
            <a:r>
              <a:rPr lang="en-US" sz="2000" kern="0" dirty="0" smtClean="0">
                <a:solidFill>
                  <a:schemeClr val="tx2"/>
                </a:solidFill>
                <a:latin typeface="Georgia" pitchFamily="18" charset="0"/>
              </a:rPr>
              <a:t>Energy per unit volume (</a:t>
            </a:r>
            <a:r>
              <a:rPr lang="en-US" sz="2000" kern="0" dirty="0" err="1" smtClean="0">
                <a:solidFill>
                  <a:schemeClr val="tx2"/>
                </a:solidFill>
                <a:latin typeface="Georgia" pitchFamily="18" charset="0"/>
                <a:sym typeface="Symbol"/>
              </a:rPr>
              <a:t>n</a:t>
            </a:r>
            <a:r>
              <a:rPr lang="en-US" sz="2000" i="1" kern="0" dirty="0" err="1" smtClean="0">
                <a:solidFill>
                  <a:schemeClr val="tx2"/>
                </a:solidFill>
                <a:latin typeface="Georgia" pitchFamily="18" charset="0"/>
                <a:sym typeface="Symbol"/>
              </a:rPr>
              <a:t>h</a:t>
            </a:r>
            <a:r>
              <a:rPr lang="en-US" sz="2000" i="1" kern="0" dirty="0" smtClean="0">
                <a:solidFill>
                  <a:schemeClr val="tx2"/>
                </a:solidFill>
                <a:latin typeface="Georgia" pitchFamily="18" charset="0"/>
                <a:sym typeface="Symbol"/>
              </a:rPr>
              <a:t></a:t>
            </a:r>
            <a:r>
              <a:rPr lang="en-US" sz="2000" kern="0" dirty="0" smtClean="0">
                <a:solidFill>
                  <a:schemeClr val="tx2"/>
                </a:solidFill>
                <a:latin typeface="Georgia" pitchFamily="18" charset="0"/>
              </a:rPr>
              <a:t>)</a:t>
            </a:r>
            <a:endParaRPr lang="en-US" sz="2000" dirty="0"/>
          </a:p>
        </p:txBody>
      </p:sp>
      <p:sp>
        <p:nvSpPr>
          <p:cNvPr id="10" name="TextBox 9"/>
          <p:cNvSpPr txBox="1"/>
          <p:nvPr/>
        </p:nvSpPr>
        <p:spPr>
          <a:xfrm>
            <a:off x="685800" y="3810000"/>
            <a:ext cx="3657600" cy="707886"/>
          </a:xfrm>
          <a:prstGeom prst="rect">
            <a:avLst/>
          </a:prstGeom>
          <a:noFill/>
        </p:spPr>
        <p:txBody>
          <a:bodyPr wrap="square" rtlCol="0">
            <a:spAutoFit/>
          </a:bodyPr>
          <a:lstStyle/>
          <a:p>
            <a:r>
              <a:rPr lang="en-US" sz="2000" kern="0" dirty="0" smtClean="0">
                <a:solidFill>
                  <a:schemeClr val="tx2"/>
                </a:solidFill>
                <a:latin typeface="Georgia" pitchFamily="18" charset="0"/>
              </a:rPr>
              <a:t>How to capture solar radiation energy???</a:t>
            </a:r>
            <a:endParaRPr lang="en-US" sz="2000" dirty="0"/>
          </a:p>
        </p:txBody>
      </p:sp>
      <p:pic>
        <p:nvPicPr>
          <p:cNvPr id="122887" name="Picture 7" descr="Related image"/>
          <p:cNvPicPr>
            <a:picLocks noChangeAspect="1" noChangeArrowheads="1"/>
          </p:cNvPicPr>
          <p:nvPr/>
        </p:nvPicPr>
        <p:blipFill>
          <a:blip r:embed="rId9" cstate="print"/>
          <a:srcRect/>
          <a:stretch>
            <a:fillRect/>
          </a:stretch>
        </p:blipFill>
        <p:spPr bwMode="auto">
          <a:xfrm>
            <a:off x="152400" y="4800600"/>
            <a:ext cx="3048000" cy="1905000"/>
          </a:xfrm>
          <a:prstGeom prst="rect">
            <a:avLst/>
          </a:prstGeom>
          <a:noFill/>
        </p:spPr>
      </p:pic>
      <p:pic>
        <p:nvPicPr>
          <p:cNvPr id="122892" name="Picture 12"/>
          <p:cNvPicPr>
            <a:picLocks noChangeAspect="1" noChangeArrowheads="1"/>
          </p:cNvPicPr>
          <p:nvPr/>
        </p:nvPicPr>
        <p:blipFill>
          <a:blip r:embed="rId10" cstate="print"/>
          <a:srcRect/>
          <a:stretch>
            <a:fillRect/>
          </a:stretch>
        </p:blipFill>
        <p:spPr bwMode="auto">
          <a:xfrm>
            <a:off x="5486400" y="4800600"/>
            <a:ext cx="3505200" cy="2009725"/>
          </a:xfrm>
          <a:prstGeom prst="rect">
            <a:avLst/>
          </a:prstGeom>
          <a:noFill/>
          <a:ln w="9525">
            <a:noFill/>
            <a:miter lim="800000"/>
            <a:headEnd/>
            <a:tailEnd/>
          </a:ln>
        </p:spPr>
      </p:pic>
      <p:sp>
        <p:nvSpPr>
          <p:cNvPr id="15" name="TextBox 14"/>
          <p:cNvSpPr txBox="1"/>
          <p:nvPr/>
        </p:nvSpPr>
        <p:spPr>
          <a:xfrm>
            <a:off x="3429000" y="5105400"/>
            <a:ext cx="1676400" cy="1015663"/>
          </a:xfrm>
          <a:prstGeom prst="rect">
            <a:avLst/>
          </a:prstGeom>
          <a:noFill/>
        </p:spPr>
        <p:txBody>
          <a:bodyPr wrap="square" rtlCol="0">
            <a:spAutoFit/>
          </a:bodyPr>
          <a:lstStyle/>
          <a:p>
            <a:pPr algn="ctr"/>
            <a:r>
              <a:rPr lang="en-US" sz="2000" kern="0" dirty="0" smtClean="0">
                <a:solidFill>
                  <a:schemeClr val="tx2"/>
                </a:solidFill>
                <a:latin typeface="Georgia" pitchFamily="18" charset="0"/>
              </a:rPr>
              <a:t>Wave </a:t>
            </a:r>
          </a:p>
          <a:p>
            <a:pPr algn="ctr"/>
            <a:r>
              <a:rPr lang="en-US" sz="2000" kern="0" dirty="0" smtClean="0">
                <a:solidFill>
                  <a:schemeClr val="tx2"/>
                </a:solidFill>
                <a:latin typeface="Georgia" pitchFamily="18" charset="0"/>
              </a:rPr>
              <a:t>or </a:t>
            </a:r>
          </a:p>
          <a:p>
            <a:pPr algn="ctr"/>
            <a:r>
              <a:rPr lang="en-US" sz="2000" kern="0" dirty="0" smtClean="0">
                <a:solidFill>
                  <a:schemeClr val="tx2"/>
                </a:solidFill>
                <a:latin typeface="Georgia" pitchFamily="18" charset="0"/>
              </a:rPr>
              <a:t>Particle???</a:t>
            </a:r>
            <a:endParaRPr lang="en-US" sz="2000" dirty="0"/>
          </a:p>
        </p:txBody>
      </p:sp>
    </p:spTree>
    <p:extLst>
      <p:ext uri="{BB962C8B-B14F-4D97-AF65-F5344CB8AC3E}">
        <p14:creationId xmlns:p14="http://schemas.microsoft.com/office/powerpoint/2010/main" xmlns="" val="1940793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8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28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2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ChangeAspect="1" noChangeArrowheads="1"/>
          </p:cNvPicPr>
          <p:nvPr/>
        </p:nvPicPr>
        <p:blipFill>
          <a:blip r:embed="rId3" cstate="print"/>
          <a:srcRect/>
          <a:stretch>
            <a:fillRect/>
          </a:stretch>
        </p:blipFill>
        <p:spPr bwMode="auto">
          <a:xfrm>
            <a:off x="5410200" y="1"/>
            <a:ext cx="3733800" cy="990599"/>
          </a:xfrm>
          <a:prstGeom prst="rect">
            <a:avLst/>
          </a:prstGeom>
          <a:noFill/>
          <a:ln w="9525">
            <a:noFill/>
            <a:miter lim="800000"/>
            <a:headEnd/>
            <a:tailEnd/>
          </a:ln>
        </p:spPr>
      </p:pic>
      <p:sp>
        <p:nvSpPr>
          <p:cNvPr id="4" name="TextBox 3"/>
          <p:cNvSpPr txBox="1"/>
          <p:nvPr/>
        </p:nvSpPr>
        <p:spPr>
          <a:xfrm>
            <a:off x="152400" y="152400"/>
            <a:ext cx="3048000" cy="369332"/>
          </a:xfrm>
          <a:prstGeom prst="rect">
            <a:avLst/>
          </a:prstGeom>
          <a:noFill/>
        </p:spPr>
        <p:txBody>
          <a:bodyPr wrap="square" rtlCol="0">
            <a:spAutoFit/>
          </a:bodyPr>
          <a:lstStyle/>
          <a:p>
            <a:r>
              <a:rPr lang="en-US" b="1" dirty="0" smtClean="0"/>
              <a:t>Solar radiation Energy:</a:t>
            </a:r>
          </a:p>
        </p:txBody>
      </p:sp>
      <p:sp>
        <p:nvSpPr>
          <p:cNvPr id="16" name="Rectangle 15"/>
          <p:cNvSpPr/>
          <p:nvPr/>
        </p:nvSpPr>
        <p:spPr>
          <a:xfrm>
            <a:off x="609600" y="457200"/>
            <a:ext cx="2467342" cy="369332"/>
          </a:xfrm>
          <a:prstGeom prst="rect">
            <a:avLst/>
          </a:prstGeom>
        </p:spPr>
        <p:txBody>
          <a:bodyPr wrap="none">
            <a:spAutoFit/>
          </a:bodyPr>
          <a:lstStyle/>
          <a:p>
            <a:r>
              <a:rPr lang="en-US" b="1" dirty="0" smtClean="0"/>
              <a:t>Photo electric effect:</a:t>
            </a:r>
          </a:p>
        </p:txBody>
      </p:sp>
      <p:sp>
        <p:nvSpPr>
          <p:cNvPr id="17" name="Rectangle 16"/>
          <p:cNvSpPr/>
          <p:nvPr/>
        </p:nvSpPr>
        <p:spPr>
          <a:xfrm>
            <a:off x="381000" y="2590800"/>
            <a:ext cx="8534400" cy="923330"/>
          </a:xfrm>
          <a:prstGeom prst="rect">
            <a:avLst/>
          </a:prstGeom>
        </p:spPr>
        <p:txBody>
          <a:bodyPr wrap="square">
            <a:spAutoFit/>
          </a:bodyPr>
          <a:lstStyle/>
          <a:p>
            <a:r>
              <a:rPr lang="en-US" dirty="0" smtClean="0"/>
              <a:t>In the photoemission process, if an electron within some material absorbs the energy of one photon and acquires more energy than the </a:t>
            </a:r>
            <a:r>
              <a:rPr lang="en-US" dirty="0" smtClean="0">
                <a:hlinkClick r:id="rId4" tooltip="Work function"/>
              </a:rPr>
              <a:t>work function</a:t>
            </a:r>
            <a:r>
              <a:rPr lang="en-US" dirty="0" smtClean="0"/>
              <a:t> (the electron binding energy) of the material, it is ejected.</a:t>
            </a:r>
            <a:endParaRPr lang="en-US" dirty="0"/>
          </a:p>
        </p:txBody>
      </p:sp>
      <p:sp>
        <p:nvSpPr>
          <p:cNvPr id="19" name="Rectangle 18"/>
          <p:cNvSpPr/>
          <p:nvPr/>
        </p:nvSpPr>
        <p:spPr>
          <a:xfrm>
            <a:off x="6188312" y="1752600"/>
            <a:ext cx="1584088" cy="400110"/>
          </a:xfrm>
          <a:prstGeom prst="rect">
            <a:avLst/>
          </a:prstGeom>
        </p:spPr>
        <p:txBody>
          <a:bodyPr wrap="none">
            <a:spAutoFit/>
          </a:bodyPr>
          <a:lstStyle/>
          <a:p>
            <a:r>
              <a:rPr lang="en-US" sz="2000" kern="0" dirty="0" smtClean="0">
                <a:latin typeface="Georgia" pitchFamily="18" charset="0"/>
                <a:sym typeface="Symbol"/>
              </a:rPr>
              <a:t>K.E  = </a:t>
            </a:r>
            <a:r>
              <a:rPr lang="en-US" sz="2000" i="1" kern="0" dirty="0" smtClean="0">
                <a:latin typeface="Georgia" pitchFamily="18" charset="0"/>
                <a:sym typeface="Symbol"/>
              </a:rPr>
              <a:t>h- </a:t>
            </a:r>
            <a:r>
              <a:rPr lang="el-GR" sz="2000" i="1" kern="0" dirty="0" smtClean="0">
                <a:latin typeface="Georgia" pitchFamily="18" charset="0"/>
                <a:sym typeface="Symbol"/>
              </a:rPr>
              <a:t>φ</a:t>
            </a:r>
            <a:endParaRPr lang="en-US" sz="2000" dirty="0"/>
          </a:p>
        </p:txBody>
      </p:sp>
      <p:pic>
        <p:nvPicPr>
          <p:cNvPr id="139276" name="Picture 12" descr="Related image"/>
          <p:cNvPicPr>
            <a:picLocks noChangeAspect="1" noChangeArrowheads="1"/>
          </p:cNvPicPr>
          <p:nvPr/>
        </p:nvPicPr>
        <p:blipFill>
          <a:blip r:embed="rId5" cstate="print"/>
          <a:srcRect/>
          <a:stretch>
            <a:fillRect/>
          </a:stretch>
        </p:blipFill>
        <p:spPr bwMode="auto">
          <a:xfrm>
            <a:off x="228600" y="990600"/>
            <a:ext cx="5381625" cy="1571626"/>
          </a:xfrm>
          <a:prstGeom prst="rect">
            <a:avLst/>
          </a:prstGeom>
          <a:noFill/>
        </p:spPr>
      </p:pic>
      <p:pic>
        <p:nvPicPr>
          <p:cNvPr id="24" name="Picture 12"/>
          <p:cNvPicPr>
            <a:picLocks noChangeAspect="1" noChangeArrowheads="1"/>
          </p:cNvPicPr>
          <p:nvPr/>
        </p:nvPicPr>
        <p:blipFill>
          <a:blip r:embed="rId6" cstate="print"/>
          <a:srcRect/>
          <a:stretch>
            <a:fillRect/>
          </a:stretch>
        </p:blipFill>
        <p:spPr bwMode="auto">
          <a:xfrm>
            <a:off x="381000" y="3886200"/>
            <a:ext cx="3505200" cy="2009725"/>
          </a:xfrm>
          <a:prstGeom prst="rect">
            <a:avLst/>
          </a:prstGeom>
          <a:noFill/>
          <a:ln w="9525">
            <a:noFill/>
            <a:miter lim="800000"/>
            <a:headEnd/>
            <a:tailEnd/>
          </a:ln>
        </p:spPr>
      </p:pic>
      <p:pic>
        <p:nvPicPr>
          <p:cNvPr id="25" name="Picture 6"/>
          <p:cNvPicPr>
            <a:picLocks noChangeAspect="1" noChangeArrowheads="1"/>
          </p:cNvPicPr>
          <p:nvPr/>
        </p:nvPicPr>
        <p:blipFill>
          <a:blip r:embed="rId7" cstate="print"/>
          <a:srcRect/>
          <a:stretch>
            <a:fillRect/>
          </a:stretch>
        </p:blipFill>
        <p:spPr bwMode="auto">
          <a:xfrm>
            <a:off x="4343399" y="3886200"/>
            <a:ext cx="3767769" cy="2057400"/>
          </a:xfrm>
          <a:prstGeom prst="rect">
            <a:avLst/>
          </a:prstGeom>
          <a:noFill/>
          <a:ln w="9525">
            <a:noFill/>
            <a:miter lim="800000"/>
            <a:headEnd/>
            <a:tailEnd/>
          </a:ln>
        </p:spPr>
      </p:pic>
    </p:spTree>
    <p:extLst>
      <p:ext uri="{BB962C8B-B14F-4D97-AF65-F5344CB8AC3E}">
        <p14:creationId xmlns:p14="http://schemas.microsoft.com/office/powerpoint/2010/main" xmlns="" val="1940793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ChangeAspect="1" noChangeArrowheads="1"/>
          </p:cNvPicPr>
          <p:nvPr/>
        </p:nvPicPr>
        <p:blipFill>
          <a:blip r:embed="rId3" cstate="print"/>
          <a:srcRect/>
          <a:stretch>
            <a:fillRect/>
          </a:stretch>
        </p:blipFill>
        <p:spPr bwMode="auto">
          <a:xfrm>
            <a:off x="5410200" y="1"/>
            <a:ext cx="3733800" cy="990599"/>
          </a:xfrm>
          <a:prstGeom prst="rect">
            <a:avLst/>
          </a:prstGeom>
          <a:noFill/>
          <a:ln w="9525">
            <a:noFill/>
            <a:miter lim="800000"/>
            <a:headEnd/>
            <a:tailEnd/>
          </a:ln>
        </p:spPr>
      </p:pic>
      <p:sp>
        <p:nvSpPr>
          <p:cNvPr id="4" name="TextBox 3"/>
          <p:cNvSpPr txBox="1"/>
          <p:nvPr/>
        </p:nvSpPr>
        <p:spPr>
          <a:xfrm>
            <a:off x="152400" y="152400"/>
            <a:ext cx="3048000" cy="369332"/>
          </a:xfrm>
          <a:prstGeom prst="rect">
            <a:avLst/>
          </a:prstGeom>
          <a:noFill/>
        </p:spPr>
        <p:txBody>
          <a:bodyPr wrap="square" rtlCol="0">
            <a:spAutoFit/>
          </a:bodyPr>
          <a:lstStyle/>
          <a:p>
            <a:r>
              <a:rPr lang="en-US" b="1" dirty="0" smtClean="0"/>
              <a:t>Solar radiation Energy:</a:t>
            </a:r>
          </a:p>
        </p:txBody>
      </p:sp>
      <p:sp>
        <p:nvSpPr>
          <p:cNvPr id="16" name="Rectangle 15"/>
          <p:cNvSpPr/>
          <p:nvPr/>
        </p:nvSpPr>
        <p:spPr>
          <a:xfrm>
            <a:off x="609600" y="457200"/>
            <a:ext cx="2467342" cy="369332"/>
          </a:xfrm>
          <a:prstGeom prst="rect">
            <a:avLst/>
          </a:prstGeom>
        </p:spPr>
        <p:txBody>
          <a:bodyPr wrap="none">
            <a:spAutoFit/>
          </a:bodyPr>
          <a:lstStyle/>
          <a:p>
            <a:r>
              <a:rPr lang="en-US" b="1" dirty="0" smtClean="0"/>
              <a:t>Photo electric effect:</a:t>
            </a:r>
          </a:p>
        </p:txBody>
      </p:sp>
      <p:sp>
        <p:nvSpPr>
          <p:cNvPr id="18" name="Rectangle 17"/>
          <p:cNvSpPr/>
          <p:nvPr/>
        </p:nvSpPr>
        <p:spPr>
          <a:xfrm>
            <a:off x="4495800" y="1600200"/>
            <a:ext cx="4648200" cy="923330"/>
          </a:xfrm>
          <a:prstGeom prst="rect">
            <a:avLst/>
          </a:prstGeom>
        </p:spPr>
        <p:txBody>
          <a:bodyPr wrap="square">
            <a:spAutoFit/>
          </a:bodyPr>
          <a:lstStyle/>
          <a:p>
            <a:r>
              <a:rPr lang="en-US" dirty="0" smtClean="0"/>
              <a:t>Which  frequency???</a:t>
            </a:r>
          </a:p>
          <a:p>
            <a:r>
              <a:rPr lang="en-US" dirty="0" smtClean="0"/>
              <a:t>	 large  frequency </a:t>
            </a:r>
          </a:p>
          <a:p>
            <a:r>
              <a:rPr lang="en-US" dirty="0" smtClean="0"/>
              <a:t>	or more no of photon/intensity???</a:t>
            </a:r>
            <a:endParaRPr lang="en-US" dirty="0"/>
          </a:p>
        </p:txBody>
      </p:sp>
      <p:sp>
        <p:nvSpPr>
          <p:cNvPr id="19" name="Rectangle 18"/>
          <p:cNvSpPr/>
          <p:nvPr/>
        </p:nvSpPr>
        <p:spPr>
          <a:xfrm>
            <a:off x="5029200" y="1066800"/>
            <a:ext cx="1584088" cy="400110"/>
          </a:xfrm>
          <a:prstGeom prst="rect">
            <a:avLst/>
          </a:prstGeom>
        </p:spPr>
        <p:txBody>
          <a:bodyPr wrap="none">
            <a:spAutoFit/>
          </a:bodyPr>
          <a:lstStyle/>
          <a:p>
            <a:r>
              <a:rPr lang="en-US" sz="2000" kern="0" dirty="0" smtClean="0">
                <a:latin typeface="Georgia" pitchFamily="18" charset="0"/>
                <a:sym typeface="Symbol"/>
              </a:rPr>
              <a:t>K.E  = </a:t>
            </a:r>
            <a:r>
              <a:rPr lang="en-US" sz="2000" i="1" kern="0" dirty="0" smtClean="0">
                <a:latin typeface="Georgia" pitchFamily="18" charset="0"/>
                <a:sym typeface="Symbol"/>
              </a:rPr>
              <a:t>h- </a:t>
            </a:r>
            <a:r>
              <a:rPr lang="el-GR" sz="2000" i="1" kern="0" dirty="0" smtClean="0">
                <a:latin typeface="Georgia" pitchFamily="18" charset="0"/>
                <a:sym typeface="Symbol"/>
              </a:rPr>
              <a:t>φ</a:t>
            </a:r>
            <a:endParaRPr lang="en-US" sz="2000" dirty="0"/>
          </a:p>
        </p:txBody>
      </p:sp>
      <p:pic>
        <p:nvPicPr>
          <p:cNvPr id="139276" name="Picture 12" descr="Related image"/>
          <p:cNvPicPr>
            <a:picLocks noChangeAspect="1" noChangeArrowheads="1"/>
          </p:cNvPicPr>
          <p:nvPr/>
        </p:nvPicPr>
        <p:blipFill>
          <a:blip r:embed="rId4" cstate="print"/>
          <a:srcRect/>
          <a:stretch>
            <a:fillRect/>
          </a:stretch>
        </p:blipFill>
        <p:spPr bwMode="auto">
          <a:xfrm>
            <a:off x="228600" y="990600"/>
            <a:ext cx="4267200" cy="1571626"/>
          </a:xfrm>
          <a:prstGeom prst="rect">
            <a:avLst/>
          </a:prstGeom>
          <a:noFill/>
        </p:spPr>
      </p:pic>
      <p:pic>
        <p:nvPicPr>
          <p:cNvPr id="139277" name="Picture 13"/>
          <p:cNvPicPr>
            <a:picLocks noChangeAspect="1" noChangeArrowheads="1"/>
          </p:cNvPicPr>
          <p:nvPr/>
        </p:nvPicPr>
        <p:blipFill>
          <a:blip r:embed="rId5" cstate="print"/>
          <a:srcRect/>
          <a:stretch>
            <a:fillRect/>
          </a:stretch>
        </p:blipFill>
        <p:spPr bwMode="auto">
          <a:xfrm>
            <a:off x="304800" y="4800600"/>
            <a:ext cx="8258175" cy="1824038"/>
          </a:xfrm>
          <a:prstGeom prst="rect">
            <a:avLst/>
          </a:prstGeom>
          <a:noFill/>
          <a:ln w="9525">
            <a:noFill/>
            <a:miter lim="800000"/>
            <a:headEnd/>
            <a:tailEnd/>
          </a:ln>
        </p:spPr>
      </p:pic>
      <p:pic>
        <p:nvPicPr>
          <p:cNvPr id="146434" name="Picture 2" descr="Image result"/>
          <p:cNvPicPr>
            <a:picLocks noChangeAspect="1" noChangeArrowheads="1"/>
          </p:cNvPicPr>
          <p:nvPr/>
        </p:nvPicPr>
        <p:blipFill>
          <a:blip r:embed="rId6" cstate="print"/>
          <a:srcRect/>
          <a:stretch>
            <a:fillRect/>
          </a:stretch>
        </p:blipFill>
        <p:spPr bwMode="auto">
          <a:xfrm>
            <a:off x="228600" y="2743200"/>
            <a:ext cx="4267200" cy="1800225"/>
          </a:xfrm>
          <a:prstGeom prst="rect">
            <a:avLst/>
          </a:prstGeom>
          <a:noFill/>
        </p:spPr>
      </p:pic>
      <p:pic>
        <p:nvPicPr>
          <p:cNvPr id="146436" name="Picture 4" descr="Band Gap Chart"/>
          <p:cNvPicPr>
            <a:picLocks noChangeAspect="1" noChangeArrowheads="1"/>
          </p:cNvPicPr>
          <p:nvPr/>
        </p:nvPicPr>
        <p:blipFill>
          <a:blip r:embed="rId7" cstate="print"/>
          <a:srcRect/>
          <a:stretch>
            <a:fillRect/>
          </a:stretch>
        </p:blipFill>
        <p:spPr bwMode="auto">
          <a:xfrm>
            <a:off x="4648200" y="2743200"/>
            <a:ext cx="3810000" cy="1752600"/>
          </a:xfrm>
          <a:prstGeom prst="rect">
            <a:avLst/>
          </a:prstGeom>
          <a:noFill/>
        </p:spPr>
      </p:pic>
    </p:spTree>
    <p:extLst>
      <p:ext uri="{BB962C8B-B14F-4D97-AF65-F5344CB8AC3E}">
        <p14:creationId xmlns:p14="http://schemas.microsoft.com/office/powerpoint/2010/main" xmlns="" val="1940793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4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ChangeAspect="1" noChangeArrowheads="1"/>
          </p:cNvPicPr>
          <p:nvPr/>
        </p:nvPicPr>
        <p:blipFill>
          <a:blip r:embed="rId3" cstate="print"/>
          <a:srcRect/>
          <a:stretch>
            <a:fillRect/>
          </a:stretch>
        </p:blipFill>
        <p:spPr bwMode="auto">
          <a:xfrm>
            <a:off x="5410200" y="1"/>
            <a:ext cx="3733800" cy="990599"/>
          </a:xfrm>
          <a:prstGeom prst="rect">
            <a:avLst/>
          </a:prstGeom>
          <a:noFill/>
          <a:ln w="9525">
            <a:noFill/>
            <a:miter lim="800000"/>
            <a:headEnd/>
            <a:tailEnd/>
          </a:ln>
        </p:spPr>
      </p:pic>
      <p:sp>
        <p:nvSpPr>
          <p:cNvPr id="4" name="TextBox 3"/>
          <p:cNvSpPr txBox="1"/>
          <p:nvPr/>
        </p:nvSpPr>
        <p:spPr>
          <a:xfrm>
            <a:off x="152400" y="152400"/>
            <a:ext cx="3048000" cy="369332"/>
          </a:xfrm>
          <a:prstGeom prst="rect">
            <a:avLst/>
          </a:prstGeom>
          <a:noFill/>
        </p:spPr>
        <p:txBody>
          <a:bodyPr wrap="square" rtlCol="0">
            <a:spAutoFit/>
          </a:bodyPr>
          <a:lstStyle/>
          <a:p>
            <a:r>
              <a:rPr lang="en-US" b="1" dirty="0" smtClean="0"/>
              <a:t>Solar radiation Energy:</a:t>
            </a:r>
          </a:p>
        </p:txBody>
      </p:sp>
      <p:sp>
        <p:nvSpPr>
          <p:cNvPr id="16" name="Rectangle 15"/>
          <p:cNvSpPr/>
          <p:nvPr/>
        </p:nvSpPr>
        <p:spPr>
          <a:xfrm>
            <a:off x="609600" y="457200"/>
            <a:ext cx="2467342" cy="369332"/>
          </a:xfrm>
          <a:prstGeom prst="rect">
            <a:avLst/>
          </a:prstGeom>
        </p:spPr>
        <p:txBody>
          <a:bodyPr wrap="none">
            <a:spAutoFit/>
          </a:bodyPr>
          <a:lstStyle/>
          <a:p>
            <a:r>
              <a:rPr lang="en-US" b="1" dirty="0" smtClean="0"/>
              <a:t>Photo electric effect:</a:t>
            </a:r>
          </a:p>
        </p:txBody>
      </p:sp>
      <p:sp>
        <p:nvSpPr>
          <p:cNvPr id="19" name="Rectangle 18"/>
          <p:cNvSpPr/>
          <p:nvPr/>
        </p:nvSpPr>
        <p:spPr>
          <a:xfrm>
            <a:off x="3276600" y="457200"/>
            <a:ext cx="1584088" cy="400110"/>
          </a:xfrm>
          <a:prstGeom prst="rect">
            <a:avLst/>
          </a:prstGeom>
        </p:spPr>
        <p:txBody>
          <a:bodyPr wrap="none">
            <a:spAutoFit/>
          </a:bodyPr>
          <a:lstStyle/>
          <a:p>
            <a:r>
              <a:rPr lang="en-US" sz="2000" kern="0" dirty="0" smtClean="0">
                <a:latin typeface="Georgia" pitchFamily="18" charset="0"/>
                <a:sym typeface="Symbol"/>
              </a:rPr>
              <a:t>K.E  = </a:t>
            </a:r>
            <a:r>
              <a:rPr lang="en-US" sz="2000" i="1" kern="0" dirty="0" smtClean="0">
                <a:latin typeface="Georgia" pitchFamily="18" charset="0"/>
                <a:sym typeface="Symbol"/>
              </a:rPr>
              <a:t>h- </a:t>
            </a:r>
            <a:r>
              <a:rPr lang="el-GR" sz="2000" i="1" kern="0" dirty="0" smtClean="0">
                <a:latin typeface="Georgia" pitchFamily="18" charset="0"/>
                <a:sym typeface="Symbol"/>
              </a:rPr>
              <a:t>φ</a:t>
            </a:r>
            <a:endParaRPr lang="en-US" sz="2000" dirty="0"/>
          </a:p>
        </p:txBody>
      </p:sp>
      <p:pic>
        <p:nvPicPr>
          <p:cNvPr id="139276" name="Picture 12" descr="Related image"/>
          <p:cNvPicPr>
            <a:picLocks noChangeAspect="1" noChangeArrowheads="1"/>
          </p:cNvPicPr>
          <p:nvPr/>
        </p:nvPicPr>
        <p:blipFill>
          <a:blip r:embed="rId4" cstate="print"/>
          <a:srcRect/>
          <a:stretch>
            <a:fillRect/>
          </a:stretch>
        </p:blipFill>
        <p:spPr bwMode="auto">
          <a:xfrm>
            <a:off x="228600" y="990600"/>
            <a:ext cx="4267200" cy="1571626"/>
          </a:xfrm>
          <a:prstGeom prst="rect">
            <a:avLst/>
          </a:prstGeom>
          <a:noFill/>
        </p:spPr>
      </p:pic>
      <p:pic>
        <p:nvPicPr>
          <p:cNvPr id="139277" name="Picture 13"/>
          <p:cNvPicPr>
            <a:picLocks noChangeAspect="1" noChangeArrowheads="1"/>
          </p:cNvPicPr>
          <p:nvPr/>
        </p:nvPicPr>
        <p:blipFill>
          <a:blip r:embed="rId5" cstate="print"/>
          <a:srcRect/>
          <a:stretch>
            <a:fillRect/>
          </a:stretch>
        </p:blipFill>
        <p:spPr bwMode="auto">
          <a:xfrm>
            <a:off x="304800" y="4800600"/>
            <a:ext cx="8258175" cy="1824038"/>
          </a:xfrm>
          <a:prstGeom prst="rect">
            <a:avLst/>
          </a:prstGeom>
          <a:noFill/>
          <a:ln w="9525">
            <a:noFill/>
            <a:miter lim="800000"/>
            <a:headEnd/>
            <a:tailEnd/>
          </a:ln>
        </p:spPr>
      </p:pic>
      <p:pic>
        <p:nvPicPr>
          <p:cNvPr id="146436" name="Picture 4" descr="Band Gap Chart"/>
          <p:cNvPicPr>
            <a:picLocks noChangeAspect="1" noChangeArrowheads="1"/>
          </p:cNvPicPr>
          <p:nvPr/>
        </p:nvPicPr>
        <p:blipFill>
          <a:blip r:embed="rId6" cstate="print"/>
          <a:srcRect/>
          <a:stretch>
            <a:fillRect/>
          </a:stretch>
        </p:blipFill>
        <p:spPr bwMode="auto">
          <a:xfrm>
            <a:off x="4648200" y="1066800"/>
            <a:ext cx="3810000" cy="1447800"/>
          </a:xfrm>
          <a:prstGeom prst="rect">
            <a:avLst/>
          </a:prstGeom>
          <a:noFill/>
        </p:spPr>
      </p:pic>
      <p:sp>
        <p:nvSpPr>
          <p:cNvPr id="11" name="Rectangle 10"/>
          <p:cNvSpPr/>
          <p:nvPr/>
        </p:nvSpPr>
        <p:spPr>
          <a:xfrm>
            <a:off x="304800" y="2895600"/>
            <a:ext cx="8153400" cy="1569660"/>
          </a:xfrm>
          <a:prstGeom prst="rect">
            <a:avLst/>
          </a:prstGeom>
        </p:spPr>
        <p:txBody>
          <a:bodyPr wrap="square">
            <a:spAutoFit/>
          </a:bodyPr>
          <a:lstStyle/>
          <a:p>
            <a:r>
              <a:rPr lang="en-US" sz="1600" dirty="0" smtClean="0"/>
              <a:t>Only photons with an energy higher than the </a:t>
            </a:r>
            <a:r>
              <a:rPr lang="en-US" sz="1600" dirty="0" err="1" smtClean="0"/>
              <a:t>bandgap</a:t>
            </a:r>
            <a:r>
              <a:rPr lang="en-US" sz="1600" dirty="0" smtClean="0"/>
              <a:t> energy, can knock off electrons and generate electricity. However, if a photon has 1.7 </a:t>
            </a:r>
            <a:r>
              <a:rPr lang="en-US" sz="1600" dirty="0" err="1" smtClean="0"/>
              <a:t>eV</a:t>
            </a:r>
            <a:r>
              <a:rPr lang="en-US" sz="1600" dirty="0" smtClean="0"/>
              <a:t> and falls onto a 1.1 </a:t>
            </a:r>
            <a:r>
              <a:rPr lang="en-US" sz="1600" dirty="0" err="1" smtClean="0"/>
              <a:t>eV</a:t>
            </a:r>
            <a:r>
              <a:rPr lang="en-US" sz="1600" dirty="0" smtClean="0"/>
              <a:t> cell, the excess energy (0.6 </a:t>
            </a:r>
            <a:r>
              <a:rPr lang="en-US" sz="1600" dirty="0" err="1" smtClean="0"/>
              <a:t>eV</a:t>
            </a:r>
            <a:r>
              <a:rPr lang="en-US" sz="1600" dirty="0" smtClean="0"/>
              <a:t>) will be lost in the form of heat. </a:t>
            </a:r>
          </a:p>
          <a:p>
            <a:r>
              <a:rPr lang="en-US" sz="1600" dirty="0" smtClean="0"/>
              <a:t> if you set the </a:t>
            </a:r>
            <a:r>
              <a:rPr lang="en-US" sz="1600" dirty="0" err="1" smtClean="0"/>
              <a:t>bandgap</a:t>
            </a:r>
            <a:r>
              <a:rPr lang="en-US" sz="1600" dirty="0" smtClean="0"/>
              <a:t> too high, you don't generate a lot of electrons (current) because few photons have so much energy. However, a </a:t>
            </a:r>
            <a:r>
              <a:rPr lang="en-US" sz="1600" dirty="0" err="1" smtClean="0"/>
              <a:t>bandgap</a:t>
            </a:r>
            <a:r>
              <a:rPr lang="en-US" sz="1600" dirty="0" smtClean="0"/>
              <a:t> too low will generate a lot of electrons, but most of the energy is lost in the form of heat</a:t>
            </a:r>
            <a:endParaRPr lang="en-US" sz="1600" dirty="0"/>
          </a:p>
        </p:txBody>
      </p:sp>
    </p:spTree>
    <p:extLst>
      <p:ext uri="{BB962C8B-B14F-4D97-AF65-F5344CB8AC3E}">
        <p14:creationId xmlns:p14="http://schemas.microsoft.com/office/powerpoint/2010/main" xmlns="" val="1940793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57200" y="3048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t>Photo electric effect</a:t>
            </a:r>
          </a:p>
          <a:p>
            <a:pPr marL="800100" lvl="1" indent="-342900" eaLnBrk="0" hangingPunct="0">
              <a:spcBef>
                <a:spcPct val="20000"/>
              </a:spcBef>
              <a:buFont typeface="Arial" charset="0"/>
              <a:buChar char="•"/>
            </a:pPr>
            <a:r>
              <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t>Material</a:t>
            </a:r>
          </a:p>
          <a:p>
            <a:pPr marL="1257300" lvl="2" indent="-342900" eaLnBrk="0" hangingPunct="0">
              <a:spcBef>
                <a:spcPct val="20000"/>
              </a:spcBef>
              <a:buFont typeface="Arial" charset="0"/>
              <a:buChar char="•"/>
            </a:pPr>
            <a:r>
              <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t>Metal/Insulator/Semiconductor???</a:t>
            </a:r>
          </a:p>
          <a:p>
            <a:pPr marL="1257300" lvl="2" indent="-342900" eaLnBrk="0" hangingPunct="0">
              <a:spcBef>
                <a:spcPct val="20000"/>
              </a:spcBef>
              <a:buFont typeface="Arial" charset="0"/>
              <a:buChar char="•"/>
            </a:pPr>
            <a:r>
              <a:rPr lang="en-US" sz="3200" dirty="0" smtClean="0">
                <a:solidFill>
                  <a:srgbClr val="262626"/>
                </a:solidFill>
                <a:latin typeface="Franklin Gothic Book" pitchFamily="34" charset="0"/>
              </a:rPr>
              <a:t>Band gap???</a:t>
            </a:r>
            <a:endPar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endParaRPr>
          </a:p>
          <a:p>
            <a:pPr marL="800100" lvl="1" indent="-342900" eaLnBrk="0" hangingPunct="0">
              <a:spcBef>
                <a:spcPct val="20000"/>
              </a:spcBef>
              <a:buFont typeface="Arial" charset="0"/>
              <a:buChar char="•"/>
              <a:defRPr/>
            </a:pPr>
            <a:r>
              <a:rPr lang="en-US" sz="3200" dirty="0" smtClean="0">
                <a:solidFill>
                  <a:srgbClr val="262626"/>
                </a:solidFill>
                <a:latin typeface="Franklin Gothic Book" pitchFamily="34" charset="0"/>
              </a:rPr>
              <a:t>Frequency range</a:t>
            </a:r>
          </a:p>
          <a:p>
            <a:pPr marL="1257300" lvl="2" indent="-342900" eaLnBrk="0" hangingPunct="0">
              <a:spcBef>
                <a:spcPct val="20000"/>
              </a:spcBef>
              <a:buFont typeface="Arial" charset="0"/>
              <a:buChar char="•"/>
            </a:pPr>
            <a:r>
              <a:rPr lang="en-US" sz="3200" dirty="0" smtClean="0">
                <a:solidFill>
                  <a:srgbClr val="262626"/>
                </a:solidFill>
                <a:latin typeface="Franklin Gothic Book" pitchFamily="34" charset="0"/>
              </a:rPr>
              <a:t>Absorption ???</a:t>
            </a:r>
          </a:p>
          <a:p>
            <a:pPr marL="1257300" lvl="2" indent="-342900" eaLnBrk="0" hangingPunct="0">
              <a:spcBef>
                <a:spcPct val="20000"/>
              </a:spcBef>
              <a:buFont typeface="Arial" charset="0"/>
              <a:buChar char="•"/>
            </a:pPr>
            <a:r>
              <a:rPr lang="en-US" sz="3200" dirty="0" smtClean="0">
                <a:solidFill>
                  <a:srgbClr val="262626"/>
                </a:solidFill>
                <a:latin typeface="Franklin Gothic Book" pitchFamily="34" charset="0"/>
              </a:rPr>
              <a:t>Photon energy???</a:t>
            </a:r>
          </a:p>
          <a:p>
            <a:pPr marL="800100" lvl="1" indent="-342900" eaLnBrk="0" hangingPunct="0">
              <a:spcBef>
                <a:spcPct val="20000"/>
              </a:spcBef>
              <a:buFont typeface="Arial" charset="0"/>
              <a:buChar char="•"/>
              <a:defRPr/>
            </a:pPr>
            <a:r>
              <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t>Free Electron ….. Current</a:t>
            </a:r>
          </a:p>
          <a:p>
            <a:pPr marL="800100" lvl="1" indent="-342900" eaLnBrk="0" hangingPunct="0">
              <a:spcBef>
                <a:spcPct val="20000"/>
              </a:spcBef>
              <a:buFont typeface="Arial" charset="0"/>
              <a:buChar char="•"/>
              <a:defRPr/>
            </a:pPr>
            <a:r>
              <a:rPr lang="en-US" sz="3200" dirty="0" smtClean="0">
                <a:solidFill>
                  <a:srgbClr val="262626"/>
                </a:solidFill>
                <a:latin typeface="Franklin Gothic Book" pitchFamily="34" charset="0"/>
              </a:rPr>
              <a:t>Efficiency</a:t>
            </a:r>
            <a:r>
              <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t> </a:t>
            </a:r>
            <a:endParaRPr kumimoji="0" lang="en-US" sz="3200" b="0" i="0" u="none" strike="noStrike" kern="1200" cap="none" spc="0" normalizeH="0" baseline="0" noProof="0" dirty="0">
              <a:ln>
                <a:noFill/>
              </a:ln>
              <a:solidFill>
                <a:srgbClr val="262626"/>
              </a:solidFill>
              <a:effectLst/>
              <a:uLnTx/>
              <a:uFillTx/>
              <a:latin typeface="Franklin Gothic Book" pitchFamily="34" charset="0"/>
              <a:ea typeface="ＭＳ Ｐゴシック" charset="-128"/>
              <a:cs typeface="+mn-cs"/>
            </a:endParaRPr>
          </a:p>
        </p:txBody>
      </p:sp>
      <p:pic>
        <p:nvPicPr>
          <p:cNvPr id="3" name="Picture 2"/>
          <p:cNvPicPr>
            <a:picLocks noChangeAspect="1" noChangeArrowheads="1"/>
          </p:cNvPicPr>
          <p:nvPr/>
        </p:nvPicPr>
        <p:blipFill>
          <a:blip r:embed="rId3" cstate="print"/>
          <a:srcRect/>
          <a:stretch>
            <a:fillRect/>
          </a:stretch>
        </p:blipFill>
        <p:spPr bwMode="auto">
          <a:xfrm>
            <a:off x="5410200" y="1"/>
            <a:ext cx="3733800" cy="990599"/>
          </a:xfrm>
          <a:prstGeom prst="rect">
            <a:avLst/>
          </a:prstGeom>
          <a:noFill/>
          <a:ln w="9525">
            <a:noFill/>
            <a:miter lim="800000"/>
            <a:headEnd/>
            <a:tailEnd/>
          </a:ln>
        </p:spPr>
      </p:pic>
    </p:spTree>
    <p:extLst>
      <p:ext uri="{BB962C8B-B14F-4D97-AF65-F5344CB8AC3E}">
        <p14:creationId xmlns:p14="http://schemas.microsoft.com/office/powerpoint/2010/main" xmlns="" val="1940793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57200" y="304800"/>
            <a:ext cx="8229600" cy="4525963"/>
          </a:xfrm>
          <a:prstGeom prst="rect">
            <a:avLst/>
          </a:prstGeom>
        </p:spPr>
        <p:txBody>
          <a:bodyPr/>
          <a:lstStyle/>
          <a:p>
            <a:pPr marL="342900" lvl="1" indent="-288925" eaLnBrk="0" hangingPunct="0">
              <a:spcBef>
                <a:spcPct val="20000"/>
              </a:spcBef>
              <a:buFont typeface="Arial" charset="0"/>
              <a:buChar char="•"/>
              <a:defRPr/>
            </a:pPr>
            <a:r>
              <a:rPr lang="en-US" sz="3200" dirty="0" smtClean="0">
                <a:solidFill>
                  <a:srgbClr val="262626"/>
                </a:solidFill>
                <a:latin typeface="Franklin Gothic Book" pitchFamily="34" charset="0"/>
              </a:rPr>
              <a:t>Frequency range</a:t>
            </a:r>
          </a:p>
        </p:txBody>
      </p:sp>
      <p:pic>
        <p:nvPicPr>
          <p:cNvPr id="3" name="Picture 2"/>
          <p:cNvPicPr>
            <a:picLocks noChangeAspect="1" noChangeArrowheads="1"/>
          </p:cNvPicPr>
          <p:nvPr/>
        </p:nvPicPr>
        <p:blipFill>
          <a:blip r:embed="rId3" cstate="print"/>
          <a:srcRect/>
          <a:stretch>
            <a:fillRect/>
          </a:stretch>
        </p:blipFill>
        <p:spPr bwMode="auto">
          <a:xfrm>
            <a:off x="5410200" y="1"/>
            <a:ext cx="3733800" cy="990599"/>
          </a:xfrm>
          <a:prstGeom prst="rect">
            <a:avLst/>
          </a:prstGeom>
          <a:noFill/>
          <a:ln w="9525">
            <a:noFill/>
            <a:miter lim="800000"/>
            <a:headEnd/>
            <a:tailEnd/>
          </a:ln>
        </p:spPr>
      </p:pic>
      <p:sp>
        <p:nvSpPr>
          <p:cNvPr id="4" name="Content Placeholder 2"/>
          <p:cNvSpPr txBox="1">
            <a:spLocks/>
          </p:cNvSpPr>
          <p:nvPr/>
        </p:nvSpPr>
        <p:spPr>
          <a:xfrm>
            <a:off x="457200" y="10668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hlinkClick r:id="rId4"/>
              </a:rPr>
              <a:t>http://solarcellcentral.com/limits_page.html</a:t>
            </a:r>
            <a:endPar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t>Wavelength range = 400-1200 nm</a:t>
            </a:r>
            <a:br>
              <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br>
            <a:r>
              <a:rPr kumimoji="0" lang="en-US" sz="3200" b="1"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t>Frequency range = 7.5 x 10</a:t>
            </a:r>
            <a:r>
              <a:rPr kumimoji="0" lang="en-US" sz="3200" b="1" i="0" u="none" strike="noStrike" kern="1200" cap="none" spc="0" normalizeH="0" baseline="30000" noProof="0" dirty="0" smtClean="0">
                <a:ln>
                  <a:noFill/>
                </a:ln>
                <a:solidFill>
                  <a:srgbClr val="262626"/>
                </a:solidFill>
                <a:effectLst/>
                <a:uLnTx/>
                <a:uFillTx/>
                <a:latin typeface="Franklin Gothic Book" pitchFamily="34" charset="0"/>
                <a:ea typeface="ＭＳ Ｐゴシック" charset="-128"/>
                <a:cs typeface="+mn-cs"/>
              </a:rPr>
              <a:t>14</a:t>
            </a:r>
            <a:r>
              <a:rPr kumimoji="0" lang="en-US" sz="3200" b="1"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t> - 2.5 x 10</a:t>
            </a:r>
            <a:r>
              <a:rPr kumimoji="0" lang="en-US" sz="3200" b="1" i="0" u="none" strike="noStrike" kern="1200" cap="none" spc="0" normalizeH="0" baseline="30000" noProof="0" dirty="0" smtClean="0">
                <a:ln>
                  <a:noFill/>
                </a:ln>
                <a:solidFill>
                  <a:srgbClr val="262626"/>
                </a:solidFill>
                <a:effectLst/>
                <a:uLnTx/>
                <a:uFillTx/>
                <a:latin typeface="Franklin Gothic Book" pitchFamily="34" charset="0"/>
                <a:ea typeface="ＭＳ Ｐゴシック" charset="-128"/>
                <a:cs typeface="+mn-cs"/>
              </a:rPr>
              <a:t>14</a:t>
            </a:r>
            <a:r>
              <a:rPr kumimoji="0" lang="en-US" sz="3200" b="1"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t> Hz </a:t>
            </a:r>
            <a:r>
              <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t>or </a:t>
            </a:r>
            <a:r>
              <a:rPr kumimoji="0" lang="en-US" sz="3200" b="1"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t>750 - 250 THz</a:t>
            </a:r>
            <a:endPar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t>Photon energy E=</a:t>
            </a:r>
            <a:r>
              <a:rPr kumimoji="0" lang="en-US" sz="3200" b="0" i="0" u="none" strike="noStrike" kern="1200" cap="none" spc="0" normalizeH="0" baseline="0" noProof="0" dirty="0" err="1" smtClean="0">
                <a:ln>
                  <a:noFill/>
                </a:ln>
                <a:solidFill>
                  <a:srgbClr val="262626"/>
                </a:solidFill>
                <a:effectLst/>
                <a:uLnTx/>
                <a:uFillTx/>
                <a:latin typeface="Franklin Gothic Book" pitchFamily="34" charset="0"/>
                <a:ea typeface="ＭＳ Ｐゴシック" charset="-128"/>
                <a:cs typeface="+mn-cs"/>
              </a:rPr>
              <a:t>hc</a:t>
            </a:r>
            <a:r>
              <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t>/</a:t>
            </a:r>
            <a:r>
              <a:rPr kumimoji="0" lang="el-GR"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rPr>
              <a:t>λ</a:t>
            </a:r>
            <a:endPar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smtClean="0">
              <a:ln>
                <a:noFill/>
              </a:ln>
              <a:solidFill>
                <a:srgbClr val="262626"/>
              </a:solidFill>
              <a:effectLst/>
              <a:uLnTx/>
              <a:uFillTx/>
              <a:latin typeface="Franklin Gothic Book" pitchFamily="34" charset="0"/>
              <a:ea typeface="ＭＳ Ｐゴシック" charset="-128"/>
              <a:cs typeface="+mn-cs"/>
            </a:endParaRPr>
          </a:p>
          <a:p>
            <a:pPr marL="2971800" marR="0" lvl="6"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E (</a:t>
            </a:r>
            <a:r>
              <a:rPr kumimoji="0" lang="en-US" sz="2000" b="1" i="0" u="none" strike="noStrike" kern="1200" cap="none" spc="0" normalizeH="0" baseline="0" noProof="0" dirty="0" err="1" smtClean="0">
                <a:ln>
                  <a:noFill/>
                </a:ln>
                <a:solidFill>
                  <a:schemeClr val="tx1"/>
                </a:solidFill>
                <a:effectLst/>
                <a:uLnTx/>
                <a:uFillTx/>
                <a:latin typeface="+mn-lt"/>
                <a:ea typeface="+mn-ea"/>
                <a:cs typeface="+mn-cs"/>
              </a:rPr>
              <a:t>ev</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 = 1240/</a:t>
            </a:r>
            <a:r>
              <a:rPr kumimoji="0" lang="el-GR" sz="2000" b="1" i="0" u="none" strike="noStrike" kern="1200" cap="none" spc="0" normalizeH="0" baseline="0" noProof="0" dirty="0" smtClean="0">
                <a:ln>
                  <a:noFill/>
                </a:ln>
                <a:solidFill>
                  <a:schemeClr val="tx1"/>
                </a:solidFill>
                <a:effectLst/>
                <a:uLnTx/>
                <a:uFillTx/>
                <a:latin typeface="+mn-lt"/>
                <a:ea typeface="+mn-ea"/>
                <a:cs typeface="+mn-cs"/>
              </a:rPr>
              <a:t>λ</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(nm)</a:t>
            </a:r>
          </a:p>
          <a:p>
            <a:pPr marL="2971800" marR="0" lvl="6" indent="-2286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1" i="0" u="none" strike="noStrike" kern="1200" cap="none" spc="0" normalizeH="0" baseline="0" noProof="0" dirty="0" smtClean="0">
                <a:ln>
                  <a:noFill/>
                </a:ln>
                <a:solidFill>
                  <a:srgbClr val="FF0000"/>
                </a:solidFill>
                <a:effectLst/>
                <a:uLnTx/>
                <a:uFillTx/>
                <a:latin typeface="+mn-lt"/>
                <a:ea typeface="+mn-ea"/>
                <a:cs typeface="+mn-cs"/>
              </a:rPr>
              <a:t>3 -1 </a:t>
            </a:r>
            <a:r>
              <a:rPr kumimoji="0" lang="en-US" sz="2000" b="1" i="0" u="none" strike="noStrike" kern="1200" cap="none" spc="0" normalizeH="0" baseline="0" noProof="0" dirty="0" err="1" smtClean="0">
                <a:ln>
                  <a:noFill/>
                </a:ln>
                <a:solidFill>
                  <a:srgbClr val="FF0000"/>
                </a:solidFill>
                <a:effectLst/>
                <a:uLnTx/>
                <a:uFillTx/>
                <a:latin typeface="+mn-lt"/>
                <a:ea typeface="+mn-ea"/>
                <a:cs typeface="+mn-cs"/>
              </a:rPr>
              <a:t>ev</a:t>
            </a:r>
            <a:endParaRPr kumimoji="0" lang="en-US" sz="2000" b="1" i="0" u="none" strike="noStrike" kern="1200" cap="none" spc="0" normalizeH="0" baseline="0" noProof="0" dirty="0" smtClean="0">
              <a:ln>
                <a:noFill/>
              </a:ln>
              <a:solidFill>
                <a:srgbClr val="FF0000"/>
              </a:solidFill>
              <a:effectLst/>
              <a:uLnTx/>
              <a:uFillTx/>
              <a:latin typeface="+mn-lt"/>
              <a:ea typeface="+mn-ea"/>
              <a:cs typeface="+mn-cs"/>
            </a:endParaRPr>
          </a:p>
        </p:txBody>
      </p:sp>
      <p:pic>
        <p:nvPicPr>
          <p:cNvPr id="5" name="Picture 3"/>
          <p:cNvPicPr>
            <a:picLocks noChangeAspect="1" noChangeArrowheads="1"/>
          </p:cNvPicPr>
          <p:nvPr/>
        </p:nvPicPr>
        <p:blipFill>
          <a:blip r:embed="rId5" cstate="print"/>
          <a:srcRect/>
          <a:stretch>
            <a:fillRect/>
          </a:stretch>
        </p:blipFill>
        <p:spPr bwMode="auto">
          <a:xfrm>
            <a:off x="5638800" y="2667000"/>
            <a:ext cx="3505200" cy="3305175"/>
          </a:xfrm>
          <a:prstGeom prst="rect">
            <a:avLst/>
          </a:prstGeom>
          <a:noFill/>
          <a:ln w="9525">
            <a:noFill/>
            <a:miter lim="800000"/>
            <a:headEnd/>
            <a:tailEnd/>
          </a:ln>
        </p:spPr>
      </p:pic>
      <p:sp>
        <p:nvSpPr>
          <p:cNvPr id="6" name="Rectangle 5"/>
          <p:cNvSpPr/>
          <p:nvPr/>
        </p:nvSpPr>
        <p:spPr>
          <a:xfrm>
            <a:off x="457200" y="5715000"/>
            <a:ext cx="4955587" cy="369332"/>
          </a:xfrm>
          <a:prstGeom prst="rect">
            <a:avLst/>
          </a:prstGeom>
        </p:spPr>
        <p:txBody>
          <a:bodyPr wrap="none">
            <a:spAutoFit/>
          </a:bodyPr>
          <a:lstStyle/>
          <a:p>
            <a:r>
              <a:rPr lang="en-US" dirty="0" smtClean="0">
                <a:solidFill>
                  <a:srgbClr val="262626"/>
                </a:solidFill>
                <a:latin typeface="Franklin Gothic Book" pitchFamily="34" charset="0"/>
              </a:rPr>
              <a:t>Solar energy spectra… broken/discontinuous???</a:t>
            </a:r>
            <a:endParaRPr lang="en-US" dirty="0"/>
          </a:p>
        </p:txBody>
      </p:sp>
    </p:spTree>
    <p:extLst>
      <p:ext uri="{BB962C8B-B14F-4D97-AF65-F5344CB8AC3E}">
        <p14:creationId xmlns:p14="http://schemas.microsoft.com/office/powerpoint/2010/main" xmlns="" val="1940793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57200" y="304800"/>
            <a:ext cx="8229600" cy="4525963"/>
          </a:xfrm>
          <a:prstGeom prst="rect">
            <a:avLst/>
          </a:prstGeom>
        </p:spPr>
        <p:txBody>
          <a:bodyPr/>
          <a:lstStyle/>
          <a:p>
            <a:pPr marL="342900" lvl="1" indent="-288925" eaLnBrk="0" hangingPunct="0">
              <a:spcBef>
                <a:spcPct val="20000"/>
              </a:spcBef>
              <a:buFont typeface="Arial" charset="0"/>
              <a:buChar char="•"/>
              <a:defRPr/>
            </a:pPr>
            <a:r>
              <a:rPr lang="en-US" sz="3200" dirty="0" smtClean="0">
                <a:solidFill>
                  <a:srgbClr val="262626"/>
                </a:solidFill>
                <a:latin typeface="Franklin Gothic Book" pitchFamily="34" charset="0"/>
              </a:rPr>
              <a:t>Frequency range/ Material/Band Gap</a:t>
            </a:r>
          </a:p>
        </p:txBody>
      </p:sp>
      <p:pic>
        <p:nvPicPr>
          <p:cNvPr id="6" name="Picture 3"/>
          <p:cNvPicPr>
            <a:picLocks noChangeAspect="1" noChangeArrowheads="1"/>
          </p:cNvPicPr>
          <p:nvPr/>
        </p:nvPicPr>
        <p:blipFill>
          <a:blip r:embed="rId3" cstate="print"/>
          <a:srcRect/>
          <a:stretch>
            <a:fillRect/>
          </a:stretch>
        </p:blipFill>
        <p:spPr bwMode="auto">
          <a:xfrm>
            <a:off x="381000" y="1744412"/>
            <a:ext cx="3505200" cy="2405650"/>
          </a:xfrm>
          <a:prstGeom prst="rect">
            <a:avLst/>
          </a:prstGeom>
          <a:noFill/>
          <a:ln w="9525">
            <a:noFill/>
            <a:miter lim="800000"/>
            <a:headEnd/>
            <a:tailEnd/>
          </a:ln>
        </p:spPr>
      </p:pic>
      <p:pic>
        <p:nvPicPr>
          <p:cNvPr id="7" name="Picture 4"/>
          <p:cNvPicPr>
            <a:picLocks noChangeAspect="1" noChangeArrowheads="1"/>
          </p:cNvPicPr>
          <p:nvPr/>
        </p:nvPicPr>
        <p:blipFill>
          <a:blip r:embed="rId4" cstate="print"/>
          <a:srcRect/>
          <a:stretch>
            <a:fillRect/>
          </a:stretch>
        </p:blipFill>
        <p:spPr bwMode="auto">
          <a:xfrm>
            <a:off x="4591050" y="1752600"/>
            <a:ext cx="4400550" cy="2362200"/>
          </a:xfrm>
          <a:prstGeom prst="rect">
            <a:avLst/>
          </a:prstGeom>
          <a:noFill/>
          <a:ln w="9525">
            <a:noFill/>
            <a:miter lim="800000"/>
            <a:headEnd/>
            <a:tailEnd/>
          </a:ln>
        </p:spPr>
      </p:pic>
      <p:pic>
        <p:nvPicPr>
          <p:cNvPr id="8" name="Picture 5"/>
          <p:cNvPicPr>
            <a:picLocks noChangeAspect="1" noChangeArrowheads="1"/>
          </p:cNvPicPr>
          <p:nvPr/>
        </p:nvPicPr>
        <p:blipFill>
          <a:blip r:embed="rId5" cstate="print"/>
          <a:srcRect/>
          <a:stretch>
            <a:fillRect/>
          </a:stretch>
        </p:blipFill>
        <p:spPr bwMode="auto">
          <a:xfrm>
            <a:off x="4648200" y="4495799"/>
            <a:ext cx="4343400" cy="2209801"/>
          </a:xfrm>
          <a:prstGeom prst="rect">
            <a:avLst/>
          </a:prstGeom>
          <a:noFill/>
          <a:ln w="9525">
            <a:noFill/>
            <a:miter lim="800000"/>
            <a:headEnd/>
            <a:tailEnd/>
          </a:ln>
        </p:spPr>
      </p:pic>
      <p:pic>
        <p:nvPicPr>
          <p:cNvPr id="9" name="Picture 4" descr="Band Gap Chart"/>
          <p:cNvPicPr>
            <a:picLocks noChangeAspect="1" noChangeArrowheads="1"/>
          </p:cNvPicPr>
          <p:nvPr/>
        </p:nvPicPr>
        <p:blipFill>
          <a:blip r:embed="rId6" cstate="print"/>
          <a:srcRect/>
          <a:stretch>
            <a:fillRect/>
          </a:stretch>
        </p:blipFill>
        <p:spPr bwMode="auto">
          <a:xfrm>
            <a:off x="381000" y="4495800"/>
            <a:ext cx="3581400" cy="1968649"/>
          </a:xfrm>
          <a:prstGeom prst="rect">
            <a:avLst/>
          </a:prstGeom>
          <a:noFill/>
        </p:spPr>
      </p:pic>
      <p:sp>
        <p:nvSpPr>
          <p:cNvPr id="11" name="Rectangle 10"/>
          <p:cNvSpPr/>
          <p:nvPr/>
        </p:nvSpPr>
        <p:spPr>
          <a:xfrm>
            <a:off x="1066800" y="1066800"/>
            <a:ext cx="1555234" cy="369332"/>
          </a:xfrm>
          <a:prstGeom prst="rect">
            <a:avLst/>
          </a:prstGeom>
          <a:ln>
            <a:solidFill>
              <a:schemeClr val="tx1"/>
            </a:solidFill>
          </a:ln>
        </p:spPr>
        <p:txBody>
          <a:bodyPr wrap="none">
            <a:spAutoFit/>
          </a:bodyPr>
          <a:lstStyle/>
          <a:p>
            <a:r>
              <a:rPr lang="en-US" dirty="0" smtClean="0">
                <a:solidFill>
                  <a:srgbClr val="262626"/>
                </a:solidFill>
                <a:latin typeface="Franklin Gothic Book" pitchFamily="34" charset="0"/>
              </a:rPr>
              <a:t>400-1200 nm</a:t>
            </a:r>
            <a:endParaRPr lang="en-US" dirty="0"/>
          </a:p>
        </p:txBody>
      </p:sp>
      <p:sp>
        <p:nvSpPr>
          <p:cNvPr id="12" name="Rectangle 11"/>
          <p:cNvSpPr/>
          <p:nvPr/>
        </p:nvSpPr>
        <p:spPr>
          <a:xfrm>
            <a:off x="3657600" y="1066800"/>
            <a:ext cx="902811" cy="369332"/>
          </a:xfrm>
          <a:prstGeom prst="rect">
            <a:avLst/>
          </a:prstGeom>
          <a:ln>
            <a:solidFill>
              <a:schemeClr val="accent1"/>
            </a:solidFill>
          </a:ln>
        </p:spPr>
        <p:txBody>
          <a:bodyPr wrap="none">
            <a:spAutoFit/>
          </a:bodyPr>
          <a:lstStyle/>
          <a:p>
            <a:r>
              <a:rPr lang="en-US" b="1" dirty="0" smtClean="0">
                <a:solidFill>
                  <a:srgbClr val="FF0000"/>
                </a:solidFill>
              </a:rPr>
              <a:t>3 -1 </a:t>
            </a:r>
            <a:r>
              <a:rPr lang="en-US" b="1" dirty="0" err="1" smtClean="0">
                <a:solidFill>
                  <a:srgbClr val="FF0000"/>
                </a:solidFill>
              </a:rPr>
              <a:t>ev</a:t>
            </a:r>
            <a:endParaRPr lang="en-US" dirty="0"/>
          </a:p>
        </p:txBody>
      </p:sp>
      <p:sp>
        <p:nvSpPr>
          <p:cNvPr id="13" name="Rectangle 12"/>
          <p:cNvSpPr/>
          <p:nvPr/>
        </p:nvSpPr>
        <p:spPr>
          <a:xfrm>
            <a:off x="685800" y="4114800"/>
            <a:ext cx="3053080" cy="369332"/>
          </a:xfrm>
          <a:prstGeom prst="rect">
            <a:avLst/>
          </a:prstGeom>
          <a:ln>
            <a:solidFill>
              <a:schemeClr val="accent1"/>
            </a:solidFill>
          </a:ln>
        </p:spPr>
        <p:txBody>
          <a:bodyPr wrap="none">
            <a:spAutoFit/>
          </a:bodyPr>
          <a:lstStyle/>
          <a:p>
            <a:r>
              <a:rPr lang="en-US" dirty="0" smtClean="0">
                <a:solidFill>
                  <a:srgbClr val="FF0000"/>
                </a:solidFill>
                <a:latin typeface="Franklin Gothic Book" pitchFamily="34" charset="0"/>
              </a:rPr>
              <a:t>Why not conducting metal???</a:t>
            </a:r>
            <a:endParaRPr lang="en-US" dirty="0">
              <a:solidFill>
                <a:srgbClr val="FF0000"/>
              </a:solidFill>
            </a:endParaRPr>
          </a:p>
        </p:txBody>
      </p:sp>
    </p:spTree>
    <p:extLst>
      <p:ext uri="{BB962C8B-B14F-4D97-AF65-F5344CB8AC3E}">
        <p14:creationId xmlns:p14="http://schemas.microsoft.com/office/powerpoint/2010/main" xmlns="" val="1940793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theme/theme1.xml><?xml version="1.0" encoding="utf-8"?>
<a:theme xmlns:a="http://schemas.openxmlformats.org/drawingml/2006/main" name="NE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5738</TotalTime>
  <Words>2208</Words>
  <Application>Microsoft Office PowerPoint</Application>
  <PresentationFormat>On-screen Show (4:3)</PresentationFormat>
  <Paragraphs>241</Paragraphs>
  <Slides>25</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NEED</vt:lpstr>
      <vt:lpstr>Equation</vt:lpstr>
      <vt:lpstr>Slide 1</vt:lpstr>
      <vt:lpstr>Solar Energy</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Advantages of Solar Energy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Debbie Rhoda</dc:creator>
  <cp:lastModifiedBy>prashant.chauhan</cp:lastModifiedBy>
  <cp:revision>320</cp:revision>
  <cp:lastPrinted>2012-06-25T15:38:40Z</cp:lastPrinted>
  <dcterms:created xsi:type="dcterms:W3CDTF">2011-06-22T17:33:58Z</dcterms:created>
  <dcterms:modified xsi:type="dcterms:W3CDTF">2017-11-29T06:35:12Z</dcterms:modified>
</cp:coreProperties>
</file>