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71" r:id="rId2"/>
    <p:sldId id="277" r:id="rId3"/>
    <p:sldId id="278" r:id="rId4"/>
    <p:sldId id="273" r:id="rId5"/>
    <p:sldId id="275" r:id="rId6"/>
    <p:sldId id="260" r:id="rId7"/>
    <p:sldId id="257" r:id="rId8"/>
    <p:sldId id="258" r:id="rId9"/>
    <p:sldId id="272" r:id="rId10"/>
    <p:sldId id="259" r:id="rId11"/>
    <p:sldId id="344" r:id="rId12"/>
    <p:sldId id="280" r:id="rId13"/>
    <p:sldId id="281" r:id="rId14"/>
    <p:sldId id="283" r:id="rId15"/>
    <p:sldId id="279" r:id="rId16"/>
    <p:sldId id="284" r:id="rId17"/>
    <p:sldId id="287" r:id="rId18"/>
    <p:sldId id="288" r:id="rId19"/>
    <p:sldId id="289" r:id="rId20"/>
    <p:sldId id="292" r:id="rId21"/>
    <p:sldId id="293" r:id="rId22"/>
    <p:sldId id="295" r:id="rId23"/>
    <p:sldId id="296" r:id="rId24"/>
    <p:sldId id="297" r:id="rId25"/>
    <p:sldId id="345" r:id="rId26"/>
    <p:sldId id="298" r:id="rId27"/>
    <p:sldId id="299" r:id="rId28"/>
    <p:sldId id="304" r:id="rId29"/>
    <p:sldId id="305" r:id="rId30"/>
    <p:sldId id="307" r:id="rId31"/>
    <p:sldId id="308" r:id="rId32"/>
    <p:sldId id="309" r:id="rId33"/>
    <p:sldId id="311" r:id="rId34"/>
    <p:sldId id="312" r:id="rId35"/>
    <p:sldId id="313" r:id="rId36"/>
    <p:sldId id="314" r:id="rId37"/>
    <p:sldId id="315" r:id="rId38"/>
    <p:sldId id="346" r:id="rId39"/>
    <p:sldId id="347" r:id="rId40"/>
    <p:sldId id="348" r:id="rId41"/>
    <p:sldId id="318" r:id="rId42"/>
    <p:sldId id="319" r:id="rId43"/>
    <p:sldId id="335" r:id="rId44"/>
    <p:sldId id="336" r:id="rId45"/>
    <p:sldId id="337" r:id="rId46"/>
    <p:sldId id="338" r:id="rId47"/>
    <p:sldId id="339" r:id="rId48"/>
    <p:sldId id="340" r:id="rId49"/>
    <p:sldId id="341" r:id="rId50"/>
    <p:sldId id="343"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2222" autoAdjust="0"/>
  </p:normalViewPr>
  <p:slideViewPr>
    <p:cSldViewPr>
      <p:cViewPr varScale="1">
        <p:scale>
          <a:sx n="43" d="100"/>
          <a:sy n="43" d="100"/>
        </p:scale>
        <p:origin x="-96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4F5610-D694-43CC-B032-ADD8C8941854}" type="datetimeFigureOut">
              <a:rPr lang="en-US" smtClean="0"/>
              <a:pPr/>
              <a:t>11/29/2017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4195B9-1575-4719-B7C8-6003CE928F8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30724" name="Slide Number Placeholder 3"/>
          <p:cNvSpPr>
            <a:spLocks noGrp="1"/>
          </p:cNvSpPr>
          <p:nvPr>
            <p:ph type="sldNum" sz="quarter" idx="5"/>
          </p:nvPr>
        </p:nvSpPr>
        <p:spPr bwMode="auto">
          <a:noFill/>
          <a:ln>
            <a:miter lim="800000"/>
            <a:headEnd/>
            <a:tailEnd/>
          </a:ln>
        </p:spPr>
        <p:txBody>
          <a:bodyPr/>
          <a:lstStyle/>
          <a:p>
            <a:fld id="{0983A549-B02D-4040-8216-3915C063EAB6}" type="slidenum">
              <a:rPr lang="en-US">
                <a:latin typeface="Calibri" pitchFamily="34" charset="0"/>
                <a:ea typeface="ＭＳ Ｐゴシック" pitchFamily="34" charset="-128"/>
              </a:rPr>
              <a:pPr/>
              <a:t>10</a:t>
            </a:fld>
            <a:endParaRPr lang="en-US">
              <a:latin typeface="Calibri" pitchFamily="34"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0E6596-18E0-45CC-B6A2-F868E4E9C7CC}" type="slidenum">
              <a:rPr lang="en-US"/>
              <a:pPr/>
              <a:t>48</a:t>
            </a:fld>
            <a:endParaRPr lang="en-US"/>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r>
              <a:rPr lang="en-US"/>
              <a:t>High capital costs for initial construction [9] to resist exposure to strong wave forces, storms, and corrosion [10]; </a:t>
            </a:r>
          </a:p>
          <a:p>
            <a:r>
              <a:rPr lang="en-US"/>
              <a:t>Wave energy is an intermittent resource [2]; </a:t>
            </a:r>
          </a:p>
          <a:p>
            <a:r>
              <a:rPr lang="en-US"/>
              <a:t>Requires favorable wave climate.  The highest concentration of wave energy occurs between the latitudes 40° and 60° in each hemisphere, which is where the winds blow most strongly.  Latitudes of around 30° of the equator due to the regular trade winds may also be suitable for exploitation of wave energy [11]; </a:t>
            </a:r>
          </a:p>
          <a:p>
            <a:r>
              <a:rPr lang="en-US"/>
              <a:t>Offshore wave energy systems require investment power transmission cables for electrical connections to shore [11]; </a:t>
            </a:r>
          </a:p>
          <a:p>
            <a:r>
              <a:rPr lang="en-US"/>
              <a:t>Degradation of scenic ocean front views from wave energy devices located near or on the shore, and from onshore overhead electric transmission lines [10]; </a:t>
            </a:r>
          </a:p>
          <a:p>
            <a:r>
              <a:rPr lang="en-US"/>
              <a:t>Potential interference with other uses of coastal and offshore areas such as navigation, fishing, and recreation if not properly sited [2]; </a:t>
            </a:r>
          </a:p>
          <a:p>
            <a:r>
              <a:rPr lang="en-US"/>
              <a:t>By reducing the height of waves they may affect beach processes in the littoral zone [2].</a:t>
            </a:r>
          </a:p>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F35068-ECB5-49B8-ABF0-301876C1B028}" type="slidenum">
              <a:rPr lang="en-US"/>
              <a:pPr/>
              <a:t>49</a:t>
            </a:fld>
            <a:endParaRPr lang="en-US"/>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r>
              <a:rPr lang="en-US"/>
              <a:t>Ocean waves have the potential to contribute up to one TW to the global energy supply.  </a:t>
            </a:r>
          </a:p>
          <a:p>
            <a:r>
              <a:rPr lang="en-US"/>
              <a:t>The problems associated with the intermittence of wave energy can be smoothed by integration with the general energy supply system.  </a:t>
            </a:r>
          </a:p>
          <a:p>
            <a:r>
              <a:rPr lang="en-US"/>
              <a:t>Many different wave power plants, some of them multi-purpose, have been proposed, assessed, and cost-estimated </a:t>
            </a:r>
          </a:p>
          <a:p>
            <a:r>
              <a:rPr lang="en-US"/>
              <a:t>With the development of large-scale demonstration and commercial power plants underway, wave energy will begin to play an increasing role in complementing other renewable and conventional energy technologies to meet global needs. </a:t>
            </a:r>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DFD96C-BCBB-486C-BB34-56C49FDEB242}" type="slidenum">
              <a:rPr lang="en-US"/>
              <a:pPr/>
              <a:t>17</a:t>
            </a:fld>
            <a:endParaRPr lang="en-US"/>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4726DB-0F9C-4F02-8DEC-4F8803DA7847}" type="slidenum">
              <a:rPr lang="en-US"/>
              <a:pPr/>
              <a:t>18</a:t>
            </a:fld>
            <a:endParaRPr 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09F779-89E6-4AB3-AF0E-9B46C62E9A87}" type="slidenum">
              <a:rPr lang="en-US"/>
              <a:pPr/>
              <a:t>19</a:t>
            </a:fld>
            <a:endParaRPr 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pPr>
              <a:lnSpc>
                <a:spcPct val="90000"/>
              </a:lnSpc>
            </a:pPr>
            <a:r>
              <a:rPr lang="en-US" sz="1000"/>
              <a:t>Marine current turbines work, in principle, much like submerged windmills, but driven by flowing water rather than air. They can be installed in the sea at places with high tidal current velocities, or in a few places with fast enough continuous ocean currents, to take out energy from these huge volumes of flowing water. These flows have the major advantage of being an energy resource which is mostly as predictable as the tides that cause them, unlike wind or wave energy which respond to the more random quirks of the weather system. The technology under development by MCT consists of twin axial flow rotors of 15m to 20m in diameter, each driving a generator via a gearbox much like a hydro-electric turbine or a wind turbine. The twin power units of each system are mounted on wing-like extensions either side of a tubular steel monopile some 3m in diameter which is set into a hole drilled into the seabed.</a:t>
            </a:r>
          </a:p>
          <a:p>
            <a:pPr>
              <a:lnSpc>
                <a:spcPct val="90000"/>
              </a:lnSpc>
            </a:pPr>
            <a:endParaRPr lang="en-US" sz="1000"/>
          </a:p>
          <a:p>
            <a:pPr>
              <a:lnSpc>
                <a:spcPct val="90000"/>
              </a:lnSpc>
            </a:pPr>
            <a:r>
              <a:rPr lang="en-US" sz="1000"/>
              <a:t>The submerged turbines, which will generally be rated at from 750 to 1500kW per unit (depending on the local flow pattern and peak velocity), will be grouped in arrays or "farms" under the sea, at places with high currents, in much the same way that wind turbines in a wind farm are set out in rows to catch the wind. The main difference is that marine current turbines of a given power rating are smaller, (because water is 800 times denser than air) and they can be packed closer together (because tidal streams are normally bi-directional whereas wind tends to be multi-directional).</a:t>
            </a:r>
          </a:p>
          <a:p>
            <a:pPr>
              <a:lnSpc>
                <a:spcPct val="90000"/>
              </a:lnSpc>
            </a:pPr>
            <a:endParaRPr lang="en-US" sz="1000"/>
          </a:p>
          <a:p>
            <a:pPr>
              <a:lnSpc>
                <a:spcPct val="90000"/>
              </a:lnSpc>
            </a:pPr>
            <a:r>
              <a:rPr lang="en-US" sz="1000"/>
              <a:t>Environmental Impact Analyses completed by independent consultants have confirmed our belief that the technology does not offer any serious threat to fish or marine mammals. The rotors turn slowly (10 to 20 rpm) (a ship's propeller, by comparison, typically runs 10 times as fast and moreover our rotors stay in one place whereas some ships move much faster than sea creatures can swim). The risk of impact from our rotor blades is extremely small bearing in mind that virtually all marine creatures that choose to swim in areas with strong currents have excellent perceptive powers and agility, giving them the ability to successfully avoid collisions with static or slow-moving underwater obstructions.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BFF046-22FA-4C8D-AF1E-E5B95398FAB7}" type="slidenum">
              <a:rPr lang="en-US"/>
              <a:pPr/>
              <a:t>20</a:t>
            </a:fld>
            <a:endParaRPr lang="en-US"/>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r>
              <a:rPr lang="en-US"/>
              <a:t>Stingray is designed to extract energy from water that flows due to tidal effects - tidal stream energy. </a:t>
            </a:r>
            <a:br>
              <a:rPr lang="en-US"/>
            </a:br>
            <a:r>
              <a:rPr lang="en-US"/>
              <a:t/>
            </a:r>
            <a:br>
              <a:rPr lang="en-US"/>
            </a:br>
            <a:r>
              <a:rPr lang="en-US"/>
              <a:t>It consists of a hydroplane which has its attack angle relative to the approaching water stream varied by a simple mechanism. This causes the supporting arm to oscillate which in turn forces hydraulic cylinders to extend and retract. This produces high pressure oil which is used to drive a generator.</a:t>
            </a:r>
            <a:br>
              <a:rPr lang="en-US"/>
            </a:br>
            <a:endParaRPr lang="en-US"/>
          </a:p>
          <a:p>
            <a:r>
              <a:rPr lang="en-US"/>
              <a:t>http://www.engb.com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2157CD-B813-442D-AAD6-A0EBE1DB63E5}" type="slidenum">
              <a:rPr lang="en-US"/>
              <a:pPr/>
              <a:t>35</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4195B9-1575-4719-B7C8-6003CE928F8E}" type="slidenum">
              <a:rPr lang="en-US" smtClean="0"/>
              <a:pPr/>
              <a:t>41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0A8140-E50D-465D-9499-288BA141B2A0}" type="slidenum">
              <a:rPr lang="en-US"/>
              <a:pPr/>
              <a:t>42</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a:t>Potential world-wide wave energy contribution to the production of electricity is estimated by IEA (International Energy Agency) to be between 10 and 50% of the world’s yearly electricity demand of 15,000 TWh </a:t>
            </a:r>
          </a:p>
          <a:p>
            <a:endParaRPr lang="en-US"/>
          </a:p>
          <a:p>
            <a:r>
              <a:rPr lang="en-US"/>
              <a:t>A recent study by the DTI and Carbon Trust in UK is stating some 200,000 MW installed wave and tidal energy power by 2050 which with a load factor of 0.35 is resulting in a power production of 6 TWh/y. Independent of the different estimates the potential for a pollution free energy generation is enormous</a:t>
            </a:r>
            <a:br>
              <a:rPr lang="en-US"/>
            </a:br>
            <a:endParaRPr lang="en-US"/>
          </a:p>
          <a:p>
            <a:r>
              <a:rPr lang="en-US"/>
              <a:t>http://www.wavedragon.net/technology/wave-energy.htm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326D80-C009-44F9-8944-890185568CAD}" type="slidenum">
              <a:rPr lang="en-US"/>
              <a:pPr/>
              <a:t>47</a:t>
            </a:fld>
            <a:endParaRPr lang="en-US"/>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6AA064-0527-4686-A180-965BF8E8395F}" type="datetimeFigureOut">
              <a:rPr lang="en-US" smtClean="0"/>
              <a:pPr/>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96162-54DB-446A-B862-258877275E4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6AA064-0527-4686-A180-965BF8E8395F}" type="datetimeFigureOut">
              <a:rPr lang="en-US" smtClean="0"/>
              <a:pPr/>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96162-54DB-446A-B862-258877275E4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6AA064-0527-4686-A180-965BF8E8395F}" type="datetimeFigureOut">
              <a:rPr lang="en-US" smtClean="0"/>
              <a:pPr/>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96162-54DB-446A-B862-258877275E4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7724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65300"/>
            <a:ext cx="3810000" cy="3949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65300"/>
            <a:ext cx="3810000" cy="3949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6AA064-0527-4686-A180-965BF8E8395F}" type="datetimeFigureOut">
              <a:rPr lang="en-US" smtClean="0"/>
              <a:pPr/>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96162-54DB-446A-B862-258877275E4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6AA064-0527-4686-A180-965BF8E8395F}" type="datetimeFigureOut">
              <a:rPr lang="en-US" smtClean="0"/>
              <a:pPr/>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96162-54DB-446A-B862-258877275E4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6AA064-0527-4686-A180-965BF8E8395F}" type="datetimeFigureOut">
              <a:rPr lang="en-US" smtClean="0"/>
              <a:pPr/>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96162-54DB-446A-B862-258877275E4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6AA064-0527-4686-A180-965BF8E8395F}" type="datetimeFigureOut">
              <a:rPr lang="en-US" smtClean="0"/>
              <a:pPr/>
              <a:t>11/29/2017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996162-54DB-446A-B862-258877275E4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6AA064-0527-4686-A180-965BF8E8395F}" type="datetimeFigureOut">
              <a:rPr lang="en-US" smtClean="0"/>
              <a:pPr/>
              <a:t>11/29/2017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996162-54DB-446A-B862-258877275E4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6AA064-0527-4686-A180-965BF8E8395F}" type="datetimeFigureOut">
              <a:rPr lang="en-US" smtClean="0"/>
              <a:pPr/>
              <a:t>11/29/2017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996162-54DB-446A-B862-258877275E4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6AA064-0527-4686-A180-965BF8E8395F}" type="datetimeFigureOut">
              <a:rPr lang="en-US" smtClean="0"/>
              <a:pPr/>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96162-54DB-446A-B862-258877275E4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6AA064-0527-4686-A180-965BF8E8395F}" type="datetimeFigureOut">
              <a:rPr lang="en-US" smtClean="0"/>
              <a:pPr/>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96162-54DB-446A-B862-258877275E4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AA064-0527-4686-A180-965BF8E8395F}" type="datetimeFigureOut">
              <a:rPr lang="en-US" smtClean="0"/>
              <a:pPr/>
              <a:t>11/29/2017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996162-54DB-446A-B862-258877275E4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 Id="rId5" Type="http://schemas.openxmlformats.org/officeDocument/2006/relationships/image" Target="../media/image13.jpe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gif"/><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2.v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6.xml"/><Relationship Id="rId5" Type="http://schemas.openxmlformats.org/officeDocument/2006/relationships/image" Target="../media/image41.png"/><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Ocean_Wave.jpg"/>
          <p:cNvPicPr>
            <a:picLocks noChangeAspect="1"/>
          </p:cNvPicPr>
          <p:nvPr/>
        </p:nvPicPr>
        <p:blipFill>
          <a:blip r:embed="rId2" cstate="print"/>
          <a:srcRect b="5185"/>
          <a:stretch>
            <a:fillRect/>
          </a:stretch>
        </p:blipFill>
        <p:spPr bwMode="auto">
          <a:xfrm>
            <a:off x="0" y="0"/>
            <a:ext cx="9232900" cy="6858000"/>
          </a:xfrm>
          <a:prstGeom prst="rect">
            <a:avLst/>
          </a:prstGeom>
          <a:noFill/>
          <a:ln w="9525">
            <a:noFill/>
            <a:miter lim="800000"/>
            <a:headEnd/>
            <a:tailEnd/>
          </a:ln>
        </p:spPr>
      </p:pic>
      <p:sp>
        <p:nvSpPr>
          <p:cNvPr id="6" name="TextBox 5"/>
          <p:cNvSpPr txBox="1"/>
          <p:nvPr/>
        </p:nvSpPr>
        <p:spPr>
          <a:xfrm>
            <a:off x="3068638" y="534988"/>
            <a:ext cx="3340100" cy="768350"/>
          </a:xfrm>
          <a:prstGeom prst="rect">
            <a:avLst/>
          </a:prstGeom>
          <a:noFill/>
        </p:spPr>
        <p:txBody>
          <a:bodyPr wrap="none">
            <a:spAutoFit/>
          </a:bodyPr>
          <a:lstStyle/>
          <a:p>
            <a:pPr fontAlgn="auto">
              <a:spcBef>
                <a:spcPts val="0"/>
              </a:spcBef>
              <a:spcAft>
                <a:spcPts val="0"/>
              </a:spcAft>
              <a:defRPr/>
            </a:pPr>
            <a:r>
              <a:rPr lang="en-US" sz="4400" dirty="0">
                <a:solidFill>
                  <a:schemeClr val="tx2">
                    <a:lumMod val="75000"/>
                  </a:schemeClr>
                </a:solidFill>
                <a:latin typeface="+mn-lt"/>
                <a:ea typeface="+mn-ea"/>
              </a:rPr>
              <a:t>Ocean Energy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8100" y="-90488"/>
            <a:ext cx="8229600" cy="1143001"/>
          </a:xfrm>
        </p:spPr>
        <p:txBody>
          <a:bodyPr/>
          <a:lstStyle/>
          <a:p>
            <a:pPr algn="l" eaLnBrk="1" hangingPunct="1"/>
            <a:r>
              <a:rPr lang="en-US" smtClean="0">
                <a:solidFill>
                  <a:srgbClr val="FFFF00"/>
                </a:solidFill>
                <a:ea typeface="ＭＳ Ｐゴシック" pitchFamily="34" charset="-128"/>
              </a:rPr>
              <a:t>Why Ocean?</a:t>
            </a:r>
          </a:p>
        </p:txBody>
      </p:sp>
      <p:sp>
        <p:nvSpPr>
          <p:cNvPr id="9219" name="Content Placeholder 2"/>
          <p:cNvSpPr>
            <a:spLocks noGrp="1"/>
          </p:cNvSpPr>
          <p:nvPr>
            <p:ph idx="1"/>
          </p:nvPr>
        </p:nvSpPr>
        <p:spPr>
          <a:xfrm>
            <a:off x="90488" y="962025"/>
            <a:ext cx="8937625" cy="5895975"/>
          </a:xfrm>
        </p:spPr>
        <p:txBody>
          <a:bodyPr/>
          <a:lstStyle/>
          <a:p>
            <a:pPr algn="just" eaLnBrk="1" hangingPunct="1">
              <a:lnSpc>
                <a:spcPct val="90000"/>
              </a:lnSpc>
            </a:pPr>
            <a:r>
              <a:rPr lang="en-US" dirty="0" smtClean="0">
                <a:ea typeface="ＭＳ Ｐゴシック" pitchFamily="34" charset="-128"/>
              </a:rPr>
              <a:t>The ocean is the world's largest solar collector and can provide huge amount of energy (kinetic and thermal) which is absolutely clean (zero CO2 emission), sustainable, strategic, and predictable. </a:t>
            </a:r>
          </a:p>
          <a:p>
            <a:pPr algn="just" eaLnBrk="1" hangingPunct="1">
              <a:lnSpc>
                <a:spcPct val="90000"/>
              </a:lnSpc>
            </a:pPr>
            <a:r>
              <a:rPr lang="en-US" dirty="0" smtClean="0">
                <a:ea typeface="ＭＳ Ｐゴシック" pitchFamily="34" charset="-128"/>
              </a:rPr>
              <a:t>Changes in salinity, thermal gradients, tidal sea level change and currents, or ocean waves can be used to generate electricity.</a:t>
            </a:r>
          </a:p>
          <a:p>
            <a:pPr algn="just" eaLnBrk="1" hangingPunct="1">
              <a:lnSpc>
                <a:spcPct val="90000"/>
              </a:lnSpc>
            </a:pPr>
            <a:r>
              <a:rPr lang="en-US" dirty="0" smtClean="0">
                <a:ea typeface="ＭＳ Ｐゴシック" pitchFamily="34" charset="-128"/>
              </a:rPr>
              <a:t>The number of ocean energy technology concepts has increased to +100 known devices.</a:t>
            </a:r>
          </a:p>
          <a:p>
            <a:pPr algn="just" eaLnBrk="1" hangingPunct="1">
              <a:lnSpc>
                <a:spcPct val="90000"/>
              </a:lnSpc>
            </a:pPr>
            <a:r>
              <a:rPr lang="en-US" dirty="0" smtClean="0">
                <a:ea typeface="ＭＳ Ｐゴシック" pitchFamily="34" charset="-128"/>
              </a:rPr>
              <a:t>Available global Ocean Energy resource is in the same order of magnitude of the present electricity production worldwide (even more!).</a:t>
            </a:r>
          </a:p>
        </p:txBody>
      </p:sp>
      <p:sp>
        <p:nvSpPr>
          <p:cNvPr id="9220" name="Slide Number Placeholder 3"/>
          <p:cNvSpPr>
            <a:spLocks noGrp="1"/>
          </p:cNvSpPr>
          <p:nvPr>
            <p:ph type="sldNum" sz="quarter" idx="12"/>
          </p:nvPr>
        </p:nvSpPr>
        <p:spPr bwMode="auto">
          <a:noFill/>
          <a:ln>
            <a:miter lim="800000"/>
            <a:headEnd/>
            <a:tailEnd/>
          </a:ln>
        </p:spPr>
        <p:txBody>
          <a:bodyPr/>
          <a:lstStyle/>
          <a:p>
            <a:fld id="{FFB265F0-5A62-4B8C-B1D0-C98FE407DFA5}" type="slidenum">
              <a:rPr lang="en-US">
                <a:latin typeface="Calibri" pitchFamily="34" charset="0"/>
                <a:ea typeface="ＭＳ Ｐゴシック" pitchFamily="34" charset="-128"/>
              </a:rPr>
              <a:pPr/>
              <a:t>10</a:t>
            </a:fld>
            <a:endParaRPr lang="en-US" dirty="0">
              <a:latin typeface="Calibri" pitchFamily="34" charset="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B34D252C-57C8-4A79-A41C-AC4E9BEDDF53}" type="slidenum">
              <a:rPr lang="en-US" altLang="en-US"/>
              <a:pPr/>
              <a:t>11</a:t>
            </a:fld>
            <a:endParaRPr lang="en-US" altLang="en-US"/>
          </a:p>
        </p:txBody>
      </p:sp>
      <p:sp>
        <p:nvSpPr>
          <p:cNvPr id="12291" name="Rectangle 3"/>
          <p:cNvSpPr>
            <a:spLocks noGrp="1" noChangeArrowheads="1"/>
          </p:cNvSpPr>
          <p:nvPr>
            <p:ph type="body" sz="half" idx="1"/>
          </p:nvPr>
        </p:nvSpPr>
        <p:spPr>
          <a:xfrm>
            <a:off x="457200" y="76200"/>
            <a:ext cx="4038600" cy="4525963"/>
          </a:xfrm>
        </p:spPr>
        <p:txBody>
          <a:bodyPr/>
          <a:lstStyle/>
          <a:p>
            <a:r>
              <a:rPr lang="en-US" sz="3000" dirty="0" smtClean="0"/>
              <a:t>Tidal </a:t>
            </a:r>
            <a:r>
              <a:rPr lang="en-US" sz="3000" dirty="0"/>
              <a:t>Power</a:t>
            </a:r>
          </a:p>
          <a:p>
            <a:pPr lvl="1"/>
            <a:r>
              <a:rPr lang="en-US" sz="2600" dirty="0"/>
              <a:t>Technologies</a:t>
            </a:r>
          </a:p>
          <a:p>
            <a:pPr lvl="1"/>
            <a:r>
              <a:rPr lang="en-US" sz="2600" dirty="0"/>
              <a:t>Environmental Impacts</a:t>
            </a:r>
          </a:p>
          <a:p>
            <a:pPr lvl="1"/>
            <a:r>
              <a:rPr lang="en-US" sz="2600" dirty="0"/>
              <a:t>Economics</a:t>
            </a:r>
          </a:p>
          <a:p>
            <a:pPr lvl="1"/>
            <a:r>
              <a:rPr lang="en-US" sz="2600" dirty="0"/>
              <a:t>Future </a:t>
            </a:r>
            <a:r>
              <a:rPr lang="en-US" sz="2600" dirty="0" smtClean="0"/>
              <a:t>Promise</a:t>
            </a:r>
            <a:endParaRPr lang="en-US" sz="2600" dirty="0"/>
          </a:p>
        </p:txBody>
      </p:sp>
      <p:sp>
        <p:nvSpPr>
          <p:cNvPr id="12292" name="Rectangle 4"/>
          <p:cNvSpPr>
            <a:spLocks noGrp="1" noChangeArrowheads="1"/>
          </p:cNvSpPr>
          <p:nvPr>
            <p:ph type="body" sz="half" idx="2"/>
          </p:nvPr>
        </p:nvSpPr>
        <p:spPr>
          <a:xfrm>
            <a:off x="4648200" y="76200"/>
            <a:ext cx="4038600" cy="4525963"/>
          </a:xfrm>
        </p:spPr>
        <p:txBody>
          <a:bodyPr/>
          <a:lstStyle/>
          <a:p>
            <a:r>
              <a:rPr lang="en-US" sz="3000" dirty="0"/>
              <a:t>Wave Energy</a:t>
            </a:r>
          </a:p>
          <a:p>
            <a:pPr lvl="1"/>
            <a:r>
              <a:rPr lang="en-US" sz="2600" dirty="0"/>
              <a:t>Technologies</a:t>
            </a:r>
          </a:p>
          <a:p>
            <a:pPr lvl="1"/>
            <a:r>
              <a:rPr lang="en-US" sz="2600" dirty="0"/>
              <a:t>Environmental Impacts</a:t>
            </a:r>
          </a:p>
          <a:p>
            <a:pPr lvl="1"/>
            <a:r>
              <a:rPr lang="en-US" sz="2600" dirty="0"/>
              <a:t>Economics</a:t>
            </a:r>
          </a:p>
          <a:p>
            <a:pPr lvl="1"/>
            <a:r>
              <a:rPr lang="en-US" sz="2600" dirty="0"/>
              <a:t>Future </a:t>
            </a:r>
            <a:r>
              <a:rPr lang="en-US" sz="2600" dirty="0" smtClean="0"/>
              <a:t>Promise</a:t>
            </a:r>
            <a:endParaRPr lang="en-US" sz="2600" dirty="0"/>
          </a:p>
        </p:txBody>
      </p:sp>
      <p:sp>
        <p:nvSpPr>
          <p:cNvPr id="7" name="Content Placeholder 2"/>
          <p:cNvSpPr txBox="1">
            <a:spLocks/>
          </p:cNvSpPr>
          <p:nvPr/>
        </p:nvSpPr>
        <p:spPr>
          <a:xfrm>
            <a:off x="533400" y="3429000"/>
            <a:ext cx="8229600" cy="3429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To understand ocean current energy, the distinction between hydropower and hydrokinetic power must be understood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“Hydropower”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Alters the environment to create useable energy from rivers and streams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“Hydrokinetic”</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Harnesses the existing flow, current or velocity of water without altering the environment  </a:t>
            </a:r>
          </a:p>
        </p:txBody>
      </p:sp>
      <p:sp>
        <p:nvSpPr>
          <p:cNvPr id="8" name="Title 1"/>
          <p:cNvSpPr>
            <a:spLocks noGrp="1"/>
          </p:cNvSpPr>
          <p:nvPr>
            <p:ph type="title"/>
          </p:nvPr>
        </p:nvSpPr>
        <p:spPr>
          <a:xfrm>
            <a:off x="457200" y="2286000"/>
            <a:ext cx="8229600" cy="1143000"/>
          </a:xfrm>
        </p:spPr>
        <p:txBody>
          <a:bodyPr/>
          <a:lstStyle/>
          <a:p>
            <a:r>
              <a:rPr lang="en-US" dirty="0" smtClean="0">
                <a:solidFill>
                  <a:srgbClr val="FF0000"/>
                </a:solidFill>
              </a:rPr>
              <a:t>Hydrokinetic vs. Hydropower </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9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9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29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91">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91">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91">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291">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P spid="12292" grpId="0" build="p"/>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4294967295"/>
          </p:nvPr>
        </p:nvSpPr>
        <p:spPr>
          <a:xfrm>
            <a:off x="6553200" y="6243638"/>
            <a:ext cx="2133600" cy="457200"/>
          </a:xfrm>
          <a:prstGeom prst="rect">
            <a:avLst/>
          </a:prstGeom>
        </p:spPr>
        <p:txBody>
          <a:bodyPr/>
          <a:lstStyle/>
          <a:p>
            <a:fld id="{0A2059D1-FB8B-4E82-9E93-5D9530B5ED5D}" type="slidenum">
              <a:rPr lang="en-US" altLang="en-US"/>
              <a:pPr/>
              <a:t>12</a:t>
            </a:fld>
            <a:endParaRPr lang="en-US" altLang="en-US"/>
          </a:p>
        </p:txBody>
      </p:sp>
      <p:sp>
        <p:nvSpPr>
          <p:cNvPr id="15362" name="Rectangle 2"/>
          <p:cNvSpPr>
            <a:spLocks noGrp="1" noChangeArrowheads="1"/>
          </p:cNvSpPr>
          <p:nvPr>
            <p:ph type="ctrTitle"/>
          </p:nvPr>
        </p:nvSpPr>
        <p:spPr/>
        <p:txBody>
          <a:bodyPr/>
          <a:lstStyle/>
          <a:p>
            <a:r>
              <a:rPr lang="en-US"/>
              <a:t>Tidal Power</a:t>
            </a:r>
          </a:p>
        </p:txBody>
      </p:sp>
      <p:sp>
        <p:nvSpPr>
          <p:cNvPr id="15363" name="Rectangle 3"/>
          <p:cNvSpPr>
            <a:spLocks noGrp="1" noChangeArrowheads="1"/>
          </p:cNvSpPr>
          <p:nvPr>
            <p:ph type="subTitle" idx="1"/>
          </p:nvPr>
        </p:nvSpPr>
        <p:spPr/>
        <p:txBody>
          <a:bodyPr/>
          <a:lstStyle/>
          <a:p>
            <a:endParaRPr lang="en-US"/>
          </a:p>
        </p:txBody>
      </p:sp>
    </p:spTree>
  </p:cSld>
  <p:clrMapOvr>
    <a:masterClrMapping/>
  </p:clrMapOvr>
  <p:transition>
    <p:pull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F924597-9D2F-4CA1-A868-D1D6A3A9927D}" type="slidenum">
              <a:rPr lang="en-US" altLang="en-US"/>
              <a:pPr/>
              <a:t>13</a:t>
            </a:fld>
            <a:endParaRPr lang="en-US" altLang="en-US"/>
          </a:p>
        </p:txBody>
      </p:sp>
      <p:sp>
        <p:nvSpPr>
          <p:cNvPr id="23554" name="Rectangle 2"/>
          <p:cNvSpPr>
            <a:spLocks noGrp="1" noChangeArrowheads="1"/>
          </p:cNvSpPr>
          <p:nvPr>
            <p:ph type="title"/>
          </p:nvPr>
        </p:nvSpPr>
        <p:spPr>
          <a:xfrm>
            <a:off x="457200" y="-228600"/>
            <a:ext cx="3352800" cy="1143000"/>
          </a:xfrm>
        </p:spPr>
        <p:txBody>
          <a:bodyPr>
            <a:normAutofit/>
          </a:bodyPr>
          <a:lstStyle/>
          <a:p>
            <a:pPr algn="l"/>
            <a:r>
              <a:rPr lang="en-US" sz="3200" dirty="0"/>
              <a:t>Tidal Motions</a:t>
            </a:r>
          </a:p>
        </p:txBody>
      </p:sp>
      <p:pic>
        <p:nvPicPr>
          <p:cNvPr id="23555" name="Picture 3" descr="GB Figure 6"/>
          <p:cNvPicPr>
            <a:picLocks noChangeAspect="1" noChangeArrowheads="1"/>
          </p:cNvPicPr>
          <p:nvPr/>
        </p:nvPicPr>
        <p:blipFill>
          <a:blip r:embed="rId2" cstate="print">
            <a:lum contrast="18000"/>
          </a:blip>
          <a:srcRect/>
          <a:stretch>
            <a:fillRect/>
          </a:stretch>
        </p:blipFill>
        <p:spPr bwMode="auto">
          <a:xfrm>
            <a:off x="228601" y="3815918"/>
            <a:ext cx="2971800" cy="2965882"/>
          </a:xfrm>
          <a:prstGeom prst="rect">
            <a:avLst/>
          </a:prstGeom>
          <a:noFill/>
        </p:spPr>
      </p:pic>
      <p:sp>
        <p:nvSpPr>
          <p:cNvPr id="23557" name="Text Box 5"/>
          <p:cNvSpPr txBox="1">
            <a:spLocks noChangeArrowheads="1"/>
          </p:cNvSpPr>
          <p:nvPr/>
        </p:nvSpPr>
        <p:spPr bwMode="auto">
          <a:xfrm>
            <a:off x="0" y="6613525"/>
            <a:ext cx="3436938" cy="244475"/>
          </a:xfrm>
          <a:prstGeom prst="rect">
            <a:avLst/>
          </a:prstGeom>
          <a:noFill/>
          <a:ln w="9525">
            <a:noFill/>
            <a:miter lim="800000"/>
            <a:headEnd/>
            <a:tailEnd/>
          </a:ln>
          <a:effectLst/>
        </p:spPr>
        <p:txBody>
          <a:bodyPr wrap="none">
            <a:spAutoFit/>
          </a:bodyPr>
          <a:lstStyle/>
          <a:p>
            <a:r>
              <a:rPr lang="en-US" sz="1000"/>
              <a:t>Boyle, </a:t>
            </a:r>
            <a:r>
              <a:rPr lang="en-US" sz="1000" i="1"/>
              <a:t>Renewable Energy, </a:t>
            </a:r>
            <a:r>
              <a:rPr lang="en-US" sz="1000"/>
              <a:t>Oxford University Press (2004)</a:t>
            </a:r>
          </a:p>
        </p:txBody>
      </p:sp>
      <p:sp>
        <p:nvSpPr>
          <p:cNvPr id="6" name="Rectangle 4"/>
          <p:cNvSpPr txBox="1">
            <a:spLocks noChangeArrowheads="1"/>
          </p:cNvSpPr>
          <p:nvPr/>
        </p:nvSpPr>
        <p:spPr>
          <a:xfrm>
            <a:off x="5715000" y="-228600"/>
            <a:ext cx="22860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Tidal Forces</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pic>
        <p:nvPicPr>
          <p:cNvPr id="7" name="Picture 5" descr="GB Figure 6"/>
          <p:cNvPicPr>
            <a:picLocks noChangeAspect="1" noChangeArrowheads="1"/>
          </p:cNvPicPr>
          <p:nvPr/>
        </p:nvPicPr>
        <p:blipFill>
          <a:blip r:embed="rId3" cstate="print">
            <a:lum bright="12000" contrast="12000"/>
          </a:blip>
          <a:srcRect/>
          <a:stretch>
            <a:fillRect/>
          </a:stretch>
        </p:blipFill>
        <p:spPr bwMode="auto">
          <a:xfrm>
            <a:off x="4267200" y="3810000"/>
            <a:ext cx="4724400" cy="2941572"/>
          </a:xfrm>
          <a:prstGeom prst="rect">
            <a:avLst/>
          </a:prstGeom>
          <a:noFill/>
        </p:spPr>
      </p:pic>
      <p:pic>
        <p:nvPicPr>
          <p:cNvPr id="3074" name="Picture 2" descr="Related image"/>
          <p:cNvPicPr>
            <a:picLocks noChangeAspect="1" noChangeArrowheads="1"/>
          </p:cNvPicPr>
          <p:nvPr/>
        </p:nvPicPr>
        <p:blipFill>
          <a:blip r:embed="rId4" cstate="print"/>
          <a:srcRect/>
          <a:stretch>
            <a:fillRect/>
          </a:stretch>
        </p:blipFill>
        <p:spPr bwMode="auto">
          <a:xfrm>
            <a:off x="381000" y="914401"/>
            <a:ext cx="3777294" cy="2514599"/>
          </a:xfrm>
          <a:prstGeom prst="rect">
            <a:avLst/>
          </a:prstGeom>
          <a:noFill/>
        </p:spPr>
      </p:pic>
      <p:pic>
        <p:nvPicPr>
          <p:cNvPr id="3076" name="Picture 4" descr="Related image"/>
          <p:cNvPicPr>
            <a:picLocks noChangeAspect="1" noChangeArrowheads="1"/>
          </p:cNvPicPr>
          <p:nvPr/>
        </p:nvPicPr>
        <p:blipFill>
          <a:blip r:embed="rId5" cstate="print"/>
          <a:srcRect/>
          <a:stretch>
            <a:fillRect/>
          </a:stretch>
        </p:blipFill>
        <p:spPr bwMode="auto">
          <a:xfrm>
            <a:off x="4343400" y="838200"/>
            <a:ext cx="4724400" cy="2438400"/>
          </a:xfrm>
          <a:prstGeom prst="rect">
            <a:avLst/>
          </a:prstGeom>
          <a:noFill/>
        </p:spPr>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p:cNvPicPr>
            <a:picLocks noChangeAspect="1" noChangeArrowheads="1"/>
          </p:cNvPicPr>
          <p:nvPr/>
        </p:nvPicPr>
        <p:blipFill>
          <a:blip r:embed="rId2" cstate="print"/>
          <a:srcRect/>
          <a:stretch>
            <a:fillRect/>
          </a:stretch>
        </p:blipFill>
        <p:spPr bwMode="auto">
          <a:xfrm>
            <a:off x="381000" y="685800"/>
            <a:ext cx="3333750" cy="2828925"/>
          </a:xfrm>
          <a:prstGeom prst="rect">
            <a:avLst/>
          </a:prstGeom>
          <a:noFill/>
        </p:spPr>
      </p:pic>
      <p:pic>
        <p:nvPicPr>
          <p:cNvPr id="1028" name="Picture 4" descr="Image result for origin of tides on earth"/>
          <p:cNvPicPr>
            <a:picLocks noChangeAspect="1" noChangeArrowheads="1"/>
          </p:cNvPicPr>
          <p:nvPr/>
        </p:nvPicPr>
        <p:blipFill>
          <a:blip r:embed="rId3" cstate="print"/>
          <a:srcRect/>
          <a:stretch>
            <a:fillRect/>
          </a:stretch>
        </p:blipFill>
        <p:spPr bwMode="auto">
          <a:xfrm>
            <a:off x="5105400" y="304800"/>
            <a:ext cx="3200400" cy="3467100"/>
          </a:xfrm>
          <a:prstGeom prst="rect">
            <a:avLst/>
          </a:prstGeom>
          <a:noFill/>
        </p:spPr>
      </p:pic>
      <p:pic>
        <p:nvPicPr>
          <p:cNvPr id="1030" name="Picture 6" descr="Image result for origin of tides on earth"/>
          <p:cNvPicPr>
            <a:picLocks noChangeAspect="1" noChangeArrowheads="1"/>
          </p:cNvPicPr>
          <p:nvPr/>
        </p:nvPicPr>
        <p:blipFill>
          <a:blip r:embed="rId4" cstate="print"/>
          <a:srcRect/>
          <a:stretch>
            <a:fillRect/>
          </a:stretch>
        </p:blipFill>
        <p:spPr bwMode="auto">
          <a:xfrm>
            <a:off x="1676400" y="3810000"/>
            <a:ext cx="6000750" cy="280035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F9DC855-8CC6-4974-83B2-311C54FD2015}" type="slidenum">
              <a:rPr lang="en-US" altLang="en-US"/>
              <a:pPr/>
              <a:t>15</a:t>
            </a:fld>
            <a:endParaRPr lang="en-US" altLang="en-US"/>
          </a:p>
        </p:txBody>
      </p:sp>
      <p:sp>
        <p:nvSpPr>
          <p:cNvPr id="25602" name="Rectangle 2"/>
          <p:cNvSpPr>
            <a:spLocks noGrp="1" noChangeArrowheads="1"/>
          </p:cNvSpPr>
          <p:nvPr>
            <p:ph type="title"/>
          </p:nvPr>
        </p:nvSpPr>
        <p:spPr/>
        <p:txBody>
          <a:bodyPr/>
          <a:lstStyle/>
          <a:p>
            <a:r>
              <a:rPr lang="en-US"/>
              <a:t>Natural Tidal Bottlenecks</a:t>
            </a:r>
          </a:p>
        </p:txBody>
      </p:sp>
      <p:pic>
        <p:nvPicPr>
          <p:cNvPr id="25603" name="Picture 3" descr="GB Figure 6"/>
          <p:cNvPicPr>
            <a:picLocks noChangeAspect="1" noChangeArrowheads="1"/>
          </p:cNvPicPr>
          <p:nvPr/>
        </p:nvPicPr>
        <p:blipFill>
          <a:blip r:embed="rId2" cstate="print"/>
          <a:srcRect/>
          <a:stretch>
            <a:fillRect/>
          </a:stretch>
        </p:blipFill>
        <p:spPr bwMode="auto">
          <a:xfrm>
            <a:off x="2133600" y="1600200"/>
            <a:ext cx="4572000" cy="4408488"/>
          </a:xfrm>
          <a:prstGeom prst="rect">
            <a:avLst/>
          </a:prstGeom>
          <a:noFill/>
        </p:spPr>
      </p:pic>
      <p:sp>
        <p:nvSpPr>
          <p:cNvPr id="25604" name="Text Box 4"/>
          <p:cNvSpPr txBox="1">
            <a:spLocks noChangeArrowheads="1"/>
          </p:cNvSpPr>
          <p:nvPr/>
        </p:nvSpPr>
        <p:spPr bwMode="auto">
          <a:xfrm>
            <a:off x="0" y="6613525"/>
            <a:ext cx="3436938" cy="244475"/>
          </a:xfrm>
          <a:prstGeom prst="rect">
            <a:avLst/>
          </a:prstGeom>
          <a:noFill/>
          <a:ln w="9525">
            <a:noFill/>
            <a:miter lim="800000"/>
            <a:headEnd/>
            <a:tailEnd/>
          </a:ln>
          <a:effectLst/>
        </p:spPr>
        <p:txBody>
          <a:bodyPr wrap="none">
            <a:spAutoFit/>
          </a:bodyPr>
          <a:lstStyle/>
          <a:p>
            <a:r>
              <a:rPr lang="en-US" sz="1000"/>
              <a:t>Boyle, </a:t>
            </a:r>
            <a:r>
              <a:rPr lang="en-US" sz="1000" i="1"/>
              <a:t>Renewable Energy, </a:t>
            </a:r>
            <a:r>
              <a:rPr lang="en-US" sz="1000"/>
              <a:t>Oxford University Press (2004)</a:t>
            </a:r>
          </a:p>
        </p:txBody>
      </p:sp>
    </p:spTree>
  </p:cSld>
  <p:clrMapOvr>
    <a:masterClrMapping/>
  </p:clrMapOvr>
  <p:transition>
    <p:pull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Related image"/>
          <p:cNvPicPr>
            <a:picLocks noChangeAspect="1" noChangeArrowheads="1"/>
          </p:cNvPicPr>
          <p:nvPr/>
        </p:nvPicPr>
        <p:blipFill>
          <a:blip r:embed="rId2" cstate="print"/>
          <a:srcRect/>
          <a:stretch>
            <a:fillRect/>
          </a:stretch>
        </p:blipFill>
        <p:spPr bwMode="auto">
          <a:xfrm>
            <a:off x="2209800" y="457200"/>
            <a:ext cx="5715000" cy="3305175"/>
          </a:xfrm>
          <a:prstGeom prst="rect">
            <a:avLst/>
          </a:prstGeom>
          <a:noFill/>
        </p:spPr>
      </p:pic>
      <p:pic>
        <p:nvPicPr>
          <p:cNvPr id="46084" name="Picture 4" descr="Image result for origin of tides on earth"/>
          <p:cNvPicPr>
            <a:picLocks noChangeAspect="1" noChangeArrowheads="1"/>
          </p:cNvPicPr>
          <p:nvPr/>
        </p:nvPicPr>
        <p:blipFill>
          <a:blip r:embed="rId3" cstate="print"/>
          <a:srcRect/>
          <a:stretch>
            <a:fillRect/>
          </a:stretch>
        </p:blipFill>
        <p:spPr bwMode="auto">
          <a:xfrm>
            <a:off x="2057400" y="4343400"/>
            <a:ext cx="6172200" cy="2514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4294967295"/>
          </p:nvPr>
        </p:nvSpPr>
        <p:spPr>
          <a:xfrm>
            <a:off x="6553200" y="6243638"/>
            <a:ext cx="2133600" cy="457200"/>
          </a:xfrm>
          <a:prstGeom prst="rect">
            <a:avLst/>
          </a:prstGeom>
        </p:spPr>
        <p:txBody>
          <a:bodyPr/>
          <a:lstStyle/>
          <a:p>
            <a:fld id="{94174A27-47BE-49E0-A71C-A8A31CC34801}" type="slidenum">
              <a:rPr lang="en-US" altLang="en-US"/>
              <a:pPr/>
              <a:t>17</a:t>
            </a:fld>
            <a:endParaRPr lang="en-US" altLang="en-US"/>
          </a:p>
        </p:txBody>
      </p:sp>
      <p:sp>
        <p:nvSpPr>
          <p:cNvPr id="184322" name="Rectangle 2"/>
          <p:cNvSpPr>
            <a:spLocks noGrp="1" noChangeArrowheads="1"/>
          </p:cNvSpPr>
          <p:nvPr>
            <p:ph type="ctrTitle"/>
          </p:nvPr>
        </p:nvSpPr>
        <p:spPr/>
        <p:txBody>
          <a:bodyPr/>
          <a:lstStyle/>
          <a:p>
            <a:r>
              <a:rPr lang="en-US"/>
              <a:t>Tidal Energy Technologies</a:t>
            </a:r>
          </a:p>
        </p:txBody>
      </p:sp>
      <p:sp>
        <p:nvSpPr>
          <p:cNvPr id="184323" name="Rectangle 3"/>
          <p:cNvSpPr>
            <a:spLocks noGrp="1" noChangeArrowheads="1"/>
          </p:cNvSpPr>
          <p:nvPr>
            <p:ph type="subTitle" idx="1"/>
          </p:nvPr>
        </p:nvSpPr>
        <p:spPr/>
        <p:txBody>
          <a:bodyPr/>
          <a:lstStyle/>
          <a:p>
            <a:r>
              <a:rPr lang="en-US"/>
              <a:t>1. Tidal Turbine Farms</a:t>
            </a:r>
          </a:p>
          <a:p>
            <a:r>
              <a:rPr lang="en-US"/>
              <a:t>2. Tidal Barrages (dams)</a:t>
            </a:r>
          </a:p>
        </p:txBody>
      </p:sp>
    </p:spTree>
  </p:cSld>
  <p:clrMapOvr>
    <a:masterClrMapping/>
  </p:clrMapOvr>
  <p:transition>
    <p:pull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4294967295"/>
          </p:nvPr>
        </p:nvSpPr>
        <p:spPr>
          <a:xfrm>
            <a:off x="6553200" y="6243638"/>
            <a:ext cx="2133600" cy="457200"/>
          </a:xfrm>
          <a:prstGeom prst="rect">
            <a:avLst/>
          </a:prstGeom>
        </p:spPr>
        <p:txBody>
          <a:bodyPr/>
          <a:lstStyle/>
          <a:p>
            <a:fld id="{4DBE99AC-3E75-454F-BD66-8011D821B227}" type="slidenum">
              <a:rPr lang="en-US" altLang="en-US"/>
              <a:pPr/>
              <a:t>18</a:t>
            </a:fld>
            <a:endParaRPr lang="en-US" altLang="en-US"/>
          </a:p>
        </p:txBody>
      </p:sp>
      <p:sp>
        <p:nvSpPr>
          <p:cNvPr id="223234" name="Rectangle 2"/>
          <p:cNvSpPr>
            <a:spLocks noGrp="1" noChangeArrowheads="1"/>
          </p:cNvSpPr>
          <p:nvPr>
            <p:ph type="ctrTitle"/>
          </p:nvPr>
        </p:nvSpPr>
        <p:spPr/>
        <p:txBody>
          <a:bodyPr/>
          <a:lstStyle/>
          <a:p>
            <a:r>
              <a:rPr lang="en-US"/>
              <a:t>1. Tidal Turbine Farms</a:t>
            </a:r>
          </a:p>
        </p:txBody>
      </p:sp>
      <p:pic>
        <p:nvPicPr>
          <p:cNvPr id="223237" name="Picture 5" descr="MarineTurbines"/>
          <p:cNvPicPr>
            <a:picLocks noGrp="1" noChangeAspect="1" noChangeArrowheads="1"/>
          </p:cNvPicPr>
          <p:nvPr>
            <p:ph type="subTitle" idx="1"/>
          </p:nvPr>
        </p:nvPicPr>
        <p:blipFill>
          <a:blip r:embed="rId3" cstate="print"/>
          <a:srcRect/>
          <a:stretch>
            <a:fillRect/>
          </a:stretch>
        </p:blipFill>
        <p:spPr>
          <a:xfrm>
            <a:off x="2133600" y="2667000"/>
            <a:ext cx="5181600" cy="3808413"/>
          </a:xfrm>
          <a:noFill/>
          <a:ln/>
        </p:spPr>
      </p:pic>
    </p:spTree>
  </p:cSld>
  <p:clrMapOvr>
    <a:masterClrMapping/>
  </p:clrMapOvr>
  <p:transition>
    <p:pull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58E94752-A690-4E2D-93E4-E66DA3676FCA}" type="slidenum">
              <a:rPr lang="en-US" altLang="en-US"/>
              <a:pPr/>
              <a:t>19</a:t>
            </a:fld>
            <a:endParaRPr lang="en-US" altLang="en-US"/>
          </a:p>
        </p:txBody>
      </p:sp>
      <p:sp>
        <p:nvSpPr>
          <p:cNvPr id="196610" name="Rectangle 2"/>
          <p:cNvSpPr>
            <a:spLocks noGrp="1" noChangeArrowheads="1"/>
          </p:cNvSpPr>
          <p:nvPr>
            <p:ph type="title"/>
          </p:nvPr>
        </p:nvSpPr>
        <p:spPr/>
        <p:txBody>
          <a:bodyPr/>
          <a:lstStyle/>
          <a:p>
            <a:r>
              <a:rPr lang="en-US"/>
              <a:t>Tidal Turbines (MCT Seagen)</a:t>
            </a:r>
          </a:p>
        </p:txBody>
      </p:sp>
      <p:sp>
        <p:nvSpPr>
          <p:cNvPr id="196617" name="Rectangle 9"/>
          <p:cNvSpPr>
            <a:spLocks noGrp="1" noChangeArrowheads="1"/>
          </p:cNvSpPr>
          <p:nvPr>
            <p:ph type="body" idx="1"/>
          </p:nvPr>
        </p:nvSpPr>
        <p:spPr>
          <a:xfrm>
            <a:off x="457200" y="1600200"/>
            <a:ext cx="4343400" cy="4530725"/>
          </a:xfrm>
        </p:spPr>
        <p:txBody>
          <a:bodyPr/>
          <a:lstStyle/>
          <a:p>
            <a:r>
              <a:rPr lang="en-US" sz="2600"/>
              <a:t>750 kW – 1.5 MW</a:t>
            </a:r>
          </a:p>
          <a:p>
            <a:r>
              <a:rPr lang="en-US" sz="2600"/>
              <a:t>15 – 20 m rotors</a:t>
            </a:r>
          </a:p>
          <a:p>
            <a:r>
              <a:rPr lang="en-US" sz="2600"/>
              <a:t>3 m monopile</a:t>
            </a:r>
          </a:p>
          <a:p>
            <a:r>
              <a:rPr lang="en-US" sz="2600"/>
              <a:t>10 – 20 RPM</a:t>
            </a:r>
          </a:p>
          <a:p>
            <a:r>
              <a:rPr lang="en-US" sz="2600"/>
              <a:t>Deployed in multi-unit farms or arrays</a:t>
            </a:r>
          </a:p>
          <a:p>
            <a:r>
              <a:rPr lang="en-US" sz="2600"/>
              <a:t>Like a wind farm, but</a:t>
            </a:r>
          </a:p>
          <a:p>
            <a:pPr lvl="1"/>
            <a:r>
              <a:rPr lang="en-US" sz="2200"/>
              <a:t>Water 800x denser than air</a:t>
            </a:r>
          </a:p>
          <a:p>
            <a:pPr lvl="1"/>
            <a:r>
              <a:rPr lang="en-US" sz="2200"/>
              <a:t>Smaller rotors</a:t>
            </a:r>
          </a:p>
          <a:p>
            <a:pPr lvl="1"/>
            <a:r>
              <a:rPr lang="en-US" sz="2200"/>
              <a:t>More closely spaced</a:t>
            </a:r>
          </a:p>
        </p:txBody>
      </p:sp>
      <p:pic>
        <p:nvPicPr>
          <p:cNvPr id="196612" name="Picture 4" descr="Seagen%20General%20View%2000%20reduced"/>
          <p:cNvPicPr>
            <a:picLocks noChangeAspect="1" noChangeArrowheads="1"/>
          </p:cNvPicPr>
          <p:nvPr/>
        </p:nvPicPr>
        <p:blipFill>
          <a:blip r:embed="rId3" cstate="print"/>
          <a:srcRect/>
          <a:stretch>
            <a:fillRect/>
          </a:stretch>
        </p:blipFill>
        <p:spPr bwMode="auto">
          <a:xfrm>
            <a:off x="5181600" y="1524000"/>
            <a:ext cx="3028950" cy="4038600"/>
          </a:xfrm>
          <a:prstGeom prst="rect">
            <a:avLst/>
          </a:prstGeom>
          <a:noFill/>
        </p:spPr>
      </p:pic>
      <p:sp>
        <p:nvSpPr>
          <p:cNvPr id="196615" name="Rectangle 7"/>
          <p:cNvSpPr>
            <a:spLocks noChangeArrowheads="1"/>
          </p:cNvSpPr>
          <p:nvPr/>
        </p:nvSpPr>
        <p:spPr bwMode="auto">
          <a:xfrm>
            <a:off x="0" y="6613525"/>
            <a:ext cx="3048000" cy="244475"/>
          </a:xfrm>
          <a:prstGeom prst="rect">
            <a:avLst/>
          </a:prstGeom>
          <a:noFill/>
          <a:ln w="9525">
            <a:noFill/>
            <a:miter lim="800000"/>
            <a:headEnd/>
            <a:tailEnd/>
          </a:ln>
          <a:effectLst/>
        </p:spPr>
        <p:txBody>
          <a:bodyPr>
            <a:spAutoFit/>
          </a:bodyPr>
          <a:lstStyle/>
          <a:p>
            <a:r>
              <a:rPr lang="en-US" sz="1000"/>
              <a:t>http://www.marineturbines.com/technical.htm</a:t>
            </a:r>
          </a:p>
        </p:txBody>
      </p:sp>
      <p:sp>
        <p:nvSpPr>
          <p:cNvPr id="196616" name="Text Box 8"/>
          <p:cNvSpPr txBox="1">
            <a:spLocks noChangeArrowheads="1"/>
          </p:cNvSpPr>
          <p:nvPr/>
        </p:nvSpPr>
        <p:spPr bwMode="auto">
          <a:xfrm>
            <a:off x="5791200" y="5638800"/>
            <a:ext cx="1974850" cy="366713"/>
          </a:xfrm>
          <a:prstGeom prst="rect">
            <a:avLst/>
          </a:prstGeom>
          <a:noFill/>
          <a:ln w="9525">
            <a:noFill/>
            <a:miter lim="800000"/>
            <a:headEnd/>
            <a:tailEnd/>
          </a:ln>
          <a:effectLst/>
        </p:spPr>
        <p:txBody>
          <a:bodyPr wrap="none">
            <a:spAutoFit/>
          </a:bodyPr>
          <a:lstStyle/>
          <a:p>
            <a:r>
              <a:rPr lang="en-US"/>
              <a:t>MCT Seagen Pile</a:t>
            </a:r>
          </a:p>
        </p:txBody>
      </p:sp>
    </p:spTree>
  </p:cSld>
  <p:clrMapOvr>
    <a:masterClrMapping/>
  </p:clrMapOvr>
  <p:transition>
    <p:pull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95E9A43-0860-4965-B460-4CED3552230B}" type="slidenum">
              <a:rPr lang="en-US" altLang="en-US"/>
              <a:pPr/>
              <a:t>2</a:t>
            </a:fld>
            <a:endParaRPr lang="en-US" altLang="en-US"/>
          </a:p>
        </p:txBody>
      </p:sp>
      <p:sp>
        <p:nvSpPr>
          <p:cNvPr id="46082" name="Rectangle 2"/>
          <p:cNvSpPr>
            <a:spLocks noGrp="1" noChangeArrowheads="1"/>
          </p:cNvSpPr>
          <p:nvPr>
            <p:ph type="title"/>
          </p:nvPr>
        </p:nvSpPr>
        <p:spPr/>
        <p:txBody>
          <a:bodyPr/>
          <a:lstStyle/>
          <a:p>
            <a:r>
              <a:rPr lang="en-US"/>
              <a:t>Sources of New Energy</a:t>
            </a:r>
          </a:p>
        </p:txBody>
      </p:sp>
      <p:pic>
        <p:nvPicPr>
          <p:cNvPr id="46083" name="Picture 3" descr="GB Figure 1"/>
          <p:cNvPicPr>
            <a:picLocks noChangeAspect="1" noChangeArrowheads="1"/>
          </p:cNvPicPr>
          <p:nvPr/>
        </p:nvPicPr>
        <p:blipFill>
          <a:blip r:embed="rId2" cstate="print"/>
          <a:srcRect/>
          <a:stretch>
            <a:fillRect/>
          </a:stretch>
        </p:blipFill>
        <p:spPr bwMode="auto">
          <a:xfrm>
            <a:off x="1143000" y="1219200"/>
            <a:ext cx="7086600" cy="4838700"/>
          </a:xfrm>
          <a:prstGeom prst="rect">
            <a:avLst/>
          </a:prstGeom>
          <a:noFill/>
          <a:ln w="9525">
            <a:solidFill>
              <a:schemeClr val="tx1"/>
            </a:solidFill>
            <a:miter lim="800000"/>
            <a:headEnd/>
            <a:tailEnd/>
          </a:ln>
        </p:spPr>
      </p:pic>
      <p:sp>
        <p:nvSpPr>
          <p:cNvPr id="46084" name="Text Box 4"/>
          <p:cNvSpPr txBox="1">
            <a:spLocks noChangeArrowheads="1"/>
          </p:cNvSpPr>
          <p:nvPr/>
        </p:nvSpPr>
        <p:spPr bwMode="auto">
          <a:xfrm>
            <a:off x="0" y="6613525"/>
            <a:ext cx="3436938" cy="244475"/>
          </a:xfrm>
          <a:prstGeom prst="rect">
            <a:avLst/>
          </a:prstGeom>
          <a:noFill/>
          <a:ln w="9525">
            <a:noFill/>
            <a:miter lim="800000"/>
            <a:headEnd/>
            <a:tailEnd/>
          </a:ln>
          <a:effectLst/>
        </p:spPr>
        <p:txBody>
          <a:bodyPr wrap="none">
            <a:spAutoFit/>
          </a:bodyPr>
          <a:lstStyle/>
          <a:p>
            <a:r>
              <a:rPr lang="en-US" sz="1000"/>
              <a:t>Boyle, </a:t>
            </a:r>
            <a:r>
              <a:rPr lang="en-US" sz="1000" i="1"/>
              <a:t>Renewable Energy, </a:t>
            </a:r>
            <a:r>
              <a:rPr lang="en-US" sz="1000"/>
              <a:t>Oxford University Press (2004)</a:t>
            </a:r>
          </a:p>
        </p:txBody>
      </p:sp>
    </p:spTree>
  </p:cSld>
  <p:clrMapOvr>
    <a:masterClrMapping/>
  </p:clrMapOvr>
  <p:transition>
    <p:pull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55600B70-D35C-4D5B-A40A-3BFE46244337}" type="slidenum">
              <a:rPr lang="en-US" altLang="en-US"/>
              <a:pPr/>
              <a:t>20</a:t>
            </a:fld>
            <a:endParaRPr lang="en-US" altLang="en-US"/>
          </a:p>
        </p:txBody>
      </p:sp>
      <p:sp>
        <p:nvSpPr>
          <p:cNvPr id="66562" name="Rectangle 2"/>
          <p:cNvSpPr>
            <a:spLocks noGrp="1" noChangeArrowheads="1"/>
          </p:cNvSpPr>
          <p:nvPr>
            <p:ph type="title"/>
          </p:nvPr>
        </p:nvSpPr>
        <p:spPr/>
        <p:txBody>
          <a:bodyPr/>
          <a:lstStyle/>
          <a:p>
            <a:r>
              <a:rPr lang="en-US"/>
              <a:t>Oscillating Tidal Turbine</a:t>
            </a:r>
          </a:p>
        </p:txBody>
      </p:sp>
      <p:sp>
        <p:nvSpPr>
          <p:cNvPr id="66567" name="Rectangle 7"/>
          <p:cNvSpPr>
            <a:spLocks noGrp="1" noChangeArrowheads="1"/>
          </p:cNvSpPr>
          <p:nvPr>
            <p:ph type="body" sz="half" idx="2"/>
          </p:nvPr>
        </p:nvSpPr>
        <p:spPr/>
        <p:txBody>
          <a:bodyPr/>
          <a:lstStyle/>
          <a:p>
            <a:r>
              <a:rPr lang="en-US" sz="2600"/>
              <a:t>Oscillates up and down</a:t>
            </a:r>
          </a:p>
          <a:p>
            <a:r>
              <a:rPr lang="en-US" sz="2600"/>
              <a:t>150 kW prototype operational (2003)</a:t>
            </a:r>
          </a:p>
          <a:p>
            <a:r>
              <a:rPr lang="en-US" sz="2600"/>
              <a:t>Plans for 3 – 5 MW prototypes</a:t>
            </a:r>
          </a:p>
        </p:txBody>
      </p:sp>
      <p:pic>
        <p:nvPicPr>
          <p:cNvPr id="66564" name="Picture 4" descr="GB Figure 6"/>
          <p:cNvPicPr>
            <a:picLocks noChangeAspect="1" noChangeArrowheads="1"/>
          </p:cNvPicPr>
          <p:nvPr/>
        </p:nvPicPr>
        <p:blipFill>
          <a:blip r:embed="rId3" cstate="print"/>
          <a:srcRect/>
          <a:stretch>
            <a:fillRect/>
          </a:stretch>
        </p:blipFill>
        <p:spPr bwMode="auto">
          <a:xfrm>
            <a:off x="457200" y="1600200"/>
            <a:ext cx="3971925" cy="4191000"/>
          </a:xfrm>
          <a:prstGeom prst="rect">
            <a:avLst/>
          </a:prstGeom>
          <a:noFill/>
        </p:spPr>
      </p:pic>
      <p:sp>
        <p:nvSpPr>
          <p:cNvPr id="66565" name="Text Box 5"/>
          <p:cNvSpPr txBox="1">
            <a:spLocks noChangeArrowheads="1"/>
          </p:cNvSpPr>
          <p:nvPr/>
        </p:nvSpPr>
        <p:spPr bwMode="auto">
          <a:xfrm>
            <a:off x="0" y="6613525"/>
            <a:ext cx="3436938" cy="244475"/>
          </a:xfrm>
          <a:prstGeom prst="rect">
            <a:avLst/>
          </a:prstGeom>
          <a:noFill/>
          <a:ln w="9525">
            <a:noFill/>
            <a:miter lim="800000"/>
            <a:headEnd/>
            <a:tailEnd/>
          </a:ln>
          <a:effectLst/>
        </p:spPr>
        <p:txBody>
          <a:bodyPr wrap="none">
            <a:spAutoFit/>
          </a:bodyPr>
          <a:lstStyle/>
          <a:p>
            <a:r>
              <a:rPr lang="en-US" sz="1000"/>
              <a:t>Boyle, </a:t>
            </a:r>
            <a:r>
              <a:rPr lang="en-US" sz="1000" i="1"/>
              <a:t>Renewable Energy, </a:t>
            </a:r>
            <a:r>
              <a:rPr lang="en-US" sz="1000"/>
              <a:t>Oxford University Press (2004)</a:t>
            </a:r>
          </a:p>
        </p:txBody>
      </p:sp>
      <p:pic>
        <p:nvPicPr>
          <p:cNvPr id="66569" name="Picture 9" descr="ropg_1"/>
          <p:cNvPicPr>
            <a:picLocks noChangeAspect="1" noChangeArrowheads="1"/>
          </p:cNvPicPr>
          <p:nvPr/>
        </p:nvPicPr>
        <p:blipFill>
          <a:blip r:embed="rId4" cstate="print"/>
          <a:srcRect/>
          <a:stretch>
            <a:fillRect/>
          </a:stretch>
        </p:blipFill>
        <p:spPr bwMode="auto">
          <a:xfrm>
            <a:off x="6858000" y="3505200"/>
            <a:ext cx="1701800" cy="2514600"/>
          </a:xfrm>
          <a:prstGeom prst="rect">
            <a:avLst/>
          </a:prstGeom>
          <a:noFill/>
        </p:spPr>
      </p:pic>
      <p:sp>
        <p:nvSpPr>
          <p:cNvPr id="66570" name="Rectangle 10"/>
          <p:cNvSpPr>
            <a:spLocks noChangeArrowheads="1"/>
          </p:cNvSpPr>
          <p:nvPr/>
        </p:nvSpPr>
        <p:spPr bwMode="auto">
          <a:xfrm>
            <a:off x="7010400" y="6172200"/>
            <a:ext cx="1363663" cy="244475"/>
          </a:xfrm>
          <a:prstGeom prst="rect">
            <a:avLst/>
          </a:prstGeom>
          <a:noFill/>
          <a:ln w="9525">
            <a:noFill/>
            <a:miter lim="800000"/>
            <a:headEnd/>
            <a:tailEnd/>
          </a:ln>
          <a:effectLst/>
        </p:spPr>
        <p:txBody>
          <a:bodyPr wrap="none">
            <a:spAutoFit/>
          </a:bodyPr>
          <a:lstStyle/>
          <a:p>
            <a:pPr>
              <a:spcBef>
                <a:spcPct val="30000"/>
              </a:spcBef>
            </a:pPr>
            <a:r>
              <a:rPr lang="en-US" sz="1000"/>
              <a:t>http://www.engb.com</a:t>
            </a:r>
          </a:p>
        </p:txBody>
      </p:sp>
    </p:spTree>
  </p:cSld>
  <p:clrMapOvr>
    <a:masterClrMapping/>
  </p:clrMapOvr>
  <p:transition>
    <p:pull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1CE31ADD-B3BB-4CFD-AFB3-7FFC80A47D83}" type="slidenum">
              <a:rPr lang="en-US" altLang="en-US"/>
              <a:pPr/>
              <a:t>21</a:t>
            </a:fld>
            <a:endParaRPr lang="en-US" altLang="en-US"/>
          </a:p>
        </p:txBody>
      </p:sp>
      <p:sp>
        <p:nvSpPr>
          <p:cNvPr id="69636" name="Rectangle 4"/>
          <p:cNvSpPr>
            <a:spLocks noGrp="1" noChangeArrowheads="1"/>
          </p:cNvSpPr>
          <p:nvPr>
            <p:ph type="title"/>
          </p:nvPr>
        </p:nvSpPr>
        <p:spPr/>
        <p:txBody>
          <a:bodyPr/>
          <a:lstStyle/>
          <a:p>
            <a:r>
              <a:rPr lang="en-US"/>
              <a:t>Polo Tidal Turbine</a:t>
            </a:r>
          </a:p>
        </p:txBody>
      </p:sp>
      <p:sp>
        <p:nvSpPr>
          <p:cNvPr id="69640" name="Rectangle 8"/>
          <p:cNvSpPr>
            <a:spLocks noGrp="1" noChangeArrowheads="1"/>
          </p:cNvSpPr>
          <p:nvPr>
            <p:ph type="body" sz="half" idx="2"/>
          </p:nvPr>
        </p:nvSpPr>
        <p:spPr>
          <a:xfrm>
            <a:off x="4800600" y="1600200"/>
            <a:ext cx="3886200" cy="4530725"/>
          </a:xfrm>
        </p:spPr>
        <p:txBody>
          <a:bodyPr/>
          <a:lstStyle/>
          <a:p>
            <a:r>
              <a:rPr lang="en-US" sz="2600"/>
              <a:t>Vertical turbine blades</a:t>
            </a:r>
          </a:p>
          <a:p>
            <a:r>
              <a:rPr lang="en-US" sz="2600"/>
              <a:t>Rotates under a tethered ring</a:t>
            </a:r>
          </a:p>
          <a:p>
            <a:r>
              <a:rPr lang="en-US" sz="2600"/>
              <a:t>50 m in diameter</a:t>
            </a:r>
          </a:p>
          <a:p>
            <a:r>
              <a:rPr lang="en-US" sz="2600"/>
              <a:t>20 m deep</a:t>
            </a:r>
          </a:p>
          <a:p>
            <a:r>
              <a:rPr lang="en-US" sz="2600"/>
              <a:t>600 tonnes</a:t>
            </a:r>
          </a:p>
          <a:p>
            <a:r>
              <a:rPr lang="en-US" sz="2600"/>
              <a:t>Max power 12 MW</a:t>
            </a:r>
          </a:p>
        </p:txBody>
      </p:sp>
      <p:pic>
        <p:nvPicPr>
          <p:cNvPr id="69637" name="Picture 5" descr="GB Figure 6"/>
          <p:cNvPicPr>
            <a:picLocks noChangeAspect="1" noChangeArrowheads="1"/>
          </p:cNvPicPr>
          <p:nvPr/>
        </p:nvPicPr>
        <p:blipFill>
          <a:blip r:embed="rId2" cstate="print"/>
          <a:srcRect/>
          <a:stretch>
            <a:fillRect/>
          </a:stretch>
        </p:blipFill>
        <p:spPr bwMode="auto">
          <a:xfrm>
            <a:off x="609600" y="1524000"/>
            <a:ext cx="4035425" cy="4419600"/>
          </a:xfrm>
          <a:prstGeom prst="rect">
            <a:avLst/>
          </a:prstGeom>
          <a:noFill/>
        </p:spPr>
      </p:pic>
      <p:sp>
        <p:nvSpPr>
          <p:cNvPr id="69638" name="Text Box 6"/>
          <p:cNvSpPr txBox="1">
            <a:spLocks noChangeArrowheads="1"/>
          </p:cNvSpPr>
          <p:nvPr/>
        </p:nvSpPr>
        <p:spPr bwMode="auto">
          <a:xfrm>
            <a:off x="0" y="6613525"/>
            <a:ext cx="3436938" cy="244475"/>
          </a:xfrm>
          <a:prstGeom prst="rect">
            <a:avLst/>
          </a:prstGeom>
          <a:noFill/>
          <a:ln w="9525">
            <a:noFill/>
            <a:miter lim="800000"/>
            <a:headEnd/>
            <a:tailEnd/>
          </a:ln>
          <a:effectLst/>
        </p:spPr>
        <p:txBody>
          <a:bodyPr wrap="none">
            <a:spAutoFit/>
          </a:bodyPr>
          <a:lstStyle/>
          <a:p>
            <a:r>
              <a:rPr lang="en-US" sz="1000"/>
              <a:t>Boyle, </a:t>
            </a:r>
            <a:r>
              <a:rPr lang="en-US" sz="1000" i="1"/>
              <a:t>Renewable Energy, </a:t>
            </a:r>
            <a:r>
              <a:rPr lang="en-US" sz="1000"/>
              <a:t>Oxford University Press (2004)</a:t>
            </a:r>
          </a:p>
        </p:txBody>
      </p:sp>
    </p:spTree>
  </p:cSld>
  <p:clrMapOvr>
    <a:masterClrMapping/>
  </p:clrMapOvr>
  <p:transition>
    <p:pull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7E8094E-0DB5-4E6F-87A9-11AF2C4BCCEB}" type="slidenum">
              <a:rPr lang="en-US" altLang="en-US"/>
              <a:pPr/>
              <a:t>22</a:t>
            </a:fld>
            <a:endParaRPr lang="en-US" altLang="en-US"/>
          </a:p>
        </p:txBody>
      </p:sp>
      <p:sp>
        <p:nvSpPr>
          <p:cNvPr id="214020" name="Rectangle 4"/>
          <p:cNvSpPr>
            <a:spLocks noGrp="1" noChangeArrowheads="1"/>
          </p:cNvSpPr>
          <p:nvPr>
            <p:ph type="title"/>
          </p:nvPr>
        </p:nvSpPr>
        <p:spPr/>
        <p:txBody>
          <a:bodyPr/>
          <a:lstStyle/>
          <a:p>
            <a:r>
              <a:rPr lang="en-US"/>
              <a:t>Advantages of Tidal Turbines</a:t>
            </a:r>
          </a:p>
        </p:txBody>
      </p:sp>
      <p:sp>
        <p:nvSpPr>
          <p:cNvPr id="214021" name="Rectangle 5"/>
          <p:cNvSpPr>
            <a:spLocks noGrp="1" noChangeArrowheads="1"/>
          </p:cNvSpPr>
          <p:nvPr>
            <p:ph type="body" idx="1"/>
          </p:nvPr>
        </p:nvSpPr>
        <p:spPr/>
        <p:txBody>
          <a:bodyPr>
            <a:normAutofit lnSpcReduction="10000"/>
          </a:bodyPr>
          <a:lstStyle/>
          <a:p>
            <a:r>
              <a:rPr lang="en-US"/>
              <a:t>Low Visual Impact</a:t>
            </a:r>
          </a:p>
          <a:p>
            <a:pPr lvl="1"/>
            <a:r>
              <a:rPr lang="en-US"/>
              <a:t>Mainly, if not totally submerged.</a:t>
            </a:r>
          </a:p>
          <a:p>
            <a:r>
              <a:rPr lang="en-US"/>
              <a:t>Low Noise Pollution </a:t>
            </a:r>
          </a:p>
          <a:p>
            <a:pPr lvl="1"/>
            <a:r>
              <a:rPr lang="en-US"/>
              <a:t>Sound levels transmitted are very low</a:t>
            </a:r>
          </a:p>
          <a:p>
            <a:r>
              <a:rPr lang="en-US"/>
              <a:t>High Predictability</a:t>
            </a:r>
          </a:p>
          <a:p>
            <a:pPr lvl="1"/>
            <a:r>
              <a:rPr lang="en-US"/>
              <a:t>Tides predicted years in advance, unlike wind</a:t>
            </a:r>
          </a:p>
          <a:p>
            <a:r>
              <a:rPr lang="en-US"/>
              <a:t>High Power Density</a:t>
            </a:r>
          </a:p>
          <a:p>
            <a:pPr lvl="1"/>
            <a:r>
              <a:rPr lang="en-US"/>
              <a:t>Much smaller turbines than wind turbines for the same power</a:t>
            </a:r>
          </a:p>
        </p:txBody>
      </p:sp>
      <p:sp>
        <p:nvSpPr>
          <p:cNvPr id="214022" name="Rectangle 6"/>
          <p:cNvSpPr>
            <a:spLocks noChangeArrowheads="1"/>
          </p:cNvSpPr>
          <p:nvPr/>
        </p:nvSpPr>
        <p:spPr bwMode="auto">
          <a:xfrm>
            <a:off x="0" y="6589713"/>
            <a:ext cx="2519363" cy="244475"/>
          </a:xfrm>
          <a:prstGeom prst="rect">
            <a:avLst/>
          </a:prstGeom>
          <a:noFill/>
          <a:ln w="9525">
            <a:noFill/>
            <a:miter lim="800000"/>
            <a:headEnd/>
            <a:tailEnd/>
          </a:ln>
          <a:effectLst/>
        </p:spPr>
        <p:txBody>
          <a:bodyPr wrap="none">
            <a:spAutoFit/>
          </a:bodyPr>
          <a:lstStyle/>
          <a:p>
            <a:r>
              <a:rPr lang="en-US" sz="1000"/>
              <a:t>http://ee4.swan.ac.uk/egormeja/index.htm</a:t>
            </a:r>
          </a:p>
        </p:txBody>
      </p:sp>
    </p:spTree>
  </p:cSld>
  <p:clrMapOvr>
    <a:masterClrMapping/>
  </p:clrMapOvr>
  <p:transition>
    <p:pull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3402471-9229-4CE5-9638-ED739F59B505}" type="slidenum">
              <a:rPr lang="en-US" altLang="en-US"/>
              <a:pPr/>
              <a:t>23</a:t>
            </a:fld>
            <a:endParaRPr lang="en-US" altLang="en-US"/>
          </a:p>
        </p:txBody>
      </p:sp>
      <p:sp>
        <p:nvSpPr>
          <p:cNvPr id="292866" name="Rectangle 2"/>
          <p:cNvSpPr>
            <a:spLocks noGrp="1" noChangeArrowheads="1"/>
          </p:cNvSpPr>
          <p:nvPr>
            <p:ph type="title"/>
          </p:nvPr>
        </p:nvSpPr>
        <p:spPr/>
        <p:txBody>
          <a:bodyPr/>
          <a:lstStyle/>
          <a:p>
            <a:r>
              <a:rPr lang="en-US"/>
              <a:t>Disadvantages of Tidal Turbines</a:t>
            </a:r>
          </a:p>
        </p:txBody>
      </p:sp>
      <p:sp>
        <p:nvSpPr>
          <p:cNvPr id="292867" name="Rectangle 3"/>
          <p:cNvSpPr>
            <a:spLocks noGrp="1" noChangeArrowheads="1"/>
          </p:cNvSpPr>
          <p:nvPr>
            <p:ph type="body" idx="1"/>
          </p:nvPr>
        </p:nvSpPr>
        <p:spPr/>
        <p:txBody>
          <a:bodyPr/>
          <a:lstStyle/>
          <a:p>
            <a:r>
              <a:rPr lang="en-US"/>
              <a:t>High maintenance costs</a:t>
            </a:r>
          </a:p>
          <a:p>
            <a:r>
              <a:rPr lang="en-US"/>
              <a:t>High power distribution costs</a:t>
            </a:r>
          </a:p>
          <a:p>
            <a:r>
              <a:rPr lang="en-US"/>
              <a:t>Somewhat limited upside capacity</a:t>
            </a:r>
          </a:p>
          <a:p>
            <a:r>
              <a:rPr lang="en-US"/>
              <a:t>Intermittent power generation</a:t>
            </a:r>
          </a:p>
        </p:txBody>
      </p:sp>
    </p:spTree>
  </p:cSld>
  <p:clrMapOvr>
    <a:masterClrMapping/>
  </p:clrMapOvr>
  <p:transition>
    <p:pull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4294967295"/>
          </p:nvPr>
        </p:nvSpPr>
        <p:spPr>
          <a:xfrm>
            <a:off x="6553200" y="6243638"/>
            <a:ext cx="2133600" cy="457200"/>
          </a:xfrm>
          <a:prstGeom prst="rect">
            <a:avLst/>
          </a:prstGeom>
        </p:spPr>
        <p:txBody>
          <a:bodyPr/>
          <a:lstStyle/>
          <a:p>
            <a:fld id="{7A36B70C-37BF-4F83-A8D2-5768D28A61FF}" type="slidenum">
              <a:rPr lang="en-US" altLang="en-US"/>
              <a:pPr/>
              <a:t>24</a:t>
            </a:fld>
            <a:endParaRPr lang="en-US" altLang="en-US"/>
          </a:p>
        </p:txBody>
      </p:sp>
      <p:sp>
        <p:nvSpPr>
          <p:cNvPr id="202755" name="Rectangle 3"/>
          <p:cNvSpPr>
            <a:spLocks noGrp="1" noChangeArrowheads="1"/>
          </p:cNvSpPr>
          <p:nvPr>
            <p:ph type="ctrTitle"/>
          </p:nvPr>
        </p:nvSpPr>
        <p:spPr/>
        <p:txBody>
          <a:bodyPr/>
          <a:lstStyle/>
          <a:p>
            <a:r>
              <a:rPr lang="en-US"/>
              <a:t>2. Tidal Barrage Schemes</a:t>
            </a:r>
          </a:p>
        </p:txBody>
      </p:sp>
      <p:sp>
        <p:nvSpPr>
          <p:cNvPr id="202756" name="Rectangle 4"/>
          <p:cNvSpPr>
            <a:spLocks noGrp="1" noChangeArrowheads="1"/>
          </p:cNvSpPr>
          <p:nvPr>
            <p:ph type="subTitle" idx="1"/>
          </p:nvPr>
        </p:nvSpPr>
        <p:spPr/>
        <p:txBody>
          <a:bodyPr/>
          <a:lstStyle/>
          <a:p>
            <a:endParaRPr lang="en-US"/>
          </a:p>
        </p:txBody>
      </p:sp>
    </p:spTree>
  </p:cSld>
  <p:clrMapOvr>
    <a:masterClrMapping/>
  </p:clrMapOvr>
  <p:transition>
    <p:pull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0" y="0"/>
            <a:ext cx="8229600" cy="1143000"/>
          </a:xfrm>
        </p:spPr>
        <p:txBody>
          <a:bodyPr/>
          <a:lstStyle/>
          <a:p>
            <a:pPr algn="l" eaLnBrk="1" hangingPunct="1"/>
            <a:r>
              <a:rPr lang="en-US" smtClean="0">
                <a:solidFill>
                  <a:srgbClr val="FFFF00"/>
                </a:solidFill>
                <a:ea typeface="ＭＳ Ｐゴシック" pitchFamily="34" charset="-128"/>
              </a:rPr>
              <a:t>(Conventional) Tidal Energy</a:t>
            </a:r>
          </a:p>
        </p:txBody>
      </p:sp>
      <p:sp>
        <p:nvSpPr>
          <p:cNvPr id="11267" name="Rectangle 3"/>
          <p:cNvSpPr>
            <a:spLocks noChangeArrowheads="1"/>
          </p:cNvSpPr>
          <p:nvPr/>
        </p:nvSpPr>
        <p:spPr bwMode="auto">
          <a:xfrm>
            <a:off x="306388" y="5081588"/>
            <a:ext cx="8850312" cy="1014412"/>
          </a:xfrm>
          <a:prstGeom prst="rect">
            <a:avLst/>
          </a:prstGeom>
          <a:noFill/>
          <a:ln w="9525">
            <a:noFill/>
            <a:miter lim="800000"/>
            <a:headEnd/>
            <a:tailEnd/>
          </a:ln>
        </p:spPr>
        <p:txBody>
          <a:bodyPr>
            <a:spAutoFit/>
          </a:bodyPr>
          <a:lstStyle/>
          <a:p>
            <a:r>
              <a:rPr lang="en-US" sz="2000">
                <a:latin typeface="Calibri" pitchFamily="34" charset="0"/>
              </a:rPr>
              <a:t>Technologies for harnessing energy from tides by building barrage across estuary are well developed, but this type of conversion process could have significant impact on local ecosystem.</a:t>
            </a:r>
          </a:p>
        </p:txBody>
      </p:sp>
      <p:pic>
        <p:nvPicPr>
          <p:cNvPr id="11268" name="Picture 4" descr="12"/>
          <p:cNvPicPr>
            <a:picLocks noChangeAspect="1" noChangeArrowheads="1"/>
          </p:cNvPicPr>
          <p:nvPr/>
        </p:nvPicPr>
        <p:blipFill>
          <a:blip r:embed="rId2" cstate="print"/>
          <a:srcRect/>
          <a:stretch>
            <a:fillRect/>
          </a:stretch>
        </p:blipFill>
        <p:spPr bwMode="auto">
          <a:xfrm>
            <a:off x="611188" y="1579563"/>
            <a:ext cx="7966075" cy="3014662"/>
          </a:xfrm>
          <a:prstGeom prst="rect">
            <a:avLst/>
          </a:prstGeom>
          <a:noFill/>
          <a:ln w="9525">
            <a:noFill/>
            <a:miter lim="800000"/>
            <a:headEnd/>
            <a:tailEnd/>
          </a:ln>
        </p:spPr>
      </p:pic>
      <p:sp>
        <p:nvSpPr>
          <p:cNvPr id="11269" name="Slide Number Placeholder 5"/>
          <p:cNvSpPr>
            <a:spLocks noGrp="1"/>
          </p:cNvSpPr>
          <p:nvPr>
            <p:ph type="sldNum" sz="quarter" idx="12"/>
          </p:nvPr>
        </p:nvSpPr>
        <p:spPr bwMode="auto">
          <a:noFill/>
          <a:ln>
            <a:miter lim="800000"/>
            <a:headEnd/>
            <a:tailEnd/>
          </a:ln>
        </p:spPr>
        <p:txBody>
          <a:bodyPr/>
          <a:lstStyle/>
          <a:p>
            <a:fld id="{40608C1C-3D9D-4110-A3CC-3F16D5C371AC}" type="slidenum">
              <a:rPr lang="en-US">
                <a:latin typeface="Calibri" pitchFamily="34" charset="0"/>
                <a:ea typeface="ＭＳ Ｐゴシック" pitchFamily="34" charset="-128"/>
              </a:rPr>
              <a:pPr/>
              <a:t>25</a:t>
            </a:fld>
            <a:endParaRPr lang="en-US">
              <a:latin typeface="Calibri"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6CBD63D-B91E-490D-A9E2-B8339832395F}" type="slidenum">
              <a:rPr lang="en-US" altLang="en-US"/>
              <a:pPr/>
              <a:t>26</a:t>
            </a:fld>
            <a:endParaRPr lang="en-US" altLang="en-US"/>
          </a:p>
        </p:txBody>
      </p:sp>
      <p:sp>
        <p:nvSpPr>
          <p:cNvPr id="218114" name="Rectangle 2"/>
          <p:cNvSpPr>
            <a:spLocks noGrp="1" noChangeArrowheads="1"/>
          </p:cNvSpPr>
          <p:nvPr>
            <p:ph type="title"/>
          </p:nvPr>
        </p:nvSpPr>
        <p:spPr/>
        <p:txBody>
          <a:bodyPr/>
          <a:lstStyle/>
          <a:p>
            <a:r>
              <a:rPr lang="en-US"/>
              <a:t>Definitions</a:t>
            </a:r>
          </a:p>
        </p:txBody>
      </p:sp>
      <p:sp>
        <p:nvSpPr>
          <p:cNvPr id="218115" name="Rectangle 3"/>
          <p:cNvSpPr>
            <a:spLocks noGrp="1" noChangeArrowheads="1"/>
          </p:cNvSpPr>
          <p:nvPr>
            <p:ph type="body" idx="1"/>
          </p:nvPr>
        </p:nvSpPr>
        <p:spPr/>
        <p:txBody>
          <a:bodyPr/>
          <a:lstStyle/>
          <a:p>
            <a:r>
              <a:rPr lang="en-US"/>
              <a:t>Barrage</a:t>
            </a:r>
          </a:p>
          <a:p>
            <a:pPr lvl="1"/>
            <a:r>
              <a:rPr lang="en-US"/>
              <a:t>An artificial dam to increase the depth of water for use in irrigation or navigation, or in this case, generating electricity. </a:t>
            </a:r>
          </a:p>
          <a:p>
            <a:r>
              <a:rPr lang="en-US"/>
              <a:t>Flood</a:t>
            </a:r>
          </a:p>
          <a:p>
            <a:pPr lvl="1"/>
            <a:r>
              <a:rPr lang="en-US"/>
              <a:t>The rise of the tide toward land (rising tide)</a:t>
            </a:r>
          </a:p>
          <a:p>
            <a:r>
              <a:rPr lang="en-US"/>
              <a:t>Ebb </a:t>
            </a:r>
          </a:p>
          <a:p>
            <a:pPr lvl="1"/>
            <a:r>
              <a:rPr lang="en-US"/>
              <a:t>The return of the tide to the sea (falling tide)</a:t>
            </a:r>
          </a:p>
        </p:txBody>
      </p:sp>
    </p:spTree>
  </p:cSld>
  <p:clrMapOvr>
    <a:masterClrMapping/>
  </p:clrMapOvr>
  <p:transition>
    <p:pull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2CEF1A23-3DA0-4C56-8A19-E00280992E21}" type="slidenum">
              <a:rPr lang="en-US" altLang="en-US"/>
              <a:pPr/>
              <a:t>27</a:t>
            </a:fld>
            <a:endParaRPr lang="en-US" altLang="en-US"/>
          </a:p>
        </p:txBody>
      </p:sp>
      <p:sp>
        <p:nvSpPr>
          <p:cNvPr id="277506" name="Rectangle 2"/>
          <p:cNvSpPr>
            <a:spLocks noGrp="1" noChangeArrowheads="1"/>
          </p:cNvSpPr>
          <p:nvPr>
            <p:ph type="title"/>
          </p:nvPr>
        </p:nvSpPr>
        <p:spPr/>
        <p:txBody>
          <a:bodyPr/>
          <a:lstStyle/>
          <a:p>
            <a:r>
              <a:rPr lang="en-US"/>
              <a:t>Potential Tidal Barrage Sites</a:t>
            </a:r>
          </a:p>
        </p:txBody>
      </p:sp>
      <p:pic>
        <p:nvPicPr>
          <p:cNvPr id="277507" name="Picture 3" descr="GB Figure 6"/>
          <p:cNvPicPr>
            <a:picLocks noChangeAspect="1" noChangeArrowheads="1"/>
          </p:cNvPicPr>
          <p:nvPr/>
        </p:nvPicPr>
        <p:blipFill>
          <a:blip r:embed="rId2" cstate="print"/>
          <a:srcRect/>
          <a:stretch>
            <a:fillRect/>
          </a:stretch>
        </p:blipFill>
        <p:spPr bwMode="auto">
          <a:xfrm>
            <a:off x="1524000" y="1371600"/>
            <a:ext cx="5943600" cy="4221163"/>
          </a:xfrm>
          <a:prstGeom prst="rect">
            <a:avLst/>
          </a:prstGeom>
          <a:noFill/>
        </p:spPr>
      </p:pic>
      <p:sp>
        <p:nvSpPr>
          <p:cNvPr id="277508" name="Text Box 4"/>
          <p:cNvSpPr txBox="1">
            <a:spLocks noChangeArrowheads="1"/>
          </p:cNvSpPr>
          <p:nvPr/>
        </p:nvSpPr>
        <p:spPr bwMode="auto">
          <a:xfrm>
            <a:off x="0" y="6613525"/>
            <a:ext cx="3436938" cy="244475"/>
          </a:xfrm>
          <a:prstGeom prst="rect">
            <a:avLst/>
          </a:prstGeom>
          <a:noFill/>
          <a:ln w="9525">
            <a:noFill/>
            <a:miter lim="800000"/>
            <a:headEnd/>
            <a:tailEnd/>
          </a:ln>
          <a:effectLst/>
        </p:spPr>
        <p:txBody>
          <a:bodyPr wrap="none">
            <a:spAutoFit/>
          </a:bodyPr>
          <a:lstStyle/>
          <a:p>
            <a:r>
              <a:rPr lang="en-US" sz="1000"/>
              <a:t>Boyle, </a:t>
            </a:r>
            <a:r>
              <a:rPr lang="en-US" sz="1000" i="1"/>
              <a:t>Renewable Energy, </a:t>
            </a:r>
            <a:r>
              <a:rPr lang="en-US" sz="1000"/>
              <a:t>Oxford University Press (2004)</a:t>
            </a:r>
          </a:p>
        </p:txBody>
      </p:sp>
      <p:sp>
        <p:nvSpPr>
          <p:cNvPr id="277509" name="Rectangle 5"/>
          <p:cNvSpPr>
            <a:spLocks noChangeArrowheads="1"/>
          </p:cNvSpPr>
          <p:nvPr/>
        </p:nvSpPr>
        <p:spPr bwMode="auto">
          <a:xfrm>
            <a:off x="69850" y="5791200"/>
            <a:ext cx="8934450" cy="366713"/>
          </a:xfrm>
          <a:prstGeom prst="rect">
            <a:avLst/>
          </a:prstGeom>
          <a:noFill/>
          <a:ln w="9525">
            <a:noFill/>
            <a:miter lim="800000"/>
            <a:headEnd/>
            <a:tailEnd/>
          </a:ln>
          <a:effectLst/>
        </p:spPr>
        <p:txBody>
          <a:bodyPr wrap="none" anchor="ctr">
            <a:spAutoFit/>
          </a:bodyPr>
          <a:lstStyle/>
          <a:p>
            <a:r>
              <a:rPr lang="en-US"/>
              <a:t>Only about 20 sites in the world have been identified as possible tidal barrage stations </a:t>
            </a:r>
          </a:p>
        </p:txBody>
      </p:sp>
    </p:spTree>
  </p:cSld>
  <p:clrMapOvr>
    <a:masterClrMapping/>
  </p:clrMapOvr>
  <p:transition>
    <p:pull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AE8A9B8-1DA3-4222-AD94-D14658564164}" type="slidenum">
              <a:rPr lang="en-US" altLang="en-US"/>
              <a:pPr/>
              <a:t>28</a:t>
            </a:fld>
            <a:endParaRPr lang="en-US" altLang="en-US"/>
          </a:p>
        </p:txBody>
      </p:sp>
      <p:sp>
        <p:nvSpPr>
          <p:cNvPr id="241666" name="Rectangle 2"/>
          <p:cNvSpPr>
            <a:spLocks noGrp="1" noChangeArrowheads="1"/>
          </p:cNvSpPr>
          <p:nvPr>
            <p:ph type="title"/>
          </p:nvPr>
        </p:nvSpPr>
        <p:spPr/>
        <p:txBody>
          <a:bodyPr/>
          <a:lstStyle/>
          <a:p>
            <a:r>
              <a:rPr lang="en-US"/>
              <a:t>Tidal Barrage Tubular Turbine</a:t>
            </a:r>
          </a:p>
        </p:txBody>
      </p:sp>
      <p:pic>
        <p:nvPicPr>
          <p:cNvPr id="241667" name="Picture 3" descr="GB Figure 6"/>
          <p:cNvPicPr>
            <a:picLocks noChangeAspect="1" noChangeArrowheads="1"/>
          </p:cNvPicPr>
          <p:nvPr/>
        </p:nvPicPr>
        <p:blipFill>
          <a:blip r:embed="rId2" cstate="print"/>
          <a:srcRect/>
          <a:stretch>
            <a:fillRect/>
          </a:stretch>
        </p:blipFill>
        <p:spPr bwMode="auto">
          <a:xfrm>
            <a:off x="1371600" y="1371600"/>
            <a:ext cx="5867400" cy="4576763"/>
          </a:xfrm>
          <a:prstGeom prst="rect">
            <a:avLst/>
          </a:prstGeom>
          <a:noFill/>
        </p:spPr>
      </p:pic>
      <p:sp>
        <p:nvSpPr>
          <p:cNvPr id="241668" name="Text Box 4"/>
          <p:cNvSpPr txBox="1">
            <a:spLocks noChangeArrowheads="1"/>
          </p:cNvSpPr>
          <p:nvPr/>
        </p:nvSpPr>
        <p:spPr bwMode="auto">
          <a:xfrm>
            <a:off x="0" y="6613525"/>
            <a:ext cx="3436938" cy="244475"/>
          </a:xfrm>
          <a:prstGeom prst="rect">
            <a:avLst/>
          </a:prstGeom>
          <a:noFill/>
          <a:ln w="9525">
            <a:noFill/>
            <a:miter lim="800000"/>
            <a:headEnd/>
            <a:tailEnd/>
          </a:ln>
          <a:effectLst/>
        </p:spPr>
        <p:txBody>
          <a:bodyPr wrap="none">
            <a:spAutoFit/>
          </a:bodyPr>
          <a:lstStyle/>
          <a:p>
            <a:r>
              <a:rPr lang="en-US" sz="1000"/>
              <a:t>Boyle, </a:t>
            </a:r>
            <a:r>
              <a:rPr lang="en-US" sz="1000" i="1"/>
              <a:t>Renewable Energy, </a:t>
            </a:r>
            <a:r>
              <a:rPr lang="en-US" sz="1000"/>
              <a:t>Oxford University Press (2004)</a:t>
            </a:r>
          </a:p>
        </p:txBody>
      </p:sp>
    </p:spTree>
  </p:cSld>
  <p:clrMapOvr>
    <a:masterClrMapping/>
  </p:clrMapOvr>
  <p:transition>
    <p:pull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90CAC4F-1993-47D5-A199-9DFC4D807A52}" type="slidenum">
              <a:rPr lang="en-US" altLang="en-US"/>
              <a:pPr/>
              <a:t>29</a:t>
            </a:fld>
            <a:endParaRPr lang="en-US" altLang="en-US"/>
          </a:p>
        </p:txBody>
      </p:sp>
      <p:sp>
        <p:nvSpPr>
          <p:cNvPr id="253955" name="Rectangle 3"/>
          <p:cNvSpPr>
            <a:spLocks noGrp="1" noChangeArrowheads="1"/>
          </p:cNvSpPr>
          <p:nvPr>
            <p:ph type="title"/>
          </p:nvPr>
        </p:nvSpPr>
        <p:spPr/>
        <p:txBody>
          <a:bodyPr/>
          <a:lstStyle/>
          <a:p>
            <a:r>
              <a:rPr lang="en-US"/>
              <a:t>La Rance Tidal Power Barrage</a:t>
            </a:r>
          </a:p>
        </p:txBody>
      </p:sp>
      <p:sp>
        <p:nvSpPr>
          <p:cNvPr id="253956" name="Rectangle 4"/>
          <p:cNvSpPr>
            <a:spLocks noGrp="1" noChangeArrowheads="1"/>
          </p:cNvSpPr>
          <p:nvPr>
            <p:ph type="body" idx="1"/>
          </p:nvPr>
        </p:nvSpPr>
        <p:spPr>
          <a:xfrm>
            <a:off x="457200" y="1295400"/>
            <a:ext cx="8229600" cy="5029200"/>
          </a:xfrm>
        </p:spPr>
        <p:txBody>
          <a:bodyPr>
            <a:normAutofit lnSpcReduction="10000"/>
          </a:bodyPr>
          <a:lstStyle/>
          <a:p>
            <a:r>
              <a:rPr lang="en-US"/>
              <a:t>Rance River estuary, Brittany (France)</a:t>
            </a:r>
          </a:p>
          <a:p>
            <a:r>
              <a:rPr lang="en-US"/>
              <a:t>Largest in world</a:t>
            </a:r>
          </a:p>
          <a:p>
            <a:r>
              <a:rPr lang="en-US"/>
              <a:t>Completed in 1966</a:t>
            </a:r>
          </a:p>
          <a:p>
            <a:r>
              <a:rPr lang="en-US"/>
              <a:t>24</a:t>
            </a:r>
            <a:r>
              <a:rPr lang="en-US">
                <a:cs typeface="Arial" charset="0"/>
              </a:rPr>
              <a:t>×</a:t>
            </a:r>
            <a:r>
              <a:rPr lang="en-US"/>
              <a:t>10 MW bulb turbines (240 MW)</a:t>
            </a:r>
          </a:p>
          <a:p>
            <a:pPr lvl="1"/>
            <a:r>
              <a:rPr lang="en-US"/>
              <a:t>5.4 meter diameter</a:t>
            </a:r>
          </a:p>
          <a:p>
            <a:r>
              <a:rPr lang="en-US"/>
              <a:t>Capacity factor of </a:t>
            </a:r>
            <a:r>
              <a:rPr lang="en-US">
                <a:cs typeface="Arial" charset="0"/>
              </a:rPr>
              <a:t>~40%</a:t>
            </a:r>
          </a:p>
          <a:p>
            <a:r>
              <a:rPr lang="en-US">
                <a:cs typeface="Arial" charset="0"/>
              </a:rPr>
              <a:t>Maximum annual energy:  2.1 TWh</a:t>
            </a:r>
          </a:p>
          <a:p>
            <a:r>
              <a:rPr lang="en-US">
                <a:cs typeface="Arial" charset="0"/>
              </a:rPr>
              <a:t>Realized annual energy:  840 GWh</a:t>
            </a:r>
          </a:p>
          <a:p>
            <a:r>
              <a:rPr lang="en-US">
                <a:cs typeface="Arial" charset="0"/>
              </a:rPr>
              <a:t>Electric cost:  3.7¢/kWh</a:t>
            </a:r>
          </a:p>
        </p:txBody>
      </p:sp>
      <p:sp>
        <p:nvSpPr>
          <p:cNvPr id="253957" name="Text Box 5"/>
          <p:cNvSpPr txBox="1">
            <a:spLocks noChangeArrowheads="1"/>
          </p:cNvSpPr>
          <p:nvPr/>
        </p:nvSpPr>
        <p:spPr bwMode="auto">
          <a:xfrm>
            <a:off x="6132513" y="6613525"/>
            <a:ext cx="3011487" cy="244475"/>
          </a:xfrm>
          <a:prstGeom prst="rect">
            <a:avLst/>
          </a:prstGeom>
          <a:noFill/>
          <a:ln w="9525">
            <a:noFill/>
            <a:miter lim="800000"/>
            <a:headEnd/>
            <a:tailEnd/>
          </a:ln>
          <a:effectLst/>
        </p:spPr>
        <p:txBody>
          <a:bodyPr wrap="none">
            <a:spAutoFit/>
          </a:bodyPr>
          <a:lstStyle/>
          <a:p>
            <a:r>
              <a:rPr lang="en-US" sz="1000"/>
              <a:t>Tester </a:t>
            </a:r>
            <a:r>
              <a:rPr lang="en-US" sz="1000" i="1"/>
              <a:t>et al., Sustainable Energy, </a:t>
            </a:r>
            <a:r>
              <a:rPr lang="en-US" sz="1000"/>
              <a:t>MIT Press, 2005</a:t>
            </a:r>
          </a:p>
        </p:txBody>
      </p:sp>
      <p:sp>
        <p:nvSpPr>
          <p:cNvPr id="253958" name="Text Box 6"/>
          <p:cNvSpPr txBox="1">
            <a:spLocks noChangeArrowheads="1"/>
          </p:cNvSpPr>
          <p:nvPr/>
        </p:nvSpPr>
        <p:spPr bwMode="auto">
          <a:xfrm>
            <a:off x="0" y="6613525"/>
            <a:ext cx="3436938" cy="244475"/>
          </a:xfrm>
          <a:prstGeom prst="rect">
            <a:avLst/>
          </a:prstGeom>
          <a:noFill/>
          <a:ln w="9525">
            <a:noFill/>
            <a:miter lim="800000"/>
            <a:headEnd/>
            <a:tailEnd/>
          </a:ln>
          <a:effectLst/>
        </p:spPr>
        <p:txBody>
          <a:bodyPr wrap="none">
            <a:spAutoFit/>
          </a:bodyPr>
          <a:lstStyle/>
          <a:p>
            <a:r>
              <a:rPr lang="en-US" sz="1000"/>
              <a:t>Boyle, </a:t>
            </a:r>
            <a:r>
              <a:rPr lang="en-US" sz="1000" i="1"/>
              <a:t>Renewable Energy, </a:t>
            </a:r>
            <a:r>
              <a:rPr lang="en-US" sz="1000"/>
              <a:t>Oxford University Press (2004)</a:t>
            </a:r>
          </a:p>
        </p:txBody>
      </p:sp>
    </p:spTree>
  </p:cSld>
  <p:clrMapOvr>
    <a:masterClrMapping/>
  </p:clrMapOvr>
  <p:transition>
    <p:pull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98B5464F-6965-4A18-8667-9948B7DAF7C5}" type="slidenum">
              <a:rPr lang="en-US" altLang="en-US"/>
              <a:pPr/>
              <a:t>3</a:t>
            </a:fld>
            <a:endParaRPr lang="en-US" altLang="en-US"/>
          </a:p>
        </p:txBody>
      </p:sp>
      <p:sp>
        <p:nvSpPr>
          <p:cNvPr id="11267" name="Rectangle 3"/>
          <p:cNvSpPr>
            <a:spLocks noGrp="1" noChangeArrowheads="1"/>
          </p:cNvSpPr>
          <p:nvPr>
            <p:ph type="body" sz="half" idx="1"/>
          </p:nvPr>
        </p:nvSpPr>
        <p:spPr>
          <a:xfrm>
            <a:off x="457200" y="304800"/>
            <a:ext cx="4038600" cy="4525963"/>
          </a:xfrm>
        </p:spPr>
        <p:txBody>
          <a:bodyPr/>
          <a:lstStyle/>
          <a:p>
            <a:r>
              <a:rPr lang="en-US" sz="3000" dirty="0"/>
              <a:t>Renewable</a:t>
            </a:r>
          </a:p>
          <a:p>
            <a:pPr lvl="1"/>
            <a:r>
              <a:rPr lang="en-US" sz="2600" dirty="0"/>
              <a:t>Hydro Power</a:t>
            </a:r>
          </a:p>
          <a:p>
            <a:pPr lvl="1"/>
            <a:r>
              <a:rPr lang="en-US" sz="2600" dirty="0"/>
              <a:t>Wind Energy</a:t>
            </a:r>
          </a:p>
          <a:p>
            <a:pPr lvl="1"/>
            <a:r>
              <a:rPr lang="en-US" sz="2600" dirty="0"/>
              <a:t>Oceanic Energy</a:t>
            </a:r>
          </a:p>
          <a:p>
            <a:pPr lvl="1"/>
            <a:r>
              <a:rPr lang="en-US" sz="2600" dirty="0"/>
              <a:t>Solar Power</a:t>
            </a:r>
          </a:p>
          <a:p>
            <a:pPr lvl="1"/>
            <a:r>
              <a:rPr lang="en-US" sz="2600" dirty="0"/>
              <a:t>Geothermal</a:t>
            </a:r>
          </a:p>
          <a:p>
            <a:pPr lvl="1"/>
            <a:r>
              <a:rPr lang="en-US" sz="2600" dirty="0"/>
              <a:t>Biomass</a:t>
            </a:r>
          </a:p>
        </p:txBody>
      </p:sp>
      <p:sp>
        <p:nvSpPr>
          <p:cNvPr id="11268" name="Rectangle 4"/>
          <p:cNvSpPr>
            <a:spLocks noGrp="1" noChangeArrowheads="1"/>
          </p:cNvSpPr>
          <p:nvPr>
            <p:ph type="body" sz="half" idx="2"/>
          </p:nvPr>
        </p:nvSpPr>
        <p:spPr>
          <a:xfrm>
            <a:off x="4191000" y="304800"/>
            <a:ext cx="4495800" cy="4530725"/>
          </a:xfrm>
        </p:spPr>
        <p:txBody>
          <a:bodyPr/>
          <a:lstStyle/>
          <a:p>
            <a:r>
              <a:rPr lang="en-US" sz="3000" dirty="0"/>
              <a:t>Sustainable</a:t>
            </a:r>
          </a:p>
          <a:p>
            <a:pPr lvl="1"/>
            <a:r>
              <a:rPr lang="en-US" sz="2600" dirty="0"/>
              <a:t>Hydrogen &amp; Fuel Cells</a:t>
            </a:r>
          </a:p>
          <a:p>
            <a:pPr lvl="1"/>
            <a:r>
              <a:rPr lang="en-US" sz="2600" dirty="0"/>
              <a:t>Nuclear</a:t>
            </a:r>
          </a:p>
          <a:p>
            <a:pPr lvl="1"/>
            <a:r>
              <a:rPr lang="en-US" sz="2600" dirty="0"/>
              <a:t>Fossil Fuel Innovation</a:t>
            </a:r>
          </a:p>
          <a:p>
            <a:pPr lvl="1"/>
            <a:r>
              <a:rPr lang="en-US" sz="2600" dirty="0"/>
              <a:t>Exotic Technologies</a:t>
            </a:r>
          </a:p>
          <a:p>
            <a:pPr lvl="1"/>
            <a:r>
              <a:rPr lang="en-US" sz="2600" dirty="0"/>
              <a:t>Integration</a:t>
            </a:r>
          </a:p>
          <a:p>
            <a:pPr lvl="2"/>
            <a:r>
              <a:rPr lang="en-US" sz="2400" dirty="0"/>
              <a:t>Distributed Generation</a:t>
            </a:r>
          </a:p>
        </p:txBody>
      </p:sp>
      <p:pic>
        <p:nvPicPr>
          <p:cNvPr id="7" name="Picture 5" descr="1(types).tiff"/>
          <p:cNvPicPr>
            <a:picLocks noChangeAspect="1"/>
          </p:cNvPicPr>
          <p:nvPr/>
        </p:nvPicPr>
        <p:blipFill>
          <a:blip r:embed="rId2" cstate="print"/>
          <a:srcRect/>
          <a:stretch>
            <a:fillRect/>
          </a:stretch>
        </p:blipFill>
        <p:spPr bwMode="auto">
          <a:xfrm>
            <a:off x="0" y="3581400"/>
            <a:ext cx="9155113" cy="2366963"/>
          </a:xfrm>
          <a:prstGeom prst="rect">
            <a:avLst/>
          </a:prstGeom>
          <a:noFill/>
          <a:ln w="9525">
            <a:noFill/>
            <a:miter lim="800000"/>
            <a:headEnd/>
            <a:tailEnd/>
          </a:ln>
        </p:spPr>
      </p:pic>
      <p:sp>
        <p:nvSpPr>
          <p:cNvPr id="8" name="TextBox 7"/>
          <p:cNvSpPr txBox="1"/>
          <p:nvPr/>
        </p:nvSpPr>
        <p:spPr>
          <a:xfrm>
            <a:off x="381000" y="6096000"/>
            <a:ext cx="4341958" cy="369332"/>
          </a:xfrm>
          <a:prstGeom prst="rect">
            <a:avLst/>
          </a:prstGeom>
          <a:noFill/>
        </p:spPr>
        <p:txBody>
          <a:bodyPr wrap="none" rtlCol="0">
            <a:spAutoFit/>
          </a:bodyPr>
          <a:lstStyle/>
          <a:p>
            <a:r>
              <a:rPr lang="en-US" dirty="0" smtClean="0"/>
              <a:t>Which are not driven from solar energy???</a:t>
            </a:r>
            <a:endParaRPr lang="en-US"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9219503-52F6-454C-94D0-88A0E58F4FD3}" type="slidenum">
              <a:rPr lang="en-US" altLang="en-US"/>
              <a:pPr/>
              <a:t>30</a:t>
            </a:fld>
            <a:endParaRPr lang="en-US" altLang="en-US"/>
          </a:p>
        </p:txBody>
      </p:sp>
      <p:sp>
        <p:nvSpPr>
          <p:cNvPr id="267268" name="Rectangle 4"/>
          <p:cNvSpPr>
            <a:spLocks noGrp="1" noChangeArrowheads="1"/>
          </p:cNvSpPr>
          <p:nvPr>
            <p:ph type="title"/>
          </p:nvPr>
        </p:nvSpPr>
        <p:spPr/>
        <p:txBody>
          <a:bodyPr/>
          <a:lstStyle/>
          <a:p>
            <a:r>
              <a:rPr lang="en-US"/>
              <a:t>La Rance River, Saint Malo</a:t>
            </a:r>
          </a:p>
        </p:txBody>
      </p:sp>
      <p:pic>
        <p:nvPicPr>
          <p:cNvPr id="267270" name="Picture 6" descr="france"/>
          <p:cNvPicPr>
            <a:picLocks noChangeAspect="1" noChangeArrowheads="1"/>
          </p:cNvPicPr>
          <p:nvPr/>
        </p:nvPicPr>
        <p:blipFill>
          <a:blip r:embed="rId2" cstate="print"/>
          <a:srcRect/>
          <a:stretch>
            <a:fillRect/>
          </a:stretch>
        </p:blipFill>
        <p:spPr bwMode="auto">
          <a:xfrm>
            <a:off x="2743200" y="1371600"/>
            <a:ext cx="3381375" cy="4714875"/>
          </a:xfrm>
          <a:prstGeom prst="rect">
            <a:avLst/>
          </a:prstGeom>
          <a:noFill/>
        </p:spPr>
      </p:pic>
      <p:sp>
        <p:nvSpPr>
          <p:cNvPr id="267271" name="Line 7"/>
          <p:cNvSpPr>
            <a:spLocks noChangeShapeType="1"/>
          </p:cNvSpPr>
          <p:nvPr/>
        </p:nvSpPr>
        <p:spPr bwMode="auto">
          <a:xfrm flipV="1">
            <a:off x="2209800" y="2895600"/>
            <a:ext cx="1219200" cy="762000"/>
          </a:xfrm>
          <a:prstGeom prst="line">
            <a:avLst/>
          </a:prstGeom>
          <a:noFill/>
          <a:ln w="76200">
            <a:solidFill>
              <a:srgbClr val="FF9900"/>
            </a:solidFill>
            <a:round/>
            <a:headEnd/>
            <a:tailEnd type="triangle" w="med" len="med"/>
          </a:ln>
          <a:effectLst/>
        </p:spPr>
        <p:txBody>
          <a:bodyPr/>
          <a:lstStyle/>
          <a:p>
            <a:endParaRPr lang="en-US"/>
          </a:p>
        </p:txBody>
      </p:sp>
    </p:spTree>
  </p:cSld>
  <p:clrMapOvr>
    <a:masterClrMapping/>
  </p:clrMapOvr>
  <p:transition>
    <p:pull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693614D-69E9-47D1-A91C-ACC723CC53C6}" type="slidenum">
              <a:rPr lang="en-US" altLang="en-US"/>
              <a:pPr/>
              <a:t>31</a:t>
            </a:fld>
            <a:endParaRPr lang="en-US" altLang="en-US"/>
          </a:p>
        </p:txBody>
      </p:sp>
      <p:sp>
        <p:nvSpPr>
          <p:cNvPr id="273410" name="Rectangle 2"/>
          <p:cNvSpPr>
            <a:spLocks noGrp="1" noChangeArrowheads="1"/>
          </p:cNvSpPr>
          <p:nvPr>
            <p:ph type="title"/>
          </p:nvPr>
        </p:nvSpPr>
        <p:spPr/>
        <p:txBody>
          <a:bodyPr/>
          <a:lstStyle/>
          <a:p>
            <a:r>
              <a:rPr lang="en-US"/>
              <a:t>La Rance Barrage Schematic</a:t>
            </a:r>
          </a:p>
        </p:txBody>
      </p:sp>
      <p:pic>
        <p:nvPicPr>
          <p:cNvPr id="273411" name="Picture 3" descr="GB Figure 6"/>
          <p:cNvPicPr>
            <a:picLocks noChangeAspect="1" noChangeArrowheads="1"/>
          </p:cNvPicPr>
          <p:nvPr/>
        </p:nvPicPr>
        <p:blipFill>
          <a:blip r:embed="rId2" cstate="print">
            <a:lum bright="6000" contrast="12000"/>
          </a:blip>
          <a:srcRect/>
          <a:stretch>
            <a:fillRect/>
          </a:stretch>
        </p:blipFill>
        <p:spPr bwMode="auto">
          <a:xfrm>
            <a:off x="609600" y="1981200"/>
            <a:ext cx="8001000" cy="3271838"/>
          </a:xfrm>
          <a:prstGeom prst="rect">
            <a:avLst/>
          </a:prstGeom>
          <a:noFill/>
        </p:spPr>
      </p:pic>
      <p:sp>
        <p:nvSpPr>
          <p:cNvPr id="273412" name="Text Box 4"/>
          <p:cNvSpPr txBox="1">
            <a:spLocks noChangeArrowheads="1"/>
          </p:cNvSpPr>
          <p:nvPr/>
        </p:nvSpPr>
        <p:spPr bwMode="auto">
          <a:xfrm>
            <a:off x="0" y="6613525"/>
            <a:ext cx="3436938" cy="244475"/>
          </a:xfrm>
          <a:prstGeom prst="rect">
            <a:avLst/>
          </a:prstGeom>
          <a:noFill/>
          <a:ln w="9525">
            <a:noFill/>
            <a:miter lim="800000"/>
            <a:headEnd/>
            <a:tailEnd/>
          </a:ln>
          <a:effectLst/>
        </p:spPr>
        <p:txBody>
          <a:bodyPr wrap="none">
            <a:spAutoFit/>
          </a:bodyPr>
          <a:lstStyle/>
          <a:p>
            <a:r>
              <a:rPr lang="en-US" sz="1000"/>
              <a:t>Boyle, </a:t>
            </a:r>
            <a:r>
              <a:rPr lang="en-US" sz="1000" i="1"/>
              <a:t>Renewable Energy, </a:t>
            </a:r>
            <a:r>
              <a:rPr lang="en-US" sz="1000"/>
              <a:t>Oxford University Press (2004)</a:t>
            </a:r>
          </a:p>
        </p:txBody>
      </p:sp>
    </p:spTree>
  </p:cSld>
  <p:clrMapOvr>
    <a:masterClrMapping/>
  </p:clrMapOvr>
  <p:transition>
    <p:pull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21801AF-A4B3-4EB0-B579-EA006FD21E7C}" type="slidenum">
              <a:rPr lang="en-US" altLang="en-US"/>
              <a:pPr/>
              <a:t>32</a:t>
            </a:fld>
            <a:endParaRPr lang="en-US" altLang="en-US"/>
          </a:p>
        </p:txBody>
      </p:sp>
      <p:sp>
        <p:nvSpPr>
          <p:cNvPr id="254978" name="Rectangle 2"/>
          <p:cNvSpPr>
            <a:spLocks noGrp="1" noChangeArrowheads="1"/>
          </p:cNvSpPr>
          <p:nvPr>
            <p:ph type="title"/>
          </p:nvPr>
        </p:nvSpPr>
        <p:spPr/>
        <p:txBody>
          <a:bodyPr/>
          <a:lstStyle/>
          <a:p>
            <a:r>
              <a:rPr lang="en-US"/>
              <a:t>Cross Section of La Rance Barrage</a:t>
            </a:r>
          </a:p>
        </p:txBody>
      </p:sp>
      <p:pic>
        <p:nvPicPr>
          <p:cNvPr id="254979" name="Picture 3" descr="tidal"/>
          <p:cNvPicPr>
            <a:picLocks noChangeAspect="1" noChangeArrowheads="1"/>
          </p:cNvPicPr>
          <p:nvPr/>
        </p:nvPicPr>
        <p:blipFill>
          <a:blip r:embed="rId2" cstate="print"/>
          <a:srcRect/>
          <a:stretch>
            <a:fillRect/>
          </a:stretch>
        </p:blipFill>
        <p:spPr bwMode="auto">
          <a:xfrm>
            <a:off x="1295400" y="1981200"/>
            <a:ext cx="6324600" cy="3567113"/>
          </a:xfrm>
          <a:prstGeom prst="rect">
            <a:avLst/>
          </a:prstGeom>
          <a:noFill/>
        </p:spPr>
      </p:pic>
      <p:sp>
        <p:nvSpPr>
          <p:cNvPr id="254980" name="Rectangle 4"/>
          <p:cNvSpPr>
            <a:spLocks noChangeArrowheads="1"/>
          </p:cNvSpPr>
          <p:nvPr/>
        </p:nvSpPr>
        <p:spPr bwMode="auto">
          <a:xfrm>
            <a:off x="0" y="6589713"/>
            <a:ext cx="3509963" cy="244475"/>
          </a:xfrm>
          <a:prstGeom prst="rect">
            <a:avLst/>
          </a:prstGeom>
          <a:noFill/>
          <a:ln w="9525">
            <a:noFill/>
            <a:miter lim="800000"/>
            <a:headEnd/>
            <a:tailEnd/>
          </a:ln>
          <a:effectLst/>
        </p:spPr>
        <p:txBody>
          <a:bodyPr wrap="none">
            <a:spAutoFit/>
          </a:bodyPr>
          <a:lstStyle/>
          <a:p>
            <a:r>
              <a:rPr lang="en-US" sz="1000"/>
              <a:t>http://www.calpoly.edu/~cm/studpage/nsmallco/clapper.htm</a:t>
            </a:r>
          </a:p>
        </p:txBody>
      </p:sp>
    </p:spTree>
  </p:cSld>
  <p:clrMapOvr>
    <a:masterClrMapping/>
  </p:clrMapOvr>
  <p:transition>
    <p:pull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p:txBody>
          <a:bodyPr/>
          <a:lstStyle/>
          <a:p>
            <a:fld id="{554F1E4E-10D2-4A98-B0CC-52008F8035EF}" type="slidenum">
              <a:rPr lang="en-US" altLang="en-US"/>
              <a:pPr/>
              <a:t>33</a:t>
            </a:fld>
            <a:endParaRPr lang="en-US" altLang="en-US"/>
          </a:p>
        </p:txBody>
      </p:sp>
      <p:sp>
        <p:nvSpPr>
          <p:cNvPr id="322562" name="Rectangle 2"/>
          <p:cNvSpPr>
            <a:spLocks noGrp="1" noChangeArrowheads="1"/>
          </p:cNvSpPr>
          <p:nvPr>
            <p:ph type="title"/>
          </p:nvPr>
        </p:nvSpPr>
        <p:spPr>
          <a:xfrm>
            <a:off x="457200" y="0"/>
            <a:ext cx="8229600" cy="762000"/>
          </a:xfrm>
        </p:spPr>
        <p:txBody>
          <a:bodyPr>
            <a:normAutofit/>
          </a:bodyPr>
          <a:lstStyle/>
          <a:p>
            <a:r>
              <a:rPr lang="en-US" sz="3200" dirty="0"/>
              <a:t>Tidal Barrage Energy Calculations</a:t>
            </a:r>
          </a:p>
        </p:txBody>
      </p:sp>
      <p:sp>
        <p:nvSpPr>
          <p:cNvPr id="322566" name="Text Box 6"/>
          <p:cNvSpPr txBox="1">
            <a:spLocks noChangeArrowheads="1"/>
          </p:cNvSpPr>
          <p:nvPr/>
        </p:nvSpPr>
        <p:spPr bwMode="auto">
          <a:xfrm>
            <a:off x="304800" y="762000"/>
            <a:ext cx="4746625" cy="2282825"/>
          </a:xfrm>
          <a:prstGeom prst="rect">
            <a:avLst/>
          </a:prstGeom>
          <a:noFill/>
          <a:ln w="9525">
            <a:noFill/>
            <a:miter lim="800000"/>
            <a:headEnd/>
            <a:tailEnd/>
          </a:ln>
          <a:effectLst/>
        </p:spPr>
        <p:txBody>
          <a:bodyPr wrap="none">
            <a:spAutoFit/>
          </a:bodyPr>
          <a:lstStyle/>
          <a:p>
            <a:r>
              <a:rPr lang="en-US" sz="2400" i="1" dirty="0">
                <a:latin typeface="Times New Roman" pitchFamily="18" charset="0"/>
              </a:rPr>
              <a:t>R = </a:t>
            </a:r>
            <a:r>
              <a:rPr lang="en-US" sz="2400" dirty="0">
                <a:latin typeface="Times New Roman" pitchFamily="18" charset="0"/>
              </a:rPr>
              <a:t>range (height) of tide (in m)</a:t>
            </a:r>
          </a:p>
          <a:p>
            <a:r>
              <a:rPr lang="en-US" sz="2400" dirty="0">
                <a:latin typeface="Times New Roman" pitchFamily="18" charset="0"/>
              </a:rPr>
              <a:t>A = area of tidal pool (in km</a:t>
            </a:r>
            <a:r>
              <a:rPr lang="en-US" sz="2400" baseline="30000" dirty="0">
                <a:latin typeface="Times New Roman" pitchFamily="18" charset="0"/>
              </a:rPr>
              <a:t>2</a:t>
            </a:r>
            <a:r>
              <a:rPr lang="en-US" sz="2400" dirty="0">
                <a:latin typeface="Times New Roman" pitchFamily="18" charset="0"/>
              </a:rPr>
              <a:t>)</a:t>
            </a:r>
            <a:endParaRPr lang="en-US" sz="2400" baseline="30000" dirty="0">
              <a:latin typeface="Times New Roman" pitchFamily="18" charset="0"/>
            </a:endParaRPr>
          </a:p>
          <a:p>
            <a:r>
              <a:rPr lang="en-US" sz="2400" i="1" dirty="0">
                <a:latin typeface="Times New Roman" pitchFamily="18" charset="0"/>
              </a:rPr>
              <a:t>m </a:t>
            </a:r>
            <a:r>
              <a:rPr lang="en-US" sz="2400" dirty="0">
                <a:latin typeface="Times New Roman" pitchFamily="18" charset="0"/>
              </a:rPr>
              <a:t>= mass of water</a:t>
            </a:r>
          </a:p>
          <a:p>
            <a:r>
              <a:rPr lang="en-US" sz="2400" i="1" dirty="0">
                <a:latin typeface="Times New Roman" pitchFamily="18" charset="0"/>
              </a:rPr>
              <a:t>g </a:t>
            </a:r>
            <a:r>
              <a:rPr lang="en-US" sz="2400" dirty="0">
                <a:latin typeface="Times New Roman" pitchFamily="18" charset="0"/>
              </a:rPr>
              <a:t>=</a:t>
            </a:r>
            <a:r>
              <a:rPr lang="en-US" sz="2400" i="1" dirty="0">
                <a:latin typeface="Times New Roman" pitchFamily="18" charset="0"/>
              </a:rPr>
              <a:t> 9.81 m/s</a:t>
            </a:r>
            <a:r>
              <a:rPr lang="en-US" sz="2400" i="1" baseline="30000" dirty="0">
                <a:latin typeface="Times New Roman" pitchFamily="18" charset="0"/>
              </a:rPr>
              <a:t>2</a:t>
            </a:r>
            <a:r>
              <a:rPr lang="en-US" sz="2400" i="1" dirty="0">
                <a:latin typeface="Times New Roman" pitchFamily="18" charset="0"/>
              </a:rPr>
              <a:t> </a:t>
            </a:r>
            <a:r>
              <a:rPr lang="en-US" sz="2400" dirty="0">
                <a:latin typeface="Times New Roman" pitchFamily="18" charset="0"/>
              </a:rPr>
              <a:t>= gravitational constant</a:t>
            </a:r>
          </a:p>
          <a:p>
            <a:pPr>
              <a:buFont typeface="Symbol" pitchFamily="18" charset="2"/>
              <a:buChar char="r"/>
            </a:pPr>
            <a:r>
              <a:rPr lang="en-US" sz="2400" i="1" dirty="0">
                <a:latin typeface="Times New Roman" pitchFamily="18" charset="0"/>
                <a:sym typeface="Symbol" pitchFamily="18" charset="2"/>
              </a:rPr>
              <a:t> </a:t>
            </a:r>
            <a:r>
              <a:rPr lang="en-US" sz="2400" dirty="0">
                <a:latin typeface="Times New Roman" pitchFamily="18" charset="0"/>
                <a:sym typeface="Symbol" pitchFamily="18" charset="2"/>
              </a:rPr>
              <a:t>=</a:t>
            </a:r>
            <a:r>
              <a:rPr lang="en-US" sz="2400" i="1" dirty="0">
                <a:latin typeface="Times New Roman" pitchFamily="18" charset="0"/>
                <a:sym typeface="Symbol" pitchFamily="18" charset="2"/>
              </a:rPr>
              <a:t> 1025 kg/m</a:t>
            </a:r>
            <a:r>
              <a:rPr lang="en-US" sz="2400" i="1" baseline="30000" dirty="0">
                <a:latin typeface="Times New Roman" pitchFamily="18" charset="0"/>
                <a:sym typeface="Symbol" pitchFamily="18" charset="2"/>
              </a:rPr>
              <a:t>3</a:t>
            </a:r>
            <a:r>
              <a:rPr lang="en-US" sz="2400" i="1" dirty="0">
                <a:latin typeface="Times New Roman" pitchFamily="18" charset="0"/>
                <a:sym typeface="Symbol" pitchFamily="18" charset="2"/>
              </a:rPr>
              <a:t> </a:t>
            </a:r>
            <a:r>
              <a:rPr lang="en-US" sz="2400" dirty="0">
                <a:latin typeface="Times New Roman" pitchFamily="18" charset="0"/>
                <a:sym typeface="Symbol" pitchFamily="18" charset="2"/>
              </a:rPr>
              <a:t>= density of seawater</a:t>
            </a:r>
          </a:p>
          <a:p>
            <a:pPr>
              <a:buFont typeface="Symbol" pitchFamily="18" charset="2"/>
              <a:buChar char="h"/>
            </a:pPr>
            <a:r>
              <a:rPr lang="en-US" sz="2400" dirty="0">
                <a:latin typeface="Times New Roman" pitchFamily="18" charset="0"/>
                <a:sym typeface="Symbol" pitchFamily="18" charset="2"/>
              </a:rPr>
              <a:t> </a:t>
            </a:r>
            <a:r>
              <a:rPr lang="en-US" sz="2400" i="1" dirty="0">
                <a:latin typeface="Times New Roman" pitchFamily="18" charset="0"/>
                <a:sym typeface="Symbol" pitchFamily="18" charset="2"/>
              </a:rPr>
              <a:t> </a:t>
            </a:r>
            <a:r>
              <a:rPr lang="en-US" sz="2400" dirty="0">
                <a:latin typeface="Times New Roman" pitchFamily="18" charset="0"/>
                <a:sym typeface="Symbol" pitchFamily="18" charset="2"/>
              </a:rPr>
              <a:t>0.33 = capacity factor (20-35%)</a:t>
            </a:r>
            <a:endParaRPr lang="en-US" sz="2400" i="1" dirty="0">
              <a:latin typeface="Times New Roman" pitchFamily="18" charset="0"/>
              <a:sym typeface="Symbol" pitchFamily="18" charset="2"/>
            </a:endParaRPr>
          </a:p>
        </p:txBody>
      </p:sp>
      <p:grpSp>
        <p:nvGrpSpPr>
          <p:cNvPr id="11" name="Group 10"/>
          <p:cNvGrpSpPr/>
          <p:nvPr/>
        </p:nvGrpSpPr>
        <p:grpSpPr>
          <a:xfrm>
            <a:off x="1752600" y="3200400"/>
            <a:ext cx="4959350" cy="914400"/>
            <a:chOff x="1752600" y="3810000"/>
            <a:chExt cx="4959350" cy="914400"/>
          </a:xfrm>
        </p:grpSpPr>
        <p:graphicFrame>
          <p:nvGraphicFramePr>
            <p:cNvPr id="322564" name="Object 4"/>
            <p:cNvGraphicFramePr>
              <a:graphicFrameLocks noChangeAspect="1"/>
            </p:cNvGraphicFramePr>
            <p:nvPr>
              <p:ph sz="half" idx="1"/>
            </p:nvPr>
          </p:nvGraphicFramePr>
          <p:xfrm>
            <a:off x="1752600" y="3810000"/>
            <a:ext cx="4959350" cy="914400"/>
          </p:xfrm>
          <a:graphic>
            <a:graphicData uri="http://schemas.openxmlformats.org/presentationml/2006/ole">
              <p:oleObj spid="_x0000_s48130" name="Equation" r:id="rId3" imgW="1523880" imgH="393480" progId="Equation.3">
                <p:embed/>
              </p:oleObj>
            </a:graphicData>
          </a:graphic>
        </p:graphicFrame>
        <p:sp>
          <p:nvSpPr>
            <p:cNvPr id="322567" name="Text Box 7"/>
            <p:cNvSpPr txBox="1">
              <a:spLocks noChangeArrowheads="1"/>
            </p:cNvSpPr>
            <p:nvPr/>
          </p:nvSpPr>
          <p:spPr bwMode="auto">
            <a:xfrm>
              <a:off x="4267200" y="4324290"/>
              <a:ext cx="2196435" cy="400110"/>
            </a:xfrm>
            <a:prstGeom prst="rect">
              <a:avLst/>
            </a:prstGeom>
            <a:noFill/>
            <a:ln w="9525">
              <a:solidFill>
                <a:srgbClr val="FF0000"/>
              </a:solidFill>
              <a:miter lim="800000"/>
              <a:headEnd/>
              <a:tailEnd/>
            </a:ln>
            <a:effectLst/>
          </p:spPr>
          <p:txBody>
            <a:bodyPr wrap="none">
              <a:spAutoFit/>
            </a:bodyPr>
            <a:lstStyle/>
            <a:p>
              <a:r>
                <a:rPr lang="en-US" sz="2000" dirty="0">
                  <a:latin typeface="Times New Roman" pitchFamily="18" charset="0"/>
                </a:rPr>
                <a:t>kWh per tidal cycle</a:t>
              </a:r>
            </a:p>
          </p:txBody>
        </p:sp>
      </p:grpSp>
      <p:sp>
        <p:nvSpPr>
          <p:cNvPr id="322568" name="Text Box 8"/>
          <p:cNvSpPr txBox="1">
            <a:spLocks noChangeArrowheads="1"/>
          </p:cNvSpPr>
          <p:nvPr/>
        </p:nvSpPr>
        <p:spPr bwMode="auto">
          <a:xfrm>
            <a:off x="685800" y="4267200"/>
            <a:ext cx="7618413" cy="457200"/>
          </a:xfrm>
          <a:prstGeom prst="rect">
            <a:avLst/>
          </a:prstGeom>
          <a:noFill/>
          <a:ln w="9525">
            <a:noFill/>
            <a:miter lim="800000"/>
            <a:headEnd/>
            <a:tailEnd/>
          </a:ln>
          <a:effectLst/>
        </p:spPr>
        <p:txBody>
          <a:bodyPr wrap="none">
            <a:spAutoFit/>
          </a:bodyPr>
          <a:lstStyle/>
          <a:p>
            <a:r>
              <a:rPr lang="en-US" sz="2400" dirty="0">
                <a:latin typeface="Times New Roman" pitchFamily="18" charset="0"/>
              </a:rPr>
              <a:t>Assuming 706 tidal cycles per year (12 hrs 24 min per cycle)</a:t>
            </a:r>
          </a:p>
        </p:txBody>
      </p:sp>
      <p:graphicFrame>
        <p:nvGraphicFramePr>
          <p:cNvPr id="322569" name="Object 9"/>
          <p:cNvGraphicFramePr>
            <a:graphicFrameLocks noChangeAspect="1"/>
          </p:cNvGraphicFramePr>
          <p:nvPr>
            <p:ph sz="half" idx="2"/>
          </p:nvPr>
        </p:nvGraphicFramePr>
        <p:xfrm>
          <a:off x="1905000" y="4724400"/>
          <a:ext cx="4038600" cy="735013"/>
        </p:xfrm>
        <a:graphic>
          <a:graphicData uri="http://schemas.openxmlformats.org/presentationml/2006/ole">
            <p:oleObj spid="_x0000_s48131" name="Equation" r:id="rId4" imgW="1396800" imgH="253800" progId="Equation.3">
              <p:embed/>
            </p:oleObj>
          </a:graphicData>
        </a:graphic>
      </p:graphicFrame>
      <p:sp>
        <p:nvSpPr>
          <p:cNvPr id="322572" name="Text Box 12"/>
          <p:cNvSpPr txBox="1">
            <a:spLocks noChangeArrowheads="1"/>
          </p:cNvSpPr>
          <p:nvPr/>
        </p:nvSpPr>
        <p:spPr bwMode="auto">
          <a:xfrm>
            <a:off x="0" y="6613525"/>
            <a:ext cx="3011488" cy="244475"/>
          </a:xfrm>
          <a:prstGeom prst="rect">
            <a:avLst/>
          </a:prstGeom>
          <a:noFill/>
          <a:ln w="9525">
            <a:noFill/>
            <a:miter lim="800000"/>
            <a:headEnd/>
            <a:tailEnd/>
          </a:ln>
          <a:effectLst/>
        </p:spPr>
        <p:txBody>
          <a:bodyPr wrap="none">
            <a:spAutoFit/>
          </a:bodyPr>
          <a:lstStyle/>
          <a:p>
            <a:r>
              <a:rPr lang="en-US" sz="1000"/>
              <a:t>Tester </a:t>
            </a:r>
            <a:r>
              <a:rPr lang="en-US" sz="1000" i="1"/>
              <a:t>et al., Sustainable Energy, </a:t>
            </a:r>
            <a:r>
              <a:rPr lang="en-US" sz="1000"/>
              <a:t>MIT Press, 2005</a:t>
            </a:r>
          </a:p>
        </p:txBody>
      </p:sp>
      <p:graphicFrame>
        <p:nvGraphicFramePr>
          <p:cNvPr id="48132" name="Object 4"/>
          <p:cNvGraphicFramePr>
            <a:graphicFrameLocks noChangeAspect="1"/>
          </p:cNvGraphicFramePr>
          <p:nvPr/>
        </p:nvGraphicFramePr>
        <p:xfrm>
          <a:off x="5334000" y="838200"/>
          <a:ext cx="3019426" cy="1733550"/>
        </p:xfrm>
        <a:graphic>
          <a:graphicData uri="http://schemas.openxmlformats.org/presentationml/2006/ole">
            <p:oleObj spid="_x0000_s48132" name="Equation" r:id="rId5" imgW="799920" imgH="850680" progId="Equation.3">
              <p:embed/>
            </p:oleObj>
          </a:graphicData>
        </a:graphic>
      </p:graphicFrame>
      <p:sp>
        <p:nvSpPr>
          <p:cNvPr id="12" name="TextBox 11"/>
          <p:cNvSpPr txBox="1"/>
          <p:nvPr/>
        </p:nvSpPr>
        <p:spPr>
          <a:xfrm>
            <a:off x="381000" y="5943600"/>
            <a:ext cx="2451890" cy="523220"/>
          </a:xfrm>
          <a:prstGeom prst="rect">
            <a:avLst/>
          </a:prstGeom>
          <a:noFill/>
        </p:spPr>
        <p:txBody>
          <a:bodyPr wrap="none" rtlCol="0">
            <a:spAutoFit/>
          </a:bodyPr>
          <a:lstStyle/>
          <a:p>
            <a:r>
              <a:rPr lang="en-US" sz="2800" dirty="0" smtClean="0"/>
              <a:t>Average power </a:t>
            </a:r>
            <a:endParaRPr lang="en-US" sz="2800" dirty="0"/>
          </a:p>
        </p:txBody>
      </p:sp>
      <p:graphicFrame>
        <p:nvGraphicFramePr>
          <p:cNvPr id="48133" name="Object 5"/>
          <p:cNvGraphicFramePr>
            <a:graphicFrameLocks noChangeAspect="1"/>
          </p:cNvGraphicFramePr>
          <p:nvPr/>
        </p:nvGraphicFramePr>
        <p:xfrm>
          <a:off x="3055938" y="5334000"/>
          <a:ext cx="5211762" cy="1238250"/>
        </p:xfrm>
        <a:graphic>
          <a:graphicData uri="http://schemas.openxmlformats.org/presentationml/2006/ole">
            <p:oleObj spid="_x0000_s48133" name="Equation" r:id="rId6" imgW="1803240" imgH="571320" progId="Equation.3">
              <p:embed/>
            </p:oleObj>
          </a:graphicData>
        </a:graphic>
      </p:graphicFrame>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25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25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8"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FC20B76F-CDFD-413D-97DE-5E10458B96BC}" type="slidenum">
              <a:rPr lang="en-US" altLang="en-US"/>
              <a:pPr/>
              <a:t>34</a:t>
            </a:fld>
            <a:endParaRPr lang="en-US" altLang="en-US"/>
          </a:p>
        </p:txBody>
      </p:sp>
      <p:sp>
        <p:nvSpPr>
          <p:cNvPr id="328706" name="Rectangle 2"/>
          <p:cNvSpPr>
            <a:spLocks noGrp="1" noChangeArrowheads="1"/>
          </p:cNvSpPr>
          <p:nvPr>
            <p:ph type="title"/>
          </p:nvPr>
        </p:nvSpPr>
        <p:spPr/>
        <p:txBody>
          <a:bodyPr/>
          <a:lstStyle/>
          <a:p>
            <a:r>
              <a:rPr lang="en-US"/>
              <a:t>La Rance Barrage Example</a:t>
            </a:r>
          </a:p>
        </p:txBody>
      </p:sp>
      <p:sp>
        <p:nvSpPr>
          <p:cNvPr id="328708" name="Text Box 4"/>
          <p:cNvSpPr txBox="1">
            <a:spLocks noChangeArrowheads="1"/>
          </p:cNvSpPr>
          <p:nvPr/>
        </p:nvSpPr>
        <p:spPr bwMode="auto">
          <a:xfrm>
            <a:off x="381000" y="1295400"/>
            <a:ext cx="2438400" cy="1554163"/>
          </a:xfrm>
          <a:prstGeom prst="rect">
            <a:avLst/>
          </a:prstGeom>
          <a:noFill/>
          <a:ln w="9525">
            <a:noFill/>
            <a:miter lim="800000"/>
            <a:headEnd/>
            <a:tailEnd/>
          </a:ln>
          <a:effectLst/>
        </p:spPr>
        <p:txBody>
          <a:bodyPr>
            <a:spAutoFit/>
          </a:bodyPr>
          <a:lstStyle/>
          <a:p>
            <a:pPr>
              <a:buFont typeface="Symbol" pitchFamily="18" charset="2"/>
              <a:buChar char="h"/>
            </a:pPr>
            <a:r>
              <a:rPr lang="en-US" sz="3200" dirty="0">
                <a:latin typeface="Times New Roman" pitchFamily="18" charset="0"/>
                <a:sym typeface="Symbol" pitchFamily="18" charset="2"/>
              </a:rPr>
              <a:t> =</a:t>
            </a:r>
            <a:r>
              <a:rPr lang="en-US" sz="3200" i="1" dirty="0">
                <a:latin typeface="Times New Roman" pitchFamily="18" charset="0"/>
                <a:sym typeface="Symbol" pitchFamily="18" charset="2"/>
              </a:rPr>
              <a:t> </a:t>
            </a:r>
            <a:r>
              <a:rPr lang="en-US" sz="3200" dirty="0">
                <a:latin typeface="Times New Roman" pitchFamily="18" charset="0"/>
                <a:sym typeface="Symbol" pitchFamily="18" charset="2"/>
              </a:rPr>
              <a:t>33%</a:t>
            </a:r>
          </a:p>
          <a:p>
            <a:r>
              <a:rPr lang="en-US" sz="3200" i="1" dirty="0">
                <a:latin typeface="Times New Roman" pitchFamily="18" charset="0"/>
                <a:sym typeface="Symbol" pitchFamily="18" charset="2"/>
              </a:rPr>
              <a:t>R </a:t>
            </a:r>
            <a:r>
              <a:rPr lang="en-US" sz="3200" dirty="0">
                <a:latin typeface="Times New Roman" pitchFamily="18" charset="0"/>
                <a:sym typeface="Symbol" pitchFamily="18" charset="2"/>
              </a:rPr>
              <a:t>= 8.5 m</a:t>
            </a:r>
          </a:p>
          <a:p>
            <a:r>
              <a:rPr lang="en-US" sz="3200" dirty="0">
                <a:latin typeface="Times New Roman" pitchFamily="18" charset="0"/>
                <a:sym typeface="Symbol" pitchFamily="18" charset="2"/>
              </a:rPr>
              <a:t>A = 22 km</a:t>
            </a:r>
            <a:r>
              <a:rPr lang="en-US" sz="3200" baseline="30000" dirty="0">
                <a:latin typeface="Times New Roman" pitchFamily="18" charset="0"/>
                <a:sym typeface="Symbol" pitchFamily="18" charset="2"/>
              </a:rPr>
              <a:t>2</a:t>
            </a:r>
            <a:endParaRPr lang="en-US" sz="3200" i="1" baseline="30000" dirty="0">
              <a:latin typeface="Times New Roman" pitchFamily="18" charset="0"/>
              <a:sym typeface="Symbol" pitchFamily="18" charset="2"/>
            </a:endParaRPr>
          </a:p>
        </p:txBody>
      </p:sp>
      <p:grpSp>
        <p:nvGrpSpPr>
          <p:cNvPr id="8" name="Group 7"/>
          <p:cNvGrpSpPr/>
          <p:nvPr/>
        </p:nvGrpSpPr>
        <p:grpSpPr>
          <a:xfrm>
            <a:off x="2819400" y="1295400"/>
            <a:ext cx="5199063" cy="1371600"/>
            <a:chOff x="2819400" y="1295400"/>
            <a:chExt cx="5199063" cy="1371600"/>
          </a:xfrm>
        </p:grpSpPr>
        <p:graphicFrame>
          <p:nvGraphicFramePr>
            <p:cNvPr id="328711" name="Object 7"/>
            <p:cNvGraphicFramePr>
              <a:graphicFrameLocks noChangeAspect="1"/>
            </p:cNvGraphicFramePr>
            <p:nvPr>
              <p:ph sz="half" idx="2"/>
            </p:nvPr>
          </p:nvGraphicFramePr>
          <p:xfrm>
            <a:off x="2819400" y="1295400"/>
            <a:ext cx="5199063" cy="1371600"/>
          </p:xfrm>
          <a:graphic>
            <a:graphicData uri="http://schemas.openxmlformats.org/presentationml/2006/ole">
              <p:oleObj spid="_x0000_s49154" name="Equation" r:id="rId3" imgW="2044440" imgH="774360" progId="Equation.3">
                <p:embed/>
              </p:oleObj>
            </a:graphicData>
          </a:graphic>
        </p:graphicFrame>
        <p:sp>
          <p:nvSpPr>
            <p:cNvPr id="328713" name="Text Box 9"/>
            <p:cNvSpPr txBox="1">
              <a:spLocks noChangeArrowheads="1"/>
            </p:cNvSpPr>
            <p:nvPr/>
          </p:nvSpPr>
          <p:spPr bwMode="auto">
            <a:xfrm>
              <a:off x="4191000" y="2205335"/>
              <a:ext cx="1192955" cy="461665"/>
            </a:xfrm>
            <a:prstGeom prst="rect">
              <a:avLst/>
            </a:prstGeom>
            <a:noFill/>
            <a:ln w="9525">
              <a:noFill/>
              <a:miter lim="800000"/>
              <a:headEnd/>
              <a:tailEnd/>
            </a:ln>
            <a:effectLst/>
          </p:spPr>
          <p:txBody>
            <a:bodyPr wrap="none">
              <a:spAutoFit/>
            </a:bodyPr>
            <a:lstStyle/>
            <a:p>
              <a:r>
                <a:rPr lang="en-US" sz="2400" dirty="0" err="1">
                  <a:latin typeface="Times New Roman" pitchFamily="18" charset="0"/>
                </a:rPr>
                <a:t>GWh</a:t>
              </a:r>
              <a:r>
                <a:rPr lang="en-US" sz="2400" dirty="0">
                  <a:latin typeface="Times New Roman" pitchFamily="18" charset="0"/>
                </a:rPr>
                <a:t>/yr</a:t>
              </a:r>
            </a:p>
          </p:txBody>
        </p:sp>
      </p:grpSp>
      <p:sp>
        <p:nvSpPr>
          <p:cNvPr id="328714" name="Text Box 10"/>
          <p:cNvSpPr txBox="1">
            <a:spLocks noChangeArrowheads="1"/>
          </p:cNvSpPr>
          <p:nvPr/>
        </p:nvSpPr>
        <p:spPr bwMode="auto">
          <a:xfrm>
            <a:off x="0" y="6613525"/>
            <a:ext cx="3011488" cy="244475"/>
          </a:xfrm>
          <a:prstGeom prst="rect">
            <a:avLst/>
          </a:prstGeom>
          <a:noFill/>
          <a:ln w="9525">
            <a:noFill/>
            <a:miter lim="800000"/>
            <a:headEnd/>
            <a:tailEnd/>
          </a:ln>
          <a:effectLst/>
        </p:spPr>
        <p:txBody>
          <a:bodyPr wrap="none">
            <a:spAutoFit/>
          </a:bodyPr>
          <a:lstStyle/>
          <a:p>
            <a:r>
              <a:rPr lang="en-US" sz="1000"/>
              <a:t>Tester </a:t>
            </a:r>
            <a:r>
              <a:rPr lang="en-US" sz="1000" i="1"/>
              <a:t>et al., Sustainable Energy, </a:t>
            </a:r>
            <a:r>
              <a:rPr lang="en-US" sz="1000"/>
              <a:t>MIT Press, 2005</a:t>
            </a:r>
          </a:p>
        </p:txBody>
      </p:sp>
      <p:sp>
        <p:nvSpPr>
          <p:cNvPr id="9" name="TextBox 8"/>
          <p:cNvSpPr txBox="1"/>
          <p:nvPr/>
        </p:nvSpPr>
        <p:spPr>
          <a:xfrm>
            <a:off x="457200" y="3276600"/>
            <a:ext cx="8763296" cy="2246769"/>
          </a:xfrm>
          <a:prstGeom prst="rect">
            <a:avLst/>
          </a:prstGeom>
          <a:noFill/>
        </p:spPr>
        <p:txBody>
          <a:bodyPr wrap="none" rtlCol="0">
            <a:spAutoFit/>
          </a:bodyPr>
          <a:lstStyle/>
          <a:p>
            <a:r>
              <a:rPr lang="en-US" sz="2800" dirty="0" smtClean="0"/>
              <a:t>Q. A simple single basin type tidal power plat has a </a:t>
            </a:r>
          </a:p>
          <a:p>
            <a:r>
              <a:rPr lang="en-US" sz="2800" dirty="0" smtClean="0"/>
              <a:t>basin area of 22km</a:t>
            </a:r>
            <a:r>
              <a:rPr lang="en-US" sz="2800" baseline="30000" dirty="0" smtClean="0"/>
              <a:t>2</a:t>
            </a:r>
            <a:r>
              <a:rPr lang="en-US" sz="2800" dirty="0" smtClean="0"/>
              <a:t> with a tide range of 10 m. The turbine </a:t>
            </a:r>
          </a:p>
          <a:p>
            <a:r>
              <a:rPr lang="en-US" sz="2800" dirty="0" smtClean="0"/>
              <a:t>Stops when tide falls blow 3 m. calculate average power </a:t>
            </a:r>
          </a:p>
          <a:p>
            <a:r>
              <a:rPr lang="en-US" sz="2800" dirty="0" smtClean="0"/>
              <a:t>generated during one filling emptying process if </a:t>
            </a:r>
          </a:p>
          <a:p>
            <a:r>
              <a:rPr lang="en-US" sz="2800" dirty="0" smtClean="0"/>
              <a:t>efficiency is 74% and specific gravity of sea water is 1.025</a:t>
            </a:r>
            <a:endParaRPr lang="en-US" sz="2800"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87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8"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4294967295"/>
          </p:nvPr>
        </p:nvSpPr>
        <p:spPr>
          <a:xfrm>
            <a:off x="6553200" y="6243638"/>
            <a:ext cx="2133600" cy="457200"/>
          </a:xfrm>
          <a:prstGeom prst="rect">
            <a:avLst/>
          </a:prstGeom>
        </p:spPr>
        <p:txBody>
          <a:bodyPr/>
          <a:lstStyle/>
          <a:p>
            <a:fld id="{62FF94CF-CB04-4A8E-ABC5-7885C9279B0D}" type="slidenum">
              <a:rPr lang="en-US" altLang="en-US"/>
              <a:pPr/>
              <a:t>35</a:t>
            </a:fld>
            <a:endParaRPr lang="en-US" altLang="en-US"/>
          </a:p>
        </p:txBody>
      </p:sp>
      <p:sp>
        <p:nvSpPr>
          <p:cNvPr id="16386" name="Rectangle 2"/>
          <p:cNvSpPr>
            <a:spLocks noGrp="1" noChangeArrowheads="1"/>
          </p:cNvSpPr>
          <p:nvPr>
            <p:ph type="ctrTitle"/>
          </p:nvPr>
        </p:nvSpPr>
        <p:spPr/>
        <p:txBody>
          <a:bodyPr/>
          <a:lstStyle/>
          <a:p>
            <a:r>
              <a:rPr lang="en-US"/>
              <a:t>Wave Energy</a:t>
            </a:r>
          </a:p>
        </p:txBody>
      </p:sp>
      <p:sp>
        <p:nvSpPr>
          <p:cNvPr id="16387" name="Rectangle 3"/>
          <p:cNvSpPr>
            <a:spLocks noGrp="1" noChangeArrowheads="1"/>
          </p:cNvSpPr>
          <p:nvPr>
            <p:ph type="subTitle" idx="1"/>
          </p:nvPr>
        </p:nvSpPr>
        <p:spPr/>
        <p:txBody>
          <a:bodyPr/>
          <a:lstStyle/>
          <a:p>
            <a:endParaRPr lang="en-US"/>
          </a:p>
        </p:txBody>
      </p:sp>
    </p:spTree>
  </p:cSld>
  <p:clrMapOvr>
    <a:masterClrMapping/>
  </p:clrMapOvr>
  <p:transition>
    <p:pull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79EF32B-3CCC-4C47-ACE9-AE683D15A974}" type="slidenum">
              <a:rPr lang="en-US" altLang="en-US"/>
              <a:pPr/>
              <a:t>36</a:t>
            </a:fld>
            <a:endParaRPr lang="en-US" altLang="en-US"/>
          </a:p>
        </p:txBody>
      </p:sp>
      <p:sp>
        <p:nvSpPr>
          <p:cNvPr id="271362" name="Rectangle 2"/>
          <p:cNvSpPr>
            <a:spLocks noGrp="1" noChangeArrowheads="1"/>
          </p:cNvSpPr>
          <p:nvPr>
            <p:ph type="title"/>
          </p:nvPr>
        </p:nvSpPr>
        <p:spPr/>
        <p:txBody>
          <a:bodyPr/>
          <a:lstStyle/>
          <a:p>
            <a:r>
              <a:rPr lang="en-US"/>
              <a:t>Wave Structure</a:t>
            </a:r>
          </a:p>
        </p:txBody>
      </p:sp>
      <p:pic>
        <p:nvPicPr>
          <p:cNvPr id="271363" name="Picture 3" descr="GB Figure 8"/>
          <p:cNvPicPr>
            <a:picLocks noChangeAspect="1" noChangeArrowheads="1"/>
          </p:cNvPicPr>
          <p:nvPr/>
        </p:nvPicPr>
        <p:blipFill>
          <a:blip r:embed="rId2" cstate="print">
            <a:lum bright="6000" contrast="36000"/>
          </a:blip>
          <a:srcRect/>
          <a:stretch>
            <a:fillRect/>
          </a:stretch>
        </p:blipFill>
        <p:spPr bwMode="auto">
          <a:xfrm>
            <a:off x="381000" y="1981200"/>
            <a:ext cx="8162925" cy="3619500"/>
          </a:xfrm>
          <a:prstGeom prst="rect">
            <a:avLst/>
          </a:prstGeom>
          <a:noFill/>
          <a:ln w="9525">
            <a:solidFill>
              <a:srgbClr val="009999"/>
            </a:solidFill>
            <a:miter lim="800000"/>
            <a:headEnd/>
            <a:tailEnd/>
          </a:ln>
        </p:spPr>
      </p:pic>
      <p:sp>
        <p:nvSpPr>
          <p:cNvPr id="271364" name="Text Box 4"/>
          <p:cNvSpPr txBox="1">
            <a:spLocks noChangeArrowheads="1"/>
          </p:cNvSpPr>
          <p:nvPr/>
        </p:nvSpPr>
        <p:spPr bwMode="auto">
          <a:xfrm>
            <a:off x="0" y="6613525"/>
            <a:ext cx="3436938" cy="244475"/>
          </a:xfrm>
          <a:prstGeom prst="rect">
            <a:avLst/>
          </a:prstGeom>
          <a:noFill/>
          <a:ln w="9525">
            <a:noFill/>
            <a:miter lim="800000"/>
            <a:headEnd/>
            <a:tailEnd/>
          </a:ln>
          <a:effectLst/>
        </p:spPr>
        <p:txBody>
          <a:bodyPr wrap="none">
            <a:spAutoFit/>
          </a:bodyPr>
          <a:lstStyle/>
          <a:p>
            <a:r>
              <a:rPr lang="en-US" sz="1000"/>
              <a:t>Boyle, </a:t>
            </a:r>
            <a:r>
              <a:rPr lang="en-US" sz="1000" i="1"/>
              <a:t>Renewable Energy, </a:t>
            </a:r>
            <a:r>
              <a:rPr lang="en-US" sz="1000"/>
              <a:t>Oxford University Press (2004)</a:t>
            </a:r>
          </a:p>
        </p:txBody>
      </p:sp>
    </p:spTree>
  </p:cSld>
  <p:clrMapOvr>
    <a:masterClrMapping/>
  </p:clrMapOvr>
  <p:transition>
    <p:pull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14DC64E-6EAC-4E52-B358-F6C9EBFBF406}" type="slidenum">
              <a:rPr lang="en-US" altLang="en-US"/>
              <a:pPr/>
              <a:t>37</a:t>
            </a:fld>
            <a:endParaRPr lang="en-US" altLang="en-US"/>
          </a:p>
        </p:txBody>
      </p:sp>
      <p:sp>
        <p:nvSpPr>
          <p:cNvPr id="169986" name="Rectangle 2"/>
          <p:cNvSpPr>
            <a:spLocks noGrp="1" noChangeArrowheads="1"/>
          </p:cNvSpPr>
          <p:nvPr>
            <p:ph type="title"/>
          </p:nvPr>
        </p:nvSpPr>
        <p:spPr/>
        <p:txBody>
          <a:bodyPr/>
          <a:lstStyle/>
          <a:p>
            <a:r>
              <a:rPr lang="en-US"/>
              <a:t>Wave Frequency and Amplitude</a:t>
            </a:r>
          </a:p>
        </p:txBody>
      </p:sp>
      <p:pic>
        <p:nvPicPr>
          <p:cNvPr id="169987" name="Picture 3" descr="GB Figure 8"/>
          <p:cNvPicPr>
            <a:picLocks noChangeAspect="1" noChangeArrowheads="1"/>
          </p:cNvPicPr>
          <p:nvPr/>
        </p:nvPicPr>
        <p:blipFill>
          <a:blip r:embed="rId2" cstate="print"/>
          <a:srcRect/>
          <a:stretch>
            <a:fillRect/>
          </a:stretch>
        </p:blipFill>
        <p:spPr bwMode="auto">
          <a:xfrm>
            <a:off x="609600" y="1447800"/>
            <a:ext cx="8001000" cy="4449763"/>
          </a:xfrm>
          <a:prstGeom prst="rect">
            <a:avLst/>
          </a:prstGeom>
          <a:noFill/>
        </p:spPr>
      </p:pic>
      <p:sp>
        <p:nvSpPr>
          <p:cNvPr id="169988" name="Text Box 4"/>
          <p:cNvSpPr txBox="1">
            <a:spLocks noChangeArrowheads="1"/>
          </p:cNvSpPr>
          <p:nvPr/>
        </p:nvSpPr>
        <p:spPr bwMode="auto">
          <a:xfrm>
            <a:off x="0" y="6613525"/>
            <a:ext cx="3436938" cy="244475"/>
          </a:xfrm>
          <a:prstGeom prst="rect">
            <a:avLst/>
          </a:prstGeom>
          <a:noFill/>
          <a:ln w="9525">
            <a:noFill/>
            <a:miter lim="800000"/>
            <a:headEnd/>
            <a:tailEnd/>
          </a:ln>
          <a:effectLst/>
        </p:spPr>
        <p:txBody>
          <a:bodyPr wrap="none">
            <a:spAutoFit/>
          </a:bodyPr>
          <a:lstStyle/>
          <a:p>
            <a:r>
              <a:rPr lang="en-US" sz="1000"/>
              <a:t>Boyle, </a:t>
            </a:r>
            <a:r>
              <a:rPr lang="en-US" sz="1000" i="1"/>
              <a:t>Renewable Energy, </a:t>
            </a:r>
            <a:r>
              <a:rPr lang="en-US" sz="1000"/>
              <a:t>Oxford University Press (2004)</a:t>
            </a:r>
          </a:p>
        </p:txBody>
      </p:sp>
    </p:spTree>
  </p:cSld>
  <p:clrMapOvr>
    <a:masterClrMapping/>
  </p:clrMapOvr>
  <p:transition>
    <p:pull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0" name="Picture 2"/>
          <p:cNvPicPr>
            <a:picLocks noChangeAspect="1" noChangeArrowheads="1"/>
          </p:cNvPicPr>
          <p:nvPr/>
        </p:nvPicPr>
        <p:blipFill>
          <a:blip r:embed="rId3" cstate="print"/>
          <a:srcRect/>
          <a:stretch>
            <a:fillRect/>
          </a:stretch>
        </p:blipFill>
        <p:spPr bwMode="auto">
          <a:xfrm>
            <a:off x="5638800" y="0"/>
            <a:ext cx="3167062" cy="2666999"/>
          </a:xfrm>
          <a:prstGeom prst="rect">
            <a:avLst/>
          </a:prstGeom>
          <a:noFill/>
          <a:ln w="9525">
            <a:noFill/>
            <a:miter lim="800000"/>
            <a:headEnd/>
            <a:tailEnd/>
          </a:ln>
        </p:spPr>
      </p:pic>
      <p:pic>
        <p:nvPicPr>
          <p:cNvPr id="119813" name="Picture 5"/>
          <p:cNvPicPr>
            <a:picLocks noChangeAspect="1" noChangeArrowheads="1"/>
          </p:cNvPicPr>
          <p:nvPr/>
        </p:nvPicPr>
        <p:blipFill>
          <a:blip r:embed="rId4" cstate="print"/>
          <a:srcRect/>
          <a:stretch>
            <a:fillRect/>
          </a:stretch>
        </p:blipFill>
        <p:spPr bwMode="auto">
          <a:xfrm>
            <a:off x="381001" y="1"/>
            <a:ext cx="5016230" cy="2590800"/>
          </a:xfrm>
          <a:prstGeom prst="rect">
            <a:avLst/>
          </a:prstGeom>
          <a:noFill/>
          <a:ln w="9525">
            <a:noFill/>
            <a:miter lim="800000"/>
            <a:headEnd/>
            <a:tailEnd/>
          </a:ln>
        </p:spPr>
      </p:pic>
      <p:sp>
        <p:nvSpPr>
          <p:cNvPr id="7" name="TextBox 6"/>
          <p:cNvSpPr txBox="1"/>
          <p:nvPr/>
        </p:nvSpPr>
        <p:spPr>
          <a:xfrm>
            <a:off x="609600" y="2667000"/>
            <a:ext cx="2920992" cy="1938992"/>
          </a:xfrm>
          <a:prstGeom prst="rect">
            <a:avLst/>
          </a:prstGeom>
          <a:noFill/>
        </p:spPr>
        <p:txBody>
          <a:bodyPr wrap="none" rtlCol="0">
            <a:spAutoFit/>
          </a:bodyPr>
          <a:lstStyle/>
          <a:p>
            <a:r>
              <a:rPr lang="en-US" sz="2400" dirty="0" smtClean="0"/>
              <a:t>H=wave </a:t>
            </a:r>
            <a:r>
              <a:rPr lang="en-US" sz="2400" dirty="0" err="1" smtClean="0"/>
              <a:t>hight</a:t>
            </a:r>
            <a:endParaRPr lang="en-US" sz="2400" dirty="0" smtClean="0"/>
          </a:p>
          <a:p>
            <a:r>
              <a:rPr lang="en-US" sz="2400" dirty="0" smtClean="0"/>
              <a:t>A=</a:t>
            </a:r>
            <a:r>
              <a:rPr lang="en-US" sz="2400" dirty="0" err="1" smtClean="0"/>
              <a:t>amlpitude</a:t>
            </a:r>
            <a:r>
              <a:rPr lang="en-US" sz="2400" dirty="0" smtClean="0"/>
              <a:t>=H/2</a:t>
            </a:r>
          </a:p>
          <a:p>
            <a:r>
              <a:rPr lang="en-US" sz="2400" dirty="0" smtClean="0"/>
              <a:t>T= time period=4-12 s</a:t>
            </a:r>
          </a:p>
          <a:p>
            <a:r>
              <a:rPr lang="en-US" sz="2400" dirty="0" smtClean="0"/>
              <a:t>f=frequency</a:t>
            </a:r>
          </a:p>
          <a:p>
            <a:r>
              <a:rPr lang="el-GR" sz="2400" dirty="0" smtClean="0"/>
              <a:t>λ</a:t>
            </a:r>
            <a:r>
              <a:rPr lang="en-US" sz="2400" dirty="0" smtClean="0"/>
              <a:t>=wave length</a:t>
            </a:r>
            <a:endParaRPr lang="en-US" sz="2400" dirty="0"/>
          </a:p>
        </p:txBody>
      </p:sp>
      <p:sp>
        <p:nvSpPr>
          <p:cNvPr id="8" name="TextBox 7"/>
          <p:cNvSpPr txBox="1"/>
          <p:nvPr/>
        </p:nvSpPr>
        <p:spPr>
          <a:xfrm>
            <a:off x="4768898" y="2819400"/>
            <a:ext cx="2851102" cy="1200329"/>
          </a:xfrm>
          <a:prstGeom prst="rect">
            <a:avLst/>
          </a:prstGeom>
          <a:noFill/>
        </p:spPr>
        <p:txBody>
          <a:bodyPr wrap="none" rtlCol="0">
            <a:spAutoFit/>
          </a:bodyPr>
          <a:lstStyle/>
          <a:p>
            <a:r>
              <a:rPr lang="en-US" sz="2400" dirty="0" smtClean="0"/>
              <a:t>Wave velocity C = </a:t>
            </a:r>
            <a:r>
              <a:rPr lang="el-GR" sz="2400" dirty="0" smtClean="0"/>
              <a:t>λ</a:t>
            </a:r>
            <a:r>
              <a:rPr lang="en-US" sz="2400" dirty="0" smtClean="0"/>
              <a:t>/T</a:t>
            </a:r>
          </a:p>
          <a:p>
            <a:r>
              <a:rPr lang="en-US" sz="2400" dirty="0" smtClean="0"/>
              <a:t>T =1/f</a:t>
            </a:r>
          </a:p>
          <a:p>
            <a:r>
              <a:rPr lang="el-GR" sz="2400" dirty="0" smtClean="0"/>
              <a:t>λ</a:t>
            </a:r>
            <a:r>
              <a:rPr lang="en-US" sz="2400" dirty="0" smtClean="0"/>
              <a:t>= 1.56 T </a:t>
            </a:r>
            <a:r>
              <a:rPr lang="en-US" sz="2400" baseline="30000" dirty="0" smtClean="0"/>
              <a:t>2 </a:t>
            </a:r>
            <a:r>
              <a:rPr lang="en-US" sz="2400" dirty="0" smtClean="0"/>
              <a:t>m</a:t>
            </a:r>
            <a:endParaRPr lang="en-US" sz="2400" dirty="0"/>
          </a:p>
        </p:txBody>
      </p:sp>
      <p:sp>
        <p:nvSpPr>
          <p:cNvPr id="9" name="Rectangle 4"/>
          <p:cNvSpPr>
            <a:spLocks noGrp="1" noChangeArrowheads="1"/>
          </p:cNvSpPr>
          <p:nvPr>
            <p:ph type="title"/>
          </p:nvPr>
        </p:nvSpPr>
        <p:spPr>
          <a:xfrm>
            <a:off x="3200400" y="4017963"/>
            <a:ext cx="5410200" cy="630237"/>
          </a:xfrm>
        </p:spPr>
        <p:txBody>
          <a:bodyPr>
            <a:normAutofit/>
          </a:bodyPr>
          <a:lstStyle/>
          <a:p>
            <a:r>
              <a:rPr lang="en-US" sz="2800" b="1" dirty="0"/>
              <a:t>Wave Power Calculations</a:t>
            </a:r>
          </a:p>
        </p:txBody>
      </p:sp>
      <p:graphicFrame>
        <p:nvGraphicFramePr>
          <p:cNvPr id="10" name="Object 9"/>
          <p:cNvGraphicFramePr>
            <a:graphicFrameLocks noChangeAspect="1"/>
          </p:cNvGraphicFramePr>
          <p:nvPr/>
        </p:nvGraphicFramePr>
        <p:xfrm>
          <a:off x="6934200" y="4572000"/>
          <a:ext cx="2062162" cy="652462"/>
        </p:xfrm>
        <a:graphic>
          <a:graphicData uri="http://schemas.openxmlformats.org/presentationml/2006/ole">
            <p:oleObj spid="_x0000_s119814" name="Equation" r:id="rId5" imgW="761760" imgH="241200" progId="Equation.3">
              <p:embed/>
            </p:oleObj>
          </a:graphicData>
        </a:graphic>
      </p:graphicFrame>
      <p:sp>
        <p:nvSpPr>
          <p:cNvPr id="11" name="Text Box 7"/>
          <p:cNvSpPr txBox="1">
            <a:spLocks noChangeArrowheads="1"/>
          </p:cNvSpPr>
          <p:nvPr/>
        </p:nvSpPr>
        <p:spPr bwMode="auto">
          <a:xfrm>
            <a:off x="228600" y="4643735"/>
            <a:ext cx="6248400" cy="461665"/>
          </a:xfrm>
          <a:prstGeom prst="rect">
            <a:avLst/>
          </a:prstGeom>
          <a:noFill/>
          <a:ln w="9525">
            <a:noFill/>
            <a:miter lim="800000"/>
            <a:headEnd/>
            <a:tailEnd/>
          </a:ln>
          <a:effectLst/>
        </p:spPr>
        <p:txBody>
          <a:bodyPr wrap="square">
            <a:spAutoFit/>
          </a:bodyPr>
          <a:lstStyle/>
          <a:p>
            <a:r>
              <a:rPr lang="en-US" sz="2400" i="1" dirty="0" smtClean="0">
                <a:latin typeface="Times New Roman" pitchFamily="18" charset="0"/>
              </a:rPr>
              <a:t>P </a:t>
            </a:r>
            <a:r>
              <a:rPr lang="en-US" sz="2400" dirty="0">
                <a:latin typeface="Times New Roman" pitchFamily="18" charset="0"/>
              </a:rPr>
              <a:t>= Power in kW per meter of wave crest length</a:t>
            </a:r>
            <a:endParaRPr lang="en-US" sz="2400" i="1" dirty="0">
              <a:latin typeface="Times New Roman" pitchFamily="18" charset="0"/>
            </a:endParaRPr>
          </a:p>
        </p:txBody>
      </p:sp>
      <p:sp>
        <p:nvSpPr>
          <p:cNvPr id="12" name="Text Box 11"/>
          <p:cNvSpPr txBox="1">
            <a:spLocks noChangeArrowheads="1"/>
          </p:cNvSpPr>
          <p:nvPr/>
        </p:nvSpPr>
        <p:spPr bwMode="auto">
          <a:xfrm>
            <a:off x="990600" y="5141912"/>
            <a:ext cx="4315605" cy="461665"/>
          </a:xfrm>
          <a:prstGeom prst="rect">
            <a:avLst/>
          </a:prstGeom>
          <a:noFill/>
          <a:ln w="9525">
            <a:noFill/>
            <a:miter lim="800000"/>
            <a:headEnd/>
            <a:tailEnd/>
          </a:ln>
          <a:effectLst/>
        </p:spPr>
        <p:txBody>
          <a:bodyPr wrap="none">
            <a:spAutoFit/>
          </a:bodyPr>
          <a:lstStyle/>
          <a:p>
            <a:r>
              <a:rPr lang="en-US" sz="2400" u="sng" dirty="0">
                <a:latin typeface="Times New Roman" pitchFamily="18" charset="0"/>
              </a:rPr>
              <a:t>Example</a:t>
            </a:r>
            <a:r>
              <a:rPr lang="en-US" sz="2400" dirty="0">
                <a:latin typeface="Times New Roman" pitchFamily="18" charset="0"/>
              </a:rPr>
              <a:t>: </a:t>
            </a:r>
            <a:r>
              <a:rPr lang="en-US" sz="2400" i="1" dirty="0" smtClean="0">
                <a:latin typeface="Times New Roman" pitchFamily="18" charset="0"/>
              </a:rPr>
              <a:t>H</a:t>
            </a:r>
            <a:r>
              <a:rPr lang="en-US" sz="2400" dirty="0" smtClean="0">
                <a:latin typeface="Times New Roman" pitchFamily="18" charset="0"/>
              </a:rPr>
              <a:t>= </a:t>
            </a:r>
            <a:r>
              <a:rPr lang="en-US" sz="2400" dirty="0">
                <a:latin typeface="Times New Roman" pitchFamily="18" charset="0"/>
              </a:rPr>
              <a:t>3m and</a:t>
            </a:r>
            <a:r>
              <a:rPr lang="en-US" sz="2400" i="1" dirty="0">
                <a:latin typeface="Times New Roman" pitchFamily="18" charset="0"/>
              </a:rPr>
              <a:t>  </a:t>
            </a:r>
            <a:r>
              <a:rPr lang="en-US" sz="2400" i="1" dirty="0" smtClean="0">
                <a:latin typeface="Times New Roman" pitchFamily="18" charset="0"/>
              </a:rPr>
              <a:t>T</a:t>
            </a:r>
            <a:r>
              <a:rPr lang="en-US" sz="2400" dirty="0" smtClean="0">
                <a:latin typeface="Times New Roman" pitchFamily="18" charset="0"/>
              </a:rPr>
              <a:t> </a:t>
            </a:r>
            <a:r>
              <a:rPr lang="en-US" sz="2400" dirty="0">
                <a:latin typeface="Times New Roman" pitchFamily="18" charset="0"/>
              </a:rPr>
              <a:t>= 10s    </a:t>
            </a:r>
          </a:p>
        </p:txBody>
      </p:sp>
      <p:graphicFrame>
        <p:nvGraphicFramePr>
          <p:cNvPr id="13" name="Object 12"/>
          <p:cNvGraphicFramePr>
            <a:graphicFrameLocks noChangeAspect="1"/>
          </p:cNvGraphicFramePr>
          <p:nvPr/>
        </p:nvGraphicFramePr>
        <p:xfrm>
          <a:off x="1585913" y="5775325"/>
          <a:ext cx="5059362" cy="854075"/>
        </p:xfrm>
        <a:graphic>
          <a:graphicData uri="http://schemas.openxmlformats.org/presentationml/2006/ole">
            <p:oleObj spid="_x0000_s119815" name="Equation" r:id="rId6" imgW="2108160" imgH="35532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0" name="Picture 2"/>
          <p:cNvPicPr>
            <a:picLocks noChangeAspect="1" noChangeArrowheads="1"/>
          </p:cNvPicPr>
          <p:nvPr/>
        </p:nvPicPr>
        <p:blipFill>
          <a:blip r:embed="rId2" cstate="print"/>
          <a:srcRect/>
          <a:stretch>
            <a:fillRect/>
          </a:stretch>
        </p:blipFill>
        <p:spPr bwMode="auto">
          <a:xfrm>
            <a:off x="5638800" y="0"/>
            <a:ext cx="3167062" cy="2836847"/>
          </a:xfrm>
          <a:prstGeom prst="rect">
            <a:avLst/>
          </a:prstGeom>
          <a:noFill/>
          <a:ln w="9525">
            <a:noFill/>
            <a:miter lim="800000"/>
            <a:headEnd/>
            <a:tailEnd/>
          </a:ln>
        </p:spPr>
      </p:pic>
      <p:pic>
        <p:nvPicPr>
          <p:cNvPr id="119811" name="Picture 3"/>
          <p:cNvPicPr>
            <a:picLocks noChangeAspect="1" noChangeArrowheads="1"/>
          </p:cNvPicPr>
          <p:nvPr/>
        </p:nvPicPr>
        <p:blipFill>
          <a:blip r:embed="rId3" cstate="print"/>
          <a:srcRect/>
          <a:stretch>
            <a:fillRect/>
          </a:stretch>
        </p:blipFill>
        <p:spPr bwMode="auto">
          <a:xfrm>
            <a:off x="109538" y="2747963"/>
            <a:ext cx="8923337" cy="1362075"/>
          </a:xfrm>
          <a:prstGeom prst="rect">
            <a:avLst/>
          </a:prstGeom>
          <a:noFill/>
          <a:ln w="9525">
            <a:noFill/>
            <a:miter lim="800000"/>
            <a:headEnd/>
            <a:tailEnd/>
          </a:ln>
        </p:spPr>
      </p:pic>
      <p:pic>
        <p:nvPicPr>
          <p:cNvPr id="119812" name="Picture 4"/>
          <p:cNvPicPr>
            <a:picLocks noChangeAspect="1" noChangeArrowheads="1"/>
          </p:cNvPicPr>
          <p:nvPr/>
        </p:nvPicPr>
        <p:blipFill>
          <a:blip r:embed="rId4" cstate="print"/>
          <a:srcRect/>
          <a:stretch>
            <a:fillRect/>
          </a:stretch>
        </p:blipFill>
        <p:spPr bwMode="auto">
          <a:xfrm>
            <a:off x="2286000" y="4191000"/>
            <a:ext cx="5648325" cy="2514600"/>
          </a:xfrm>
          <a:prstGeom prst="rect">
            <a:avLst/>
          </a:prstGeom>
          <a:noFill/>
          <a:ln w="9525">
            <a:noFill/>
            <a:miter lim="800000"/>
            <a:headEnd/>
            <a:tailEnd/>
          </a:ln>
        </p:spPr>
      </p:pic>
      <p:pic>
        <p:nvPicPr>
          <p:cNvPr id="5" name="Picture 5"/>
          <p:cNvPicPr>
            <a:picLocks noChangeAspect="1" noChangeArrowheads="1"/>
          </p:cNvPicPr>
          <p:nvPr/>
        </p:nvPicPr>
        <p:blipFill>
          <a:blip r:embed="rId5" cstate="print"/>
          <a:srcRect/>
          <a:stretch>
            <a:fillRect/>
          </a:stretch>
        </p:blipFill>
        <p:spPr bwMode="auto">
          <a:xfrm>
            <a:off x="381001" y="1"/>
            <a:ext cx="5016230" cy="2590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9811"/>
                                        </p:tgtEl>
                                        <p:attrNameLst>
                                          <p:attrName>style.visibility</p:attrName>
                                        </p:attrNameLst>
                                      </p:cBhvr>
                                      <p:to>
                                        <p:strVal val="visible"/>
                                      </p:to>
                                    </p:set>
                                    <p:animEffect transition="in" filter="blinds(horizontal)">
                                      <p:cBhvr>
                                        <p:cTn id="7" dur="500"/>
                                        <p:tgtEl>
                                          <p:spTgt spid="1198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9812"/>
                                        </p:tgtEl>
                                        <p:attrNameLst>
                                          <p:attrName>style.visibility</p:attrName>
                                        </p:attrNameLst>
                                      </p:cBhvr>
                                      <p:to>
                                        <p:strVal val="visible"/>
                                      </p:to>
                                    </p:set>
                                    <p:animEffect transition="in" filter="blinds(horizontal)">
                                      <p:cBhvr>
                                        <p:cTn id="12" dur="500"/>
                                        <p:tgtEl>
                                          <p:spTgt spid="119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87638" y="534988"/>
            <a:ext cx="4032250" cy="522287"/>
          </a:xfrm>
          <a:prstGeom prst="rect">
            <a:avLst/>
          </a:prstGeom>
          <a:noFill/>
        </p:spPr>
        <p:txBody>
          <a:bodyPr wrap="none">
            <a:spAutoFit/>
          </a:bodyPr>
          <a:lstStyle/>
          <a:p>
            <a:pPr fontAlgn="auto">
              <a:spcBef>
                <a:spcPts val="0"/>
              </a:spcBef>
              <a:spcAft>
                <a:spcPts val="0"/>
              </a:spcAft>
              <a:defRPr/>
            </a:pPr>
            <a:r>
              <a:rPr lang="en-US" sz="2800" dirty="0">
                <a:solidFill>
                  <a:schemeClr val="tx2">
                    <a:lumMod val="75000"/>
                  </a:schemeClr>
                </a:solidFill>
                <a:latin typeface="+mn-lt"/>
                <a:ea typeface="+mn-ea"/>
              </a:rPr>
              <a:t>Overview of Ocean Energy</a:t>
            </a:r>
          </a:p>
        </p:txBody>
      </p:sp>
      <p:sp>
        <p:nvSpPr>
          <p:cNvPr id="4099" name="TextBox 4"/>
          <p:cNvSpPr txBox="1">
            <a:spLocks noChangeArrowheads="1"/>
          </p:cNvSpPr>
          <p:nvPr/>
        </p:nvSpPr>
        <p:spPr bwMode="auto">
          <a:xfrm>
            <a:off x="673100" y="1557338"/>
            <a:ext cx="7942263" cy="4094162"/>
          </a:xfrm>
          <a:prstGeom prst="rect">
            <a:avLst/>
          </a:prstGeom>
          <a:noFill/>
          <a:ln w="9525">
            <a:noFill/>
            <a:miter lim="800000"/>
            <a:headEnd/>
            <a:tailEnd/>
          </a:ln>
        </p:spPr>
        <p:txBody>
          <a:bodyPr wrap="none">
            <a:spAutoFit/>
          </a:bodyPr>
          <a:lstStyle/>
          <a:p>
            <a:pPr>
              <a:buFontTx/>
              <a:buChar char="-"/>
            </a:pPr>
            <a:r>
              <a:rPr lang="en-US" sz="2000" dirty="0">
                <a:latin typeface="Calibri" pitchFamily="34" charset="0"/>
              </a:rPr>
              <a:t>ocean energy is replenished by the sun and through tidal influences of the </a:t>
            </a:r>
          </a:p>
          <a:p>
            <a:r>
              <a:rPr lang="en-US" sz="2000" dirty="0">
                <a:latin typeface="Calibri" pitchFamily="34" charset="0"/>
              </a:rPr>
              <a:t> moon</a:t>
            </a:r>
            <a:r>
              <a:rPr lang="ja-JP" altLang="en-US" sz="2000">
                <a:latin typeface="Calibri" pitchFamily="34" charset="0"/>
              </a:rPr>
              <a:t>’</a:t>
            </a:r>
            <a:r>
              <a:rPr lang="en-US" altLang="ja-JP" sz="2000" dirty="0">
                <a:latin typeface="Calibri" pitchFamily="34" charset="0"/>
              </a:rPr>
              <a:t>s and sun</a:t>
            </a:r>
            <a:r>
              <a:rPr lang="ja-JP" altLang="en-US" sz="2000">
                <a:latin typeface="Calibri" pitchFamily="34" charset="0"/>
              </a:rPr>
              <a:t>’</a:t>
            </a:r>
            <a:r>
              <a:rPr lang="en-US" altLang="ja-JP" sz="2000" dirty="0">
                <a:latin typeface="Calibri" pitchFamily="34" charset="0"/>
              </a:rPr>
              <a:t>s gravitational forces</a:t>
            </a:r>
          </a:p>
          <a:p>
            <a:endParaRPr lang="en-US" sz="2000" dirty="0">
              <a:latin typeface="Calibri" pitchFamily="34" charset="0"/>
            </a:endParaRPr>
          </a:p>
          <a:p>
            <a:pPr>
              <a:buFontTx/>
              <a:buChar char="-"/>
            </a:pPr>
            <a:r>
              <a:rPr lang="en-US" sz="2000" dirty="0">
                <a:latin typeface="Calibri" pitchFamily="34" charset="0"/>
              </a:rPr>
              <a:t>near-surface winds induce wave action and cause wind-blown currents at </a:t>
            </a:r>
          </a:p>
          <a:p>
            <a:r>
              <a:rPr lang="en-US" sz="2000" dirty="0">
                <a:latin typeface="Calibri" pitchFamily="34" charset="0"/>
              </a:rPr>
              <a:t> about 3% of the wind speed</a:t>
            </a:r>
          </a:p>
          <a:p>
            <a:endParaRPr lang="en-US" sz="2000" dirty="0">
              <a:latin typeface="Calibri" pitchFamily="34" charset="0"/>
            </a:endParaRPr>
          </a:p>
          <a:p>
            <a:pPr>
              <a:buFontTx/>
              <a:buChar char="-"/>
            </a:pPr>
            <a:r>
              <a:rPr lang="en-US" sz="2000" dirty="0">
                <a:latin typeface="Calibri" pitchFamily="34" charset="0"/>
              </a:rPr>
              <a:t>tides cause strong currents into and out of coastal basins and rivers</a:t>
            </a:r>
          </a:p>
          <a:p>
            <a:pPr>
              <a:buFontTx/>
              <a:buChar char="-"/>
            </a:pPr>
            <a:endParaRPr lang="en-US" sz="2000" dirty="0">
              <a:latin typeface="Calibri" pitchFamily="34" charset="0"/>
            </a:endParaRPr>
          </a:p>
          <a:p>
            <a:pPr>
              <a:buFontTx/>
              <a:buChar char="-"/>
            </a:pPr>
            <a:r>
              <a:rPr lang="en-US" sz="2000" dirty="0">
                <a:latin typeface="Calibri" pitchFamily="34" charset="0"/>
              </a:rPr>
              <a:t>ocean surface heating by some 70% of the incoming sunlight adds to the </a:t>
            </a:r>
          </a:p>
          <a:p>
            <a:r>
              <a:rPr lang="en-US" sz="2000" dirty="0">
                <a:latin typeface="Calibri" pitchFamily="34" charset="0"/>
              </a:rPr>
              <a:t> surface water thermal energy, causing expansion and flow</a:t>
            </a:r>
          </a:p>
          <a:p>
            <a:endParaRPr lang="en-US" sz="2000" dirty="0">
              <a:latin typeface="Calibri" pitchFamily="34" charset="0"/>
            </a:endParaRPr>
          </a:p>
          <a:p>
            <a:pPr>
              <a:buFontTx/>
              <a:buChar char="-"/>
            </a:pPr>
            <a:r>
              <a:rPr lang="en-US" sz="2000" dirty="0">
                <a:latin typeface="Calibri" pitchFamily="34" charset="0"/>
              </a:rPr>
              <a:t>wind energy is stronger over the ocean due to less drag, although</a:t>
            </a:r>
          </a:p>
          <a:p>
            <a:r>
              <a:rPr lang="en-US" sz="2000" dirty="0">
                <a:latin typeface="Calibri" pitchFamily="34" charset="0"/>
              </a:rPr>
              <a:t> technically, only </a:t>
            </a:r>
            <a:r>
              <a:rPr lang="en-US" sz="2000" dirty="0" err="1">
                <a:latin typeface="Calibri" pitchFamily="34" charset="0"/>
              </a:rPr>
              <a:t>seabreezes</a:t>
            </a:r>
            <a:r>
              <a:rPr lang="en-US" sz="2000" dirty="0">
                <a:latin typeface="Calibri" pitchFamily="34" charset="0"/>
              </a:rPr>
              <a:t> are from ocean energy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9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99">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099">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2"/>
          <p:cNvPicPr>
            <a:picLocks noChangeAspect="1" noChangeArrowheads="1"/>
          </p:cNvPicPr>
          <p:nvPr/>
        </p:nvPicPr>
        <p:blipFill>
          <a:blip r:embed="rId2" cstate="print"/>
          <a:srcRect/>
          <a:stretch>
            <a:fillRect/>
          </a:stretch>
        </p:blipFill>
        <p:spPr bwMode="auto">
          <a:xfrm>
            <a:off x="0" y="381000"/>
            <a:ext cx="4038600" cy="2581275"/>
          </a:xfrm>
          <a:prstGeom prst="rect">
            <a:avLst/>
          </a:prstGeom>
          <a:noFill/>
          <a:ln w="9525">
            <a:noFill/>
            <a:miter lim="800000"/>
            <a:headEnd/>
            <a:tailEnd/>
          </a:ln>
        </p:spPr>
      </p:pic>
      <p:pic>
        <p:nvPicPr>
          <p:cNvPr id="120835" name="Picture 3"/>
          <p:cNvPicPr>
            <a:picLocks noChangeAspect="1" noChangeArrowheads="1"/>
          </p:cNvPicPr>
          <p:nvPr/>
        </p:nvPicPr>
        <p:blipFill>
          <a:blip r:embed="rId3" cstate="print"/>
          <a:srcRect/>
          <a:stretch>
            <a:fillRect/>
          </a:stretch>
        </p:blipFill>
        <p:spPr bwMode="auto">
          <a:xfrm>
            <a:off x="4114801" y="381000"/>
            <a:ext cx="4572000" cy="2562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EC39CD1A-C96E-4502-AF48-F4BB36034C01}" type="slidenum">
              <a:rPr lang="en-US" altLang="en-US"/>
              <a:pPr/>
              <a:t>41</a:t>
            </a:fld>
            <a:endParaRPr lang="en-US" altLang="en-US"/>
          </a:p>
        </p:txBody>
      </p:sp>
      <p:sp>
        <p:nvSpPr>
          <p:cNvPr id="180226" name="Rectangle 2"/>
          <p:cNvSpPr>
            <a:spLocks noGrp="1" noChangeArrowheads="1"/>
          </p:cNvSpPr>
          <p:nvPr>
            <p:ph type="title"/>
          </p:nvPr>
        </p:nvSpPr>
        <p:spPr/>
        <p:txBody>
          <a:bodyPr/>
          <a:lstStyle/>
          <a:p>
            <a:r>
              <a:rPr lang="en-US"/>
              <a:t>Global Wave Energy Averages</a:t>
            </a:r>
          </a:p>
        </p:txBody>
      </p:sp>
      <p:pic>
        <p:nvPicPr>
          <p:cNvPr id="180227" name="Picture 3" descr="Wave Energy Potential in the world"/>
          <p:cNvPicPr>
            <a:picLocks noChangeAspect="1" noChangeArrowheads="1"/>
          </p:cNvPicPr>
          <p:nvPr/>
        </p:nvPicPr>
        <p:blipFill>
          <a:blip r:embed="rId3" cstate="print"/>
          <a:srcRect/>
          <a:stretch>
            <a:fillRect/>
          </a:stretch>
        </p:blipFill>
        <p:spPr bwMode="auto">
          <a:xfrm>
            <a:off x="762000" y="1600200"/>
            <a:ext cx="7696200" cy="3997325"/>
          </a:xfrm>
          <a:prstGeom prst="rect">
            <a:avLst/>
          </a:prstGeom>
          <a:noFill/>
        </p:spPr>
      </p:pic>
      <p:sp>
        <p:nvSpPr>
          <p:cNvPr id="180228" name="Rectangle 4"/>
          <p:cNvSpPr>
            <a:spLocks noChangeArrowheads="1"/>
          </p:cNvSpPr>
          <p:nvPr/>
        </p:nvSpPr>
        <p:spPr bwMode="auto">
          <a:xfrm>
            <a:off x="0" y="6589713"/>
            <a:ext cx="3355975" cy="244475"/>
          </a:xfrm>
          <a:prstGeom prst="rect">
            <a:avLst/>
          </a:prstGeom>
          <a:noFill/>
          <a:ln w="9525">
            <a:noFill/>
            <a:miter lim="800000"/>
            <a:headEnd/>
            <a:tailEnd/>
          </a:ln>
          <a:effectLst/>
        </p:spPr>
        <p:txBody>
          <a:bodyPr wrap="none">
            <a:spAutoFit/>
          </a:bodyPr>
          <a:lstStyle/>
          <a:p>
            <a:r>
              <a:rPr lang="en-US" sz="1000"/>
              <a:t>http://www.wavedragon.net/technology/wave-energy.htm</a:t>
            </a:r>
          </a:p>
        </p:txBody>
      </p:sp>
      <p:sp>
        <p:nvSpPr>
          <p:cNvPr id="180229" name="Text Box 5"/>
          <p:cNvSpPr txBox="1">
            <a:spLocks noChangeArrowheads="1"/>
          </p:cNvSpPr>
          <p:nvPr/>
        </p:nvSpPr>
        <p:spPr bwMode="auto">
          <a:xfrm>
            <a:off x="1143000" y="5715000"/>
            <a:ext cx="6991350" cy="366713"/>
          </a:xfrm>
          <a:prstGeom prst="rect">
            <a:avLst/>
          </a:prstGeom>
          <a:noFill/>
          <a:ln w="9525">
            <a:noFill/>
            <a:miter lim="800000"/>
            <a:headEnd/>
            <a:tailEnd/>
          </a:ln>
          <a:effectLst/>
        </p:spPr>
        <p:txBody>
          <a:bodyPr wrap="none">
            <a:spAutoFit/>
          </a:bodyPr>
          <a:lstStyle/>
          <a:p>
            <a:r>
              <a:rPr lang="en-US"/>
              <a:t>Average wave energy (est.) in kW/m (kW per meter of wave length)</a:t>
            </a:r>
          </a:p>
        </p:txBody>
      </p:sp>
    </p:spTree>
  </p:cSld>
  <p:clrMapOvr>
    <a:masterClrMapping/>
  </p:clrMapOvr>
  <p:transition>
    <p:pull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F834B3D-7415-4394-B5A2-8EE631118A41}" type="slidenum">
              <a:rPr lang="en-US" altLang="en-US"/>
              <a:pPr/>
              <a:t>42</a:t>
            </a:fld>
            <a:endParaRPr lang="en-US" altLang="en-US"/>
          </a:p>
        </p:txBody>
      </p:sp>
      <p:sp>
        <p:nvSpPr>
          <p:cNvPr id="181250" name="Rectangle 2"/>
          <p:cNvSpPr>
            <a:spLocks noGrp="1" noChangeArrowheads="1"/>
          </p:cNvSpPr>
          <p:nvPr>
            <p:ph type="title"/>
          </p:nvPr>
        </p:nvSpPr>
        <p:spPr/>
        <p:txBody>
          <a:bodyPr/>
          <a:lstStyle/>
          <a:p>
            <a:r>
              <a:rPr lang="en-US"/>
              <a:t>Wave Energy Potential</a:t>
            </a:r>
          </a:p>
        </p:txBody>
      </p:sp>
      <p:sp>
        <p:nvSpPr>
          <p:cNvPr id="181251" name="Rectangle 3"/>
          <p:cNvSpPr>
            <a:spLocks noGrp="1" noChangeArrowheads="1"/>
          </p:cNvSpPr>
          <p:nvPr>
            <p:ph type="body" idx="1"/>
          </p:nvPr>
        </p:nvSpPr>
        <p:spPr/>
        <p:txBody>
          <a:bodyPr/>
          <a:lstStyle/>
          <a:p>
            <a:pPr>
              <a:lnSpc>
                <a:spcPct val="80000"/>
              </a:lnSpc>
            </a:pPr>
            <a:r>
              <a:rPr lang="en-US" sz="2600"/>
              <a:t>Potential of 1,500 – 7,500 TWh/year </a:t>
            </a:r>
          </a:p>
          <a:p>
            <a:pPr lvl="1">
              <a:lnSpc>
                <a:spcPct val="80000"/>
              </a:lnSpc>
            </a:pPr>
            <a:r>
              <a:rPr lang="en-US" sz="2200"/>
              <a:t>10 and 50% of the world’s yearly electricity demand</a:t>
            </a:r>
          </a:p>
          <a:p>
            <a:pPr lvl="1">
              <a:lnSpc>
                <a:spcPct val="80000"/>
              </a:lnSpc>
            </a:pPr>
            <a:r>
              <a:rPr lang="en-US" sz="2200"/>
              <a:t>IEA (International Energy Agency) </a:t>
            </a:r>
          </a:p>
          <a:p>
            <a:pPr>
              <a:lnSpc>
                <a:spcPct val="80000"/>
              </a:lnSpc>
            </a:pPr>
            <a:endParaRPr lang="en-US" sz="2600"/>
          </a:p>
          <a:p>
            <a:pPr>
              <a:lnSpc>
                <a:spcPct val="80000"/>
              </a:lnSpc>
            </a:pPr>
            <a:r>
              <a:rPr lang="en-US" sz="2600"/>
              <a:t>200,000 MW installed wave and tidal energy power forecast by 2050 </a:t>
            </a:r>
          </a:p>
          <a:p>
            <a:pPr lvl="1">
              <a:lnSpc>
                <a:spcPct val="80000"/>
              </a:lnSpc>
            </a:pPr>
            <a:r>
              <a:rPr lang="en-US" sz="2200"/>
              <a:t>Power production of 6 TWh/y</a:t>
            </a:r>
          </a:p>
          <a:p>
            <a:pPr lvl="1">
              <a:lnSpc>
                <a:spcPct val="80000"/>
              </a:lnSpc>
            </a:pPr>
            <a:r>
              <a:rPr lang="en-US" sz="2200"/>
              <a:t>Load factor of 0.35</a:t>
            </a:r>
          </a:p>
          <a:p>
            <a:pPr lvl="1">
              <a:lnSpc>
                <a:spcPct val="80000"/>
              </a:lnSpc>
            </a:pPr>
            <a:r>
              <a:rPr lang="en-US" sz="2200"/>
              <a:t>DTI and Carbon Trust (UK)</a:t>
            </a:r>
            <a:br>
              <a:rPr lang="en-US" sz="2200"/>
            </a:br>
            <a:endParaRPr lang="en-US" sz="2200"/>
          </a:p>
          <a:p>
            <a:pPr>
              <a:lnSpc>
                <a:spcPct val="80000"/>
              </a:lnSpc>
            </a:pPr>
            <a:r>
              <a:rPr lang="en-US" sz="2600"/>
              <a:t>“Independent of the different estimates the potential for a pollution free energy generation is enormous.”</a:t>
            </a:r>
            <a:br>
              <a:rPr lang="en-US" sz="2600"/>
            </a:br>
            <a:endParaRPr lang="en-US" sz="2600"/>
          </a:p>
        </p:txBody>
      </p:sp>
      <p:sp>
        <p:nvSpPr>
          <p:cNvPr id="181252" name="Rectangle 4"/>
          <p:cNvSpPr>
            <a:spLocks noChangeArrowheads="1"/>
          </p:cNvSpPr>
          <p:nvPr/>
        </p:nvSpPr>
        <p:spPr bwMode="auto">
          <a:xfrm>
            <a:off x="0" y="6589713"/>
            <a:ext cx="3355975" cy="244475"/>
          </a:xfrm>
          <a:prstGeom prst="rect">
            <a:avLst/>
          </a:prstGeom>
          <a:noFill/>
          <a:ln w="9525">
            <a:noFill/>
            <a:miter lim="800000"/>
            <a:headEnd/>
            <a:tailEnd/>
          </a:ln>
          <a:effectLst/>
        </p:spPr>
        <p:txBody>
          <a:bodyPr wrap="none">
            <a:spAutoFit/>
          </a:bodyPr>
          <a:lstStyle/>
          <a:p>
            <a:r>
              <a:rPr lang="en-US" sz="1000"/>
              <a:t>http://www.wavedragon.net/technology/wave-energy.htm</a:t>
            </a:r>
          </a:p>
        </p:txBody>
      </p:sp>
    </p:spTree>
  </p:cSld>
  <p:clrMapOvr>
    <a:masterClrMapping/>
  </p:clrMapOvr>
  <p:transition>
    <p:pull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8306929-C78D-41F2-BE1A-8DAB2BA51F11}" type="slidenum">
              <a:rPr lang="en-US" altLang="en-US"/>
              <a:pPr/>
              <a:t>43</a:t>
            </a:fld>
            <a:endParaRPr lang="en-US" altLang="en-US"/>
          </a:p>
        </p:txBody>
      </p:sp>
      <p:sp>
        <p:nvSpPr>
          <p:cNvPr id="105477" name="Rectangle 5"/>
          <p:cNvSpPr>
            <a:spLocks noGrp="1" noChangeArrowheads="1"/>
          </p:cNvSpPr>
          <p:nvPr>
            <p:ph type="title"/>
          </p:nvPr>
        </p:nvSpPr>
        <p:spPr/>
        <p:txBody>
          <a:bodyPr/>
          <a:lstStyle/>
          <a:p>
            <a:r>
              <a:rPr lang="en-US" sz="3800"/>
              <a:t>Wave Energy Supply vs. Electric Demand</a:t>
            </a:r>
          </a:p>
        </p:txBody>
      </p:sp>
      <p:pic>
        <p:nvPicPr>
          <p:cNvPr id="105475" name="Picture 3" descr="GB Figure 8"/>
          <p:cNvPicPr>
            <a:picLocks noChangeAspect="1" noChangeArrowheads="1"/>
          </p:cNvPicPr>
          <p:nvPr/>
        </p:nvPicPr>
        <p:blipFill>
          <a:blip r:embed="rId2" cstate="print"/>
          <a:srcRect/>
          <a:stretch>
            <a:fillRect/>
          </a:stretch>
        </p:blipFill>
        <p:spPr bwMode="auto">
          <a:xfrm>
            <a:off x="1219200" y="1676400"/>
            <a:ext cx="6372225" cy="4276725"/>
          </a:xfrm>
          <a:prstGeom prst="rect">
            <a:avLst/>
          </a:prstGeom>
          <a:noFill/>
        </p:spPr>
      </p:pic>
      <p:sp>
        <p:nvSpPr>
          <p:cNvPr id="105476" name="Text Box 4"/>
          <p:cNvSpPr txBox="1">
            <a:spLocks noChangeArrowheads="1"/>
          </p:cNvSpPr>
          <p:nvPr/>
        </p:nvSpPr>
        <p:spPr bwMode="auto">
          <a:xfrm>
            <a:off x="0" y="6613525"/>
            <a:ext cx="3436938" cy="244475"/>
          </a:xfrm>
          <a:prstGeom prst="rect">
            <a:avLst/>
          </a:prstGeom>
          <a:noFill/>
          <a:ln w="9525">
            <a:noFill/>
            <a:miter lim="800000"/>
            <a:headEnd/>
            <a:tailEnd/>
          </a:ln>
          <a:effectLst/>
        </p:spPr>
        <p:txBody>
          <a:bodyPr wrap="none">
            <a:spAutoFit/>
          </a:bodyPr>
          <a:lstStyle/>
          <a:p>
            <a:r>
              <a:rPr lang="en-US" sz="1000"/>
              <a:t>Boyle, </a:t>
            </a:r>
            <a:r>
              <a:rPr lang="en-US" sz="1000" i="1"/>
              <a:t>Renewable Energy, </a:t>
            </a:r>
            <a:r>
              <a:rPr lang="en-US" sz="1000"/>
              <a:t>Oxford University Press (2004)</a:t>
            </a:r>
          </a:p>
        </p:txBody>
      </p:sp>
    </p:spTree>
  </p:cSld>
  <p:clrMapOvr>
    <a:masterClrMapping/>
  </p:clrMapOvr>
  <p:transition>
    <p:pull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4294967295"/>
          </p:nvPr>
        </p:nvSpPr>
        <p:spPr>
          <a:xfrm>
            <a:off x="6553200" y="6243638"/>
            <a:ext cx="2133600" cy="457200"/>
          </a:xfrm>
          <a:prstGeom prst="rect">
            <a:avLst/>
          </a:prstGeom>
        </p:spPr>
        <p:txBody>
          <a:bodyPr/>
          <a:lstStyle/>
          <a:p>
            <a:fld id="{2E2E15A7-6346-4BF0-9682-992EC5981638}" type="slidenum">
              <a:rPr lang="en-US" altLang="en-US"/>
              <a:pPr/>
              <a:t>44</a:t>
            </a:fld>
            <a:endParaRPr lang="en-US" altLang="en-US"/>
          </a:p>
        </p:txBody>
      </p:sp>
      <p:sp>
        <p:nvSpPr>
          <p:cNvPr id="17410" name="Rectangle 2"/>
          <p:cNvSpPr>
            <a:spLocks noGrp="1" noChangeArrowheads="1"/>
          </p:cNvSpPr>
          <p:nvPr>
            <p:ph type="ctrTitle"/>
          </p:nvPr>
        </p:nvSpPr>
        <p:spPr/>
        <p:txBody>
          <a:bodyPr/>
          <a:lstStyle/>
          <a:p>
            <a:r>
              <a:rPr lang="en-US"/>
              <a:t>Wave Energy </a:t>
            </a:r>
            <a:br>
              <a:rPr lang="en-US"/>
            </a:br>
            <a:r>
              <a:rPr lang="en-US"/>
              <a:t>Environmental Impacts</a:t>
            </a:r>
          </a:p>
        </p:txBody>
      </p:sp>
      <p:sp>
        <p:nvSpPr>
          <p:cNvPr id="17411" name="Rectangle 3"/>
          <p:cNvSpPr>
            <a:spLocks noGrp="1" noChangeArrowheads="1"/>
          </p:cNvSpPr>
          <p:nvPr>
            <p:ph type="subTitle" idx="1"/>
          </p:nvPr>
        </p:nvSpPr>
        <p:spPr/>
        <p:txBody>
          <a:bodyPr/>
          <a:lstStyle/>
          <a:p>
            <a:endParaRPr lang="en-US"/>
          </a:p>
        </p:txBody>
      </p:sp>
    </p:spTree>
  </p:cSld>
  <p:clrMapOvr>
    <a:masterClrMapping/>
  </p:clrMapOvr>
  <p:transition>
    <p:pull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1E2B347-C43E-4379-8EB6-9193A33EE5DA}" type="slidenum">
              <a:rPr lang="en-US" altLang="en-US"/>
              <a:pPr/>
              <a:t>45</a:t>
            </a:fld>
            <a:endParaRPr lang="en-US" altLang="en-US"/>
          </a:p>
        </p:txBody>
      </p:sp>
      <p:sp>
        <p:nvSpPr>
          <p:cNvPr id="361474" name="Rectangle 2"/>
          <p:cNvSpPr>
            <a:spLocks noGrp="1" noChangeArrowheads="1"/>
          </p:cNvSpPr>
          <p:nvPr>
            <p:ph type="title"/>
          </p:nvPr>
        </p:nvSpPr>
        <p:spPr/>
        <p:txBody>
          <a:bodyPr>
            <a:normAutofit fontScale="90000"/>
          </a:bodyPr>
          <a:lstStyle/>
          <a:p>
            <a:r>
              <a:rPr lang="en-US"/>
              <a:t>Wave Energy Environmental Impact</a:t>
            </a:r>
          </a:p>
        </p:txBody>
      </p:sp>
      <p:sp>
        <p:nvSpPr>
          <p:cNvPr id="361475" name="Rectangle 3"/>
          <p:cNvSpPr>
            <a:spLocks noGrp="1" noChangeArrowheads="1"/>
          </p:cNvSpPr>
          <p:nvPr>
            <p:ph type="body" idx="1"/>
          </p:nvPr>
        </p:nvSpPr>
        <p:spPr/>
        <p:txBody>
          <a:bodyPr>
            <a:normAutofit lnSpcReduction="10000"/>
          </a:bodyPr>
          <a:lstStyle/>
          <a:p>
            <a:r>
              <a:rPr lang="en-US"/>
              <a:t>Little chemical pollution</a:t>
            </a:r>
          </a:p>
          <a:p>
            <a:r>
              <a:rPr lang="en-US"/>
              <a:t>Little visual impact</a:t>
            </a:r>
          </a:p>
          <a:p>
            <a:r>
              <a:rPr lang="en-US"/>
              <a:t>Some hazard to shipping</a:t>
            </a:r>
          </a:p>
          <a:p>
            <a:r>
              <a:rPr lang="en-US"/>
              <a:t>No problem for migrating fish, marine life</a:t>
            </a:r>
          </a:p>
          <a:p>
            <a:r>
              <a:rPr lang="en-US"/>
              <a:t>Extract small fraction of overall wave energy</a:t>
            </a:r>
          </a:p>
          <a:p>
            <a:pPr lvl="1"/>
            <a:r>
              <a:rPr lang="en-US"/>
              <a:t>Little impact on coastlines</a:t>
            </a:r>
          </a:p>
          <a:p>
            <a:r>
              <a:rPr lang="en-US"/>
              <a:t>Release little CO</a:t>
            </a:r>
            <a:r>
              <a:rPr lang="en-US" baseline="-25000"/>
              <a:t>2</a:t>
            </a:r>
            <a:r>
              <a:rPr lang="en-US"/>
              <a:t>, SO</a:t>
            </a:r>
            <a:r>
              <a:rPr lang="en-US" baseline="-25000"/>
              <a:t>2</a:t>
            </a:r>
            <a:r>
              <a:rPr lang="en-US"/>
              <a:t>, and NO</a:t>
            </a:r>
            <a:r>
              <a:rPr lang="en-US" baseline="-25000"/>
              <a:t>x</a:t>
            </a:r>
          </a:p>
          <a:p>
            <a:pPr lvl="1"/>
            <a:r>
              <a:rPr lang="en-US"/>
              <a:t>11g, 0.03g, and 0.05g / kWh respectively</a:t>
            </a:r>
          </a:p>
        </p:txBody>
      </p:sp>
      <p:sp>
        <p:nvSpPr>
          <p:cNvPr id="361476" name="Text Box 4"/>
          <p:cNvSpPr txBox="1">
            <a:spLocks noChangeArrowheads="1"/>
          </p:cNvSpPr>
          <p:nvPr/>
        </p:nvSpPr>
        <p:spPr bwMode="auto">
          <a:xfrm>
            <a:off x="0" y="6613525"/>
            <a:ext cx="3436938" cy="244475"/>
          </a:xfrm>
          <a:prstGeom prst="rect">
            <a:avLst/>
          </a:prstGeom>
          <a:noFill/>
          <a:ln w="9525">
            <a:noFill/>
            <a:miter lim="800000"/>
            <a:headEnd/>
            <a:tailEnd/>
          </a:ln>
          <a:effectLst/>
        </p:spPr>
        <p:txBody>
          <a:bodyPr wrap="none">
            <a:spAutoFit/>
          </a:bodyPr>
          <a:lstStyle/>
          <a:p>
            <a:r>
              <a:rPr lang="en-US" sz="1000"/>
              <a:t>Boyle, </a:t>
            </a:r>
            <a:r>
              <a:rPr lang="en-US" sz="1000" i="1"/>
              <a:t>Renewable Energy, </a:t>
            </a:r>
            <a:r>
              <a:rPr lang="en-US" sz="1000"/>
              <a:t>Oxford University Press (2004)</a:t>
            </a:r>
          </a:p>
        </p:txBody>
      </p:sp>
    </p:spTree>
  </p:cSld>
  <p:clrMapOvr>
    <a:masterClrMapping/>
  </p:clrMapOvr>
  <p:transition>
    <p:pull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4294967295"/>
          </p:nvPr>
        </p:nvSpPr>
        <p:spPr>
          <a:xfrm>
            <a:off x="6553200" y="6243638"/>
            <a:ext cx="2133600" cy="457200"/>
          </a:xfrm>
          <a:prstGeom prst="rect">
            <a:avLst/>
          </a:prstGeom>
        </p:spPr>
        <p:txBody>
          <a:bodyPr/>
          <a:lstStyle/>
          <a:p>
            <a:fld id="{53EF3F03-6961-47B1-A35C-6F5692F4B7C3}" type="slidenum">
              <a:rPr lang="en-US" altLang="en-US"/>
              <a:pPr/>
              <a:t>46</a:t>
            </a:fld>
            <a:endParaRPr lang="en-US" altLang="en-US"/>
          </a:p>
        </p:txBody>
      </p:sp>
      <p:sp>
        <p:nvSpPr>
          <p:cNvPr id="183298" name="Rectangle 2"/>
          <p:cNvSpPr>
            <a:spLocks noGrp="1" noChangeArrowheads="1"/>
          </p:cNvSpPr>
          <p:nvPr>
            <p:ph type="ctrTitle"/>
          </p:nvPr>
        </p:nvSpPr>
        <p:spPr/>
        <p:txBody>
          <a:bodyPr/>
          <a:lstStyle/>
          <a:p>
            <a:r>
              <a:rPr lang="en-US"/>
              <a:t>Wave Energy </a:t>
            </a:r>
            <a:br>
              <a:rPr lang="en-US"/>
            </a:br>
            <a:r>
              <a:rPr lang="en-US"/>
              <a:t>Summary</a:t>
            </a:r>
          </a:p>
        </p:txBody>
      </p:sp>
      <p:sp>
        <p:nvSpPr>
          <p:cNvPr id="183299" name="Rectangle 3"/>
          <p:cNvSpPr>
            <a:spLocks noGrp="1" noChangeArrowheads="1"/>
          </p:cNvSpPr>
          <p:nvPr>
            <p:ph type="subTitle" idx="1"/>
          </p:nvPr>
        </p:nvSpPr>
        <p:spPr/>
        <p:txBody>
          <a:bodyPr/>
          <a:lstStyle/>
          <a:p>
            <a:endParaRPr lang="en-US"/>
          </a:p>
        </p:txBody>
      </p:sp>
    </p:spTree>
  </p:cSld>
  <p:clrMapOvr>
    <a:masterClrMapping/>
  </p:clrMapOvr>
  <p:transition>
    <p:pull dir="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B3B1151-E14E-494C-A348-34DB10FC87F5}" type="slidenum">
              <a:rPr lang="en-US" altLang="en-US"/>
              <a:pPr/>
              <a:t>47</a:t>
            </a:fld>
            <a:endParaRPr lang="en-US" altLang="en-US"/>
          </a:p>
        </p:txBody>
      </p:sp>
      <p:sp>
        <p:nvSpPr>
          <p:cNvPr id="157698" name="Rectangle 2"/>
          <p:cNvSpPr>
            <a:spLocks noGrp="1" noChangeArrowheads="1"/>
          </p:cNvSpPr>
          <p:nvPr>
            <p:ph type="title"/>
          </p:nvPr>
        </p:nvSpPr>
        <p:spPr/>
        <p:txBody>
          <a:bodyPr/>
          <a:lstStyle/>
          <a:p>
            <a:r>
              <a:rPr lang="en-US"/>
              <a:t>Wave Power Advantages</a:t>
            </a:r>
          </a:p>
        </p:txBody>
      </p:sp>
      <p:sp>
        <p:nvSpPr>
          <p:cNvPr id="157699" name="Rectangle 3"/>
          <p:cNvSpPr>
            <a:spLocks noGrp="1" noChangeArrowheads="1"/>
          </p:cNvSpPr>
          <p:nvPr>
            <p:ph type="body" idx="1"/>
          </p:nvPr>
        </p:nvSpPr>
        <p:spPr/>
        <p:txBody>
          <a:bodyPr/>
          <a:lstStyle/>
          <a:p>
            <a:r>
              <a:rPr lang="en-US" sz="2600"/>
              <a:t>Onshore wave energy systems can be incorporated into harbor walls and coastal protection</a:t>
            </a:r>
          </a:p>
          <a:p>
            <a:pPr lvl="1"/>
            <a:r>
              <a:rPr lang="en-US" sz="2200"/>
              <a:t>Reduce/share system costs</a:t>
            </a:r>
          </a:p>
          <a:p>
            <a:pPr lvl="1"/>
            <a:r>
              <a:rPr lang="en-US" sz="2200"/>
              <a:t>Providing dual use</a:t>
            </a:r>
          </a:p>
          <a:p>
            <a:r>
              <a:rPr lang="en-US" sz="2600"/>
              <a:t>Create calm sea space behind wave energy systems</a:t>
            </a:r>
          </a:p>
          <a:p>
            <a:pPr lvl="1"/>
            <a:r>
              <a:rPr lang="en-US" sz="2200"/>
              <a:t>Development of mariculture </a:t>
            </a:r>
          </a:p>
          <a:p>
            <a:pPr lvl="1"/>
            <a:r>
              <a:rPr lang="en-US" sz="2200"/>
              <a:t>Other commercial and recreational uses; </a:t>
            </a:r>
          </a:p>
          <a:p>
            <a:r>
              <a:rPr lang="en-US" sz="2600"/>
              <a:t>Long-term operational life time of plant</a:t>
            </a:r>
          </a:p>
          <a:p>
            <a:r>
              <a:rPr lang="en-US" sz="2600"/>
              <a:t>Non-polluting and inexhaustible supply of energy</a:t>
            </a:r>
          </a:p>
        </p:txBody>
      </p:sp>
      <p:sp>
        <p:nvSpPr>
          <p:cNvPr id="157700" name="Rectangle 4"/>
          <p:cNvSpPr>
            <a:spLocks noChangeArrowheads="1"/>
          </p:cNvSpPr>
          <p:nvPr/>
        </p:nvSpPr>
        <p:spPr bwMode="auto">
          <a:xfrm>
            <a:off x="0" y="6589713"/>
            <a:ext cx="5106988" cy="244475"/>
          </a:xfrm>
          <a:prstGeom prst="rect">
            <a:avLst/>
          </a:prstGeom>
          <a:noFill/>
          <a:ln w="9525">
            <a:noFill/>
            <a:miter lim="800000"/>
            <a:headEnd/>
            <a:tailEnd/>
          </a:ln>
          <a:effectLst/>
        </p:spPr>
        <p:txBody>
          <a:bodyPr wrap="none">
            <a:spAutoFit/>
          </a:bodyPr>
          <a:lstStyle/>
          <a:p>
            <a:r>
              <a:rPr lang="en-US" sz="1000"/>
              <a:t>http://www.oceansatlas.com/unatlas/uses/EnergyResources/Background/Wave/W2.html</a:t>
            </a:r>
          </a:p>
        </p:txBody>
      </p:sp>
    </p:spTree>
  </p:cSld>
  <p:clrMapOvr>
    <a:masterClrMapping/>
  </p:clrMapOvr>
  <p:transition>
    <p:pull dir="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9C6FBB1-6514-4154-968F-AD9F69ACD1F3}" type="slidenum">
              <a:rPr lang="en-US" altLang="en-US"/>
              <a:pPr/>
              <a:t>48</a:t>
            </a:fld>
            <a:endParaRPr lang="en-US" altLang="en-US"/>
          </a:p>
        </p:txBody>
      </p:sp>
      <p:sp>
        <p:nvSpPr>
          <p:cNvPr id="159746" name="Rectangle 2"/>
          <p:cNvSpPr>
            <a:spLocks noGrp="1" noChangeArrowheads="1"/>
          </p:cNvSpPr>
          <p:nvPr>
            <p:ph type="title"/>
          </p:nvPr>
        </p:nvSpPr>
        <p:spPr/>
        <p:txBody>
          <a:bodyPr/>
          <a:lstStyle/>
          <a:p>
            <a:r>
              <a:rPr lang="en-US"/>
              <a:t>Wave Power Disadvantages</a:t>
            </a:r>
          </a:p>
        </p:txBody>
      </p:sp>
      <p:sp>
        <p:nvSpPr>
          <p:cNvPr id="159747" name="Rectangle 3"/>
          <p:cNvSpPr>
            <a:spLocks noGrp="1" noChangeArrowheads="1"/>
          </p:cNvSpPr>
          <p:nvPr>
            <p:ph type="body" idx="1"/>
          </p:nvPr>
        </p:nvSpPr>
        <p:spPr/>
        <p:txBody>
          <a:bodyPr/>
          <a:lstStyle/>
          <a:p>
            <a:pPr>
              <a:lnSpc>
                <a:spcPct val="80000"/>
              </a:lnSpc>
            </a:pPr>
            <a:r>
              <a:rPr lang="en-US" sz="2600"/>
              <a:t>High capital costs for initial construction</a:t>
            </a:r>
          </a:p>
          <a:p>
            <a:pPr>
              <a:lnSpc>
                <a:spcPct val="80000"/>
              </a:lnSpc>
            </a:pPr>
            <a:r>
              <a:rPr lang="en-US" sz="2600"/>
              <a:t>High maintenance costs</a:t>
            </a:r>
          </a:p>
          <a:p>
            <a:pPr>
              <a:lnSpc>
                <a:spcPct val="80000"/>
              </a:lnSpc>
            </a:pPr>
            <a:r>
              <a:rPr lang="en-US" sz="2600"/>
              <a:t>Wave energy is an intermittent resource</a:t>
            </a:r>
          </a:p>
          <a:p>
            <a:pPr>
              <a:lnSpc>
                <a:spcPct val="80000"/>
              </a:lnSpc>
            </a:pPr>
            <a:r>
              <a:rPr lang="en-US" sz="2600"/>
              <a:t>Requires favorable wave climate.  </a:t>
            </a:r>
          </a:p>
          <a:p>
            <a:pPr>
              <a:lnSpc>
                <a:spcPct val="80000"/>
              </a:lnSpc>
            </a:pPr>
            <a:r>
              <a:rPr lang="en-US" sz="2600"/>
              <a:t>Investment of power transmission cables to shore</a:t>
            </a:r>
          </a:p>
          <a:p>
            <a:pPr>
              <a:lnSpc>
                <a:spcPct val="80000"/>
              </a:lnSpc>
            </a:pPr>
            <a:r>
              <a:rPr lang="en-US" sz="2600"/>
              <a:t>Degradation of scenic ocean front views </a:t>
            </a:r>
          </a:p>
          <a:p>
            <a:pPr>
              <a:lnSpc>
                <a:spcPct val="80000"/>
              </a:lnSpc>
            </a:pPr>
            <a:r>
              <a:rPr lang="en-US" sz="2600"/>
              <a:t>Interference with other uses of coastal and offshore areas </a:t>
            </a:r>
          </a:p>
          <a:p>
            <a:pPr lvl="1">
              <a:lnSpc>
                <a:spcPct val="80000"/>
              </a:lnSpc>
            </a:pPr>
            <a:r>
              <a:rPr lang="en-US" sz="2200"/>
              <a:t>navigation, fishing, and recreation if not properly sited</a:t>
            </a:r>
          </a:p>
          <a:p>
            <a:pPr>
              <a:lnSpc>
                <a:spcPct val="80000"/>
              </a:lnSpc>
            </a:pPr>
            <a:r>
              <a:rPr lang="en-US" sz="2600"/>
              <a:t>Reduced wave heights may affect beach processes in the littoral zone</a:t>
            </a:r>
          </a:p>
        </p:txBody>
      </p:sp>
      <p:sp>
        <p:nvSpPr>
          <p:cNvPr id="159748" name="Rectangle 4"/>
          <p:cNvSpPr>
            <a:spLocks noChangeArrowheads="1"/>
          </p:cNvSpPr>
          <p:nvPr/>
        </p:nvSpPr>
        <p:spPr bwMode="auto">
          <a:xfrm>
            <a:off x="0" y="6589713"/>
            <a:ext cx="5106988" cy="244475"/>
          </a:xfrm>
          <a:prstGeom prst="rect">
            <a:avLst/>
          </a:prstGeom>
          <a:noFill/>
          <a:ln w="9525">
            <a:noFill/>
            <a:miter lim="800000"/>
            <a:headEnd/>
            <a:tailEnd/>
          </a:ln>
          <a:effectLst/>
        </p:spPr>
        <p:txBody>
          <a:bodyPr wrap="none">
            <a:spAutoFit/>
          </a:bodyPr>
          <a:lstStyle/>
          <a:p>
            <a:r>
              <a:rPr lang="en-US" sz="1000"/>
              <a:t>http://www.oceansatlas.com/unatlas/uses/EnergyResources/Background/Wave/W2.html</a:t>
            </a:r>
          </a:p>
        </p:txBody>
      </p:sp>
    </p:spTree>
  </p:cSld>
  <p:clrMapOvr>
    <a:masterClrMapping/>
  </p:clrMapOvr>
  <p:transition>
    <p:pull dir="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1774CB7-EC8B-4066-BB9C-FA13E8A691CA}" type="slidenum">
              <a:rPr lang="en-US" altLang="en-US"/>
              <a:pPr/>
              <a:t>49</a:t>
            </a:fld>
            <a:endParaRPr lang="en-US" altLang="en-US"/>
          </a:p>
        </p:txBody>
      </p:sp>
      <p:sp>
        <p:nvSpPr>
          <p:cNvPr id="161794" name="Rectangle 2"/>
          <p:cNvSpPr>
            <a:spLocks noGrp="1" noChangeArrowheads="1"/>
          </p:cNvSpPr>
          <p:nvPr>
            <p:ph type="title"/>
          </p:nvPr>
        </p:nvSpPr>
        <p:spPr/>
        <p:txBody>
          <a:bodyPr/>
          <a:lstStyle/>
          <a:p>
            <a:r>
              <a:rPr lang="en-US"/>
              <a:t>Wave Energy Summary</a:t>
            </a:r>
          </a:p>
        </p:txBody>
      </p:sp>
      <p:sp>
        <p:nvSpPr>
          <p:cNvPr id="161795" name="Rectangle 3"/>
          <p:cNvSpPr>
            <a:spLocks noGrp="1" noChangeArrowheads="1"/>
          </p:cNvSpPr>
          <p:nvPr>
            <p:ph type="body" idx="1"/>
          </p:nvPr>
        </p:nvSpPr>
        <p:spPr/>
        <p:txBody>
          <a:bodyPr/>
          <a:lstStyle/>
          <a:p>
            <a:r>
              <a:rPr lang="en-US"/>
              <a:t>Potential as significant power supply (1 TW) </a:t>
            </a:r>
          </a:p>
          <a:p>
            <a:r>
              <a:rPr lang="en-US"/>
              <a:t>Intermittence problems mitigated by integration with general energy supply system</a:t>
            </a:r>
          </a:p>
          <a:p>
            <a:r>
              <a:rPr lang="en-US"/>
              <a:t>Many different alternative designs</a:t>
            </a:r>
          </a:p>
          <a:p>
            <a:r>
              <a:rPr lang="en-US"/>
              <a:t>Complimentary to other renewable and conventional energy technologies</a:t>
            </a:r>
          </a:p>
        </p:txBody>
      </p:sp>
      <p:sp>
        <p:nvSpPr>
          <p:cNvPr id="161796" name="Rectangle 4"/>
          <p:cNvSpPr>
            <a:spLocks noChangeArrowheads="1"/>
          </p:cNvSpPr>
          <p:nvPr/>
        </p:nvSpPr>
        <p:spPr bwMode="auto">
          <a:xfrm>
            <a:off x="0" y="6589713"/>
            <a:ext cx="5106988" cy="244475"/>
          </a:xfrm>
          <a:prstGeom prst="rect">
            <a:avLst/>
          </a:prstGeom>
          <a:noFill/>
          <a:ln w="9525">
            <a:noFill/>
            <a:miter lim="800000"/>
            <a:headEnd/>
            <a:tailEnd/>
          </a:ln>
          <a:effectLst/>
        </p:spPr>
        <p:txBody>
          <a:bodyPr wrap="none">
            <a:spAutoFit/>
          </a:bodyPr>
          <a:lstStyle/>
          <a:p>
            <a:r>
              <a:rPr lang="en-US" sz="1000"/>
              <a:t>http://www.oceansatlas.com/unatlas/uses/EnergyResources/Background/Wave/W2.html</a:t>
            </a:r>
          </a:p>
        </p:txBody>
      </p:sp>
    </p:spTree>
  </p:cSld>
  <p:clrMapOvr>
    <a:masterClrMapping/>
  </p:clrMapOvr>
  <p:transition>
    <p:pull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endParaRPr lang="en-US" smtClean="0">
              <a:ea typeface="ＭＳ Ｐゴシック" pitchFamily="34" charset="-128"/>
            </a:endParaRPr>
          </a:p>
        </p:txBody>
      </p:sp>
      <p:sp>
        <p:nvSpPr>
          <p:cNvPr id="10244" name="Rectangle 4"/>
          <p:cNvSpPr>
            <a:spLocks noChangeArrowheads="1"/>
          </p:cNvSpPr>
          <p:nvPr/>
        </p:nvSpPr>
        <p:spPr bwMode="auto">
          <a:xfrm>
            <a:off x="998538" y="6489700"/>
            <a:ext cx="5462587" cy="260350"/>
          </a:xfrm>
          <a:prstGeom prst="rect">
            <a:avLst/>
          </a:prstGeom>
          <a:noFill/>
          <a:ln w="9525">
            <a:noFill/>
            <a:miter lim="800000"/>
            <a:headEnd/>
            <a:tailEnd/>
          </a:ln>
        </p:spPr>
        <p:txBody>
          <a:bodyPr>
            <a:spAutoFit/>
          </a:bodyPr>
          <a:lstStyle/>
          <a:p>
            <a:r>
              <a:rPr lang="en-US" sz="1100">
                <a:latin typeface="Calibri" pitchFamily="34" charset="0"/>
              </a:rPr>
              <a:t>Table compiled from International Energy Agency, Policy Report, 2006</a:t>
            </a:r>
          </a:p>
        </p:txBody>
      </p:sp>
      <p:pic>
        <p:nvPicPr>
          <p:cNvPr id="10245" name="Picture 5" descr="1(types).tiff"/>
          <p:cNvPicPr>
            <a:picLocks noChangeAspect="1"/>
          </p:cNvPicPr>
          <p:nvPr/>
        </p:nvPicPr>
        <p:blipFill>
          <a:blip r:embed="rId2" cstate="print"/>
          <a:srcRect/>
          <a:stretch>
            <a:fillRect/>
          </a:stretch>
        </p:blipFill>
        <p:spPr bwMode="auto">
          <a:xfrm>
            <a:off x="0" y="0"/>
            <a:ext cx="9155113" cy="2366963"/>
          </a:xfrm>
          <a:prstGeom prst="rect">
            <a:avLst/>
          </a:prstGeom>
          <a:noFill/>
          <a:ln w="9525">
            <a:noFill/>
            <a:miter lim="800000"/>
            <a:headEnd/>
            <a:tailEnd/>
          </a:ln>
        </p:spPr>
      </p:pic>
      <p:sp>
        <p:nvSpPr>
          <p:cNvPr id="10246" name="Slide Number Placeholder 6"/>
          <p:cNvSpPr>
            <a:spLocks noGrp="1"/>
          </p:cNvSpPr>
          <p:nvPr>
            <p:ph type="sldNum" sz="quarter" idx="12"/>
          </p:nvPr>
        </p:nvSpPr>
        <p:spPr bwMode="auto">
          <a:noFill/>
          <a:ln>
            <a:miter lim="800000"/>
            <a:headEnd/>
            <a:tailEnd/>
          </a:ln>
        </p:spPr>
        <p:txBody>
          <a:bodyPr/>
          <a:lstStyle/>
          <a:p>
            <a:fld id="{6E143664-94F9-403B-9369-F88A5936433F}" type="slidenum">
              <a:rPr lang="en-US">
                <a:latin typeface="Calibri" pitchFamily="34" charset="0"/>
                <a:ea typeface="ＭＳ Ｐゴシック" pitchFamily="34" charset="-128"/>
              </a:rPr>
              <a:pPr/>
              <a:t>5</a:t>
            </a:fld>
            <a:endParaRPr lang="en-US">
              <a:latin typeface="Calibri" pitchFamily="34" charset="0"/>
              <a:ea typeface="ＭＳ Ｐゴシック" pitchFamily="34" charset="-128"/>
            </a:endParaRPr>
          </a:p>
        </p:txBody>
      </p:sp>
      <p:sp>
        <p:nvSpPr>
          <p:cNvPr id="8" name="Rectangle 3"/>
          <p:cNvSpPr txBox="1">
            <a:spLocks noChangeArrowheads="1"/>
          </p:cNvSpPr>
          <p:nvPr/>
        </p:nvSpPr>
        <p:spPr>
          <a:xfrm>
            <a:off x="0" y="2362200"/>
            <a:ext cx="9144000" cy="4495800"/>
          </a:xfrm>
          <a:prstGeom prst="rect">
            <a:avLst/>
          </a:prstGeom>
          <a:solidFill>
            <a:srgbClr val="66CCFF"/>
          </a:solidFill>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ct val="20000"/>
              </a:spcAft>
              <a:buClrTx/>
              <a:buSzTx/>
              <a:buFont typeface="Arial" pitchFamily="34" charset="0"/>
              <a:buChar char="•"/>
              <a:tabLst/>
              <a:defRPr/>
            </a:pPr>
            <a:r>
              <a:rPr kumimoji="0" lang="en-US" altLang="en-US" sz="2200" b="1" i="0" u="none" strike="noStrike" kern="1200" cap="none" spc="0" normalizeH="0" baseline="0" noProof="0" dirty="0" smtClean="0">
                <a:ln>
                  <a:noFill/>
                </a:ln>
                <a:solidFill>
                  <a:schemeClr val="tx1"/>
                </a:solidFill>
                <a:effectLst/>
                <a:uLnTx/>
                <a:uFillTx/>
                <a:latin typeface="+mn-lt"/>
                <a:ea typeface="+mn-ea"/>
                <a:cs typeface="+mn-cs"/>
              </a:rPr>
              <a:t>Hydro power</a:t>
            </a:r>
            <a:r>
              <a:rPr kumimoji="0" lang="en-US" altLang="en-US" sz="2200" b="0" i="0" u="none" strike="noStrike" kern="1200" cap="none" spc="0" normalizeH="0" baseline="0" noProof="0" dirty="0" smtClean="0">
                <a:ln>
                  <a:noFill/>
                </a:ln>
                <a:solidFill>
                  <a:schemeClr val="tx1"/>
                </a:solidFill>
                <a:effectLst/>
                <a:uLnTx/>
                <a:uFillTx/>
                <a:latin typeface="+mn-lt"/>
                <a:ea typeface="+mn-ea"/>
                <a:cs typeface="+mn-cs"/>
              </a:rPr>
              <a:t> – solar heating evaporates water from the surface of the oceans, form clouds, condenses as rain, falls over land, causes rivers to flows to feed dams that generate electricity</a:t>
            </a:r>
          </a:p>
          <a:p>
            <a:pPr marL="342900" marR="0" lvl="0" indent="-342900" algn="l" defTabSz="914400" rtl="0" eaLnBrk="1" fontAlgn="auto" latinLnBrk="0" hangingPunct="1">
              <a:lnSpc>
                <a:spcPct val="90000"/>
              </a:lnSpc>
              <a:spcBef>
                <a:spcPct val="20000"/>
              </a:spcBef>
              <a:spcAft>
                <a:spcPct val="20000"/>
              </a:spcAft>
              <a:buClrTx/>
              <a:buSzTx/>
              <a:buFont typeface="Arial" pitchFamily="34" charset="0"/>
              <a:buChar char="•"/>
              <a:tabLst/>
              <a:defRPr/>
            </a:pPr>
            <a:r>
              <a:rPr kumimoji="0" lang="en-US" altLang="en-US" sz="2200" b="1" i="0" u="none" strike="noStrike" kern="1200" cap="none" spc="0" normalizeH="0" baseline="0" noProof="0" dirty="0" smtClean="0">
                <a:ln>
                  <a:noFill/>
                </a:ln>
                <a:solidFill>
                  <a:schemeClr val="tx1"/>
                </a:solidFill>
                <a:effectLst/>
                <a:uLnTx/>
                <a:uFillTx/>
                <a:latin typeface="+mn-lt"/>
                <a:ea typeface="+mn-ea"/>
                <a:cs typeface="+mn-cs"/>
              </a:rPr>
              <a:t>Wave energy</a:t>
            </a:r>
            <a:r>
              <a:rPr kumimoji="0" lang="en-US" altLang="en-US" sz="2200" b="0" i="0" u="none" strike="noStrike" kern="1200" cap="none" spc="0" normalizeH="0" baseline="0" noProof="0" dirty="0" smtClean="0">
                <a:ln>
                  <a:noFill/>
                </a:ln>
                <a:solidFill>
                  <a:schemeClr val="tx1"/>
                </a:solidFill>
                <a:effectLst/>
                <a:uLnTx/>
                <a:uFillTx/>
                <a:latin typeface="+mn-lt"/>
                <a:ea typeface="+mn-ea"/>
                <a:cs typeface="+mn-cs"/>
              </a:rPr>
              <a:t> – winds generate large ocean waves that can be used to generate power from its potential and kinetic energy.</a:t>
            </a:r>
            <a:endParaRPr kumimoji="0" lang="en-US" altLang="en-US" sz="2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ct val="20000"/>
              </a:spcAft>
              <a:buClrTx/>
              <a:buSzTx/>
              <a:buFont typeface="Arial" pitchFamily="34" charset="0"/>
              <a:buChar char="•"/>
              <a:tabLst/>
              <a:defRPr/>
            </a:pPr>
            <a:r>
              <a:rPr kumimoji="0" lang="en-US" altLang="en-US" sz="2200" b="1" i="0" u="none" strike="noStrike" kern="1200" cap="none" spc="0" normalizeH="0" baseline="0" noProof="0" dirty="0" smtClean="0">
                <a:ln>
                  <a:noFill/>
                </a:ln>
                <a:solidFill>
                  <a:schemeClr val="tx1"/>
                </a:solidFill>
                <a:effectLst/>
                <a:uLnTx/>
                <a:uFillTx/>
                <a:latin typeface="+mn-lt"/>
                <a:ea typeface="+mn-ea"/>
                <a:cs typeface="+mn-cs"/>
              </a:rPr>
              <a:t>Ocean temperature energy conversion (OTEC)</a:t>
            </a:r>
            <a:r>
              <a:rPr kumimoji="0" lang="en-US" altLang="en-US" sz="2200" b="0" i="0" u="none" strike="noStrike" kern="1200" cap="none" spc="0" normalizeH="0" baseline="0" noProof="0" dirty="0" smtClean="0">
                <a:ln>
                  <a:noFill/>
                </a:ln>
                <a:solidFill>
                  <a:schemeClr val="tx1"/>
                </a:solidFill>
                <a:effectLst/>
                <a:uLnTx/>
                <a:uFillTx/>
                <a:latin typeface="+mn-lt"/>
                <a:ea typeface="+mn-ea"/>
                <a:cs typeface="+mn-cs"/>
              </a:rPr>
              <a:t> – temperature gradient between the surface and bottom of the ocean can be utilized in a heat engine to generate power</a:t>
            </a:r>
          </a:p>
          <a:p>
            <a:pPr marL="342900" marR="0" lvl="0" indent="-342900" algn="l" defTabSz="914400" rtl="0" eaLnBrk="1" fontAlgn="auto" latinLnBrk="0" hangingPunct="1">
              <a:lnSpc>
                <a:spcPct val="90000"/>
              </a:lnSpc>
              <a:spcBef>
                <a:spcPct val="20000"/>
              </a:spcBef>
              <a:spcAft>
                <a:spcPct val="20000"/>
              </a:spcAft>
              <a:buClrTx/>
              <a:buSzTx/>
              <a:buFont typeface="Arial" pitchFamily="34" charset="0"/>
              <a:buChar char="•"/>
              <a:tabLst/>
              <a:defRPr/>
            </a:pPr>
            <a:r>
              <a:rPr kumimoji="0" lang="en-US" altLang="en-US" sz="2200" b="1" i="0" u="none" strike="noStrike" kern="1200" cap="none" spc="0" normalizeH="0" baseline="0" noProof="0" dirty="0" smtClean="0">
                <a:ln>
                  <a:noFill/>
                </a:ln>
                <a:solidFill>
                  <a:schemeClr val="tx1"/>
                </a:solidFill>
                <a:effectLst/>
                <a:uLnTx/>
                <a:uFillTx/>
                <a:latin typeface="+mn-lt"/>
                <a:ea typeface="+mn-ea"/>
                <a:cs typeface="+mn-cs"/>
              </a:rPr>
              <a:t>Tidal energy</a:t>
            </a:r>
            <a:r>
              <a:rPr kumimoji="0" lang="en-US" altLang="en-US" sz="2200" b="0" i="0" u="none" strike="noStrike" kern="1200" cap="none" spc="0" normalizeH="0" baseline="0" noProof="0" dirty="0" smtClean="0">
                <a:ln>
                  <a:noFill/>
                </a:ln>
                <a:solidFill>
                  <a:schemeClr val="tx1"/>
                </a:solidFill>
                <a:effectLst/>
                <a:uLnTx/>
                <a:uFillTx/>
                <a:latin typeface="+mn-lt"/>
                <a:ea typeface="+mn-ea"/>
                <a:cs typeface="+mn-cs"/>
              </a:rPr>
              <a:t> – caused by lunar and solar gravitational forces acting together with that from the earth on the ocean waters to create tidal flows manifested by the rise and fall of waters that vary daily and seasonally from a few centimeters up to 8-10 meters in some parts of the world.  The potential energy of the tides is tapped to generate power.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6"/>
          <p:cNvSpPr>
            <a:spLocks noGrp="1"/>
          </p:cNvSpPr>
          <p:nvPr>
            <p:ph type="sldNum" sz="quarter" idx="12"/>
          </p:nvPr>
        </p:nvSpPr>
        <p:spPr/>
        <p:txBody>
          <a:bodyPr/>
          <a:lstStyle/>
          <a:p>
            <a:fld id="{9BF0122D-D228-4FA7-8D87-3EB8C301CEAC}" type="slidenum">
              <a:rPr lang="en-US" altLang="en-US"/>
              <a:pPr/>
              <a:t>50</a:t>
            </a:fld>
            <a:endParaRPr lang="en-US" altLang="en-US"/>
          </a:p>
        </p:txBody>
      </p:sp>
      <p:sp>
        <p:nvSpPr>
          <p:cNvPr id="362498" name="Rectangle 2"/>
          <p:cNvSpPr>
            <a:spLocks noGrp="1" noChangeArrowheads="1"/>
          </p:cNvSpPr>
          <p:nvPr>
            <p:ph type="title"/>
          </p:nvPr>
        </p:nvSpPr>
        <p:spPr>
          <a:xfrm>
            <a:off x="457200" y="277813"/>
            <a:ext cx="8534400" cy="1139825"/>
          </a:xfrm>
        </p:spPr>
        <p:txBody>
          <a:bodyPr>
            <a:normAutofit fontScale="90000"/>
          </a:bodyPr>
          <a:lstStyle/>
          <a:p>
            <a:r>
              <a:rPr lang="en-US"/>
              <a:t>World Oceanic Energy Potentials (GW)</a:t>
            </a:r>
          </a:p>
        </p:txBody>
      </p:sp>
      <p:sp>
        <p:nvSpPr>
          <p:cNvPr id="362499" name="Rectangle 3"/>
          <p:cNvSpPr>
            <a:spLocks noGrp="1" noChangeArrowheads="1"/>
          </p:cNvSpPr>
          <p:nvPr>
            <p:ph type="body" sz="half" idx="1"/>
          </p:nvPr>
        </p:nvSpPr>
        <p:spPr>
          <a:xfrm>
            <a:off x="457200" y="1600200"/>
            <a:ext cx="2819400" cy="4114800"/>
          </a:xfrm>
        </p:spPr>
        <p:txBody>
          <a:bodyPr/>
          <a:lstStyle/>
          <a:p>
            <a:pPr>
              <a:buFont typeface="Wingdings" pitchFamily="2" charset="2"/>
              <a:buNone/>
            </a:pPr>
            <a:r>
              <a:rPr lang="en-US" sz="2600" b="1"/>
              <a:t>	</a:t>
            </a:r>
            <a:r>
              <a:rPr lang="en-US" sz="2600" b="1" u="sng"/>
              <a:t>Source</a:t>
            </a:r>
          </a:p>
          <a:p>
            <a:r>
              <a:rPr lang="en-US" sz="2600"/>
              <a:t>Tides</a:t>
            </a:r>
          </a:p>
          <a:p>
            <a:r>
              <a:rPr lang="en-US" sz="2600"/>
              <a:t>Waves</a:t>
            </a:r>
          </a:p>
          <a:p>
            <a:r>
              <a:rPr lang="en-US" sz="2600"/>
              <a:t>Currents</a:t>
            </a:r>
          </a:p>
          <a:p>
            <a:r>
              <a:rPr lang="en-US" sz="2600"/>
              <a:t>OTEC</a:t>
            </a:r>
            <a:r>
              <a:rPr lang="en-US" sz="2600" baseline="30000"/>
              <a:t>1</a:t>
            </a:r>
          </a:p>
          <a:p>
            <a:r>
              <a:rPr lang="en-US" sz="2600"/>
              <a:t>Salinity</a:t>
            </a:r>
          </a:p>
          <a:p>
            <a:r>
              <a:rPr lang="en-US" sz="2600"/>
              <a:t>World electric</a:t>
            </a:r>
            <a:r>
              <a:rPr lang="en-US" sz="2600" baseline="30000"/>
              <a:t>2</a:t>
            </a:r>
          </a:p>
          <a:p>
            <a:r>
              <a:rPr lang="en-US" sz="2600"/>
              <a:t>World hydro</a:t>
            </a:r>
          </a:p>
        </p:txBody>
      </p:sp>
      <p:sp>
        <p:nvSpPr>
          <p:cNvPr id="362500" name="Rectangle 4"/>
          <p:cNvSpPr>
            <a:spLocks noGrp="1" noChangeArrowheads="1"/>
          </p:cNvSpPr>
          <p:nvPr>
            <p:ph type="body" sz="half" idx="2"/>
          </p:nvPr>
        </p:nvSpPr>
        <p:spPr>
          <a:xfrm>
            <a:off x="3505200" y="1600200"/>
            <a:ext cx="2743200" cy="4191000"/>
          </a:xfrm>
        </p:spPr>
        <p:txBody>
          <a:bodyPr/>
          <a:lstStyle/>
          <a:p>
            <a:pPr>
              <a:buFont typeface="Wingdings" pitchFamily="2" charset="2"/>
              <a:buNone/>
            </a:pPr>
            <a:r>
              <a:rPr lang="en-US" sz="2600"/>
              <a:t>	</a:t>
            </a:r>
            <a:r>
              <a:rPr lang="en-US" sz="2600" b="1" u="sng"/>
              <a:t>Potential</a:t>
            </a:r>
            <a:r>
              <a:rPr lang="en-US" sz="2600"/>
              <a:t> (est)</a:t>
            </a:r>
          </a:p>
          <a:p>
            <a:r>
              <a:rPr lang="en-US" sz="2600"/>
              <a:t>2,500 GW</a:t>
            </a:r>
          </a:p>
          <a:p>
            <a:r>
              <a:rPr lang="en-US" sz="2600"/>
              <a:t>2,700</a:t>
            </a:r>
            <a:r>
              <a:rPr lang="en-US" sz="2600" baseline="30000"/>
              <a:t>3</a:t>
            </a:r>
          </a:p>
          <a:p>
            <a:r>
              <a:rPr lang="en-US" sz="2600"/>
              <a:t>5,000</a:t>
            </a:r>
          </a:p>
          <a:p>
            <a:r>
              <a:rPr lang="en-US" sz="2600"/>
              <a:t>200,000</a:t>
            </a:r>
          </a:p>
          <a:p>
            <a:r>
              <a:rPr lang="en-US" sz="2600"/>
              <a:t>1,000,000</a:t>
            </a:r>
          </a:p>
          <a:p>
            <a:endParaRPr lang="en-US" sz="2600"/>
          </a:p>
          <a:p>
            <a:r>
              <a:rPr lang="en-US" sz="2600"/>
              <a:t>4,000</a:t>
            </a:r>
          </a:p>
        </p:txBody>
      </p:sp>
      <p:sp>
        <p:nvSpPr>
          <p:cNvPr id="362501" name="Rectangle 5"/>
          <p:cNvSpPr>
            <a:spLocks noChangeArrowheads="1"/>
          </p:cNvSpPr>
          <p:nvPr/>
        </p:nvSpPr>
        <p:spPr bwMode="auto">
          <a:xfrm>
            <a:off x="6324600" y="1600200"/>
            <a:ext cx="2819400" cy="4343400"/>
          </a:xfrm>
          <a:prstGeom prst="rect">
            <a:avLst/>
          </a:prstGeom>
          <a:noFill/>
          <a:ln w="9525">
            <a:noFill/>
            <a:miter lim="800000"/>
            <a:headEnd/>
            <a:tailEnd/>
          </a:ln>
          <a:effectLst/>
        </p:spPr>
        <p:txBody>
          <a:bodyPr/>
          <a:lstStyle/>
          <a:p>
            <a:pPr marL="342900" indent="-342900">
              <a:spcBef>
                <a:spcPct val="20000"/>
              </a:spcBef>
              <a:buClr>
                <a:srgbClr val="009999"/>
              </a:buClr>
              <a:buSzPct val="65000"/>
              <a:buFont typeface="Wingdings" pitchFamily="2" charset="2"/>
              <a:buNone/>
            </a:pPr>
            <a:r>
              <a:rPr lang="en-US" sz="2600"/>
              <a:t>	</a:t>
            </a:r>
            <a:r>
              <a:rPr lang="en-US" sz="2600" b="1" u="sng"/>
              <a:t>Practical</a:t>
            </a:r>
            <a:r>
              <a:rPr lang="en-US" sz="2600"/>
              <a:t> (est)</a:t>
            </a:r>
          </a:p>
          <a:p>
            <a:pPr marL="342900" indent="-342900">
              <a:spcBef>
                <a:spcPct val="20000"/>
              </a:spcBef>
              <a:buClr>
                <a:srgbClr val="009999"/>
              </a:buClr>
              <a:buSzPct val="65000"/>
              <a:buFont typeface="Wingdings" pitchFamily="2" charset="2"/>
              <a:buChar char="n"/>
            </a:pPr>
            <a:r>
              <a:rPr lang="en-US" sz="2600"/>
              <a:t>20 GW</a:t>
            </a:r>
          </a:p>
          <a:p>
            <a:pPr marL="342900" indent="-342900">
              <a:spcBef>
                <a:spcPct val="20000"/>
              </a:spcBef>
              <a:buClr>
                <a:srgbClr val="009999"/>
              </a:buClr>
              <a:buSzPct val="65000"/>
              <a:buFont typeface="Wingdings" pitchFamily="2" charset="2"/>
              <a:buChar char="n"/>
            </a:pPr>
            <a:r>
              <a:rPr lang="en-US" sz="2600"/>
              <a:t>500</a:t>
            </a:r>
          </a:p>
          <a:p>
            <a:pPr marL="342900" indent="-342900">
              <a:spcBef>
                <a:spcPct val="20000"/>
              </a:spcBef>
              <a:buClr>
                <a:srgbClr val="009999"/>
              </a:buClr>
              <a:buSzPct val="65000"/>
              <a:buFont typeface="Wingdings" pitchFamily="2" charset="2"/>
              <a:buChar char="n"/>
            </a:pPr>
            <a:r>
              <a:rPr lang="en-US" sz="2600"/>
              <a:t>50</a:t>
            </a:r>
          </a:p>
          <a:p>
            <a:pPr marL="342900" indent="-342900">
              <a:spcBef>
                <a:spcPct val="20000"/>
              </a:spcBef>
              <a:buClr>
                <a:srgbClr val="009999"/>
              </a:buClr>
              <a:buSzPct val="65000"/>
              <a:buFont typeface="Wingdings" pitchFamily="2" charset="2"/>
              <a:buChar char="n"/>
            </a:pPr>
            <a:r>
              <a:rPr lang="en-US" sz="2600"/>
              <a:t>40</a:t>
            </a:r>
          </a:p>
          <a:p>
            <a:pPr marL="342900" indent="-342900">
              <a:spcBef>
                <a:spcPct val="20000"/>
              </a:spcBef>
              <a:buClr>
                <a:srgbClr val="009999"/>
              </a:buClr>
              <a:buSzPct val="65000"/>
              <a:buFont typeface="Wingdings" pitchFamily="2" charset="2"/>
              <a:buChar char="n"/>
            </a:pPr>
            <a:r>
              <a:rPr lang="en-US" sz="2600"/>
              <a:t>NPA</a:t>
            </a:r>
            <a:r>
              <a:rPr lang="en-US" sz="2600" baseline="30000"/>
              <a:t>4</a:t>
            </a:r>
          </a:p>
          <a:p>
            <a:pPr marL="342900" indent="-342900">
              <a:spcBef>
                <a:spcPct val="20000"/>
              </a:spcBef>
              <a:buClr>
                <a:srgbClr val="009999"/>
              </a:buClr>
              <a:buSzPct val="65000"/>
              <a:buFont typeface="Wingdings" pitchFamily="2" charset="2"/>
              <a:buChar char="n"/>
            </a:pPr>
            <a:r>
              <a:rPr lang="en-US" sz="2600"/>
              <a:t>2,800</a:t>
            </a:r>
          </a:p>
          <a:p>
            <a:pPr marL="342900" indent="-342900">
              <a:spcBef>
                <a:spcPct val="20000"/>
              </a:spcBef>
              <a:buClr>
                <a:srgbClr val="009999"/>
              </a:buClr>
              <a:buSzPct val="65000"/>
              <a:buFont typeface="Wingdings" pitchFamily="2" charset="2"/>
              <a:buChar char="n"/>
            </a:pPr>
            <a:r>
              <a:rPr lang="en-US" sz="2600"/>
              <a:t>550</a:t>
            </a:r>
          </a:p>
        </p:txBody>
      </p:sp>
      <p:sp>
        <p:nvSpPr>
          <p:cNvPr id="362502" name="Line 6"/>
          <p:cNvSpPr>
            <a:spLocks noChangeShapeType="1"/>
          </p:cNvSpPr>
          <p:nvPr/>
        </p:nvSpPr>
        <p:spPr bwMode="auto">
          <a:xfrm>
            <a:off x="304800" y="4495800"/>
            <a:ext cx="8305800" cy="0"/>
          </a:xfrm>
          <a:prstGeom prst="line">
            <a:avLst/>
          </a:prstGeom>
          <a:noFill/>
          <a:ln w="28575">
            <a:solidFill>
              <a:schemeClr val="tx1"/>
            </a:solidFill>
            <a:round/>
            <a:headEnd/>
            <a:tailEnd/>
          </a:ln>
          <a:effectLst/>
        </p:spPr>
        <p:txBody>
          <a:bodyPr/>
          <a:lstStyle/>
          <a:p>
            <a:endParaRPr lang="en-US"/>
          </a:p>
        </p:txBody>
      </p:sp>
      <p:sp>
        <p:nvSpPr>
          <p:cNvPr id="362503" name="Text Box 7"/>
          <p:cNvSpPr txBox="1">
            <a:spLocks noChangeArrowheads="1"/>
          </p:cNvSpPr>
          <p:nvPr/>
        </p:nvSpPr>
        <p:spPr bwMode="auto">
          <a:xfrm>
            <a:off x="533400" y="5715000"/>
            <a:ext cx="2070100" cy="517525"/>
          </a:xfrm>
          <a:prstGeom prst="rect">
            <a:avLst/>
          </a:prstGeom>
          <a:noFill/>
          <a:ln w="9525">
            <a:noFill/>
            <a:miter lim="800000"/>
            <a:headEnd/>
            <a:tailEnd/>
          </a:ln>
          <a:effectLst/>
        </p:spPr>
        <p:txBody>
          <a:bodyPr wrap="none">
            <a:spAutoFit/>
          </a:bodyPr>
          <a:lstStyle/>
          <a:p>
            <a:r>
              <a:rPr lang="en-US" sz="1400" baseline="30000"/>
              <a:t>1 </a:t>
            </a:r>
            <a:r>
              <a:rPr lang="en-US" sz="1400"/>
              <a:t>Temperature gradients</a:t>
            </a:r>
          </a:p>
          <a:p>
            <a:r>
              <a:rPr lang="en-US" sz="1400" baseline="30000"/>
              <a:t>2 </a:t>
            </a:r>
            <a:r>
              <a:rPr lang="en-US" sz="1400"/>
              <a:t>As of 1998</a:t>
            </a:r>
          </a:p>
        </p:txBody>
      </p:sp>
      <p:sp>
        <p:nvSpPr>
          <p:cNvPr id="362504" name="Text Box 8"/>
          <p:cNvSpPr txBox="1">
            <a:spLocks noChangeArrowheads="1"/>
          </p:cNvSpPr>
          <p:nvPr/>
        </p:nvSpPr>
        <p:spPr bwMode="auto">
          <a:xfrm>
            <a:off x="3581400" y="5715000"/>
            <a:ext cx="1603375" cy="517525"/>
          </a:xfrm>
          <a:prstGeom prst="rect">
            <a:avLst/>
          </a:prstGeom>
          <a:noFill/>
          <a:ln w="9525">
            <a:noFill/>
            <a:miter lim="800000"/>
            <a:headEnd/>
            <a:tailEnd/>
          </a:ln>
          <a:effectLst/>
        </p:spPr>
        <p:txBody>
          <a:bodyPr wrap="none">
            <a:spAutoFit/>
          </a:bodyPr>
          <a:lstStyle/>
          <a:p>
            <a:r>
              <a:rPr lang="en-US" sz="1400" baseline="30000"/>
              <a:t>3  </a:t>
            </a:r>
            <a:r>
              <a:rPr lang="en-US" sz="1400"/>
              <a:t>Along coastlines</a:t>
            </a:r>
          </a:p>
          <a:p>
            <a:endParaRPr lang="en-US" sz="1400"/>
          </a:p>
        </p:txBody>
      </p:sp>
      <p:sp>
        <p:nvSpPr>
          <p:cNvPr id="362505" name="Text Box 9"/>
          <p:cNvSpPr txBox="1">
            <a:spLocks noChangeArrowheads="1"/>
          </p:cNvSpPr>
          <p:nvPr/>
        </p:nvSpPr>
        <p:spPr bwMode="auto">
          <a:xfrm>
            <a:off x="6400800" y="5715000"/>
            <a:ext cx="2105025" cy="517525"/>
          </a:xfrm>
          <a:prstGeom prst="rect">
            <a:avLst/>
          </a:prstGeom>
          <a:noFill/>
          <a:ln w="9525">
            <a:noFill/>
            <a:miter lim="800000"/>
            <a:headEnd/>
            <a:tailEnd/>
          </a:ln>
          <a:effectLst/>
        </p:spPr>
        <p:txBody>
          <a:bodyPr wrap="none">
            <a:spAutoFit/>
          </a:bodyPr>
          <a:lstStyle/>
          <a:p>
            <a:r>
              <a:rPr lang="en-US" sz="1400" baseline="30000"/>
              <a:t>4  </a:t>
            </a:r>
            <a:r>
              <a:rPr lang="en-US" sz="1400"/>
              <a:t>Not presently available</a:t>
            </a:r>
          </a:p>
          <a:p>
            <a:endParaRPr lang="en-US" sz="1400"/>
          </a:p>
        </p:txBody>
      </p:sp>
      <p:sp>
        <p:nvSpPr>
          <p:cNvPr id="362506" name="Text Box 10"/>
          <p:cNvSpPr txBox="1">
            <a:spLocks noChangeArrowheads="1"/>
          </p:cNvSpPr>
          <p:nvPr/>
        </p:nvSpPr>
        <p:spPr bwMode="auto">
          <a:xfrm>
            <a:off x="0" y="6613525"/>
            <a:ext cx="3011488" cy="244475"/>
          </a:xfrm>
          <a:prstGeom prst="rect">
            <a:avLst/>
          </a:prstGeom>
          <a:noFill/>
          <a:ln w="9525">
            <a:noFill/>
            <a:miter lim="800000"/>
            <a:headEnd/>
            <a:tailEnd/>
          </a:ln>
          <a:effectLst/>
        </p:spPr>
        <p:txBody>
          <a:bodyPr wrap="none">
            <a:spAutoFit/>
          </a:bodyPr>
          <a:lstStyle/>
          <a:p>
            <a:r>
              <a:rPr lang="en-US" sz="1000"/>
              <a:t>Tester </a:t>
            </a:r>
            <a:r>
              <a:rPr lang="en-US" sz="1000" i="1"/>
              <a:t>et al., Sustainable Energy, </a:t>
            </a:r>
            <a:r>
              <a:rPr lang="en-US" sz="1000"/>
              <a:t>MIT Press, 2005</a:t>
            </a:r>
          </a:p>
        </p:txBody>
      </p:sp>
    </p:spTree>
  </p:cSld>
  <p:clrMapOvr>
    <a:masterClrMapping/>
  </p:clrMapOvr>
  <p:transition>
    <p:pull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endParaRPr lang="en-US" smtClean="0">
              <a:ea typeface="ＭＳ Ｐゴシック" pitchFamily="34" charset="-128"/>
            </a:endParaRPr>
          </a:p>
        </p:txBody>
      </p:sp>
      <p:pic>
        <p:nvPicPr>
          <p:cNvPr id="10243" name="Content Placeholder 3" descr="4-oceanenergies.tiff"/>
          <p:cNvPicPr>
            <a:picLocks noGrp="1" noChangeAspect="1"/>
          </p:cNvPicPr>
          <p:nvPr>
            <p:ph idx="1"/>
          </p:nvPr>
        </p:nvPicPr>
        <p:blipFill>
          <a:blip r:embed="rId2" cstate="print"/>
          <a:srcRect t="-3743" b="-3743"/>
          <a:stretch>
            <a:fillRect/>
          </a:stretch>
        </p:blipFill>
        <p:spPr>
          <a:xfrm>
            <a:off x="1062038" y="1352550"/>
            <a:ext cx="7102475" cy="3676650"/>
          </a:xfrm>
        </p:spPr>
      </p:pic>
      <p:sp>
        <p:nvSpPr>
          <p:cNvPr id="10244" name="Rectangle 4"/>
          <p:cNvSpPr>
            <a:spLocks noChangeArrowheads="1"/>
          </p:cNvSpPr>
          <p:nvPr/>
        </p:nvSpPr>
        <p:spPr bwMode="auto">
          <a:xfrm>
            <a:off x="998538" y="6597650"/>
            <a:ext cx="5462587" cy="260350"/>
          </a:xfrm>
          <a:prstGeom prst="rect">
            <a:avLst/>
          </a:prstGeom>
          <a:noFill/>
          <a:ln w="9525">
            <a:noFill/>
            <a:miter lim="800000"/>
            <a:headEnd/>
            <a:tailEnd/>
          </a:ln>
        </p:spPr>
        <p:txBody>
          <a:bodyPr>
            <a:spAutoFit/>
          </a:bodyPr>
          <a:lstStyle/>
          <a:p>
            <a:r>
              <a:rPr lang="en-US" sz="1100" dirty="0">
                <a:latin typeface="Calibri" pitchFamily="34" charset="0"/>
              </a:rPr>
              <a:t>Table compiled from International Energy Agency, Policy Report, 2006</a:t>
            </a:r>
          </a:p>
        </p:txBody>
      </p:sp>
      <p:pic>
        <p:nvPicPr>
          <p:cNvPr id="10245" name="Picture 5" descr="1(types).tiff"/>
          <p:cNvPicPr>
            <a:picLocks noChangeAspect="1"/>
          </p:cNvPicPr>
          <p:nvPr/>
        </p:nvPicPr>
        <p:blipFill>
          <a:blip r:embed="rId3" cstate="print"/>
          <a:srcRect/>
          <a:stretch>
            <a:fillRect/>
          </a:stretch>
        </p:blipFill>
        <p:spPr bwMode="auto">
          <a:xfrm>
            <a:off x="0" y="1"/>
            <a:ext cx="9155113" cy="1447800"/>
          </a:xfrm>
          <a:prstGeom prst="rect">
            <a:avLst/>
          </a:prstGeom>
          <a:noFill/>
          <a:ln w="9525">
            <a:noFill/>
            <a:miter lim="800000"/>
            <a:headEnd/>
            <a:tailEnd/>
          </a:ln>
        </p:spPr>
      </p:pic>
      <p:sp>
        <p:nvSpPr>
          <p:cNvPr id="10246" name="Slide Number Placeholder 6"/>
          <p:cNvSpPr>
            <a:spLocks noGrp="1"/>
          </p:cNvSpPr>
          <p:nvPr>
            <p:ph type="sldNum" sz="quarter" idx="12"/>
          </p:nvPr>
        </p:nvSpPr>
        <p:spPr bwMode="auto">
          <a:noFill/>
          <a:ln>
            <a:miter lim="800000"/>
            <a:headEnd/>
            <a:tailEnd/>
          </a:ln>
        </p:spPr>
        <p:txBody>
          <a:bodyPr/>
          <a:lstStyle/>
          <a:p>
            <a:fld id="{6E143664-94F9-403B-9369-F88A5936433F}" type="slidenum">
              <a:rPr lang="en-US">
                <a:latin typeface="Calibri" pitchFamily="34" charset="0"/>
                <a:ea typeface="ＭＳ Ｐゴシック" pitchFamily="34" charset="-128"/>
              </a:rPr>
              <a:pPr/>
              <a:t>6</a:t>
            </a:fld>
            <a:endParaRPr lang="en-US" dirty="0">
              <a:latin typeface="Calibri" pitchFamily="34" charset="0"/>
              <a:ea typeface="ＭＳ Ｐゴシック" pitchFamily="34" charset="-128"/>
            </a:endParaRPr>
          </a:p>
        </p:txBody>
      </p:sp>
      <p:sp>
        <p:nvSpPr>
          <p:cNvPr id="8" name="TextBox 3"/>
          <p:cNvSpPr txBox="1">
            <a:spLocks noChangeArrowheads="1"/>
          </p:cNvSpPr>
          <p:nvPr/>
        </p:nvSpPr>
        <p:spPr bwMode="auto">
          <a:xfrm>
            <a:off x="673100" y="4927600"/>
            <a:ext cx="7467600" cy="1016000"/>
          </a:xfrm>
          <a:prstGeom prst="rect">
            <a:avLst/>
          </a:prstGeom>
          <a:noFill/>
          <a:ln w="9525">
            <a:solidFill>
              <a:srgbClr val="4F81BD"/>
            </a:solidFill>
            <a:miter lim="800000"/>
            <a:headEnd/>
            <a:tailEnd/>
          </a:ln>
        </p:spPr>
        <p:txBody>
          <a:bodyPr wrap="none">
            <a:spAutoFit/>
          </a:bodyPr>
          <a:lstStyle/>
          <a:p>
            <a:pPr>
              <a:buFontTx/>
              <a:buChar char="-"/>
            </a:pPr>
            <a:r>
              <a:rPr lang="en-US" sz="2000" dirty="0">
                <a:latin typeface="Calibri" pitchFamily="34" charset="0"/>
              </a:rPr>
              <a:t>250 Billion barrels of oil worth of energy coming into ocean every day</a:t>
            </a:r>
          </a:p>
          <a:p>
            <a:pPr>
              <a:buFontTx/>
              <a:buChar char="-"/>
            </a:pPr>
            <a:endParaRPr lang="en-US" sz="2000" dirty="0">
              <a:latin typeface="Calibri" pitchFamily="34" charset="0"/>
            </a:endParaRPr>
          </a:p>
          <a:p>
            <a:pPr>
              <a:buFontTx/>
              <a:buChar char="-"/>
            </a:pPr>
            <a:r>
              <a:rPr lang="en-US" sz="2000" dirty="0">
                <a:latin typeface="Calibri" pitchFamily="34" charset="0"/>
              </a:rPr>
              <a:t>80 million barrels of oil per day produced</a:t>
            </a:r>
          </a:p>
        </p:txBody>
      </p:sp>
      <p:sp>
        <p:nvSpPr>
          <p:cNvPr id="9" name="TextBox 8"/>
          <p:cNvSpPr txBox="1">
            <a:spLocks noChangeArrowheads="1"/>
          </p:cNvSpPr>
          <p:nvPr/>
        </p:nvSpPr>
        <p:spPr bwMode="auto">
          <a:xfrm>
            <a:off x="1752600" y="6076950"/>
            <a:ext cx="5181611" cy="400110"/>
          </a:xfrm>
          <a:prstGeom prst="rect">
            <a:avLst/>
          </a:prstGeom>
          <a:noFill/>
          <a:ln w="9525">
            <a:solidFill>
              <a:srgbClr val="4F81BD"/>
            </a:solidFill>
            <a:miter lim="800000"/>
            <a:headEnd/>
            <a:tailEnd/>
          </a:ln>
        </p:spPr>
        <p:txBody>
          <a:bodyPr wrap="none">
            <a:spAutoFit/>
          </a:bodyPr>
          <a:lstStyle/>
          <a:p>
            <a:r>
              <a:rPr lang="en-US" sz="2000" dirty="0">
                <a:solidFill>
                  <a:srgbClr val="FF0000"/>
                </a:solidFill>
                <a:latin typeface="Calibri" pitchFamily="34" charset="0"/>
              </a:rPr>
              <a:t>World</a:t>
            </a:r>
            <a:r>
              <a:rPr lang="ja-JP" altLang="en-US" sz="2000">
                <a:solidFill>
                  <a:srgbClr val="FF0000"/>
                </a:solidFill>
                <a:latin typeface="Calibri" pitchFamily="34" charset="0"/>
              </a:rPr>
              <a:t>’</a:t>
            </a:r>
            <a:r>
              <a:rPr lang="en-US" altLang="ja-JP" sz="2000" dirty="0">
                <a:solidFill>
                  <a:srgbClr val="FF0000"/>
                </a:solidFill>
                <a:latin typeface="Calibri" pitchFamily="34" charset="0"/>
              </a:rPr>
              <a:t>s electricity consumption 17,000 </a:t>
            </a:r>
            <a:r>
              <a:rPr lang="en-US" altLang="ja-JP" sz="2000" dirty="0" err="1">
                <a:solidFill>
                  <a:srgbClr val="FF0000"/>
                </a:solidFill>
                <a:latin typeface="Calibri" pitchFamily="34" charset="0"/>
              </a:rPr>
              <a:t>TWh</a:t>
            </a:r>
            <a:r>
              <a:rPr lang="en-US" altLang="ja-JP" sz="2000" dirty="0">
                <a:solidFill>
                  <a:srgbClr val="FF0000"/>
                </a:solidFill>
                <a:latin typeface="Calibri" pitchFamily="34" charset="0"/>
              </a:rPr>
              <a:t>/yr</a:t>
            </a:r>
            <a:endParaRPr lang="en-US" sz="2000" dirty="0">
              <a:solidFill>
                <a:srgbClr val="FF0000"/>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0"/>
            <a:ext cx="4314825" cy="920750"/>
          </a:xfrm>
        </p:spPr>
        <p:txBody>
          <a:bodyPr/>
          <a:lstStyle/>
          <a:p>
            <a:pPr algn="l" eaLnBrk="1" hangingPunct="1"/>
            <a:r>
              <a:rPr lang="en-US" smtClean="0">
                <a:solidFill>
                  <a:srgbClr val="FFFF00"/>
                </a:solidFill>
                <a:ea typeface="ＭＳ Ｐゴシック" pitchFamily="34" charset="-128"/>
              </a:rPr>
              <a:t>Introduction</a:t>
            </a:r>
          </a:p>
        </p:txBody>
      </p:sp>
      <p:pic>
        <p:nvPicPr>
          <p:cNvPr id="3075" name="Picture 4" descr="Klimenko_Page_033"/>
          <p:cNvPicPr>
            <a:picLocks noChangeAspect="1" noChangeArrowheads="1"/>
          </p:cNvPicPr>
          <p:nvPr/>
        </p:nvPicPr>
        <p:blipFill>
          <a:blip r:embed="rId2" cstate="print"/>
          <a:srcRect/>
          <a:stretch>
            <a:fillRect/>
          </a:stretch>
        </p:blipFill>
        <p:spPr bwMode="auto">
          <a:xfrm>
            <a:off x="4314825" y="331788"/>
            <a:ext cx="4829175" cy="3009900"/>
          </a:xfrm>
          <a:prstGeom prst="rect">
            <a:avLst/>
          </a:prstGeom>
          <a:noFill/>
          <a:ln w="9525">
            <a:noFill/>
            <a:miter lim="800000"/>
            <a:headEnd/>
            <a:tailEnd/>
          </a:ln>
        </p:spPr>
      </p:pic>
      <p:sp>
        <p:nvSpPr>
          <p:cNvPr id="3076" name="Rectangle 5"/>
          <p:cNvSpPr>
            <a:spLocks noChangeArrowheads="1"/>
          </p:cNvSpPr>
          <p:nvPr/>
        </p:nvSpPr>
        <p:spPr bwMode="auto">
          <a:xfrm>
            <a:off x="5227638" y="3290888"/>
            <a:ext cx="3943350" cy="246062"/>
          </a:xfrm>
          <a:prstGeom prst="rect">
            <a:avLst/>
          </a:prstGeom>
          <a:noFill/>
          <a:ln w="9525">
            <a:noFill/>
            <a:miter lim="800000"/>
            <a:headEnd/>
            <a:tailEnd/>
          </a:ln>
        </p:spPr>
        <p:txBody>
          <a:bodyPr anchor="ctr">
            <a:spAutoFit/>
          </a:bodyPr>
          <a:lstStyle/>
          <a:p>
            <a:r>
              <a:rPr lang="en-US" sz="1000"/>
              <a:t>Federal Agency for Science and Innovation, 2008, Moscow, Russia</a:t>
            </a:r>
          </a:p>
        </p:txBody>
      </p:sp>
      <p:pic>
        <p:nvPicPr>
          <p:cNvPr id="3077" name="Picture 7" descr="Figure 7. World renewable electricity generation by energy source, excluding wind and hydropower, 2007-2035 (billion kilowatthours)"/>
          <p:cNvPicPr>
            <a:picLocks noChangeAspect="1" noChangeArrowheads="1"/>
          </p:cNvPicPr>
          <p:nvPr/>
        </p:nvPicPr>
        <p:blipFill>
          <a:blip r:embed="rId3" cstate="print"/>
          <a:srcRect/>
          <a:stretch>
            <a:fillRect/>
          </a:stretch>
        </p:blipFill>
        <p:spPr bwMode="auto">
          <a:xfrm>
            <a:off x="0" y="3646488"/>
            <a:ext cx="5200650" cy="3211512"/>
          </a:xfrm>
          <a:prstGeom prst="rect">
            <a:avLst/>
          </a:prstGeom>
          <a:noFill/>
          <a:ln w="9525">
            <a:noFill/>
            <a:miter lim="800000"/>
            <a:headEnd/>
            <a:tailEnd/>
          </a:ln>
        </p:spPr>
      </p:pic>
      <p:pic>
        <p:nvPicPr>
          <p:cNvPr id="3079" name="Picture 4" descr="800px-Available_Energy-4"/>
          <p:cNvPicPr>
            <a:picLocks noChangeAspect="1" noChangeArrowheads="1"/>
          </p:cNvPicPr>
          <p:nvPr/>
        </p:nvPicPr>
        <p:blipFill>
          <a:blip r:embed="rId4" cstate="print"/>
          <a:srcRect/>
          <a:stretch>
            <a:fillRect/>
          </a:stretch>
        </p:blipFill>
        <p:spPr bwMode="auto">
          <a:xfrm>
            <a:off x="5461000" y="3883025"/>
            <a:ext cx="3478213" cy="2608263"/>
          </a:xfrm>
          <a:prstGeom prst="rect">
            <a:avLst/>
          </a:prstGeom>
          <a:noFill/>
          <a:ln w="9525">
            <a:noFill/>
            <a:miter lim="800000"/>
            <a:headEnd/>
            <a:tailEnd/>
          </a:ln>
        </p:spPr>
      </p:pic>
      <p:sp>
        <p:nvSpPr>
          <p:cNvPr id="3080" name="TextBox 11"/>
          <p:cNvSpPr txBox="1">
            <a:spLocks noChangeArrowheads="1"/>
          </p:cNvSpPr>
          <p:nvPr/>
        </p:nvSpPr>
        <p:spPr bwMode="auto">
          <a:xfrm>
            <a:off x="725488" y="1541463"/>
            <a:ext cx="3538537" cy="831850"/>
          </a:xfrm>
          <a:prstGeom prst="rect">
            <a:avLst/>
          </a:prstGeom>
          <a:noFill/>
          <a:ln w="9525">
            <a:noFill/>
            <a:miter lim="800000"/>
            <a:headEnd/>
            <a:tailEnd/>
          </a:ln>
        </p:spPr>
        <p:txBody>
          <a:bodyPr>
            <a:spAutoFit/>
          </a:bodyPr>
          <a:lstStyle/>
          <a:p>
            <a:r>
              <a:rPr lang="en-US" sz="2400">
                <a:latin typeface="Calibri" pitchFamily="34" charset="0"/>
              </a:rPr>
              <a:t>Energy… </a:t>
            </a:r>
          </a:p>
          <a:p>
            <a:r>
              <a:rPr lang="en-US" sz="2400">
                <a:latin typeface="Calibri" pitchFamily="34" charset="0"/>
              </a:rPr>
              <a:t>Present and Future</a:t>
            </a:r>
          </a:p>
        </p:txBody>
      </p:sp>
      <p:sp>
        <p:nvSpPr>
          <p:cNvPr id="3081" name="Slide Number Placeholder 9"/>
          <p:cNvSpPr>
            <a:spLocks noGrp="1"/>
          </p:cNvSpPr>
          <p:nvPr>
            <p:ph type="sldNum" sz="quarter" idx="12"/>
          </p:nvPr>
        </p:nvSpPr>
        <p:spPr bwMode="auto">
          <a:noFill/>
          <a:ln>
            <a:miter lim="800000"/>
            <a:headEnd/>
            <a:tailEnd/>
          </a:ln>
        </p:spPr>
        <p:txBody>
          <a:bodyPr/>
          <a:lstStyle/>
          <a:p>
            <a:fld id="{722FEFB2-7816-4CCE-9829-E1501016498D}" type="slidenum">
              <a:rPr lang="en-US">
                <a:latin typeface="Calibri" pitchFamily="34" charset="0"/>
                <a:ea typeface="ＭＳ Ｐゴシック" pitchFamily="34" charset="-128"/>
              </a:rPr>
              <a:pPr/>
              <a:t>7</a:t>
            </a:fld>
            <a:endParaRPr lang="en-US">
              <a:latin typeface="Calibri" pitchFamily="34" charset="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endParaRPr lang="en-US" smtClean="0">
              <a:ea typeface="ＭＳ Ｐゴシック" pitchFamily="34" charset="-128"/>
            </a:endParaRPr>
          </a:p>
        </p:txBody>
      </p:sp>
      <p:pic>
        <p:nvPicPr>
          <p:cNvPr id="7171" name="Content Placeholder 5" descr="countries2.tiff"/>
          <p:cNvPicPr>
            <a:picLocks noGrp="1" noChangeAspect="1"/>
          </p:cNvPicPr>
          <p:nvPr>
            <p:ph idx="1"/>
          </p:nvPr>
        </p:nvPicPr>
        <p:blipFill>
          <a:blip r:embed="rId2" cstate="print"/>
          <a:srcRect l="-7733" r="-7733"/>
          <a:stretch>
            <a:fillRect/>
          </a:stretch>
        </p:blipFill>
        <p:spPr>
          <a:xfrm>
            <a:off x="-608013" y="103188"/>
            <a:ext cx="10344151" cy="5689600"/>
          </a:xfrm>
        </p:spPr>
      </p:pic>
      <p:sp>
        <p:nvSpPr>
          <p:cNvPr id="7172" name="Rectangle 6"/>
          <p:cNvSpPr>
            <a:spLocks noChangeArrowheads="1"/>
          </p:cNvSpPr>
          <p:nvPr/>
        </p:nvSpPr>
        <p:spPr bwMode="auto">
          <a:xfrm>
            <a:off x="3681413" y="5851525"/>
            <a:ext cx="5462587" cy="261938"/>
          </a:xfrm>
          <a:prstGeom prst="rect">
            <a:avLst/>
          </a:prstGeom>
          <a:noFill/>
          <a:ln w="9525">
            <a:noFill/>
            <a:miter lim="800000"/>
            <a:headEnd/>
            <a:tailEnd/>
          </a:ln>
        </p:spPr>
        <p:txBody>
          <a:bodyPr>
            <a:spAutoFit/>
          </a:bodyPr>
          <a:lstStyle/>
          <a:p>
            <a:pPr algn="r"/>
            <a:r>
              <a:rPr lang="en-US" sz="1100">
                <a:latin typeface="Calibri" pitchFamily="34" charset="0"/>
              </a:rPr>
              <a:t>International Energy Agency, Policy Report, 2006</a:t>
            </a:r>
          </a:p>
        </p:txBody>
      </p:sp>
      <p:sp>
        <p:nvSpPr>
          <p:cNvPr id="7174" name="Slide Number Placeholder 8"/>
          <p:cNvSpPr>
            <a:spLocks noGrp="1"/>
          </p:cNvSpPr>
          <p:nvPr>
            <p:ph type="sldNum" sz="quarter" idx="12"/>
          </p:nvPr>
        </p:nvSpPr>
        <p:spPr bwMode="auto">
          <a:noFill/>
          <a:ln>
            <a:miter lim="800000"/>
            <a:headEnd/>
            <a:tailEnd/>
          </a:ln>
        </p:spPr>
        <p:txBody>
          <a:bodyPr/>
          <a:lstStyle/>
          <a:p>
            <a:fld id="{8A08EA53-1ED0-45E6-8267-6BF7F4D72323}" type="slidenum">
              <a:rPr lang="en-US">
                <a:latin typeface="Calibri" pitchFamily="34" charset="0"/>
                <a:ea typeface="ＭＳ Ｐゴシック" pitchFamily="34" charset="-128"/>
              </a:rPr>
              <a:pPr/>
              <a:t>8</a:t>
            </a:fld>
            <a:endParaRPr lang="en-US">
              <a:latin typeface="Calibri"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736600" y="0"/>
            <a:ext cx="7772400" cy="609600"/>
          </a:xfrm>
        </p:spPr>
        <p:txBody>
          <a:bodyPr rtlCol="0">
            <a:normAutofit fontScale="90000"/>
          </a:bodyPr>
          <a:lstStyle/>
          <a:p>
            <a:pPr eaLnBrk="1" fontAlgn="auto" hangingPunct="1">
              <a:spcAft>
                <a:spcPts val="0"/>
              </a:spcAft>
              <a:defRPr/>
            </a:pPr>
            <a:r>
              <a:rPr lang="en-US" smtClean="0">
                <a:ea typeface="+mj-ea"/>
                <a:cs typeface="+mj-cs"/>
              </a:rPr>
              <a:t>Power From Ocean Waves</a:t>
            </a:r>
          </a:p>
        </p:txBody>
      </p:sp>
      <p:pic>
        <p:nvPicPr>
          <p:cNvPr id="11267" name="Picture 7" descr="global_wave_energy"/>
          <p:cNvPicPr>
            <a:picLocks noChangeAspect="1" noChangeArrowheads="1"/>
          </p:cNvPicPr>
          <p:nvPr/>
        </p:nvPicPr>
        <p:blipFill>
          <a:blip r:embed="rId2" cstate="print"/>
          <a:srcRect/>
          <a:stretch>
            <a:fillRect/>
          </a:stretch>
        </p:blipFill>
        <p:spPr bwMode="auto">
          <a:xfrm>
            <a:off x="990600" y="1752600"/>
            <a:ext cx="7112000" cy="4273550"/>
          </a:xfrm>
          <a:prstGeom prst="rect">
            <a:avLst/>
          </a:prstGeom>
          <a:noFill/>
          <a:ln w="9525">
            <a:noFill/>
            <a:miter lim="800000"/>
            <a:headEnd/>
            <a:tailEnd/>
          </a:ln>
        </p:spPr>
      </p:pic>
      <p:sp>
        <p:nvSpPr>
          <p:cNvPr id="7" name="Rectangle 3"/>
          <p:cNvSpPr txBox="1">
            <a:spLocks noChangeArrowheads="1"/>
          </p:cNvSpPr>
          <p:nvPr/>
        </p:nvSpPr>
        <p:spPr bwMode="auto">
          <a:xfrm>
            <a:off x="393700" y="711200"/>
            <a:ext cx="8382000" cy="685800"/>
          </a:xfrm>
          <a:prstGeom prst="rect">
            <a:avLst/>
          </a:prstGeom>
          <a:noFill/>
          <a:ln w="9525">
            <a:noFill/>
            <a:miter lim="800000"/>
            <a:headEnd/>
            <a:tailEnd/>
          </a:ln>
          <a:effectLst/>
        </p:spPr>
        <p:txBody>
          <a:bodyPr/>
          <a:lstStyle/>
          <a:p>
            <a:pPr marL="342900" indent="-342900" fontAlgn="auto">
              <a:lnSpc>
                <a:spcPct val="90000"/>
              </a:lnSpc>
              <a:spcBef>
                <a:spcPts val="0"/>
              </a:spcBef>
              <a:spcAft>
                <a:spcPts val="0"/>
              </a:spcAft>
              <a:buFontTx/>
              <a:buChar char="•"/>
              <a:defRPr/>
            </a:pPr>
            <a:r>
              <a:rPr lang="en-US" sz="1600" kern="0" dirty="0">
                <a:latin typeface="+mn-lt"/>
                <a:ea typeface="+mn-ea"/>
              </a:rPr>
              <a:t>Wave energy is strongest on the west coasts and increases toward the poles.</a:t>
            </a:r>
          </a:p>
          <a:p>
            <a:pPr marL="342900" indent="-342900" fontAlgn="auto">
              <a:lnSpc>
                <a:spcPct val="90000"/>
              </a:lnSpc>
              <a:spcBef>
                <a:spcPts val="0"/>
              </a:spcBef>
              <a:spcAft>
                <a:spcPts val="0"/>
              </a:spcAft>
              <a:buFontTx/>
              <a:buChar char="•"/>
              <a:defRPr/>
            </a:pPr>
            <a:r>
              <a:rPr lang="en-US" sz="1600" kern="0" dirty="0">
                <a:latin typeface="+mn-lt"/>
                <a:ea typeface="+mn-ea"/>
              </a:rPr>
              <a:t>At approx. 30 kW/</a:t>
            </a:r>
            <a:r>
              <a:rPr lang="en-US" sz="1600" kern="0" dirty="0" err="1">
                <a:latin typeface="+mn-lt"/>
                <a:ea typeface="+mn-ea"/>
              </a:rPr>
              <a:t>mcl</a:t>
            </a:r>
            <a:r>
              <a:rPr lang="en-US" sz="1600" kern="0" dirty="0">
                <a:latin typeface="+mn-lt"/>
                <a:ea typeface="+mn-ea"/>
              </a:rPr>
              <a:t> in the Northwest (yearly avg.), a single meter (3.3 feet) of wave has the raw energy to power about 23 homes.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617</TotalTime>
  <Words>2233</Words>
  <Application>Microsoft Office PowerPoint</Application>
  <PresentationFormat>On-screen Show (4:3)</PresentationFormat>
  <Paragraphs>352</Paragraphs>
  <Slides>50</Slides>
  <Notes>11</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2" baseType="lpstr">
      <vt:lpstr>Office Theme</vt:lpstr>
      <vt:lpstr>Equation</vt:lpstr>
      <vt:lpstr>Slide 1</vt:lpstr>
      <vt:lpstr>Sources of New Energy</vt:lpstr>
      <vt:lpstr>Slide 3</vt:lpstr>
      <vt:lpstr>Slide 4</vt:lpstr>
      <vt:lpstr>Slide 5</vt:lpstr>
      <vt:lpstr>Slide 6</vt:lpstr>
      <vt:lpstr>Introduction</vt:lpstr>
      <vt:lpstr>Slide 8</vt:lpstr>
      <vt:lpstr>Power From Ocean Waves</vt:lpstr>
      <vt:lpstr>Why Ocean?</vt:lpstr>
      <vt:lpstr>Hydrokinetic vs. Hydropower </vt:lpstr>
      <vt:lpstr>Tidal Power</vt:lpstr>
      <vt:lpstr>Tidal Motions</vt:lpstr>
      <vt:lpstr>Slide 14</vt:lpstr>
      <vt:lpstr>Natural Tidal Bottlenecks</vt:lpstr>
      <vt:lpstr>Slide 16</vt:lpstr>
      <vt:lpstr>Tidal Energy Technologies</vt:lpstr>
      <vt:lpstr>1. Tidal Turbine Farms</vt:lpstr>
      <vt:lpstr>Tidal Turbines (MCT Seagen)</vt:lpstr>
      <vt:lpstr>Oscillating Tidal Turbine</vt:lpstr>
      <vt:lpstr>Polo Tidal Turbine</vt:lpstr>
      <vt:lpstr>Advantages of Tidal Turbines</vt:lpstr>
      <vt:lpstr>Disadvantages of Tidal Turbines</vt:lpstr>
      <vt:lpstr>2. Tidal Barrage Schemes</vt:lpstr>
      <vt:lpstr>(Conventional) Tidal Energy</vt:lpstr>
      <vt:lpstr>Definitions</vt:lpstr>
      <vt:lpstr>Potential Tidal Barrage Sites</vt:lpstr>
      <vt:lpstr>Tidal Barrage Tubular Turbine</vt:lpstr>
      <vt:lpstr>La Rance Tidal Power Barrage</vt:lpstr>
      <vt:lpstr>La Rance River, Saint Malo</vt:lpstr>
      <vt:lpstr>La Rance Barrage Schematic</vt:lpstr>
      <vt:lpstr>Cross Section of La Rance Barrage</vt:lpstr>
      <vt:lpstr>Tidal Barrage Energy Calculations</vt:lpstr>
      <vt:lpstr>La Rance Barrage Example</vt:lpstr>
      <vt:lpstr>Wave Energy</vt:lpstr>
      <vt:lpstr>Wave Structure</vt:lpstr>
      <vt:lpstr>Wave Frequency and Amplitude</vt:lpstr>
      <vt:lpstr>Wave Power Calculations</vt:lpstr>
      <vt:lpstr>Slide 39</vt:lpstr>
      <vt:lpstr>Slide 40</vt:lpstr>
      <vt:lpstr>Global Wave Energy Averages</vt:lpstr>
      <vt:lpstr>Wave Energy Potential</vt:lpstr>
      <vt:lpstr>Wave Energy Supply vs. Electric Demand</vt:lpstr>
      <vt:lpstr>Wave Energy  Environmental Impacts</vt:lpstr>
      <vt:lpstr>Wave Energy Environmental Impact</vt:lpstr>
      <vt:lpstr>Wave Energy  Summary</vt:lpstr>
      <vt:lpstr>Wave Power Advantages</vt:lpstr>
      <vt:lpstr>Wave Power Disadvantages</vt:lpstr>
      <vt:lpstr>Wave Energy Summary</vt:lpstr>
      <vt:lpstr>World Oceanic Energy Potentials (GW)</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prashant.chauhan</cp:lastModifiedBy>
  <cp:revision>34</cp:revision>
  <dcterms:created xsi:type="dcterms:W3CDTF">2017-11-19T08:21:23Z</dcterms:created>
  <dcterms:modified xsi:type="dcterms:W3CDTF">2017-11-29T05:10:01Z</dcterms:modified>
</cp:coreProperties>
</file>