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2" r:id="rId2"/>
    <p:sldId id="332" r:id="rId3"/>
    <p:sldId id="331" r:id="rId4"/>
    <p:sldId id="333" r:id="rId5"/>
    <p:sldId id="340" r:id="rId6"/>
    <p:sldId id="341" r:id="rId7"/>
    <p:sldId id="334" r:id="rId8"/>
    <p:sldId id="345" r:id="rId9"/>
    <p:sldId id="343" r:id="rId10"/>
    <p:sldId id="344" r:id="rId11"/>
    <p:sldId id="346" r:id="rId12"/>
    <p:sldId id="33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275" autoAdjust="0"/>
  </p:normalViewPr>
  <p:slideViewPr>
    <p:cSldViewPr snapToGrid="0" showGuides="1">
      <p:cViewPr varScale="1">
        <p:scale>
          <a:sx n="100" d="100"/>
          <a:sy n="100" d="100"/>
        </p:scale>
        <p:origin x="-990" y="-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7B19E3-1566-4554-A44D-F1269159817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29AEDBD-CE6C-4960-B6FC-5EBC66429C56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Filtering</a:t>
          </a:r>
          <a:br>
            <a:rPr lang="en-US" altLang="ko-KR" sz="1600" dirty="0" smtClean="0"/>
          </a:br>
          <a:r>
            <a:rPr lang="en-US" altLang="ko-KR" sz="1600" dirty="0" smtClean="0"/>
            <a:t>:: Crack(</a:t>
          </a:r>
          <a:r>
            <a:rPr lang="ko-KR" altLang="en-US" sz="1600" dirty="0" smtClean="0"/>
            <a:t>전경</a:t>
          </a:r>
          <a:r>
            <a:rPr lang="en-US" altLang="ko-KR" sz="1600" dirty="0" smtClean="0"/>
            <a:t>)</a:t>
          </a:r>
          <a:r>
            <a:rPr lang="ko-KR" altLang="en-US" sz="1600" dirty="0" smtClean="0"/>
            <a:t>이 부각되고</a:t>
          </a:r>
          <a:r>
            <a:rPr lang="en-US" altLang="ko-KR" sz="1600" dirty="0" smtClean="0"/>
            <a:t>, </a:t>
          </a:r>
          <a:r>
            <a:rPr lang="ko-KR" altLang="en-US" sz="1600" dirty="0" smtClean="0"/>
            <a:t>그 외 영역</a:t>
          </a:r>
          <a:r>
            <a:rPr lang="en-US" altLang="ko-KR" sz="1600" dirty="0" smtClean="0"/>
            <a:t>(</a:t>
          </a:r>
          <a:r>
            <a:rPr lang="ko-KR" altLang="en-US" sz="1600" dirty="0" smtClean="0"/>
            <a:t>배경</a:t>
          </a:r>
          <a:r>
            <a:rPr lang="en-US" altLang="ko-KR" sz="1600" dirty="0" smtClean="0"/>
            <a:t>)</a:t>
          </a:r>
          <a:r>
            <a:rPr lang="ko-KR" altLang="en-US" sz="1600" dirty="0" smtClean="0"/>
            <a:t>을 깨끗이 하는 작업 진행</a:t>
          </a:r>
          <a:endParaRPr lang="ko-KR" altLang="en-US" sz="1600" dirty="0"/>
        </a:p>
      </dgm:t>
    </dgm:pt>
    <dgm:pt modelId="{668863E2-8480-44A1-B0EC-29964CE38DE3}" type="parTrans" cxnId="{FF8EA8B0-DC3B-4D9E-A4B3-985661EB2DD0}">
      <dgm:prSet/>
      <dgm:spPr/>
      <dgm:t>
        <a:bodyPr/>
        <a:lstStyle/>
        <a:p>
          <a:pPr latinLnBrk="1"/>
          <a:endParaRPr lang="ko-KR" altLang="en-US"/>
        </a:p>
      </dgm:t>
    </dgm:pt>
    <dgm:pt modelId="{6C8A7FA7-ABA0-49C4-9DE8-7EFC2519BC99}" type="sibTrans" cxnId="{FF8EA8B0-DC3B-4D9E-A4B3-985661EB2DD0}">
      <dgm:prSet/>
      <dgm:spPr/>
      <dgm:t>
        <a:bodyPr/>
        <a:lstStyle/>
        <a:p>
          <a:pPr latinLnBrk="1"/>
          <a:endParaRPr lang="ko-KR" altLang="en-US"/>
        </a:p>
      </dgm:t>
    </dgm:pt>
    <dgm:pt modelId="{9EEE79C0-2974-4B78-B011-EB7108DFA1A6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/>
            <a:t>Thresholding</a:t>
          </a:r>
          <a:r>
            <a:rPr lang="en-US" altLang="ko-KR" sz="1600" dirty="0" smtClean="0"/>
            <a:t/>
          </a:r>
          <a:br>
            <a:rPr lang="en-US" altLang="ko-KR" sz="1600" dirty="0" smtClean="0"/>
          </a:br>
          <a:r>
            <a:rPr lang="en-US" altLang="ko-KR" sz="1600" dirty="0" smtClean="0"/>
            <a:t>:: </a:t>
          </a:r>
          <a:r>
            <a:rPr lang="ko-KR" altLang="en-US" sz="1600" dirty="0" err="1" smtClean="0"/>
            <a:t>임계값</a:t>
          </a:r>
          <a:r>
            <a:rPr lang="en-US" altLang="ko-KR" sz="1600" dirty="0" smtClean="0"/>
            <a:t>(</a:t>
          </a:r>
          <a:r>
            <a:rPr lang="en-US" altLang="ko-KR" sz="1600" dirty="0" err="1" smtClean="0"/>
            <a:t>Thrshold</a:t>
          </a:r>
          <a:r>
            <a:rPr lang="en-US" altLang="ko-KR" sz="1600" dirty="0" smtClean="0"/>
            <a:t> value)</a:t>
          </a:r>
          <a:r>
            <a:rPr lang="ko-KR" altLang="en-US" sz="1600" dirty="0" smtClean="0"/>
            <a:t>을 기준으로 전경과 배경을 분리 </a:t>
          </a:r>
          <a:endParaRPr lang="ko-KR" altLang="en-US" sz="1600" dirty="0"/>
        </a:p>
      </dgm:t>
    </dgm:pt>
    <dgm:pt modelId="{2B85CC47-2833-4BEE-B070-0E4BC075B13E}" type="parTrans" cxnId="{40A21324-B08A-4CCC-9FDD-6D20D31AF68B}">
      <dgm:prSet/>
      <dgm:spPr/>
      <dgm:t>
        <a:bodyPr/>
        <a:lstStyle/>
        <a:p>
          <a:pPr latinLnBrk="1"/>
          <a:endParaRPr lang="ko-KR" altLang="en-US"/>
        </a:p>
      </dgm:t>
    </dgm:pt>
    <dgm:pt modelId="{13F54F88-6439-4B23-9013-E663C1393639}" type="sibTrans" cxnId="{40A21324-B08A-4CCC-9FDD-6D20D31AF68B}">
      <dgm:prSet/>
      <dgm:spPr/>
      <dgm:t>
        <a:bodyPr/>
        <a:lstStyle/>
        <a:p>
          <a:pPr latinLnBrk="1"/>
          <a:endParaRPr lang="ko-KR" altLang="en-US"/>
        </a:p>
      </dgm:t>
    </dgm:pt>
    <dgm:pt modelId="{A8DB21FE-59E6-4FAD-837B-A56D33D1D6D5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Blob &amp; Select</a:t>
          </a:r>
          <a:br>
            <a:rPr lang="en-US" altLang="ko-KR" sz="1600" dirty="0" smtClean="0"/>
          </a:br>
          <a:r>
            <a:rPr lang="en-US" altLang="ko-KR" sz="1600" dirty="0" smtClean="0"/>
            <a:t>:: Blob </a:t>
          </a:r>
          <a:r>
            <a:rPr lang="ko-KR" altLang="en-US" sz="1600" dirty="0" smtClean="0"/>
            <a:t>된 객체의 특징과 </a:t>
          </a:r>
          <a:r>
            <a:rPr lang="en-US" altLang="ko-KR" sz="1600" dirty="0" smtClean="0"/>
            <a:t>Crack</a:t>
          </a:r>
          <a:r>
            <a:rPr lang="ko-KR" altLang="en-US" sz="1600" dirty="0" smtClean="0"/>
            <a:t>의 특징을 비교 후 선별</a:t>
          </a:r>
          <a:r>
            <a:rPr lang="en-US" altLang="ko-KR" sz="1600" dirty="0" smtClean="0"/>
            <a:t> </a:t>
          </a:r>
          <a:endParaRPr lang="ko-KR" altLang="en-US" sz="1600" dirty="0"/>
        </a:p>
      </dgm:t>
    </dgm:pt>
    <dgm:pt modelId="{BD33C94E-99B5-4CC7-9F30-CD33B8E11B69}" type="parTrans" cxnId="{FD06A832-AD1C-4F27-83E6-310F401C77DC}">
      <dgm:prSet/>
      <dgm:spPr/>
      <dgm:t>
        <a:bodyPr/>
        <a:lstStyle/>
        <a:p>
          <a:pPr latinLnBrk="1"/>
          <a:endParaRPr lang="ko-KR" altLang="en-US"/>
        </a:p>
      </dgm:t>
    </dgm:pt>
    <dgm:pt modelId="{27D01F10-F9A2-43FB-80C3-142CE6C6DB02}" type="sibTrans" cxnId="{FD06A832-AD1C-4F27-83E6-310F401C77DC}">
      <dgm:prSet/>
      <dgm:spPr/>
      <dgm:t>
        <a:bodyPr/>
        <a:lstStyle/>
        <a:p>
          <a:pPr latinLnBrk="1"/>
          <a:endParaRPr lang="ko-KR" altLang="en-US"/>
        </a:p>
      </dgm:t>
    </dgm:pt>
    <dgm:pt modelId="{26302FA5-E5D3-4184-BDEC-5D0B092DD8A1}" type="pres">
      <dgm:prSet presAssocID="{4F7B19E3-1566-4554-A44D-F12691598179}" presName="CompostProcess" presStyleCnt="0">
        <dgm:presLayoutVars>
          <dgm:dir/>
          <dgm:resizeHandles val="exact"/>
        </dgm:presLayoutVars>
      </dgm:prSet>
      <dgm:spPr/>
    </dgm:pt>
    <dgm:pt modelId="{D93CFE65-0D95-44FC-844F-107683436934}" type="pres">
      <dgm:prSet presAssocID="{4F7B19E3-1566-4554-A44D-F12691598179}" presName="arrow" presStyleLbl="bgShp" presStyleIdx="0" presStyleCnt="1"/>
      <dgm:spPr/>
    </dgm:pt>
    <dgm:pt modelId="{206D3CC2-9226-439F-9F21-13DA2D51E0C7}" type="pres">
      <dgm:prSet presAssocID="{4F7B19E3-1566-4554-A44D-F12691598179}" presName="linearProcess" presStyleCnt="0"/>
      <dgm:spPr/>
    </dgm:pt>
    <dgm:pt modelId="{22799AEE-B7B3-4597-AF8C-23BF648B2A95}" type="pres">
      <dgm:prSet presAssocID="{529AEDBD-CE6C-4960-B6FC-5EBC66429C56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698CD4-8857-4B1B-8F36-A939E80B325B}" type="pres">
      <dgm:prSet presAssocID="{6C8A7FA7-ABA0-49C4-9DE8-7EFC2519BC99}" presName="sibTrans" presStyleCnt="0"/>
      <dgm:spPr/>
    </dgm:pt>
    <dgm:pt modelId="{216E553A-83CF-43B2-8E10-749F73198F71}" type="pres">
      <dgm:prSet presAssocID="{9EEE79C0-2974-4B78-B011-EB7108DFA1A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7E6F79-6F79-470C-850A-C4D189A93EFA}" type="pres">
      <dgm:prSet presAssocID="{13F54F88-6439-4B23-9013-E663C1393639}" presName="sibTrans" presStyleCnt="0"/>
      <dgm:spPr/>
    </dgm:pt>
    <dgm:pt modelId="{FC8B1A9A-D05C-403D-87F3-018843FF34F2}" type="pres">
      <dgm:prSet presAssocID="{A8DB21FE-59E6-4FAD-837B-A56D33D1D6D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8D8AED6-5A2A-4FF8-A9B9-793F766318A6}" type="presOf" srcId="{529AEDBD-CE6C-4960-B6FC-5EBC66429C56}" destId="{22799AEE-B7B3-4597-AF8C-23BF648B2A95}" srcOrd="0" destOrd="0" presId="urn:microsoft.com/office/officeart/2005/8/layout/hProcess9"/>
    <dgm:cxn modelId="{DFA72AA3-061B-4D5D-A203-EE999902B499}" type="presOf" srcId="{A8DB21FE-59E6-4FAD-837B-A56D33D1D6D5}" destId="{FC8B1A9A-D05C-403D-87F3-018843FF34F2}" srcOrd="0" destOrd="0" presId="urn:microsoft.com/office/officeart/2005/8/layout/hProcess9"/>
    <dgm:cxn modelId="{5D56EC11-5BD1-42D6-BC81-151FCCA1141A}" type="presOf" srcId="{4F7B19E3-1566-4554-A44D-F12691598179}" destId="{26302FA5-E5D3-4184-BDEC-5D0B092DD8A1}" srcOrd="0" destOrd="0" presId="urn:microsoft.com/office/officeart/2005/8/layout/hProcess9"/>
    <dgm:cxn modelId="{FF8EA8B0-DC3B-4D9E-A4B3-985661EB2DD0}" srcId="{4F7B19E3-1566-4554-A44D-F12691598179}" destId="{529AEDBD-CE6C-4960-B6FC-5EBC66429C56}" srcOrd="0" destOrd="0" parTransId="{668863E2-8480-44A1-B0EC-29964CE38DE3}" sibTransId="{6C8A7FA7-ABA0-49C4-9DE8-7EFC2519BC99}"/>
    <dgm:cxn modelId="{FD06A832-AD1C-4F27-83E6-310F401C77DC}" srcId="{4F7B19E3-1566-4554-A44D-F12691598179}" destId="{A8DB21FE-59E6-4FAD-837B-A56D33D1D6D5}" srcOrd="2" destOrd="0" parTransId="{BD33C94E-99B5-4CC7-9F30-CD33B8E11B69}" sibTransId="{27D01F10-F9A2-43FB-80C3-142CE6C6DB02}"/>
    <dgm:cxn modelId="{E6D67D37-5B75-4294-AE09-0286F2255A8D}" type="presOf" srcId="{9EEE79C0-2974-4B78-B011-EB7108DFA1A6}" destId="{216E553A-83CF-43B2-8E10-749F73198F71}" srcOrd="0" destOrd="0" presId="urn:microsoft.com/office/officeart/2005/8/layout/hProcess9"/>
    <dgm:cxn modelId="{40A21324-B08A-4CCC-9FDD-6D20D31AF68B}" srcId="{4F7B19E3-1566-4554-A44D-F12691598179}" destId="{9EEE79C0-2974-4B78-B011-EB7108DFA1A6}" srcOrd="1" destOrd="0" parTransId="{2B85CC47-2833-4BEE-B070-0E4BC075B13E}" sibTransId="{13F54F88-6439-4B23-9013-E663C1393639}"/>
    <dgm:cxn modelId="{66791CA3-CFDC-450B-A757-C29127965492}" type="presParOf" srcId="{26302FA5-E5D3-4184-BDEC-5D0B092DD8A1}" destId="{D93CFE65-0D95-44FC-844F-107683436934}" srcOrd="0" destOrd="0" presId="urn:microsoft.com/office/officeart/2005/8/layout/hProcess9"/>
    <dgm:cxn modelId="{CF780DBE-6C8E-4F91-A077-C524E3D65527}" type="presParOf" srcId="{26302FA5-E5D3-4184-BDEC-5D0B092DD8A1}" destId="{206D3CC2-9226-439F-9F21-13DA2D51E0C7}" srcOrd="1" destOrd="0" presId="urn:microsoft.com/office/officeart/2005/8/layout/hProcess9"/>
    <dgm:cxn modelId="{0E6341B5-E5DA-442E-BC1C-C0515EA9E827}" type="presParOf" srcId="{206D3CC2-9226-439F-9F21-13DA2D51E0C7}" destId="{22799AEE-B7B3-4597-AF8C-23BF648B2A95}" srcOrd="0" destOrd="0" presId="urn:microsoft.com/office/officeart/2005/8/layout/hProcess9"/>
    <dgm:cxn modelId="{67DC92B8-BFD0-4569-83D1-074A0EAC0117}" type="presParOf" srcId="{206D3CC2-9226-439F-9F21-13DA2D51E0C7}" destId="{4D698CD4-8857-4B1B-8F36-A939E80B325B}" srcOrd="1" destOrd="0" presId="urn:microsoft.com/office/officeart/2005/8/layout/hProcess9"/>
    <dgm:cxn modelId="{67C41BC3-1D82-4B3D-90E1-F2C48D75474F}" type="presParOf" srcId="{206D3CC2-9226-439F-9F21-13DA2D51E0C7}" destId="{216E553A-83CF-43B2-8E10-749F73198F71}" srcOrd="2" destOrd="0" presId="urn:microsoft.com/office/officeart/2005/8/layout/hProcess9"/>
    <dgm:cxn modelId="{B473BDE7-CE47-4D3B-B4DB-E584BD8BA236}" type="presParOf" srcId="{206D3CC2-9226-439F-9F21-13DA2D51E0C7}" destId="{E07E6F79-6F79-470C-850A-C4D189A93EFA}" srcOrd="3" destOrd="0" presId="urn:microsoft.com/office/officeart/2005/8/layout/hProcess9"/>
    <dgm:cxn modelId="{5A556A2E-3933-456A-A04E-03343BA63711}" type="presParOf" srcId="{206D3CC2-9226-439F-9F21-13DA2D51E0C7}" destId="{FC8B1A9A-D05C-403D-87F3-018843FF34F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CFE65-0D95-44FC-844F-107683436934}">
      <dsp:nvSpPr>
        <dsp:cNvPr id="0" name=""/>
        <dsp:cNvSpPr/>
      </dsp:nvSpPr>
      <dsp:spPr>
        <a:xfrm>
          <a:off x="841264" y="0"/>
          <a:ext cx="9534329" cy="261038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99AEE-B7B3-4597-AF8C-23BF648B2A95}">
      <dsp:nvSpPr>
        <dsp:cNvPr id="0" name=""/>
        <dsp:cNvSpPr/>
      </dsp:nvSpPr>
      <dsp:spPr>
        <a:xfrm>
          <a:off x="5476" y="783115"/>
          <a:ext cx="3384774" cy="10441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Filtering</a:t>
          </a:r>
          <a:br>
            <a:rPr lang="en-US" altLang="ko-KR" sz="1600" kern="1200" dirty="0" smtClean="0"/>
          </a:br>
          <a:r>
            <a:rPr lang="en-US" altLang="ko-KR" sz="1600" kern="1200" dirty="0" smtClean="0"/>
            <a:t>:: Crack(</a:t>
          </a:r>
          <a:r>
            <a:rPr lang="ko-KR" altLang="en-US" sz="1600" kern="1200" dirty="0" smtClean="0"/>
            <a:t>전경</a:t>
          </a:r>
          <a:r>
            <a:rPr lang="en-US" altLang="ko-KR" sz="1600" kern="1200" dirty="0" smtClean="0"/>
            <a:t>)</a:t>
          </a:r>
          <a:r>
            <a:rPr lang="ko-KR" altLang="en-US" sz="1600" kern="1200" dirty="0" smtClean="0"/>
            <a:t>이 부각되고</a:t>
          </a:r>
          <a:r>
            <a:rPr lang="en-US" altLang="ko-KR" sz="1600" kern="1200" dirty="0" smtClean="0"/>
            <a:t>, </a:t>
          </a:r>
          <a:r>
            <a:rPr lang="ko-KR" altLang="en-US" sz="1600" kern="1200" dirty="0" smtClean="0"/>
            <a:t>그 외 영역</a:t>
          </a:r>
          <a:r>
            <a:rPr lang="en-US" altLang="ko-KR" sz="1600" kern="1200" dirty="0" smtClean="0"/>
            <a:t>(</a:t>
          </a:r>
          <a:r>
            <a:rPr lang="ko-KR" altLang="en-US" sz="1600" kern="1200" dirty="0" smtClean="0"/>
            <a:t>배경</a:t>
          </a:r>
          <a:r>
            <a:rPr lang="en-US" altLang="ko-KR" sz="1600" kern="1200" dirty="0" smtClean="0"/>
            <a:t>)</a:t>
          </a:r>
          <a:r>
            <a:rPr lang="ko-KR" altLang="en-US" sz="1600" kern="1200" dirty="0" smtClean="0"/>
            <a:t>을 깨끗이 하는 작업 진행</a:t>
          </a:r>
          <a:endParaRPr lang="ko-KR" altLang="en-US" sz="1600" kern="1200" dirty="0"/>
        </a:p>
      </dsp:txBody>
      <dsp:txXfrm>
        <a:off x="56447" y="834086"/>
        <a:ext cx="3282832" cy="942212"/>
      </dsp:txXfrm>
    </dsp:sp>
    <dsp:sp modelId="{216E553A-83CF-43B2-8E10-749F73198F71}">
      <dsp:nvSpPr>
        <dsp:cNvPr id="0" name=""/>
        <dsp:cNvSpPr/>
      </dsp:nvSpPr>
      <dsp:spPr>
        <a:xfrm>
          <a:off x="3916041" y="783115"/>
          <a:ext cx="3384774" cy="10441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Thresholding</a:t>
          </a:r>
          <a:r>
            <a:rPr lang="en-US" altLang="ko-KR" sz="1600" kern="1200" dirty="0" smtClean="0"/>
            <a:t/>
          </a:r>
          <a:br>
            <a:rPr lang="en-US" altLang="ko-KR" sz="1600" kern="1200" dirty="0" smtClean="0"/>
          </a:br>
          <a:r>
            <a:rPr lang="en-US" altLang="ko-KR" sz="1600" kern="1200" dirty="0" smtClean="0"/>
            <a:t>:: </a:t>
          </a:r>
          <a:r>
            <a:rPr lang="ko-KR" altLang="en-US" sz="1600" kern="1200" dirty="0" err="1" smtClean="0"/>
            <a:t>임계값</a:t>
          </a:r>
          <a:r>
            <a:rPr lang="en-US" altLang="ko-KR" sz="1600" kern="1200" dirty="0" smtClean="0"/>
            <a:t>(</a:t>
          </a:r>
          <a:r>
            <a:rPr lang="en-US" altLang="ko-KR" sz="1600" kern="1200" dirty="0" err="1" smtClean="0"/>
            <a:t>Thrshold</a:t>
          </a:r>
          <a:r>
            <a:rPr lang="en-US" altLang="ko-KR" sz="1600" kern="1200" dirty="0" smtClean="0"/>
            <a:t> value)</a:t>
          </a:r>
          <a:r>
            <a:rPr lang="ko-KR" altLang="en-US" sz="1600" kern="1200" dirty="0" smtClean="0"/>
            <a:t>을 기준으로 전경과 배경을 분리 </a:t>
          </a:r>
          <a:endParaRPr lang="ko-KR" altLang="en-US" sz="1600" kern="1200" dirty="0"/>
        </a:p>
      </dsp:txBody>
      <dsp:txXfrm>
        <a:off x="3967012" y="834086"/>
        <a:ext cx="3282832" cy="942212"/>
      </dsp:txXfrm>
    </dsp:sp>
    <dsp:sp modelId="{FC8B1A9A-D05C-403D-87F3-018843FF34F2}">
      <dsp:nvSpPr>
        <dsp:cNvPr id="0" name=""/>
        <dsp:cNvSpPr/>
      </dsp:nvSpPr>
      <dsp:spPr>
        <a:xfrm>
          <a:off x="7826606" y="783115"/>
          <a:ext cx="3384774" cy="10441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Blob &amp; Select</a:t>
          </a:r>
          <a:br>
            <a:rPr lang="en-US" altLang="ko-KR" sz="1600" kern="1200" dirty="0" smtClean="0"/>
          </a:br>
          <a:r>
            <a:rPr lang="en-US" altLang="ko-KR" sz="1600" kern="1200" dirty="0" smtClean="0"/>
            <a:t>:: Blob </a:t>
          </a:r>
          <a:r>
            <a:rPr lang="ko-KR" altLang="en-US" sz="1600" kern="1200" dirty="0" smtClean="0"/>
            <a:t>된 객체의 특징과 </a:t>
          </a:r>
          <a:r>
            <a:rPr lang="en-US" altLang="ko-KR" sz="1600" kern="1200" dirty="0" smtClean="0"/>
            <a:t>Crack</a:t>
          </a:r>
          <a:r>
            <a:rPr lang="ko-KR" altLang="en-US" sz="1600" kern="1200" dirty="0" smtClean="0"/>
            <a:t>의 특징을 비교 후 선별</a:t>
          </a:r>
          <a:r>
            <a:rPr lang="en-US" altLang="ko-KR" sz="1600" kern="1200" dirty="0" smtClean="0"/>
            <a:t> </a:t>
          </a:r>
          <a:endParaRPr lang="ko-KR" altLang="en-US" sz="1600" kern="1200" dirty="0"/>
        </a:p>
      </dsp:txBody>
      <dsp:txXfrm>
        <a:off x="7877577" y="834086"/>
        <a:ext cx="3282832" cy="942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C9372-86D7-4533-8286-7850F516BAB2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FCF4B-9E88-4C34-8A80-03CFD937E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4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kern="1200" spc="-150" dirty="0" smtClean="0">
                <a:solidFill>
                  <a:schemeClr val="accent4"/>
                </a:solidFill>
                <a:latin typeface="+mj-ea"/>
                <a:ea typeface="+mn-ea"/>
                <a:cs typeface="+mn-cs"/>
              </a:rPr>
              <a:t>(</a:t>
            </a:r>
            <a:r>
              <a:rPr lang="ko-KR" altLang="en-US" sz="1000" kern="1200" spc="-150" dirty="0" err="1" smtClean="0">
                <a:solidFill>
                  <a:schemeClr val="accent4"/>
                </a:solidFill>
                <a:latin typeface="+mj-ea"/>
                <a:ea typeface="+mn-ea"/>
                <a:cs typeface="+mn-cs"/>
              </a:rPr>
              <a:t>딥러닝</a:t>
            </a:r>
            <a:r>
              <a:rPr lang="ko-KR" altLang="en-US" sz="1000" kern="1200" spc="-150" dirty="0" smtClean="0">
                <a:solidFill>
                  <a:schemeClr val="accent4"/>
                </a:solidFill>
                <a:latin typeface="+mj-ea"/>
                <a:ea typeface="+mn-ea"/>
                <a:cs typeface="+mn-cs"/>
              </a:rPr>
              <a:t> 학습 모델</a:t>
            </a:r>
            <a:r>
              <a:rPr lang="en-US" altLang="ko-KR" sz="1000" kern="1200" spc="-150" dirty="0" smtClean="0">
                <a:solidFill>
                  <a:schemeClr val="accent4"/>
                </a:solidFill>
                <a:latin typeface="+mj-ea"/>
                <a:ea typeface="+mn-ea"/>
                <a:cs typeface="+mn-cs"/>
              </a:rPr>
              <a:t>)</a:t>
            </a:r>
            <a:r>
              <a:rPr lang="ko-KR" altLang="en-US" sz="1000" kern="1200" spc="-150" dirty="0" smtClean="0">
                <a:solidFill>
                  <a:schemeClr val="accent4"/>
                </a:solidFill>
                <a:latin typeface="+mj-ea"/>
                <a:ea typeface="+mn-ea"/>
                <a:cs typeface="+mn-cs"/>
              </a:rPr>
              <a:t>에는 학습 모델 중 하나를 선정하여 기입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CNN,</a:t>
            </a:r>
            <a:r>
              <a:rPr lang="en-US" altLang="ko-KR" baseline="0" dirty="0" smtClean="0"/>
              <a:t> RNN, GAN …</a:t>
            </a:r>
          </a:p>
          <a:p>
            <a:r>
              <a:rPr lang="en-US" altLang="ko-KR" baseline="0" dirty="0" smtClean="0"/>
              <a:t>Die</a:t>
            </a:r>
            <a:r>
              <a:rPr lang="ko-KR" altLang="en-US" baseline="0" dirty="0" smtClean="0"/>
              <a:t>란 </a:t>
            </a:r>
            <a:r>
              <a:rPr lang="en-US" altLang="ko-KR" baseline="0" dirty="0" smtClean="0"/>
              <a:t>:</a:t>
            </a:r>
            <a:r>
              <a:rPr lang="ko-KR" altLang="en-US" baseline="0" dirty="0" smtClean="0"/>
              <a:t> 반도체는 </a:t>
            </a:r>
            <a:r>
              <a:rPr lang="ko-KR" altLang="en-US" baseline="0" dirty="0" err="1" smtClean="0"/>
              <a:t>웨이퍼를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Sawing </a:t>
            </a:r>
            <a:r>
              <a:rPr lang="ko-KR" altLang="en-US" baseline="0" dirty="0" smtClean="0"/>
              <a:t>하고 그 위에 회로를 그리는데 그때 </a:t>
            </a:r>
            <a:r>
              <a:rPr lang="ko-KR" altLang="en-US" baseline="0" dirty="0" err="1" smtClean="0"/>
              <a:t>소잉</a:t>
            </a:r>
            <a:r>
              <a:rPr lang="ko-KR" altLang="en-US" baseline="0" dirty="0" smtClean="0"/>
              <a:t> 된 한 개를 </a:t>
            </a:r>
            <a:r>
              <a:rPr lang="ko-KR" altLang="en-US" baseline="0" dirty="0" err="1" smtClean="0"/>
              <a:t>일컫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41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Wafer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영상 보여주기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Saw</a:t>
            </a:r>
            <a:r>
              <a:rPr lang="en-US" altLang="ko-KR" baseline="0" dirty="0" smtClean="0"/>
              <a:t> mark </a:t>
            </a:r>
            <a:r>
              <a:rPr lang="ko-KR" altLang="en-US" baseline="0" dirty="0" smtClean="0"/>
              <a:t>보충 설명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en-US" altLang="ko-KR" baseline="0" dirty="0" smtClean="0"/>
              <a:t>Slicing </a:t>
            </a:r>
            <a:r>
              <a:rPr lang="ko-KR" altLang="en-US" baseline="0" dirty="0" smtClean="0"/>
              <a:t>후 </a:t>
            </a:r>
            <a:r>
              <a:rPr lang="en-US" altLang="ko-KR" baseline="0" dirty="0" smtClean="0"/>
              <a:t>Polishing </a:t>
            </a:r>
            <a:r>
              <a:rPr lang="ko-KR" altLang="en-US" baseline="0" dirty="0" smtClean="0"/>
              <a:t>작업을 통해서 매끈한 형태로 가공을 한다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하지만 간혹 제거되지 않고 남는 경우가 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41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Wafer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영상 보여주기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Saw</a:t>
            </a:r>
            <a:r>
              <a:rPr lang="en-US" altLang="ko-KR" baseline="0" smtClean="0"/>
              <a:t> </a:t>
            </a:r>
            <a:r>
              <a:rPr lang="en-US" altLang="ko-KR" baseline="0" dirty="0" smtClean="0"/>
              <a:t>mark </a:t>
            </a:r>
            <a:r>
              <a:rPr lang="ko-KR" altLang="en-US" baseline="0" dirty="0" smtClean="0"/>
              <a:t>보충 설명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en-US" altLang="ko-KR" baseline="0" dirty="0" smtClean="0"/>
              <a:t>Slicing </a:t>
            </a:r>
            <a:r>
              <a:rPr lang="ko-KR" altLang="en-US" baseline="0" dirty="0" smtClean="0"/>
              <a:t>후 </a:t>
            </a:r>
            <a:r>
              <a:rPr lang="en-US" altLang="ko-KR" baseline="0" dirty="0" smtClean="0"/>
              <a:t>Polishing </a:t>
            </a:r>
            <a:r>
              <a:rPr lang="ko-KR" altLang="en-US" baseline="0" dirty="0" smtClean="0"/>
              <a:t>작업을 통해서 매끈한 형태로 가공을 한다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하지만 간혹 제거되지 않고 남는 경우가 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41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학습데이터 획득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불량 영상을 얼마나 획득 할 수 있을지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획득한 영상에 대한 처리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회전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학습모델 선택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게 좋을 까 개인적으로 </a:t>
            </a:r>
            <a:r>
              <a:rPr lang="en-US" altLang="ko-KR" dirty="0" smtClean="0"/>
              <a:t>CNN </a:t>
            </a:r>
            <a:r>
              <a:rPr lang="ko-KR" altLang="en-US" dirty="0" smtClean="0"/>
              <a:t>왜냐 그나마 배워서</a:t>
            </a:r>
            <a:r>
              <a:rPr lang="en-US" altLang="ko-KR" dirty="0" smtClean="0"/>
              <a:t>… , </a:t>
            </a:r>
            <a:r>
              <a:rPr lang="ko-KR" altLang="en-US" dirty="0" smtClean="0"/>
              <a:t>학습</a:t>
            </a:r>
            <a:r>
              <a:rPr lang="ko-KR" altLang="en-US" baseline="0" dirty="0" smtClean="0"/>
              <a:t> 조건 탐색 </a:t>
            </a:r>
            <a:r>
              <a:rPr lang="en-US" altLang="ko-KR" baseline="0" dirty="0" smtClean="0"/>
              <a:t>: </a:t>
            </a:r>
            <a:r>
              <a:rPr lang="ko-KR" altLang="en-US" dirty="0" smtClean="0"/>
              <a:t>학습데이터 크기</a:t>
            </a:r>
            <a:r>
              <a:rPr lang="en-US" altLang="ko-KR" dirty="0" smtClean="0"/>
              <a:t>, pooling size, </a:t>
            </a:r>
            <a:r>
              <a:rPr lang="ko-KR" altLang="en-US" dirty="0" smtClean="0"/>
              <a:t>어떤 </a:t>
            </a:r>
            <a:r>
              <a:rPr lang="en-US" altLang="ko-KR" dirty="0" smtClean="0"/>
              <a:t>activation function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</a:t>
            </a:r>
            <a:r>
              <a:rPr lang="en-US" altLang="ko-KR" baseline="0" dirty="0" smtClean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89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91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91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skhynix.co.kr/post/net-die-semiconduct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sciencedirect.com/science/article/abs/pii/S1369800114003710" TargetMode="External"/><Relationship Id="rId4" Type="http://schemas.openxmlformats.org/officeDocument/2006/relationships/hyperlink" Target="https://woochemlab.tistory.com/2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https://www.youtube.com/watch?v=AMgQ1-HdElM)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839912"/>
            <a:ext cx="7356501" cy="1192087"/>
            <a:chOff x="527769" y="2357076"/>
            <a:chExt cx="7356501" cy="1192087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2901243" cy="490240"/>
              <a:chOff x="471977" y="2691080"/>
              <a:chExt cx="2901243" cy="49024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8552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연구윤리 및 연구과제</a:t>
                </a:r>
                <a:endParaRPr lang="ko-KR" altLang="en-US" sz="2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17951" y="2719655"/>
                <a:ext cx="28552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연구윤리 및 연구과제</a:t>
                </a:r>
                <a:endParaRPr lang="ko-KR" altLang="en-US" sz="2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2357076"/>
              <a:ext cx="73565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spc="-150" dirty="0" err="1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딥러닝</a:t>
              </a:r>
              <a:r>
                <a:rPr lang="ko-KR" altLang="en-US" sz="32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 기반 반도체 </a:t>
              </a:r>
              <a:r>
                <a:rPr lang="en-US" altLang="ko-KR" sz="32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Die Crack </a:t>
              </a:r>
              <a:r>
                <a:rPr lang="ko-KR" altLang="en-US" sz="32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검사 시스템</a:t>
              </a:r>
              <a:endParaRPr lang="ko-KR" altLang="en-US" sz="32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 flipV="1">
              <a:off x="625475" y="2941851"/>
              <a:ext cx="7099300" cy="4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978395" y="6581775"/>
            <a:ext cx="2143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@</a:t>
            </a:r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산업인공지능학과  박성범  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2020254012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047192" y="3528199"/>
            <a:ext cx="21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.</a:t>
            </a:r>
            <a:endParaRPr lang="ko-KR" altLang="en-US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256" y="90419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4-3.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1477" y="95796"/>
            <a:ext cx="29129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</a:rPr>
              <a:t>학습 데이터 획득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890" y="741383"/>
            <a:ext cx="4905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콘크리트 균열 영상 사용 방식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/>
            </a:r>
            <a:b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</a:b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 1)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일반 콘크리트 균열 영상을 기반으로 학습 진행 </a:t>
            </a:r>
            <a:endParaRPr lang="ko-KR" altLang="en-US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535331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954" y="1535331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52400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152400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5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047192" y="3528199"/>
            <a:ext cx="21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.</a:t>
            </a:r>
            <a:endParaRPr lang="ko-KR" altLang="en-US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890" y="741383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-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일정표</a:t>
            </a:r>
            <a:endParaRPr lang="ko-KR" altLang="en-US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5.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177" y="83096"/>
            <a:ext cx="17283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연구 일정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209675"/>
            <a:ext cx="11679237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66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652" y="83096"/>
            <a:ext cx="30893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자료 출처 및 참고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890" y="719109"/>
            <a:ext cx="107997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1)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사진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1 </a:t>
            </a:r>
            <a:r>
              <a:rPr lang="en-US" altLang="ko-KR" spc="-150" dirty="0">
                <a:solidFill>
                  <a:schemeClr val="accent4"/>
                </a:solidFill>
                <a:latin typeface="+mj-ea"/>
                <a:ea typeface="+mj-ea"/>
              </a:rPr>
              <a:t>: https://news.samsung.com/kr/</a:t>
            </a:r>
            <a:r>
              <a:rPr lang="ko-KR" altLang="en-US" spc="-150" dirty="0">
                <a:solidFill>
                  <a:schemeClr val="accent4"/>
                </a:solidFill>
                <a:latin typeface="+mj-ea"/>
                <a:ea typeface="+mj-ea"/>
              </a:rPr>
              <a:t>삼성전자</a:t>
            </a:r>
            <a:r>
              <a:rPr lang="en-US" altLang="ko-KR" spc="-150" dirty="0">
                <a:solidFill>
                  <a:schemeClr val="accent4"/>
                </a:solidFill>
                <a:latin typeface="+mj-ea"/>
                <a:ea typeface="+mj-ea"/>
              </a:rPr>
              <a:t>-</a:t>
            </a:r>
            <a:r>
              <a:rPr lang="ko-KR" altLang="en-US" spc="-150" dirty="0">
                <a:solidFill>
                  <a:schemeClr val="accent4"/>
                </a:solidFill>
                <a:latin typeface="+mj-ea"/>
                <a:ea typeface="+mj-ea"/>
              </a:rPr>
              <a:t>차세대</a:t>
            </a:r>
            <a:r>
              <a:rPr lang="en-US" altLang="ko-KR" spc="-150" dirty="0">
                <a:solidFill>
                  <a:schemeClr val="accent4"/>
                </a:solidFill>
                <a:latin typeface="+mj-ea"/>
                <a:ea typeface="+mj-ea"/>
              </a:rPr>
              <a:t>-</a:t>
            </a:r>
            <a:r>
              <a:rPr lang="ko-KR" altLang="en-US" spc="-150" dirty="0">
                <a:solidFill>
                  <a:schemeClr val="accent4"/>
                </a:solidFill>
                <a:latin typeface="+mj-ea"/>
                <a:ea typeface="+mj-ea"/>
              </a:rPr>
              <a:t>반도체</a:t>
            </a:r>
            <a:r>
              <a:rPr lang="en-US" altLang="ko-KR" spc="-150" dirty="0">
                <a:solidFill>
                  <a:schemeClr val="accent4"/>
                </a:solidFill>
                <a:latin typeface="+mj-ea"/>
                <a:ea typeface="+mj-ea"/>
              </a:rPr>
              <a:t>-</a:t>
            </a:r>
            <a:r>
              <a:rPr lang="ko-KR" altLang="en-US" spc="-150" dirty="0">
                <a:solidFill>
                  <a:schemeClr val="accent4"/>
                </a:solidFill>
                <a:latin typeface="+mj-ea"/>
                <a:ea typeface="+mj-ea"/>
              </a:rPr>
              <a:t>패키지</a:t>
            </a:r>
            <a:r>
              <a:rPr lang="en-US" altLang="ko-KR" spc="-150" dirty="0">
                <a:solidFill>
                  <a:schemeClr val="accent4"/>
                </a:solidFill>
                <a:latin typeface="+mj-ea"/>
                <a:ea typeface="+mj-ea"/>
              </a:rPr>
              <a:t>-</a:t>
            </a:r>
            <a:r>
              <a:rPr lang="ko-KR" altLang="en-US" spc="-150" dirty="0">
                <a:solidFill>
                  <a:schemeClr val="accent4"/>
                </a:solidFill>
                <a:latin typeface="+mj-ea"/>
                <a:ea typeface="+mj-ea"/>
              </a:rPr>
              <a:t>기술</a:t>
            </a:r>
            <a:r>
              <a:rPr lang="en-US" altLang="ko-KR" spc="-150" dirty="0">
                <a:solidFill>
                  <a:schemeClr val="accent4"/>
                </a:solidFill>
                <a:latin typeface="+mj-ea"/>
                <a:ea typeface="+mj-ea"/>
              </a:rPr>
              <a:t>-i-cube4-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개발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/>
            </a:r>
            <a:b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</a:b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2) Die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란 </a:t>
            </a:r>
            <a:r>
              <a:rPr lang="en-US" altLang="ko-KR" spc="-150" dirty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en-US" altLang="ko-KR" spc="-150" dirty="0">
                <a:solidFill>
                  <a:schemeClr val="accent4"/>
                </a:solidFill>
                <a:latin typeface="+mj-ea"/>
                <a:ea typeface="+mj-ea"/>
                <a:hlinkClick r:id="rId3"/>
              </a:rPr>
              <a:t>https://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  <a:hlinkClick r:id="rId3"/>
              </a:rPr>
              <a:t>news.skhynix.co.kr/post/net-die-semiconductor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/>
            </a:r>
            <a:b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</a:b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3)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사진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2 </a:t>
            </a:r>
            <a:r>
              <a:rPr lang="en-US" altLang="ko-KR" spc="-150" dirty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en-US" altLang="ko-KR" spc="-150" dirty="0">
                <a:solidFill>
                  <a:schemeClr val="accent4"/>
                </a:solidFill>
                <a:latin typeface="+mj-ea"/>
                <a:ea typeface="+mj-ea"/>
                <a:hlinkClick r:id="rId4"/>
              </a:rPr>
              <a:t>https://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  <a:hlinkClick r:id="rId4"/>
              </a:rPr>
              <a:t>woochemlab.tistory.com/24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/>
            </a:r>
            <a:b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</a:b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4)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영상 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1 : </a:t>
            </a:r>
            <a:r>
              <a:rPr lang="en-US" altLang="ko-KR" spc="-150" dirty="0">
                <a:solidFill>
                  <a:schemeClr val="accent4"/>
                </a:solidFill>
                <a:latin typeface="+mj-ea"/>
              </a:rPr>
              <a:t>https://www.youtube.com/watch?v=AMgQ1-HdElM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</a:rPr>
              <a:t>)</a:t>
            </a:r>
            <a:br>
              <a:rPr lang="en-US" altLang="ko-KR" spc="-150" dirty="0" smtClean="0">
                <a:solidFill>
                  <a:schemeClr val="accent4"/>
                </a:solidFill>
                <a:latin typeface="+mj-ea"/>
              </a:rPr>
            </a:br>
            <a:r>
              <a:rPr lang="en-US" altLang="ko-KR" spc="-150" dirty="0" smtClean="0">
                <a:solidFill>
                  <a:schemeClr val="accent4"/>
                </a:solidFill>
                <a:latin typeface="+mj-ea"/>
              </a:rPr>
              <a:t>5)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</a:rPr>
              <a:t>그림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</a:rPr>
              <a:t>1 </a:t>
            </a:r>
            <a:r>
              <a:rPr lang="en-US" altLang="ko-KR" spc="-150" dirty="0">
                <a:solidFill>
                  <a:schemeClr val="accent4"/>
                </a:solidFill>
                <a:latin typeface="+mj-ea"/>
              </a:rPr>
              <a:t>: </a:t>
            </a:r>
            <a:r>
              <a:rPr lang="en-US" altLang="ko-KR" spc="-150" dirty="0">
                <a:solidFill>
                  <a:schemeClr val="accent4"/>
                </a:solidFill>
                <a:latin typeface="+mj-ea"/>
                <a:hlinkClick r:id="rId5"/>
              </a:rPr>
              <a:t>https://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hlinkClick r:id="rId5"/>
              </a:rPr>
              <a:t>www.sciencedirect.com/science/article/abs/pii/S1369800114003710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</a:rPr>
              <a:t/>
            </a:r>
            <a:br>
              <a:rPr lang="en-US" altLang="ko-KR" spc="-150" dirty="0" smtClean="0">
                <a:solidFill>
                  <a:schemeClr val="accent4"/>
                </a:solidFill>
                <a:latin typeface="+mj-ea"/>
              </a:rPr>
            </a:br>
            <a:r>
              <a:rPr lang="en-US" altLang="ko-KR" spc="-150" dirty="0" smtClean="0">
                <a:solidFill>
                  <a:schemeClr val="accent4"/>
                </a:solidFill>
                <a:latin typeface="+mj-ea"/>
              </a:rPr>
              <a:t>6)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</a:rPr>
              <a:t>사진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</a:rPr>
              <a:t>2 :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</a:rPr>
              <a:t>실리콘 </a:t>
            </a:r>
            <a:r>
              <a:rPr lang="ko-KR" altLang="en-US" spc="-150" dirty="0" err="1" smtClean="0">
                <a:solidFill>
                  <a:schemeClr val="accent4"/>
                </a:solidFill>
                <a:latin typeface="+mj-ea"/>
              </a:rPr>
              <a:t>웨이퍼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ko-KR" altLang="en-US" spc="-150" dirty="0" err="1" smtClean="0">
                <a:solidFill>
                  <a:schemeClr val="accent4"/>
                </a:solidFill>
                <a:latin typeface="+mj-ea"/>
              </a:rPr>
              <a:t>폴리싱에서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ko-KR" altLang="en-US" spc="-150" dirty="0" err="1" smtClean="0">
                <a:solidFill>
                  <a:schemeClr val="accent4"/>
                </a:solidFill>
                <a:latin typeface="+mj-ea"/>
              </a:rPr>
              <a:t>슬러리가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</a:rPr>
              <a:t>Saw mark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</a:rPr>
              <a:t>에 미치는 영향에 관한 연구 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</a:rPr>
              <a:t>(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</a:rPr>
              <a:t>저자 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</a:rPr>
              <a:t>: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</a:rPr>
              <a:t>김천만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</a:rPr>
              <a:t>,</a:t>
            </a:r>
            <a:r>
              <a:rPr lang="ko-KR" altLang="en-US" spc="-150" dirty="0">
                <a:solidFill>
                  <a:schemeClr val="accent4"/>
                </a:solidFill>
                <a:latin typeface="+mj-ea"/>
              </a:rPr>
              <a:t>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</a:rPr>
              <a:t>함상식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</a:rPr>
              <a:t>,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</a:rPr>
              <a:t>이기두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</a:rPr>
              <a:t>)</a:t>
            </a:r>
            <a:br>
              <a:rPr lang="en-US" altLang="ko-KR" spc="-150" dirty="0" smtClean="0">
                <a:solidFill>
                  <a:schemeClr val="accent4"/>
                </a:solidFill>
                <a:latin typeface="+mj-ea"/>
              </a:rPr>
            </a:br>
            <a:r>
              <a:rPr lang="en-US" altLang="ko-KR" spc="-150" dirty="0" smtClean="0">
                <a:solidFill>
                  <a:schemeClr val="accent4"/>
                </a:solidFill>
                <a:latin typeface="+mj-ea"/>
              </a:rPr>
              <a:t>7)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</a:rPr>
              <a:t>그림</a:t>
            </a:r>
            <a:r>
              <a:rPr lang="en-US" altLang="ko-KR" spc="-150" dirty="0">
                <a:solidFill>
                  <a:schemeClr val="accent4"/>
                </a:solidFill>
                <a:latin typeface="+mj-ea"/>
              </a:rPr>
              <a:t>2 : https://www.ccs-grp.com/products/series/19#lineup</a:t>
            </a:r>
            <a:endParaRPr lang="ko-KR" altLang="en-US" spc="-150" dirty="0">
              <a:solidFill>
                <a:schemeClr val="accent4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994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5502" y="1019495"/>
            <a:ext cx="32592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atin typeface="+mj-ea"/>
                <a:ea typeface="+mj-ea"/>
              </a:rPr>
              <a:t>1. </a:t>
            </a:r>
            <a:r>
              <a:rPr lang="ko-KR" altLang="en-US" sz="3000" b="1" spc="-150" dirty="0" smtClean="0">
                <a:latin typeface="+mj-ea"/>
                <a:ea typeface="+mj-ea"/>
              </a:rPr>
              <a:t>주제 선정</a:t>
            </a:r>
            <a:r>
              <a:rPr lang="en-US" altLang="ko-KR" sz="3000" b="1" spc="-150" dirty="0" smtClean="0">
                <a:latin typeface="+mj-ea"/>
                <a:ea typeface="+mj-ea"/>
              </a:rPr>
              <a:t/>
            </a:r>
            <a:br>
              <a:rPr lang="en-US" altLang="ko-KR" sz="3000" b="1" spc="-150" dirty="0" smtClean="0">
                <a:latin typeface="+mj-ea"/>
                <a:ea typeface="+mj-ea"/>
              </a:rPr>
            </a:br>
            <a:r>
              <a:rPr lang="en-US" altLang="ko-KR" sz="3000" b="1" spc="-150" dirty="0" smtClean="0">
                <a:latin typeface="+mj-ea"/>
                <a:ea typeface="+mj-ea"/>
              </a:rPr>
              <a:t>2. </a:t>
            </a:r>
            <a:r>
              <a:rPr lang="ko-KR" altLang="en-US" sz="3000" b="1" spc="-150" dirty="0" smtClean="0">
                <a:latin typeface="+mj-ea"/>
                <a:ea typeface="+mj-ea"/>
              </a:rPr>
              <a:t>선정 이유</a:t>
            </a:r>
            <a:r>
              <a:rPr lang="en-US" altLang="ko-KR" sz="3000" b="1" spc="-150" dirty="0" smtClean="0">
                <a:latin typeface="+mj-ea"/>
                <a:ea typeface="+mj-ea"/>
              </a:rPr>
              <a:t/>
            </a:r>
            <a:br>
              <a:rPr lang="en-US" altLang="ko-KR" sz="3000" b="1" spc="-150" dirty="0" smtClean="0">
                <a:latin typeface="+mj-ea"/>
                <a:ea typeface="+mj-ea"/>
              </a:rPr>
            </a:br>
            <a:r>
              <a:rPr lang="en-US" altLang="ko-KR" sz="3000" b="1" spc="-150" dirty="0" smtClean="0">
                <a:latin typeface="+mj-ea"/>
                <a:ea typeface="+mj-ea"/>
              </a:rPr>
              <a:t>3. </a:t>
            </a:r>
            <a:r>
              <a:rPr lang="ko-KR" altLang="en-US" sz="3000" b="1" spc="-150" dirty="0" smtClean="0">
                <a:latin typeface="+mj-ea"/>
                <a:ea typeface="+mj-ea"/>
              </a:rPr>
              <a:t>연구방향</a:t>
            </a:r>
            <a:r>
              <a:rPr lang="en-US" altLang="ko-KR" sz="3000" b="1" spc="-150" dirty="0" smtClean="0">
                <a:latin typeface="+mj-ea"/>
                <a:ea typeface="+mj-ea"/>
              </a:rPr>
              <a:t/>
            </a:r>
            <a:br>
              <a:rPr lang="en-US" altLang="ko-KR" sz="3000" b="1" spc="-150" dirty="0" smtClean="0">
                <a:latin typeface="+mj-ea"/>
                <a:ea typeface="+mj-ea"/>
              </a:rPr>
            </a:br>
            <a:r>
              <a:rPr lang="en-US" altLang="ko-KR" sz="3000" b="1" spc="-150" dirty="0" smtClean="0">
                <a:latin typeface="+mj-ea"/>
                <a:ea typeface="+mj-ea"/>
              </a:rPr>
              <a:t>4. </a:t>
            </a:r>
            <a:r>
              <a:rPr lang="ko-KR" altLang="en-US" sz="3000" b="1" spc="-150" dirty="0" smtClean="0">
                <a:latin typeface="+mj-ea"/>
                <a:ea typeface="+mj-ea"/>
              </a:rPr>
              <a:t>학습데이터 한계</a:t>
            </a:r>
            <a:endParaRPr lang="ko-KR" altLang="en-US" sz="3000" b="1" spc="-15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502" y="275611"/>
            <a:ext cx="902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atin typeface="+mj-ea"/>
                <a:ea typeface="+mj-ea"/>
              </a:rPr>
              <a:t>목차</a:t>
            </a:r>
            <a:endParaRPr lang="ko-KR" altLang="en-US" sz="3000" b="1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51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83096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연구 주제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890" y="1036658"/>
            <a:ext cx="83551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반도체 외관 검사 시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반도체 패키지 다이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(Die)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면 균열 발생 여부 확인 必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/>
            </a:r>
            <a:b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</a:b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/>
            </a:r>
            <a:b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</a:b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이를 위한  </a:t>
            </a:r>
            <a:r>
              <a:rPr lang="ko-KR" altLang="en-US" spc="-150" dirty="0" err="1" smtClean="0">
                <a:solidFill>
                  <a:schemeClr val="accent4"/>
                </a:solidFill>
                <a:latin typeface="+mj-ea"/>
                <a:ea typeface="+mj-ea"/>
              </a:rPr>
              <a:t>딥러닝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(Deep learning)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 기반 검사 시스템을 연구 주제로 선정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/>
            </a:r>
            <a:b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</a:b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/>
            </a:r>
            <a:b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</a:b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해당 연구에서 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“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패키지 다이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(Die)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면 균열 발생 여부 검사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”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을 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“Die Crack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검사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”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로 정의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/>
            </a:r>
            <a:b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</a:b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/>
            </a:r>
            <a:b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</a:b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이에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이번 연구 주제를 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“(</a:t>
            </a:r>
            <a:r>
              <a:rPr lang="ko-KR" altLang="en-US" spc="-150" dirty="0" err="1" smtClean="0">
                <a:solidFill>
                  <a:schemeClr val="accent4"/>
                </a:solidFill>
                <a:latin typeface="+mj-ea"/>
                <a:ea typeface="+mj-ea"/>
              </a:rPr>
              <a:t>딥러닝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 학습 모델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 기반 반도체 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Die Crack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검사 시스템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”</a:t>
            </a:r>
            <a:r>
              <a:rPr lang="en-US" altLang="ko-KR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으로 함</a:t>
            </a:r>
            <a:endParaRPr lang="ko-KR" altLang="en-US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2711" y="5852796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200" b="1" dirty="0"/>
              <a:t>Samsung </a:t>
            </a:r>
            <a:r>
              <a:rPr lang="ko-KR" altLang="en-US" sz="1200" b="1" dirty="0"/>
              <a:t>차세대 반도체 </a:t>
            </a:r>
            <a:r>
              <a:rPr lang="en-US" altLang="ko-KR" sz="1200" b="1" dirty="0" smtClean="0"/>
              <a:t>i-Cube4  (</a:t>
            </a:r>
            <a:r>
              <a:rPr lang="ko-KR" altLang="en-US" sz="1200" b="1" dirty="0" smtClean="0"/>
              <a:t>사진 </a:t>
            </a:r>
            <a:r>
              <a:rPr lang="en-US" altLang="ko-KR" sz="1200" b="1" dirty="0" smtClean="0"/>
              <a:t>1)</a:t>
            </a:r>
            <a:br>
              <a:rPr lang="en-US" altLang="ko-KR" sz="1200" b="1" dirty="0" smtClean="0"/>
            </a:br>
            <a:r>
              <a:rPr lang="ko-KR" altLang="en-US" sz="1200" b="1" dirty="0" smtClean="0"/>
              <a:t>좌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반도체 상단</a:t>
            </a:r>
            <a:r>
              <a:rPr lang="en-US" altLang="ko-KR" sz="1200" b="1" dirty="0" smtClean="0"/>
              <a:t>, </a:t>
            </a:r>
            <a:r>
              <a:rPr lang="ko-KR" altLang="en-US" sz="1200" b="1" dirty="0"/>
              <a:t>중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반도체 하단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우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반도체 측면</a:t>
            </a:r>
            <a:endParaRPr lang="ko-KR" altLang="en-US" sz="1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54" y="3774299"/>
            <a:ext cx="1989444" cy="200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자유형 8"/>
          <p:cNvSpPr/>
          <p:nvPr/>
        </p:nvSpPr>
        <p:spPr>
          <a:xfrm>
            <a:off x="4340074" y="3893820"/>
            <a:ext cx="944706" cy="523875"/>
          </a:xfrm>
          <a:custGeom>
            <a:avLst/>
            <a:gdLst>
              <a:gd name="connsiteX0" fmla="*/ 809625 w 809625"/>
              <a:gd name="connsiteY0" fmla="*/ 333375 h 333375"/>
              <a:gd name="connsiteX1" fmla="*/ 476250 w 809625"/>
              <a:gd name="connsiteY1" fmla="*/ 0 h 333375"/>
              <a:gd name="connsiteX2" fmla="*/ 0 w 809625"/>
              <a:gd name="connsiteY2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25" h="333375">
                <a:moveTo>
                  <a:pt x="809625" y="333375"/>
                </a:moveTo>
                <a:lnTo>
                  <a:pt x="476250" y="0"/>
                </a:lnTo>
                <a:lnTo>
                  <a:pt x="0" y="0"/>
                </a:lnTo>
              </a:path>
            </a:pathLst>
          </a:cu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629915" y="375532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200" b="1" u="sng" dirty="0" smtClean="0"/>
              <a:t>Logic (Die)</a:t>
            </a:r>
            <a:endParaRPr lang="ko-KR" altLang="en-US" sz="1200" b="1" u="sn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601" y="3774299"/>
            <a:ext cx="1989444" cy="200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725" y="3783895"/>
            <a:ext cx="3592450" cy="200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자유형 18"/>
          <p:cNvSpPr/>
          <p:nvPr/>
        </p:nvSpPr>
        <p:spPr>
          <a:xfrm flipH="1">
            <a:off x="9943987" y="3643860"/>
            <a:ext cx="944706" cy="393595"/>
          </a:xfrm>
          <a:custGeom>
            <a:avLst/>
            <a:gdLst>
              <a:gd name="connsiteX0" fmla="*/ 809625 w 809625"/>
              <a:gd name="connsiteY0" fmla="*/ 333375 h 333375"/>
              <a:gd name="connsiteX1" fmla="*/ 476250 w 809625"/>
              <a:gd name="connsiteY1" fmla="*/ 0 h 333375"/>
              <a:gd name="connsiteX2" fmla="*/ 0 w 809625"/>
              <a:gd name="connsiteY2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25" h="333375">
                <a:moveTo>
                  <a:pt x="809625" y="333375"/>
                </a:moveTo>
                <a:lnTo>
                  <a:pt x="476250" y="0"/>
                </a:lnTo>
                <a:lnTo>
                  <a:pt x="0" y="0"/>
                </a:lnTo>
              </a:path>
            </a:pathLst>
          </a:cu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870984" y="3493354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200" b="1" u="sng" dirty="0" smtClean="0"/>
              <a:t>Die</a:t>
            </a:r>
            <a:endParaRPr lang="ko-KR" altLang="en-US" sz="1200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118837" y="6275587"/>
            <a:ext cx="4604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200" b="1" u="sng" dirty="0" smtClean="0"/>
              <a:t>*Die : </a:t>
            </a:r>
            <a:r>
              <a:rPr lang="ko-KR" altLang="en-US" sz="1200" b="1" u="sng" dirty="0" smtClean="0"/>
              <a:t>선들이 연결 된 회로를 집적화시킨 물리적 최소 제품 단위 </a:t>
            </a:r>
            <a:r>
              <a:rPr lang="en-US" altLang="ko-KR" sz="1200" b="1" u="sng" dirty="0" smtClean="0"/>
              <a:t>(</a:t>
            </a:r>
            <a:r>
              <a:rPr lang="ko-KR" altLang="en-US" sz="1200" b="1" u="sng" dirty="0" smtClean="0"/>
              <a:t>출처 </a:t>
            </a:r>
            <a:r>
              <a:rPr lang="en-US" altLang="ko-KR" sz="1200" b="1" u="sng" dirty="0" smtClean="0"/>
              <a:t>:</a:t>
            </a:r>
            <a:r>
              <a:rPr lang="en-US" altLang="ko-KR" sz="1200" b="1" u="sng" dirty="0" err="1" smtClean="0"/>
              <a:t>Skhynix</a:t>
            </a:r>
            <a:r>
              <a:rPr lang="en-US" altLang="ko-KR" sz="1200" b="1" u="sng" dirty="0" smtClean="0"/>
              <a:t>)</a:t>
            </a:r>
            <a:endParaRPr lang="ko-KR" altLang="en-US" sz="1200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466825" y="491292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200" b="1" u="sng" dirty="0" smtClean="0"/>
              <a:t>HBM (Die)</a:t>
            </a:r>
            <a:endParaRPr lang="ko-KR" altLang="en-US" sz="1200" b="1" u="sng" dirty="0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190612" y="5051425"/>
            <a:ext cx="62181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7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1890" y="741383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기존 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Image processing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기반 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Die Crack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검사의 한계</a:t>
            </a:r>
            <a:endParaRPr lang="ko-KR" altLang="en-US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520140399"/>
              </p:ext>
            </p:extLst>
          </p:nvPr>
        </p:nvGraphicFramePr>
        <p:xfrm>
          <a:off x="670343" y="1294349"/>
          <a:ext cx="11216858" cy="2610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890" y="1439883"/>
            <a:ext cx="36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* Image processing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기반 검사 시퀀스</a:t>
            </a:r>
            <a:endParaRPr lang="ko-KR" altLang="en-US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56" y="4292597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237" y="4292597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237" y="4292597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837" y="4292597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572987" y="619759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200" b="1" smtClean="0"/>
              <a:t>Die crack </a:t>
            </a:r>
            <a:r>
              <a:rPr lang="ko-KR" altLang="en-US" sz="1200" b="1" dirty="0" smtClean="0"/>
              <a:t>영상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21234" y="619759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200" b="1" dirty="0" smtClean="0"/>
              <a:t>Filtering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944765" y="6197597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200" b="1" dirty="0" err="1" smtClean="0"/>
              <a:t>Thresholding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752276" y="6197594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200" b="1" dirty="0" smtClean="0"/>
              <a:t>Detect</a:t>
            </a:r>
            <a:endParaRPr lang="ko-KR" altLang="en-US" sz="1200" b="1" dirty="0"/>
          </a:p>
        </p:txBody>
      </p:sp>
      <p:cxnSp>
        <p:nvCxnSpPr>
          <p:cNvPr id="12" name="꺾인 연결선 11"/>
          <p:cNvCxnSpPr/>
          <p:nvPr/>
        </p:nvCxnSpPr>
        <p:spPr>
          <a:xfrm rot="16200000" flipH="1">
            <a:off x="2990353" y="2520462"/>
            <a:ext cx="1108361" cy="237587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6200000" flipH="1">
            <a:off x="6290155" y="3204593"/>
            <a:ext cx="1108361" cy="100760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/>
          <p:nvPr/>
        </p:nvCxnSpPr>
        <p:spPr>
          <a:xfrm rot="5400000">
            <a:off x="9601017" y="3562460"/>
            <a:ext cx="1108361" cy="29186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3256" y="90419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41477" y="95796"/>
            <a:ext cx="17283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선정 이유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991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3256" y="90419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1477" y="95796"/>
            <a:ext cx="17283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선정 이유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890" y="741383"/>
            <a:ext cx="566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accent4"/>
                </a:solidFill>
                <a:latin typeface="+mj-ea"/>
                <a:ea typeface="+mj-ea"/>
              </a:rPr>
              <a:t>웨이퍼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(Wafer)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를 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Slicing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하는 과정에서 발생한 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saw mark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발생</a:t>
            </a:r>
            <a:endParaRPr lang="ko-KR" altLang="en-US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32" y="1231900"/>
            <a:ext cx="6745287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자유형 20"/>
          <p:cNvSpPr/>
          <p:nvPr/>
        </p:nvSpPr>
        <p:spPr>
          <a:xfrm flipH="1" flipV="1">
            <a:off x="1106792" y="5402655"/>
            <a:ext cx="944706" cy="393595"/>
          </a:xfrm>
          <a:custGeom>
            <a:avLst/>
            <a:gdLst>
              <a:gd name="connsiteX0" fmla="*/ 809625 w 809625"/>
              <a:gd name="connsiteY0" fmla="*/ 333375 h 333375"/>
              <a:gd name="connsiteX1" fmla="*/ 476250 w 809625"/>
              <a:gd name="connsiteY1" fmla="*/ 0 h 333375"/>
              <a:gd name="connsiteX2" fmla="*/ 0 w 809625"/>
              <a:gd name="connsiteY2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25" h="333375">
                <a:moveTo>
                  <a:pt x="809625" y="333375"/>
                </a:moveTo>
                <a:lnTo>
                  <a:pt x="476250" y="0"/>
                </a:lnTo>
                <a:lnTo>
                  <a:pt x="0" y="0"/>
                </a:lnTo>
              </a:path>
            </a:pathLst>
          </a:cu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013398" y="5657750"/>
            <a:ext cx="1816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200" b="1" u="sng" dirty="0" smtClean="0"/>
              <a:t>이 과정에서 </a:t>
            </a:r>
            <a:r>
              <a:rPr lang="en-US" altLang="ko-KR" sz="1200" b="1" u="sng" dirty="0" smtClean="0"/>
              <a:t>saw  mark </a:t>
            </a:r>
            <a:r>
              <a:rPr lang="ko-KR" altLang="en-US" sz="1200" b="1" u="sng" dirty="0" smtClean="0"/>
              <a:t>발생</a:t>
            </a:r>
            <a:endParaRPr lang="ko-KR" altLang="en-US" sz="1200" b="1" u="sng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14091" y="5402655"/>
            <a:ext cx="98115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64508" y="5960643"/>
            <a:ext cx="1579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200" b="1" dirty="0" smtClean="0"/>
              <a:t>Wafer </a:t>
            </a:r>
            <a:r>
              <a:rPr lang="ko-KR" altLang="en-US" sz="1200" b="1" dirty="0" smtClean="0"/>
              <a:t>생성 과정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그</a:t>
            </a:r>
            <a:r>
              <a:rPr lang="ko-KR" altLang="en-US" sz="1200" b="1" dirty="0"/>
              <a:t>림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1)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457167" y="1196753"/>
            <a:ext cx="6924103" cy="4752528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38565" y="6262124"/>
            <a:ext cx="2156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 smtClean="0">
                <a:solidFill>
                  <a:schemeClr val="accent4"/>
                </a:solidFill>
                <a:latin typeface="+mj-ea"/>
                <a:ea typeface="+mj-ea"/>
                <a:hlinkClick r:id="rId4"/>
              </a:rPr>
              <a:t>Wafer </a:t>
            </a:r>
            <a:r>
              <a:rPr lang="ko-KR" altLang="en-US" sz="1200" spc="-150" dirty="0" smtClean="0">
                <a:solidFill>
                  <a:schemeClr val="accent4"/>
                </a:solidFill>
                <a:latin typeface="+mj-ea"/>
                <a:ea typeface="+mj-ea"/>
                <a:hlinkClick r:id="rId4"/>
              </a:rPr>
              <a:t>생성 과정 참고 영상 </a:t>
            </a:r>
            <a:r>
              <a:rPr lang="en-US" altLang="ko-KR" sz="1200" spc="-150" dirty="0" smtClean="0">
                <a:solidFill>
                  <a:schemeClr val="accent4"/>
                </a:solidFill>
                <a:latin typeface="+mj-ea"/>
                <a:ea typeface="+mj-ea"/>
                <a:hlinkClick r:id="rId4"/>
              </a:rPr>
              <a:t>(</a:t>
            </a:r>
            <a:r>
              <a:rPr lang="ko-KR" altLang="en-US" sz="1200" spc="-150" dirty="0" smtClean="0">
                <a:solidFill>
                  <a:schemeClr val="accent4"/>
                </a:solidFill>
                <a:latin typeface="+mj-ea"/>
                <a:ea typeface="+mj-ea"/>
                <a:hlinkClick r:id="rId4"/>
              </a:rPr>
              <a:t>영상</a:t>
            </a:r>
            <a:r>
              <a:rPr lang="en-US" altLang="ko-KR" sz="1200" spc="-150" dirty="0" smtClean="0">
                <a:solidFill>
                  <a:schemeClr val="accent4"/>
                </a:solidFill>
                <a:latin typeface="+mj-ea"/>
                <a:ea typeface="+mj-ea"/>
                <a:hlinkClick r:id="rId4"/>
              </a:rPr>
              <a:t>1)</a:t>
            </a:r>
            <a:endParaRPr lang="ko-KR" altLang="en-US" sz="12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119" y="3603875"/>
            <a:ext cx="23812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0220910" y="5985125"/>
            <a:ext cx="1588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200" b="1" dirty="0" smtClean="0"/>
              <a:t>Wafer saw mark (</a:t>
            </a:r>
            <a:r>
              <a:rPr lang="ko-KR" altLang="en-US" sz="1200" b="1" dirty="0" smtClean="0"/>
              <a:t>사진 </a:t>
            </a:r>
            <a:r>
              <a:rPr lang="en-US" altLang="ko-KR" sz="1200" b="1" dirty="0" smtClean="0"/>
              <a:t>2)</a:t>
            </a:r>
            <a:endParaRPr lang="ko-KR" alt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481190" y="1113668"/>
            <a:ext cx="46939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※ Saw mark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란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?</a:t>
            </a:r>
            <a:b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</a:b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/>
            </a:r>
            <a:b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</a:b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Wafer slicing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시 다이아몬드 휠 과 </a:t>
            </a:r>
            <a:r>
              <a:rPr lang="en-US" altLang="ko-KR" spc="-150" dirty="0">
                <a:solidFill>
                  <a:schemeClr val="accent4"/>
                </a:solidFill>
                <a:latin typeface="+mj-ea"/>
                <a:ea typeface="+mj-ea"/>
              </a:rPr>
              <a:t>W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afer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가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/>
            </a:r>
            <a:b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</a:b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동시에 회전운동을 하면서 </a:t>
            </a:r>
            <a:r>
              <a:rPr lang="en-US" altLang="ko-KR" spc="-150" dirty="0">
                <a:solidFill>
                  <a:schemeClr val="accent4"/>
                </a:solidFill>
                <a:latin typeface="+mj-ea"/>
                <a:ea typeface="+mj-ea"/>
              </a:rPr>
              <a:t>W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afer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를 절단하는데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/>
            </a:r>
            <a:b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</a:b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이 때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, 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표면에 생기는 거친 자국을 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Saw mark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라고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/>
            </a:r>
            <a:b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</a:b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한다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.</a:t>
            </a:r>
            <a:endParaRPr lang="ko-KR" altLang="en-US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43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3256" y="90419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1477" y="95796"/>
            <a:ext cx="17283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선정 이유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890" y="741383"/>
            <a:ext cx="695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Image processing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을 사용하는 경우 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Crack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과 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Saw mark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를 구분하기 어려움</a:t>
            </a:r>
            <a:endParaRPr lang="ko-KR" altLang="en-US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2" y="1176460"/>
            <a:ext cx="23812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10534" y="3557710"/>
            <a:ext cx="1806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200" b="1" dirty="0" smtClean="0"/>
              <a:t>검사 설비에서 획득 된 영상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379777" y="3557710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200" b="1" dirty="0" smtClean="0"/>
              <a:t>검사 설비 광학계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그림</a:t>
            </a:r>
            <a:r>
              <a:rPr lang="en-US" altLang="ko-KR" sz="1200" b="1" dirty="0" smtClean="0"/>
              <a:t>2)</a:t>
            </a:r>
            <a:endParaRPr lang="ko-KR" altLang="en-US" sz="1200" b="1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72" y="1168078"/>
            <a:ext cx="3285744" cy="238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자유형 32"/>
          <p:cNvSpPr/>
          <p:nvPr/>
        </p:nvSpPr>
        <p:spPr>
          <a:xfrm rot="16200000" flipH="1">
            <a:off x="6263526" y="2132216"/>
            <a:ext cx="282172" cy="800100"/>
          </a:xfrm>
          <a:custGeom>
            <a:avLst/>
            <a:gdLst>
              <a:gd name="connsiteX0" fmla="*/ 809625 w 809625"/>
              <a:gd name="connsiteY0" fmla="*/ 333375 h 333375"/>
              <a:gd name="connsiteX1" fmla="*/ 476250 w 809625"/>
              <a:gd name="connsiteY1" fmla="*/ 0 h 333375"/>
              <a:gd name="connsiteX2" fmla="*/ 0 w 809625"/>
              <a:gd name="connsiteY2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25" h="333375">
                <a:moveTo>
                  <a:pt x="809625" y="333375"/>
                </a:moveTo>
                <a:lnTo>
                  <a:pt x="476250" y="0"/>
                </a:lnTo>
                <a:lnTo>
                  <a:pt x="0" y="0"/>
                </a:lnTo>
              </a:path>
            </a:pathLst>
          </a:custGeom>
          <a:ln>
            <a:solidFill>
              <a:schemeClr val="accent2"/>
            </a:solidFill>
            <a:prstDash val="sys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 rot="5400000" flipH="1" flipV="1">
            <a:off x="6180976" y="1277201"/>
            <a:ext cx="282172" cy="965200"/>
          </a:xfrm>
          <a:custGeom>
            <a:avLst/>
            <a:gdLst>
              <a:gd name="connsiteX0" fmla="*/ 809625 w 809625"/>
              <a:gd name="connsiteY0" fmla="*/ 333375 h 333375"/>
              <a:gd name="connsiteX1" fmla="*/ 476250 w 809625"/>
              <a:gd name="connsiteY1" fmla="*/ 0 h 333375"/>
              <a:gd name="connsiteX2" fmla="*/ 0 w 809625"/>
              <a:gd name="connsiteY2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25" h="333375">
                <a:moveTo>
                  <a:pt x="809625" y="333375"/>
                </a:moveTo>
                <a:lnTo>
                  <a:pt x="476250" y="0"/>
                </a:lnTo>
                <a:lnTo>
                  <a:pt x="0" y="0"/>
                </a:lnTo>
              </a:path>
            </a:pathLst>
          </a:custGeom>
          <a:ln>
            <a:solidFill>
              <a:schemeClr val="accent2"/>
            </a:solidFill>
            <a:prstDash val="sys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761800" y="2546837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200" b="1" u="sng" dirty="0" smtClean="0"/>
              <a:t>Crack</a:t>
            </a:r>
            <a:endParaRPr lang="ko-KR" altLang="en-US" sz="1200" b="1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6761800" y="1480215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200" b="1" u="sng" dirty="0" smtClean="0"/>
              <a:t>Saw mark</a:t>
            </a:r>
            <a:endParaRPr lang="ko-KR" altLang="en-US" sz="1200" b="1" u="sng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23" y="3958938"/>
            <a:ext cx="23812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75" y="3958938"/>
            <a:ext cx="23812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48" y="3958938"/>
            <a:ext cx="23812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130211" y="6338518"/>
            <a:ext cx="610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200" b="1" dirty="0" smtClean="0"/>
              <a:t>Filtering</a:t>
            </a:r>
            <a:endParaRPr lang="ko-KR" alt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03073" y="6321647"/>
            <a:ext cx="908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200" b="1" dirty="0" err="1" smtClean="0"/>
              <a:t>Thresholding</a:t>
            </a:r>
            <a:endParaRPr lang="ko-KR" alt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036507" y="6345355"/>
            <a:ext cx="983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200" b="1" dirty="0" smtClean="0"/>
              <a:t>Blob &amp; Detect</a:t>
            </a:r>
            <a:endParaRPr lang="ko-KR" altLang="en-US" sz="12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810500" y="800100"/>
            <a:ext cx="0" cy="57794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20613133">
            <a:off x="5907299" y="5457265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검출 실패</a:t>
            </a:r>
            <a:endParaRPr lang="ko-KR" altLang="en-US" sz="2000" b="1" spc="-15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98987" y="74138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추가 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Crack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영상</a:t>
            </a:r>
            <a:endParaRPr lang="ko-KR" altLang="en-US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232" y="1168078"/>
            <a:ext cx="1561368" cy="156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425" y="1168078"/>
            <a:ext cx="1561368" cy="156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232" y="2881199"/>
            <a:ext cx="1561368" cy="156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425" y="2893782"/>
            <a:ext cx="1561368" cy="156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064" y="4599225"/>
            <a:ext cx="1561368" cy="156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425" y="4599225"/>
            <a:ext cx="1561368" cy="156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25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517095" y="1758395"/>
            <a:ext cx="4014475" cy="33651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학습 데이터 획득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2000" dirty="0" smtClean="0"/>
              <a:t>1) </a:t>
            </a:r>
            <a:r>
              <a:rPr lang="ko-KR" altLang="en-US" sz="2000" dirty="0" smtClean="0"/>
              <a:t>다량의 불량 영상 획득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2) </a:t>
            </a:r>
            <a:r>
              <a:rPr lang="ko-KR" altLang="en-US" sz="2000" dirty="0" smtClean="0"/>
              <a:t>데이터 </a:t>
            </a:r>
            <a:r>
              <a:rPr lang="en-US" altLang="ko-KR" sz="2000" dirty="0" smtClean="0"/>
              <a:t>Image processing</a:t>
            </a:r>
            <a:endParaRPr lang="ko-KR" altLang="en-US" sz="3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518610" y="1758395"/>
            <a:ext cx="4014475" cy="336514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학습 모델 선택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2000" dirty="0" smtClean="0"/>
              <a:t>1) </a:t>
            </a:r>
            <a:r>
              <a:rPr lang="en-US" altLang="ko-KR" sz="2000" b="1" dirty="0" smtClean="0"/>
              <a:t>CNN</a:t>
            </a:r>
            <a:r>
              <a:rPr lang="en-US" altLang="ko-KR" sz="2000" dirty="0" smtClean="0"/>
              <a:t>, </a:t>
            </a:r>
            <a:r>
              <a:rPr lang="en-US" altLang="ko-KR" sz="1600" dirty="0" smtClean="0"/>
              <a:t>RAN, GNA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…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600" dirty="0" smtClean="0"/>
              <a:t>2) </a:t>
            </a:r>
            <a:r>
              <a:rPr lang="ko-KR" altLang="en-US" sz="2400" dirty="0" smtClean="0"/>
              <a:t>학습 조건 탐색</a:t>
            </a:r>
            <a:endParaRPr lang="ko-KR" altLang="en-US" sz="3200" dirty="0"/>
          </a:p>
        </p:txBody>
      </p:sp>
      <p:sp>
        <p:nvSpPr>
          <p:cNvPr id="18" name="아래로 구부러진 화살표 17"/>
          <p:cNvSpPr/>
          <p:nvPr/>
        </p:nvSpPr>
        <p:spPr>
          <a:xfrm>
            <a:off x="3981450" y="1001157"/>
            <a:ext cx="4095750" cy="1419225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아래로 구부러진 화살표 18"/>
          <p:cNvSpPr/>
          <p:nvPr/>
        </p:nvSpPr>
        <p:spPr>
          <a:xfrm flipH="1" flipV="1">
            <a:off x="3886200" y="4553982"/>
            <a:ext cx="4095750" cy="1419225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3177" y="83096"/>
            <a:ext cx="17283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연구 방향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991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3256" y="90419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4-1.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1477" y="95796"/>
            <a:ext cx="29129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학습 데이터 획득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890" y="741383"/>
            <a:ext cx="4426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학습 데이터 획득 한계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/>
            </a:r>
            <a:b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</a:b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  -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다량의 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Die Crack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 영상 획득 어려움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/>
            </a:r>
            <a:b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</a:b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  -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아래 두 가지 방식으로 이를 극복하고자 함</a:t>
            </a:r>
            <a:endParaRPr lang="ko-KR" altLang="en-US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335919" y="1779515"/>
            <a:ext cx="4415923" cy="30592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콘크리트 균열 영상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기반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학습 데이터</a:t>
            </a:r>
            <a:endParaRPr lang="ko-KR" altLang="en-US" sz="24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62211" y="1779515"/>
            <a:ext cx="4415923" cy="30592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Die Crack</a:t>
            </a:r>
            <a:r>
              <a:rPr lang="ko-KR" altLang="en-US" sz="2400" dirty="0" smtClean="0"/>
              <a:t>영상의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Image processing </a:t>
            </a:r>
            <a:r>
              <a:rPr lang="ko-KR" altLang="en-US" sz="2400" dirty="0" smtClean="0"/>
              <a:t>기반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학습 데이터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29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3256" y="90419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4-2.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1477" y="95796"/>
            <a:ext cx="29129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</a:rPr>
              <a:t>학습 데이터 획득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890" y="741383"/>
            <a:ext cx="3985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Die Crack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영상 사용 방식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/>
            </a:r>
            <a:b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</a:b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 1)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한 영상에서 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Section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별로 데이터 취득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/>
            </a:r>
            <a:b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</a:b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 2) Image processing </a:t>
            </a:r>
            <a:r>
              <a:rPr lang="ko-KR" altLang="en-US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</a:t>
            </a:r>
            <a:r>
              <a:rPr lang="en-US" altLang="ko-KR" spc="-150" dirty="0" smtClean="0">
                <a:solidFill>
                  <a:schemeClr val="accent4"/>
                </a:solidFill>
                <a:latin typeface="+mj-ea"/>
                <a:ea typeface="+mj-ea"/>
              </a:rPr>
              <a:t>  </a:t>
            </a:r>
            <a:endParaRPr lang="ko-KR" altLang="en-US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331" y="1561562"/>
            <a:ext cx="29051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388" y="4474079"/>
            <a:ext cx="1717505" cy="171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738" y="2528872"/>
            <a:ext cx="1717505" cy="171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993993" y="4928268"/>
            <a:ext cx="687003" cy="6870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137471" y="4099592"/>
            <a:ext cx="687003" cy="6870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32819" y="1561562"/>
            <a:ext cx="687003" cy="6870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064" y="3824876"/>
            <a:ext cx="1717505" cy="171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6376321" y="4099593"/>
            <a:ext cx="687003" cy="6870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5098" y="2528872"/>
            <a:ext cx="1717505" cy="171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아래로 구부러진 화살표 32"/>
          <p:cNvSpPr/>
          <p:nvPr/>
        </p:nvSpPr>
        <p:spPr>
          <a:xfrm flipH="1">
            <a:off x="2301593" y="2088136"/>
            <a:ext cx="922020" cy="401019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71" y="989098"/>
            <a:ext cx="1717505" cy="171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119" y="989097"/>
            <a:ext cx="1717505" cy="171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73" y="4474079"/>
            <a:ext cx="1717505" cy="171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아래로 구부러진 화살표 36"/>
          <p:cNvSpPr/>
          <p:nvPr/>
        </p:nvSpPr>
        <p:spPr>
          <a:xfrm flipH="1" flipV="1">
            <a:off x="2159868" y="6220159"/>
            <a:ext cx="922020" cy="401019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아래로 구부러진 화살표 37"/>
          <p:cNvSpPr/>
          <p:nvPr/>
        </p:nvSpPr>
        <p:spPr>
          <a:xfrm flipV="1">
            <a:off x="9318109" y="2734009"/>
            <a:ext cx="922020" cy="401019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아래로 구부러진 화살표 38"/>
          <p:cNvSpPr/>
          <p:nvPr/>
        </p:nvSpPr>
        <p:spPr>
          <a:xfrm flipV="1">
            <a:off x="9211466" y="5558939"/>
            <a:ext cx="922020" cy="401019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92149" y="1763511"/>
            <a:ext cx="740908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ko-KR" altLang="en-US" sz="1200" b="1" dirty="0" smtClean="0"/>
              <a:t>영상 회전</a:t>
            </a:r>
            <a:endParaRPr lang="ko-KR" alt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211360" y="3203780"/>
            <a:ext cx="103425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ko-KR" altLang="en-US" sz="1200" b="1" dirty="0" smtClean="0"/>
              <a:t>조명 조건 변경</a:t>
            </a:r>
            <a:endParaRPr lang="ko-KR" alt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131919" y="6352646"/>
            <a:ext cx="574196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en-US" altLang="ko-KR" sz="1200" b="1" dirty="0" smtClean="0"/>
              <a:t>Filtering</a:t>
            </a:r>
            <a:endParaRPr lang="ko-KR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302019" y="6041615"/>
            <a:ext cx="740908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ko-KR" altLang="en-US" sz="1200" b="1" dirty="0" smtClean="0"/>
              <a:t>영상 반전</a:t>
            </a:r>
            <a:endParaRPr lang="ko-KR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266712" y="5828762"/>
            <a:ext cx="2076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200" b="1" dirty="0" smtClean="0"/>
              <a:t>검사 설비에서 획득 한  불량 영상</a:t>
            </a:r>
            <a:endParaRPr lang="ko-KR" altLang="en-US" sz="1200" b="1" dirty="0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476" y="3824875"/>
            <a:ext cx="1717505" cy="171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954971" y="989097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6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852064" y="3824876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600" b="1" dirty="0" smtClean="0">
                <a:solidFill>
                  <a:srgbClr val="FF0000"/>
                </a:solidFill>
              </a:rPr>
              <a:t>②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3373" y="4474079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600" b="1" dirty="0" smtClean="0">
                <a:solidFill>
                  <a:srgbClr val="FF0000"/>
                </a:solidFill>
              </a:rPr>
              <a:t>③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45098" y="252887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600" b="1" dirty="0" smtClean="0">
                <a:solidFill>
                  <a:srgbClr val="FF0000"/>
                </a:solidFill>
              </a:rPr>
              <a:t>④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08913" y="156156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6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380646" y="409959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600" b="1" dirty="0" smtClean="0">
                <a:solidFill>
                  <a:srgbClr val="FF0000"/>
                </a:solidFill>
              </a:rPr>
              <a:t>②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993993" y="4933215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600" b="1" dirty="0" smtClean="0">
                <a:solidFill>
                  <a:srgbClr val="FF0000"/>
                </a:solidFill>
              </a:rPr>
              <a:t>③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37471" y="4099593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5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600" b="1" dirty="0" smtClean="0">
                <a:solidFill>
                  <a:srgbClr val="FF0000"/>
                </a:solidFill>
              </a:rPr>
              <a:t>④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3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343</Words>
  <Application>Microsoft Office PowerPoint</Application>
  <PresentationFormat>사용자 지정</PresentationFormat>
  <Paragraphs>93</Paragraphs>
  <Slides>12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psb</cp:lastModifiedBy>
  <cp:revision>323</cp:revision>
  <dcterms:created xsi:type="dcterms:W3CDTF">2015-07-07T04:48:58Z</dcterms:created>
  <dcterms:modified xsi:type="dcterms:W3CDTF">2022-03-07T12:59:08Z</dcterms:modified>
</cp:coreProperties>
</file>