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2" r:id="rId2"/>
    <p:sldId id="331" r:id="rId3"/>
    <p:sldId id="332" r:id="rId4"/>
    <p:sldId id="333" r:id="rId5"/>
    <p:sldId id="334" r:id="rId6"/>
    <p:sldId id="335" r:id="rId7"/>
    <p:sldId id="337" r:id="rId8"/>
    <p:sldId id="33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95" autoAdjust="0"/>
    <p:restoredTop sz="86275" autoAdjust="0"/>
  </p:normalViewPr>
  <p:slideViewPr>
    <p:cSldViewPr snapToGrid="0" showGuides="1">
      <p:cViewPr>
        <p:scale>
          <a:sx n="100" d="100"/>
          <a:sy n="100" d="100"/>
        </p:scale>
        <p:origin x="-744" y="-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C9372-86D7-4533-8286-7850F516BAB2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FCF4B-9E88-4C34-8A80-03CFD937E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4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34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34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3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58064" y="3513184"/>
            <a:ext cx="2181495" cy="397907"/>
            <a:chOff x="471977" y="2691080"/>
            <a:chExt cx="2181495" cy="397907"/>
          </a:xfrm>
        </p:grpSpPr>
        <p:sp>
          <p:nvSpPr>
            <p:cNvPr id="18" name="TextBox 17"/>
            <p:cNvSpPr txBox="1"/>
            <p:nvPr/>
          </p:nvSpPr>
          <p:spPr>
            <a:xfrm>
              <a:off x="471977" y="2691080"/>
              <a:ext cx="2135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연구윤리 및 연구과제</a:t>
              </a:r>
              <a:endParaRPr lang="ko-KR" altLang="en-US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7951" y="2719655"/>
              <a:ext cx="2135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연구윤리 및 연구과제</a:t>
              </a:r>
              <a:endParaRPr lang="ko-KR" altLang="en-US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487487"/>
            <a:ext cx="6106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CNN </a:t>
            </a:r>
            <a:r>
              <a:rPr lang="ko-KR" altLang="en-US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기반 반도체 패키지 </a:t>
            </a: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Die Crack </a:t>
            </a:r>
            <a:r>
              <a:rPr lang="ko-KR" altLang="en-US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검사 시스템</a:t>
            </a: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/>
            </a:r>
            <a:b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</a:b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(</a:t>
            </a:r>
            <a:r>
              <a:rPr lang="ko-KR" altLang="en-US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진행사항 </a:t>
            </a: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– 20220405)</a:t>
            </a:r>
            <a:endParaRPr lang="ko-KR" altLang="en-US" sz="24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25475" y="3415162"/>
            <a:ext cx="7099300" cy="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78395" y="6581775"/>
            <a:ext cx="2143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@</a:t>
            </a:r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산업인공지능학과  박성범  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2020254012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2593" y="791383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ResNet-50 </a:t>
            </a:r>
            <a:r>
              <a:rPr lang="ko-KR" altLang="en-US" sz="1600" b="1" dirty="0" smtClean="0"/>
              <a:t>모델 구축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en-US" altLang="ko-KR" sz="1600" b="1" dirty="0" smtClean="0"/>
              <a:t> 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Keras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에서 </a:t>
            </a:r>
            <a:r>
              <a:rPr lang="ko-KR" altLang="en-US" sz="1600" dirty="0"/>
              <a:t>제</a:t>
            </a:r>
            <a:r>
              <a:rPr lang="ko-KR" altLang="en-US" sz="1600" dirty="0" smtClean="0"/>
              <a:t>공하는 기본 </a:t>
            </a:r>
            <a:r>
              <a:rPr lang="en-US" altLang="ko-KR" sz="1600" dirty="0" smtClean="0"/>
              <a:t>ResNet50 </a:t>
            </a:r>
            <a:r>
              <a:rPr lang="ko-KR" altLang="en-US" sz="1600" dirty="0" smtClean="0"/>
              <a:t>함수 사용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2614" y="2306456"/>
            <a:ext cx="43669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</a:t>
            </a:r>
            <a:endParaRPr lang="en-US" altLang="ko-K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sz="1400" dirty="0" smtClean="0"/>
              <a:t>- optimizer = </a:t>
            </a:r>
            <a:r>
              <a:rPr lang="en-US" altLang="ko-KR" sz="1400" dirty="0" err="1" smtClean="0"/>
              <a:t>adam</a:t>
            </a:r>
            <a:endParaRPr lang="en-US" altLang="ko-KR" sz="1400" dirty="0" smtClean="0"/>
          </a:p>
          <a:p>
            <a:r>
              <a:rPr lang="en-US" altLang="ko-KR" sz="1400" dirty="0" smtClean="0"/>
              <a:t>     - batch size = 32</a:t>
            </a:r>
          </a:p>
          <a:p>
            <a:r>
              <a:rPr lang="en-US" altLang="ko-KR" sz="1400" dirty="0" smtClean="0"/>
              <a:t>     - epoch = 30</a:t>
            </a:r>
          </a:p>
          <a:p>
            <a:r>
              <a:rPr lang="en-US" altLang="ko-KR" sz="1400" dirty="0" smtClean="0"/>
              <a:t>     - learning rate = </a:t>
            </a:r>
            <a:br>
              <a:rPr lang="en-US" altLang="ko-KR" sz="1400" dirty="0" smtClean="0"/>
            </a:br>
            <a:r>
              <a:rPr lang="en-US" altLang="ko-KR" sz="1400" dirty="0" smtClean="0"/>
              <a:t>     - loss function = </a:t>
            </a:r>
            <a:r>
              <a:rPr lang="en-US" altLang="ko-KR" sz="1400" dirty="0" err="1" smtClean="0"/>
              <a:t>sparse_categorical_crossentropy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96190" y="4568408"/>
            <a:ext cx="1994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규제화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(regulation)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788102" y="2306456"/>
            <a:ext cx="44165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컴퓨터 사양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(H/W)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CPU : Intel(R) Core(TM) i7-7700HQ @ 2.80GHz</a:t>
            </a:r>
            <a:br>
              <a:rPr lang="en-US" altLang="ko-KR" sz="1400" dirty="0" smtClean="0"/>
            </a:br>
            <a:r>
              <a:rPr lang="en-US" altLang="ko-KR" sz="1400" dirty="0" smtClean="0"/>
              <a:t>- RAM : 16GB</a:t>
            </a:r>
            <a:br>
              <a:rPr lang="en-US" altLang="ko-KR" sz="1400" dirty="0" smtClean="0"/>
            </a:br>
            <a:r>
              <a:rPr lang="en-US" altLang="ko-KR" sz="1400" dirty="0" smtClean="0"/>
              <a:t>- GPU : NVIDIA </a:t>
            </a:r>
            <a:r>
              <a:rPr lang="en-US" altLang="ko-KR" sz="1400" dirty="0" err="1" smtClean="0"/>
              <a:t>Gefore</a:t>
            </a:r>
            <a:r>
              <a:rPr lang="en-US" altLang="ko-KR" sz="1400" dirty="0" smtClean="0"/>
              <a:t> GTX 1050Ti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788102" y="4267713"/>
            <a:ext cx="2181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Framework(S/W)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Tensorflow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및 </a:t>
            </a:r>
            <a:r>
              <a:rPr lang="en-US" altLang="ko-KR" sz="1400" dirty="0" err="1" smtClean="0"/>
              <a:t>Keras</a:t>
            </a:r>
            <a:endParaRPr lang="ko-KR" altLang="en-US" sz="14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93" y="1376158"/>
            <a:ext cx="8507412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7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2593" y="791383"/>
            <a:ext cx="2489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Mnist</a:t>
            </a:r>
            <a:r>
              <a:rPr lang="ko-KR" altLang="en-US" sz="1600" dirty="0" smtClean="0"/>
              <a:t>를 사용한 모델 검증</a:t>
            </a:r>
            <a:endParaRPr lang="ko-KR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2" y="1125848"/>
            <a:ext cx="4614863" cy="5539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3" y="1226562"/>
            <a:ext cx="3552114" cy="3903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57" y="1417419"/>
            <a:ext cx="3907325" cy="2111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0" y="5227139"/>
            <a:ext cx="6683244" cy="145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99343" y="2121359"/>
            <a:ext cx="3006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Validation Accuracy : 99.27%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8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8" y="90419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2593" y="791383"/>
            <a:ext cx="3345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실제 불량 영상을 사용한 모델 평가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890" y="1129937"/>
            <a:ext cx="138691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Data set </a:t>
            </a:r>
            <a:r>
              <a:rPr lang="ko-KR" altLang="en-US" sz="1200" dirty="0" smtClean="0"/>
              <a:t>구축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</a:t>
            </a:r>
            <a:r>
              <a:rPr lang="en-US" altLang="ko-KR" sz="1100" dirty="0" smtClean="0"/>
              <a:t>- </a:t>
            </a:r>
            <a:r>
              <a:rPr lang="en-US" altLang="ko-KR" sz="1100" dirty="0" err="1" smtClean="0"/>
              <a:t>DieCrack</a:t>
            </a:r>
            <a:r>
              <a:rPr lang="en-US" altLang="ko-KR" sz="1100" dirty="0" smtClean="0"/>
              <a:t> : 351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- Normal : 395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- 128x128</a:t>
            </a:r>
            <a:endParaRPr lang="ko-KR" altLang="en-US" sz="11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1" y="1997868"/>
            <a:ext cx="3284475" cy="29112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0" y="1997868"/>
            <a:ext cx="3306690" cy="29112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400" y="791382"/>
            <a:ext cx="3956650" cy="282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400" y="3781768"/>
            <a:ext cx="3956650" cy="282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1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8" y="90419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2593" y="791383"/>
            <a:ext cx="2821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Dataset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재구축</a:t>
            </a:r>
            <a:r>
              <a:rPr lang="ko-KR" altLang="en-US" sz="1600" dirty="0" smtClean="0"/>
              <a:t> 후 학습 진행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890" y="1129937"/>
            <a:ext cx="5886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Die crack class </a:t>
            </a:r>
            <a:r>
              <a:rPr lang="ko-KR" altLang="en-US" sz="1400" dirty="0" smtClean="0"/>
              <a:t>영상 중 육안 상 판별이 어려운 영상은 제외 후 학습 진행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600" dirty="0"/>
              <a:t> </a:t>
            </a:r>
            <a:r>
              <a:rPr lang="en-US" altLang="ko-KR" sz="1400" dirty="0"/>
              <a:t>- </a:t>
            </a:r>
            <a:r>
              <a:rPr lang="en-US" altLang="ko-KR" sz="1400" dirty="0" err="1"/>
              <a:t>DieCrack</a:t>
            </a:r>
            <a:r>
              <a:rPr lang="en-US" altLang="ko-KR" sz="1400" dirty="0"/>
              <a:t> : </a:t>
            </a:r>
            <a:r>
              <a:rPr lang="en-US" altLang="ko-KR" sz="1400" dirty="0" smtClean="0"/>
              <a:t>330</a:t>
            </a:r>
            <a:r>
              <a:rPr lang="ko-KR" altLang="en-US" sz="1400" dirty="0" smtClean="0"/>
              <a:t>개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- Normal : 395</a:t>
            </a:r>
            <a:r>
              <a:rPr lang="ko-KR" altLang="en-US" sz="1400" dirty="0"/>
              <a:t>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180" y="791383"/>
            <a:ext cx="3950780" cy="2816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425" y="3717010"/>
            <a:ext cx="4147535" cy="2716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0" y="2358781"/>
            <a:ext cx="6212242" cy="314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9990" y="212574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[</a:t>
            </a:r>
            <a:r>
              <a:rPr lang="ko-KR" altLang="en-US" sz="1050" dirty="0" smtClean="0"/>
              <a:t>제외 영상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486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125" y="2268282"/>
            <a:ext cx="5282069" cy="3749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68" y="2268282"/>
            <a:ext cx="5282069" cy="3749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8838" y="90419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5.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593" y="791383"/>
            <a:ext cx="64812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진행과정 </a:t>
            </a:r>
            <a:r>
              <a:rPr lang="en-US" altLang="ko-KR" sz="1600" dirty="0" smtClean="0"/>
              <a:t>4 +</a:t>
            </a:r>
            <a:br>
              <a:rPr lang="en-US" altLang="ko-KR" sz="1600" dirty="0" smtClean="0"/>
            </a:br>
            <a:r>
              <a:rPr lang="en-US" altLang="ko-KR" sz="1600" dirty="0" smtClean="0"/>
              <a:t>Loss </a:t>
            </a:r>
            <a:r>
              <a:rPr lang="ko-KR" altLang="en-US" sz="1600" dirty="0" smtClean="0"/>
              <a:t>함수를 </a:t>
            </a:r>
            <a:r>
              <a:rPr lang="en-US" altLang="ko-KR" sz="1600" dirty="0" err="1"/>
              <a:t>categorical_crossentropy</a:t>
            </a:r>
            <a:r>
              <a:rPr lang="en-US" altLang="ko-KR" sz="1600" dirty="0"/>
              <a:t> &gt;&gt; </a:t>
            </a:r>
            <a:r>
              <a:rPr lang="en-US" altLang="ko-KR" sz="1600" dirty="0" smtClean="0"/>
              <a:t>MSE(</a:t>
            </a:r>
            <a:r>
              <a:rPr lang="en-US" altLang="ko-KR" sz="1600" dirty="0" err="1" smtClean="0"/>
              <a:t>mean_squared_error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결과 </a:t>
            </a:r>
            <a:r>
              <a:rPr lang="en-US" altLang="ko-KR" sz="1600" dirty="0" smtClean="0"/>
              <a:t>: Validation loss </a:t>
            </a:r>
            <a:r>
              <a:rPr lang="ko-KR" altLang="en-US" sz="1600" dirty="0" smtClean="0"/>
              <a:t>수치가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미만으로 떨어짐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Validation </a:t>
            </a:r>
            <a:r>
              <a:rPr lang="ko-KR" altLang="en-US" sz="1600" dirty="0" smtClean="0"/>
              <a:t>수차기 </a:t>
            </a:r>
            <a:r>
              <a:rPr lang="en-US" altLang="ko-KR" sz="1600" dirty="0" smtClean="0"/>
              <a:t>epoch 7</a:t>
            </a:r>
            <a:r>
              <a:rPr lang="ko-KR" altLang="en-US" sz="1600" dirty="0" smtClean="0"/>
              <a:t>을 기준으로 급격히 변함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792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6.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593" y="791383"/>
            <a:ext cx="2737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진행과정 </a:t>
            </a:r>
            <a:r>
              <a:rPr lang="en-US" altLang="ko-KR" sz="1600" dirty="0" smtClean="0"/>
              <a:t>5 +</a:t>
            </a:r>
            <a:br>
              <a:rPr lang="en-US" altLang="ko-KR" sz="1600" dirty="0" smtClean="0"/>
            </a:br>
            <a:r>
              <a:rPr lang="en-US" altLang="ko-KR" sz="1600" dirty="0" smtClean="0"/>
              <a:t>Validation ratio : 0.25 &gt;&gt; 0.4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50" y="1580127"/>
            <a:ext cx="5289917" cy="375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787" y="1580127"/>
            <a:ext cx="5289917" cy="375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883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7.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593" y="791383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추가 </a:t>
            </a:r>
            <a:r>
              <a:rPr lang="en-US" altLang="ko-KR" sz="1600" dirty="0" err="1" smtClean="0"/>
              <a:t>DieCrack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영상 </a:t>
            </a:r>
            <a:r>
              <a:rPr lang="ko-KR" altLang="en-US" sz="1600" dirty="0" smtClean="0"/>
              <a:t>수집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기존 </a:t>
            </a:r>
            <a:r>
              <a:rPr lang="en-US" altLang="ko-KR" sz="1600" dirty="0" smtClean="0"/>
              <a:t>351</a:t>
            </a:r>
            <a:r>
              <a:rPr lang="ko-KR" altLang="en-US" sz="1600" dirty="0" smtClean="0"/>
              <a:t>개 </a:t>
            </a:r>
            <a:r>
              <a:rPr lang="en-US" altLang="ko-KR" sz="1600" dirty="0" smtClean="0"/>
              <a:t>&gt; 687</a:t>
            </a:r>
            <a:r>
              <a:rPr lang="ko-KR" altLang="en-US" sz="1600" dirty="0" smtClean="0"/>
              <a:t>개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19"/>
          <a:stretch/>
        </p:blipFill>
        <p:spPr bwMode="auto">
          <a:xfrm>
            <a:off x="312593" y="5086350"/>
            <a:ext cx="2717211" cy="1476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1614283"/>
            <a:ext cx="2638425" cy="13906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3" y="1614283"/>
            <a:ext cx="2657475" cy="1457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018" y="1652382"/>
            <a:ext cx="2705100" cy="13811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82" y="3281363"/>
            <a:ext cx="2714625" cy="1428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3" y="3281363"/>
            <a:ext cx="2667000" cy="14382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7" y="3281363"/>
            <a:ext cx="2676525" cy="14382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793" y="3281363"/>
            <a:ext cx="2600325" cy="14192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31" y="1614283"/>
            <a:ext cx="2676525" cy="13906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5086350"/>
            <a:ext cx="2695575" cy="14192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8" y="5072062"/>
            <a:ext cx="2581275" cy="1447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843" y="5119687"/>
            <a:ext cx="2581275" cy="14001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78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135</Words>
  <Application>Microsoft Office PowerPoint</Application>
  <PresentationFormat>사용자 지정</PresentationFormat>
  <Paragraphs>44</Paragraphs>
  <Slides>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psb</cp:lastModifiedBy>
  <cp:revision>429</cp:revision>
  <dcterms:created xsi:type="dcterms:W3CDTF">2015-07-07T04:48:58Z</dcterms:created>
  <dcterms:modified xsi:type="dcterms:W3CDTF">2022-04-04T12:26:20Z</dcterms:modified>
</cp:coreProperties>
</file>