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2" r:id="rId2"/>
    <p:sldId id="336" r:id="rId3"/>
    <p:sldId id="331" r:id="rId4"/>
    <p:sldId id="332" r:id="rId5"/>
    <p:sldId id="333" r:id="rId6"/>
    <p:sldId id="334" r:id="rId7"/>
    <p:sldId id="335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6275" autoAdjust="0"/>
  </p:normalViewPr>
  <p:slideViewPr>
    <p:cSldViewPr snapToGrid="0" showGuides="1">
      <p:cViewPr>
        <p:scale>
          <a:sx n="100" d="100"/>
          <a:sy n="100" d="100"/>
        </p:scale>
        <p:origin x="-744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C9372-86D7-4533-8286-7850F516BAB2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CF4B-9E88-4C34-8A80-03CFD93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8064" y="3513184"/>
            <a:ext cx="2181495" cy="397907"/>
            <a:chOff x="471977" y="2691080"/>
            <a:chExt cx="2181495" cy="397907"/>
          </a:xfrm>
        </p:grpSpPr>
        <p:sp>
          <p:nvSpPr>
            <p:cNvPr id="18" name="TextBox 17"/>
            <p:cNvSpPr txBox="1"/>
            <p:nvPr/>
          </p:nvSpPr>
          <p:spPr>
            <a:xfrm>
              <a:off x="471977" y="2691080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951" y="2719655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487487"/>
            <a:ext cx="610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CNN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기반 반도체 패키지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Die Crack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검사 시스템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/>
            </a:r>
            <a:b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</a:b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진행사항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– 20220407)</a:t>
            </a:r>
            <a:endParaRPr lang="ko-KR" altLang="en-US" sz="24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25475" y="3415162"/>
            <a:ext cx="7099300" cy="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8395" y="6581775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산업인공지능학과  박성범 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2020254012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8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이전 </a:t>
            </a:r>
            <a:r>
              <a:rPr lang="ko-KR" altLang="en-US" sz="1600" b="1" dirty="0" err="1" smtClean="0"/>
              <a:t>머신러닝</a:t>
            </a:r>
            <a:r>
              <a:rPr lang="ko-KR" altLang="en-US" sz="1600" b="1" dirty="0" smtClean="0"/>
              <a:t> 프로그램 결과물 확인</a:t>
            </a:r>
            <a:endParaRPr lang="ko-KR" altLang="en-US" sz="1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7" y="2205035"/>
            <a:ext cx="2355633" cy="164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07" y="2328906"/>
            <a:ext cx="1834285" cy="149493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84792" y="4259511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반도체 칩</a:t>
            </a:r>
            <a:r>
              <a:rPr lang="en-US" altLang="ko-KR" sz="1200" b="1" dirty="0">
                <a:solidFill>
                  <a:schemeClr val="accent5"/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소자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11" name="_x225765400" descr="EMB00002d6067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48" y="4259511"/>
            <a:ext cx="2735263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40164" y="6350726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소자 불량 유형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63" y="3865967"/>
            <a:ext cx="5575225" cy="236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693240" y="634752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획득 된 소자 영상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518" y="1432642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반도체 외관 검사 장비를 통해 반도체 칩 소자 영상 획득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총 </a:t>
            </a:r>
            <a:r>
              <a:rPr lang="en-US" altLang="ko-KR" sz="1200" b="1" dirty="0" smtClean="0"/>
              <a:t>350</a:t>
            </a:r>
            <a:r>
              <a:rPr lang="ko-KR" altLang="en-US" sz="1200" b="1" dirty="0" smtClean="0"/>
              <a:t>장 </a:t>
            </a:r>
            <a:r>
              <a:rPr lang="en-US" altLang="ko-KR" sz="1200" b="1" dirty="0" smtClean="0"/>
              <a:t>( </a:t>
            </a:r>
            <a:r>
              <a:rPr lang="ko-KR" altLang="en-US" sz="1200" b="1" dirty="0" smtClean="0"/>
              <a:t>양품 </a:t>
            </a:r>
            <a:r>
              <a:rPr lang="en-US" altLang="ko-KR" sz="1200" b="1" dirty="0" smtClean="0"/>
              <a:t>200</a:t>
            </a:r>
            <a:r>
              <a:rPr lang="ko-KR" altLang="en-US" sz="1200" b="1" dirty="0" smtClean="0"/>
              <a:t>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불량 </a:t>
            </a:r>
            <a:r>
              <a:rPr lang="en-US" altLang="ko-KR" sz="1200" b="1" dirty="0" smtClean="0"/>
              <a:t>150</a:t>
            </a:r>
            <a:r>
              <a:rPr lang="ko-KR" altLang="en-US" sz="1200" b="1" dirty="0" smtClean="0"/>
              <a:t>장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2"/>
          <a:stretch/>
        </p:blipFill>
        <p:spPr bwMode="auto">
          <a:xfrm>
            <a:off x="6469362" y="2552700"/>
            <a:ext cx="5575225" cy="13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156" y="9041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8-1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03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0270" y="1129074"/>
            <a:ext cx="8864701" cy="2368726"/>
            <a:chOff x="246297" y="1276350"/>
            <a:chExt cx="10726288" cy="3152775"/>
          </a:xfrm>
        </p:grpSpPr>
        <p:sp>
          <p:nvSpPr>
            <p:cNvPr id="18" name="직사각형 17"/>
            <p:cNvSpPr/>
            <p:nvPr/>
          </p:nvSpPr>
          <p:spPr>
            <a:xfrm>
              <a:off x="1444175" y="1276350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Convolution</a:t>
              </a:r>
              <a:br>
                <a:rPr lang="en-US" altLang="ko-KR" sz="800" dirty="0" smtClean="0">
                  <a:solidFill>
                    <a:schemeClr val="tx1"/>
                  </a:solidFill>
                </a:rPr>
              </a:br>
              <a:r>
                <a:rPr lang="en-US" altLang="ko-KR" sz="800" dirty="0" smtClean="0">
                  <a:solidFill>
                    <a:schemeClr val="tx1"/>
                  </a:solidFill>
                </a:rPr>
                <a:t>(3x3)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68125" y="1276350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Max Pooling</a:t>
              </a:r>
              <a:br>
                <a:rPr lang="en-US" altLang="ko-KR" sz="800" dirty="0" smtClean="0">
                  <a:solidFill>
                    <a:schemeClr val="tx1"/>
                  </a:solidFill>
                </a:rPr>
              </a:br>
              <a:r>
                <a:rPr lang="en-US" altLang="ko-KR" sz="800" dirty="0" smtClean="0">
                  <a:solidFill>
                    <a:schemeClr val="tx1"/>
                  </a:solidFill>
                </a:rPr>
                <a:t>(2x2)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175" y="1276350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Drop Out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(0.25)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41000" y="1285875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Convolution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907775" y="1285875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Max Pooling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793600" y="1285875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Drop 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08050" y="1295400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Convolution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74825" y="1295400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Max Pooling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860650" y="1295400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Drop 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33749" y="3267075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Affine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900524" y="3267075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ReLU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86349" y="3267075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Drop Out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(0.5)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6297" y="1276350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data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갈매기형 수장 30"/>
            <p:cNvSpPr/>
            <p:nvPr/>
          </p:nvSpPr>
          <p:spPr>
            <a:xfrm>
              <a:off x="2270221" y="1730118"/>
              <a:ext cx="248694" cy="2735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409074" y="1730118"/>
              <a:ext cx="248694" cy="2735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4" name="갈매기형 수장 33"/>
            <p:cNvSpPr/>
            <p:nvPr/>
          </p:nvSpPr>
          <p:spPr>
            <a:xfrm>
              <a:off x="4609224" y="1730118"/>
              <a:ext cx="248694" cy="2735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7685799" y="1739643"/>
              <a:ext cx="248694" cy="2735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6" name="갈매기형 수장 35"/>
            <p:cNvSpPr/>
            <p:nvPr/>
          </p:nvSpPr>
          <p:spPr>
            <a:xfrm>
              <a:off x="4609224" y="3711318"/>
              <a:ext cx="248694" cy="2735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7" name="갈매기형 수장 36"/>
            <p:cNvSpPr/>
            <p:nvPr/>
          </p:nvSpPr>
          <p:spPr>
            <a:xfrm>
              <a:off x="7694261" y="3711317"/>
              <a:ext cx="248694" cy="2735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68398" y="2548745"/>
              <a:ext cx="852338" cy="436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Padding</a:t>
              </a:r>
            </a:p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ReLU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갈매기형 수장 38"/>
            <p:cNvSpPr/>
            <p:nvPr/>
          </p:nvSpPr>
          <p:spPr>
            <a:xfrm>
              <a:off x="1113549" y="1720593"/>
              <a:ext cx="248694" cy="2735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108048" y="3267075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Affine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74823" y="3267075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 smtClean="0">
                  <a:solidFill>
                    <a:schemeClr val="tx1"/>
                  </a:solidFill>
                </a:rPr>
                <a:t>Softmax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>
              <a:off x="9860649" y="3711318"/>
              <a:ext cx="248694" cy="2735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239160" y="3267073"/>
              <a:ext cx="733425" cy="1162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data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98518" y="784942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모델 구성도</a:t>
            </a:r>
            <a:endParaRPr lang="ko-KR" altLang="en-US" sz="1200" b="1" dirty="0"/>
          </a:p>
        </p:txBody>
      </p:sp>
      <p:pic>
        <p:nvPicPr>
          <p:cNvPr id="45" name="_x55598672" descr="EMB00002d6067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59" y="3777673"/>
            <a:ext cx="3661188" cy="251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_x55598832" descr="EMB00002d6067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09" y="3856612"/>
            <a:ext cx="3734181" cy="24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156" y="9041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8-2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03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Cross check</a:t>
            </a:r>
            <a:br>
              <a:rPr lang="en-US" altLang="ko-KR" sz="1600" b="1" dirty="0" smtClean="0"/>
            </a:br>
            <a:r>
              <a:rPr lang="ko-KR" altLang="en-US" sz="1600" b="1" dirty="0" smtClean="0"/>
              <a:t>소자 </a:t>
            </a:r>
            <a:r>
              <a:rPr lang="en-US" altLang="ko-KR" sz="1600" b="1" dirty="0" smtClean="0"/>
              <a:t>dataset / ResNet50 -- </a:t>
            </a:r>
            <a:r>
              <a:rPr lang="ko-KR" altLang="en-US" sz="1600" b="1" dirty="0" smtClean="0"/>
              <a:t>직접구현</a:t>
            </a:r>
            <a:endParaRPr lang="ko-KR" alt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476375"/>
            <a:ext cx="50863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2" y="1524000"/>
            <a:ext cx="50577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4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156" y="90419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8-3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03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Cross check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Crack dataset / </a:t>
            </a:r>
            <a:r>
              <a:rPr lang="ko-KR" altLang="en-US" sz="1600" b="1" dirty="0" smtClean="0"/>
              <a:t>소자 검사 </a:t>
            </a:r>
            <a:r>
              <a:rPr lang="en-US" altLang="ko-KR" sz="1600" b="1" dirty="0" err="1" smtClean="0"/>
              <a:t>cnn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모델</a:t>
            </a:r>
            <a:endParaRPr lang="ko-KR" alt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04733"/>
            <a:ext cx="50673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452358"/>
            <a:ext cx="50958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4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"/>
          <a:stretch/>
        </p:blipFill>
        <p:spPr bwMode="auto">
          <a:xfrm>
            <a:off x="639745" y="1787911"/>
            <a:ext cx="5227382" cy="370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9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593" y="791383"/>
            <a:ext cx="4076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Model : ResNet50 --- </a:t>
            </a:r>
            <a:r>
              <a:rPr lang="ko-KR" altLang="en-US" sz="1600" b="1" dirty="0" smtClean="0"/>
              <a:t>직접구현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Data Set : Cifar-10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Result : </a:t>
            </a:r>
            <a:r>
              <a:rPr lang="ko-KR" altLang="en-US" sz="1600" b="1" dirty="0" smtClean="0"/>
              <a:t>그래프 정상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기존 </a:t>
            </a:r>
            <a:r>
              <a:rPr lang="en-US" altLang="ko-KR" sz="1600" b="1" dirty="0" smtClean="0"/>
              <a:t>Dataset</a:t>
            </a:r>
            <a:r>
              <a:rPr lang="ko-KR" altLang="en-US" sz="1600" b="1" dirty="0" smtClean="0"/>
              <a:t>이 문제</a:t>
            </a:r>
            <a:endParaRPr lang="ko-KR" altLang="en-US" sz="1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56" y="1840004"/>
            <a:ext cx="4961660" cy="365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48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536" y="90419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10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502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593" y="791383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Model : ResNet50 --- </a:t>
            </a:r>
            <a:r>
              <a:rPr lang="ko-KR" altLang="en-US" sz="1600" b="1" dirty="0" smtClean="0"/>
              <a:t>직접구현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Data Set : </a:t>
            </a:r>
            <a:r>
              <a:rPr lang="en-US" altLang="ko-KR" sz="1600" b="1" dirty="0" err="1" smtClean="0"/>
              <a:t>DieCrack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영상 추가 </a:t>
            </a:r>
            <a:r>
              <a:rPr lang="en-US" altLang="ko-KR" sz="1600" b="1" dirty="0" smtClean="0"/>
              <a:t>(687</a:t>
            </a:r>
            <a:r>
              <a:rPr lang="ko-KR" altLang="en-US" sz="1600" b="1" dirty="0" smtClean="0"/>
              <a:t>개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1462088"/>
            <a:ext cx="54768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1462088"/>
            <a:ext cx="54864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40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0.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2553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데이터 셋 구현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0" y="823912"/>
            <a:ext cx="6049963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05" y="823912"/>
            <a:ext cx="3502995" cy="314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797" y="3627666"/>
            <a:ext cx="3526612" cy="29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55405" y="89844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Negative(330)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27212" y="36432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Positive(395)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Model : ResNet50 ver1</a:t>
            </a:r>
            <a:endParaRPr lang="ko-KR" alt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89" y="1129937"/>
            <a:ext cx="56975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2592" y="3353608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Result</a:t>
            </a:r>
            <a:endParaRPr lang="ko-KR" altLang="en-US" sz="16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89" y="2900363"/>
            <a:ext cx="69738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59" y="3692162"/>
            <a:ext cx="4763366" cy="299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3" y="3692162"/>
            <a:ext cx="4726132" cy="30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Model : ResNet50 ver2</a:t>
            </a:r>
            <a:endParaRPr lang="ko-KR" alt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3" y="1129937"/>
            <a:ext cx="70596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2592" y="3353608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Result</a:t>
            </a:r>
            <a:endParaRPr lang="ko-KR" alt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0" y="3773002"/>
            <a:ext cx="4203595" cy="298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180" y="3773002"/>
            <a:ext cx="4156364" cy="306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3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302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Model : ResNet50 --- </a:t>
            </a:r>
            <a:r>
              <a:rPr lang="ko-KR" altLang="en-US" sz="1600" b="1" dirty="0" smtClean="0"/>
              <a:t>직접구현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2592" y="3353608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Result</a:t>
            </a:r>
            <a:endParaRPr lang="ko-KR" altLang="en-US" sz="1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0" y="1129937"/>
            <a:ext cx="7221537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0" y="3692162"/>
            <a:ext cx="3807137" cy="274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74" y="3732344"/>
            <a:ext cx="3785668" cy="274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Model : LeNet5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9015" y="3632006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Result</a:t>
            </a:r>
            <a:endParaRPr lang="ko-KR" altLang="en-US" sz="16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0" y="1129937"/>
            <a:ext cx="7707313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3" y="4058121"/>
            <a:ext cx="3842919" cy="267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00" y="4108215"/>
            <a:ext cx="3821450" cy="262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0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Model : MLP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89768" y="79138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Result</a:t>
            </a:r>
            <a:endParaRPr lang="ko-KR" altLang="en-US" sz="1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0" y="1129937"/>
            <a:ext cx="7145337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626" y="1217835"/>
            <a:ext cx="3821450" cy="262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626" y="4023013"/>
            <a:ext cx="3842919" cy="266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7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0" y="1129937"/>
            <a:ext cx="8165308" cy="457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6.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Model : VGG16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89768" y="79138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Result</a:t>
            </a:r>
            <a:endParaRPr lang="ko-KR" altLang="en-US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510" y="1129937"/>
            <a:ext cx="3480551" cy="244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68" y="3576082"/>
            <a:ext cx="3461034" cy="247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1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진행사항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93" y="791383"/>
            <a:ext cx="50256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Model : ResNet50 --- </a:t>
            </a:r>
            <a:r>
              <a:rPr lang="ko-KR" altLang="en-US" sz="1600" b="1" dirty="0" smtClean="0"/>
              <a:t>직접구현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Image resize : 128x128 &gt; 64x64</a:t>
            </a:r>
            <a:br>
              <a:rPr lang="en-US" altLang="ko-KR" sz="1600" b="1" dirty="0" smtClean="0"/>
            </a:br>
            <a:r>
              <a:rPr lang="en-US" altLang="ko-KR" sz="1600" b="1" dirty="0"/>
              <a:t>Epoch 30 &gt;&gt; 50</a:t>
            </a:r>
            <a:br>
              <a:rPr lang="en-US" altLang="ko-KR" sz="1600" b="1" dirty="0"/>
            </a:br>
            <a:r>
              <a:rPr lang="en-US" altLang="ko-KR" sz="1600" b="1" dirty="0"/>
              <a:t>Result : </a:t>
            </a:r>
            <a:r>
              <a:rPr lang="en-US" altLang="ko-KR" sz="1600" b="1" dirty="0" smtClean="0"/>
              <a:t>Validation </a:t>
            </a:r>
            <a:r>
              <a:rPr lang="ko-KR" altLang="en-US" sz="1600" b="1" dirty="0" smtClean="0"/>
              <a:t>이상</a:t>
            </a:r>
            <a:r>
              <a:rPr lang="en-US" altLang="ko-KR" sz="1600" b="1" dirty="0" smtClean="0"/>
              <a:t>, Epoch </a:t>
            </a:r>
            <a:r>
              <a:rPr lang="en-US" altLang="ko-KR" sz="1600" b="1" dirty="0"/>
              <a:t>25 </a:t>
            </a:r>
            <a:r>
              <a:rPr lang="ko-KR" altLang="en-US" sz="1600" b="1" dirty="0"/>
              <a:t>에서 </a:t>
            </a:r>
            <a:r>
              <a:rPr lang="en-US" altLang="ko-KR" sz="1600" b="1" dirty="0" err="1"/>
              <a:t>Overfitting</a:t>
            </a:r>
            <a:endParaRPr lang="ko-KR" altLang="en-US" sz="16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1" y="2014333"/>
            <a:ext cx="50482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68" y="2014333"/>
            <a:ext cx="50863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191</Words>
  <Application>Microsoft Office PowerPoint</Application>
  <PresentationFormat>사용자 지정</PresentationFormat>
  <Paragraphs>91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473</cp:revision>
  <dcterms:created xsi:type="dcterms:W3CDTF">2015-07-07T04:48:58Z</dcterms:created>
  <dcterms:modified xsi:type="dcterms:W3CDTF">2022-04-10T13:05:08Z</dcterms:modified>
</cp:coreProperties>
</file>