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2" r:id="rId2"/>
    <p:sldId id="336" r:id="rId3"/>
    <p:sldId id="337" r:id="rId4"/>
    <p:sldId id="338" r:id="rId5"/>
    <p:sldId id="33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995" autoAdjust="0"/>
    <p:restoredTop sz="86275" autoAdjust="0"/>
  </p:normalViewPr>
  <p:slideViewPr>
    <p:cSldViewPr snapToGrid="0" showGuides="1">
      <p:cViewPr>
        <p:scale>
          <a:sx n="100" d="100"/>
          <a:sy n="100" d="100"/>
        </p:scale>
        <p:origin x="-744" y="-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C9372-86D7-4533-8286-7850F516BAB2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FCF4B-9E88-4C34-8A80-03CFD937E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94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CF4B-9E88-4C34-8A80-03CFD937E25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000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CF4B-9E88-4C34-8A80-03CFD937E25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000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CF4B-9E88-4C34-8A80-03CFD937E25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000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FCF4B-9E88-4C34-8A80-03CFD937E25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00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58064" y="3513184"/>
            <a:ext cx="2181495" cy="397907"/>
            <a:chOff x="471977" y="2691080"/>
            <a:chExt cx="2181495" cy="397907"/>
          </a:xfrm>
        </p:grpSpPr>
        <p:sp>
          <p:nvSpPr>
            <p:cNvPr id="18" name="TextBox 17"/>
            <p:cNvSpPr txBox="1"/>
            <p:nvPr/>
          </p:nvSpPr>
          <p:spPr>
            <a:xfrm>
              <a:off x="471977" y="2691080"/>
              <a:ext cx="2135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-150" dirty="0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연구윤리 및 연구과제</a:t>
              </a:r>
              <a:endParaRPr lang="ko-KR" altLang="en-US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7951" y="2719655"/>
              <a:ext cx="2135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-150" dirty="0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연구윤리 및 연구과제</a:t>
              </a:r>
              <a:endParaRPr lang="ko-KR" altLang="en-US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487487"/>
            <a:ext cx="61061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CNN </a:t>
            </a:r>
            <a:r>
              <a:rPr lang="ko-KR" altLang="en-US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기반 반도체 패키지 </a:t>
            </a:r>
            <a:r>
              <a:rPr lang="en-US" altLang="ko-KR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Die Crack </a:t>
            </a:r>
            <a:r>
              <a:rPr lang="ko-KR" altLang="en-US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검사 시스템</a:t>
            </a:r>
            <a:r>
              <a:rPr lang="en-US" altLang="ko-KR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/>
            </a:r>
            <a:br>
              <a:rPr lang="en-US" altLang="ko-KR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</a:br>
            <a:r>
              <a:rPr lang="en-US" altLang="ko-KR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(</a:t>
            </a:r>
            <a:r>
              <a:rPr lang="ko-KR" altLang="en-US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진행사항 </a:t>
            </a:r>
            <a:r>
              <a:rPr lang="en-US" altLang="ko-KR" sz="2400" b="1" spc="-150" dirty="0" smtClean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– 20220407)</a:t>
            </a:r>
            <a:endParaRPr lang="ko-KR" altLang="en-US" sz="24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625475" y="3415162"/>
            <a:ext cx="7099300" cy="4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78395" y="6581775"/>
            <a:ext cx="21435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@</a:t>
            </a:r>
            <a:r>
              <a:rPr lang="ko-KR" altLang="en-US" sz="800" dirty="0" smtClean="0">
                <a:solidFill>
                  <a:schemeClr val="bg1"/>
                </a:solidFill>
                <a:latin typeface="+mn-ea"/>
              </a:rPr>
              <a:t>산업인공지능학과  박성범  </a:t>
            </a:r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2020254012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762" y="0"/>
            <a:ext cx="12192000" cy="67519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837" y="90419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177" y="83096"/>
            <a:ext cx="20874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데이터 추가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625" y="889309"/>
            <a:ext cx="3812915" cy="2731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078" y="889309"/>
            <a:ext cx="3791409" cy="2725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890" y="902948"/>
            <a:ext cx="16979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Epoch : 100</a:t>
            </a:r>
            <a:br>
              <a:rPr lang="en-US" altLang="ko-KR" dirty="0" smtClean="0"/>
            </a:br>
            <a:r>
              <a:rPr lang="en-US" altLang="ko-KR" dirty="0" smtClean="0"/>
              <a:t>Positive : 1047</a:t>
            </a:r>
            <a:br>
              <a:rPr lang="en-US" altLang="ko-KR" dirty="0" smtClean="0"/>
            </a:br>
            <a:r>
              <a:rPr lang="en-US" altLang="ko-KR" dirty="0" smtClean="0"/>
              <a:t>Negative : 892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8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00026" y="1228725"/>
            <a:ext cx="3939134" cy="5553075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762" y="0"/>
            <a:ext cx="12192000" cy="67519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837" y="90419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177" y="83096"/>
            <a:ext cx="20874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데이터 추가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16" y="1477272"/>
            <a:ext cx="3154873" cy="2137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467" y="1474239"/>
            <a:ext cx="3154873" cy="2137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90" y="3735846"/>
            <a:ext cx="3461399" cy="2487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009" y="3731385"/>
            <a:ext cx="3492541" cy="2474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37" y="828675"/>
            <a:ext cx="45910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8380" y="6233038"/>
            <a:ext cx="3215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3CH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영상으로 </a:t>
            </a:r>
            <a:r>
              <a:rPr lang="en-US" altLang="ko-KR" sz="1200" dirty="0" smtClean="0"/>
              <a:t>Dataset </a:t>
            </a:r>
            <a:r>
              <a:rPr lang="ko-KR" altLang="en-US" sz="1200" dirty="0" smtClean="0"/>
              <a:t>구성 시 </a:t>
            </a:r>
            <a:r>
              <a:rPr lang="en-US" altLang="ko-KR" sz="1200" dirty="0" smtClean="0"/>
              <a:t>1CH </a:t>
            </a:r>
            <a:r>
              <a:rPr lang="ko-KR" altLang="en-US" sz="1200" dirty="0" smtClean="0"/>
              <a:t>보다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Validation </a:t>
            </a:r>
            <a:r>
              <a:rPr lang="ko-KR" altLang="en-US" sz="1200" dirty="0" smtClean="0"/>
              <a:t>그래프의 우 상향 성향이 나타난다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9467" y="1474239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1CH (Gray) 94 x 94(Resize)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788380" y="4968550"/>
            <a:ext cx="3054909" cy="102870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09887" y="738485"/>
            <a:ext cx="5926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Stratify </a:t>
            </a:r>
            <a:r>
              <a:rPr lang="ko-KR" altLang="en-US" sz="1200" dirty="0" smtClean="0"/>
              <a:t>추가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000" dirty="0" smtClean="0"/>
              <a:t>: Class </a:t>
            </a:r>
            <a:r>
              <a:rPr lang="ko-KR" altLang="en-US" sz="1000" dirty="0" smtClean="0"/>
              <a:t>분류 시 비율을 유지 한다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 </a:t>
            </a:r>
            <a:r>
              <a:rPr lang="ko-KR" altLang="en-US" sz="1000" dirty="0" smtClean="0"/>
              <a:t> 이 부분이 없을 시 최악의 경우 </a:t>
            </a:r>
            <a:r>
              <a:rPr lang="en-US" altLang="ko-KR" sz="1000" dirty="0" smtClean="0"/>
              <a:t>Validation set</a:t>
            </a:r>
            <a:r>
              <a:rPr lang="ko-KR" altLang="en-US" sz="1000" dirty="0" smtClean="0"/>
              <a:t>에 전부 </a:t>
            </a:r>
            <a:r>
              <a:rPr lang="en-US" altLang="ko-KR" sz="1000" dirty="0" smtClean="0"/>
              <a:t>Positive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또는 </a:t>
            </a:r>
            <a:r>
              <a:rPr lang="en-US" altLang="ko-KR" sz="1000" dirty="0" smtClean="0"/>
              <a:t>Negative</a:t>
            </a:r>
            <a:r>
              <a:rPr lang="ko-KR" altLang="en-US" sz="1000" dirty="0" smtClean="0"/>
              <a:t>로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몰리는 경우가 있다</a:t>
            </a:r>
            <a:endParaRPr lang="ko-KR" altLang="en-US" sz="12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24" y="1474239"/>
            <a:ext cx="3155614" cy="213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44943" y="1441973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3CH (Color) 128 x 128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12823" y="1477272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1CH (Gray) 128 x 128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246" y="3787322"/>
            <a:ext cx="3419592" cy="243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005511" y="6333065"/>
            <a:ext cx="41440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Resize</a:t>
            </a:r>
            <a:r>
              <a:rPr lang="ko-KR" altLang="en-US" sz="1100" dirty="0" smtClean="0"/>
              <a:t>를 하지 않은 경우 좀 더 그래프의 우 상향 성향을 보인다 </a:t>
            </a:r>
            <a:endParaRPr lang="ko-KR" altLang="en-US" sz="1100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8461393" y="5286374"/>
            <a:ext cx="3145445" cy="710875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39160" y="3464156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&gt;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1485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762" y="0"/>
            <a:ext cx="12192000" cy="67519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837" y="90419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177" y="83096"/>
            <a:ext cx="20120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데이터증량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8837" y="747295"/>
            <a:ext cx="294984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Flip(</a:t>
            </a:r>
            <a:r>
              <a:rPr lang="en-US" altLang="ko-KR" sz="1200" dirty="0" err="1" smtClean="0"/>
              <a:t>Hor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ver</a:t>
            </a:r>
            <a:r>
              <a:rPr lang="en-US" altLang="ko-KR" sz="1200" dirty="0" smtClean="0"/>
              <a:t>), Rotate(90, 180, 270)</a:t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1047 &gt; </a:t>
            </a:r>
            <a:r>
              <a:rPr lang="en-US" altLang="ko-KR" sz="1600" b="1" dirty="0" smtClean="0"/>
              <a:t>6282</a:t>
            </a:r>
          </a:p>
          <a:p>
            <a:r>
              <a:rPr lang="en-US" altLang="ko-KR" sz="1200" dirty="0" smtClean="0"/>
              <a:t>892 &gt; </a:t>
            </a:r>
            <a:r>
              <a:rPr lang="en-US" altLang="ko-KR" sz="1600" b="1" dirty="0" smtClean="0"/>
              <a:t>5352</a:t>
            </a:r>
            <a:br>
              <a:rPr lang="en-US" altLang="ko-KR" sz="1600" b="1" dirty="0" smtClean="0"/>
            </a:br>
            <a:r>
              <a:rPr lang="en-US" altLang="ko-KR" sz="1200" dirty="0" smtClean="0">
                <a:solidFill>
                  <a:srgbClr val="FF0000"/>
                </a:solidFill>
              </a:rPr>
              <a:t>128 x 128 &gt; 64 x 64 : GPU memory </a:t>
            </a:r>
            <a:r>
              <a:rPr lang="ko-KR" altLang="en-US" sz="1200" dirty="0" smtClean="0">
                <a:solidFill>
                  <a:srgbClr val="FF0000"/>
                </a:solidFill>
              </a:rPr>
              <a:t>부족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37" y="1913155"/>
            <a:ext cx="6059487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488" y="3665865"/>
            <a:ext cx="4140620" cy="2936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00" y="3665865"/>
            <a:ext cx="4093388" cy="2936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80762" y="3280945"/>
            <a:ext cx="2071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 : 2 : 2 </a:t>
            </a:r>
            <a:r>
              <a:rPr lang="ko-KR" altLang="en-US" sz="1600" dirty="0" smtClean="0"/>
              <a:t>분류 후 학습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8615137" y="4538245"/>
            <a:ext cx="14734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참고 그래프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실제 </a:t>
            </a:r>
            <a:r>
              <a:rPr lang="en-US" altLang="ko-KR" sz="1600" dirty="0" smtClean="0"/>
              <a:t>Model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20, 39, 40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0475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762" y="0"/>
            <a:ext cx="12192000" cy="675194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837" y="90419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4.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177" y="83096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모델검증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8837" y="747295"/>
            <a:ext cx="9610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Epoch : 20 - Train :  99.34%             Validation 96.86%                               Test : 96.00%</a:t>
            </a:r>
            <a:br>
              <a:rPr lang="en-US" altLang="ko-KR" sz="1600" dirty="0" smtClean="0"/>
            </a:br>
            <a:r>
              <a:rPr lang="en-US" altLang="ko-KR" sz="1600" dirty="0" smtClean="0"/>
              <a:t>Epoch : 39 - Train 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 99.42%             Validation </a:t>
            </a:r>
            <a:r>
              <a:rPr lang="en-US" altLang="ko-KR" sz="1600" dirty="0">
                <a:solidFill>
                  <a:srgbClr val="FF0000"/>
                </a:solidFill>
              </a:rPr>
              <a:t>98.75376224517822 </a:t>
            </a:r>
            <a:r>
              <a:rPr lang="en-US" altLang="ko-KR" sz="1600" dirty="0" smtClean="0">
                <a:solidFill>
                  <a:srgbClr val="FF0000"/>
                </a:solidFill>
              </a:rPr>
              <a:t>%</a:t>
            </a:r>
            <a:r>
              <a:rPr lang="en-US" altLang="ko-KR" sz="1600" dirty="0" smtClean="0"/>
              <a:t>      Test : </a:t>
            </a:r>
            <a:r>
              <a:rPr lang="en-US" altLang="ko-KR" sz="1600" dirty="0" smtClean="0">
                <a:solidFill>
                  <a:srgbClr val="FF0000"/>
                </a:solidFill>
              </a:rPr>
              <a:t>98.75376224517822 </a:t>
            </a:r>
            <a:r>
              <a:rPr lang="en-US" altLang="ko-KR" sz="1600" dirty="0">
                <a:solidFill>
                  <a:srgbClr val="FF0000"/>
                </a:solidFill>
              </a:rPr>
              <a:t>%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/>
              <a:t>Epoch : </a:t>
            </a:r>
            <a:r>
              <a:rPr lang="en-US" altLang="ko-KR" sz="1600" dirty="0" smtClean="0"/>
              <a:t>40 - Train :  99.34%             Validation </a:t>
            </a:r>
            <a:r>
              <a:rPr lang="en-US" altLang="ko-KR" sz="1600" dirty="0">
                <a:solidFill>
                  <a:srgbClr val="FF0000"/>
                </a:solidFill>
              </a:rPr>
              <a:t>98.581862449646 %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       Test : </a:t>
            </a:r>
            <a:r>
              <a:rPr lang="en-US" altLang="ko-KR" sz="1600" dirty="0" smtClean="0">
                <a:solidFill>
                  <a:srgbClr val="FF0000"/>
                </a:solidFill>
              </a:rPr>
              <a:t>98.581862449646%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836" y="2392262"/>
            <a:ext cx="2649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Epoch : 20 - Test : 94.95%</a:t>
            </a:r>
            <a:br>
              <a:rPr lang="en-US" altLang="ko-KR" sz="1600" dirty="0" smtClean="0"/>
            </a:br>
            <a:r>
              <a:rPr lang="en-US" altLang="ko-KR" sz="1600" dirty="0" smtClean="0"/>
              <a:t>Epoch : 39 - Test : 95.79 </a:t>
            </a:r>
            <a:r>
              <a:rPr lang="en-US" altLang="ko-KR" sz="1600" dirty="0"/>
              <a:t>%</a:t>
            </a:r>
            <a:endParaRPr lang="en-US" altLang="ko-KR" sz="1600" dirty="0" smtClean="0"/>
          </a:p>
          <a:p>
            <a:r>
              <a:rPr lang="en-US" altLang="ko-KR" sz="1600" dirty="0"/>
              <a:t>Epoch : </a:t>
            </a:r>
            <a:r>
              <a:rPr lang="en-US" altLang="ko-KR" sz="1600" dirty="0" smtClean="0"/>
              <a:t>40 - Test : </a:t>
            </a:r>
            <a:r>
              <a:rPr lang="en-US" altLang="ko-KR" sz="1600" dirty="0" smtClean="0">
                <a:solidFill>
                  <a:srgbClr val="0070C0"/>
                </a:solidFill>
              </a:rPr>
              <a:t>99.15%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836" y="1760753"/>
            <a:ext cx="29890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추가 </a:t>
            </a:r>
            <a:r>
              <a:rPr lang="en-US" altLang="ko-KR" sz="1600" dirty="0" smtClean="0"/>
              <a:t>Test Dataset </a:t>
            </a:r>
            <a:r>
              <a:rPr lang="ko-KR" altLang="en-US" sz="1600" dirty="0" smtClean="0"/>
              <a:t>생성 후 확인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400" dirty="0" smtClean="0"/>
              <a:t>120(Positive-60 / Negative-60)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1830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4393</TotalTime>
  <Words>132</Words>
  <Application>Microsoft Office PowerPoint</Application>
  <PresentationFormat>사용자 지정</PresentationFormat>
  <Paragraphs>33</Paragraphs>
  <Slides>5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psb</cp:lastModifiedBy>
  <cp:revision>515</cp:revision>
  <dcterms:created xsi:type="dcterms:W3CDTF">2015-07-07T04:48:58Z</dcterms:created>
  <dcterms:modified xsi:type="dcterms:W3CDTF">2022-04-17T14:56:56Z</dcterms:modified>
</cp:coreProperties>
</file>