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331" r:id="rId3"/>
    <p:sldId id="334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3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9423" autoAdjust="0"/>
  </p:normalViewPr>
  <p:slideViewPr>
    <p:cSldViewPr snapToGrid="0" showGuides="1">
      <p:cViewPr varScale="1">
        <p:scale>
          <a:sx n="115" d="100"/>
          <a:sy n="115" d="100"/>
        </p:scale>
        <p:origin x="-432" y="-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601787"/>
            <a:ext cx="7488132" cy="1586303"/>
            <a:chOff x="527769" y="2118951"/>
            <a:chExt cx="6527749" cy="1586303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5657158" cy="646331"/>
              <a:chOff x="471977" y="2691080"/>
              <a:chExt cx="5657158" cy="64633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47067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b="1" spc="-150" dirty="0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산업 컴퓨터 비전 </a:t>
                </a:r>
                <a:r>
                  <a:rPr lang="ko-KR" altLang="en-US" sz="3600" b="1" spc="-150" dirty="0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실제 기말</a:t>
                </a:r>
                <a:endParaRPr lang="ko-KR" altLang="en-US" sz="36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48968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b="1" spc="-150" dirty="0" smtClean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산업 컴퓨터 비전 </a:t>
                </a:r>
                <a:r>
                  <a:rPr lang="ko-KR" altLang="en-US" sz="3600" b="1" spc="-150" dirty="0" smtClean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실제 기말 </a:t>
                </a:r>
                <a:endParaRPr lang="ko-KR" altLang="en-US" sz="36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2118951"/>
              <a:ext cx="652774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Python</a:t>
              </a:r>
              <a:r>
                <a:rPr lang="ko-KR" altLang="en-US" sz="44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을 사용한 영상처리</a:t>
              </a:r>
              <a:endParaRPr lang="ko-KR" altLang="en-US" sz="44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8015901" y="6054654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산업인공지능학과 박성범</a:t>
            </a:r>
            <a:r>
              <a:rPr lang="ko-KR" altLang="en-US" spc="-150" dirty="0">
                <a:solidFill>
                  <a:schemeClr val="bg1"/>
                </a:solidFill>
              </a:rPr>
              <a:t> </a:t>
            </a:r>
            <a:r>
              <a:rPr lang="en-US" altLang="ko-KR" spc="-150" dirty="0" smtClean="0">
                <a:solidFill>
                  <a:schemeClr val="bg1"/>
                </a:solidFill>
              </a:rPr>
              <a:t>(2020254012)</a:t>
            </a: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585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296" y="131982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accent4"/>
                </a:solidFill>
              </a:rPr>
              <a:t>4</a:t>
            </a:r>
            <a:r>
              <a:rPr lang="en-US" altLang="ko-KR" sz="2800" b="1" dirty="0" smtClean="0">
                <a:solidFill>
                  <a:schemeClr val="accent4"/>
                </a:solidFill>
              </a:rPr>
              <a:t>.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958" y="124659"/>
            <a:ext cx="5846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solidFill>
                  <a:schemeClr val="accent4"/>
                </a:solidFill>
                <a:latin typeface="+mj-ea"/>
                <a:ea typeface="+mj-ea"/>
              </a:rPr>
              <a:t>Hough Transform</a:t>
            </a:r>
            <a:r>
              <a:rPr lang="ko-KR" altLang="en-US" sz="2800" spc="-150" dirty="0" smtClean="0">
                <a:solidFill>
                  <a:schemeClr val="accent4"/>
                </a:solidFill>
                <a:latin typeface="+mj-ea"/>
                <a:ea typeface="+mj-ea"/>
              </a:rPr>
              <a:t>을 사용한 각도 계산</a:t>
            </a:r>
            <a:endParaRPr lang="ko-KR" altLang="en-US" sz="28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625" y="670970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/>
                </a:solidFill>
              </a:rPr>
              <a:t>4</a:t>
            </a:r>
            <a:r>
              <a:rPr lang="en-US" altLang="ko-KR" sz="2000" dirty="0" smtClean="0">
                <a:solidFill>
                  <a:schemeClr val="accent4"/>
                </a:solidFill>
              </a:rPr>
              <a:t>-1. </a:t>
            </a:r>
            <a:r>
              <a:rPr lang="ko-KR" altLang="en-US" sz="2000" dirty="0" smtClean="0">
                <a:solidFill>
                  <a:schemeClr val="accent4"/>
                </a:solidFill>
              </a:rPr>
              <a:t>각도 측정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25883" y="5291906"/>
            <a:ext cx="1220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5"/>
                </a:solidFill>
              </a:rPr>
              <a:t>[Canny Edge]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005533" y="6517255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5"/>
                </a:solidFill>
              </a:rPr>
              <a:t>[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각도 측정</a:t>
            </a:r>
            <a:r>
              <a:rPr lang="en-US" altLang="ko-KR" sz="1200" b="1" dirty="0" smtClean="0">
                <a:solidFill>
                  <a:schemeClr val="accent5"/>
                </a:solidFill>
              </a:rPr>
              <a:t> 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결과</a:t>
            </a:r>
            <a:r>
              <a:rPr lang="en-US" altLang="ko-KR" sz="1200" b="1" dirty="0" smtClean="0">
                <a:solidFill>
                  <a:schemeClr val="accent5"/>
                </a:solidFill>
              </a:rPr>
              <a:t>]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800" y="2776407"/>
            <a:ext cx="2919759" cy="2368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587" y="2776407"/>
            <a:ext cx="2919759" cy="2368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60" y="1515520"/>
            <a:ext cx="2654326" cy="215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60" y="4068439"/>
            <a:ext cx="2654326" cy="215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107" y="2776407"/>
            <a:ext cx="2919759" cy="2368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364" y="5170305"/>
            <a:ext cx="2826728" cy="1266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4086831" y="5291904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5"/>
                </a:solidFill>
              </a:rPr>
              <a:t>[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전극 추출</a:t>
            </a:r>
            <a:r>
              <a:rPr lang="en-US" altLang="ko-KR" sz="1200" b="1" dirty="0" smtClean="0">
                <a:solidFill>
                  <a:schemeClr val="accent5"/>
                </a:solidFill>
              </a:rPr>
              <a:t>]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11838" y="6298465"/>
            <a:ext cx="1109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5"/>
                </a:solidFill>
              </a:rPr>
              <a:t>[Binary 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영상</a:t>
            </a:r>
            <a:r>
              <a:rPr lang="en-US" altLang="ko-KR" sz="1200" b="1" dirty="0" smtClean="0">
                <a:solidFill>
                  <a:schemeClr val="accent5"/>
                </a:solidFill>
              </a:rPr>
              <a:t>]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97642" y="3701916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5"/>
                </a:solidFill>
              </a:rPr>
              <a:t>[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검</a:t>
            </a:r>
            <a:r>
              <a:rPr lang="ko-KR" altLang="en-US" sz="1200" b="1" dirty="0">
                <a:solidFill>
                  <a:schemeClr val="accent5"/>
                </a:solidFill>
              </a:rPr>
              <a:t>사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 영상</a:t>
            </a:r>
            <a:r>
              <a:rPr lang="en-US" altLang="ko-KR" sz="1200" b="1" dirty="0" smtClean="0">
                <a:solidFill>
                  <a:schemeClr val="accent5"/>
                </a:solidFill>
              </a:rPr>
              <a:t>]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  <p:sp>
        <p:nvSpPr>
          <p:cNvPr id="2" name="U자형 화살표 1"/>
          <p:cNvSpPr/>
          <p:nvPr/>
        </p:nvSpPr>
        <p:spPr>
          <a:xfrm>
            <a:off x="8146089" y="2032347"/>
            <a:ext cx="1847532" cy="744059"/>
          </a:xfrm>
          <a:prstGeom prst="uturnArrow">
            <a:avLst>
              <a:gd name="adj1" fmla="val 42714"/>
              <a:gd name="adj2" fmla="val 25000"/>
              <a:gd name="adj3" fmla="val 38286"/>
              <a:gd name="adj4" fmla="val 43750"/>
              <a:gd name="adj5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163420" y="1739559"/>
            <a:ext cx="1812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5"/>
                </a:solidFill>
              </a:rPr>
              <a:t>Hough Transform 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변환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17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585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296" y="131982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accent4"/>
                </a:solidFill>
              </a:rPr>
              <a:t>4</a:t>
            </a:r>
            <a:r>
              <a:rPr lang="en-US" altLang="ko-KR" sz="2800" b="1" dirty="0" smtClean="0">
                <a:solidFill>
                  <a:schemeClr val="accent4"/>
                </a:solidFill>
              </a:rPr>
              <a:t>.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958" y="124659"/>
            <a:ext cx="5846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solidFill>
                  <a:schemeClr val="accent4"/>
                </a:solidFill>
                <a:latin typeface="+mj-ea"/>
                <a:ea typeface="+mj-ea"/>
              </a:rPr>
              <a:t>Hough Transform</a:t>
            </a:r>
            <a:r>
              <a:rPr lang="ko-KR" altLang="en-US" sz="2800" spc="-150" dirty="0" smtClean="0">
                <a:solidFill>
                  <a:schemeClr val="accent4"/>
                </a:solidFill>
                <a:latin typeface="+mj-ea"/>
                <a:ea typeface="+mj-ea"/>
              </a:rPr>
              <a:t>을 사용한 각도 계산</a:t>
            </a:r>
            <a:endParaRPr lang="ko-KR" altLang="en-US" sz="28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625" y="670970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/>
                </a:solidFill>
              </a:rPr>
              <a:t>4</a:t>
            </a:r>
            <a:r>
              <a:rPr lang="en-US" altLang="ko-KR" sz="2000" dirty="0" smtClean="0">
                <a:solidFill>
                  <a:schemeClr val="accent4"/>
                </a:solidFill>
              </a:rPr>
              <a:t>-2. </a:t>
            </a:r>
            <a:r>
              <a:rPr lang="ko-KR" altLang="en-US" sz="2000" dirty="0" smtClean="0">
                <a:solidFill>
                  <a:schemeClr val="accent4"/>
                </a:solidFill>
              </a:rPr>
              <a:t>각도 측정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25883" y="5291906"/>
            <a:ext cx="1220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5"/>
                </a:solidFill>
              </a:rPr>
              <a:t>[Canny Edge]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005533" y="6517255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5"/>
                </a:solidFill>
              </a:rPr>
              <a:t>[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각도 측정</a:t>
            </a:r>
            <a:r>
              <a:rPr lang="en-US" altLang="ko-KR" sz="1200" b="1" dirty="0" smtClean="0">
                <a:solidFill>
                  <a:schemeClr val="accent5"/>
                </a:solidFill>
              </a:rPr>
              <a:t> 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결과</a:t>
            </a:r>
            <a:r>
              <a:rPr lang="en-US" altLang="ko-KR" sz="1200" b="1" dirty="0" smtClean="0">
                <a:solidFill>
                  <a:schemeClr val="accent5"/>
                </a:solidFill>
              </a:rPr>
              <a:t>]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86831" y="5291904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5"/>
                </a:solidFill>
              </a:rPr>
              <a:t>[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전극 추출</a:t>
            </a:r>
            <a:r>
              <a:rPr lang="en-US" altLang="ko-KR" sz="1200" b="1" dirty="0" smtClean="0">
                <a:solidFill>
                  <a:schemeClr val="accent5"/>
                </a:solidFill>
              </a:rPr>
              <a:t>]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11838" y="6298465"/>
            <a:ext cx="1109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5"/>
                </a:solidFill>
              </a:rPr>
              <a:t>[Binary 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영상</a:t>
            </a:r>
            <a:r>
              <a:rPr lang="en-US" altLang="ko-KR" sz="1200" b="1" dirty="0" smtClean="0">
                <a:solidFill>
                  <a:schemeClr val="accent5"/>
                </a:solidFill>
              </a:rPr>
              <a:t>]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97642" y="3685290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5"/>
                </a:solidFill>
              </a:rPr>
              <a:t>[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검</a:t>
            </a:r>
            <a:r>
              <a:rPr lang="ko-KR" altLang="en-US" sz="1200" b="1" dirty="0">
                <a:solidFill>
                  <a:schemeClr val="accent5"/>
                </a:solidFill>
              </a:rPr>
              <a:t>사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 영상</a:t>
            </a:r>
            <a:r>
              <a:rPr lang="en-US" altLang="ko-KR" sz="1200" b="1" dirty="0" smtClean="0">
                <a:solidFill>
                  <a:schemeClr val="accent5"/>
                </a:solidFill>
              </a:rPr>
              <a:t>]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  <p:sp>
        <p:nvSpPr>
          <p:cNvPr id="2" name="U자형 화살표 1"/>
          <p:cNvSpPr/>
          <p:nvPr/>
        </p:nvSpPr>
        <p:spPr>
          <a:xfrm>
            <a:off x="8146089" y="2314989"/>
            <a:ext cx="1847532" cy="744059"/>
          </a:xfrm>
          <a:prstGeom prst="uturnArrow">
            <a:avLst>
              <a:gd name="adj1" fmla="val 42714"/>
              <a:gd name="adj2" fmla="val 25000"/>
              <a:gd name="adj3" fmla="val 38286"/>
              <a:gd name="adj4" fmla="val 43750"/>
              <a:gd name="adj5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163420" y="2022201"/>
            <a:ext cx="1812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5"/>
                </a:solidFill>
              </a:rPr>
              <a:t>Hough Transform 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변환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  <p:pic>
        <p:nvPicPr>
          <p:cNvPr id="19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34" y="1475649"/>
            <a:ext cx="2919600" cy="21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34" y="4129177"/>
            <a:ext cx="2919600" cy="21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4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231" y="3049177"/>
            <a:ext cx="2919600" cy="21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752" y="3049177"/>
            <a:ext cx="2919600" cy="21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8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995" y="3049177"/>
            <a:ext cx="2919600" cy="21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9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289" y="5254426"/>
            <a:ext cx="2676446" cy="1288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30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585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296" y="131982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accent4"/>
                </a:solidFill>
              </a:rPr>
              <a:t>5</a:t>
            </a:r>
            <a:r>
              <a:rPr lang="en-US" altLang="ko-KR" sz="2800" b="1" dirty="0" smtClean="0">
                <a:solidFill>
                  <a:schemeClr val="accent4"/>
                </a:solidFill>
              </a:rPr>
              <a:t>.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140" y="124659"/>
            <a:ext cx="2680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solidFill>
                  <a:schemeClr val="accent4"/>
                </a:solidFill>
                <a:latin typeface="+mj-ea"/>
                <a:ea typeface="+mj-ea"/>
              </a:rPr>
              <a:t>Matching </a:t>
            </a:r>
            <a:r>
              <a:rPr lang="ko-KR" altLang="en-US" sz="2800" spc="-150" dirty="0" smtClean="0">
                <a:solidFill>
                  <a:schemeClr val="accent4"/>
                </a:solidFill>
                <a:latin typeface="+mj-ea"/>
                <a:ea typeface="+mj-ea"/>
              </a:rPr>
              <a:t>테스</a:t>
            </a:r>
            <a:r>
              <a:rPr lang="ko-KR" altLang="en-US" sz="2800" spc="-150" dirty="0">
                <a:solidFill>
                  <a:schemeClr val="accent4"/>
                </a:solidFill>
                <a:latin typeface="+mj-ea"/>
                <a:ea typeface="+mj-ea"/>
              </a:rPr>
              <a:t>트</a:t>
            </a:r>
            <a:endParaRPr lang="ko-KR" altLang="en-US" sz="28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625" y="670970"/>
            <a:ext cx="3792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/>
                </a:solidFill>
              </a:rPr>
              <a:t>5</a:t>
            </a:r>
            <a:r>
              <a:rPr lang="en-US" altLang="ko-KR" sz="2000" dirty="0" smtClean="0">
                <a:solidFill>
                  <a:schemeClr val="accent4"/>
                </a:solidFill>
              </a:rPr>
              <a:t>-1. SIFT </a:t>
            </a:r>
            <a:r>
              <a:rPr lang="ko-KR" altLang="en-US" sz="2000" dirty="0" smtClean="0">
                <a:solidFill>
                  <a:schemeClr val="accent4"/>
                </a:solidFill>
              </a:rPr>
              <a:t>및 </a:t>
            </a:r>
            <a:r>
              <a:rPr lang="en-US" altLang="ko-KR" sz="2000" dirty="0" smtClean="0">
                <a:solidFill>
                  <a:schemeClr val="accent4"/>
                </a:solidFill>
              </a:rPr>
              <a:t>Template matching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4" y="1914719"/>
            <a:ext cx="4120434" cy="354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403" y="2158892"/>
            <a:ext cx="1595849" cy="1009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763" y="1479046"/>
            <a:ext cx="2919759" cy="2368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192" y="1532717"/>
            <a:ext cx="2977010" cy="2315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137" y="3990294"/>
            <a:ext cx="2977010" cy="2370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606" y="4724748"/>
            <a:ext cx="1531442" cy="901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192" y="3990294"/>
            <a:ext cx="2977010" cy="2370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443394" y="5558631"/>
            <a:ext cx="1342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5"/>
                </a:solidFill>
              </a:rPr>
              <a:t>[SIFT Matching]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24663" y="6489656"/>
            <a:ext cx="1670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5"/>
                </a:solidFill>
              </a:rPr>
              <a:t>[Template Matching]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31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5420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내용 소개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9166" y="3542048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테스트 진행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이슈 설명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진행 방향 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소</a:t>
            </a: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개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5420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16874" y="3990840"/>
            <a:ext cx="3541394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Histogram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을 사용한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alignment 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테스트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Hough Transform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을 사용한 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angle 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계산 테스트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SIFT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를 사용한 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matching 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테스트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Template matching 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테스트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46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585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297" y="131982"/>
            <a:ext cx="484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accent4"/>
                </a:solidFill>
              </a:rPr>
              <a:t>1.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958" y="124659"/>
            <a:ext cx="1645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accent4"/>
                </a:solidFill>
                <a:latin typeface="+mj-ea"/>
                <a:ea typeface="+mj-ea"/>
              </a:rPr>
              <a:t>이슈 설명</a:t>
            </a:r>
            <a:endParaRPr lang="ko-KR" altLang="en-US" sz="28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625" y="670970"/>
            <a:ext cx="4099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/>
                </a:solidFill>
              </a:rPr>
              <a:t>1-1. </a:t>
            </a:r>
            <a:r>
              <a:rPr lang="en-US" altLang="ko-KR" sz="2000" dirty="0" smtClean="0">
                <a:solidFill>
                  <a:schemeClr val="accent4"/>
                </a:solidFill>
              </a:rPr>
              <a:t>Component</a:t>
            </a:r>
            <a:r>
              <a:rPr lang="ko-KR" altLang="en-US" sz="2000" dirty="0" smtClean="0">
                <a:solidFill>
                  <a:schemeClr val="accent4"/>
                </a:solidFill>
              </a:rPr>
              <a:t> 종류 및 불량 유형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sp>
        <p:nvSpPr>
          <p:cNvPr id="28" name="순서도: 데이터 27"/>
          <p:cNvSpPr/>
          <p:nvPr/>
        </p:nvSpPr>
        <p:spPr>
          <a:xfrm>
            <a:off x="9184834" y="4942504"/>
            <a:ext cx="2101184" cy="303658"/>
          </a:xfrm>
          <a:prstGeom prst="flowChartInputOut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정육면체 28"/>
          <p:cNvSpPr/>
          <p:nvPr/>
        </p:nvSpPr>
        <p:spPr>
          <a:xfrm>
            <a:off x="9626413" y="4796967"/>
            <a:ext cx="1146840" cy="372772"/>
          </a:xfrm>
          <a:prstGeom prst="cube">
            <a:avLst>
              <a:gd name="adj" fmla="val 41495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641342" y="5593054"/>
            <a:ext cx="1009618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4"/>
                </a:solidFill>
              </a:rPr>
              <a:t>Missing</a:t>
            </a:r>
            <a:endParaRPr lang="ko-KR" altLang="en-US" sz="1200" b="1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14503" y="5593053"/>
            <a:ext cx="1067226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4"/>
                </a:solidFill>
              </a:rPr>
              <a:t>Misalign</a:t>
            </a:r>
            <a:endParaRPr lang="ko-KR" altLang="en-US" sz="12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51881" y="5599612"/>
            <a:ext cx="1335802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4"/>
                </a:solidFill>
              </a:rPr>
              <a:t>Tombstone</a:t>
            </a:r>
            <a:endParaRPr lang="ko-KR" altLang="en-US" sz="12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795396" y="5593054"/>
            <a:ext cx="1007484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4"/>
                </a:solidFill>
              </a:rPr>
              <a:t>Overlap</a:t>
            </a:r>
            <a:endParaRPr lang="ko-KR" altLang="en-US" sz="1200" b="1" dirty="0">
              <a:solidFill>
                <a:schemeClr val="accent4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25841" y="4016235"/>
            <a:ext cx="1572246" cy="14433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1294215" y="4488451"/>
            <a:ext cx="495136" cy="457318"/>
            <a:chOff x="1037710" y="1948249"/>
            <a:chExt cx="724930" cy="980302"/>
          </a:xfrm>
        </p:grpSpPr>
        <p:sp>
          <p:nvSpPr>
            <p:cNvPr id="38" name="직사각형 37"/>
            <p:cNvSpPr/>
            <p:nvPr/>
          </p:nvSpPr>
          <p:spPr>
            <a:xfrm>
              <a:off x="1037710" y="1948249"/>
              <a:ext cx="724930" cy="98030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058383" y="1992808"/>
              <a:ext cx="196886" cy="8911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1545080" y="1992808"/>
              <a:ext cx="196886" cy="8911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7272911" y="3989865"/>
            <a:ext cx="1572246" cy="14433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1949768" y="4488451"/>
            <a:ext cx="495136" cy="457318"/>
            <a:chOff x="1037710" y="1948249"/>
            <a:chExt cx="724930" cy="980302"/>
          </a:xfrm>
        </p:grpSpPr>
        <p:sp>
          <p:nvSpPr>
            <p:cNvPr id="43" name="직사각형 42"/>
            <p:cNvSpPr/>
            <p:nvPr/>
          </p:nvSpPr>
          <p:spPr>
            <a:xfrm>
              <a:off x="1037710" y="1948249"/>
              <a:ext cx="724930" cy="98030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058383" y="1992808"/>
              <a:ext cx="196886" cy="8911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545080" y="1992808"/>
              <a:ext cx="196886" cy="8911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7459448" y="4482869"/>
            <a:ext cx="495136" cy="457318"/>
            <a:chOff x="1037710" y="1948249"/>
            <a:chExt cx="724930" cy="980302"/>
          </a:xfrm>
        </p:grpSpPr>
        <p:sp>
          <p:nvSpPr>
            <p:cNvPr id="47" name="직사각형 46"/>
            <p:cNvSpPr/>
            <p:nvPr/>
          </p:nvSpPr>
          <p:spPr>
            <a:xfrm>
              <a:off x="1037710" y="1948249"/>
              <a:ext cx="724930" cy="98030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1058383" y="1992808"/>
              <a:ext cx="196886" cy="8911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1545080" y="1992808"/>
              <a:ext cx="196886" cy="8911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8163485" y="4482869"/>
            <a:ext cx="495136" cy="45731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025720" y="4016235"/>
            <a:ext cx="1572246" cy="14433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 rot="19909131">
            <a:off x="3294095" y="4488451"/>
            <a:ext cx="495136" cy="457318"/>
            <a:chOff x="1037710" y="1948249"/>
            <a:chExt cx="724930" cy="980302"/>
          </a:xfrm>
        </p:grpSpPr>
        <p:sp>
          <p:nvSpPr>
            <p:cNvPr id="53" name="직사각형 52"/>
            <p:cNvSpPr/>
            <p:nvPr/>
          </p:nvSpPr>
          <p:spPr>
            <a:xfrm>
              <a:off x="1037710" y="1948249"/>
              <a:ext cx="724930" cy="98030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1058383" y="1992808"/>
              <a:ext cx="196886" cy="8911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1545080" y="1992808"/>
              <a:ext cx="196886" cy="8911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040266" y="4570150"/>
            <a:ext cx="495136" cy="457318"/>
            <a:chOff x="1037710" y="1948249"/>
            <a:chExt cx="724930" cy="980302"/>
          </a:xfrm>
        </p:grpSpPr>
        <p:sp>
          <p:nvSpPr>
            <p:cNvPr id="57" name="직사각형 56"/>
            <p:cNvSpPr/>
            <p:nvPr/>
          </p:nvSpPr>
          <p:spPr>
            <a:xfrm>
              <a:off x="1037710" y="1948249"/>
              <a:ext cx="724930" cy="98030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058383" y="1992808"/>
              <a:ext cx="196886" cy="8911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1545080" y="1992808"/>
              <a:ext cx="196886" cy="8911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3294095" y="4488451"/>
            <a:ext cx="495136" cy="45731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949649" y="4484908"/>
            <a:ext cx="495136" cy="45731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9637029" y="4551511"/>
            <a:ext cx="1146840" cy="372772"/>
            <a:chOff x="4806963" y="2103891"/>
            <a:chExt cx="1679088" cy="799070"/>
          </a:xfrm>
        </p:grpSpPr>
        <p:sp>
          <p:nvSpPr>
            <p:cNvPr id="63" name="정육면체 62"/>
            <p:cNvSpPr/>
            <p:nvPr/>
          </p:nvSpPr>
          <p:spPr>
            <a:xfrm>
              <a:off x="4806963" y="2103891"/>
              <a:ext cx="1679088" cy="799070"/>
            </a:xfrm>
            <a:prstGeom prst="cube">
              <a:avLst>
                <a:gd name="adj" fmla="val 41495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대각선 방향의 모서리가 잘린 사각형 63"/>
            <p:cNvSpPr/>
            <p:nvPr/>
          </p:nvSpPr>
          <p:spPr>
            <a:xfrm flipV="1">
              <a:off x="4944350" y="2326808"/>
              <a:ext cx="1228495" cy="67346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대각선 방향의 모서리가 잘린 사각형 64"/>
            <p:cNvSpPr/>
            <p:nvPr/>
          </p:nvSpPr>
          <p:spPr>
            <a:xfrm flipV="1">
              <a:off x="5099159" y="2158168"/>
              <a:ext cx="1228495" cy="6122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순서도: 데이터 65"/>
          <p:cNvSpPr/>
          <p:nvPr/>
        </p:nvSpPr>
        <p:spPr>
          <a:xfrm>
            <a:off x="4959400" y="4940186"/>
            <a:ext cx="2101184" cy="303658"/>
          </a:xfrm>
          <a:prstGeom prst="flowChartInputOut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정육면체 66"/>
          <p:cNvSpPr/>
          <p:nvPr/>
        </p:nvSpPr>
        <p:spPr>
          <a:xfrm>
            <a:off x="5436573" y="4666409"/>
            <a:ext cx="1146840" cy="470024"/>
          </a:xfrm>
          <a:prstGeom prst="cube">
            <a:avLst>
              <a:gd name="adj" fmla="val 12942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 rot="5400000">
            <a:off x="5925324" y="4334312"/>
            <a:ext cx="111137" cy="9803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 rot="5400000">
            <a:off x="5929440" y="4548770"/>
            <a:ext cx="111137" cy="9803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1441622" y="5593052"/>
            <a:ext cx="949877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4"/>
                </a:solidFill>
              </a:rPr>
              <a:t>Normal</a:t>
            </a:r>
            <a:endParaRPr lang="ko-KR" altLang="en-US" sz="1200" b="1" dirty="0">
              <a:solidFill>
                <a:schemeClr val="accent4"/>
              </a:solidFill>
            </a:endParaRPr>
          </a:p>
        </p:txBody>
      </p:sp>
      <p:sp>
        <p:nvSpPr>
          <p:cNvPr id="71" name="오른쪽 중괄호 70"/>
          <p:cNvSpPr/>
          <p:nvPr/>
        </p:nvSpPr>
        <p:spPr>
          <a:xfrm rot="5400000">
            <a:off x="7993475" y="3905667"/>
            <a:ext cx="173541" cy="441541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2" name="TextBox 71"/>
          <p:cNvSpPr txBox="1"/>
          <p:nvPr/>
        </p:nvSpPr>
        <p:spPr>
          <a:xfrm>
            <a:off x="7707016" y="6456815"/>
            <a:ext cx="964813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4"/>
                </a:solidFill>
              </a:rPr>
              <a:t>3D </a:t>
            </a:r>
            <a:r>
              <a:rPr lang="ko-KR" altLang="en-US" sz="1200" b="1" dirty="0" smtClean="0">
                <a:solidFill>
                  <a:schemeClr val="accent4"/>
                </a:solidFill>
              </a:rPr>
              <a:t>검사</a:t>
            </a:r>
            <a:endParaRPr lang="ko-KR" altLang="en-US" sz="1200" b="1" dirty="0">
              <a:solidFill>
                <a:schemeClr val="accent4"/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 rot="5400000">
            <a:off x="3672357" y="6159744"/>
            <a:ext cx="2481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422741" y="6367372"/>
            <a:ext cx="964813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4"/>
                </a:solidFill>
              </a:rPr>
              <a:t>2</a:t>
            </a:r>
            <a:r>
              <a:rPr lang="en-US" altLang="ko-KR" sz="1200" b="1" dirty="0" smtClean="0">
                <a:solidFill>
                  <a:schemeClr val="accent4"/>
                </a:solidFill>
              </a:rPr>
              <a:t>D </a:t>
            </a:r>
            <a:r>
              <a:rPr lang="ko-KR" altLang="en-US" sz="1200" b="1" dirty="0" smtClean="0">
                <a:solidFill>
                  <a:schemeClr val="accent4"/>
                </a:solidFill>
              </a:rPr>
              <a:t>검사</a:t>
            </a:r>
            <a:endParaRPr lang="ko-KR" altLang="en-US" sz="1200" b="1" dirty="0">
              <a:solidFill>
                <a:schemeClr val="accent4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879259" y="3834610"/>
            <a:ext cx="1831082" cy="292690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3" name="Picture 2" descr="http://www.lancastertx.org/wp-content/uploads/2018/02/shutterstock_564137794-1024x68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76" y="1742799"/>
            <a:ext cx="1874656" cy="125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3236958" y="1545809"/>
            <a:ext cx="5555090" cy="1511946"/>
            <a:chOff x="3134588" y="1390127"/>
            <a:chExt cx="6110599" cy="2012401"/>
          </a:xfrm>
        </p:grpSpPr>
        <p:pic>
          <p:nvPicPr>
            <p:cNvPr id="124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34588" y="1947259"/>
              <a:ext cx="1455140" cy="10376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1" name="그룹 10"/>
            <p:cNvGrpSpPr/>
            <p:nvPr/>
          </p:nvGrpSpPr>
          <p:grpSpPr>
            <a:xfrm>
              <a:off x="4861324" y="1390127"/>
              <a:ext cx="2059104" cy="1735402"/>
              <a:chOff x="4993242" y="1369950"/>
              <a:chExt cx="1698093" cy="1436532"/>
            </a:xfrm>
          </p:grpSpPr>
          <p:pic>
            <p:nvPicPr>
              <p:cNvPr id="125" name="Picture 5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3291" y="1369950"/>
                <a:ext cx="1016180" cy="9570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6" name="Picture 6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3544" y="1848468"/>
                <a:ext cx="967791" cy="827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7" name="Picture 7"/>
              <p:cNvPicPr>
                <a:picLocks noChangeAspect="1" noChangeArrowheads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993242" y="2033758"/>
                <a:ext cx="957400" cy="7727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28" name="TextBox 127"/>
            <p:cNvSpPr txBox="1"/>
            <p:nvPr/>
          </p:nvSpPr>
          <p:spPr>
            <a:xfrm>
              <a:off x="4874005" y="3142005"/>
              <a:ext cx="1378664" cy="1891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4"/>
                  </a:solidFill>
                </a:rPr>
                <a:t>Ceramic Capacitor / MLCC</a:t>
              </a:r>
              <a:endParaRPr lang="ko-KR" altLang="en-US" sz="1200" dirty="0">
                <a:solidFill>
                  <a:schemeClr val="accent4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215638" y="3135885"/>
              <a:ext cx="860789" cy="1891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4"/>
                  </a:solidFill>
                </a:rPr>
                <a:t>Resister (Array)</a:t>
              </a:r>
              <a:endParaRPr lang="ko-KR" altLang="en-US" sz="1200" dirty="0">
                <a:solidFill>
                  <a:schemeClr val="accent4"/>
                </a:solidFill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7235761" y="1711814"/>
              <a:ext cx="2009426" cy="1456763"/>
              <a:chOff x="7167170" y="1690248"/>
              <a:chExt cx="1530202" cy="1133996"/>
            </a:xfrm>
          </p:grpSpPr>
          <p:pic>
            <p:nvPicPr>
              <p:cNvPr id="130" name="Picture 8"/>
              <p:cNvPicPr>
                <a:picLocks noChangeAspect="1" noChangeArrowheads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7170" y="1690248"/>
                <a:ext cx="865272" cy="871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1" name="Picture 9"/>
              <p:cNvPicPr>
                <a:picLocks noChangeAspect="1" noChangeArrowheads="1"/>
              </p:cNvPicPr>
              <p:nvPr/>
            </p:nvPicPr>
            <p:blipFill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99807" y="2116604"/>
                <a:ext cx="1097565" cy="707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32" name="TextBox 131"/>
            <p:cNvSpPr txBox="1"/>
            <p:nvPr/>
          </p:nvSpPr>
          <p:spPr>
            <a:xfrm>
              <a:off x="7910699" y="312552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4"/>
                  </a:solidFill>
                </a:rPr>
                <a:t>LSC</a:t>
              </a:r>
              <a:endParaRPr lang="ko-KR" altLang="en-US" sz="1200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219205" y="1326844"/>
            <a:ext cx="2024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4"/>
                </a:solidFill>
              </a:rPr>
              <a:t>1) 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Component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 종류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46297" y="3564302"/>
            <a:ext cx="2486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4"/>
                </a:solidFill>
              </a:rPr>
              <a:t>2) Component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 불량 유형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816437" y="1556615"/>
            <a:ext cx="1894118" cy="171564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93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모서리가 둥근 직사각형 80"/>
          <p:cNvSpPr/>
          <p:nvPr/>
        </p:nvSpPr>
        <p:spPr>
          <a:xfrm>
            <a:off x="6516129" y="2379362"/>
            <a:ext cx="5243847" cy="25510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461324" y="1757296"/>
            <a:ext cx="4390592" cy="41465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2585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296" y="131982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accent4"/>
                </a:solidFill>
              </a:rPr>
              <a:t>2</a:t>
            </a:r>
            <a:r>
              <a:rPr lang="en-US" altLang="ko-KR" sz="2800" b="1" dirty="0" smtClean="0">
                <a:solidFill>
                  <a:schemeClr val="accent4"/>
                </a:solidFill>
              </a:rPr>
              <a:t>.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958" y="124659"/>
            <a:ext cx="1645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accent4"/>
                </a:solidFill>
                <a:latin typeface="+mj-ea"/>
                <a:ea typeface="+mj-ea"/>
              </a:rPr>
              <a:t>진행 방향</a:t>
            </a:r>
            <a:endParaRPr lang="ko-KR" altLang="en-US" sz="28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625" y="670970"/>
            <a:ext cx="4639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/>
                </a:solidFill>
              </a:rPr>
              <a:t>2-1</a:t>
            </a:r>
            <a:r>
              <a:rPr lang="en-US" altLang="ko-KR" sz="2000" dirty="0" smtClean="0">
                <a:solidFill>
                  <a:schemeClr val="accent4"/>
                </a:solidFill>
              </a:rPr>
              <a:t>. </a:t>
            </a:r>
            <a:r>
              <a:rPr lang="ko-KR" altLang="en-US" sz="2000" dirty="0" smtClean="0">
                <a:solidFill>
                  <a:schemeClr val="accent4"/>
                </a:solidFill>
              </a:rPr>
              <a:t>중간고사 내용 및 기말 테스트 방향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11780" y="2316820"/>
            <a:ext cx="1694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4"/>
                </a:solidFill>
              </a:rPr>
              <a:t>1)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중간고사 내용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81085" y="2753426"/>
            <a:ext cx="3970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accent4"/>
                </a:solidFill>
              </a:rPr>
              <a:t>DFT</a:t>
            </a:r>
            <a:r>
              <a:rPr lang="ko-KR" altLang="en-US" sz="1600" dirty="0" smtClean="0">
                <a:solidFill>
                  <a:schemeClr val="accent4"/>
                </a:solidFill>
              </a:rPr>
              <a:t>를 사용한 회전 각도 측정</a:t>
            </a:r>
            <a:endParaRPr lang="en-US" altLang="ko-KR" sz="1600" dirty="0" smtClean="0">
              <a:solidFill>
                <a:schemeClr val="accent4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accent4"/>
                </a:solidFill>
              </a:rPr>
              <a:t>Hough Transform</a:t>
            </a:r>
            <a:r>
              <a:rPr lang="ko-KR" altLang="en-US" sz="1600" dirty="0" smtClean="0">
                <a:solidFill>
                  <a:schemeClr val="accent4"/>
                </a:solidFill>
              </a:rPr>
              <a:t>을 사용한 각도 측정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38871" y="3742407"/>
            <a:ext cx="1369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4"/>
                </a:solidFill>
              </a:rPr>
              <a:t>2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) Feedback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81085" y="4179013"/>
            <a:ext cx="32768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accent4"/>
                </a:solidFill>
              </a:rPr>
              <a:t>Histogram</a:t>
            </a:r>
            <a:r>
              <a:rPr lang="ko-KR" altLang="en-US" sz="1600" dirty="0" smtClean="0">
                <a:solidFill>
                  <a:schemeClr val="accent4"/>
                </a:solidFill>
              </a:rPr>
              <a:t>을 사용한 각도 측정</a:t>
            </a:r>
            <a:endParaRPr lang="en-US" altLang="ko-KR" sz="1600" dirty="0" smtClean="0">
              <a:solidFill>
                <a:schemeClr val="accent4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accent4"/>
                </a:solidFill>
              </a:rPr>
              <a:t>Hough Transform </a:t>
            </a:r>
            <a:r>
              <a:rPr lang="ko-KR" altLang="en-US" sz="1600" dirty="0" smtClean="0">
                <a:solidFill>
                  <a:schemeClr val="accent4"/>
                </a:solidFill>
              </a:rPr>
              <a:t>직접 구현</a:t>
            </a:r>
            <a:endParaRPr lang="en-US" altLang="ko-KR" sz="1600" dirty="0" smtClean="0">
              <a:solidFill>
                <a:schemeClr val="accent4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accent4"/>
                </a:solidFill>
              </a:rPr>
              <a:t>Matching </a:t>
            </a:r>
            <a:r>
              <a:rPr lang="ko-KR" altLang="en-US" sz="1600" dirty="0" smtClean="0">
                <a:solidFill>
                  <a:schemeClr val="accent4"/>
                </a:solidFill>
              </a:rPr>
              <a:t>사용</a:t>
            </a:r>
            <a:endParaRPr lang="en-US" altLang="ko-KR" sz="1600" dirty="0" smtClean="0">
              <a:solidFill>
                <a:schemeClr val="accent4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accent4"/>
                </a:solidFill>
              </a:rPr>
              <a:t>3D </a:t>
            </a:r>
            <a:r>
              <a:rPr lang="ko-KR" altLang="en-US" sz="1600" dirty="0" smtClean="0">
                <a:solidFill>
                  <a:schemeClr val="accent4"/>
                </a:solidFill>
              </a:rPr>
              <a:t>영상을 영상처리로 사용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1210968" y="5074509"/>
            <a:ext cx="25949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664844" y="2980087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4"/>
                </a:solidFill>
              </a:rPr>
              <a:t>3)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테스트 방향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907058" y="3416693"/>
            <a:ext cx="47870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accent4"/>
                </a:solidFill>
              </a:rPr>
              <a:t>Histogram</a:t>
            </a:r>
            <a:r>
              <a:rPr lang="ko-KR" altLang="en-US" sz="1600" dirty="0" smtClean="0">
                <a:solidFill>
                  <a:schemeClr val="accent4"/>
                </a:solidFill>
              </a:rPr>
              <a:t>을 사용한 </a:t>
            </a:r>
            <a:r>
              <a:rPr lang="en-US" altLang="ko-KR" sz="1600" dirty="0">
                <a:solidFill>
                  <a:schemeClr val="accent4"/>
                </a:solidFill>
              </a:rPr>
              <a:t>a</a:t>
            </a:r>
            <a:r>
              <a:rPr lang="en-US" altLang="ko-KR" sz="1600" dirty="0" smtClean="0">
                <a:solidFill>
                  <a:schemeClr val="accent4"/>
                </a:solidFill>
              </a:rPr>
              <a:t>lignment </a:t>
            </a:r>
            <a:r>
              <a:rPr lang="ko-KR" altLang="en-US" sz="1600" dirty="0" smtClean="0">
                <a:solidFill>
                  <a:schemeClr val="accent4"/>
                </a:solidFill>
              </a:rPr>
              <a:t>와</a:t>
            </a:r>
            <a:r>
              <a:rPr lang="en-US" altLang="ko-KR" sz="1600" dirty="0" smtClean="0">
                <a:solidFill>
                  <a:schemeClr val="accent4"/>
                </a:solidFill>
              </a:rPr>
              <a:t> </a:t>
            </a:r>
            <a:r>
              <a:rPr lang="ko-KR" altLang="en-US" sz="1600" dirty="0" smtClean="0">
                <a:solidFill>
                  <a:schemeClr val="accent4"/>
                </a:solidFill>
              </a:rPr>
              <a:t>각도측정</a:t>
            </a:r>
            <a:endParaRPr lang="en-US" altLang="ko-KR" sz="1600" dirty="0" smtClean="0">
              <a:solidFill>
                <a:schemeClr val="accent4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accent4"/>
                </a:solidFill>
              </a:rPr>
              <a:t>Hough Transform</a:t>
            </a:r>
            <a:r>
              <a:rPr lang="ko-KR" altLang="en-US" sz="1600" dirty="0" smtClean="0">
                <a:solidFill>
                  <a:schemeClr val="accent4"/>
                </a:solidFill>
              </a:rPr>
              <a:t>을 사용한 각도 측정</a:t>
            </a:r>
            <a:endParaRPr lang="en-US" altLang="ko-KR" sz="1600" dirty="0" smtClean="0">
              <a:solidFill>
                <a:schemeClr val="accent4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accent4"/>
                </a:solidFill>
              </a:rPr>
              <a:t>SIFT </a:t>
            </a:r>
            <a:r>
              <a:rPr lang="ko-KR" altLang="en-US" sz="1600" dirty="0" smtClean="0">
                <a:solidFill>
                  <a:schemeClr val="accent4"/>
                </a:solidFill>
              </a:rPr>
              <a:t>와 </a:t>
            </a:r>
            <a:r>
              <a:rPr lang="en-US" altLang="ko-KR" sz="1600" dirty="0" smtClean="0">
                <a:solidFill>
                  <a:schemeClr val="accent4"/>
                </a:solidFill>
              </a:rPr>
              <a:t>Template Matching</a:t>
            </a:r>
            <a:r>
              <a:rPr lang="ko-KR" altLang="en-US" sz="1600" dirty="0" smtClean="0">
                <a:solidFill>
                  <a:schemeClr val="accent4"/>
                </a:solidFill>
              </a:rPr>
              <a:t>을 사용한 </a:t>
            </a:r>
            <a:r>
              <a:rPr lang="en-US" altLang="ko-KR" sz="1600" dirty="0">
                <a:solidFill>
                  <a:schemeClr val="accent4"/>
                </a:solidFill>
              </a:rPr>
              <a:t>a</a:t>
            </a:r>
            <a:r>
              <a:rPr lang="en-US" altLang="ko-KR" sz="1600" dirty="0" smtClean="0">
                <a:solidFill>
                  <a:schemeClr val="accent4"/>
                </a:solidFill>
              </a:rPr>
              <a:t>lignment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5260805" y="3208836"/>
            <a:ext cx="978408" cy="103885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6907058" y="4379068"/>
            <a:ext cx="4506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u="sng" dirty="0" smtClean="0">
                <a:solidFill>
                  <a:schemeClr val="accent2"/>
                </a:solidFill>
              </a:rPr>
              <a:t>Alignment</a:t>
            </a:r>
            <a:r>
              <a:rPr lang="ko-KR" altLang="en-US" sz="1600" b="1" u="sng" dirty="0" smtClean="0">
                <a:solidFill>
                  <a:schemeClr val="accent2"/>
                </a:solidFill>
              </a:rPr>
              <a:t>와 각도 측정을 중점으로 테스트 진행</a:t>
            </a:r>
            <a:endParaRPr lang="ko-KR" altLang="en-US" sz="1600" b="1" u="sng" dirty="0">
              <a:solidFill>
                <a:schemeClr val="accent2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282330" y="5413574"/>
            <a:ext cx="2781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u="sng" dirty="0" smtClean="0">
                <a:solidFill>
                  <a:schemeClr val="accent4"/>
                </a:solidFill>
              </a:rPr>
              <a:t>각도측정을 위한 테스트 진행</a:t>
            </a:r>
            <a:endParaRPr lang="ko-KR" altLang="en-US" sz="1600" b="1" u="sng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46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585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296" y="131982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accent4"/>
                </a:solidFill>
              </a:rPr>
              <a:t>3</a:t>
            </a:r>
            <a:r>
              <a:rPr lang="en-US" altLang="ko-KR" sz="2800" b="1" dirty="0" smtClean="0">
                <a:solidFill>
                  <a:schemeClr val="accent4"/>
                </a:solidFill>
              </a:rPr>
              <a:t>.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958" y="124659"/>
            <a:ext cx="6752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solidFill>
                  <a:schemeClr val="accent4"/>
                </a:solidFill>
                <a:latin typeface="+mj-ea"/>
                <a:ea typeface="+mj-ea"/>
              </a:rPr>
              <a:t>Histogram</a:t>
            </a:r>
            <a:r>
              <a:rPr lang="ko-KR" altLang="en-US" sz="2800" spc="-150" dirty="0" smtClean="0">
                <a:solidFill>
                  <a:schemeClr val="accent4"/>
                </a:solidFill>
                <a:latin typeface="+mj-ea"/>
                <a:ea typeface="+mj-ea"/>
              </a:rPr>
              <a:t>을 사용한 </a:t>
            </a:r>
            <a:r>
              <a:rPr lang="en-US" altLang="ko-KR" sz="2800" spc="-150" dirty="0">
                <a:solidFill>
                  <a:schemeClr val="accent4"/>
                </a:solidFill>
                <a:latin typeface="+mj-ea"/>
                <a:ea typeface="+mj-ea"/>
              </a:rPr>
              <a:t>a</a:t>
            </a:r>
            <a:r>
              <a:rPr lang="en-US" altLang="ko-KR" sz="2800" spc="-150" dirty="0" smtClean="0">
                <a:solidFill>
                  <a:schemeClr val="accent4"/>
                </a:solidFill>
                <a:latin typeface="+mj-ea"/>
                <a:ea typeface="+mj-ea"/>
              </a:rPr>
              <a:t>lignment </a:t>
            </a:r>
            <a:r>
              <a:rPr lang="ko-KR" altLang="en-US" sz="2800" spc="-150" dirty="0" smtClean="0">
                <a:solidFill>
                  <a:schemeClr val="accent4"/>
                </a:solidFill>
                <a:latin typeface="+mj-ea"/>
                <a:ea typeface="+mj-ea"/>
              </a:rPr>
              <a:t>및 각도 </a:t>
            </a:r>
            <a:r>
              <a:rPr lang="ko-KR" altLang="en-US" sz="2800" spc="-150" dirty="0" smtClean="0">
                <a:solidFill>
                  <a:schemeClr val="accent4"/>
                </a:solidFill>
                <a:latin typeface="+mj-ea"/>
                <a:ea typeface="+mj-ea"/>
              </a:rPr>
              <a:t>측</a:t>
            </a:r>
            <a:r>
              <a:rPr lang="ko-KR" altLang="en-US" sz="2800" spc="-150" dirty="0">
                <a:solidFill>
                  <a:schemeClr val="accent4"/>
                </a:solidFill>
                <a:latin typeface="+mj-ea"/>
                <a:ea typeface="+mj-ea"/>
              </a:rPr>
              <a:t>정</a:t>
            </a:r>
            <a:endParaRPr lang="ko-KR" altLang="en-US" sz="28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625" y="670970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</a:rPr>
              <a:t>3</a:t>
            </a:r>
            <a:r>
              <a:rPr lang="en-US" altLang="ko-KR" sz="2000" dirty="0" smtClean="0">
                <a:solidFill>
                  <a:schemeClr val="accent4"/>
                </a:solidFill>
              </a:rPr>
              <a:t>-1</a:t>
            </a:r>
            <a:r>
              <a:rPr lang="en-US" altLang="ko-KR" sz="2000" dirty="0" smtClean="0">
                <a:solidFill>
                  <a:schemeClr val="accent4"/>
                </a:solidFill>
              </a:rPr>
              <a:t>. </a:t>
            </a:r>
            <a:r>
              <a:rPr lang="ko-KR" altLang="en-US" sz="2000" dirty="0" smtClean="0">
                <a:solidFill>
                  <a:schemeClr val="accent4"/>
                </a:solidFill>
              </a:rPr>
              <a:t>기능 설명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544" y="1539710"/>
            <a:ext cx="3910938" cy="336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505" y="1571395"/>
            <a:ext cx="3874078" cy="333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17" y="1797070"/>
            <a:ext cx="3389630" cy="2749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859" y="5080318"/>
            <a:ext cx="2732723" cy="163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화살표 연결선 10"/>
          <p:cNvCxnSpPr/>
          <p:nvPr/>
        </p:nvCxnSpPr>
        <p:spPr>
          <a:xfrm flipV="1">
            <a:off x="953144" y="2665105"/>
            <a:ext cx="1968843" cy="82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rot="5400000" flipV="1">
            <a:off x="2696781" y="3321319"/>
            <a:ext cx="834981" cy="5627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53144" y="2312873"/>
            <a:ext cx="1861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X-axis </a:t>
            </a:r>
            <a:r>
              <a:rPr lang="ko-KR" altLang="en-US" sz="1200" dirty="0" smtClean="0">
                <a:solidFill>
                  <a:srgbClr val="FF0000"/>
                </a:solidFill>
              </a:rPr>
              <a:t>방</a:t>
            </a:r>
            <a:r>
              <a:rPr lang="ko-KR" altLang="en-US" sz="1200" dirty="0" smtClean="0">
                <a:solidFill>
                  <a:srgbClr val="FF0000"/>
                </a:solidFill>
              </a:rPr>
              <a:t>향 밝기 누적 합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46904" y="3845111"/>
            <a:ext cx="1861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C000"/>
                </a:solidFill>
              </a:rPr>
              <a:t>Y-axis </a:t>
            </a:r>
            <a:r>
              <a:rPr lang="ko-KR" altLang="en-US" sz="1200" dirty="0" smtClean="0">
                <a:solidFill>
                  <a:srgbClr val="FFC000"/>
                </a:solidFill>
              </a:rPr>
              <a:t>방</a:t>
            </a:r>
            <a:r>
              <a:rPr lang="ko-KR" altLang="en-US" sz="1200" dirty="0" smtClean="0">
                <a:solidFill>
                  <a:srgbClr val="FFC000"/>
                </a:solidFill>
              </a:rPr>
              <a:t>향 밝기 누적 합</a:t>
            </a:r>
            <a:endParaRPr lang="ko-KR" altLang="en-US" sz="1200" dirty="0">
              <a:solidFill>
                <a:srgbClr val="FFC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78010" y="1797070"/>
            <a:ext cx="2015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5"/>
                </a:solidFill>
              </a:rPr>
              <a:t>X-axis 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누적 밝기 합 그래프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71128" y="1823308"/>
            <a:ext cx="2006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5"/>
                </a:solidFill>
              </a:rPr>
              <a:t>Y</a:t>
            </a:r>
            <a:r>
              <a:rPr lang="en-US" altLang="ko-KR" sz="1200" b="1" dirty="0" smtClean="0">
                <a:solidFill>
                  <a:schemeClr val="accent5"/>
                </a:solidFill>
              </a:rPr>
              <a:t>-axis 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누적 밝기 합 그래프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62536" y="4408490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5"/>
                </a:solidFill>
              </a:rPr>
              <a:t>1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차 미분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816811" y="4407811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5"/>
                </a:solidFill>
              </a:rPr>
              <a:t>1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차 미분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  <p:sp>
        <p:nvSpPr>
          <p:cNvPr id="13" name="이등변 삼각형 12"/>
          <p:cNvSpPr/>
          <p:nvPr/>
        </p:nvSpPr>
        <p:spPr>
          <a:xfrm rot="5400000">
            <a:off x="4822818" y="3250928"/>
            <a:ext cx="143334" cy="18090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/>
          <p:cNvSpPr/>
          <p:nvPr/>
        </p:nvSpPr>
        <p:spPr>
          <a:xfrm rot="16200000">
            <a:off x="6993489" y="3314520"/>
            <a:ext cx="143334" cy="18090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 rot="16200000">
            <a:off x="11544896" y="3323586"/>
            <a:ext cx="143334" cy="18090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/>
          <p:cNvSpPr/>
          <p:nvPr/>
        </p:nvSpPr>
        <p:spPr>
          <a:xfrm rot="5400000">
            <a:off x="8748151" y="3271849"/>
            <a:ext cx="143334" cy="18090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529697" y="4546310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5"/>
                </a:solidFill>
              </a:rPr>
              <a:t>[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검사 영상</a:t>
            </a:r>
            <a:r>
              <a:rPr lang="en-US" altLang="ko-KR" sz="1200" b="1" dirty="0" smtClean="0">
                <a:solidFill>
                  <a:schemeClr val="accent5"/>
                </a:solidFill>
              </a:rPr>
              <a:t>]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70077" y="6437843"/>
            <a:ext cx="2808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5"/>
                </a:solidFill>
              </a:rPr>
              <a:t>[Histogram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을 사용한 </a:t>
            </a:r>
            <a:r>
              <a:rPr lang="en-US" altLang="ko-KR" sz="1200" b="1" dirty="0" smtClean="0">
                <a:solidFill>
                  <a:schemeClr val="accent5"/>
                </a:solidFill>
              </a:rPr>
              <a:t>alignment 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결과</a:t>
            </a:r>
            <a:r>
              <a:rPr lang="en-US" altLang="ko-KR" sz="1200" b="1" dirty="0" smtClean="0">
                <a:solidFill>
                  <a:schemeClr val="accent5"/>
                </a:solidFill>
              </a:rPr>
              <a:t>]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585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296" y="131982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accent4"/>
                </a:solidFill>
              </a:rPr>
              <a:t>3</a:t>
            </a:r>
            <a:r>
              <a:rPr lang="en-US" altLang="ko-KR" sz="2800" b="1" dirty="0" smtClean="0">
                <a:solidFill>
                  <a:schemeClr val="accent4"/>
                </a:solidFill>
              </a:rPr>
              <a:t>.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958" y="124659"/>
            <a:ext cx="6752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solidFill>
                  <a:schemeClr val="accent4"/>
                </a:solidFill>
                <a:latin typeface="+mj-ea"/>
                <a:ea typeface="+mj-ea"/>
              </a:rPr>
              <a:t>Histogram</a:t>
            </a:r>
            <a:r>
              <a:rPr lang="ko-KR" altLang="en-US" sz="2800" spc="-150" dirty="0" smtClean="0">
                <a:solidFill>
                  <a:schemeClr val="accent4"/>
                </a:solidFill>
                <a:latin typeface="+mj-ea"/>
                <a:ea typeface="+mj-ea"/>
              </a:rPr>
              <a:t>을 사용한 </a:t>
            </a:r>
            <a:r>
              <a:rPr lang="en-US" altLang="ko-KR" sz="2800" spc="-150" dirty="0">
                <a:solidFill>
                  <a:schemeClr val="accent4"/>
                </a:solidFill>
                <a:latin typeface="+mj-ea"/>
                <a:ea typeface="+mj-ea"/>
              </a:rPr>
              <a:t>a</a:t>
            </a:r>
            <a:r>
              <a:rPr lang="en-US" altLang="ko-KR" sz="2800" spc="-150" dirty="0" smtClean="0">
                <a:solidFill>
                  <a:schemeClr val="accent4"/>
                </a:solidFill>
                <a:latin typeface="+mj-ea"/>
                <a:ea typeface="+mj-ea"/>
              </a:rPr>
              <a:t>lignment </a:t>
            </a:r>
            <a:r>
              <a:rPr lang="ko-KR" altLang="en-US" sz="2800" spc="-150" dirty="0" smtClean="0">
                <a:solidFill>
                  <a:schemeClr val="accent4"/>
                </a:solidFill>
                <a:latin typeface="+mj-ea"/>
                <a:ea typeface="+mj-ea"/>
              </a:rPr>
              <a:t>및 각도 </a:t>
            </a:r>
            <a:r>
              <a:rPr lang="ko-KR" altLang="en-US" sz="2800" spc="-150" dirty="0" smtClean="0">
                <a:solidFill>
                  <a:schemeClr val="accent4"/>
                </a:solidFill>
                <a:latin typeface="+mj-ea"/>
                <a:ea typeface="+mj-ea"/>
              </a:rPr>
              <a:t>측</a:t>
            </a:r>
            <a:r>
              <a:rPr lang="ko-KR" altLang="en-US" sz="2800" spc="-150" dirty="0">
                <a:solidFill>
                  <a:schemeClr val="accent4"/>
                </a:solidFill>
                <a:latin typeface="+mj-ea"/>
                <a:ea typeface="+mj-ea"/>
              </a:rPr>
              <a:t>정</a:t>
            </a:r>
            <a:endParaRPr lang="ko-KR" altLang="en-US" sz="28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625" y="670970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/>
                </a:solidFill>
              </a:rPr>
              <a:t>3</a:t>
            </a:r>
            <a:r>
              <a:rPr lang="en-US" altLang="ko-KR" sz="2000" dirty="0" smtClean="0">
                <a:solidFill>
                  <a:schemeClr val="accent4"/>
                </a:solidFill>
              </a:rPr>
              <a:t>-2. </a:t>
            </a:r>
            <a:r>
              <a:rPr lang="ko-KR" altLang="en-US" sz="2000" dirty="0" smtClean="0">
                <a:solidFill>
                  <a:schemeClr val="accent4"/>
                </a:solidFill>
              </a:rPr>
              <a:t>불량 소자 적용</a:t>
            </a:r>
            <a:r>
              <a:rPr lang="en-US" altLang="ko-KR" sz="2000" dirty="0" smtClean="0">
                <a:solidFill>
                  <a:schemeClr val="accent4"/>
                </a:solidFill>
              </a:rPr>
              <a:t>-1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86163" y="5340648"/>
            <a:ext cx="2937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5"/>
                </a:solidFill>
              </a:rPr>
              <a:t>[Edge Detect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를 사용한 </a:t>
            </a:r>
            <a:r>
              <a:rPr lang="en-US" altLang="ko-KR" sz="1200" b="1" dirty="0" smtClean="0">
                <a:solidFill>
                  <a:schemeClr val="accent5"/>
                </a:solidFill>
              </a:rPr>
              <a:t>alignment 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결과</a:t>
            </a:r>
            <a:r>
              <a:rPr lang="en-US" altLang="ko-KR" sz="1200" b="1" dirty="0" smtClean="0">
                <a:solidFill>
                  <a:schemeClr val="accent5"/>
                </a:solidFill>
              </a:rPr>
              <a:t>]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52583" y="5339534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5"/>
                </a:solidFill>
              </a:rPr>
              <a:t>[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검사 영상</a:t>
            </a:r>
            <a:r>
              <a:rPr lang="en-US" altLang="ko-KR" sz="1200" b="1" dirty="0" smtClean="0">
                <a:solidFill>
                  <a:schemeClr val="accent5"/>
                </a:solidFill>
              </a:rPr>
              <a:t>]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378" y="1656281"/>
            <a:ext cx="2374503" cy="349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732" y="1648043"/>
            <a:ext cx="2252884" cy="3503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5" y="1648460"/>
            <a:ext cx="2490895" cy="3503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270" y="1648458"/>
            <a:ext cx="2490207" cy="3511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9000982" y="5340649"/>
            <a:ext cx="2808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5"/>
                </a:solidFill>
              </a:rPr>
              <a:t>[Histogram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을 사용한 </a:t>
            </a:r>
            <a:r>
              <a:rPr lang="en-US" altLang="ko-KR" sz="1200" b="1" dirty="0" smtClean="0">
                <a:solidFill>
                  <a:schemeClr val="accent5"/>
                </a:solidFill>
              </a:rPr>
              <a:t>alignment 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결과</a:t>
            </a:r>
            <a:r>
              <a:rPr lang="en-US" altLang="ko-KR" sz="1200" b="1" dirty="0" smtClean="0">
                <a:solidFill>
                  <a:schemeClr val="accent5"/>
                </a:solidFill>
              </a:rPr>
              <a:t>]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78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585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296" y="131982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accent4"/>
                </a:solidFill>
              </a:rPr>
              <a:t>3</a:t>
            </a:r>
            <a:r>
              <a:rPr lang="en-US" altLang="ko-KR" sz="2800" b="1" dirty="0" smtClean="0">
                <a:solidFill>
                  <a:schemeClr val="accent4"/>
                </a:solidFill>
              </a:rPr>
              <a:t>.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958" y="124659"/>
            <a:ext cx="6752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solidFill>
                  <a:schemeClr val="accent4"/>
                </a:solidFill>
                <a:latin typeface="+mj-ea"/>
                <a:ea typeface="+mj-ea"/>
              </a:rPr>
              <a:t>Histogram</a:t>
            </a:r>
            <a:r>
              <a:rPr lang="ko-KR" altLang="en-US" sz="2800" spc="-150" dirty="0" smtClean="0">
                <a:solidFill>
                  <a:schemeClr val="accent4"/>
                </a:solidFill>
                <a:latin typeface="+mj-ea"/>
                <a:ea typeface="+mj-ea"/>
              </a:rPr>
              <a:t>을 사용한 </a:t>
            </a:r>
            <a:r>
              <a:rPr lang="en-US" altLang="ko-KR" sz="2800" spc="-150" dirty="0">
                <a:solidFill>
                  <a:schemeClr val="accent4"/>
                </a:solidFill>
                <a:latin typeface="+mj-ea"/>
                <a:ea typeface="+mj-ea"/>
              </a:rPr>
              <a:t>a</a:t>
            </a:r>
            <a:r>
              <a:rPr lang="en-US" altLang="ko-KR" sz="2800" spc="-150" dirty="0" smtClean="0">
                <a:solidFill>
                  <a:schemeClr val="accent4"/>
                </a:solidFill>
                <a:latin typeface="+mj-ea"/>
                <a:ea typeface="+mj-ea"/>
              </a:rPr>
              <a:t>lignment </a:t>
            </a:r>
            <a:r>
              <a:rPr lang="ko-KR" altLang="en-US" sz="2800" spc="-150" dirty="0" smtClean="0">
                <a:solidFill>
                  <a:schemeClr val="accent4"/>
                </a:solidFill>
                <a:latin typeface="+mj-ea"/>
                <a:ea typeface="+mj-ea"/>
              </a:rPr>
              <a:t>및 각도 </a:t>
            </a:r>
            <a:r>
              <a:rPr lang="ko-KR" altLang="en-US" sz="2800" spc="-150" dirty="0" smtClean="0">
                <a:solidFill>
                  <a:schemeClr val="accent4"/>
                </a:solidFill>
                <a:latin typeface="+mj-ea"/>
                <a:ea typeface="+mj-ea"/>
              </a:rPr>
              <a:t>측</a:t>
            </a:r>
            <a:r>
              <a:rPr lang="ko-KR" altLang="en-US" sz="2800" spc="-150" dirty="0">
                <a:solidFill>
                  <a:schemeClr val="accent4"/>
                </a:solidFill>
                <a:latin typeface="+mj-ea"/>
                <a:ea typeface="+mj-ea"/>
              </a:rPr>
              <a:t>정</a:t>
            </a:r>
            <a:endParaRPr lang="ko-KR" altLang="en-US" sz="28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625" y="670970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/>
                </a:solidFill>
              </a:rPr>
              <a:t>3</a:t>
            </a:r>
            <a:r>
              <a:rPr lang="en-US" altLang="ko-KR" sz="2000" dirty="0" smtClean="0">
                <a:solidFill>
                  <a:schemeClr val="accent4"/>
                </a:solidFill>
              </a:rPr>
              <a:t>-3. </a:t>
            </a:r>
            <a:r>
              <a:rPr lang="ko-KR" altLang="en-US" sz="2000" dirty="0" smtClean="0">
                <a:solidFill>
                  <a:schemeClr val="accent4"/>
                </a:solidFill>
              </a:rPr>
              <a:t>불량 소자 적용</a:t>
            </a:r>
            <a:r>
              <a:rPr lang="en-US" altLang="ko-KR" sz="2000" dirty="0" smtClean="0">
                <a:solidFill>
                  <a:schemeClr val="accent4"/>
                </a:solidFill>
              </a:rPr>
              <a:t>-2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22488" y="5927078"/>
            <a:ext cx="2937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5"/>
                </a:solidFill>
              </a:rPr>
              <a:t>[Edge Detect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를 사용한 </a:t>
            </a:r>
            <a:r>
              <a:rPr lang="en-US" altLang="ko-KR" sz="1200" b="1" dirty="0" smtClean="0">
                <a:solidFill>
                  <a:schemeClr val="accent5"/>
                </a:solidFill>
              </a:rPr>
              <a:t>alignment 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결과</a:t>
            </a:r>
            <a:r>
              <a:rPr lang="en-US" altLang="ko-KR" sz="1200" b="1" dirty="0" smtClean="0">
                <a:solidFill>
                  <a:schemeClr val="accent5"/>
                </a:solidFill>
              </a:rPr>
              <a:t>]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321644" y="4849138"/>
            <a:ext cx="2808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5"/>
                </a:solidFill>
              </a:rPr>
              <a:t>[Histogram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을 사용한 </a:t>
            </a:r>
            <a:r>
              <a:rPr lang="en-US" altLang="ko-KR" sz="1200" b="1" dirty="0" smtClean="0">
                <a:solidFill>
                  <a:schemeClr val="accent5"/>
                </a:solidFill>
              </a:rPr>
              <a:t>alignment 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결과</a:t>
            </a:r>
            <a:r>
              <a:rPr lang="en-US" altLang="ko-KR" sz="1200" b="1" dirty="0" smtClean="0">
                <a:solidFill>
                  <a:schemeClr val="accent5"/>
                </a:solidFill>
              </a:rPr>
              <a:t>]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488" y="1664905"/>
            <a:ext cx="2996045" cy="2199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79" y="3864313"/>
            <a:ext cx="3151909" cy="2003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488" y="3834288"/>
            <a:ext cx="2996045" cy="2029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79" y="1664904"/>
            <a:ext cx="3151909" cy="2199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776" y="2623921"/>
            <a:ext cx="328612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598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585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296" y="131982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accent4"/>
                </a:solidFill>
              </a:rPr>
              <a:t>3</a:t>
            </a:r>
            <a:r>
              <a:rPr lang="en-US" altLang="ko-KR" sz="2800" b="1" dirty="0" smtClean="0">
                <a:solidFill>
                  <a:schemeClr val="accent4"/>
                </a:solidFill>
              </a:rPr>
              <a:t>.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958" y="124659"/>
            <a:ext cx="6752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solidFill>
                  <a:schemeClr val="accent4"/>
                </a:solidFill>
                <a:latin typeface="+mj-ea"/>
                <a:ea typeface="+mj-ea"/>
              </a:rPr>
              <a:t>Histogram</a:t>
            </a:r>
            <a:r>
              <a:rPr lang="ko-KR" altLang="en-US" sz="2800" spc="-150" dirty="0" smtClean="0">
                <a:solidFill>
                  <a:schemeClr val="accent4"/>
                </a:solidFill>
                <a:latin typeface="+mj-ea"/>
                <a:ea typeface="+mj-ea"/>
              </a:rPr>
              <a:t>을 사용한 </a:t>
            </a:r>
            <a:r>
              <a:rPr lang="en-US" altLang="ko-KR" sz="2800" spc="-150" dirty="0">
                <a:solidFill>
                  <a:schemeClr val="accent4"/>
                </a:solidFill>
                <a:latin typeface="+mj-ea"/>
                <a:ea typeface="+mj-ea"/>
              </a:rPr>
              <a:t>a</a:t>
            </a:r>
            <a:r>
              <a:rPr lang="en-US" altLang="ko-KR" sz="2800" spc="-150" dirty="0" smtClean="0">
                <a:solidFill>
                  <a:schemeClr val="accent4"/>
                </a:solidFill>
                <a:latin typeface="+mj-ea"/>
                <a:ea typeface="+mj-ea"/>
              </a:rPr>
              <a:t>lignment </a:t>
            </a:r>
            <a:r>
              <a:rPr lang="ko-KR" altLang="en-US" sz="2800" spc="-150" dirty="0" smtClean="0">
                <a:solidFill>
                  <a:schemeClr val="accent4"/>
                </a:solidFill>
                <a:latin typeface="+mj-ea"/>
                <a:ea typeface="+mj-ea"/>
              </a:rPr>
              <a:t>및 각도 </a:t>
            </a:r>
            <a:r>
              <a:rPr lang="ko-KR" altLang="en-US" sz="2800" spc="-150" dirty="0" smtClean="0">
                <a:solidFill>
                  <a:schemeClr val="accent4"/>
                </a:solidFill>
                <a:latin typeface="+mj-ea"/>
                <a:ea typeface="+mj-ea"/>
              </a:rPr>
              <a:t>측</a:t>
            </a:r>
            <a:r>
              <a:rPr lang="ko-KR" altLang="en-US" sz="2800" spc="-150" dirty="0">
                <a:solidFill>
                  <a:schemeClr val="accent4"/>
                </a:solidFill>
                <a:latin typeface="+mj-ea"/>
                <a:ea typeface="+mj-ea"/>
              </a:rPr>
              <a:t>정</a:t>
            </a:r>
            <a:endParaRPr lang="ko-KR" altLang="en-US" sz="28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625" y="670970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/>
                </a:solidFill>
              </a:rPr>
              <a:t>3</a:t>
            </a:r>
            <a:r>
              <a:rPr lang="en-US" altLang="ko-KR" sz="2000" dirty="0" smtClean="0">
                <a:solidFill>
                  <a:schemeClr val="accent4"/>
                </a:solidFill>
              </a:rPr>
              <a:t>-4. </a:t>
            </a:r>
            <a:r>
              <a:rPr lang="ko-KR" altLang="en-US" sz="2000" dirty="0" smtClean="0">
                <a:solidFill>
                  <a:schemeClr val="accent4"/>
                </a:solidFill>
              </a:rPr>
              <a:t>불량 소자 적용</a:t>
            </a:r>
            <a:r>
              <a:rPr lang="en-US" altLang="ko-KR" sz="2000" dirty="0" smtClean="0">
                <a:solidFill>
                  <a:schemeClr val="accent4"/>
                </a:solidFill>
              </a:rPr>
              <a:t>-3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63678" y="6001220"/>
            <a:ext cx="2937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5"/>
                </a:solidFill>
              </a:rPr>
              <a:t>[Edge Detect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를 사용한 </a:t>
            </a:r>
            <a:r>
              <a:rPr lang="en-US" altLang="ko-KR" sz="1200" b="1" dirty="0" smtClean="0">
                <a:solidFill>
                  <a:schemeClr val="accent5"/>
                </a:solidFill>
              </a:rPr>
              <a:t>alignment 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결과</a:t>
            </a:r>
            <a:r>
              <a:rPr lang="en-US" altLang="ko-KR" sz="1200" b="1" dirty="0" smtClean="0">
                <a:solidFill>
                  <a:schemeClr val="accent5"/>
                </a:solidFill>
              </a:rPr>
              <a:t>]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20313" y="4988739"/>
            <a:ext cx="2808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5"/>
                </a:solidFill>
              </a:rPr>
              <a:t>[Histogram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을 사용한 </a:t>
            </a:r>
            <a:r>
              <a:rPr lang="en-US" altLang="ko-KR" sz="1200" b="1" dirty="0" smtClean="0">
                <a:solidFill>
                  <a:schemeClr val="accent5"/>
                </a:solidFill>
              </a:rPr>
              <a:t>alignment 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결과</a:t>
            </a:r>
            <a:r>
              <a:rPr lang="en-US" altLang="ko-KR" sz="1200" b="1" dirty="0" smtClean="0">
                <a:solidFill>
                  <a:schemeClr val="accent5"/>
                </a:solidFill>
              </a:rPr>
              <a:t>]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  <p:pic>
        <p:nvPicPr>
          <p:cNvPr id="18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958" y="1651130"/>
            <a:ext cx="3168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8" y="3798399"/>
            <a:ext cx="3168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958" y="3798399"/>
            <a:ext cx="3168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8" y="1651130"/>
            <a:ext cx="3168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079" y="2219538"/>
            <a:ext cx="314325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680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585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296" y="131982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accent4"/>
                </a:solidFill>
              </a:rPr>
              <a:t>3</a:t>
            </a:r>
            <a:r>
              <a:rPr lang="en-US" altLang="ko-KR" sz="2800" b="1" dirty="0" smtClean="0">
                <a:solidFill>
                  <a:schemeClr val="accent4"/>
                </a:solidFill>
              </a:rPr>
              <a:t>.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958" y="124659"/>
            <a:ext cx="6752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solidFill>
                  <a:schemeClr val="accent4"/>
                </a:solidFill>
                <a:latin typeface="+mj-ea"/>
                <a:ea typeface="+mj-ea"/>
              </a:rPr>
              <a:t>Histogram</a:t>
            </a:r>
            <a:r>
              <a:rPr lang="ko-KR" altLang="en-US" sz="2800" spc="-150" dirty="0" smtClean="0">
                <a:solidFill>
                  <a:schemeClr val="accent4"/>
                </a:solidFill>
                <a:latin typeface="+mj-ea"/>
                <a:ea typeface="+mj-ea"/>
              </a:rPr>
              <a:t>을 사용한 </a:t>
            </a:r>
            <a:r>
              <a:rPr lang="en-US" altLang="ko-KR" sz="2800" spc="-150" dirty="0">
                <a:solidFill>
                  <a:schemeClr val="accent4"/>
                </a:solidFill>
                <a:latin typeface="+mj-ea"/>
                <a:ea typeface="+mj-ea"/>
              </a:rPr>
              <a:t>a</a:t>
            </a:r>
            <a:r>
              <a:rPr lang="en-US" altLang="ko-KR" sz="2800" spc="-150" dirty="0" smtClean="0">
                <a:solidFill>
                  <a:schemeClr val="accent4"/>
                </a:solidFill>
                <a:latin typeface="+mj-ea"/>
                <a:ea typeface="+mj-ea"/>
              </a:rPr>
              <a:t>lignment </a:t>
            </a:r>
            <a:r>
              <a:rPr lang="ko-KR" altLang="en-US" sz="2800" spc="-150" dirty="0" smtClean="0">
                <a:solidFill>
                  <a:schemeClr val="accent4"/>
                </a:solidFill>
                <a:latin typeface="+mj-ea"/>
                <a:ea typeface="+mj-ea"/>
              </a:rPr>
              <a:t>및 각도 </a:t>
            </a:r>
            <a:r>
              <a:rPr lang="ko-KR" altLang="en-US" sz="2800" spc="-150" dirty="0" smtClean="0">
                <a:solidFill>
                  <a:schemeClr val="accent4"/>
                </a:solidFill>
                <a:latin typeface="+mj-ea"/>
                <a:ea typeface="+mj-ea"/>
              </a:rPr>
              <a:t>측</a:t>
            </a:r>
            <a:r>
              <a:rPr lang="ko-KR" altLang="en-US" sz="2800" spc="-150" dirty="0">
                <a:solidFill>
                  <a:schemeClr val="accent4"/>
                </a:solidFill>
                <a:latin typeface="+mj-ea"/>
                <a:ea typeface="+mj-ea"/>
              </a:rPr>
              <a:t>정</a:t>
            </a:r>
            <a:endParaRPr lang="ko-KR" altLang="en-US" sz="28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625" y="670970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/>
                </a:solidFill>
              </a:rPr>
              <a:t>3</a:t>
            </a:r>
            <a:r>
              <a:rPr lang="en-US" altLang="ko-KR" sz="2000" dirty="0" smtClean="0">
                <a:solidFill>
                  <a:schemeClr val="accent4"/>
                </a:solidFill>
              </a:rPr>
              <a:t>-5. </a:t>
            </a:r>
            <a:r>
              <a:rPr lang="ko-KR" altLang="en-US" sz="2000" dirty="0" smtClean="0">
                <a:solidFill>
                  <a:schemeClr val="accent4"/>
                </a:solidFill>
              </a:rPr>
              <a:t>각도 측정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74468" y="6436965"/>
            <a:ext cx="2425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5"/>
                </a:solidFill>
              </a:rPr>
              <a:t>[Histogram</a:t>
            </a:r>
            <a:r>
              <a:rPr lang="ko-KR" altLang="en-US" sz="1200" b="1" dirty="0">
                <a:solidFill>
                  <a:schemeClr val="accent5"/>
                </a:solidFill>
              </a:rPr>
              <a:t>을 사용한 각도 측정</a:t>
            </a:r>
            <a:r>
              <a:rPr lang="en-US" altLang="ko-KR" sz="1200" b="1" dirty="0">
                <a:solidFill>
                  <a:schemeClr val="accent5"/>
                </a:solidFill>
              </a:rPr>
              <a:t> </a:t>
            </a:r>
            <a:r>
              <a:rPr lang="en-US" altLang="ko-KR" sz="1200" b="1" dirty="0" smtClean="0">
                <a:solidFill>
                  <a:schemeClr val="accent5"/>
                </a:solidFill>
              </a:rPr>
              <a:t>]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51689" y="6386994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5"/>
                </a:solidFill>
              </a:rPr>
              <a:t>[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각도 측정</a:t>
            </a:r>
            <a:r>
              <a:rPr lang="en-US" altLang="ko-KR" sz="1200" b="1" dirty="0" smtClean="0">
                <a:solidFill>
                  <a:schemeClr val="accent5"/>
                </a:solidFill>
              </a:rPr>
              <a:t> 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결과</a:t>
            </a:r>
            <a:r>
              <a:rPr lang="en-US" altLang="ko-KR" sz="1200" b="1" dirty="0" smtClean="0">
                <a:solidFill>
                  <a:schemeClr val="accent5"/>
                </a:solidFill>
              </a:rPr>
              <a:t>]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809" y="4151191"/>
            <a:ext cx="349567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281" y="1697425"/>
            <a:ext cx="280987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5" y="1564214"/>
            <a:ext cx="311467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783" y="1564214"/>
            <a:ext cx="3064231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5" y="3617793"/>
            <a:ext cx="3114675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783" y="3617793"/>
            <a:ext cx="3064231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직선 화살표 연결선 25"/>
          <p:cNvCxnSpPr/>
          <p:nvPr/>
        </p:nvCxnSpPr>
        <p:spPr>
          <a:xfrm>
            <a:off x="1571351" y="2631272"/>
            <a:ext cx="2813" cy="417490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2592843" y="2639510"/>
            <a:ext cx="2813" cy="417490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1789654" y="2127660"/>
            <a:ext cx="2813" cy="41749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2811146" y="2127660"/>
            <a:ext cx="2813" cy="41749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이등변 삼각형 29"/>
          <p:cNvSpPr/>
          <p:nvPr/>
        </p:nvSpPr>
        <p:spPr>
          <a:xfrm rot="5400000">
            <a:off x="1343110" y="2747971"/>
            <a:ext cx="143334" cy="180909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/>
          <p:cNvSpPr/>
          <p:nvPr/>
        </p:nvSpPr>
        <p:spPr>
          <a:xfrm rot="16200000">
            <a:off x="2651838" y="2747970"/>
            <a:ext cx="143334" cy="180909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/>
          <p:cNvSpPr/>
          <p:nvPr/>
        </p:nvSpPr>
        <p:spPr>
          <a:xfrm rot="5400000">
            <a:off x="1579817" y="2215474"/>
            <a:ext cx="143334" cy="18090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/>
          <p:cNvSpPr/>
          <p:nvPr/>
        </p:nvSpPr>
        <p:spPr>
          <a:xfrm rot="16200000">
            <a:off x="2910475" y="2215473"/>
            <a:ext cx="143334" cy="18090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1571351" y="5130083"/>
            <a:ext cx="2813" cy="417490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2158749" y="4706807"/>
            <a:ext cx="2813" cy="417490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1608744" y="4487801"/>
            <a:ext cx="2813" cy="41749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2288865" y="4051523"/>
            <a:ext cx="2813" cy="41749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이등변 삼각형 38"/>
          <p:cNvSpPr/>
          <p:nvPr/>
        </p:nvSpPr>
        <p:spPr>
          <a:xfrm rot="5400000">
            <a:off x="1398907" y="5246782"/>
            <a:ext cx="143334" cy="180909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/>
          <p:cNvSpPr/>
          <p:nvPr/>
        </p:nvSpPr>
        <p:spPr>
          <a:xfrm rot="16200000">
            <a:off x="2217198" y="4846521"/>
            <a:ext cx="143334" cy="180909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이등변 삼각형 41"/>
          <p:cNvSpPr/>
          <p:nvPr/>
        </p:nvSpPr>
        <p:spPr>
          <a:xfrm rot="5400000">
            <a:off x="1398907" y="4575615"/>
            <a:ext cx="143334" cy="18090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16200000">
            <a:off x="2349400" y="4124165"/>
            <a:ext cx="143334" cy="18090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3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3323</TotalTime>
  <Words>432</Words>
  <Application>Microsoft Office PowerPoint</Application>
  <PresentationFormat>사용자 지정</PresentationFormat>
  <Paragraphs>103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psb</cp:lastModifiedBy>
  <cp:revision>533</cp:revision>
  <dcterms:created xsi:type="dcterms:W3CDTF">2015-07-07T04:48:58Z</dcterms:created>
  <dcterms:modified xsi:type="dcterms:W3CDTF">2020-12-13T01:10:40Z</dcterms:modified>
</cp:coreProperties>
</file>