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1" r:id="rId6"/>
    <p:sldId id="345" r:id="rId7"/>
    <p:sldId id="343" r:id="rId8"/>
    <p:sldId id="347" r:id="rId9"/>
    <p:sldId id="348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3" d="100"/>
          <a:sy n="103" d="100"/>
        </p:scale>
        <p:origin x="-558" y="-84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5.  25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[20-1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박성범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이효중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전일우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=""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중간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smtClean="0">
                <a:latin typeface="+mn-ea"/>
              </a:rPr>
              <a:t>조원 중 박성범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이효중은 같은 회사에서 머신 비전 개발 및 </a:t>
            </a:r>
            <a:r>
              <a:rPr lang="en-US" altLang="ko-KR" sz="1600" dirty="0" smtClean="0">
                <a:latin typeface="+mn-ea"/>
              </a:rPr>
              <a:t>S/W </a:t>
            </a:r>
            <a:r>
              <a:rPr lang="ko-KR" altLang="en-US" sz="1600" dirty="0" smtClean="0">
                <a:latin typeface="+mn-ea"/>
              </a:rPr>
              <a:t>관련 업무를 수행 중 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 smtClean="0">
                <a:latin typeface="+mn-ea"/>
              </a:rPr>
              <a:t>영상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처리 기술이 필요한 데이터 증량 부분은 이효중 진행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</a:t>
            </a:r>
            <a:r>
              <a:rPr lang="ko-KR" altLang="en-US" sz="1600" dirty="0" err="1" smtClean="0">
                <a:latin typeface="+mn-ea"/>
              </a:rPr>
              <a:t>딥러닝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S/W Coding</a:t>
            </a:r>
            <a:r>
              <a:rPr lang="ko-KR" altLang="en-US" sz="1600" dirty="0" smtClean="0">
                <a:latin typeface="+mn-ea"/>
              </a:rPr>
              <a:t>은 박성범 진행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- S/W </a:t>
            </a:r>
            <a:r>
              <a:rPr lang="ko-KR" altLang="en-US" sz="1600" dirty="0" smtClean="0">
                <a:latin typeface="+mn-ea"/>
              </a:rPr>
              <a:t>관련 부분이 아닌 </a:t>
            </a:r>
            <a:r>
              <a:rPr lang="en-US" altLang="ko-KR" sz="1600" dirty="0" smtClean="0">
                <a:latin typeface="+mn-ea"/>
              </a:rPr>
              <a:t>Part</a:t>
            </a:r>
            <a:r>
              <a:rPr lang="ko-KR" altLang="en-US" sz="1600" dirty="0" smtClean="0">
                <a:latin typeface="+mn-ea"/>
              </a:rPr>
              <a:t>에 대해서는 전일우 진행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=""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41746"/>
              </p:ext>
            </p:extLst>
          </p:nvPr>
        </p:nvGraphicFramePr>
        <p:xfrm>
          <a:off x="1095534" y="3280811"/>
          <a:ext cx="7148874" cy="31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=""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="" xmlns:a16="http://schemas.microsoft.com/office/drawing/2014/main" val="3714030234"/>
                    </a:ext>
                  </a:extLst>
                </a:gridCol>
                <a:gridCol w="2765432">
                  <a:extLst>
                    <a:ext uri="{9D8B030D-6E8A-4147-A177-3AD203B41FA5}">
                      <a16:colId xmlns="" xmlns:a16="http://schemas.microsoft.com/office/drawing/2014/main" val="2966296135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박성범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코딩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학습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결과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㈜ </a:t>
                      </a:r>
                      <a:r>
                        <a:rPr lang="ko-KR" altLang="en-US" sz="1200" dirty="0" err="1" smtClean="0"/>
                        <a:t>인텍플러스</a:t>
                      </a:r>
                      <a:r>
                        <a:rPr lang="ko-KR" altLang="en-US" sz="1200" dirty="0" smtClean="0"/>
                        <a:t> 재직 중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머신 비전 </a:t>
                      </a:r>
                      <a:r>
                        <a:rPr lang="en-US" altLang="ko-KR" sz="1200" dirty="0" smtClean="0"/>
                        <a:t>S/W </a:t>
                      </a:r>
                      <a:r>
                        <a:rPr lang="ko-KR" altLang="en-US" sz="1200" dirty="0" smtClean="0"/>
                        <a:t>개발 업무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이효중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Data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중간 발표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㈜ </a:t>
                      </a:r>
                      <a:r>
                        <a:rPr lang="ko-KR" altLang="en-US" sz="1200" dirty="0" err="1" smtClean="0"/>
                        <a:t>인텍플러스</a:t>
                      </a:r>
                      <a:r>
                        <a:rPr lang="ko-KR" altLang="en-US" sz="1200" dirty="0" smtClean="0"/>
                        <a:t> 재직 중</a:t>
                      </a:r>
                      <a:endParaRPr lang="en-US" altLang="ko-KR" sz="12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머신 비전 </a:t>
                      </a:r>
                      <a:r>
                        <a:rPr lang="en-US" altLang="ko-KR" sz="1200" dirty="0" smtClean="0"/>
                        <a:t>S/W </a:t>
                      </a:r>
                      <a:r>
                        <a:rPr lang="ko-KR" altLang="en-US" sz="1200" dirty="0" smtClean="0"/>
                        <a:t>개발 및 </a:t>
                      </a:r>
                      <a:r>
                        <a:rPr lang="en-US" altLang="ko-KR" sz="1200" dirty="0" smtClean="0"/>
                        <a:t>PM </a:t>
                      </a:r>
                      <a:r>
                        <a:rPr lang="ko-KR" altLang="en-US" sz="1200" dirty="0" smtClean="0"/>
                        <a:t>업무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0566230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전일우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논문 분석</a:t>
                      </a:r>
                      <a:endParaRPr lang="en-US" altLang="ko-KR" sz="1400" dirty="0" smtClean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자료 수집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err="1" smtClean="0"/>
                        <a:t>선일다이파스</a:t>
                      </a:r>
                      <a:r>
                        <a:rPr lang="ko-KR" altLang="en-US" sz="1200" dirty="0" smtClean="0"/>
                        <a:t> 재직 </a:t>
                      </a:r>
                      <a:r>
                        <a:rPr lang="ko-KR" altLang="en-US" sz="1200" dirty="0" smtClean="0"/>
                        <a:t>중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자동차</a:t>
                      </a:r>
                      <a:r>
                        <a:rPr lang="ko-KR" altLang="en-US" sz="1200" baseline="0" dirty="0" smtClean="0"/>
                        <a:t>용  </a:t>
                      </a:r>
                      <a:r>
                        <a:rPr lang="ko-KR" altLang="en-US" sz="1200" baseline="0" dirty="0" err="1" smtClean="0"/>
                        <a:t>냉간단조</a:t>
                      </a:r>
                      <a:r>
                        <a:rPr lang="ko-KR" altLang="en-US" sz="1200" baseline="0" dirty="0" smtClean="0"/>
                        <a:t> 제품 개발 </a:t>
                      </a:r>
                      <a:r>
                        <a:rPr lang="en-US" altLang="ko-KR" sz="1200" baseline="0" dirty="0" smtClean="0"/>
                        <a:t>PM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baseline="0" dirty="0" smtClean="0"/>
                        <a:t>업무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Label</a:t>
            </a:r>
            <a:r>
              <a:rPr lang="ko-KR" altLang="en-US" sz="1400" dirty="0" smtClean="0">
                <a:latin typeface="+mn-ea"/>
              </a:rPr>
              <a:t>이 되어 있는 영상 중 </a:t>
            </a:r>
            <a:r>
              <a:rPr lang="en-US" altLang="ko-KR" sz="1400" dirty="0" smtClean="0">
                <a:latin typeface="+mn-ea"/>
              </a:rPr>
              <a:t>None</a:t>
            </a:r>
            <a:r>
              <a:rPr lang="ko-KR" altLang="en-US" sz="1400" dirty="0" smtClean="0">
                <a:latin typeface="+mn-ea"/>
              </a:rPr>
              <a:t>을 제외한 나머지 유형에 대한 데이터 증량 필요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데이터 증량 방식은 </a:t>
            </a:r>
            <a:r>
              <a:rPr lang="en-US" altLang="ko-KR" sz="1400" dirty="0" smtClean="0">
                <a:latin typeface="+mn-ea"/>
              </a:rPr>
              <a:t>Wafer</a:t>
            </a:r>
            <a:r>
              <a:rPr lang="ko-KR" altLang="en-US" sz="1400" dirty="0" smtClean="0">
                <a:latin typeface="+mn-ea"/>
              </a:rPr>
              <a:t> 형상의 변화가 없도록 회전과 좌우 대칭만 진행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데이터 증량 전 </a:t>
            </a:r>
            <a:r>
              <a:rPr lang="en-US" altLang="ko-KR" sz="1400" dirty="0" smtClean="0">
                <a:latin typeface="+mn-ea"/>
              </a:rPr>
              <a:t>Train, Validation, Test Set 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영상 분류를 선행하여 각기 다른 형상들로 각 </a:t>
            </a: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2276872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=""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=""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Edge-Loc</a:t>
              </a:r>
            </a:p>
            <a:p>
              <a:pPr algn="ctr"/>
              <a:r>
                <a:rPr lang="en-US" altLang="ko-KR" sz="1200"/>
                <a:t>5189</a:t>
              </a:r>
            </a:p>
            <a:p>
              <a:pPr algn="ctr"/>
              <a:r>
                <a:rPr lang="en-US" altLang="ko-KR" sz="1200"/>
                <a:t> (0.64%)</a:t>
              </a:r>
              <a:endParaRPr lang="ko-KR" altLang="en-US" sz="12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=""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Edge-Ring</a:t>
              </a:r>
            </a:p>
            <a:p>
              <a:pPr algn="ctr"/>
              <a:r>
                <a:rPr lang="en-US" altLang="ko-KR" sz="1200"/>
                <a:t>9680</a:t>
              </a:r>
            </a:p>
            <a:p>
              <a:pPr algn="ctr"/>
              <a:r>
                <a:rPr lang="en-US" altLang="ko-KR" sz="1200"/>
                <a:t> (1.19%)</a:t>
              </a:r>
              <a:endParaRPr lang="ko-KR" altLang="en-US" sz="12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Near-full</a:t>
              </a:r>
            </a:p>
            <a:p>
              <a:pPr algn="ctr"/>
              <a:r>
                <a:rPr lang="en-US" altLang="ko-KR" sz="1200"/>
                <a:t>149</a:t>
              </a:r>
            </a:p>
            <a:p>
              <a:pPr algn="ctr"/>
              <a:r>
                <a:rPr lang="en-US" altLang="ko-KR" sz="1200"/>
                <a:t> (0.02%)</a:t>
              </a:r>
              <a:endParaRPr lang="ko-KR" altLang="en-US" sz="120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=""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=""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=""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=""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1036854" y="4255188"/>
            <a:ext cx="3247114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90˚ , 180</a:t>
            </a:r>
            <a:r>
              <a:rPr lang="en-US" altLang="ko-KR" sz="1200" b="1" kern="0" spc="-5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200" b="1" kern="0" spc="-5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270˚ </a:t>
            </a:r>
            <a:r>
              <a:rPr lang="ko-KR" altLang="en-US" sz="1200" b="1" kern="0" spc="-5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적용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대칭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Y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 기준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Flip 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수평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kern="0" spc="-50" dirty="0" err="1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미적용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5004048" y="4222161"/>
            <a:ext cx="36004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kern="0" spc="-5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미적</a:t>
            </a:r>
            <a:r>
              <a:rPr lang="ko-KR" altLang="en-US" sz="1200" b="1" kern="0" spc="-5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이동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kern="0" spc="-50" dirty="0" err="1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미적용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축소 </a:t>
            </a:r>
            <a:r>
              <a:rPr lang="en-US" altLang="ko-KR" sz="1200" b="1" kern="0" spc="-5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kern="0" spc="-50" dirty="0" smtClean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영상을 </a:t>
            </a:r>
            <a:r>
              <a:rPr lang="en-US" altLang="ko-KR" sz="1200" b="1" kern="0" spc="-50" dirty="0" smtClean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212 x 212</a:t>
            </a:r>
            <a:r>
              <a:rPr lang="ko-KR" altLang="en-US" sz="1200" b="1" kern="0" spc="-50" dirty="0" smtClean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200" b="1" kern="0" spc="-5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Resize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=""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4337469"/>
            <a:ext cx="325787" cy="87369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240661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smtClean="0"/>
              <a:t>60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45" name="사각형: 둥근 모서리 30">
            <a:extLst>
              <a:ext uri="{FF2B5EF4-FFF2-40B4-BE49-F238E27FC236}">
                <a16:creationId xmlns:a16="http://schemas.microsoft.com/office/drawing/2014/main" xmlns="" id="{66725BE5-8A44-4E42-80B3-6FE209DF21B0}"/>
              </a:ext>
            </a:extLst>
          </p:cNvPr>
          <p:cNvSpPr/>
          <p:nvPr/>
        </p:nvSpPr>
        <p:spPr>
          <a:xfrm>
            <a:off x="471477" y="5587497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6" name="사각형: 둥근 모서리 31">
            <a:extLst>
              <a:ext uri="{FF2B5EF4-FFF2-40B4-BE49-F238E27FC236}">
                <a16:creationId xmlns:a16="http://schemas.microsoft.com/office/drawing/2014/main" xmlns="" id="{BC75BCD5-7322-4AE5-A7C7-1A503C31A115}"/>
              </a:ext>
            </a:extLst>
          </p:cNvPr>
          <p:cNvSpPr/>
          <p:nvPr/>
        </p:nvSpPr>
        <p:spPr>
          <a:xfrm>
            <a:off x="1407849" y="5582820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47" name="사각형: 둥근 모서리 32">
            <a:extLst>
              <a:ext uri="{FF2B5EF4-FFF2-40B4-BE49-F238E27FC236}">
                <a16:creationId xmlns:a16="http://schemas.microsoft.com/office/drawing/2014/main" xmlns="" id="{8D4FD96A-6EAB-4BA1-A0DA-F3E28B01FA3E}"/>
              </a:ext>
            </a:extLst>
          </p:cNvPr>
          <p:cNvSpPr/>
          <p:nvPr/>
        </p:nvSpPr>
        <p:spPr>
          <a:xfrm>
            <a:off x="2344223" y="5587497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8" name="사각형: 둥근 모서리 33">
            <a:extLst>
              <a:ext uri="{FF2B5EF4-FFF2-40B4-BE49-F238E27FC236}">
                <a16:creationId xmlns:a16="http://schemas.microsoft.com/office/drawing/2014/main" xmlns="" id="{359BD496-6551-42B9-BF19-314406D97D25}"/>
              </a:ext>
            </a:extLst>
          </p:cNvPr>
          <p:cNvSpPr/>
          <p:nvPr/>
        </p:nvSpPr>
        <p:spPr>
          <a:xfrm>
            <a:off x="3280597" y="558412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9" name="사각형: 둥근 모서리 34">
            <a:extLst>
              <a:ext uri="{FF2B5EF4-FFF2-40B4-BE49-F238E27FC236}">
                <a16:creationId xmlns:a16="http://schemas.microsoft.com/office/drawing/2014/main" xmlns="" id="{8CAFA2EF-2241-4684-B679-59244F8BBDB7}"/>
              </a:ext>
            </a:extLst>
          </p:cNvPr>
          <p:cNvSpPr/>
          <p:nvPr/>
        </p:nvSpPr>
        <p:spPr>
          <a:xfrm>
            <a:off x="4216970" y="5582820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50" name="사각형: 둥근 모서리 35">
            <a:extLst>
              <a:ext uri="{FF2B5EF4-FFF2-40B4-BE49-F238E27FC236}">
                <a16:creationId xmlns:a16="http://schemas.microsoft.com/office/drawing/2014/main" xmlns="" id="{0A4772CB-ADC4-4080-AD02-4095AB42F6E8}"/>
              </a:ext>
            </a:extLst>
          </p:cNvPr>
          <p:cNvSpPr/>
          <p:nvPr/>
        </p:nvSpPr>
        <p:spPr>
          <a:xfrm>
            <a:off x="5189843" y="5593062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51" name="사각형: 둥근 모서리 36">
            <a:extLst>
              <a:ext uri="{FF2B5EF4-FFF2-40B4-BE49-F238E27FC236}">
                <a16:creationId xmlns:a16="http://schemas.microsoft.com/office/drawing/2014/main" xmlns="" id="{7E9E3B37-9FD6-4342-84D4-C2D73477DD12}"/>
              </a:ext>
            </a:extLst>
          </p:cNvPr>
          <p:cNvSpPr/>
          <p:nvPr/>
        </p:nvSpPr>
        <p:spPr>
          <a:xfrm>
            <a:off x="6130065" y="5593062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52" name="사각형: 둥근 모서리 37">
            <a:extLst>
              <a:ext uri="{FF2B5EF4-FFF2-40B4-BE49-F238E27FC236}">
                <a16:creationId xmlns:a16="http://schemas.microsoft.com/office/drawing/2014/main" xmlns="" id="{96983987-8493-498B-A4FA-4CE332AEFCEB}"/>
              </a:ext>
            </a:extLst>
          </p:cNvPr>
          <p:cNvSpPr/>
          <p:nvPr/>
        </p:nvSpPr>
        <p:spPr>
          <a:xfrm>
            <a:off x="7071103" y="5577647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53" name="사각형: 둥근 모서리 38">
            <a:extLst>
              <a:ext uri="{FF2B5EF4-FFF2-40B4-BE49-F238E27FC236}">
                <a16:creationId xmlns:a16="http://schemas.microsoft.com/office/drawing/2014/main" xmlns="" id="{2C5D8092-A609-474E-9298-0C605965DF67}"/>
              </a:ext>
            </a:extLst>
          </p:cNvPr>
          <p:cNvSpPr/>
          <p:nvPr/>
        </p:nvSpPr>
        <p:spPr>
          <a:xfrm>
            <a:off x="8007475" y="5593062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xmlns="" id="{D06FE47F-F297-4ECA-A305-60FCD516B5A0}"/>
              </a:ext>
            </a:extLst>
          </p:cNvPr>
          <p:cNvSpPr/>
          <p:nvPr/>
        </p:nvSpPr>
        <p:spPr>
          <a:xfrm rot="5400000">
            <a:off x="4475991" y="1258221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smtClean="0">
                <a:latin typeface="+mn-ea"/>
              </a:rPr>
              <a:t>전처리</a:t>
            </a:r>
            <a:r>
              <a:rPr lang="en-US" altLang="ko-KR" sz="2000" b="1" dirty="0" smtClean="0">
                <a:latin typeface="+mn-ea"/>
              </a:rPr>
              <a:t>(Resize)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Wafer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Sawing(</a:t>
            </a:r>
            <a:r>
              <a:rPr lang="ko-KR" altLang="en-US" sz="1400" dirty="0" smtClean="0">
                <a:latin typeface="+mn-ea"/>
              </a:rPr>
              <a:t>절단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크기에 따라 영상의 크기는 </a:t>
            </a:r>
            <a:r>
              <a:rPr lang="en-US" altLang="ko-KR" sz="1400" dirty="0" smtClean="0">
                <a:latin typeface="+mn-ea"/>
              </a:rPr>
              <a:t>26~212</a:t>
            </a:r>
            <a:r>
              <a:rPr lang="ko-KR" altLang="en-US" sz="1400" dirty="0" smtClean="0">
                <a:latin typeface="+mn-ea"/>
              </a:rPr>
              <a:t>까지 다양한 분포를 보임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모든 영상을 동일한 크기로 변환이 필요하나 </a:t>
            </a:r>
            <a:r>
              <a:rPr lang="en-US" altLang="ko-KR" sz="1400" dirty="0" smtClean="0">
                <a:latin typeface="+mn-ea"/>
              </a:rPr>
              <a:t>Resize</a:t>
            </a:r>
            <a:r>
              <a:rPr lang="ko-KR" altLang="en-US" sz="1400" dirty="0" smtClean="0">
                <a:latin typeface="+mn-ea"/>
              </a:rPr>
              <a:t>의 크기가 작을 경우 손실되는 </a:t>
            </a:r>
            <a:r>
              <a:rPr lang="en-US" altLang="ko-KR" sz="1400" dirty="0" smtClean="0">
                <a:latin typeface="+mn-ea"/>
              </a:rPr>
              <a:t>Data</a:t>
            </a:r>
            <a:r>
              <a:rPr lang="ko-KR" altLang="en-US" sz="1400" dirty="0" smtClean="0">
                <a:latin typeface="+mn-ea"/>
              </a:rPr>
              <a:t>가 존재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- </a:t>
            </a:r>
            <a:r>
              <a:rPr lang="en-US" altLang="ko-KR" sz="1400" dirty="0" smtClean="0">
                <a:latin typeface="+mn-ea"/>
              </a:rPr>
              <a:t>Resize </a:t>
            </a:r>
            <a:r>
              <a:rPr lang="ko-KR" altLang="en-US" sz="1400" dirty="0" smtClean="0">
                <a:latin typeface="+mn-ea"/>
              </a:rPr>
              <a:t>시 양선형 보간 등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성능 좋은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err="1" smtClean="0">
                <a:latin typeface="+mn-ea"/>
              </a:rPr>
              <a:t>보간법</a:t>
            </a:r>
            <a:r>
              <a:rPr lang="ko-KR" altLang="en-US" sz="1400" dirty="0" smtClean="0">
                <a:latin typeface="+mn-ea"/>
              </a:rPr>
              <a:t> 사용 시 일부</a:t>
            </a:r>
            <a:r>
              <a:rPr lang="en-US" altLang="ko-KR" sz="1400" dirty="0" smtClean="0">
                <a:latin typeface="+mn-ea"/>
              </a:rPr>
              <a:t> Data </a:t>
            </a:r>
            <a:r>
              <a:rPr lang="ko-KR" altLang="en-US" sz="1400" dirty="0" smtClean="0">
                <a:latin typeface="+mn-ea"/>
              </a:rPr>
              <a:t>손실로 인해 </a:t>
            </a:r>
            <a:r>
              <a:rPr lang="ko-KR" altLang="en-US" sz="1400" dirty="0" err="1" smtClean="0">
                <a:latin typeface="+mn-ea"/>
              </a:rPr>
              <a:t>최근방</a:t>
            </a:r>
            <a:r>
              <a:rPr lang="ko-KR" altLang="en-US" sz="1400" dirty="0" smtClean="0">
                <a:latin typeface="+mn-ea"/>
              </a:rPr>
              <a:t> 이웃 </a:t>
            </a:r>
            <a:r>
              <a:rPr lang="ko-KR" altLang="en-US" sz="1400" dirty="0" err="1" smtClean="0">
                <a:latin typeface="+mn-ea"/>
              </a:rPr>
              <a:t>보간법</a:t>
            </a:r>
            <a:r>
              <a:rPr lang="en-US" altLang="ko-KR" sz="1400" dirty="0" smtClean="0">
                <a:latin typeface="+mn-ea"/>
              </a:rPr>
              <a:t>(Nearest interpolation)</a:t>
            </a:r>
            <a:r>
              <a:rPr lang="ko-KR" altLang="en-US" sz="1400" dirty="0" smtClean="0">
                <a:latin typeface="+mn-ea"/>
              </a:rPr>
              <a:t> 적용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29" name="Picture 5" descr="E:\Depot\Depot_GraduateSchool\Project01\TestData\Center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931" y="3108144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Depot\Depot_GraduateSchool\Project01\00000_B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39983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Depot\Depot_GraduateSchool\Project01\00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81" y="4029422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Depot\Depot_GraduateSchool\Project01\TestData\Center\9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" y="3615088"/>
            <a:ext cx="295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Depot\Depot_GraduateSchool\Project01\TestData\Center\9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8" y="4341492"/>
            <a:ext cx="5810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356" y="473617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61 X 42 &gt;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398102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31 X 39 &gt;</a:t>
            </a:r>
            <a:endParaRPr lang="ko-KR" altLang="en-US" sz="1200" dirty="0"/>
          </a:p>
        </p:txBody>
      </p:sp>
      <p:pic>
        <p:nvPicPr>
          <p:cNvPr id="20" name="Picture 5" descr="E:\Depot\Depot_GraduateSchool\Project01\TestData\Center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" y="3002469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86080" y="3231969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26 X 26 &gt;</a:t>
            </a:r>
            <a:endParaRPr lang="ko-KR" altLang="en-US" sz="1200" dirty="0"/>
          </a:p>
        </p:txBody>
      </p:sp>
      <p:pic>
        <p:nvPicPr>
          <p:cNvPr id="1034" name="Picture 10" descr="E:\Depot\Depot_GraduateSchool\Project01\TestData\Scratch\9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79" y="2852936"/>
            <a:ext cx="8001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24585" y="487223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84 X 212 &gt;</a:t>
            </a:r>
            <a:endParaRPr lang="ko-KR" altLang="en-US" sz="1200" dirty="0"/>
          </a:p>
        </p:txBody>
      </p:sp>
      <p:pic>
        <p:nvPicPr>
          <p:cNvPr id="1035" name="Picture 11" descr="E:\Depot\Depot_GraduateSchool\Project01\TestData\Scratch\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5" y="5149235"/>
            <a:ext cx="628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58876" y="612078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66 X 102 &gt;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839626" y="6155870"/>
            <a:ext cx="1220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150 X 107 &gt;</a:t>
            </a:r>
            <a:endParaRPr lang="ko-KR" altLang="en-US" sz="1200" dirty="0"/>
          </a:p>
        </p:txBody>
      </p:sp>
      <p:pic>
        <p:nvPicPr>
          <p:cNvPr id="1040" name="Picture 16" descr="E:\Depot\Depot_GraduateSchool\Project01\DataSet\462_ResizeNeares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:\Depot\Depot_GraduateSchool\Project01\DataSet\Random_6928\00463_R000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6553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7" descr="E:\Depot\Depot_GraduateSchool\Project01\TestData\Random\462.png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54" y="5154914"/>
            <a:ext cx="1428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9927" y="2710458"/>
            <a:ext cx="3191953" cy="38844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6" idx="3"/>
            <a:endCxn id="1040" idx="1"/>
          </p:cNvCxnSpPr>
          <p:nvPr/>
        </p:nvCxnSpPr>
        <p:spPr>
          <a:xfrm flipV="1">
            <a:off x="3164104" y="4004984"/>
            <a:ext cx="759824" cy="165951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6" idx="3"/>
            <a:endCxn id="1042" idx="1"/>
          </p:cNvCxnSpPr>
          <p:nvPr/>
        </p:nvCxnSpPr>
        <p:spPr>
          <a:xfrm flipV="1">
            <a:off x="3164104" y="5585533"/>
            <a:ext cx="759824" cy="7896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6666" y="3007985"/>
            <a:ext cx="153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Resize 64 X 64 &gt;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91707" y="6305533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Resize 212 X 212 &gt;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546726" y="283114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&lt; 26 X 26 </a:t>
            </a:r>
            <a:r>
              <a:rPr lang="ko-KR" altLang="en-US" sz="1200" dirty="0" smtClean="0"/>
              <a:t>원</a:t>
            </a:r>
            <a:r>
              <a:rPr lang="ko-KR" altLang="en-US" sz="1200" dirty="0"/>
              <a:t>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11" name="꺾인 연결선 10"/>
          <p:cNvCxnSpPr>
            <a:stCxn id="1029" idx="2"/>
            <a:endCxn id="1030" idx="0"/>
          </p:cNvCxnSpPr>
          <p:nvPr/>
        </p:nvCxnSpPr>
        <p:spPr>
          <a:xfrm rot="5400000">
            <a:off x="6439459" y="3253685"/>
            <a:ext cx="684189" cy="888406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029" idx="2"/>
            <a:endCxn id="1031" idx="0"/>
          </p:cNvCxnSpPr>
          <p:nvPr/>
        </p:nvCxnSpPr>
        <p:spPr>
          <a:xfrm rot="16200000" flipH="1">
            <a:off x="7329473" y="3252076"/>
            <a:ext cx="673628" cy="881063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73537" y="3645024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Resize 212 X 212 &gt;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594198" y="552600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smtClean="0"/>
              <a:t>양선형 </a:t>
            </a:r>
            <a:r>
              <a:rPr lang="ko-KR" altLang="en-US" sz="1200" dirty="0" err="1" smtClean="0"/>
              <a:t>보간법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182525" y="552826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</a:t>
            </a:r>
            <a:r>
              <a:rPr lang="ko-KR" altLang="en-US" sz="1200" dirty="0" err="1" smtClean="0"/>
              <a:t>최근방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이웃 </a:t>
            </a:r>
            <a:r>
              <a:rPr lang="ko-KR" altLang="en-US" sz="1200" dirty="0" err="1" smtClean="0"/>
              <a:t>보간법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</a:t>
            </a:r>
            <a:r>
              <a:rPr lang="en-US" altLang="ko-KR" sz="2000" b="1" dirty="0" smtClean="0">
                <a:latin typeface="+mn-ea"/>
              </a:rPr>
              <a:t>augmentation/1</a:t>
            </a:r>
            <a:r>
              <a:rPr lang="ko-KR" altLang="en-US" sz="2000" b="1" dirty="0" smtClean="0">
                <a:latin typeface="+mn-ea"/>
              </a:rPr>
              <a:t>차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모든 영상을 </a:t>
            </a:r>
            <a:r>
              <a:rPr lang="en-US" altLang="ko-KR" sz="1400" dirty="0" smtClean="0">
                <a:latin typeface="+mn-ea"/>
              </a:rPr>
              <a:t>212 X 212 </a:t>
            </a:r>
            <a:r>
              <a:rPr lang="ko-KR" altLang="en-US" sz="1400" dirty="0" smtClean="0">
                <a:latin typeface="+mn-ea"/>
              </a:rPr>
              <a:t>크기로 </a:t>
            </a:r>
            <a:r>
              <a:rPr lang="en-US" altLang="ko-KR" sz="1400" dirty="0" smtClean="0">
                <a:latin typeface="+mn-ea"/>
              </a:rPr>
              <a:t>Resize. None</a:t>
            </a:r>
            <a:r>
              <a:rPr lang="ko-KR" altLang="en-US" sz="1400" dirty="0" smtClean="0">
                <a:latin typeface="+mn-ea"/>
              </a:rPr>
              <a:t>은 </a:t>
            </a:r>
            <a:r>
              <a:rPr lang="en-US" altLang="ko-KR" sz="1400" dirty="0" smtClean="0">
                <a:latin typeface="+mn-ea"/>
              </a:rPr>
              <a:t>10,000 </a:t>
            </a:r>
            <a:r>
              <a:rPr lang="ko-KR" altLang="en-US" sz="1400" dirty="0" smtClean="0">
                <a:latin typeface="+mn-ea"/>
              </a:rPr>
              <a:t>개만 </a:t>
            </a:r>
            <a:r>
              <a:rPr lang="en-US" altLang="ko-KR" sz="1400" dirty="0" smtClean="0">
                <a:latin typeface="+mn-ea"/>
              </a:rPr>
              <a:t>Resize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- </a:t>
            </a:r>
            <a:r>
              <a:rPr lang="ko-KR" altLang="en-US" sz="1400" dirty="0" smtClean="0">
                <a:latin typeface="+mn-ea"/>
              </a:rPr>
              <a:t>영상이 부족한 경우 </a:t>
            </a:r>
            <a:r>
              <a:rPr lang="en-US" altLang="ko-KR" sz="1400" dirty="0" smtClean="0">
                <a:latin typeface="+mn-ea"/>
              </a:rPr>
              <a:t>180˚</a:t>
            </a:r>
            <a:r>
              <a:rPr lang="ko-KR" altLang="en-US" sz="1400" dirty="0" smtClean="0">
                <a:latin typeface="+mn-ea"/>
              </a:rPr>
              <a:t>회전</a:t>
            </a:r>
            <a:r>
              <a:rPr lang="en-US" altLang="ko-KR" sz="1400" dirty="0" smtClean="0">
                <a:latin typeface="+mn-ea"/>
              </a:rPr>
              <a:t>,  Resize </a:t>
            </a:r>
            <a:r>
              <a:rPr lang="ko-KR" altLang="en-US" sz="1400" dirty="0" smtClean="0">
                <a:latin typeface="+mn-ea"/>
              </a:rPr>
              <a:t>원본 </a:t>
            </a:r>
            <a:r>
              <a:rPr lang="en-US" altLang="ko-KR" sz="1400" dirty="0" smtClean="0">
                <a:latin typeface="+mn-ea"/>
              </a:rPr>
              <a:t>Y</a:t>
            </a:r>
            <a:r>
              <a:rPr lang="ko-KR" altLang="en-US" sz="1400" dirty="0" smtClean="0">
                <a:latin typeface="+mn-ea"/>
              </a:rPr>
              <a:t>축 대칭 이동</a:t>
            </a:r>
            <a:r>
              <a:rPr lang="en-US" altLang="ko-KR" sz="1400" dirty="0" smtClean="0">
                <a:latin typeface="+mn-ea"/>
              </a:rPr>
              <a:t>, 90˚ / 270˚ </a:t>
            </a:r>
            <a:r>
              <a:rPr lang="ko-KR" altLang="en-US" sz="1400" dirty="0" smtClean="0">
                <a:latin typeface="+mn-ea"/>
              </a:rPr>
              <a:t>회전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각 회전 영상 </a:t>
            </a:r>
            <a:r>
              <a:rPr lang="en-US" altLang="ko-KR" sz="1400" dirty="0" smtClean="0">
                <a:latin typeface="+mn-ea"/>
              </a:rPr>
              <a:t>Y</a:t>
            </a:r>
            <a:r>
              <a:rPr lang="ko-KR" altLang="en-US" sz="1400" dirty="0" smtClean="0">
                <a:latin typeface="+mn-ea"/>
              </a:rPr>
              <a:t>축 대칭 이동으로 데이터 증량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3" name="Picture 15" descr="E:\Depot\Depot_GraduateSchool\Project01\DataSet\Random_6928\00002_R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132013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:\Depot\Depot_GraduateSchool\Project01\DataSet\Random_6928\00002_R000_Fli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4593684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E:\Depot\Depot_GraduateSchool\Project01\DataSet\Random_6928\00002_R09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5" y="2998049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:\Depot\Depot_GraduateSchool\Project01\DataSet\Random_6928\00002_R090_Fli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05" y="4593684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E:\Depot\Depot_GraduateSchool\Project01\DataSet\Random_6928\00002_R18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84" y="2998049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:\Depot\Depot_GraduateSchool\Project01\DataSet\Random_6928\00002_R180_Flip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84" y="4593188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E:\Depot\Depot_GraduateSchool\Project01\DataSet\Random_6928\00002_R270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39" y="2998049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:\Depot\Depot_GraduateSchool\Project01\DataSet\Random_6928\00002_R270_Flip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39" y="4583068"/>
            <a:ext cx="1211580" cy="12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:\Depot\Depot_GraduateSchool\Project01\TestData\Random\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08" y="2613978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화살표 연결선 19"/>
          <p:cNvCxnSpPr>
            <a:stCxn id="2071" idx="3"/>
            <a:endCxn id="2063" idx="1"/>
          </p:cNvCxnSpPr>
          <p:nvPr/>
        </p:nvCxnSpPr>
        <p:spPr>
          <a:xfrm>
            <a:off x="1029758" y="2737803"/>
            <a:ext cx="96573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69" idx="2"/>
            <a:endCxn id="2070" idx="0"/>
          </p:cNvCxnSpPr>
          <p:nvPr/>
        </p:nvCxnSpPr>
        <p:spPr>
          <a:xfrm>
            <a:off x="7886729" y="4209629"/>
            <a:ext cx="0" cy="37343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65" idx="2"/>
            <a:endCxn id="2066" idx="0"/>
          </p:cNvCxnSpPr>
          <p:nvPr/>
        </p:nvCxnSpPr>
        <p:spPr>
          <a:xfrm>
            <a:off x="6144395" y="4209629"/>
            <a:ext cx="0" cy="38405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063" idx="2"/>
            <a:endCxn id="2064" idx="0"/>
          </p:cNvCxnSpPr>
          <p:nvPr/>
        </p:nvCxnSpPr>
        <p:spPr>
          <a:xfrm>
            <a:off x="2601278" y="3343593"/>
            <a:ext cx="0" cy="125009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67" idx="2"/>
            <a:endCxn id="2068" idx="0"/>
          </p:cNvCxnSpPr>
          <p:nvPr/>
        </p:nvCxnSpPr>
        <p:spPr>
          <a:xfrm>
            <a:off x="4408074" y="4209629"/>
            <a:ext cx="0" cy="3835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66725BE5-8A44-4E42-80B3-6FE209DF21B0}"/>
              </a:ext>
            </a:extLst>
          </p:cNvPr>
          <p:cNvSpPr/>
          <p:nvPr/>
        </p:nvSpPr>
        <p:spPr>
          <a:xfrm>
            <a:off x="395536" y="5959824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BC75BCD5-7322-4AE5-A7C7-1A503C31A115}"/>
              </a:ext>
            </a:extLst>
          </p:cNvPr>
          <p:cNvSpPr/>
          <p:nvPr/>
        </p:nvSpPr>
        <p:spPr>
          <a:xfrm>
            <a:off x="1331908" y="5955147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D4FD96A-6EAB-4BA1-A0DA-F3E28B01FA3E}"/>
              </a:ext>
            </a:extLst>
          </p:cNvPr>
          <p:cNvSpPr/>
          <p:nvPr/>
        </p:nvSpPr>
        <p:spPr>
          <a:xfrm>
            <a:off x="2268282" y="5959824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Donut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4,440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59BD496-6551-42B9-BF19-314406D97D25}"/>
              </a:ext>
            </a:extLst>
          </p:cNvPr>
          <p:cNvSpPr/>
          <p:nvPr/>
        </p:nvSpPr>
        <p:spPr>
          <a:xfrm>
            <a:off x="3204656" y="5956453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8CAFA2EF-2241-4684-B679-59244F8BBDB7}"/>
              </a:ext>
            </a:extLst>
          </p:cNvPr>
          <p:cNvSpPr/>
          <p:nvPr/>
        </p:nvSpPr>
        <p:spPr>
          <a:xfrm>
            <a:off x="4141029" y="5955147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0A4772CB-ADC4-4080-AD02-4095AB42F6E8}"/>
              </a:ext>
            </a:extLst>
          </p:cNvPr>
          <p:cNvSpPr/>
          <p:nvPr/>
        </p:nvSpPr>
        <p:spPr>
          <a:xfrm>
            <a:off x="5113902" y="5965389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E9E3B37-9FD6-4342-84D4-C2D73477DD12}"/>
              </a:ext>
            </a:extLst>
          </p:cNvPr>
          <p:cNvSpPr/>
          <p:nvPr/>
        </p:nvSpPr>
        <p:spPr>
          <a:xfrm>
            <a:off x="6054124" y="5965389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Random</a:t>
            </a: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</a:rPr>
              <a:t>6,928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6983987-8493-498B-A4FA-4CE332AEFCEB}"/>
              </a:ext>
            </a:extLst>
          </p:cNvPr>
          <p:cNvSpPr/>
          <p:nvPr/>
        </p:nvSpPr>
        <p:spPr>
          <a:xfrm>
            <a:off x="6995162" y="5949974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Scratch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9,544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2C5D8092-A609-474E-9298-0C605965DF67}"/>
              </a:ext>
            </a:extLst>
          </p:cNvPr>
          <p:cNvSpPr/>
          <p:nvPr/>
        </p:nvSpPr>
        <p:spPr>
          <a:xfrm>
            <a:off x="7931534" y="5965389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Near-full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1,192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49" name="꺾인 연결선 48"/>
          <p:cNvCxnSpPr>
            <a:stCxn id="2063" idx="3"/>
            <a:endCxn id="2067" idx="0"/>
          </p:cNvCxnSpPr>
          <p:nvPr/>
        </p:nvCxnSpPr>
        <p:spPr>
          <a:xfrm>
            <a:off x="3207068" y="2737803"/>
            <a:ext cx="1201006" cy="260246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063" idx="3"/>
            <a:endCxn id="2065" idx="0"/>
          </p:cNvCxnSpPr>
          <p:nvPr/>
        </p:nvCxnSpPr>
        <p:spPr>
          <a:xfrm>
            <a:off x="3207068" y="2737803"/>
            <a:ext cx="2937327" cy="260246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63" idx="3"/>
            <a:endCxn id="2069" idx="0"/>
          </p:cNvCxnSpPr>
          <p:nvPr/>
        </p:nvCxnSpPr>
        <p:spPr>
          <a:xfrm>
            <a:off x="3207068" y="2737803"/>
            <a:ext cx="4679661" cy="260246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29758" y="2475478"/>
            <a:ext cx="93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Resize &gt;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822817" y="2442583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&lt; 180˚ 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601617" y="2442582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&lt; 90˚ 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301473" y="244258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&lt; 270˚ </a:t>
            </a:r>
            <a:r>
              <a:rPr lang="ko-KR" altLang="en-US" sz="1200" dirty="0" smtClean="0"/>
              <a:t>회전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692275" y="383013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Y</a:t>
            </a:r>
            <a:r>
              <a:rPr lang="ko-KR" altLang="en-US" sz="1200" dirty="0" smtClean="0"/>
              <a:t>축 대칭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419872" y="4257848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Y</a:t>
            </a:r>
            <a:r>
              <a:rPr lang="ko-KR" altLang="en-US" sz="1200" dirty="0" smtClean="0"/>
              <a:t>축 대칭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153073" y="4257847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Y</a:t>
            </a:r>
            <a:r>
              <a:rPr lang="ko-KR" altLang="en-US" sz="1200" dirty="0" smtClean="0"/>
              <a:t>축 대칭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854452" y="426315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Y</a:t>
            </a:r>
            <a:r>
              <a:rPr lang="ko-KR" altLang="en-US" sz="1200" dirty="0" smtClean="0"/>
              <a:t>축 대칭</a:t>
            </a:r>
            <a:r>
              <a:rPr lang="en-US" altLang="ko-KR" sz="1200" dirty="0" smtClean="0"/>
              <a:t> &gt;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47876" y="4073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50344" y="4224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55976" y="2699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0718" y="269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00918" y="26832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2526" y="4263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08154" y="4263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6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8805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</a:t>
            </a:r>
            <a:r>
              <a:rPr lang="en-US" altLang="ko-KR" sz="2000" b="1" dirty="0" smtClean="0">
                <a:latin typeface="+mn-ea"/>
              </a:rPr>
              <a:t>augmentation/2</a:t>
            </a:r>
            <a:r>
              <a:rPr lang="ko-KR" altLang="en-US" sz="2000" b="1" dirty="0" smtClean="0">
                <a:latin typeface="+mn-ea"/>
              </a:rPr>
              <a:t>차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예정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- 1</a:t>
            </a:r>
            <a:r>
              <a:rPr lang="ko-KR" altLang="en-US" sz="1400" dirty="0" smtClean="0">
                <a:latin typeface="+mn-ea"/>
              </a:rPr>
              <a:t>차 증량 이후 </a:t>
            </a:r>
            <a:r>
              <a:rPr lang="en-US" altLang="ko-KR" sz="1400" dirty="0" smtClean="0">
                <a:latin typeface="+mn-ea"/>
              </a:rPr>
              <a:t>10,000</a:t>
            </a:r>
            <a:r>
              <a:rPr lang="ko-KR" altLang="en-US" sz="1400" dirty="0" smtClean="0">
                <a:latin typeface="+mn-ea"/>
              </a:rPr>
              <a:t>개에 부족한 영상은 </a:t>
            </a:r>
            <a:r>
              <a:rPr lang="ko-KR" altLang="en-US" sz="1400" dirty="0" err="1" smtClean="0">
                <a:latin typeface="+mn-ea"/>
              </a:rPr>
              <a:t>난수를</a:t>
            </a:r>
            <a:r>
              <a:rPr lang="ko-KR" altLang="en-US" sz="1400" dirty="0" smtClean="0">
                <a:latin typeface="+mn-ea"/>
              </a:rPr>
              <a:t> 활용한 불량 </a:t>
            </a:r>
            <a:r>
              <a:rPr lang="ko-KR" altLang="en-US" sz="1400" dirty="0" err="1" smtClean="0">
                <a:latin typeface="+mn-ea"/>
              </a:rPr>
              <a:t>맵을</a:t>
            </a:r>
            <a:r>
              <a:rPr lang="ko-KR" altLang="en-US" sz="1400" dirty="0" smtClean="0">
                <a:latin typeface="+mn-ea"/>
              </a:rPr>
              <a:t> 생성하여 추가 예정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- 100 X 100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차원 배열 공간 생성 후 각 유형의 특징을 가중치로 표현하여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발생하여 </a:t>
            </a:r>
            <a:r>
              <a:rPr lang="en-US" altLang="ko-KR" sz="1400" dirty="0" smtClean="0">
                <a:latin typeface="+mn-ea"/>
              </a:rPr>
              <a:t>Pass, Fail </a:t>
            </a:r>
            <a:r>
              <a:rPr lang="ko-KR" altLang="en-US" sz="1400" dirty="0" smtClean="0">
                <a:latin typeface="+mn-ea"/>
              </a:rPr>
              <a:t>구성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+ Donut </a:t>
            </a:r>
            <a:r>
              <a:rPr lang="ko-KR" altLang="en-US" sz="1400" dirty="0" smtClean="0">
                <a:latin typeface="+mn-ea"/>
              </a:rPr>
              <a:t>부족 분 </a:t>
            </a:r>
            <a:r>
              <a:rPr lang="en-US" altLang="ko-KR" sz="1400" dirty="0" smtClean="0">
                <a:latin typeface="+mn-ea"/>
              </a:rPr>
              <a:t>5,560</a:t>
            </a:r>
            <a:r>
              <a:rPr lang="ko-KR" altLang="en-US" sz="1400" dirty="0" smtClean="0">
                <a:latin typeface="+mn-ea"/>
              </a:rPr>
              <a:t>개</a:t>
            </a:r>
            <a:r>
              <a:rPr lang="en-US" altLang="ko-KR" sz="1400" dirty="0" smtClean="0">
                <a:latin typeface="+mn-ea"/>
              </a:rPr>
              <a:t>, Scratch 450</a:t>
            </a:r>
            <a:r>
              <a:rPr lang="ko-KR" altLang="en-US" sz="1400" dirty="0" smtClean="0">
                <a:latin typeface="+mn-ea"/>
              </a:rPr>
              <a:t>개</a:t>
            </a:r>
            <a:r>
              <a:rPr lang="en-US" altLang="ko-KR" sz="1400" dirty="0" smtClean="0">
                <a:latin typeface="+mn-ea"/>
              </a:rPr>
              <a:t>, Random 3,072</a:t>
            </a:r>
            <a:r>
              <a:rPr lang="ko-KR" altLang="en-US" sz="1400" dirty="0" smtClean="0">
                <a:latin typeface="+mn-ea"/>
              </a:rPr>
              <a:t>개</a:t>
            </a:r>
            <a:r>
              <a:rPr lang="en-US" altLang="ko-KR" sz="1400" dirty="0" smtClean="0">
                <a:latin typeface="+mn-ea"/>
              </a:rPr>
              <a:t>, Near-full 8,808</a:t>
            </a:r>
            <a:r>
              <a:rPr lang="ko-KR" altLang="en-US" sz="1400" dirty="0" smtClean="0">
                <a:latin typeface="+mn-ea"/>
              </a:rPr>
              <a:t>개 부족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+ Random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Near-Full</a:t>
            </a:r>
            <a:r>
              <a:rPr lang="ko-KR" altLang="en-US" sz="1400" dirty="0" smtClean="0">
                <a:latin typeface="+mn-ea"/>
              </a:rPr>
              <a:t>은 각각 </a:t>
            </a:r>
            <a:r>
              <a:rPr lang="en-US" altLang="ko-KR" sz="1400" dirty="0" smtClean="0">
                <a:latin typeface="+mn-ea"/>
              </a:rPr>
              <a:t>50%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95% </a:t>
            </a:r>
            <a:r>
              <a:rPr lang="ko-KR" altLang="en-US" sz="1400" dirty="0" smtClean="0">
                <a:latin typeface="+mn-ea"/>
              </a:rPr>
              <a:t>확률의 불량 발생 예정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+ Scratch</a:t>
            </a:r>
            <a:r>
              <a:rPr lang="ko-KR" altLang="en-US" sz="1400" dirty="0" smtClean="0">
                <a:latin typeface="+mn-ea"/>
              </a:rPr>
              <a:t>와 </a:t>
            </a:r>
            <a:r>
              <a:rPr lang="en-US" altLang="ko-KR" sz="1400" dirty="0" smtClean="0">
                <a:latin typeface="+mn-ea"/>
              </a:rPr>
              <a:t>Donut</a:t>
            </a:r>
            <a:r>
              <a:rPr lang="ko-KR" altLang="en-US" sz="1400" dirty="0" smtClean="0">
                <a:latin typeface="+mn-ea"/>
              </a:rPr>
              <a:t>은 아래의 기본</a:t>
            </a:r>
            <a:r>
              <a:rPr lang="en-US" altLang="ko-KR" sz="1400" dirty="0" smtClean="0">
                <a:latin typeface="+mn-ea"/>
              </a:rPr>
              <a:t> Map </a:t>
            </a:r>
            <a:r>
              <a:rPr lang="ko-KR" altLang="en-US" sz="1400" dirty="0" smtClean="0">
                <a:latin typeface="+mn-ea"/>
              </a:rPr>
              <a:t>구성 후 </a:t>
            </a:r>
            <a:r>
              <a:rPr lang="en-US" altLang="ko-KR" sz="1400" dirty="0" smtClean="0">
                <a:latin typeface="+mn-ea"/>
              </a:rPr>
              <a:t>Pass </a:t>
            </a:r>
            <a:r>
              <a:rPr lang="ko-KR" altLang="en-US" sz="1400" dirty="0" smtClean="0">
                <a:latin typeface="+mn-ea"/>
              </a:rPr>
              <a:t>영역 </a:t>
            </a:r>
            <a:r>
              <a:rPr lang="en-US" altLang="ko-KR" sz="1400" dirty="0" smtClean="0">
                <a:latin typeface="+mn-ea"/>
              </a:rPr>
              <a:t>5%, </a:t>
            </a:r>
            <a:r>
              <a:rPr lang="ko-KR" altLang="en-US" sz="1400" dirty="0" smtClean="0">
                <a:latin typeface="+mn-ea"/>
              </a:rPr>
              <a:t>불량 영역 </a:t>
            </a:r>
            <a:r>
              <a:rPr lang="en-US" altLang="ko-KR" sz="1400" dirty="0" smtClean="0">
                <a:latin typeface="+mn-ea"/>
              </a:rPr>
              <a:t>95%</a:t>
            </a:r>
            <a:r>
              <a:rPr lang="ko-KR" altLang="en-US" sz="1400" dirty="0" smtClean="0">
                <a:latin typeface="+mn-ea"/>
              </a:rPr>
              <a:t>의 확률로 불량 생성 예정 </a:t>
            </a: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  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88" y="3007985"/>
            <a:ext cx="282731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056" y="3007985"/>
            <a:ext cx="282731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3" y="3203856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3" y="3717032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3" y="4228499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52724" y="5744289"/>
            <a:ext cx="1011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&lt; Scratch &gt;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705" y="3203856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배경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9073" y="3717032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Pass [5%]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8705" y="4228499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불량</a:t>
            </a:r>
            <a:r>
              <a:rPr lang="en-US" altLang="ko-KR" sz="1200" dirty="0" smtClean="0"/>
              <a:t> [95%]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98468" y="574428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&lt; Donut &gt;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44688" y="6014309"/>
            <a:ext cx="28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Scratch</a:t>
            </a:r>
            <a:r>
              <a:rPr lang="ko-KR" altLang="en-US" sz="1200" dirty="0" smtClean="0"/>
              <a:t>의 경우 </a:t>
            </a:r>
            <a:r>
              <a:rPr lang="ko-KR" altLang="en-US" sz="1200" dirty="0" err="1" smtClean="0"/>
              <a:t>난수</a:t>
            </a:r>
            <a:r>
              <a:rPr lang="ko-KR" altLang="en-US" sz="1200" dirty="0" smtClean="0"/>
              <a:t> 발생 외</a:t>
            </a:r>
            <a:endParaRPr lang="en-US" altLang="ko-KR" sz="1200" dirty="0" smtClean="0"/>
          </a:p>
          <a:p>
            <a:r>
              <a:rPr lang="ko-KR" altLang="en-US" sz="1200" dirty="0" smtClean="0"/>
              <a:t>생성된 불량 좌표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황색 부분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이동 및 </a:t>
            </a:r>
            <a:endParaRPr lang="en-US" altLang="ko-KR" sz="1200" dirty="0" smtClean="0"/>
          </a:p>
          <a:p>
            <a:r>
              <a:rPr lang="ko-KR" altLang="en-US" sz="1200" dirty="0" smtClean="0"/>
              <a:t>회전 적용 예정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762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df922d41-91bf-45f8-8b2c-e1591bc010d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9607</TotalTime>
  <Words>507</Words>
  <Application>Microsoft Office PowerPoint</Application>
  <PresentationFormat>화면 슬라이드 쇼(4:3)</PresentationFormat>
  <Paragraphs>172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389</cp:revision>
  <cp:lastPrinted>2019-09-16T00:28:29Z</cp:lastPrinted>
  <dcterms:created xsi:type="dcterms:W3CDTF">2017-03-29T07:13:25Z</dcterms:created>
  <dcterms:modified xsi:type="dcterms:W3CDTF">2022-05-23T05:53:11Z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