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331" r:id="rId3"/>
    <p:sldId id="334" r:id="rId4"/>
    <p:sldId id="325" r:id="rId5"/>
    <p:sldId id="335" r:id="rId6"/>
    <p:sldId id="338" r:id="rId7"/>
    <p:sldId id="337" r:id="rId8"/>
    <p:sldId id="339" r:id="rId9"/>
    <p:sldId id="342" r:id="rId10"/>
    <p:sldId id="344" r:id="rId11"/>
    <p:sldId id="346" r:id="rId12"/>
    <p:sldId id="345" r:id="rId13"/>
    <p:sldId id="330" r:id="rId14"/>
    <p:sldId id="34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13" Type="http://schemas.openxmlformats.org/officeDocument/2006/relationships/image" Target="../media/image61.jpeg"/><Relationship Id="rId3" Type="http://schemas.openxmlformats.org/officeDocument/2006/relationships/image" Target="../media/image51.jpeg"/><Relationship Id="rId7" Type="http://schemas.openxmlformats.org/officeDocument/2006/relationships/image" Target="../media/image55.jpeg"/><Relationship Id="rId12" Type="http://schemas.openxmlformats.org/officeDocument/2006/relationships/image" Target="../media/image60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11" Type="http://schemas.openxmlformats.org/officeDocument/2006/relationships/image" Target="../media/image59.jpeg"/><Relationship Id="rId5" Type="http://schemas.openxmlformats.org/officeDocument/2006/relationships/image" Target="../media/image53.jpeg"/><Relationship Id="rId10" Type="http://schemas.openxmlformats.org/officeDocument/2006/relationships/image" Target="../media/image58.jpeg"/><Relationship Id="rId4" Type="http://schemas.openxmlformats.org/officeDocument/2006/relationships/image" Target="../media/image52.jpeg"/><Relationship Id="rId9" Type="http://schemas.openxmlformats.org/officeDocument/2006/relationships/image" Target="../media/image5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601787"/>
            <a:ext cx="6527749" cy="1586303"/>
            <a:chOff x="527769" y="2118951"/>
            <a:chExt cx="6527749" cy="1586303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5181752" cy="646331"/>
              <a:chOff x="471977" y="2691080"/>
              <a:chExt cx="5181752" cy="64633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421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 컴퓨터 비전 실제</a:t>
                </a:r>
                <a:endParaRPr lang="ko-KR" altLang="en-US" sz="36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4214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산업 컴퓨터 비전 실제</a:t>
                </a:r>
                <a:endParaRPr lang="ko-KR" altLang="en-US" sz="36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2118951"/>
              <a:ext cx="65277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Python</a:t>
              </a:r>
              <a:r>
                <a:rPr lang="ko-KR" altLang="en-US" sz="44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을 사용한 영상처리</a:t>
              </a:r>
              <a:endParaRPr lang="ko-KR" altLang="en-US" sz="44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015901" y="605465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산업인공지능학과 박성범</a:t>
            </a:r>
            <a:r>
              <a:rPr lang="ko-KR" altLang="en-US" spc="-150" dirty="0">
                <a:solidFill>
                  <a:schemeClr val="bg1"/>
                </a:solidFill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</a:rPr>
              <a:t>(2020254012)</a:t>
            </a: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2-6.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두 번째 측정 알고리즘 문</a:t>
            </a:r>
            <a:r>
              <a:rPr lang="ko-KR" altLang="en-US" sz="2000" dirty="0">
                <a:solidFill>
                  <a:schemeClr val="accent4"/>
                </a:solidFill>
              </a:rPr>
              <a:t>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1866656"/>
            <a:ext cx="1417471" cy="14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585" y="4184211"/>
            <a:ext cx="1323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7" y="3922274"/>
            <a:ext cx="12001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80" y="3922274"/>
            <a:ext cx="1343127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94" y="5707076"/>
            <a:ext cx="5889494" cy="67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37807" y="149931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Grab Cut </a:t>
            </a:r>
            <a:r>
              <a:rPr lang="ko-KR" altLang="en-US" sz="1200" dirty="0" smtClean="0">
                <a:solidFill>
                  <a:schemeClr val="accent4"/>
                </a:solidFill>
              </a:rPr>
              <a:t>결과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93" y="1866656"/>
            <a:ext cx="1417471" cy="14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5606796" y="4432432"/>
            <a:ext cx="489204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34363" y="4538598"/>
            <a:ext cx="1476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“Hough Transform”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2237521" y="2340407"/>
            <a:ext cx="489204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06184" y="2830218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밝기 </a:t>
            </a:r>
            <a:r>
              <a:rPr lang="en-US" altLang="ko-KR" sz="1200" dirty="0" smtClean="0">
                <a:solidFill>
                  <a:schemeClr val="accent4"/>
                </a:solidFill>
              </a:rPr>
              <a:t>+40%</a:t>
            </a:r>
          </a:p>
          <a:p>
            <a:r>
              <a:rPr lang="ko-KR" altLang="en-US" sz="1200" dirty="0" smtClean="0">
                <a:solidFill>
                  <a:schemeClr val="accent4"/>
                </a:solidFill>
              </a:rPr>
              <a:t>대비 </a:t>
            </a:r>
            <a:r>
              <a:rPr lang="en-US" altLang="ko-KR" sz="1200" dirty="0" smtClean="0">
                <a:solidFill>
                  <a:schemeClr val="accent4"/>
                </a:solidFill>
              </a:rPr>
              <a:t>-40%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8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2-7.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조명 별 소자 영상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7" name="Picture 2" descr="C:\Users\psb\PycharmProjects\pythonProject1\data1\LSc 고각 정상.JP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1364129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sb\PycharmProjects\pythonProject1\data1\LSC 동축 정상.JP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08" y="1347649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psb\PycharmProjects\pythonProject1\data1\LSC 동축2 정상.JP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9" y="1347649"/>
            <a:ext cx="18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C:\Users\psb\PycharmProjects\pythonProject1\data1\LSC 고각 Rotate2.JP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7" y="2865866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7" descr="C:\Users\psb\PycharmProjects\pythonProject1\data1\LSC 동축 Rotate2.JP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08" y="2888949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C:\Users\psb\PycharmProjects\pythonProject1\data1\LSc 동축2 Rotate2.JP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49" y="2888949"/>
            <a:ext cx="180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psb\Desktop\공유폴더\Cap 고각.JP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6" y="3730113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psb\Desktop\공유폴더\cap 동축.JPG"/>
          <p:cNvPicPr preferRelativeResize="0"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1" y="3715318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psb\Desktop\공유폴더\Cap 동축 Rotate.JPG"/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91" y="5244330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psb\Desktop\공유폴더\Cap 고각 Rotate.JPG"/>
          <p:cNvPicPr preferRelativeResize="0"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896" y="5244329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9" descr="C:\Users\psb\Desktop\공유폴더\Cap 동축2 Rotate.JPG"/>
          <p:cNvPicPr preferRelativeResize="0"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12" y="5244331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C:\Users\psb\Desktop\공유폴더\Cap 동축2.JPG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12" y="3730113"/>
            <a:ext cx="18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8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3.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97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3-1. Solder Ball Quality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불량 유형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4" y="1623775"/>
            <a:ext cx="1826281" cy="169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37" y="1623773"/>
            <a:ext cx="1762492" cy="1692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62" y="1623776"/>
            <a:ext cx="1867930" cy="169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280" y="1645243"/>
            <a:ext cx="3470793" cy="334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02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625" y="670970"/>
            <a:ext cx="48238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Feed</a:t>
            </a:r>
            <a:r>
              <a:rPr lang="en-US" altLang="ko-KR" sz="2000" dirty="0" smtClean="0">
                <a:solidFill>
                  <a:schemeClr val="accent4"/>
                </a:solidFill>
              </a:rPr>
              <a:t>back</a:t>
            </a:r>
          </a:p>
          <a:p>
            <a:endParaRPr lang="en-US" altLang="ko-KR" sz="2000" dirty="0">
              <a:solidFill>
                <a:schemeClr val="accent4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000" dirty="0" err="1" smtClean="0">
                <a:solidFill>
                  <a:schemeClr val="accent4"/>
                </a:solidFill>
              </a:rPr>
              <a:t>Matcing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사용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000" dirty="0" err="1" smtClean="0">
                <a:solidFill>
                  <a:schemeClr val="accent4"/>
                </a:solidFill>
              </a:rPr>
              <a:t>HoughTransform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직접 구현해서 사용</a:t>
            </a:r>
            <a:endParaRPr lang="en-US" altLang="ko-KR" sz="2000" dirty="0" smtClean="0">
              <a:solidFill>
                <a:schemeClr val="accent4"/>
              </a:solidFill>
            </a:endParaRPr>
          </a:p>
          <a:p>
            <a:pPr marL="457200" indent="-457200">
              <a:buAutoNum type="arabicParenR"/>
            </a:pPr>
            <a:r>
              <a:rPr lang="ko-KR" altLang="en-US" sz="2000" dirty="0" smtClean="0">
                <a:solidFill>
                  <a:schemeClr val="accent4"/>
                </a:solidFill>
              </a:rPr>
              <a:t>전극을 </a:t>
            </a:r>
            <a:r>
              <a:rPr lang="en-US" altLang="ko-KR" sz="2000" dirty="0" smtClean="0">
                <a:solidFill>
                  <a:schemeClr val="accent4"/>
                </a:solidFill>
              </a:rPr>
              <a:t>Histogram</a:t>
            </a:r>
            <a:r>
              <a:rPr lang="ko-KR" altLang="en-US" sz="2000" dirty="0" smtClean="0">
                <a:solidFill>
                  <a:schemeClr val="accent4"/>
                </a:solidFill>
              </a:rPr>
              <a:t>을 사용해서 각도 </a:t>
            </a:r>
            <a:endParaRPr lang="en-US" altLang="ko-KR" sz="2000" dirty="0">
              <a:solidFill>
                <a:schemeClr val="accent4"/>
              </a:solidFill>
            </a:endParaRPr>
          </a:p>
          <a:p>
            <a:pPr marL="457200" indent="-457200">
              <a:buAutoNum type="arabicParenR"/>
            </a:pPr>
            <a:r>
              <a:rPr lang="en-US" altLang="ko-KR" sz="2000" dirty="0" smtClean="0">
                <a:solidFill>
                  <a:schemeClr val="accent4"/>
                </a:solidFill>
              </a:rPr>
              <a:t>3D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영상을 영상처리로 사용하면</a:t>
            </a:r>
            <a:r>
              <a:rPr lang="en-US" altLang="ko-KR" sz="2000" smtClean="0">
                <a:solidFill>
                  <a:schemeClr val="accent4"/>
                </a:solidFill>
              </a:rPr>
              <a:t>?</a:t>
            </a:r>
            <a:endParaRPr lang="en-US" altLang="ko-KR" sz="20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8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업무 소개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이슈 관련 테스트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하는 업무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현업 이슈 소개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46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2585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  <a:ea typeface="+mj-ea"/>
              </a:rPr>
              <a:t>업무소개</a:t>
            </a:r>
            <a:endParaRPr lang="ko-KR" altLang="en-US" sz="28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1-1.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하는 업무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91838" y="6428906"/>
            <a:ext cx="2908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AOI (Automated optical inspection)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설</a:t>
            </a:r>
            <a:r>
              <a:rPr lang="ko-KR" altLang="en-US" sz="1200" dirty="0">
                <a:solidFill>
                  <a:schemeClr val="accent4"/>
                </a:solidFill>
              </a:rPr>
              <a:t>비</a:t>
            </a:r>
            <a:endParaRPr lang="en-US" altLang="ko-KR" sz="1200" dirty="0" smtClean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" y="2554376"/>
            <a:ext cx="2290008" cy="147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27" y="2502633"/>
            <a:ext cx="1077410" cy="133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45" y="2397327"/>
            <a:ext cx="3125932" cy="147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 descr="WSI 광학계로 측정한 3D Bump 이미지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/>
        </p:blipFill>
        <p:spPr bwMode="auto">
          <a:xfrm>
            <a:off x="8794290" y="5180119"/>
            <a:ext cx="2276475" cy="146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88" y="1441773"/>
            <a:ext cx="2276475" cy="173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89" y="3330004"/>
            <a:ext cx="2276475" cy="160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오른쪽 중괄호 12"/>
          <p:cNvSpPr/>
          <p:nvPr/>
        </p:nvSpPr>
        <p:spPr>
          <a:xfrm rot="10800000">
            <a:off x="7688221" y="1976042"/>
            <a:ext cx="829704" cy="4415416"/>
          </a:xfrm>
          <a:prstGeom prst="rightBrace">
            <a:avLst>
              <a:gd name="adj1" fmla="val 8333"/>
              <a:gd name="adj2" fmla="val 7165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10453818" y="3707284"/>
            <a:ext cx="616947" cy="700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794288" y="3575479"/>
            <a:ext cx="616947" cy="700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9778288" y="4568419"/>
            <a:ext cx="308473" cy="350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256998" y="1973295"/>
            <a:ext cx="1813767" cy="9393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632885" y="3184197"/>
            <a:ext cx="34598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8289" y="38088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광학</a:t>
            </a:r>
            <a:r>
              <a:rPr lang="ko-KR" altLang="en-US" sz="1200" dirty="0">
                <a:solidFill>
                  <a:schemeClr val="accent4"/>
                </a:solidFill>
              </a:rPr>
              <a:t>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20361" y="3808857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반도체 패키지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9289" y="229773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“</a:t>
            </a:r>
            <a:r>
              <a:rPr lang="ko-KR" altLang="en-US" b="1" dirty="0" smtClean="0">
                <a:solidFill>
                  <a:schemeClr val="accent4"/>
                </a:solidFill>
              </a:rPr>
              <a:t>영상획득</a:t>
            </a:r>
            <a:r>
              <a:rPr lang="en-US" altLang="ko-KR" b="1" dirty="0" smtClean="0">
                <a:solidFill>
                  <a:schemeClr val="accent4"/>
                </a:solidFill>
              </a:rPr>
              <a:t>”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65948" y="218009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4"/>
                </a:solidFill>
              </a:rPr>
              <a:t>Crack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65948" y="396377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이물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65948" y="5673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4"/>
                </a:solidFill>
              </a:rPr>
              <a:t>측</a:t>
            </a:r>
            <a:r>
              <a:rPr lang="ko-KR" altLang="en-US" sz="1400" b="1" dirty="0">
                <a:solidFill>
                  <a:schemeClr val="accent4"/>
                </a:solidFill>
              </a:rPr>
              <a:t>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993" y="4410334"/>
            <a:ext cx="2294019" cy="240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397577" y="2258288"/>
            <a:ext cx="13195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“</a:t>
            </a:r>
            <a:r>
              <a:rPr lang="ko-KR" altLang="en-US" b="1" dirty="0" smtClean="0">
                <a:solidFill>
                  <a:schemeClr val="accent4"/>
                </a:solidFill>
              </a:rPr>
              <a:t>불량검</a:t>
            </a:r>
            <a:r>
              <a:rPr lang="ko-KR" altLang="en-US" b="1" dirty="0">
                <a:solidFill>
                  <a:schemeClr val="accent4"/>
                </a:solidFill>
              </a:rPr>
              <a:t>출</a:t>
            </a:r>
            <a:r>
              <a:rPr lang="en-US" altLang="ko-KR" b="1" dirty="0" smtClean="0">
                <a:solidFill>
                  <a:schemeClr val="accent4"/>
                </a:solidFill>
              </a:rPr>
              <a:t>”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6297" y="1521990"/>
            <a:ext cx="3470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주 업무 </a:t>
            </a:r>
            <a:r>
              <a:rPr lang="en-US" altLang="ko-KR" sz="1200" dirty="0" smtClean="0">
                <a:solidFill>
                  <a:schemeClr val="accent4"/>
                </a:solidFill>
              </a:rPr>
              <a:t>:: AOI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설비 내 사용되는 </a:t>
            </a:r>
            <a:r>
              <a:rPr lang="en-US" altLang="ko-KR" sz="1200" dirty="0" smtClean="0">
                <a:solidFill>
                  <a:schemeClr val="accent4"/>
                </a:solidFill>
              </a:rPr>
              <a:t>Vision S/W </a:t>
            </a:r>
            <a:r>
              <a:rPr lang="ko-KR" altLang="en-US" sz="1200" dirty="0" smtClean="0">
                <a:solidFill>
                  <a:schemeClr val="accent4"/>
                </a:solidFill>
              </a:rPr>
              <a:t>개발</a:t>
            </a:r>
            <a:endParaRPr lang="en-US" altLang="ko-KR" sz="12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1.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업무소개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1-2.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현업이슈소개</a:t>
            </a:r>
            <a:r>
              <a:rPr lang="en-US" altLang="ko-KR" sz="2000" dirty="0" smtClean="0">
                <a:solidFill>
                  <a:schemeClr val="accent4"/>
                </a:solidFill>
              </a:rPr>
              <a:t> 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http://www.lancastertx.org/wp-content/uploads/2018/02/shutterstock_564137794-1024x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20" y="1734394"/>
            <a:ext cx="2724847" cy="18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30431" y="2781616"/>
            <a:ext cx="1456853" cy="1038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0821" flipH="1" flipV="1">
            <a:off x="2983815" y="1938124"/>
            <a:ext cx="1660088" cy="132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9" y="3551844"/>
            <a:ext cx="1487789" cy="140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55" y="4252443"/>
            <a:ext cx="1416942" cy="121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6120" y="4523726"/>
            <a:ext cx="1401729" cy="113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9729" y="5666293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Ceramic Capacitor / MLCC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7488" y="3682019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Resister (Array)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33" y="4094026"/>
            <a:ext cx="1266845" cy="127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256" y="4718253"/>
            <a:ext cx="1606945" cy="10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643698" y="577426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LSC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205" y="137614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1)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소자 검사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1490" y="4076728"/>
            <a:ext cx="1976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2) Solder Ball Quality </a:t>
            </a:r>
            <a:r>
              <a:rPr lang="ko-KR" altLang="en-US" sz="1200" dirty="0" smtClean="0">
                <a:solidFill>
                  <a:schemeClr val="accent4"/>
                </a:solidFill>
              </a:rPr>
              <a:t>검사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90" y="4523726"/>
            <a:ext cx="2844261" cy="20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730" y="4582373"/>
            <a:ext cx="2844174" cy="195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데이터 60"/>
          <p:cNvSpPr/>
          <p:nvPr/>
        </p:nvSpPr>
        <p:spPr>
          <a:xfrm>
            <a:off x="9189612" y="3221619"/>
            <a:ext cx="2101184" cy="36742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9631191" y="3045520"/>
            <a:ext cx="1146840" cy="451054"/>
          </a:xfrm>
          <a:prstGeom prst="cube">
            <a:avLst>
              <a:gd name="adj" fmla="val 4149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solidFill>
                  <a:schemeClr val="accent4"/>
                </a:solidFill>
                <a:latin typeface="+mj-ea"/>
              </a:rPr>
              <a:t>이슈 관련 테스트</a:t>
            </a:r>
            <a:endParaRPr lang="ko-KR" altLang="en-US" sz="2800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959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2-1.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소자 검사 불량 유형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1793" y="4008786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Missing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43764" y="408449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Misalign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7046" y="4016720"/>
            <a:ext cx="935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Tombstone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08182" y="4008785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Overlap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0619" y="2100834"/>
            <a:ext cx="1572246" cy="1746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298993" y="2672215"/>
            <a:ext cx="495136" cy="553355"/>
            <a:chOff x="1037710" y="1948249"/>
            <a:chExt cx="724930" cy="980302"/>
          </a:xfrm>
        </p:grpSpPr>
        <p:sp>
          <p:nvSpPr>
            <p:cNvPr id="3" name="직사각형 2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277689" y="2068927"/>
            <a:ext cx="1572246" cy="1746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954546" y="2672215"/>
            <a:ext cx="495136" cy="553355"/>
            <a:chOff x="1037710" y="1948249"/>
            <a:chExt cx="724930" cy="980302"/>
          </a:xfrm>
        </p:grpSpPr>
        <p:sp>
          <p:nvSpPr>
            <p:cNvPr id="29" name="직사각형 28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464225" y="2665460"/>
            <a:ext cx="495136" cy="553355"/>
            <a:chOff x="1037710" y="1948249"/>
            <a:chExt cx="724930" cy="980302"/>
          </a:xfrm>
        </p:grpSpPr>
        <p:sp>
          <p:nvSpPr>
            <p:cNvPr id="33" name="직사각형 32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8168264" y="2665460"/>
            <a:ext cx="495136" cy="5533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030499" y="2100834"/>
            <a:ext cx="1572246" cy="1746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 rot="19909131">
            <a:off x="3298873" y="2672215"/>
            <a:ext cx="495136" cy="553355"/>
            <a:chOff x="1037710" y="1948249"/>
            <a:chExt cx="724930" cy="980302"/>
          </a:xfrm>
        </p:grpSpPr>
        <p:sp>
          <p:nvSpPr>
            <p:cNvPr id="48" name="직사각형 47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045044" y="2771071"/>
            <a:ext cx="495136" cy="553355"/>
            <a:chOff x="1037710" y="1948249"/>
            <a:chExt cx="724930" cy="980302"/>
          </a:xfrm>
        </p:grpSpPr>
        <p:sp>
          <p:nvSpPr>
            <p:cNvPr id="52" name="직사각형 51"/>
            <p:cNvSpPr/>
            <p:nvPr/>
          </p:nvSpPr>
          <p:spPr>
            <a:xfrm>
              <a:off x="1037710" y="1948249"/>
              <a:ext cx="724930" cy="98030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058383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1545080" y="1992808"/>
              <a:ext cx="196886" cy="8911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3298873" y="2672215"/>
            <a:ext cx="495136" cy="5533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954426" y="2667928"/>
            <a:ext cx="495136" cy="55335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641807" y="2748518"/>
            <a:ext cx="1146840" cy="451054"/>
            <a:chOff x="4806963" y="2103891"/>
            <a:chExt cx="1679088" cy="799070"/>
          </a:xfrm>
        </p:grpSpPr>
        <p:sp>
          <p:nvSpPr>
            <p:cNvPr id="10" name="정육면체 9"/>
            <p:cNvSpPr/>
            <p:nvPr/>
          </p:nvSpPr>
          <p:spPr>
            <a:xfrm>
              <a:off x="4806963" y="2103891"/>
              <a:ext cx="1679088" cy="799070"/>
            </a:xfrm>
            <a:prstGeom prst="cube">
              <a:avLst>
                <a:gd name="adj" fmla="val 41495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대각선 방향의 모서리가 잘린 사각형 57"/>
            <p:cNvSpPr/>
            <p:nvPr/>
          </p:nvSpPr>
          <p:spPr>
            <a:xfrm flipV="1">
              <a:off x="4944350" y="2326808"/>
              <a:ext cx="1228495" cy="67346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대각선 방향의 모서리가 잘린 사각형 58"/>
            <p:cNvSpPr/>
            <p:nvPr/>
          </p:nvSpPr>
          <p:spPr>
            <a:xfrm flipV="1">
              <a:off x="5099159" y="2158168"/>
              <a:ext cx="1228495" cy="6122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순서도: 데이터 61"/>
          <p:cNvSpPr/>
          <p:nvPr/>
        </p:nvSpPr>
        <p:spPr>
          <a:xfrm>
            <a:off x="4964178" y="3218815"/>
            <a:ext cx="2101184" cy="36742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정육면체 63"/>
          <p:cNvSpPr/>
          <p:nvPr/>
        </p:nvSpPr>
        <p:spPr>
          <a:xfrm>
            <a:off x="5441350" y="2887545"/>
            <a:ext cx="1146840" cy="568729"/>
          </a:xfrm>
          <a:prstGeom prst="cube">
            <a:avLst>
              <a:gd name="adj" fmla="val 12942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 rot="5400000">
            <a:off x="5918433" y="2588639"/>
            <a:ext cx="134476" cy="9803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 rot="5400000">
            <a:off x="5922549" y="2848133"/>
            <a:ext cx="134476" cy="9803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517442" y="405107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Normal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1" name="오른쪽 중괄호 10"/>
          <p:cNvSpPr/>
          <p:nvPr/>
        </p:nvSpPr>
        <p:spPr>
          <a:xfrm rot="5400000">
            <a:off x="7713442" y="2024831"/>
            <a:ext cx="495136" cy="58769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12821" y="5380283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3D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검사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3671172" y="4913863"/>
            <a:ext cx="399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20321" y="525568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4"/>
                </a:solidFill>
              </a:rPr>
              <a:t>2</a:t>
            </a:r>
            <a:r>
              <a:rPr lang="en-US" altLang="ko-KR" sz="1200" dirty="0" smtClean="0">
                <a:solidFill>
                  <a:schemeClr val="accent4"/>
                </a:solidFill>
              </a:rPr>
              <a:t>D </a:t>
            </a:r>
            <a:r>
              <a:rPr lang="ko-KR" altLang="en-US" sz="1200" dirty="0" smtClean="0">
                <a:solidFill>
                  <a:schemeClr val="accent4"/>
                </a:solidFill>
              </a:rPr>
              <a:t>검사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50305" y="1845461"/>
            <a:ext cx="2001782" cy="395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2-2.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검사 고</a:t>
            </a:r>
            <a:r>
              <a:rPr lang="ko-KR" altLang="en-US" sz="2000" dirty="0">
                <a:solidFill>
                  <a:schemeClr val="accent4"/>
                </a:solidFill>
              </a:rPr>
              <a:t>려</a:t>
            </a:r>
            <a:r>
              <a:rPr lang="ko-KR" altLang="en-US" sz="2000" dirty="0" smtClean="0">
                <a:solidFill>
                  <a:schemeClr val="accent4"/>
                </a:solidFill>
              </a:rPr>
              <a:t> 사항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319" y="1415107"/>
            <a:ext cx="2660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Edge Detection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을 사용한 소자 </a:t>
            </a:r>
            <a:r>
              <a:rPr lang="en-US" altLang="ko-KR" sz="1200" dirty="0" smtClean="0">
                <a:solidFill>
                  <a:schemeClr val="accent4"/>
                </a:solidFill>
              </a:rPr>
              <a:t>Align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74" name="Picture 4" descr="C:\Users\psb\PycharmProjects\pythonProject1\data1\LSC 동축 정상.JPG"/>
          <p:cNvPicPr preferRelativeResize="0"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7" t="55063" r="23831" b="30466"/>
          <a:stretch/>
        </p:blipFill>
        <p:spPr bwMode="auto">
          <a:xfrm>
            <a:off x="2868222" y="3510580"/>
            <a:ext cx="1967505" cy="4922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18924" y="1814768"/>
            <a:ext cx="2861646" cy="1860360"/>
            <a:chOff x="515088" y="1784322"/>
            <a:chExt cx="3462592" cy="2251036"/>
          </a:xfrm>
        </p:grpSpPr>
        <p:pic>
          <p:nvPicPr>
            <p:cNvPr id="4100" name="Picture 4" descr="C:\Users\psb\PycharmProjects\pythonProject1\data1\LSC 동축 정상.JPG"/>
            <p:cNvPicPr preferRelativeResize="0"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88" y="1784322"/>
              <a:ext cx="3462592" cy="225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1471622" y="2146460"/>
              <a:ext cx="1344521" cy="48603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09701" y="3122477"/>
              <a:ext cx="1344521" cy="46804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982794" y="2579452"/>
              <a:ext cx="566519" cy="5616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61740" y="2580881"/>
              <a:ext cx="566519" cy="5616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/>
            <p:cNvSpPr/>
            <p:nvPr/>
          </p:nvSpPr>
          <p:spPr>
            <a:xfrm>
              <a:off x="1505030" y="247016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/>
            <p:cNvSpPr/>
            <p:nvPr/>
          </p:nvSpPr>
          <p:spPr>
            <a:xfrm>
              <a:off x="1586575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연결자 28"/>
            <p:cNvSpPr/>
            <p:nvPr/>
          </p:nvSpPr>
          <p:spPr>
            <a:xfrm>
              <a:off x="1672303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연결자 29"/>
            <p:cNvSpPr/>
            <p:nvPr/>
          </p:nvSpPr>
          <p:spPr>
            <a:xfrm>
              <a:off x="1751241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30"/>
            <p:cNvSpPr/>
            <p:nvPr/>
          </p:nvSpPr>
          <p:spPr>
            <a:xfrm>
              <a:off x="1836969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31"/>
            <p:cNvSpPr/>
            <p:nvPr/>
          </p:nvSpPr>
          <p:spPr>
            <a:xfrm>
              <a:off x="2080168" y="2472550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연결자 32"/>
            <p:cNvSpPr/>
            <p:nvPr/>
          </p:nvSpPr>
          <p:spPr>
            <a:xfrm>
              <a:off x="2165896" y="2472550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연결자 33"/>
            <p:cNvSpPr/>
            <p:nvPr/>
          </p:nvSpPr>
          <p:spPr>
            <a:xfrm>
              <a:off x="1913165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1998893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35"/>
            <p:cNvSpPr/>
            <p:nvPr/>
          </p:nvSpPr>
          <p:spPr>
            <a:xfrm>
              <a:off x="2251667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연결자 36"/>
            <p:cNvSpPr/>
            <p:nvPr/>
          </p:nvSpPr>
          <p:spPr>
            <a:xfrm>
              <a:off x="2337395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연결자 37"/>
            <p:cNvSpPr/>
            <p:nvPr/>
          </p:nvSpPr>
          <p:spPr>
            <a:xfrm>
              <a:off x="2420735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38"/>
            <p:cNvSpPr/>
            <p:nvPr/>
          </p:nvSpPr>
          <p:spPr>
            <a:xfrm>
              <a:off x="2506463" y="247428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39"/>
            <p:cNvSpPr/>
            <p:nvPr/>
          </p:nvSpPr>
          <p:spPr>
            <a:xfrm>
              <a:off x="2592185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연결자 40"/>
            <p:cNvSpPr/>
            <p:nvPr/>
          </p:nvSpPr>
          <p:spPr>
            <a:xfrm>
              <a:off x="2677913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연결자 41"/>
            <p:cNvSpPr/>
            <p:nvPr/>
          </p:nvSpPr>
          <p:spPr>
            <a:xfrm>
              <a:off x="2749183" y="2478116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/>
            <p:cNvSpPr/>
            <p:nvPr/>
          </p:nvSpPr>
          <p:spPr>
            <a:xfrm>
              <a:off x="1532306" y="3220262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43"/>
            <p:cNvSpPr/>
            <p:nvPr/>
          </p:nvSpPr>
          <p:spPr>
            <a:xfrm>
              <a:off x="1613851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순서도: 연결자 44"/>
            <p:cNvSpPr/>
            <p:nvPr/>
          </p:nvSpPr>
          <p:spPr>
            <a:xfrm>
              <a:off x="1699579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/>
            <p:cNvSpPr/>
            <p:nvPr/>
          </p:nvSpPr>
          <p:spPr>
            <a:xfrm>
              <a:off x="1778517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/>
            <p:cNvSpPr/>
            <p:nvPr/>
          </p:nvSpPr>
          <p:spPr>
            <a:xfrm>
              <a:off x="1864245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47"/>
            <p:cNvSpPr/>
            <p:nvPr/>
          </p:nvSpPr>
          <p:spPr>
            <a:xfrm>
              <a:off x="2107444" y="3222643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순서도: 연결자 48"/>
            <p:cNvSpPr/>
            <p:nvPr/>
          </p:nvSpPr>
          <p:spPr>
            <a:xfrm>
              <a:off x="2193172" y="3222643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연결자 49"/>
            <p:cNvSpPr/>
            <p:nvPr/>
          </p:nvSpPr>
          <p:spPr>
            <a:xfrm>
              <a:off x="1940441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50"/>
            <p:cNvSpPr/>
            <p:nvPr/>
          </p:nvSpPr>
          <p:spPr>
            <a:xfrm>
              <a:off x="2026169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278943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연결자 52"/>
            <p:cNvSpPr/>
            <p:nvPr/>
          </p:nvSpPr>
          <p:spPr>
            <a:xfrm>
              <a:off x="2364671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2448011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54"/>
            <p:cNvSpPr/>
            <p:nvPr/>
          </p:nvSpPr>
          <p:spPr>
            <a:xfrm>
              <a:off x="2533739" y="322437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연결자 55"/>
            <p:cNvSpPr/>
            <p:nvPr/>
          </p:nvSpPr>
          <p:spPr>
            <a:xfrm>
              <a:off x="2619461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연결자 56"/>
            <p:cNvSpPr/>
            <p:nvPr/>
          </p:nvSpPr>
          <p:spPr>
            <a:xfrm>
              <a:off x="2705189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776459" y="3228209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연결자 58"/>
            <p:cNvSpPr/>
            <p:nvPr/>
          </p:nvSpPr>
          <p:spPr>
            <a:xfrm>
              <a:off x="1132754" y="270056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59"/>
            <p:cNvSpPr/>
            <p:nvPr/>
          </p:nvSpPr>
          <p:spPr>
            <a:xfrm>
              <a:off x="1132754" y="276897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연결자 64"/>
            <p:cNvSpPr/>
            <p:nvPr/>
          </p:nvSpPr>
          <p:spPr>
            <a:xfrm>
              <a:off x="1132753" y="2840624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순서도: 연결자 65"/>
            <p:cNvSpPr/>
            <p:nvPr/>
          </p:nvSpPr>
          <p:spPr>
            <a:xfrm>
              <a:off x="1133902" y="2909840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/>
            <p:cNvSpPr/>
            <p:nvPr/>
          </p:nvSpPr>
          <p:spPr>
            <a:xfrm>
              <a:off x="1132754" y="2979108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연결자 67"/>
            <p:cNvSpPr/>
            <p:nvPr/>
          </p:nvSpPr>
          <p:spPr>
            <a:xfrm>
              <a:off x="1131820" y="304816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순서도: 연결자 68"/>
            <p:cNvSpPr/>
            <p:nvPr/>
          </p:nvSpPr>
          <p:spPr>
            <a:xfrm>
              <a:off x="3115402" y="2709811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순서도: 연결자 69"/>
            <p:cNvSpPr/>
            <p:nvPr/>
          </p:nvSpPr>
          <p:spPr>
            <a:xfrm>
              <a:off x="3124294" y="2790073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70"/>
            <p:cNvSpPr/>
            <p:nvPr/>
          </p:nvSpPr>
          <p:spPr>
            <a:xfrm>
              <a:off x="3118899" y="2867643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연결자 71"/>
            <p:cNvSpPr/>
            <p:nvPr/>
          </p:nvSpPr>
          <p:spPr>
            <a:xfrm>
              <a:off x="3118899" y="2936911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순서도: 연결자 72"/>
            <p:cNvSpPr/>
            <p:nvPr/>
          </p:nvSpPr>
          <p:spPr>
            <a:xfrm>
              <a:off x="3115401" y="3021305"/>
              <a:ext cx="46417" cy="4219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 rot="2730326">
              <a:off x="2704994" y="3421539"/>
              <a:ext cx="403654" cy="3183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748972" y="1791988"/>
            <a:ext cx="2764805" cy="2055285"/>
            <a:chOff x="6752652" y="1784322"/>
            <a:chExt cx="3345414" cy="2486894"/>
          </a:xfrm>
        </p:grpSpPr>
        <p:pic>
          <p:nvPicPr>
            <p:cNvPr id="4103" name="Picture 7" descr="C:\Users\psb\PycharmProjects\pythonProject1\data1\LSC 동축 Rotate2.JPG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2652" y="1784322"/>
              <a:ext cx="3345414" cy="2244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/>
            <p:cNvSpPr/>
            <p:nvPr/>
          </p:nvSpPr>
          <p:spPr>
            <a:xfrm>
              <a:off x="7579613" y="1903030"/>
              <a:ext cx="1452249" cy="51404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579613" y="2967169"/>
              <a:ext cx="1452249" cy="51404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91955" y="2370159"/>
              <a:ext cx="611911" cy="5940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967703" y="2409764"/>
              <a:ext cx="611911" cy="59405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순서도: 연결자 81"/>
            <p:cNvSpPr/>
            <p:nvPr/>
          </p:nvSpPr>
          <p:spPr>
            <a:xfrm>
              <a:off x="7529477" y="268013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순서도: 연결자 82"/>
            <p:cNvSpPr/>
            <p:nvPr/>
          </p:nvSpPr>
          <p:spPr>
            <a:xfrm>
              <a:off x="7444600" y="2724765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연결자 83"/>
            <p:cNvSpPr/>
            <p:nvPr/>
          </p:nvSpPr>
          <p:spPr>
            <a:xfrm>
              <a:off x="7394464" y="2796778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연결자 84"/>
            <p:cNvSpPr/>
            <p:nvPr/>
          </p:nvSpPr>
          <p:spPr>
            <a:xfrm>
              <a:off x="7394959" y="288079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연결자 85"/>
            <p:cNvSpPr/>
            <p:nvPr/>
          </p:nvSpPr>
          <p:spPr>
            <a:xfrm>
              <a:off x="7711320" y="3327717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연결자 86"/>
            <p:cNvSpPr/>
            <p:nvPr/>
          </p:nvSpPr>
          <p:spPr>
            <a:xfrm>
              <a:off x="7626443" y="3234775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연결자 89"/>
            <p:cNvSpPr/>
            <p:nvPr/>
          </p:nvSpPr>
          <p:spPr>
            <a:xfrm>
              <a:off x="7852783" y="3284080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순서도: 연결자 90"/>
            <p:cNvSpPr/>
            <p:nvPr/>
          </p:nvSpPr>
          <p:spPr>
            <a:xfrm>
              <a:off x="7971098" y="3224190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순서도: 연결자 91"/>
            <p:cNvSpPr/>
            <p:nvPr/>
          </p:nvSpPr>
          <p:spPr>
            <a:xfrm>
              <a:off x="8104844" y="3151879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순서도: 연결자 92"/>
            <p:cNvSpPr/>
            <p:nvPr/>
          </p:nvSpPr>
          <p:spPr>
            <a:xfrm>
              <a:off x="8202581" y="3106525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순서도: 연결자 93"/>
            <p:cNvSpPr/>
            <p:nvPr/>
          </p:nvSpPr>
          <p:spPr>
            <a:xfrm>
              <a:off x="8305737" y="304604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순서도: 연결자 94"/>
            <p:cNvSpPr/>
            <p:nvPr/>
          </p:nvSpPr>
          <p:spPr>
            <a:xfrm>
              <a:off x="8400289" y="298863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순서도: 연결자 95"/>
            <p:cNvSpPr/>
            <p:nvPr/>
          </p:nvSpPr>
          <p:spPr>
            <a:xfrm>
              <a:off x="8981727" y="2700615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연결자 96"/>
            <p:cNvSpPr/>
            <p:nvPr/>
          </p:nvSpPr>
          <p:spPr>
            <a:xfrm>
              <a:off x="9087180" y="265598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순서도: 연결자 97"/>
            <p:cNvSpPr/>
            <p:nvPr/>
          </p:nvSpPr>
          <p:spPr>
            <a:xfrm>
              <a:off x="9174629" y="2599822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순서도: 연결자 98"/>
            <p:cNvSpPr/>
            <p:nvPr/>
          </p:nvSpPr>
          <p:spPr>
            <a:xfrm>
              <a:off x="9175434" y="2522870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9"/>
            <p:cNvSpPr/>
            <p:nvPr/>
          </p:nvSpPr>
          <p:spPr>
            <a:xfrm>
              <a:off x="9175434" y="2460597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0"/>
            <p:cNvSpPr/>
            <p:nvPr/>
          </p:nvSpPr>
          <p:spPr>
            <a:xfrm>
              <a:off x="8177513" y="2370159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연결자 101"/>
            <p:cNvSpPr/>
            <p:nvPr/>
          </p:nvSpPr>
          <p:spPr>
            <a:xfrm>
              <a:off x="8262387" y="2328510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/>
            <p:cNvSpPr/>
            <p:nvPr/>
          </p:nvSpPr>
          <p:spPr>
            <a:xfrm>
              <a:off x="8355874" y="2283881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순서도: 연결자 103"/>
            <p:cNvSpPr/>
            <p:nvPr/>
          </p:nvSpPr>
          <p:spPr>
            <a:xfrm>
              <a:off x="8425358" y="2239252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순서도: 연결자 104"/>
            <p:cNvSpPr/>
            <p:nvPr/>
          </p:nvSpPr>
          <p:spPr>
            <a:xfrm>
              <a:off x="8510236" y="2181261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8625978" y="2129525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순서도: 연결자 106"/>
            <p:cNvSpPr/>
            <p:nvPr/>
          </p:nvSpPr>
          <p:spPr>
            <a:xfrm>
              <a:off x="8721144" y="208489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순서도: 연결자 107"/>
            <p:cNvSpPr/>
            <p:nvPr/>
          </p:nvSpPr>
          <p:spPr>
            <a:xfrm>
              <a:off x="8839459" y="2062367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연결자 108"/>
            <p:cNvSpPr/>
            <p:nvPr/>
          </p:nvSpPr>
          <p:spPr>
            <a:xfrm>
              <a:off x="8921302" y="211534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순서도: 연결자 109"/>
            <p:cNvSpPr/>
            <p:nvPr/>
          </p:nvSpPr>
          <p:spPr>
            <a:xfrm>
              <a:off x="8937657" y="2238334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순서도: 연결자 110"/>
            <p:cNvSpPr/>
            <p:nvPr/>
          </p:nvSpPr>
          <p:spPr>
            <a:xfrm>
              <a:off x="8991955" y="3218114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순서도: 연결자 111"/>
            <p:cNvSpPr/>
            <p:nvPr/>
          </p:nvSpPr>
          <p:spPr>
            <a:xfrm>
              <a:off x="8937656" y="3218114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순서도: 연결자 112"/>
            <p:cNvSpPr/>
            <p:nvPr/>
          </p:nvSpPr>
          <p:spPr>
            <a:xfrm>
              <a:off x="8887520" y="3218114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순서도: 연결자 113"/>
            <p:cNvSpPr/>
            <p:nvPr/>
          </p:nvSpPr>
          <p:spPr>
            <a:xfrm>
              <a:off x="8821634" y="3212163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순서도: 연결자 115"/>
            <p:cNvSpPr/>
            <p:nvPr/>
          </p:nvSpPr>
          <p:spPr>
            <a:xfrm>
              <a:off x="8749772" y="3214788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순서도: 연결자 116"/>
            <p:cNvSpPr/>
            <p:nvPr/>
          </p:nvSpPr>
          <p:spPr>
            <a:xfrm>
              <a:off x="8699636" y="3211866"/>
              <a:ext cx="50136" cy="4462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8510236" y="2934583"/>
              <a:ext cx="1441930" cy="13366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075603" y="4143051"/>
            <a:ext cx="3040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전극이 어둡게 올라오는 경우 </a:t>
            </a:r>
            <a:r>
              <a:rPr lang="en-US" altLang="ko-KR" sz="1200" dirty="0" smtClean="0">
                <a:solidFill>
                  <a:schemeClr val="accent4"/>
                </a:solidFill>
              </a:rPr>
              <a:t>Align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어려움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621825" y="4136676"/>
            <a:ext cx="315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4"/>
                </a:solidFill>
              </a:rPr>
              <a:t>주변 이물이나 </a:t>
            </a:r>
            <a:r>
              <a:rPr lang="en-US" altLang="ko-KR" sz="1200" dirty="0" smtClean="0">
                <a:solidFill>
                  <a:schemeClr val="accent4"/>
                </a:solidFill>
              </a:rPr>
              <a:t>Pad</a:t>
            </a:r>
            <a:r>
              <a:rPr lang="ko-KR" altLang="en-US" sz="1200" dirty="0" smtClean="0">
                <a:solidFill>
                  <a:schemeClr val="accent4"/>
                </a:solidFill>
              </a:rPr>
              <a:t>의 영향으로 </a:t>
            </a:r>
            <a:r>
              <a:rPr lang="en-US" altLang="ko-KR" sz="1200" dirty="0" smtClean="0">
                <a:solidFill>
                  <a:schemeClr val="accent4"/>
                </a:solidFill>
              </a:rPr>
              <a:t>Align</a:t>
            </a:r>
            <a:r>
              <a:rPr lang="ko-KR" altLang="en-US" sz="1200" dirty="0">
                <a:solidFill>
                  <a:schemeClr val="accent4"/>
                </a:solidFill>
              </a:rPr>
              <a:t>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어려움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300" y="4748645"/>
            <a:ext cx="3201925" cy="164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3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145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2-3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첫 번째 측정 알고리즘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3613" y="1342259"/>
            <a:ext cx="2196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DFT</a:t>
            </a:r>
            <a:r>
              <a:rPr lang="ko-KR" altLang="en-US" sz="1200" dirty="0" smtClean="0">
                <a:solidFill>
                  <a:schemeClr val="accent4"/>
                </a:solidFill>
              </a:rPr>
              <a:t>를 사용한 회전 각도 측정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6" y="5158451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64" y="515845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61" y="5158450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51" y="5166101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2522520" y="5619769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065422" y="5619769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7477005" y="5636134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71961" y="1510741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/>
                </a:solidFill>
              </a:rPr>
              <a:t>Sobel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87780" y="1480759"/>
            <a:ext cx="31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accent4"/>
                </a:solidFill>
              </a:rPr>
              <a:t>fft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11954" y="1510742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Uint8 </a:t>
            </a:r>
            <a:r>
              <a:rPr lang="ko-KR" altLang="en-US" sz="1200" dirty="0" smtClean="0">
                <a:solidFill>
                  <a:schemeClr val="accent4"/>
                </a:solidFill>
              </a:rPr>
              <a:t>변환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3080" name="Picture 8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64" y="3464098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656" y="3464098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61" y="3464098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51" y="3474832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오른쪽 화살표 28"/>
          <p:cNvSpPr/>
          <p:nvPr/>
        </p:nvSpPr>
        <p:spPr>
          <a:xfrm>
            <a:off x="2478325" y="3941782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065423" y="3941782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7477007" y="3941782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4" name="Picture 12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1" y="1767597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64" y="1767597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61" y="1767597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551" y="1767597"/>
            <a:ext cx="144000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오른쪽 화살표 35"/>
          <p:cNvSpPr/>
          <p:nvPr/>
        </p:nvSpPr>
        <p:spPr>
          <a:xfrm>
            <a:off x="7480705" y="2308979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2478325" y="2214262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5065425" y="2308979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5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0" y="1957581"/>
            <a:ext cx="10778541" cy="151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6" y="131982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2</a:t>
            </a:r>
            <a:r>
              <a:rPr lang="en-US" altLang="ko-KR" sz="2800" b="1" dirty="0" smtClean="0">
                <a:solidFill>
                  <a:schemeClr val="accent4"/>
                </a:solidFill>
              </a:rPr>
              <a:t>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2-4. </a:t>
            </a:r>
            <a:r>
              <a:rPr lang="ko-KR" altLang="en-US" sz="2000" dirty="0">
                <a:solidFill>
                  <a:schemeClr val="accent4"/>
                </a:solidFill>
              </a:rPr>
              <a:t>첫 번째 측정 </a:t>
            </a:r>
            <a:r>
              <a:rPr lang="ko-KR" altLang="en-US" sz="2000" dirty="0" smtClean="0">
                <a:solidFill>
                  <a:schemeClr val="accent4"/>
                </a:solidFill>
              </a:rPr>
              <a:t>알고리즘 문제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296" y="1520783"/>
            <a:ext cx="2316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1)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상하 </a:t>
            </a:r>
            <a:r>
              <a:rPr lang="en-US" altLang="ko-KR" sz="1200" dirty="0" smtClean="0">
                <a:solidFill>
                  <a:schemeClr val="accent4"/>
                </a:solidFill>
              </a:rPr>
              <a:t>, </a:t>
            </a:r>
            <a:r>
              <a:rPr lang="ko-KR" altLang="en-US" sz="1200" dirty="0" smtClean="0">
                <a:solidFill>
                  <a:schemeClr val="accent4"/>
                </a:solidFill>
              </a:rPr>
              <a:t>좌우로만 </a:t>
            </a:r>
            <a:r>
              <a:rPr lang="en-US" altLang="ko-KR" sz="1200" dirty="0" smtClean="0">
                <a:solidFill>
                  <a:schemeClr val="accent4"/>
                </a:solidFill>
              </a:rPr>
              <a:t>Shift </a:t>
            </a:r>
            <a:r>
              <a:rPr lang="ko-KR" altLang="en-US" sz="1200" dirty="0" smtClean="0">
                <a:solidFill>
                  <a:schemeClr val="accent4"/>
                </a:solidFill>
              </a:rPr>
              <a:t>된 경우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6" name="오른쪽 화살표 35"/>
          <p:cNvSpPr/>
          <p:nvPr/>
        </p:nvSpPr>
        <p:spPr>
          <a:xfrm>
            <a:off x="8556737" y="2473830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3000241" y="2473830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5758717" y="2473830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36" y="4288240"/>
            <a:ext cx="10749915" cy="161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8556737" y="4854583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000241" y="4854583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758717" y="4854583"/>
            <a:ext cx="238125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46296" y="3942707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2) Pad</a:t>
            </a:r>
            <a:r>
              <a:rPr lang="ko-KR" altLang="en-US" sz="1200" dirty="0" smtClean="0">
                <a:solidFill>
                  <a:schemeClr val="accent4"/>
                </a:solidFill>
              </a:rPr>
              <a:t>가 보이는 경우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297" y="131982"/>
            <a:ext cx="484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</a:rPr>
              <a:t>2.</a:t>
            </a:r>
            <a:endParaRPr lang="ko-KR" altLang="en-US" sz="28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958" y="12465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accent4"/>
                </a:solidFill>
                <a:latin typeface="+mj-ea"/>
              </a:rPr>
              <a:t>이슈 관련 테스트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625" y="670970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</a:rPr>
              <a:t>2-5. </a:t>
            </a:r>
            <a:r>
              <a:rPr lang="ko-KR" altLang="en-US" sz="2000" dirty="0" smtClean="0">
                <a:solidFill>
                  <a:schemeClr val="accent4"/>
                </a:solidFill>
              </a:rPr>
              <a:t>두 번째 측정 알고리즘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2006698"/>
            <a:ext cx="1422359" cy="14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7" y="2006697"/>
            <a:ext cx="1787207" cy="14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90" y="2010976"/>
            <a:ext cx="1780870" cy="143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5" y="3596157"/>
            <a:ext cx="1422359" cy="160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7" y="3596155"/>
            <a:ext cx="1736145" cy="160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90" y="3600436"/>
            <a:ext cx="1785081" cy="160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24" y="5357070"/>
            <a:ext cx="1422359" cy="10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197" y="5357067"/>
            <a:ext cx="1736145" cy="10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89" y="5361347"/>
            <a:ext cx="1785081" cy="106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14197" y="166353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Grab Cut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2189" y="1680171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Hough Transform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613" y="1367738"/>
            <a:ext cx="2731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accent4"/>
                </a:solidFill>
              </a:rPr>
              <a:t>Hough Transform</a:t>
            </a:r>
            <a:r>
              <a:rPr lang="ko-KR" altLang="en-US" sz="1200" dirty="0" smtClean="0">
                <a:solidFill>
                  <a:schemeClr val="accent4"/>
                </a:solidFill>
              </a:rPr>
              <a:t>을 사용한 각도 측정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1" y="2006694"/>
            <a:ext cx="1793370" cy="143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1" y="3596153"/>
            <a:ext cx="1793370" cy="160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0" y="5357066"/>
            <a:ext cx="1793370" cy="106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오른쪽 화살표 31"/>
          <p:cNvSpPr/>
          <p:nvPr/>
        </p:nvSpPr>
        <p:spPr>
          <a:xfrm>
            <a:off x="2812982" y="3909166"/>
            <a:ext cx="464039" cy="7805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>
            <a:off x="5983043" y="3909166"/>
            <a:ext cx="464039" cy="78050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275</Words>
  <Application>Microsoft Office PowerPoint</Application>
  <PresentationFormat>사용자 지정</PresentationFormat>
  <Paragraphs>85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psb</cp:lastModifiedBy>
  <cp:revision>324</cp:revision>
  <dcterms:created xsi:type="dcterms:W3CDTF">2015-07-07T04:48:58Z</dcterms:created>
  <dcterms:modified xsi:type="dcterms:W3CDTF">2020-11-02T11:42:55Z</dcterms:modified>
</cp:coreProperties>
</file>