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331" r:id="rId3"/>
    <p:sldId id="342" r:id="rId4"/>
    <p:sldId id="343" r:id="rId5"/>
    <p:sldId id="346" r:id="rId6"/>
    <p:sldId id="344" r:id="rId7"/>
    <p:sldId id="33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AB7B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8385" autoAdjust="0"/>
  </p:normalViewPr>
  <p:slideViewPr>
    <p:cSldViewPr snapToGrid="0" showGuides="1">
      <p:cViewPr>
        <p:scale>
          <a:sx n="100" d="100"/>
          <a:sy n="100" d="100"/>
        </p:scale>
        <p:origin x="-1008" y="-3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601787"/>
            <a:ext cx="8209299" cy="1586303"/>
            <a:chOff x="527769" y="2118951"/>
            <a:chExt cx="7156423" cy="1586303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950919" cy="646331"/>
              <a:chOff x="471977" y="2691080"/>
              <a:chExt cx="3950919" cy="64633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1905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산업인공지능개론</a:t>
                </a:r>
                <a:endParaRPr lang="ko-KR" altLang="en-US" sz="36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1905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산업인공지능개론</a:t>
                </a:r>
                <a:endParaRPr lang="ko-KR" altLang="en-US" sz="36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2118951"/>
              <a:ext cx="71564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현업 데이터를 사용한 회귀와 분류</a:t>
              </a:r>
              <a:endParaRPr lang="ko-KR" altLang="en-US" sz="44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8015901" y="6054654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산업인공지능학과 박성범</a:t>
            </a:r>
            <a:r>
              <a:rPr lang="ko-KR" altLang="en-US" spc="-150" dirty="0">
                <a:solidFill>
                  <a:schemeClr val="bg1"/>
                </a:solidFill>
              </a:rPr>
              <a:t> </a:t>
            </a:r>
            <a:r>
              <a:rPr lang="en-US" altLang="ko-KR" spc="-150" dirty="0" smtClean="0">
                <a:solidFill>
                  <a:schemeClr val="bg1"/>
                </a:solidFill>
              </a:rPr>
              <a:t>(2020254012)</a:t>
            </a: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396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현업에서 사용중인 데이터를 사용한 분류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46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0"/>
          <p:cNvSpPr/>
          <p:nvPr/>
        </p:nvSpPr>
        <p:spPr>
          <a:xfrm>
            <a:off x="3857625" y="3688075"/>
            <a:ext cx="8067675" cy="300292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857625" y="1361139"/>
            <a:ext cx="8067675" cy="205103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258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7" y="131982"/>
            <a:ext cx="484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1.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4145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현업에서 사용 중인 데이터</a:t>
            </a:r>
            <a:endParaRPr lang="ko-KR" altLang="en-US" sz="28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625" y="670970"/>
            <a:ext cx="4570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/>
                </a:solidFill>
              </a:rPr>
              <a:t>반도체 패키지의 소자를 종류별로 분류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46" y="2998628"/>
            <a:ext cx="2355633" cy="1647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688662" y="3205934"/>
            <a:ext cx="1524000" cy="1157169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407" y="1510735"/>
            <a:ext cx="1834285" cy="14949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317" y="1501889"/>
            <a:ext cx="1769230" cy="15126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86" y="1498896"/>
            <a:ext cx="1723691" cy="170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724" y="1498895"/>
            <a:ext cx="1817295" cy="1258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자유형 15"/>
          <p:cNvSpPr/>
          <p:nvPr/>
        </p:nvSpPr>
        <p:spPr>
          <a:xfrm>
            <a:off x="1590676" y="2074781"/>
            <a:ext cx="1971674" cy="1009650"/>
          </a:xfrm>
          <a:custGeom>
            <a:avLst/>
            <a:gdLst>
              <a:gd name="connsiteX0" fmla="*/ 0 w 1343025"/>
              <a:gd name="connsiteY0" fmla="*/ 657225 h 657225"/>
              <a:gd name="connsiteX1" fmla="*/ 371475 w 1343025"/>
              <a:gd name="connsiteY1" fmla="*/ 0 h 657225"/>
              <a:gd name="connsiteX2" fmla="*/ 1343025 w 1343025"/>
              <a:gd name="connsiteY2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3025" h="657225">
                <a:moveTo>
                  <a:pt x="0" y="657225"/>
                </a:moveTo>
                <a:lnTo>
                  <a:pt x="371475" y="0"/>
                </a:lnTo>
                <a:lnTo>
                  <a:pt x="1343025" y="0"/>
                </a:lnTo>
              </a:path>
            </a:pathLst>
          </a:custGeom>
          <a:noFill/>
          <a:ln w="38100"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 flipV="1">
            <a:off x="1745936" y="4610100"/>
            <a:ext cx="1816413" cy="733424"/>
          </a:xfrm>
          <a:custGeom>
            <a:avLst/>
            <a:gdLst>
              <a:gd name="connsiteX0" fmla="*/ 0 w 1343025"/>
              <a:gd name="connsiteY0" fmla="*/ 657225 h 657225"/>
              <a:gd name="connsiteX1" fmla="*/ 371475 w 1343025"/>
              <a:gd name="connsiteY1" fmla="*/ 0 h 657225"/>
              <a:gd name="connsiteX2" fmla="*/ 1343025 w 1343025"/>
              <a:gd name="connsiteY2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3025" h="657225">
                <a:moveTo>
                  <a:pt x="0" y="657225"/>
                </a:moveTo>
                <a:lnTo>
                  <a:pt x="371475" y="0"/>
                </a:lnTo>
                <a:lnTo>
                  <a:pt x="1343025" y="0"/>
                </a:lnTo>
              </a:path>
            </a:pathLst>
          </a:custGeom>
          <a:noFill/>
          <a:ln w="38100"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179" y="4639634"/>
            <a:ext cx="1471236" cy="187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382" y="3877612"/>
            <a:ext cx="1280613" cy="1251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037" y="5275208"/>
            <a:ext cx="1984240" cy="126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416" y="4101834"/>
            <a:ext cx="1317276" cy="2409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5" y="3877612"/>
            <a:ext cx="1559218" cy="1290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5275208"/>
            <a:ext cx="1364377" cy="1236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523419" y="1720423"/>
            <a:ext cx="726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6">
                    <a:lumMod val="50000"/>
                  </a:schemeClr>
                </a:solidFill>
              </a:rPr>
              <a:t>Type </a:t>
            </a:r>
            <a:r>
              <a:rPr lang="ko-KR" altLang="en-US" sz="1200" b="1" dirty="0" smtClean="0">
                <a:solidFill>
                  <a:schemeClr val="accent6">
                    <a:lumMod val="50000"/>
                  </a:schemeClr>
                </a:solidFill>
              </a:rPr>
              <a:t>별</a:t>
            </a:r>
            <a:endParaRPr lang="ko-KR" alt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54356" y="5437154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불량 유형 별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92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58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6" y="131982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4"/>
                </a:solidFill>
              </a:rPr>
              <a:t>2</a:t>
            </a:r>
            <a:r>
              <a:rPr lang="en-US" altLang="ko-KR" sz="2800" b="1" dirty="0" smtClean="0">
                <a:solidFill>
                  <a:schemeClr val="accent4"/>
                </a:solidFill>
              </a:rPr>
              <a:t>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2778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데이터 셋 예상도</a:t>
            </a:r>
            <a:endParaRPr lang="ko-KR" altLang="en-US" sz="28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625" y="670970"/>
            <a:ext cx="5737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/>
                </a:solidFill>
              </a:rPr>
              <a:t>현업에서 사용하는 영상을 토대로 데이터 셋 구성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96" y="1476389"/>
            <a:ext cx="4284888" cy="3324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973401" y="4800599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소자 영상</a:t>
            </a:r>
            <a:endParaRPr lang="ko-KR" altLang="en-US" sz="12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371" y="1552589"/>
            <a:ext cx="2967804" cy="296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936211" y="1250236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28px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85250" y="2897991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28px</a:t>
            </a:r>
            <a:endParaRPr lang="ko-KR" altLang="en-US" sz="1200" b="1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5719371" y="1700994"/>
            <a:ext cx="325281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719370" y="1834344"/>
            <a:ext cx="325281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719369" y="1986744"/>
            <a:ext cx="325281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719368" y="2139144"/>
            <a:ext cx="325281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rot="5400000">
            <a:off x="4242993" y="3178998"/>
            <a:ext cx="325281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>
            <a:off x="4404918" y="3170984"/>
            <a:ext cx="325281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rot="5400000">
            <a:off x="4566843" y="3170984"/>
            <a:ext cx="325281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5400000">
            <a:off x="4719243" y="3170985"/>
            <a:ext cx="325281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62699" y="458630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…</a:t>
            </a:r>
            <a:endParaRPr lang="ko-KR" altLang="en-US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641163" y="458630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803088" y="458630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974538" y="458630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136463" y="458630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 rot="5400000">
            <a:off x="8734800" y="213842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…</a:t>
            </a:r>
            <a:endParaRPr lang="ko-KR" altLang="en-US" sz="1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716990" y="148334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8715750" y="16438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8716990" y="17962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716990" y="194721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7" name="타원 6"/>
          <p:cNvSpPr/>
          <p:nvPr/>
        </p:nvSpPr>
        <p:spPr>
          <a:xfrm>
            <a:off x="3676650" y="4102380"/>
            <a:ext cx="902159" cy="836718"/>
          </a:xfrm>
          <a:prstGeom prst="ellipse">
            <a:avLst/>
          </a:prstGeom>
          <a:noFill/>
          <a:ln w="38100">
            <a:solidFill>
              <a:srgbClr val="47AB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C:\Users\psb\AppData\Local\Temp\BNZ.60896038674b8bd\icons8-curly-arrow-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61156">
            <a:off x="4221938" y="326418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6748500" y="6251126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데이터 </a:t>
            </a:r>
            <a:r>
              <a:rPr lang="ko-KR" altLang="en-US" sz="1200" b="1" dirty="0" smtClean="0"/>
              <a:t>셋 </a:t>
            </a:r>
            <a:r>
              <a:rPr lang="ko-KR" altLang="en-US" sz="1200" b="1" dirty="0" smtClean="0"/>
              <a:t>예</a:t>
            </a:r>
            <a:r>
              <a:rPr lang="ko-KR" altLang="en-US" sz="1200" b="1" dirty="0"/>
              <a:t>상</a:t>
            </a:r>
            <a:endParaRPr lang="ko-KR" altLang="en-US" sz="1200" b="1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546" y="5077597"/>
            <a:ext cx="8722316" cy="114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3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58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6" y="131982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3.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최종 데이터 셋 구성</a:t>
            </a:r>
            <a:endParaRPr lang="ko-KR" altLang="en-US" sz="28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625" y="670970"/>
            <a:ext cx="485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accent4"/>
                </a:solidFill>
              </a:rPr>
              <a:t>총 </a:t>
            </a:r>
            <a:r>
              <a:rPr lang="en-US" altLang="ko-KR" sz="2000" dirty="0" smtClean="0">
                <a:solidFill>
                  <a:schemeClr val="accent4"/>
                </a:solidFill>
              </a:rPr>
              <a:t>3</a:t>
            </a:r>
            <a:r>
              <a:rPr lang="ko-KR" altLang="en-US" sz="2000" dirty="0" smtClean="0">
                <a:solidFill>
                  <a:schemeClr val="accent4"/>
                </a:solidFill>
              </a:rPr>
              <a:t>가지 타입의 소자에 대한 </a:t>
            </a:r>
            <a:r>
              <a:rPr lang="ko-KR" altLang="en-US" sz="2000" dirty="0" smtClean="0">
                <a:solidFill>
                  <a:schemeClr val="accent4"/>
                </a:solidFill>
              </a:rPr>
              <a:t>이미지 정보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44" y="1914012"/>
            <a:ext cx="9558456" cy="2744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6096000" y="1418065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Input = </a:t>
            </a:r>
            <a:r>
              <a:rPr lang="en-US" altLang="ko-KR" sz="1200" b="1" dirty="0" smtClean="0"/>
              <a:t>784</a:t>
            </a:r>
            <a:endParaRPr lang="ko-KR" alt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19002" y="3238499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데이터 개수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(182</a:t>
            </a:r>
            <a:r>
              <a:rPr lang="ko-KR" altLang="en-US" sz="1200" b="1" dirty="0" smtClean="0"/>
              <a:t>개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979835" y="1459957"/>
            <a:ext cx="1215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Output = Type</a:t>
            </a:r>
            <a:endParaRPr lang="ko-KR" altLang="en-US" sz="1200" b="1" dirty="0"/>
          </a:p>
        </p:txBody>
      </p:sp>
      <p:sp>
        <p:nvSpPr>
          <p:cNvPr id="2" name="오른쪽 중괄호 1"/>
          <p:cNvSpPr/>
          <p:nvPr/>
        </p:nvSpPr>
        <p:spPr>
          <a:xfrm rot="16200000">
            <a:off x="6570338" y="-2987997"/>
            <a:ext cx="100597" cy="95425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587437" y="1730989"/>
            <a:ext cx="0" cy="122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036841" y="32399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pic>
        <p:nvPicPr>
          <p:cNvPr id="3074" name="Picture 2" descr="C:\Users\psb\Desktop\KakaoTalk_20210506_193517029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402" y="5539606"/>
            <a:ext cx="1012795" cy="10127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psb\Documents\카카오톡 받은 파일\KakaoTalk_20210506_193641744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378" y="5550317"/>
            <a:ext cx="1012795" cy="10127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psb\Documents\카카오톡 받은 파일\KakaoTalk_20210506_193649708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566" y="5539605"/>
            <a:ext cx="1012795" cy="10127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73179" y="5145187"/>
            <a:ext cx="1080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Type </a:t>
            </a:r>
            <a:r>
              <a:rPr lang="ko-KR" altLang="en-US" sz="1200" b="1" dirty="0" smtClean="0"/>
              <a:t>별 영상</a:t>
            </a:r>
            <a:endParaRPr lang="ko-KR" altLang="en-US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71644" y="5518184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1)</a:t>
            </a:r>
            <a:endParaRPr lang="ko-KR" altLang="en-US" sz="1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751456" y="5539606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695480" y="5528894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3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0686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58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6" y="131982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4.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4145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현업에서 사용 중인 데이터</a:t>
            </a:r>
            <a:endParaRPr lang="ko-KR" altLang="en-US" sz="28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625" y="670970"/>
            <a:ext cx="3701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/>
                </a:solidFill>
              </a:rPr>
              <a:t>Random Forest </a:t>
            </a:r>
            <a:r>
              <a:rPr lang="ko-KR" altLang="en-US" sz="2000" dirty="0" smtClean="0">
                <a:solidFill>
                  <a:schemeClr val="accent4"/>
                </a:solidFill>
              </a:rPr>
              <a:t>를 사용한 분류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36846" y="6233242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소스코드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8" y="2522208"/>
            <a:ext cx="6096438" cy="373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9249148" y="6261864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[</a:t>
            </a:r>
            <a:r>
              <a:rPr lang="ko-KR" altLang="en-US" sz="1200" b="1" dirty="0" smtClean="0"/>
              <a:t>결</a:t>
            </a:r>
            <a:r>
              <a:rPr lang="ko-KR" altLang="en-US" sz="1200" b="1" dirty="0"/>
              <a:t>과</a:t>
            </a:r>
            <a:r>
              <a:rPr lang="en-US" altLang="ko-KR" sz="1200" b="1" dirty="0" smtClean="0"/>
              <a:t>]</a:t>
            </a:r>
            <a:endParaRPr lang="ko-KR" altLang="en-US" sz="1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416" y="3561528"/>
            <a:ext cx="5277465" cy="270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610416" y="5534025"/>
            <a:ext cx="2112542" cy="727839"/>
          </a:xfrm>
          <a:prstGeom prst="rect">
            <a:avLst/>
          </a:prstGeom>
          <a:noFill/>
          <a:ln w="38100">
            <a:solidFill>
              <a:srgbClr val="47AB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775140" y="5601895"/>
            <a:ext cx="2752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47AB7B"/>
                </a:solidFill>
              </a:rPr>
              <a:t>127</a:t>
            </a:r>
            <a:r>
              <a:rPr lang="ko-KR" altLang="en-US" sz="1200" b="1" dirty="0" smtClean="0">
                <a:solidFill>
                  <a:srgbClr val="47AB7B"/>
                </a:solidFill>
              </a:rPr>
              <a:t>개의 소자 데이터를 </a:t>
            </a:r>
            <a:r>
              <a:rPr lang="en-US" altLang="ko-KR" sz="1200" b="1" dirty="0" smtClean="0">
                <a:solidFill>
                  <a:srgbClr val="47AB7B"/>
                </a:solidFill>
              </a:rPr>
              <a:t>Training </a:t>
            </a:r>
            <a:r>
              <a:rPr lang="ko-KR" altLang="en-US" sz="1200" b="1" dirty="0" smtClean="0">
                <a:solidFill>
                  <a:srgbClr val="47AB7B"/>
                </a:solidFill>
              </a:rPr>
              <a:t>하고</a:t>
            </a:r>
            <a:r>
              <a:rPr lang="en-US" altLang="ko-KR" sz="1200" b="1" dirty="0" smtClean="0">
                <a:solidFill>
                  <a:srgbClr val="47AB7B"/>
                </a:solidFill>
              </a:rPr>
              <a:t/>
            </a:r>
            <a:br>
              <a:rPr lang="en-US" altLang="ko-KR" sz="1200" b="1" dirty="0" smtClean="0">
                <a:solidFill>
                  <a:srgbClr val="47AB7B"/>
                </a:solidFill>
              </a:rPr>
            </a:br>
            <a:r>
              <a:rPr lang="en-US" altLang="ko-KR" sz="1200" b="1" dirty="0" smtClean="0">
                <a:solidFill>
                  <a:srgbClr val="47AB7B"/>
                </a:solidFill>
              </a:rPr>
              <a:t>55</a:t>
            </a:r>
            <a:r>
              <a:rPr lang="ko-KR" altLang="en-US" sz="1200" b="1" dirty="0" smtClean="0">
                <a:solidFill>
                  <a:srgbClr val="47AB7B"/>
                </a:solidFill>
              </a:rPr>
              <a:t>개의 데이터를 토대로 테스트하여</a:t>
            </a:r>
            <a:r>
              <a:rPr lang="en-US" altLang="ko-KR" sz="1200" b="1" dirty="0" smtClean="0">
                <a:solidFill>
                  <a:srgbClr val="47AB7B"/>
                </a:solidFill>
              </a:rPr>
              <a:t/>
            </a:r>
            <a:br>
              <a:rPr lang="en-US" altLang="ko-KR" sz="1200" b="1" dirty="0" smtClean="0">
                <a:solidFill>
                  <a:srgbClr val="47AB7B"/>
                </a:solidFill>
              </a:rPr>
            </a:br>
            <a:r>
              <a:rPr lang="en-US" altLang="ko-KR" sz="1200" b="1" dirty="0" smtClean="0">
                <a:solidFill>
                  <a:srgbClr val="47AB7B"/>
                </a:solidFill>
              </a:rPr>
              <a:t>100% </a:t>
            </a:r>
            <a:r>
              <a:rPr lang="ko-KR" altLang="en-US" sz="1200" b="1" dirty="0" smtClean="0">
                <a:solidFill>
                  <a:srgbClr val="47AB7B"/>
                </a:solidFill>
              </a:rPr>
              <a:t>의 정확도를 출력</a:t>
            </a:r>
            <a:endParaRPr lang="ko-KR" altLang="en-US" sz="1200" b="1" dirty="0">
              <a:solidFill>
                <a:srgbClr val="47AB7B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8518" y="1432642"/>
            <a:ext cx="4950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Random Forest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알고리즘을 사용하여 분류를 진행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총 </a:t>
            </a:r>
            <a:r>
              <a:rPr lang="en-US" altLang="ko-KR" sz="1200" b="1" dirty="0" smtClean="0"/>
              <a:t>182</a:t>
            </a:r>
            <a:r>
              <a:rPr lang="ko-KR" altLang="en-US" sz="1200" b="1" dirty="0" smtClean="0"/>
              <a:t>개의 소자 데이터 중 </a:t>
            </a:r>
            <a:r>
              <a:rPr lang="en-US" altLang="ko-KR" sz="1200" b="1" dirty="0" smtClean="0"/>
              <a:t>30%(55</a:t>
            </a:r>
            <a:r>
              <a:rPr lang="ko-KR" altLang="en-US" sz="1200" b="1" dirty="0" smtClean="0"/>
              <a:t>개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를 제외 하고 학습 진행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학습 외 데이터를 토대로 테스트를 진행 한 결과 정확도 </a:t>
            </a:r>
            <a:r>
              <a:rPr lang="en-US" altLang="ko-KR" sz="1200" b="1" dirty="0" smtClean="0"/>
              <a:t>100%</a:t>
            </a:r>
            <a:r>
              <a:rPr lang="ko-KR" altLang="en-US" sz="1200" b="1" dirty="0" smtClean="0"/>
              <a:t>를 가짐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7987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4933</TotalTime>
  <Words>157</Words>
  <Application>Microsoft Office PowerPoint</Application>
  <PresentationFormat>사용자 지정</PresentationFormat>
  <Paragraphs>51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psb</cp:lastModifiedBy>
  <cp:revision>746</cp:revision>
  <dcterms:created xsi:type="dcterms:W3CDTF">2015-07-07T04:48:58Z</dcterms:created>
  <dcterms:modified xsi:type="dcterms:W3CDTF">2021-05-06T10:41:47Z</dcterms:modified>
</cp:coreProperties>
</file>