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31" r:id="rId3"/>
    <p:sldId id="345" r:id="rId4"/>
    <p:sldId id="342" r:id="rId5"/>
    <p:sldId id="346" r:id="rId6"/>
    <p:sldId id="347" r:id="rId7"/>
    <p:sldId id="348" r:id="rId8"/>
    <p:sldId id="349" r:id="rId9"/>
    <p:sldId id="350" r:id="rId10"/>
    <p:sldId id="351" r:id="rId11"/>
    <p:sldId id="353" r:id="rId12"/>
    <p:sldId id="33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B7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8385" autoAdjust="0"/>
  </p:normalViewPr>
  <p:slideViewPr>
    <p:cSldViewPr snapToGrid="0" showGuides="1">
      <p:cViewPr>
        <p:scale>
          <a:sx n="100" d="100"/>
          <a:sy n="100" d="100"/>
        </p:scale>
        <p:origin x="-1008" y="-3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782762"/>
            <a:ext cx="7797081" cy="1463192"/>
            <a:chOff x="527769" y="2299926"/>
            <a:chExt cx="6797074" cy="1463192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000991" cy="704195"/>
              <a:chOff x="471977" y="2691080"/>
              <a:chExt cx="3000991" cy="70419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846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머신러닝</a:t>
                </a:r>
                <a:r>
                  <a:rPr lang="ko-KR" altLang="en-US" sz="28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 프로그래밍</a:t>
                </a:r>
                <a:endParaRPr lang="ko-KR" altLang="en-US" sz="28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6162" y="2872055"/>
                <a:ext cx="2846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b="1" spc="-150" dirty="0" err="1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머신러닝</a:t>
                </a:r>
                <a:r>
                  <a:rPr lang="ko-KR" altLang="en-US" sz="28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 프로그래밍</a:t>
                </a:r>
                <a:endParaRPr lang="ko-KR" altLang="en-US" sz="28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2299926"/>
              <a:ext cx="63808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CNN </a:t>
              </a:r>
              <a:r>
                <a:rPr lang="ko-KR" altLang="en-US" sz="36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모델을 사용한 반도체 소자 검사</a:t>
              </a:r>
              <a:endParaRPr lang="ko-KR" altLang="en-US" sz="36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668984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015901" y="605465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산업인공지능학과 박성범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</a:rPr>
              <a:t>(2020254012)</a:t>
            </a: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4.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345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Epoch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변화 및 </a:t>
            </a:r>
            <a:r>
              <a:rPr lang="en-US" altLang="ko-KR" sz="2000" dirty="0" smtClean="0">
                <a:solidFill>
                  <a:schemeClr val="accent4"/>
                </a:solidFill>
              </a:rPr>
              <a:t>Drop out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유무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518" y="1432642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학습량이 적어 결과가 좋지 않은 것으로 추측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200" b="1" dirty="0" smtClean="0"/>
              <a:t>Epoch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횟수를 변화 와 </a:t>
            </a:r>
            <a:r>
              <a:rPr lang="en-US" altLang="ko-KR" sz="1200" b="1" dirty="0" smtClean="0"/>
              <a:t>Drop out </a:t>
            </a:r>
            <a:r>
              <a:rPr lang="ko-KR" altLang="en-US" sz="1200" b="1" dirty="0" smtClean="0"/>
              <a:t>유무에 따른 변화 결과 비교</a:t>
            </a:r>
            <a:endParaRPr lang="ko-KR" altLang="en-US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2342" y="199611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200" b="1" dirty="0" smtClean="0"/>
              <a:t>Epoch 40</a:t>
            </a:r>
            <a:endParaRPr lang="ko-KR" altLang="en-US" sz="1200" b="1" dirty="0"/>
          </a:p>
        </p:txBody>
      </p:sp>
      <p:pic>
        <p:nvPicPr>
          <p:cNvPr id="31" name="_x55600112" descr="EMB00002d6067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0" y="2568388"/>
            <a:ext cx="5285041" cy="39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008767" y="206680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200" b="1" dirty="0" smtClean="0"/>
              <a:t>Epoch 70</a:t>
            </a:r>
            <a:endParaRPr lang="ko-KR" altLang="en-US" sz="1200" b="1" dirty="0"/>
          </a:p>
        </p:txBody>
      </p:sp>
      <p:pic>
        <p:nvPicPr>
          <p:cNvPr id="34" name="_x223033552" descr="EMB00002d6067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8" y="2707009"/>
            <a:ext cx="5362739" cy="37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160152" y="2343800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Drop out </a:t>
            </a:r>
            <a:r>
              <a:rPr lang="ko-KR" altLang="en-US" sz="1200" b="1" dirty="0" smtClean="0"/>
              <a:t>미사용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01026" y="234380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Drop out </a:t>
            </a:r>
            <a:r>
              <a:rPr lang="ko-KR" altLang="en-US" sz="1200" b="1" dirty="0" smtClean="0"/>
              <a:t>사용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41852" y="2429888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Drop out </a:t>
            </a:r>
            <a:r>
              <a:rPr lang="ko-KR" altLang="en-US" sz="1200" b="1" dirty="0" smtClean="0"/>
              <a:t>미사용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782726" y="2429888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Drop out </a:t>
            </a:r>
            <a:r>
              <a:rPr lang="ko-KR" altLang="en-US" sz="1200" b="1" dirty="0" smtClean="0"/>
              <a:t>사용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240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4.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345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Epoch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변화 및 </a:t>
            </a:r>
            <a:r>
              <a:rPr lang="en-US" altLang="ko-KR" sz="2000" dirty="0" smtClean="0">
                <a:solidFill>
                  <a:schemeClr val="accent4"/>
                </a:solidFill>
              </a:rPr>
              <a:t>Drop out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유무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2343" y="1404067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200" b="1" dirty="0" smtClean="0"/>
              <a:t>Epoch 100</a:t>
            </a:r>
            <a:endParaRPr lang="ko-KR" altLang="en-US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08768" y="140406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200" b="1" dirty="0" smtClean="0"/>
              <a:t>Epoch 200</a:t>
            </a:r>
            <a:endParaRPr lang="ko-KR" altLang="en-US" sz="12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55599072" descr="EMB00002d6067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1866053"/>
            <a:ext cx="51816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223033952" descr="EMB00002d6067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768" y="1837478"/>
            <a:ext cx="5632800" cy="410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69900" y="5943600"/>
            <a:ext cx="5170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- Drop out </a:t>
            </a:r>
            <a:r>
              <a:rPr lang="ko-KR" altLang="en-US" sz="1200" b="1" dirty="0" smtClean="0"/>
              <a:t>사용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시 </a:t>
            </a:r>
            <a:r>
              <a:rPr lang="en-US" altLang="ko-KR" sz="1200" b="1" dirty="0" smtClean="0"/>
              <a:t>epoch</a:t>
            </a:r>
            <a:r>
              <a:rPr lang="ko-KR" altLang="en-US" sz="1200" b="1" dirty="0" smtClean="0"/>
              <a:t>에 따른 </a:t>
            </a:r>
            <a:r>
              <a:rPr lang="en-US" altLang="ko-KR" sz="1200" b="1" dirty="0" smtClean="0"/>
              <a:t>Validation loss</a:t>
            </a:r>
            <a:r>
              <a:rPr lang="ko-KR" altLang="en-US" sz="1200" b="1" dirty="0" smtClean="0"/>
              <a:t> 그래프가 수평을 이룸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 Drop out </a:t>
            </a:r>
            <a:r>
              <a:rPr lang="ko-KR" altLang="en-US" sz="1200" b="1" dirty="0" smtClean="0"/>
              <a:t>사용 시 </a:t>
            </a:r>
            <a:r>
              <a:rPr lang="en-US" altLang="ko-KR" sz="1200" b="1" dirty="0" smtClean="0"/>
              <a:t>epoch</a:t>
            </a:r>
            <a:r>
              <a:rPr lang="ko-KR" altLang="en-US" sz="1200" b="1" dirty="0" smtClean="0"/>
              <a:t>에 따른 </a:t>
            </a:r>
            <a:r>
              <a:rPr lang="en-US" altLang="ko-KR" sz="1200" b="1" dirty="0" smtClean="0"/>
              <a:t>Train loss </a:t>
            </a:r>
            <a:r>
              <a:rPr lang="ko-KR" altLang="en-US" sz="1200" b="1" dirty="0" smtClean="0"/>
              <a:t>그래프가 완만하게 내려감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74427" y="1681066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Drop out </a:t>
            </a:r>
            <a:r>
              <a:rPr lang="ko-KR" altLang="en-US" sz="1200" b="1" dirty="0" smtClean="0"/>
              <a:t>미사용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15301" y="16810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Drop out </a:t>
            </a:r>
            <a:r>
              <a:rPr lang="ko-KR" altLang="en-US" sz="1200" b="1" dirty="0" smtClean="0"/>
              <a:t>사용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41827" y="1698978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Drop out </a:t>
            </a:r>
            <a:r>
              <a:rPr lang="ko-KR" altLang="en-US" sz="1200" b="1" dirty="0" smtClean="0"/>
              <a:t>미사용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582701" y="1698978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Drop out </a:t>
            </a:r>
            <a:r>
              <a:rPr lang="ko-KR" altLang="en-US" sz="1200" b="1" dirty="0" smtClean="0"/>
              <a:t>사용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296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CNN </a:t>
            </a:r>
            <a:r>
              <a:rPr lang="ko-KR" altLang="en-US" spc="-150" dirty="0" smtClean="0">
                <a:solidFill>
                  <a:schemeClr val="bg1"/>
                </a:solidFill>
              </a:rPr>
              <a:t>모델을 사용한 반도체 소자 검사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1.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학습 데이터 소개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3942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반도체 소자 영상 기반 데이터 셋</a:t>
            </a:r>
            <a:r>
              <a:rPr lang="en-US" altLang="ko-KR" sz="2000" dirty="0" smtClean="0">
                <a:solidFill>
                  <a:schemeClr val="accent4"/>
                </a:solidFill>
              </a:rPr>
              <a:t> 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7" y="2205035"/>
            <a:ext cx="2355633" cy="164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07" y="2328906"/>
            <a:ext cx="1834285" cy="149493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484792" y="4259511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반도체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칩</a:t>
            </a:r>
            <a:r>
              <a:rPr lang="en-US" altLang="ko-KR" sz="1200" b="1" dirty="0">
                <a:solidFill>
                  <a:schemeClr val="accent5"/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소자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225765400" descr="EMB00002d6067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48" y="4259511"/>
            <a:ext cx="2735263" cy="19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940164" y="6350726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소자 불량 유형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63" y="3865967"/>
            <a:ext cx="5575225" cy="236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8693240" y="634752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5"/>
                </a:solidFill>
              </a:rPr>
              <a:t>[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획득 된 소자</a:t>
            </a:r>
            <a:r>
              <a:rPr lang="ko-KR" altLang="en-US" sz="1200" b="1" dirty="0" smtClean="0">
                <a:solidFill>
                  <a:schemeClr val="accent5"/>
                </a:solidFill>
              </a:rPr>
              <a:t> 영상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]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8518" y="1432642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반도체 외관 검사 장비를 통해 반도체 칩 소자 영상 획득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총 </a:t>
            </a:r>
            <a:r>
              <a:rPr lang="en-US" altLang="ko-KR" sz="1200" b="1" dirty="0" smtClean="0"/>
              <a:t>350</a:t>
            </a:r>
            <a:r>
              <a:rPr lang="ko-KR" altLang="en-US" sz="1200" b="1" dirty="0" smtClean="0"/>
              <a:t>장 </a:t>
            </a:r>
            <a:r>
              <a:rPr lang="en-US" altLang="ko-KR" sz="1200" b="1" dirty="0" smtClean="0"/>
              <a:t>( </a:t>
            </a:r>
            <a:r>
              <a:rPr lang="ko-KR" altLang="en-US" sz="1200" b="1" dirty="0" smtClean="0"/>
              <a:t>양품 </a:t>
            </a:r>
            <a:r>
              <a:rPr lang="en-US" altLang="ko-KR" sz="1200" b="1" dirty="0" smtClean="0"/>
              <a:t>200</a:t>
            </a:r>
            <a:r>
              <a:rPr lang="ko-KR" altLang="en-US" sz="1200" b="1" dirty="0" smtClean="0"/>
              <a:t>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불량 </a:t>
            </a:r>
            <a:r>
              <a:rPr lang="en-US" altLang="ko-KR" sz="1200" b="1" dirty="0" smtClean="0"/>
              <a:t>150</a:t>
            </a:r>
            <a:r>
              <a:rPr lang="ko-KR" altLang="en-US" sz="1200" b="1" dirty="0" smtClean="0"/>
              <a:t>장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2"/>
          <a:stretch/>
        </p:blipFill>
        <p:spPr bwMode="auto">
          <a:xfrm>
            <a:off x="6469362" y="2552700"/>
            <a:ext cx="5575225" cy="13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2.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학습 모델 소개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CNN </a:t>
            </a:r>
            <a:r>
              <a:rPr lang="ko-KR" altLang="en-US" sz="2000" dirty="0" smtClean="0">
                <a:solidFill>
                  <a:schemeClr val="accent4"/>
                </a:solidFill>
              </a:rPr>
              <a:t>학습 알고리즘 소개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518" y="1432642"/>
            <a:ext cx="550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200" b="1" dirty="0" smtClean="0"/>
              <a:t>CNN (Convolutional Neural Network) </a:t>
            </a:r>
            <a:r>
              <a:rPr lang="ko-KR" altLang="en-US" sz="1200" b="1" dirty="0" smtClean="0"/>
              <a:t>학습 알고리즘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시각적 영상에서 특징을 찾고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이를 학습하여 이미지를 분류하는 알고리즘</a:t>
            </a:r>
            <a:r>
              <a:rPr lang="en-US" altLang="ko-KR" sz="1200" b="1" dirty="0" smtClean="0"/>
              <a:t> </a:t>
            </a:r>
            <a:endParaRPr lang="ko-KR" altLang="en-US" sz="1200" b="1" dirty="0"/>
          </a:p>
        </p:txBody>
      </p:sp>
      <p:sp>
        <p:nvSpPr>
          <p:cNvPr id="3" name="타원 2"/>
          <p:cNvSpPr/>
          <p:nvPr/>
        </p:nvSpPr>
        <p:spPr>
          <a:xfrm>
            <a:off x="645430" y="1990248"/>
            <a:ext cx="982915" cy="848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특징추출</a:t>
            </a:r>
            <a:endParaRPr lang="ko-KR" altLang="en-US" sz="1400" b="1" dirty="0"/>
          </a:p>
        </p:txBody>
      </p:sp>
      <p:sp>
        <p:nvSpPr>
          <p:cNvPr id="23" name="타원 22"/>
          <p:cNvSpPr/>
          <p:nvPr/>
        </p:nvSpPr>
        <p:spPr>
          <a:xfrm>
            <a:off x="2092041" y="1994093"/>
            <a:ext cx="982915" cy="84867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MLP</a:t>
            </a:r>
            <a:endParaRPr lang="ko-KR" altLang="en-US" sz="1400" b="1" dirty="0"/>
          </a:p>
        </p:txBody>
      </p:sp>
      <p:sp>
        <p:nvSpPr>
          <p:cNvPr id="7" name="십자형 6"/>
          <p:cNvSpPr/>
          <p:nvPr/>
        </p:nvSpPr>
        <p:spPr>
          <a:xfrm>
            <a:off x="1742823" y="2282151"/>
            <a:ext cx="264869" cy="264869"/>
          </a:xfrm>
          <a:prstGeom prst="plus">
            <a:avLst>
              <a:gd name="adj" fmla="val 3938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06" y="4415415"/>
            <a:ext cx="1175135" cy="120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396" y="3928143"/>
            <a:ext cx="591367" cy="64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87531"/>
              </p:ext>
            </p:extLst>
          </p:nvPr>
        </p:nvGraphicFramePr>
        <p:xfrm>
          <a:off x="2461802" y="3928853"/>
          <a:ext cx="624840" cy="61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</a:tblGrid>
              <a:tr h="20435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435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435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75806"/>
              </p:ext>
            </p:extLst>
          </p:nvPr>
        </p:nvGraphicFramePr>
        <p:xfrm>
          <a:off x="2461344" y="4757528"/>
          <a:ext cx="624840" cy="61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</a:tblGrid>
              <a:tr h="20435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435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435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31773"/>
              </p:ext>
            </p:extLst>
          </p:nvPr>
        </p:nvGraphicFramePr>
        <p:xfrm>
          <a:off x="2461344" y="5586203"/>
          <a:ext cx="624840" cy="61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</a:tblGrid>
              <a:tr h="20435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435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4354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83499" y="6301365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</a:t>
            </a:r>
            <a:endParaRPr lang="ko-KR" altLang="en-US" sz="24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8" y="4760611"/>
            <a:ext cx="601975" cy="61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667" y="5595793"/>
            <a:ext cx="610026" cy="61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 flipV="1">
            <a:off x="1945617" y="4249316"/>
            <a:ext cx="457200" cy="4987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969592" y="5406658"/>
            <a:ext cx="457200" cy="49870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954942" y="5081394"/>
            <a:ext cx="42351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145901" y="4239791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145901" y="5067299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145901" y="5905359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231751" y="4249316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231751" y="5076824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231751" y="5914884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676775" y="3928143"/>
            <a:ext cx="733425" cy="228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Hidden Layer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#1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100762" y="3923908"/>
            <a:ext cx="733425" cy="228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Hidden Layer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#2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529512" y="3938003"/>
            <a:ext cx="733425" cy="228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Hidden Layer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#3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920162" y="3928143"/>
            <a:ext cx="733425" cy="228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Output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5569411" y="5090918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969586" y="5090918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8426911" y="5090918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9760411" y="5090918"/>
            <a:ext cx="35000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210800" y="3928143"/>
            <a:ext cx="1428750" cy="2286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“</a:t>
            </a:r>
            <a:r>
              <a:rPr lang="en-US" altLang="ko-KR" sz="3200" dirty="0" smtClean="0">
                <a:solidFill>
                  <a:schemeClr val="tx1"/>
                </a:solidFill>
              </a:rPr>
              <a:t>Lena”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7" name="왼쪽 중괄호 66"/>
          <p:cNvSpPr/>
          <p:nvPr/>
        </p:nvSpPr>
        <p:spPr>
          <a:xfrm rot="5400000">
            <a:off x="3112427" y="2744997"/>
            <a:ext cx="357545" cy="1815287"/>
          </a:xfrm>
          <a:prstGeom prst="leftBrace">
            <a:avLst>
              <a:gd name="adj1" fmla="val 65476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왼쪽 중괄호 88"/>
          <p:cNvSpPr/>
          <p:nvPr/>
        </p:nvSpPr>
        <p:spPr>
          <a:xfrm rot="5400000">
            <a:off x="6965817" y="1063027"/>
            <a:ext cx="357545" cy="5179227"/>
          </a:xfrm>
          <a:prstGeom prst="leftBrace">
            <a:avLst>
              <a:gd name="adj1" fmla="val 65476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525133" y="318182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Future Extraction</a:t>
            </a:r>
            <a:endParaRPr lang="ko-KR" alt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467474" y="3181827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Full Connected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599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2.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학습 모델 소개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CNN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기반 모델 구축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44175" y="1924050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Convolution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(3x3)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68125" y="1924050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Max Pooling</a:t>
            </a:r>
            <a:br>
              <a:rPr lang="en-US" altLang="ko-KR" sz="1200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(2x2)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30175" y="1924050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Drop Out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(0.25)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41000" y="1933575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Convolution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07775" y="1933575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Max Pooling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93600" y="1933575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Drop Out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108050" y="1943100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Convolution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974825" y="1943100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Max Pooling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860650" y="1943100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Drop Out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33749" y="3914775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Affine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00524" y="3914775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ReLU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786349" y="3914775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Drop Out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(0.5)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297" y="1924050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갈매기형 수장 1"/>
          <p:cNvSpPr/>
          <p:nvPr/>
        </p:nvSpPr>
        <p:spPr>
          <a:xfrm>
            <a:off x="2270221" y="2377818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갈매기형 수장 53"/>
          <p:cNvSpPr/>
          <p:nvPr/>
        </p:nvSpPr>
        <p:spPr>
          <a:xfrm>
            <a:off x="3409074" y="2377818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갈매기형 수장 54"/>
          <p:cNvSpPr/>
          <p:nvPr/>
        </p:nvSpPr>
        <p:spPr>
          <a:xfrm>
            <a:off x="4609224" y="2377818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갈매기형 수장 55"/>
          <p:cNvSpPr/>
          <p:nvPr/>
        </p:nvSpPr>
        <p:spPr>
          <a:xfrm>
            <a:off x="7685799" y="2387343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4609224" y="4359018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7694261" y="4359017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68398" y="3196445"/>
            <a:ext cx="852338" cy="43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Padding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ReLU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113549" y="2368293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108048" y="3914775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Affine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974823" y="3914775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Softmax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갈매기형 수장 85"/>
          <p:cNvSpPr/>
          <p:nvPr/>
        </p:nvSpPr>
        <p:spPr>
          <a:xfrm>
            <a:off x="9860649" y="4359018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239160" y="3914773"/>
            <a:ext cx="733425" cy="116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data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8518" y="1432642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모델 구성도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21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코드 구현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데이터 셋 구축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3" y="1786371"/>
            <a:ext cx="5086559" cy="467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98518" y="1432642"/>
            <a:ext cx="1718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데이터 셋 구축 코드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51568" y="1833996"/>
            <a:ext cx="525932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err="1" smtClean="0"/>
              <a:t>Spyder</a:t>
            </a:r>
            <a:r>
              <a:rPr lang="en-US" altLang="ko-KR" sz="1200" b="1" dirty="0" smtClean="0"/>
              <a:t> + </a:t>
            </a:r>
            <a:r>
              <a:rPr lang="en-US" altLang="ko-KR" sz="1200" b="1" dirty="0" err="1" smtClean="0"/>
              <a:t>Keras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를 사용하여 구축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r>
              <a:rPr lang="ko-KR" altLang="en-US" sz="1200" b="1" dirty="0" smtClean="0"/>
              <a:t>데이터 카테고리를 </a:t>
            </a:r>
            <a:r>
              <a:rPr lang="en-US" altLang="ko-KR" sz="1200" b="1" dirty="0" smtClean="0"/>
              <a:t>Normal </a:t>
            </a:r>
            <a:r>
              <a:rPr lang="ko-KR" altLang="en-US" sz="1200" b="1" dirty="0" smtClean="0"/>
              <a:t>과 </a:t>
            </a:r>
            <a:r>
              <a:rPr lang="en-US" altLang="ko-KR" sz="1200" b="1" dirty="0" smtClean="0"/>
              <a:t>Reject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 smtClean="0"/>
              <a:t>분류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r>
              <a:rPr lang="ko-KR" altLang="en-US" sz="1200" b="1" dirty="0" smtClean="0"/>
              <a:t>이미지 </a:t>
            </a:r>
            <a:r>
              <a:rPr lang="en-US" altLang="ko-KR" sz="1200" b="1" dirty="0" smtClean="0"/>
              <a:t>Resize </a:t>
            </a:r>
            <a:r>
              <a:rPr lang="ko-KR" altLang="en-US" sz="1200" b="1" dirty="0" smtClean="0"/>
              <a:t>진행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r>
              <a:rPr lang="ko-KR" altLang="en-US" sz="1200" b="1" dirty="0" smtClean="0"/>
              <a:t>데이터를  </a:t>
            </a:r>
            <a:r>
              <a:rPr lang="en-US" altLang="ko-KR" sz="1200" b="1" dirty="0" smtClean="0"/>
              <a:t>0 ~ 1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사이의 값으로</a:t>
            </a:r>
            <a:r>
              <a:rPr lang="en-US" altLang="ko-KR" sz="1200" b="1" dirty="0" smtClean="0"/>
              <a:t> normalize </a:t>
            </a:r>
            <a:r>
              <a:rPr lang="ko-KR" altLang="en-US" sz="1200" b="1" dirty="0" smtClean="0"/>
              <a:t>진행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err="1" smtClean="0"/>
              <a:t>Train_test_split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을 사용하여 총 데이터 중 </a:t>
            </a:r>
            <a:r>
              <a:rPr lang="en-US" altLang="ko-KR" sz="1200" b="1" dirty="0" smtClean="0"/>
              <a:t>75%</a:t>
            </a:r>
            <a:r>
              <a:rPr lang="ko-KR" altLang="en-US" sz="1200" b="1" dirty="0" smtClean="0"/>
              <a:t>만을 학습 데이터로 사용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나머지 </a:t>
            </a:r>
            <a:r>
              <a:rPr lang="en-US" altLang="ko-KR" sz="1200" b="1" dirty="0" smtClean="0"/>
              <a:t>25%</a:t>
            </a:r>
            <a:r>
              <a:rPr lang="ko-KR" altLang="en-US" sz="1200" b="1" dirty="0"/>
              <a:t>를</a:t>
            </a:r>
            <a:r>
              <a:rPr lang="ko-KR" altLang="en-US" sz="1200" b="1" dirty="0" smtClean="0"/>
              <a:t> 사용하여 테스트 진행</a:t>
            </a:r>
            <a:r>
              <a:rPr lang="en-US" altLang="ko-KR" sz="1200" b="1" dirty="0" smtClean="0"/>
              <a:t>)</a:t>
            </a:r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err="1" smtClean="0"/>
              <a:t>Npy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파일 형식으로 데이터 저장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2436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코드 구현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학습 데이터 구축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518" y="1432642"/>
            <a:ext cx="1872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학습 데이터 구축 코드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65818" y="1833996"/>
            <a:ext cx="37064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err="1" smtClean="0"/>
              <a:t>Colab</a:t>
            </a:r>
            <a:r>
              <a:rPr lang="en-US" altLang="ko-KR" sz="1200" b="1" dirty="0" smtClean="0"/>
              <a:t> + </a:t>
            </a:r>
            <a:r>
              <a:rPr lang="en-US" altLang="ko-KR" sz="1200" b="1" dirty="0" err="1" smtClean="0"/>
              <a:t>Keras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를 사용하여 구축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r>
              <a:rPr lang="ko-KR" altLang="en-US" sz="1200" b="1" dirty="0" smtClean="0"/>
              <a:t>데이터 셋 </a:t>
            </a:r>
            <a:r>
              <a:rPr lang="ko-KR" altLang="en-US" sz="1200" b="1" dirty="0" smtClean="0"/>
              <a:t>로드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smtClean="0"/>
              <a:t>Layer#1 ~ 3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1) 3x3 Filter 16</a:t>
            </a:r>
            <a:r>
              <a:rPr lang="ko-KR" altLang="en-US" sz="1200" b="1" dirty="0" smtClean="0"/>
              <a:t>개를 사용하여 </a:t>
            </a:r>
            <a:r>
              <a:rPr lang="en-US" altLang="ko-KR" sz="1200" b="1" dirty="0" smtClean="0"/>
              <a:t>Convolution </a:t>
            </a:r>
            <a:r>
              <a:rPr lang="ko-KR" altLang="en-US" sz="1200" b="1" dirty="0" smtClean="0"/>
              <a:t>진행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2) padding</a:t>
            </a:r>
            <a:r>
              <a:rPr lang="ko-KR" altLang="en-US" sz="1200" b="1" dirty="0" smtClean="0"/>
              <a:t>을 사용하여 입력 값과 출력 값이 동일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3) 2x2 </a:t>
            </a:r>
            <a:r>
              <a:rPr lang="ko-KR" altLang="en-US" sz="1200" b="1" dirty="0" smtClean="0"/>
              <a:t>크기로 </a:t>
            </a:r>
            <a:r>
              <a:rPr lang="en-US" altLang="ko-KR" sz="1200" b="1" dirty="0" smtClean="0"/>
              <a:t>Max Pooling </a:t>
            </a:r>
            <a:r>
              <a:rPr lang="ko-KR" altLang="en-US" sz="1200" b="1" dirty="0" smtClean="0"/>
              <a:t>진행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4) Drop out 25% </a:t>
            </a:r>
            <a:r>
              <a:rPr lang="ko-KR" altLang="en-US" sz="1200" b="1" dirty="0" smtClean="0"/>
              <a:t>진행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smtClean="0"/>
              <a:t>Layer#4 ~ 5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1) Activation </a:t>
            </a:r>
            <a:r>
              <a:rPr lang="ko-KR" altLang="en-US" sz="1200" b="1" dirty="0" smtClean="0"/>
              <a:t>함수로 </a:t>
            </a:r>
            <a:r>
              <a:rPr lang="en-US" altLang="ko-KR" sz="1200" b="1" dirty="0" err="1" smtClean="0"/>
              <a:t>ReLU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사용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2) Drop out 50% </a:t>
            </a:r>
            <a:r>
              <a:rPr lang="ko-KR" altLang="en-US" sz="1200" b="1" dirty="0" smtClean="0"/>
              <a:t>진행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3) </a:t>
            </a:r>
            <a:r>
              <a:rPr lang="ko-KR" altLang="en-US" sz="1200" b="1" dirty="0" smtClean="0"/>
              <a:t>출력 </a:t>
            </a:r>
            <a:r>
              <a:rPr lang="en-US" altLang="ko-KR" sz="1200" b="1" dirty="0" smtClean="0"/>
              <a:t>Layer</a:t>
            </a:r>
            <a:r>
              <a:rPr lang="ko-KR" altLang="en-US" sz="1200" b="1" dirty="0" smtClean="0"/>
              <a:t>에 </a:t>
            </a:r>
            <a:r>
              <a:rPr lang="en-US" altLang="ko-KR" sz="1200" b="1" dirty="0" err="1" smtClean="0"/>
              <a:t>softmax</a:t>
            </a:r>
            <a:r>
              <a:rPr lang="ko-KR" altLang="en-US" sz="1200" b="1" dirty="0" smtClean="0"/>
              <a:t>를 사용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r>
              <a:rPr lang="ko-KR" altLang="en-US" sz="1200" b="1" dirty="0" err="1" smtClean="0"/>
              <a:t>옵티마이저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Adam</a:t>
            </a:r>
            <a:br>
              <a:rPr lang="en-US" altLang="ko-KR" sz="1200" b="1" dirty="0" smtClean="0"/>
            </a:br>
            <a:r>
              <a:rPr lang="ko-KR" altLang="en-US" sz="1200" b="1" dirty="0" smtClean="0"/>
              <a:t>손실함수 </a:t>
            </a:r>
            <a:r>
              <a:rPr lang="en-US" altLang="ko-KR" sz="1200" b="1" dirty="0" smtClean="0"/>
              <a:t>: </a:t>
            </a:r>
            <a:r>
              <a:rPr lang="en-US" altLang="ko-KR" sz="1200" b="1" dirty="0" err="1" smtClean="0"/>
              <a:t>binary_crossentropy</a:t>
            </a:r>
            <a:r>
              <a:rPr lang="en-US" altLang="ko-KR" sz="1200" b="1" dirty="0" smtClean="0"/>
              <a:t> 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epochs : 30</a:t>
            </a:r>
            <a:endParaRPr lang="en-US" altLang="ko-KR" sz="1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41" y="1747417"/>
            <a:ext cx="4732333" cy="493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4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4.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모델 학습 및 테스트 결과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518" y="1432642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이미지 크기 </a:t>
            </a:r>
            <a:r>
              <a:rPr lang="en-US" altLang="ko-KR" sz="1200" b="1" dirty="0" smtClean="0"/>
              <a:t>28x28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200" b="1" dirty="0" smtClean="0"/>
              <a:t>Epoch 30</a:t>
            </a:r>
            <a:endParaRPr lang="ko-KR" altLang="en-US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5598672" descr="EMB00002d606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6" y="1894307"/>
            <a:ext cx="3025775" cy="20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55598832" descr="EMB00002d6067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4105275"/>
            <a:ext cx="30861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84668" y="2062596"/>
            <a:ext cx="5005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smtClean="0"/>
              <a:t>Train, Validation </a:t>
            </a:r>
            <a:r>
              <a:rPr lang="ko-KR" altLang="en-US" sz="1200" b="1" dirty="0" smtClean="0"/>
              <a:t>의 </a:t>
            </a:r>
            <a:r>
              <a:rPr lang="en-US" altLang="ko-KR" sz="1200" b="1" dirty="0" smtClean="0"/>
              <a:t>accuracy </a:t>
            </a:r>
            <a:r>
              <a:rPr lang="ko-KR" altLang="en-US" sz="1200" b="1" dirty="0" smtClean="0"/>
              <a:t>그래프가 </a:t>
            </a:r>
            <a:r>
              <a:rPr lang="en-US" altLang="ko-KR" sz="1200" b="1" dirty="0" smtClean="0"/>
              <a:t>epoch</a:t>
            </a:r>
            <a:r>
              <a:rPr lang="ko-KR" altLang="en-US" sz="1200" b="1" dirty="0" smtClean="0"/>
              <a:t>이 지남에 따라 상승</a:t>
            </a: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smtClean="0"/>
              <a:t>Validation </a:t>
            </a:r>
            <a:r>
              <a:rPr lang="ko-KR" altLang="en-US" sz="1200" b="1" dirty="0" smtClean="0"/>
              <a:t>그래프의 경우 </a:t>
            </a:r>
            <a:r>
              <a:rPr lang="en-US" altLang="ko-KR" sz="1200" b="1" dirty="0" smtClean="0"/>
              <a:t>epoch </a:t>
            </a:r>
            <a:r>
              <a:rPr lang="ko-KR" altLang="en-US" sz="1200" b="1" dirty="0"/>
              <a:t>간</a:t>
            </a:r>
            <a:r>
              <a:rPr lang="ko-KR" altLang="en-US" sz="1200" b="1" dirty="0" smtClean="0"/>
              <a:t> 편차가 들쑥날쑥 함</a:t>
            </a: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smtClean="0"/>
              <a:t>Train </a:t>
            </a:r>
            <a:r>
              <a:rPr lang="ko-KR" altLang="en-US" sz="1200" b="1" dirty="0" smtClean="0"/>
              <a:t>결과 </a:t>
            </a:r>
            <a:r>
              <a:rPr lang="en-US" altLang="ko-KR" sz="1200" b="1" dirty="0" smtClean="0"/>
              <a:t>75%, Validation </a:t>
            </a:r>
            <a:r>
              <a:rPr lang="ko-KR" altLang="en-US" sz="1200" b="1" dirty="0" smtClean="0"/>
              <a:t>결과 </a:t>
            </a:r>
            <a:r>
              <a:rPr lang="en-US" altLang="ko-KR" sz="1200" b="1" dirty="0" smtClean="0"/>
              <a:t>68%</a:t>
            </a:r>
            <a:endParaRPr lang="en-US" altLang="ko-KR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684668" y="4234296"/>
            <a:ext cx="8065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smtClean="0"/>
              <a:t>Train, Validation </a:t>
            </a:r>
            <a:r>
              <a:rPr lang="ko-KR" altLang="en-US" sz="1200" b="1" dirty="0" smtClean="0"/>
              <a:t>의 </a:t>
            </a:r>
            <a:r>
              <a:rPr lang="en-US" altLang="ko-KR" sz="1200" b="1" dirty="0" smtClean="0"/>
              <a:t>loss </a:t>
            </a:r>
            <a:r>
              <a:rPr lang="ko-KR" altLang="en-US" sz="1200" b="1" dirty="0" smtClean="0"/>
              <a:t>그래프가 </a:t>
            </a:r>
            <a:r>
              <a:rPr lang="en-US" altLang="ko-KR" sz="1200" b="1" dirty="0" smtClean="0"/>
              <a:t>epoch</a:t>
            </a:r>
            <a:r>
              <a:rPr lang="ko-KR" altLang="en-US" sz="1200" b="1" dirty="0" smtClean="0"/>
              <a:t>이 지남에 따라 감소하나 </a:t>
            </a:r>
            <a:r>
              <a:rPr lang="en-US" altLang="ko-KR" sz="1200" b="1" dirty="0" smtClean="0"/>
              <a:t>Validation</a:t>
            </a:r>
            <a:r>
              <a:rPr lang="ko-KR" altLang="en-US" sz="1200" b="1" dirty="0" smtClean="0"/>
              <a:t>의 경우 </a:t>
            </a:r>
            <a:r>
              <a:rPr lang="en-US" altLang="ko-KR" sz="1200" b="1" dirty="0" smtClean="0"/>
              <a:t>23epoch </a:t>
            </a:r>
            <a:r>
              <a:rPr lang="ko-KR" altLang="en-US" sz="1200" b="1" dirty="0" smtClean="0"/>
              <a:t>부터 편차가 심함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 smtClean="0"/>
              <a:t>Train</a:t>
            </a:r>
            <a:r>
              <a:rPr lang="ko-KR" altLang="en-US" sz="1200" b="1" dirty="0" smtClean="0"/>
              <a:t>의 경우 </a:t>
            </a:r>
            <a:r>
              <a:rPr lang="en-US" altLang="ko-KR" sz="1200" b="1" dirty="0" smtClean="0"/>
              <a:t>50%</a:t>
            </a:r>
            <a:r>
              <a:rPr lang="ko-KR" altLang="en-US" sz="1200" b="1" dirty="0" smtClean="0"/>
              <a:t>의 손실률로 저조</a:t>
            </a:r>
            <a:endParaRPr lang="en-US" altLang="ko-KR" sz="1200" b="1" dirty="0" smtClean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  <a:p>
            <a:pPr marL="171450" indent="-171450">
              <a:buFont typeface="Wingdings" pitchFamily="2" charset="2"/>
              <a:buChar char="u"/>
            </a:pPr>
            <a:endParaRPr lang="en-US" altLang="ko-KR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07803" y="5531289"/>
            <a:ext cx="2315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/>
              <a:t>“</a:t>
            </a:r>
            <a:r>
              <a:rPr lang="ko-KR" altLang="en-US" sz="1200" b="1" u="sng" dirty="0" smtClean="0"/>
              <a:t>전체적으로 결과가 좋지 않음</a:t>
            </a:r>
            <a:r>
              <a:rPr lang="en-US" altLang="ko-KR" sz="1200" b="1" u="sng" dirty="0" smtClean="0"/>
              <a:t>”</a:t>
            </a:r>
            <a:endParaRPr lang="en-US" altLang="ko-KR" sz="1200" b="1" u="sng" dirty="0"/>
          </a:p>
        </p:txBody>
      </p:sp>
    </p:spTree>
    <p:extLst>
      <p:ext uri="{BB962C8B-B14F-4D97-AF65-F5344CB8AC3E}">
        <p14:creationId xmlns:p14="http://schemas.microsoft.com/office/powerpoint/2010/main" val="39785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4.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이미지 크기 변경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518" y="1432642"/>
            <a:ext cx="6133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이미지 </a:t>
            </a:r>
            <a:r>
              <a:rPr lang="en-US" altLang="ko-KR" sz="1200" b="1" dirty="0" smtClean="0"/>
              <a:t>Resize</a:t>
            </a:r>
            <a:r>
              <a:rPr lang="ko-KR" altLang="en-US" sz="1200" b="1" dirty="0" smtClean="0"/>
              <a:t>를 너무 작게 하면서 불량 부분의 특징이 사라지는 것을 원인으로 추측 </a:t>
            </a:r>
            <a:endParaRPr lang="ko-KR" altLang="en-US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04497" y="1321144"/>
            <a:ext cx="645195" cy="92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>
          <a:xfrm rot="16200000">
            <a:off x="6502288" y="1538459"/>
            <a:ext cx="264869" cy="264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8518" y="1640939"/>
            <a:ext cx="345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ko-KR" altLang="en-US" sz="1200" b="1" dirty="0" smtClean="0"/>
              <a:t>이미지 </a:t>
            </a:r>
            <a:r>
              <a:rPr lang="en-US" altLang="ko-KR" sz="1200" b="1" dirty="0" smtClean="0"/>
              <a:t>Resize </a:t>
            </a:r>
            <a:r>
              <a:rPr lang="ko-KR" altLang="en-US" sz="1200" b="1" dirty="0" smtClean="0"/>
              <a:t>정도를 변경해 가며 결과 비교 </a:t>
            </a:r>
            <a:endParaRPr lang="ko-KR" altLang="en-US" sz="1200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55599632" descr="EMB00002d6067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"/>
          <a:stretch>
            <a:fillRect/>
          </a:stretch>
        </p:blipFill>
        <p:spPr bwMode="auto">
          <a:xfrm>
            <a:off x="3937875" y="2284160"/>
            <a:ext cx="3129081" cy="45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55598672" descr="EMB00002d6067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9" y="2498211"/>
            <a:ext cx="3025775" cy="20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5598832" descr="EMB00002d6067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7" y="4709179"/>
            <a:ext cx="30861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55599632" descr="EMB00002d60673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82" y="2284159"/>
            <a:ext cx="2856546" cy="443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갈매기형 수장 22"/>
          <p:cNvSpPr/>
          <p:nvPr/>
        </p:nvSpPr>
        <p:spPr>
          <a:xfrm>
            <a:off x="3576588" y="4480917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7188994" y="4480917"/>
            <a:ext cx="248694" cy="27356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3" name="_x55599072" descr="EMB00002d6067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88" y="1361563"/>
            <a:ext cx="4429125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3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407</Words>
  <Application>Microsoft Office PowerPoint</Application>
  <PresentationFormat>사용자 지정</PresentationFormat>
  <Paragraphs>132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984</cp:revision>
  <dcterms:created xsi:type="dcterms:W3CDTF">2015-07-07T04:48:58Z</dcterms:created>
  <dcterms:modified xsi:type="dcterms:W3CDTF">2021-06-19T14:56:52Z</dcterms:modified>
</cp:coreProperties>
</file>