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801600" cy="9601200" type="A3"/>
  <p:notesSz cx="6865938" cy="9998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lwHM5Vejo/kZjqlospgh9QRR7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A429F-7464-4078-A46C-AEA063910C2E}">
  <a:tblStyle styleId="{82EA429F-7464-4078-A46C-AEA063910C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32" y="114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0fc0c31e_1_37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6" name="Google Shape;76;g2cb0fc0c31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2cb0fc0c31e_1_37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49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95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0fc0c31e_1_37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6" name="Google Shape;76;g2cb0fc0c31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900" cy="374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2cb0fc0c31e_1_37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49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b0fc0c31e_1_43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3" name="Google Shape;83;g2cb0fc0c31e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900" cy="374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2cb0fc0c31e_1_43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49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0fc0c31e_1_49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0" name="Google Shape;90;g2cb0fc0c31e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900" cy="374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cb0fc0c31e_1_49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49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0fc0c31e_1_55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7" name="Google Shape;97;g2cb0fc0c31e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900" cy="374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2cb0fc0c31e_1_55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49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b0fc0c31e_1_61:notes"/>
          <p:cNvSpPr txBox="1">
            <a:spLocks noGrp="1"/>
          </p:cNvSpPr>
          <p:nvPr>
            <p:ph type="sldNum" idx="12"/>
          </p:nvPr>
        </p:nvSpPr>
        <p:spPr>
          <a:xfrm>
            <a:off x="3890699" y="9498172"/>
            <a:ext cx="2975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4" name="Google Shape;104;g2cb0fc0c31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50888"/>
            <a:ext cx="4995900" cy="3748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2cb0fc0c31e_1_61:notes"/>
          <p:cNvSpPr txBox="1">
            <a:spLocks noGrp="1"/>
          </p:cNvSpPr>
          <p:nvPr>
            <p:ph type="body" idx="1"/>
          </p:nvPr>
        </p:nvSpPr>
        <p:spPr>
          <a:xfrm>
            <a:off x="915458" y="4749086"/>
            <a:ext cx="50349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25" tIns="48150" rIns="96325" bIns="48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 rot="5400000">
            <a:off x="3232626" y="-352265"/>
            <a:ext cx="6336348" cy="1152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Gulim"/>
              <a:buChar char="•"/>
              <a:defRPr sz="4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ulim"/>
              <a:buChar char="–"/>
              <a:defRPr sz="3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–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 rot="5400000">
            <a:off x="6625273" y="3040382"/>
            <a:ext cx="8192135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 rot="5400000">
            <a:off x="766079" y="258496"/>
            <a:ext cx="8192135" cy="844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Gulim"/>
              <a:buChar char="•"/>
              <a:defRPr sz="4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ulim"/>
              <a:buChar char="–"/>
              <a:defRPr sz="3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–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Gulim"/>
              <a:buChar char="•"/>
              <a:defRPr sz="4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ulim"/>
              <a:buChar char="–"/>
              <a:defRPr sz="3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–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Gulim"/>
              <a:buNone/>
              <a:defRPr sz="4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ulim"/>
              <a:buNone/>
              <a:defRPr sz="3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b" anchorCtr="0">
            <a:noAutofit/>
          </a:bodyPr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ulim"/>
              <a:buChar char="•"/>
              <a:defRPr sz="3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–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•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ulim"/>
              <a:buChar char="•"/>
              <a:defRPr sz="3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–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•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»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b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–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–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b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sz="32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None/>
              <a:defRPr sz="27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None/>
              <a:defRPr sz="21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–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–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ulim"/>
              <a:buChar char="»"/>
              <a:defRPr sz="21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Gulim"/>
              <a:buChar char="•"/>
              <a:defRPr sz="4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ulim"/>
              <a:buChar char="–"/>
              <a:defRPr sz="3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–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ulim"/>
              <a:buChar char="»"/>
              <a:defRPr sz="27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ulim"/>
              <a:buNone/>
              <a:defRPr sz="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2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>
            <a:lvl1pPr marL="457200" marR="0" lvl="0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  <a:defRPr sz="19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ulim"/>
              <a:buNone/>
              <a:defRPr sz="13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Batangche"/>
                <a:ea typeface="Batangche"/>
                <a:cs typeface="Batangche"/>
                <a:sym typeface="Batangche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Batangche"/>
              <a:ea typeface="Batangche"/>
              <a:cs typeface="Batangche"/>
              <a:sym typeface="Batangche"/>
            </a:endParaRPr>
          </a:p>
        </p:txBody>
      </p:sp>
      <p:cxnSp>
        <p:nvCxnSpPr>
          <p:cNvPr id="11" name="Google Shape;11;p11"/>
          <p:cNvCxnSpPr/>
          <p:nvPr/>
        </p:nvCxnSpPr>
        <p:spPr>
          <a:xfrm>
            <a:off x="0" y="9196706"/>
            <a:ext cx="1280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025" tIns="61500" rIns="123025" bIns="615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 흐름도</a:t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315937" y="4296544"/>
            <a:ext cx="12091768" cy="40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2175" tIns="61075" rIns="122175" bIns="61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스마트홈 플랫폼 CULISO </a:t>
            </a:r>
            <a:endParaRPr sz="27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시리우스</a:t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Copyright © 2024 광주대학교 컴퓨터공학과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사전 승인 없이 본 내용의 전부 또는 일부에 대한 복사, 전재, 배포, 사용을 금합니다.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128" y="1416224"/>
            <a:ext cx="12097344" cy="7632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2152325" y="192100"/>
            <a:ext cx="91548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전체(Ver 0.1)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 descr="텍스트, 도표, 평면도, 기술 도면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6224"/>
            <a:ext cx="12801600" cy="741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2152325" y="192100"/>
            <a:ext cx="94938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상단 (Ver 0.1)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76264"/>
            <a:ext cx="12801600" cy="691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2152325" y="192100"/>
            <a:ext cx="95808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하단 (Ver 0.1)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u="sng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 정 이 력</a:t>
            </a:r>
            <a:endParaRPr sz="1900" u="sng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63" name="Google Shape;63;p2"/>
          <p:cNvGraphicFramePr/>
          <p:nvPr>
            <p:extLst>
              <p:ext uri="{D42A27DB-BD31-4B8C-83A1-F6EECF244321}">
                <p14:modId xmlns:p14="http://schemas.microsoft.com/office/powerpoint/2010/main" val="3781130652"/>
              </p:ext>
            </p:extLst>
          </p:nvPr>
        </p:nvGraphicFramePr>
        <p:xfrm>
          <a:off x="726491" y="1977887"/>
          <a:ext cx="11348600" cy="5494975"/>
        </p:xfrm>
        <a:graphic>
          <a:graphicData uri="http://schemas.openxmlformats.org/drawingml/2006/table">
            <a:tbl>
              <a:tblPr>
                <a:noFill/>
                <a:tableStyleId>{82EA429F-7464-4078-A46C-AEA063910C2E}</a:tableStyleId>
              </a:tblPr>
              <a:tblGrid>
                <a:gridCol w="10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600">
                <a:tc>
                  <a:txBody>
                    <a:bodyPr/>
                    <a:lstStyle/>
                    <a:p>
                      <a:pPr marL="559435" marR="0" lvl="0" indent="-559435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marR="0" lvl="0" indent="-559435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marR="0" lvl="0" indent="-559435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변경일</a:t>
                      </a:r>
                      <a:endParaRPr/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marR="0" lvl="0" indent="-559435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 사유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marR="0" lvl="0" indent="-559435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 내용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marR="0" lvl="0" indent="-559435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marR="0" lvl="0" indent="-559435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승인자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2024.03.26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최초작성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박성빈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2024.04.03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Zigbee Hub 추가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박성빈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1.0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2024.04.08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수정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전반적인 흐름 수정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박성빈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2024.04.12</a:t>
                      </a: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전반적인 흐름 수정</a:t>
                      </a: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박성빈</a:t>
                      </a: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8500" marR="0" lvl="0" indent="-1397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8500" marR="0" lvl="0" indent="-1397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8500" marR="0" lvl="0" indent="-1397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98500" marR="0" lvl="0" indent="-1397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5">
                <a:tc>
                  <a:txBody>
                    <a:bodyPr/>
                    <a:lstStyle/>
                    <a:p>
                      <a:pPr marL="558800" marR="0" lvl="0" indent="-5588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250" marR="8125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4" name="Google Shape;64;p2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1) 버전: 초안은 0.1으로 표시 하고, 검토 된 이후 승인을 득한 이후에는 1.0부터 시작하여 정수 단위로 변경 관리 함, 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변경 발생 시, 소수점 아래 번호로 관리하고, 목차 내용이 바뀔 정도의 큰 변경이 발생하면 상위 정수를 변경 함. 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(예, V1.2 : 2번 수정됨, 목차 내용이 변경되면 V2.0 이 됨)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2) 변경 사유 : 변경 내용이 이전 문서에 대해 신규/추가/수정/삭제/검토/승인 인지 선택 기입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3) 변경 내용 : 변경 내용을 자세히 기록(변경된 위치, 즉 페이지 번호와 변경 내용을 기술한다.)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65" name="Google Shape;65;p2"/>
          <p:cNvGraphicFramePr/>
          <p:nvPr/>
        </p:nvGraphicFramePr>
        <p:xfrm>
          <a:off x="52389" y="123825"/>
          <a:ext cx="12749200" cy="902700"/>
        </p:xfrm>
        <a:graphic>
          <a:graphicData uri="http://schemas.openxmlformats.org/drawingml/2006/table">
            <a:tbl>
              <a:tblPr>
                <a:noFill/>
                <a:tableStyleId>{82EA429F-7464-4078-A46C-AEA063910C2E}</a:tableStyleId>
              </a:tblPr>
              <a:tblGrid>
                <a:gridCol w="118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ulimche"/>
                        <a:buNone/>
                      </a:pPr>
                      <a:r>
                        <a:rPr lang="en-US" sz="1800" b="1" i="0" u="none" strike="noStrike" cap="non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업무흐름도</a:t>
                      </a:r>
                      <a:endParaRPr sz="1800" b="1" i="0" u="none" strike="noStrike" cap="non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프로젝트명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캡스톤디자인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문서번호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cap-de-02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994998" y="1280161"/>
            <a:ext cx="10737752" cy="706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noAutofit/>
          </a:bodyPr>
          <a:lstStyle/>
          <a:p>
            <a:pPr marL="814608" lvl="0" indent="-81460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ulim"/>
              <a:buNone/>
            </a:pPr>
            <a:r>
              <a:rPr lang="en-US" sz="1900" b="1"/>
              <a:t>목차</a:t>
            </a:r>
            <a:endParaRPr/>
          </a:p>
          <a:p>
            <a:pPr marL="814608" lvl="0" indent="-81460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1"/>
          </a:p>
          <a:p>
            <a:pPr marL="814608" lvl="0" indent="-814608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ulim"/>
              <a:buNone/>
            </a:pPr>
            <a:r>
              <a:rPr lang="en-US" sz="1500" b="1"/>
              <a:t>1. 업무 흐름도 ...........................................................................................3</a:t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175" tIns="61075" rIns="122175" bIns="610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 </a:t>
            </a:r>
            <a:endParaRPr/>
          </a:p>
        </p:txBody>
      </p:sp>
      <p:graphicFrame>
        <p:nvGraphicFramePr>
          <p:cNvPr id="73" name="Google Shape;73;p3"/>
          <p:cNvGraphicFramePr/>
          <p:nvPr/>
        </p:nvGraphicFramePr>
        <p:xfrm>
          <a:off x="52389" y="1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{82EA429F-7464-4078-A46C-AEA063910C2E}</a:tableStyleId>
              </a:tblPr>
              <a:tblGrid>
                <a:gridCol w="118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ulimche"/>
                        <a:buNone/>
                      </a:pPr>
                      <a:r>
                        <a:rPr lang="en-US" sz="1800" b="1" i="0" u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업무흐름도</a:t>
                      </a:r>
                      <a:endParaRPr sz="1800" b="1" i="0" u="none" strike="noStrike"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프로젝트명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캡스톤디자인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문서번호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cap-de-02</a:t>
                      </a:r>
                      <a:endParaRPr/>
                    </a:p>
                  </a:txBody>
                  <a:tcPr marL="90000" marR="90000" marT="18000" marB="18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b0fc0c31e_1_37"/>
          <p:cNvSpPr/>
          <p:nvPr/>
        </p:nvSpPr>
        <p:spPr>
          <a:xfrm>
            <a:off x="725100" y="192100"/>
            <a:ext cx="114657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</a:t>
            </a:r>
            <a:r>
              <a:rPr lang="en-US" sz="60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(</a:t>
            </a:r>
            <a:r>
              <a:rPr lang="en-US" sz="6000" b="1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Ver</a:t>
            </a:r>
            <a:r>
              <a:rPr lang="en-US" sz="60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en-US" sz="6000" b="1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1.1)</a:t>
            </a:r>
            <a:endParaRPr sz="60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320"/>
            <a:ext cx="12801600" cy="76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b0fc0c31e_1_37"/>
          <p:cNvSpPr/>
          <p:nvPr/>
        </p:nvSpPr>
        <p:spPr>
          <a:xfrm>
            <a:off x="725100" y="192100"/>
            <a:ext cx="114657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(Ver 1.0)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0" name="Google Shape;80;g2cb0fc0c31e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50" y="1436600"/>
            <a:ext cx="10533449" cy="77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b0fc0c31e_1_43"/>
          <p:cNvSpPr/>
          <p:nvPr/>
        </p:nvSpPr>
        <p:spPr>
          <a:xfrm>
            <a:off x="2152325" y="192100"/>
            <a:ext cx="92514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전체(Ver 0.2)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7" name="Google Shape;87;g2cb0fc0c31e_1_43" descr="텍스트, 도표, 기술 도면, 친필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5340"/>
            <a:ext cx="12801599" cy="761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b0fc0c31e_1_49"/>
          <p:cNvSpPr/>
          <p:nvPr/>
        </p:nvSpPr>
        <p:spPr>
          <a:xfrm>
            <a:off x="2152325" y="192100"/>
            <a:ext cx="94575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상단 (Ver 0.2)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94" name="Google Shape;94;g2cb0fc0c31e_1_49" descr="텍스트, 스크린샷, 도표, 직사각형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2248"/>
            <a:ext cx="12801601" cy="69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cb0fc0c31e_1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2248"/>
            <a:ext cx="12801599" cy="69847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cb0fc0c31e_1_55"/>
          <p:cNvSpPr/>
          <p:nvPr/>
        </p:nvSpPr>
        <p:spPr>
          <a:xfrm>
            <a:off x="2152325" y="192100"/>
            <a:ext cx="99660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하단 (Ver 0.2)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b0fc0c31e_1_61"/>
          <p:cNvSpPr/>
          <p:nvPr/>
        </p:nvSpPr>
        <p:spPr>
          <a:xfrm>
            <a:off x="725100" y="192100"/>
            <a:ext cx="11465700" cy="10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업무흐름도 상단 허브 (Ver 0.2)</a:t>
            </a:r>
            <a:endParaRPr sz="6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08" name="Google Shape;108;g2cb0fc0c31e_1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2248"/>
            <a:ext cx="12801600" cy="69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258</Words>
  <Application>Microsoft Office PowerPoint</Application>
  <PresentationFormat>A3 용지(297x420mm)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Batangche</vt:lpstr>
      <vt:lpstr>Gulimche</vt:lpstr>
      <vt:lpstr>Gulim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정용혁</dc:creator>
  <cp:lastModifiedBy>sirius</cp:lastModifiedBy>
  <cp:revision>3</cp:revision>
  <dcterms:created xsi:type="dcterms:W3CDTF">2000-12-07T00:03:18Z</dcterms:created>
  <dcterms:modified xsi:type="dcterms:W3CDTF">2024-04-12T02:32:49Z</dcterms:modified>
</cp:coreProperties>
</file>