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0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E83CA64-8F4C-4089-BF04-1D333E967290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  <p14:sldId id="276"/>
            <p14:sldId id="264"/>
            <p14:sldId id="267"/>
            <p14:sldId id="266"/>
            <p14:sldId id="268"/>
            <p14:sldId id="269"/>
            <p14:sldId id="271"/>
            <p14:sldId id="272"/>
            <p14:sldId id="273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1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8:55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8:56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8:57.5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FFFA-5016-4187-85F2-DFA9E2C8B3D3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CF43-E014-4CFB-B2B6-E9FAB9BE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6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인간을 비롯한 지구상의 다양한 고등 동물들은 가장 기초적인 </a:t>
            </a:r>
            <a:r>
              <a:rPr lang="en-US" altLang="ko-KR" dirty="0"/>
              <a:t>5</a:t>
            </a:r>
            <a:r>
              <a:rPr lang="ko-KR" altLang="en-US" dirty="0"/>
              <a:t>개의 감각기관을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눈의 시각</a:t>
            </a:r>
            <a:r>
              <a:rPr lang="en-US" altLang="ko-KR" dirty="0"/>
              <a:t>, </a:t>
            </a:r>
            <a:r>
              <a:rPr lang="ko-KR" altLang="en-US" dirty="0"/>
              <a:t>귀의 청각</a:t>
            </a:r>
            <a:r>
              <a:rPr lang="en-US" altLang="ko-KR" dirty="0"/>
              <a:t>, </a:t>
            </a:r>
            <a:r>
              <a:rPr lang="ko-KR" altLang="en-US" dirty="0"/>
              <a:t>코의 후각</a:t>
            </a:r>
            <a:r>
              <a:rPr lang="en-US" altLang="ko-KR" dirty="0"/>
              <a:t>, </a:t>
            </a:r>
            <a:r>
              <a:rPr lang="ko-KR" altLang="en-US" dirty="0"/>
              <a:t>혀의 미각</a:t>
            </a:r>
            <a:r>
              <a:rPr lang="en-US" altLang="ko-KR" dirty="0"/>
              <a:t>, </a:t>
            </a:r>
            <a:r>
              <a:rPr lang="ko-KR" altLang="en-US" dirty="0"/>
              <a:t>그리고 피부의 촉각이 그것이다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다른 동물들도 그러하겠지만 특히 인간에게 있어서</a:t>
            </a:r>
            <a:endParaRPr lang="en-US" altLang="ko-KR" baseline="0" dirty="0"/>
          </a:p>
          <a:p>
            <a:r>
              <a:rPr lang="ko-KR" altLang="en-US" baseline="0" dirty="0"/>
              <a:t>이러한 다양한 외부의 자극들은 더욱 다양한 방식으로 우리의 오감을 자극하며</a:t>
            </a:r>
            <a:r>
              <a:rPr lang="en-US" altLang="ko-KR" baseline="0" dirty="0"/>
              <a:t> </a:t>
            </a:r>
            <a:r>
              <a:rPr lang="ko-KR" altLang="en-US" baseline="0" dirty="0"/>
              <a:t>즐거움과 불쾌감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행복과 놀라움 같은 다양한 감정들이 생겨나게 한다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뿐만 아니라 인간은 감각기관을 통해 받아들인 정보들을 바탕으로 수많은 종류의 학습을 이뤄내는 것도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인간의 가장 기초적인 감각이자 유아기부터도 가장 강렬하게 느낄 수 있는 감각인 촉각은</a:t>
            </a:r>
            <a:r>
              <a:rPr lang="en-US" altLang="ko-KR" dirty="0"/>
              <a:t>,</a:t>
            </a:r>
            <a:r>
              <a:rPr lang="ko-KR" altLang="en-US" dirty="0"/>
              <a:t> 거의 모든 종류의 운동과 신체활동에 관계되어있다고 해도 무방할 정도로</a:t>
            </a:r>
            <a:endParaRPr lang="en-US" altLang="ko-KR" dirty="0"/>
          </a:p>
          <a:p>
            <a:r>
              <a:rPr lang="ko-KR" altLang="en-US" dirty="0"/>
              <a:t>우리의 삶에 매우 밀접하게 관계되어 있는 감각이다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피부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근육</a:t>
            </a:r>
            <a:r>
              <a:rPr lang="en-US" altLang="ko-KR" baseline="0" dirty="0"/>
              <a:t>, </a:t>
            </a:r>
            <a:r>
              <a:rPr lang="ko-KR" altLang="en-US" baseline="0" dirty="0"/>
              <a:t>뼈 등을 통해서 느끼는 모든 종류의 감각은 사실 </a:t>
            </a:r>
            <a:r>
              <a:rPr lang="ko-KR" altLang="en-US" dirty="0"/>
              <a:t>촉각이라는 단어만으로는 표현하기에 부족하다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dirty="0"/>
              <a:t>이를 표현하는 단어로는 </a:t>
            </a:r>
            <a:r>
              <a:rPr lang="en-US" altLang="ko-KR" dirty="0"/>
              <a:t>‘</a:t>
            </a:r>
            <a:r>
              <a:rPr lang="ko-KR" altLang="en-US" dirty="0" err="1"/>
              <a:t>체성</a:t>
            </a:r>
            <a:r>
              <a:rPr lang="ko-KR" altLang="en-US" dirty="0"/>
              <a:t> 감각</a:t>
            </a:r>
            <a:r>
              <a:rPr lang="en-US" altLang="ko-KR" dirty="0"/>
              <a:t>’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체성</a:t>
            </a:r>
            <a:r>
              <a:rPr lang="ko-KR" altLang="en-US" dirty="0"/>
              <a:t> 감각은 촉각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통증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온도변화 등을 중추신경계로 보내는 </a:t>
            </a:r>
            <a:r>
              <a:rPr lang="ko-KR" altLang="en-US" baseline="0" dirty="0" err="1"/>
              <a:t>외수용성</a:t>
            </a:r>
            <a:r>
              <a:rPr lang="ko-KR" altLang="en-US" baseline="0" dirty="0"/>
              <a:t> 감각과</a:t>
            </a:r>
            <a:r>
              <a:rPr lang="en-US" altLang="ko-KR" baseline="0" dirty="0"/>
              <a:t>, </a:t>
            </a:r>
            <a:r>
              <a:rPr lang="ko-KR" altLang="en-US" dirty="0"/>
              <a:t>근육의 늘어남과 수축된 정도</a:t>
            </a:r>
            <a:r>
              <a:rPr lang="en-US" altLang="ko-KR" dirty="0"/>
              <a:t>, </a:t>
            </a:r>
            <a:r>
              <a:rPr lang="ko-KR" altLang="en-US" dirty="0"/>
              <a:t>인대의 </a:t>
            </a:r>
            <a:r>
              <a:rPr lang="ko-KR" altLang="en-US" dirty="0" err="1"/>
              <a:t>텐션</a:t>
            </a:r>
            <a:r>
              <a:rPr lang="ko-KR" altLang="en-US" baseline="0" dirty="0"/>
              <a:t> 등을 토대로 내 몸의 위치나 움직임을 느끼게 하는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고유 감각</a:t>
            </a:r>
            <a:r>
              <a:rPr lang="en-US" altLang="ko-KR" baseline="0" dirty="0"/>
              <a:t>’, </a:t>
            </a:r>
            <a:r>
              <a:rPr lang="ko-KR" altLang="en-US" baseline="0" dirty="0"/>
              <a:t>그리고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내장을 통해서 느끼는 내장 감각 등이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우리는 왼쪽 사진에서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고유 감각과 경험적 훈련을 바탕으로 날라오는 공을 타자라면 어떻게 칠지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포수라면 어떻게 잡을지를 순간적으로 빠르게 판단할 수 있으며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오른쪽 그림처럼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특별한 훈련이 없이도</a:t>
            </a:r>
            <a:r>
              <a:rPr lang="en-US" altLang="ko-KR" baseline="0" dirty="0"/>
              <a:t> </a:t>
            </a:r>
            <a:r>
              <a:rPr lang="ko-KR" altLang="en-US" baseline="0" dirty="0"/>
              <a:t>앞을 보지 않더라도 신발 밑창을 통해 느껴지는 돌기의 느낌을 통해 앞에 계단과 같은 구조물이 있다는 것도 판단할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결국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어떠한 형태로든 인간의 삶에 밀접하게 연관되어있는 </a:t>
            </a:r>
            <a:r>
              <a:rPr lang="ko-KR" altLang="en-US" baseline="0" dirty="0" err="1"/>
              <a:t>체성</a:t>
            </a:r>
            <a:r>
              <a:rPr lang="ko-KR" altLang="en-US" baseline="0" dirty="0"/>
              <a:t> 감각이라는 것은 없어서는 안될 요소이지만 그에 비하여 연구가 이루어진 부분은 턱없이 부족한 실</a:t>
            </a:r>
            <a:r>
              <a:rPr lang="en-US" altLang="ko-KR" baseline="0" dirty="0"/>
              <a:t>	</a:t>
            </a:r>
            <a:r>
              <a:rPr lang="ko-KR" altLang="en-US" baseline="0" dirty="0"/>
              <a:t>정이다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Chen </a:t>
            </a:r>
            <a:r>
              <a:rPr lang="ko-KR" altLang="en-US" dirty="0"/>
              <a:t>의 </a:t>
            </a:r>
            <a:r>
              <a:rPr lang="en-US" altLang="ko-KR" dirty="0"/>
              <a:t>2017</a:t>
            </a:r>
            <a:r>
              <a:rPr lang="ko-KR" altLang="en-US" dirty="0"/>
              <a:t>년 논문에서는 </a:t>
            </a:r>
            <a:r>
              <a:rPr lang="en-US" altLang="ko-KR" dirty="0"/>
              <a:t>2D motor</a:t>
            </a:r>
            <a:r>
              <a:rPr lang="en-US" altLang="ko-KR" baseline="0" dirty="0"/>
              <a:t> adaptation task</a:t>
            </a:r>
            <a:r>
              <a:rPr lang="ko-KR" altLang="en-US" baseline="0" dirty="0"/>
              <a:t>에서의 </a:t>
            </a:r>
            <a:r>
              <a:rPr lang="en-US" altLang="ko-KR" baseline="0" dirty="0"/>
              <a:t>performance</a:t>
            </a:r>
            <a:r>
              <a:rPr lang="ko-KR" altLang="en-US" baseline="0" dirty="0"/>
              <a:t>를 </a:t>
            </a:r>
            <a:r>
              <a:rPr lang="en-US" altLang="ko-KR" dirty="0"/>
              <a:t>decision making</a:t>
            </a:r>
            <a:r>
              <a:rPr lang="ko-KR" altLang="en-US" dirty="0"/>
              <a:t>과 </a:t>
            </a:r>
            <a:r>
              <a:rPr lang="en-US" altLang="ko-KR" dirty="0"/>
              <a:t>motor noise</a:t>
            </a:r>
            <a:r>
              <a:rPr lang="ko-KR" altLang="en-US" dirty="0"/>
              <a:t>를 혼합하는 </a:t>
            </a:r>
            <a:r>
              <a:rPr lang="en-US" altLang="ko-KR" dirty="0"/>
              <a:t>modeling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설명하는 방식을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motor adaptation </a:t>
            </a:r>
            <a:r>
              <a:rPr lang="ko-KR" altLang="en-US" dirty="0"/>
              <a:t>이 아니지만 이러한 </a:t>
            </a:r>
            <a:r>
              <a:rPr lang="en-US" altLang="ko-KR" dirty="0"/>
              <a:t>decision making </a:t>
            </a:r>
            <a:r>
              <a:rPr lang="ko-KR" altLang="en-US" dirty="0"/>
              <a:t>이 이루어질 수 있는 비슷한 상황에서</a:t>
            </a:r>
            <a:r>
              <a:rPr lang="en-US" altLang="ko-KR" dirty="0"/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탐색적 강화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과제 불확실성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감각 불확실성 및 움직임 불확실성 앞에서 보상을 최적화하는 순차적 의사결정 과제인지 알아보고 싶다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fMRI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이 과정을 인간에게서 확인하고자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촉각과 운동능력을 모두 갖춘 가장 훌륭한 신체기관인 손을 이용하여</a:t>
            </a:r>
            <a:r>
              <a:rPr lang="ko-KR" altLang="en-US" baseline="0" dirty="0"/>
              <a:t> 진동자극을 느낀 손과 그것을 토대로 하는 </a:t>
            </a:r>
            <a:r>
              <a:rPr lang="en-US" altLang="ko-KR" baseline="0" dirty="0"/>
              <a:t>decision making</a:t>
            </a:r>
            <a:r>
              <a:rPr lang="ko-KR" altLang="en-US" baseline="0" dirty="0"/>
              <a:t>을 살펴보고자 하는 실험을 계획했다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실험에서 피험자들에게 제공할 실험장비는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세부적인 실험과정은 이보다 복잡하지만 간단하게 정리하면 다음과 같은 세가지 방식의 실험이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진동수를 다르게 설정한 이유는 </a:t>
            </a:r>
            <a:r>
              <a:rPr lang="en-US" altLang="ko-KR" dirty="0"/>
              <a:t>Weber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7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0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6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07/20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543800" cy="2150095"/>
          </a:xfrm>
        </p:spPr>
        <p:txBody>
          <a:bodyPr>
            <a:noAutofit/>
          </a:bodyPr>
          <a:lstStyle/>
          <a:p>
            <a:r>
              <a:rPr lang="en-US" altLang="ko-KR" dirty="0"/>
              <a:t>From perception to decision making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77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3">
            <a:extLst>
              <a:ext uri="{FF2B5EF4-FFF2-40B4-BE49-F238E27FC236}">
                <a16:creationId xmlns:a16="http://schemas.microsoft.com/office/drawing/2014/main" id="{20F681F1-6D21-138D-2BDB-8BACDF164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3" y="3207846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pic>
        <p:nvPicPr>
          <p:cNvPr id="15" name="그림 4">
            <a:extLst>
              <a:ext uri="{FF2B5EF4-FFF2-40B4-BE49-F238E27FC236}">
                <a16:creationId xmlns:a16="http://schemas.microsoft.com/office/drawing/2014/main" id="{20A6584E-888B-E705-1AA8-5CA0B7FAD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0" y="1348352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3. Hidden Target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9226" y="1616143"/>
            <a:ext cx="2188205" cy="396337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altLang="ko-KR" sz="2000" dirty="0"/>
              <a:t>Showing Target* (1.5s)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73" y="5214981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sp>
        <p:nvSpPr>
          <p:cNvPr id="7" name="오른쪽 화살표 6"/>
          <p:cNvSpPr/>
          <p:nvPr/>
        </p:nvSpPr>
        <p:spPr>
          <a:xfrm rot="4004732">
            <a:off x="1674336" y="2846267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4004732">
            <a:off x="2402386" y="4813266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95921" y="3469934"/>
            <a:ext cx="1867554" cy="39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altLang="ko-KR" sz="2000" dirty="0"/>
              <a:t>Reaching (1.5s)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247351" y="5502860"/>
            <a:ext cx="972721" cy="396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altLang="ko-KR" sz="2000" dirty="0"/>
              <a:t>Result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5443" y="274638"/>
            <a:ext cx="126014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/>
              <a:t>}</a:t>
            </a:r>
            <a:endParaRPr lang="ko-KR" altLang="en-US" sz="287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3595" y="24869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trials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5543" y="6224054"/>
            <a:ext cx="147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Total 16 targets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D16C9-5130-A9AD-D57E-8EEA571B36F3}"/>
                  </a:ext>
                </a:extLst>
              </p:cNvPr>
              <p:cNvSpPr txBox="1"/>
              <p:nvPr/>
            </p:nvSpPr>
            <p:spPr>
              <a:xfrm>
                <a:off x="2255662" y="2557958"/>
                <a:ext cx="18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𝐼𝑆𝐼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=4.0</m:t>
                    </m:r>
                  </m:oMath>
                </a14:m>
                <a:r>
                  <a:rPr lang="en-US" altLang="ko-KR" dirty="0"/>
                  <a:t>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D16C9-5130-A9AD-D57E-8EEA571B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62" y="2557958"/>
                <a:ext cx="184385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30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 </a:t>
            </a:r>
            <a:r>
              <a:rPr lang="en-US" altLang="ko-KR" sz="4000" dirty="0"/>
              <a:t>(Low)</a:t>
            </a:r>
            <a:endParaRPr lang="ko-KR" altLang="en-US" dirty="0"/>
          </a:p>
        </p:txBody>
      </p:sp>
      <p:pic>
        <p:nvPicPr>
          <p:cNvPr id="6146" name="Picture 2" descr="C:\Users\psb62\OneDrive\사진\스크린샷\3LSG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sb62\OneDrive\사진\스크린샷\4KJW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sb62\OneDrive\사진\스크린샷\5KSH_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psb62\OneDrive\사진\스크린샷\7KG_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 </a:t>
            </a:r>
            <a:r>
              <a:rPr lang="en-US" altLang="ko-KR" sz="4000" dirty="0"/>
              <a:t>(High)</a:t>
            </a:r>
            <a:endParaRPr lang="ko-KR" altLang="en-US" dirty="0"/>
          </a:p>
        </p:txBody>
      </p:sp>
      <p:pic>
        <p:nvPicPr>
          <p:cNvPr id="7170" name="Picture 2" descr="C:\Users\psb62\OneDrive\사진\스크린샷\3LSG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sb62\OneDrive\사진\스크린샷\4KJW_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sb62\OneDrive\사진\스크린샷\5KSH_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sb62\OneDrive\사진\스크린샷\6KDH_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3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026" name="Picture 2" descr="C:\Users\psb62\OneDrive\사진\스크린샷\5KSH_l_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" y="1412776"/>
            <a:ext cx="8443861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3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298678"/>
                  </p:ext>
                </p:extLst>
              </p:nvPr>
            </p:nvGraphicFramePr>
            <p:xfrm>
              <a:off x="107504" y="1700808"/>
              <a:ext cx="828092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Low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High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Participant 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16.3,14.0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/>
                                    </a:rPr>
                                    <m:t>29.0</m:t>
                                  </m:r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,32.5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Participant</a:t>
                          </a:r>
                          <a:r>
                            <a:rPr lang="en-US" altLang="ko-KR" baseline="0" dirty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16.8,11.6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22.6,22.0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i="1" dirty="0">
                            <a:latin typeface="Cambria Math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3807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Participant</a:t>
                          </a:r>
                          <a:r>
                            <a:rPr lang="en-US" altLang="ko-KR" baseline="0" dirty="0"/>
                            <a:t> 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12.3,8.7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13.3,12.9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298678"/>
                  </p:ext>
                </p:extLst>
              </p:nvPr>
            </p:nvGraphicFramePr>
            <p:xfrm>
              <a:off x="107504" y="1700808"/>
              <a:ext cx="828092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07"/>
                    <a:gridCol w="2760307"/>
                    <a:gridCol w="2760307"/>
                  </a:tblGrid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 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100000" r="-100442" b="-199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100000" r="-221" b="-199465"/>
                          </a:stretch>
                        </a:blipFill>
                      </a:tcPr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2</a:t>
                          </a:r>
                          <a:endParaRPr lang="en-US" altLang="ko-KR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201075" r="-100442" b="-100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01075" r="-221" b="-100538"/>
                          </a:stretch>
                        </a:blipFill>
                      </a:tcPr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3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299465" r="-100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99465" r="-2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88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2050" name="Picture 2" descr="C:\Users\psb62\OneDrive\사진\스크린샷\5KSH_l_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846043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/>
                  <a:t>State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∈[0:0.5:18</m:t>
                    </m:r>
                    <m:r>
                      <a:rPr lang="en-US" altLang="ko-KR" b="0" i="1" smtClean="0">
                        <a:latin typeface="Cambria Math"/>
                      </a:rPr>
                      <m:t>0]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Action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Transition </a:t>
                </a:r>
                <a:r>
                  <a:rPr lang="en-US" altLang="ko-KR" sz="2800" dirty="0" err="1"/>
                  <a:t>func</a:t>
                </a:r>
                <a:r>
                  <a:rPr lang="en-US" altLang="ko-KR" sz="2800" dirty="0"/>
                  <a:t>.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Pr</m:t>
                    </m:r>
                    <m:r>
                      <a:rPr lang="en-US" altLang="ko-KR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Observation(reward) </a:t>
                </a:r>
                <a:r>
                  <a:rPr lang="en-US" altLang="ko-KR" sz="2800" dirty="0" err="1"/>
                  <a:t>func</a:t>
                </a:r>
                <a:r>
                  <a:rPr lang="en-US" altLang="ko-KR" sz="2800" dirty="0"/>
                  <a:t>.</a:t>
                </a:r>
                <a:r>
                  <a:rPr lang="en-US" altLang="ko-KR" dirty="0"/>
                  <a:t> : </a:t>
                </a:r>
                <a:endParaRPr lang="en-US" altLang="ko-K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)~</m:t>
                      </m:r>
                      <m:r>
                        <a:rPr lang="en-US" altLang="ko-KR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𝑡𝑟𝑢𝑒𝑆𝑐𝑜𝑟𝑒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Γ</m:t>
                    </m:r>
                  </m:oMath>
                </a14:m>
                <a:r>
                  <a:rPr lang="en-US" altLang="ko-KR" sz="2400" dirty="0"/>
                  <a:t> is a likelihood uncertainty parameter about the score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sz="3200" dirty="0"/>
                  <a:t>Bayesian belief update</a:t>
                </a:r>
                <a:r>
                  <a:rPr lang="en-US" altLang="ko-KR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32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dirty="0"/>
              </a:p>
              <a:p>
                <a:endParaRPr lang="en-US" altLang="ko-KR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×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|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dirty="0"/>
              </a:p>
              <a:p>
                <a:r>
                  <a:rPr lang="en-US" altLang="ko-KR" sz="3200" dirty="0"/>
                  <a:t>Action selection</a:t>
                </a:r>
                <a:r>
                  <a:rPr lang="en-US" altLang="ko-KR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r>
                        <a:rPr lang="en-US" altLang="ko-KR" sz="2800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ko-KR" sz="28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" t="-1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899592" y="386104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9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+⋯+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i="1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3200" dirty="0">
                    <a:ea typeface="Cambria" panose="02040503050406030204" pitchFamily="18" charset="0"/>
                  </a:rPr>
                  <a:t>The term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3200" i="1">
                            <a:latin typeface="Cambria Math"/>
                          </a:rPr>
                          <m:t>𝑡</m:t>
                        </m:r>
                        <m:r>
                          <a:rPr lang="en-US" altLang="ko-KR" sz="3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3200" dirty="0">
                    <a:ea typeface="Cambria" panose="02040503050406030204" pitchFamily="18" charset="0"/>
                  </a:rPr>
                  <a:t> is identical for all the actions at time step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3200" dirty="0">
                    <a:ea typeface="Cambria" panose="02040503050406030204" pitchFamily="18" charset="0"/>
                  </a:rPr>
                  <a:t>, the above equation can therefore be further simplified as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3200" dirty="0">
                    <a:ea typeface="Cambria" panose="02040503050406030204" pitchFamily="18" charset="0"/>
                  </a:rPr>
                  <a:t>We now have an action value of each action given the belief state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>
                    <a:ea typeface="Cambria" panose="02040503050406030204" pitchFamily="18" charset="0"/>
                  </a:rPr>
                  <a:t>based on QMDP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∈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3200" dirty="0"/>
                  <a:t>To prevent the lack of exploration, we can consider </a:t>
                </a:r>
                <a:r>
                  <a:rPr lang="en-US" altLang="ko-KR" sz="3200" i="1" dirty="0"/>
                  <a:t>soft-max action selection </a:t>
                </a:r>
                <a:r>
                  <a:rPr lang="en-US" altLang="ko-KR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ko-KR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))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361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𝜏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))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0" r="-1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9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0" y="1733094"/>
            <a:ext cx="7186699" cy="45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026" name="Picture 2" descr="D:\download\healthy-eyes-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11823"/>
            <a:ext cx="3185077" cy="19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\f76aba91503ca82d4c13a87001f33eb1acca00bd9c3ecacb1c87f471faa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30" y="2957110"/>
            <a:ext cx="2078749" cy="13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wnload\Tinnitus-e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60858"/>
            <a:ext cx="3167633" cy="21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wnload\tongue-facts-s3-taste-bud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6" y="4342943"/>
            <a:ext cx="29671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wnload\baby-428395_12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4917"/>
            <a:ext cx="2683083" cy="17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4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Model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4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Open questions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탐색적 강화 학습이 과제 불확실성</a:t>
            </a:r>
            <a:r>
              <a:rPr lang="en-US" altLang="ko-KR" sz="2000" dirty="0"/>
              <a:t>, </a:t>
            </a:r>
            <a:r>
              <a:rPr lang="ko-KR" altLang="en-US" sz="2000" dirty="0"/>
              <a:t>감각 불확실성 및 움직임 불확실성 앞에서 보상을 최적화하는 순차적 의사결정 과제인가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진동수 차이에 따른 </a:t>
            </a:r>
            <a:r>
              <a:rPr lang="en-US" altLang="ko-KR" sz="2000" dirty="0"/>
              <a:t>Reward expectation </a:t>
            </a:r>
            <a:r>
              <a:rPr lang="ko-KR" altLang="en-US" sz="2000" dirty="0"/>
              <a:t>의 유의미한 차이가 관찰되는가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어떤 </a:t>
            </a:r>
            <a:r>
              <a:rPr lang="en-US" altLang="ko-KR" sz="2000" dirty="0"/>
              <a:t>Model </a:t>
            </a:r>
            <a:r>
              <a:rPr lang="ko-KR" altLang="en-US" sz="2000" dirty="0"/>
              <a:t>이 어떤 진동수 영역에서의 강화학습을 잘 설명해줄 수 있는가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4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Somatic sense(</a:t>
            </a:r>
            <a:r>
              <a:rPr lang="ko-KR" altLang="en-US" dirty="0" err="1"/>
              <a:t>체성</a:t>
            </a:r>
            <a:r>
              <a:rPr lang="ko-KR" altLang="en-US" dirty="0"/>
              <a:t> 감각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exteroception</a:t>
            </a:r>
            <a:r>
              <a:rPr lang="en-US" altLang="ko-KR" dirty="0"/>
              <a:t>(</a:t>
            </a:r>
            <a:r>
              <a:rPr lang="ko-KR" altLang="en-US" dirty="0" err="1"/>
              <a:t>외수용성</a:t>
            </a:r>
            <a:r>
              <a:rPr lang="ko-KR" altLang="en-US" dirty="0"/>
              <a:t> 감각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proprioception(</a:t>
            </a:r>
            <a:r>
              <a:rPr lang="ko-KR" altLang="en-US" dirty="0"/>
              <a:t>고유 감각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enteroception</a:t>
            </a:r>
            <a:r>
              <a:rPr lang="en-US" altLang="ko-KR" dirty="0"/>
              <a:t>(</a:t>
            </a:r>
            <a:r>
              <a:rPr lang="ko-KR" altLang="en-US" dirty="0"/>
              <a:t>내장 감각</a:t>
            </a:r>
            <a:r>
              <a:rPr lang="en-US" altLang="ko-KR" dirty="0"/>
              <a:t>)</a:t>
            </a:r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 descr="D:\download\Tactile_markings_stairs_for_visually_impai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03" y="1556792"/>
            <a:ext cx="2952328" cy="393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wnload\baseball-pitch-609x4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0702"/>
            <a:ext cx="4365613" cy="30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7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5903732" cy="5354307"/>
          </a:xfrm>
        </p:spPr>
      </p:pic>
    </p:spTree>
    <p:extLst>
      <p:ext uri="{BB962C8B-B14F-4D97-AF65-F5344CB8AC3E}">
        <p14:creationId xmlns:p14="http://schemas.microsoft.com/office/powerpoint/2010/main" val="407412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3074" name="Picture 2" descr="D:\download\제목 없음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7375"/>
            <a:ext cx="7620000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 Piezo Tactile Stimulator (</a:t>
            </a:r>
            <a:r>
              <a:rPr lang="en-US" altLang="ko-KR" dirty="0" err="1"/>
              <a:t>mPTS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Tablet</a:t>
            </a:r>
            <a:endParaRPr lang="ko-KR" altLang="en-US" dirty="0"/>
          </a:p>
        </p:txBody>
      </p:sp>
      <p:pic>
        <p:nvPicPr>
          <p:cNvPr id="5122" name="Picture 2" descr="C:\Users\psb62\OneDrive\사진\카메라 앨범\20191118_095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63" y="2132856"/>
            <a:ext cx="23202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ownload\touchpad-1-1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33123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9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Discrimination Task</a:t>
            </a:r>
          </a:p>
          <a:p>
            <a:pPr lvl="1"/>
            <a:r>
              <a:rPr lang="en-US" altLang="ko-KR" dirty="0"/>
              <a:t>Two different oscillatory* stimulations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Hidden Target Task</a:t>
            </a:r>
          </a:p>
          <a:p>
            <a:pPr lvl="1"/>
            <a:r>
              <a:rPr lang="en-US" altLang="ko-KR" dirty="0"/>
              <a:t>Reaching task with low-frequency* vibratory feedback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 Reaching Task</a:t>
            </a:r>
          </a:p>
          <a:p>
            <a:pPr lvl="1"/>
            <a:r>
              <a:rPr lang="en-US" altLang="ko-KR" dirty="0"/>
              <a:t>Reaching task involving repetitive targeting of displayed targets on the screen (no feedback).</a:t>
            </a:r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						*   10-20Hz</a:t>
            </a:r>
          </a:p>
        </p:txBody>
      </p:sp>
    </p:spTree>
    <p:extLst>
      <p:ext uri="{BB962C8B-B14F-4D97-AF65-F5344CB8AC3E}">
        <p14:creationId xmlns:p14="http://schemas.microsoft.com/office/powerpoint/2010/main" val="7062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1. Discrimination Task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63299" y="1350978"/>
                <a:ext cx="1223003" cy="504055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pt-BR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(1s)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299" y="1350978"/>
                <a:ext cx="1223003" cy="504055"/>
              </a:xfrm>
              <a:blipFill>
                <a:blip r:embed="rId3"/>
                <a:stretch>
                  <a:fillRect t="-7317" r="-1493"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23" y="1196608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7" y="4934930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31" y="3046133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4120232" y="3278197"/>
                <a:ext cx="11321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(1s)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32" y="3278197"/>
                <a:ext cx="1132141" cy="400110"/>
              </a:xfrm>
              <a:prstGeom prst="rect">
                <a:avLst/>
              </a:prstGeom>
              <a:blipFill>
                <a:blip r:embed="rId6"/>
                <a:stretch>
                  <a:fillRect t="-9231" r="-860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82284" y="2437163"/>
                <a:ext cx="18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𝐼𝑆𝐼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=5.5</m:t>
                    </m:r>
                  </m:oMath>
                </a14:m>
                <a:r>
                  <a:rPr lang="en-US" altLang="ko-KR" dirty="0"/>
                  <a:t>s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84" y="2437163"/>
                <a:ext cx="184385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 rot="4004732">
            <a:off x="2298224" y="2678067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4004732">
            <a:off x="2980693" y="4560915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800002" y="5262520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872693" y="811096"/>
            <a:ext cx="12601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/>
              <a:t>}</a:t>
            </a:r>
            <a:endParaRPr lang="ko-KR" altLang="en-US" sz="23900" dirty="0"/>
          </a:p>
        </p:txBody>
      </p:sp>
      <p:sp>
        <p:nvSpPr>
          <p:cNvPr id="10" name="TextBox 9"/>
          <p:cNvSpPr txBox="1"/>
          <p:nvPr/>
        </p:nvSpPr>
        <p:spPr>
          <a:xfrm>
            <a:off x="6120735" y="1481111"/>
            <a:ext cx="12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Reward</a:t>
            </a:r>
          </a:p>
          <a:p>
            <a:pPr algn="ctr"/>
            <a:r>
              <a:rPr lang="en-US" altLang="ko-KR" sz="2000" dirty="0"/>
              <a:t>Feedback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80112" y="3429000"/>
            <a:ext cx="2304250" cy="1296000"/>
            <a:chOff x="4716016" y="3645168"/>
            <a:chExt cx="2304250" cy="1296000"/>
          </a:xfrm>
        </p:grpSpPr>
        <p:pic>
          <p:nvPicPr>
            <p:cNvPr id="4099" name="Picture 3" descr="C:\Users\psb62\OneDrive\사진\스크린샷\Discrimination Task (5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645168"/>
              <a:ext cx="2304250" cy="12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:\download\100원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760" y="394224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5580112" y="4869016"/>
            <a:ext cx="2304250" cy="1296000"/>
            <a:chOff x="4716016" y="5085184"/>
            <a:chExt cx="2304250" cy="1296000"/>
          </a:xfrm>
        </p:grpSpPr>
        <p:pic>
          <p:nvPicPr>
            <p:cNvPr id="4098" name="Picture 2" descr="C:\Users\psb62\OneDrive\사진\스크린샷\Discrimination Task (4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085184"/>
              <a:ext cx="2304250" cy="12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download\0원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669" y="537318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E6E696-D483-8467-9869-B7900D938311}"/>
                  </a:ext>
                </a:extLst>
              </p:cNvPr>
              <p:cNvSpPr txBox="1"/>
              <p:nvPr/>
            </p:nvSpPr>
            <p:spPr>
              <a:xfrm>
                <a:off x="3424346" y="4328957"/>
                <a:ext cx="18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𝐼𝑆𝐼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=4.0</m:t>
                    </m:r>
                  </m:oMath>
                </a14:m>
                <a:r>
                  <a:rPr lang="en-US" altLang="ko-KR" dirty="0"/>
                  <a:t>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E6E696-D483-8467-9869-B7900D9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346" y="4328957"/>
                <a:ext cx="184385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228AD-7BC4-373D-2AFA-A93C400B902C}"/>
                  </a:ext>
                </a:extLst>
              </p:cNvPr>
              <p:cNvSpPr txBox="1"/>
              <p:nvPr/>
            </p:nvSpPr>
            <p:spPr>
              <a:xfrm>
                <a:off x="4034912" y="6216991"/>
                <a:ext cx="18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𝐼𝑆𝐼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=4.0</m:t>
                    </m:r>
                  </m:oMath>
                </a14:m>
                <a:r>
                  <a:rPr lang="en-US" altLang="ko-KR" dirty="0"/>
                  <a:t>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228AD-7BC4-373D-2AFA-A93C400B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12" y="6216991"/>
                <a:ext cx="184385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75C720-2877-FD2E-0E2A-CDE39E0204FC}"/>
              </a:ext>
            </a:extLst>
          </p:cNvPr>
          <p:cNvSpPr txBox="1"/>
          <p:nvPr/>
        </p:nvSpPr>
        <p:spPr>
          <a:xfrm>
            <a:off x="1310625" y="5605449"/>
            <a:ext cx="102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Decision (1.2s)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6715D-7554-F94E-18A8-1C3A92DFE8D4}"/>
              </a:ext>
            </a:extLst>
          </p:cNvPr>
          <p:cNvSpPr txBox="1"/>
          <p:nvPr/>
        </p:nvSpPr>
        <p:spPr>
          <a:xfrm rot="10093029">
            <a:off x="1133433" y="1441167"/>
            <a:ext cx="5519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/>
              <a:t>}</a:t>
            </a:r>
            <a:endParaRPr lang="ko-KR" altLang="en-US" sz="23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2C8B6-C4B1-FC1F-A415-13F23906FDEF}"/>
              </a:ext>
            </a:extLst>
          </p:cNvPr>
          <p:cNvSpPr txBox="1"/>
          <p:nvPr/>
        </p:nvSpPr>
        <p:spPr>
          <a:xfrm>
            <a:off x="-9618" y="3541407"/>
            <a:ext cx="10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 Pairs</a:t>
            </a:r>
          </a:p>
        </p:txBody>
      </p:sp>
    </p:spTree>
    <p:extLst>
      <p:ext uri="{BB962C8B-B14F-4D97-AF65-F5344CB8AC3E}">
        <p14:creationId xmlns:p14="http://schemas.microsoft.com/office/powerpoint/2010/main" val="170042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2. Hidden Target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851" y="1616143"/>
            <a:ext cx="1849157" cy="39633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altLang="ko-KR" sz="2000" dirty="0"/>
              <a:t>Reaching (1.5s)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4" y="1354758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78" y="3207846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49" y="5060934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sp>
        <p:nvSpPr>
          <p:cNvPr id="7" name="오른쪽 화살표 6"/>
          <p:cNvSpPr/>
          <p:nvPr/>
        </p:nvSpPr>
        <p:spPr>
          <a:xfrm rot="4004732">
            <a:off x="1689960" y="2846267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4004732">
            <a:off x="2418010" y="4813266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11545" y="3469934"/>
            <a:ext cx="1708527" cy="39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altLang="ko-KR" sz="2000" dirty="0"/>
              <a:t>Feedback (1s)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877026" y="5348813"/>
            <a:ext cx="2200173" cy="396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altLang="ko-KR" sz="2000" dirty="0"/>
              <a:t>Showing target* (2s)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1067" y="274638"/>
            <a:ext cx="126014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/>
              <a:t>}</a:t>
            </a:r>
            <a:endParaRPr lang="ko-KR" altLang="en-US" sz="287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9219" y="24869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 trials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1207" y="6156509"/>
            <a:ext cx="147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Total 16 targets</a:t>
            </a:r>
            <a:endParaRPr lang="ko-KR" altLang="en-US" sz="1400" dirty="0"/>
          </a:p>
        </p:txBody>
      </p:sp>
      <p:sp>
        <p:nvSpPr>
          <p:cNvPr id="15" name="오른쪽 화살표 7">
            <a:extLst>
              <a:ext uri="{FF2B5EF4-FFF2-40B4-BE49-F238E27FC236}">
                <a16:creationId xmlns:a16="http://schemas.microsoft.com/office/drawing/2014/main" id="{230BFBF6-D9FF-3CA5-C19B-5D9B66C4D86C}"/>
              </a:ext>
            </a:extLst>
          </p:cNvPr>
          <p:cNvSpPr/>
          <p:nvPr/>
        </p:nvSpPr>
        <p:spPr>
          <a:xfrm>
            <a:off x="3012087" y="5629233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7632B5-15FE-B7F2-5E22-72FBF78957DE}"/>
                  </a:ext>
                </a:extLst>
              </p14:cNvPr>
              <p14:cNvContentPartPr/>
              <p14:nvPr/>
            </p14:nvContentPartPr>
            <p14:xfrm>
              <a:off x="2742624" y="5254464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7632B5-15FE-B7F2-5E22-72FBF78957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6624" y="52184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90C316-9AB1-4282-AADC-23507CEE90A9}"/>
                  </a:ext>
                </a:extLst>
              </p14:cNvPr>
              <p14:cNvContentPartPr/>
              <p14:nvPr/>
            </p14:nvContentPartPr>
            <p14:xfrm>
              <a:off x="2816064" y="5400624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90C316-9AB1-4282-AADC-23507CEE90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0064" y="53646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BE1130-F5BD-A1E2-8A52-ED6953B21377}"/>
                  </a:ext>
                </a:extLst>
              </p14:cNvPr>
              <p14:cNvContentPartPr/>
              <p14:nvPr/>
            </p14:nvContentPartPr>
            <p14:xfrm>
              <a:off x="2901024" y="5547144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BE1130-F5BD-A1E2-8A52-ED6953B213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5384" y="5511144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59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887</TotalTime>
  <Words>813</Words>
  <Application>Microsoft Office PowerPoint</Application>
  <PresentationFormat>On-screen Show (4:3)</PresentationFormat>
  <Paragraphs>132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Cambria</vt:lpstr>
      <vt:lpstr>Cambria Math</vt:lpstr>
      <vt:lpstr>근접</vt:lpstr>
      <vt:lpstr>From perception to decision making</vt:lpstr>
      <vt:lpstr>Introduction</vt:lpstr>
      <vt:lpstr>Introduction</vt:lpstr>
      <vt:lpstr>Introduction</vt:lpstr>
      <vt:lpstr>Introduction</vt:lpstr>
      <vt:lpstr>Experimental Design</vt:lpstr>
      <vt:lpstr>Experimental Design</vt:lpstr>
      <vt:lpstr>1. Discrimination Task</vt:lpstr>
      <vt:lpstr>2. Hidden Target Task</vt:lpstr>
      <vt:lpstr>3. Hidden Target Task</vt:lpstr>
      <vt:lpstr>Result (Low)</vt:lpstr>
      <vt:lpstr>Result (High)</vt:lpstr>
      <vt:lpstr>Result</vt:lpstr>
      <vt:lpstr>Result</vt:lpstr>
      <vt:lpstr>Result</vt:lpstr>
      <vt:lpstr>Model</vt:lpstr>
      <vt:lpstr>Model</vt:lpstr>
      <vt:lpstr>Model</vt:lpstr>
      <vt:lpstr>Model</vt:lpstr>
      <vt:lpstr>Model Analysis</vt:lpstr>
      <vt:lpstr>Open questions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perception to  decision making</dc:title>
  <dc:creator>Microsoft Corporation</dc:creator>
  <cp:lastModifiedBy>Sungbeen Park</cp:lastModifiedBy>
  <cp:revision>119</cp:revision>
  <dcterms:created xsi:type="dcterms:W3CDTF">2006-10-05T04:04:58Z</dcterms:created>
  <dcterms:modified xsi:type="dcterms:W3CDTF">2023-07-20T03:43:44Z</dcterms:modified>
</cp:coreProperties>
</file>