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2" r:id="rId2"/>
    <p:sldId id="256" r:id="rId3"/>
    <p:sldId id="262" r:id="rId4"/>
    <p:sldId id="259" r:id="rId5"/>
    <p:sldId id="257" r:id="rId6"/>
    <p:sldId id="258" r:id="rId7"/>
    <p:sldId id="260" r:id="rId8"/>
    <p:sldId id="267" r:id="rId9"/>
    <p:sldId id="261" r:id="rId10"/>
    <p:sldId id="263" r:id="rId11"/>
    <p:sldId id="264" r:id="rId12"/>
    <p:sldId id="265" r:id="rId13"/>
    <p:sldId id="272" r:id="rId14"/>
    <p:sldId id="281" r:id="rId15"/>
    <p:sldId id="273" r:id="rId16"/>
    <p:sldId id="275" r:id="rId17"/>
    <p:sldId id="276" r:id="rId18"/>
    <p:sldId id="277" r:id="rId19"/>
    <p:sldId id="278" r:id="rId20"/>
    <p:sldId id="271" r:id="rId21"/>
    <p:sldId id="283" r:id="rId22"/>
    <p:sldId id="28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6" autoAdjust="0"/>
    <p:restoredTop sz="90418" autoAdjust="0"/>
  </p:normalViewPr>
  <p:slideViewPr>
    <p:cSldViewPr snapToGrid="0">
      <p:cViewPr varScale="1">
        <p:scale>
          <a:sx n="144" d="100"/>
          <a:sy n="144" d="100"/>
        </p:scale>
        <p:origin x="1728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4F3A4-9D6B-4BB6-82AC-6BAE486C8B20}" type="datetimeFigureOut">
              <a:rPr lang="ko-KR" altLang="en-US" smtClean="0"/>
              <a:pPr/>
              <a:t>2020. 12. 15.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F1F8-B852-4366-9549-9B2FB71AAAA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F1F8-B852-4366-9549-9B2FB71AAAA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그룹은 임의대로 설정함</a:t>
            </a:r>
            <a:r>
              <a:rPr lang="en-US" altLang="ko-KR" dirty="0"/>
              <a:t>. </a:t>
            </a:r>
            <a:r>
              <a:rPr lang="ko-KR" altLang="en-US" dirty="0"/>
              <a:t>첫</a:t>
            </a:r>
            <a:r>
              <a:rPr lang="en-US" altLang="ko-KR" dirty="0"/>
              <a:t> </a:t>
            </a:r>
            <a:r>
              <a:rPr lang="ko-KR" altLang="en-US" dirty="0"/>
              <a:t>자극 시작은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일부터</a:t>
            </a:r>
            <a:r>
              <a:rPr lang="en-US" altLang="ko-KR" dirty="0"/>
              <a:t>. </a:t>
            </a:r>
            <a:r>
              <a:rPr lang="ko-KR" altLang="en-US" dirty="0"/>
              <a:t>첫 자극 시작을 기점으로 두 번째 사후검사까지 보통 </a:t>
            </a:r>
            <a:r>
              <a:rPr lang="en-US" altLang="ko-KR" dirty="0"/>
              <a:t>2</a:t>
            </a:r>
            <a:r>
              <a:rPr lang="ko-KR" altLang="en-US" dirty="0"/>
              <a:t>달 걸림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원래 </a:t>
            </a:r>
            <a:r>
              <a:rPr lang="en-US" altLang="ko-KR" dirty="0"/>
              <a:t>6</a:t>
            </a:r>
            <a:r>
              <a:rPr lang="ko-KR" altLang="en-US" dirty="0"/>
              <a:t>명씩 조 짜서 진행하려 했으나</a:t>
            </a:r>
            <a:r>
              <a:rPr lang="en-US" altLang="ko-KR" dirty="0"/>
              <a:t>, </a:t>
            </a:r>
            <a:r>
              <a:rPr lang="ko-KR" altLang="en-US" dirty="0"/>
              <a:t>환자분들이 자극 시작 원하는 날짜</a:t>
            </a:r>
            <a:r>
              <a:rPr lang="en-US" altLang="ko-KR" dirty="0"/>
              <a:t>, </a:t>
            </a:r>
            <a:r>
              <a:rPr lang="ko-KR" altLang="en-US" dirty="0"/>
              <a:t>마스크 제작 시기 등 한 조로 함께 시작하는 게 어려워서 일정 맞춰지는 대로 바로 바로 시작하고 있음</a:t>
            </a:r>
            <a:r>
              <a:rPr lang="en-US" altLang="ko-KR" dirty="0"/>
              <a:t>. </a:t>
            </a:r>
            <a:r>
              <a:rPr lang="ko-KR" altLang="en-US" dirty="0"/>
              <a:t>구두 동의했다가</a:t>
            </a:r>
            <a:r>
              <a:rPr lang="en-US" altLang="ko-KR" dirty="0"/>
              <a:t>, </a:t>
            </a:r>
            <a:r>
              <a:rPr lang="ko-KR" altLang="en-US" dirty="0"/>
              <a:t>고민 후 거절한 사례 </a:t>
            </a:r>
            <a:r>
              <a:rPr lang="en-US" altLang="ko-KR" dirty="0"/>
              <a:t>21</a:t>
            </a:r>
            <a:r>
              <a:rPr lang="ko-KR" altLang="en-US" dirty="0"/>
              <a:t>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F1F8-B852-4366-9549-9B2FB71AAAA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F1F8-B852-4366-9549-9B2FB71AAAA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F1F8-B852-4366-9549-9B2FB71AAAA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F1F8-B852-4366-9549-9B2FB71AAAA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F1F8-B852-4366-9549-9B2FB71AAAA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그룹은 임의대로 설정함</a:t>
            </a:r>
            <a:r>
              <a:rPr lang="en-US" altLang="ko-KR" dirty="0"/>
              <a:t>. </a:t>
            </a:r>
            <a:r>
              <a:rPr lang="ko-KR" altLang="en-US" dirty="0"/>
              <a:t>첫</a:t>
            </a:r>
            <a:r>
              <a:rPr lang="en-US" altLang="ko-KR" dirty="0"/>
              <a:t> </a:t>
            </a:r>
            <a:r>
              <a:rPr lang="ko-KR" altLang="en-US" dirty="0"/>
              <a:t>자극 시작은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일부터</a:t>
            </a:r>
            <a:r>
              <a:rPr lang="en-US" altLang="ko-KR" dirty="0"/>
              <a:t>. </a:t>
            </a:r>
            <a:r>
              <a:rPr lang="ko-KR" altLang="en-US" dirty="0"/>
              <a:t>첫 자극 시작을 기점으로 두 번째 사후검사까지 보통 </a:t>
            </a:r>
            <a:r>
              <a:rPr lang="en-US" altLang="ko-KR" dirty="0"/>
              <a:t>2</a:t>
            </a:r>
            <a:r>
              <a:rPr lang="ko-KR" altLang="en-US" dirty="0"/>
              <a:t>달 걸림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원래 </a:t>
            </a:r>
            <a:r>
              <a:rPr lang="en-US" altLang="ko-KR" dirty="0"/>
              <a:t>6</a:t>
            </a:r>
            <a:r>
              <a:rPr lang="ko-KR" altLang="en-US" dirty="0"/>
              <a:t>명씩 조 짜서 진행하려 했으나</a:t>
            </a:r>
            <a:r>
              <a:rPr lang="en-US" altLang="ko-KR" dirty="0"/>
              <a:t>, </a:t>
            </a:r>
            <a:r>
              <a:rPr lang="ko-KR" altLang="en-US" dirty="0"/>
              <a:t>환자분들이 자극 시작 원하는 날짜</a:t>
            </a:r>
            <a:r>
              <a:rPr lang="en-US" altLang="ko-KR" dirty="0"/>
              <a:t>, </a:t>
            </a:r>
            <a:r>
              <a:rPr lang="ko-KR" altLang="en-US" dirty="0"/>
              <a:t>마스크 제작 시기 등 한 조로 함께 시작하는 게 어려워서 일정 맞춰지는 대로 </a:t>
            </a:r>
            <a:r>
              <a:rPr lang="ko-KR" altLang="en-US" dirty="0" err="1"/>
              <a:t>바로바로</a:t>
            </a:r>
            <a:r>
              <a:rPr lang="ko-KR" altLang="en-US" dirty="0"/>
              <a:t> 시작하고 있음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F1F8-B852-4366-9549-9B2FB71AAAA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FB7D8-BDEB-4D83-93AA-02ABA9610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509ECE-D9BE-48A5-82E9-9EAEA2481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0F613-D8FA-4BA5-B067-2251BC34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CB2-B1DC-4601-88EB-D397E967B9A0}" type="datetimeFigureOut">
              <a:rPr lang="ko-KR" altLang="en-US" smtClean="0"/>
              <a:pPr/>
              <a:t>2020. 12. 15.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A3DD0-BE45-4ABC-BE1A-314C2185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E822B-D677-4245-943F-95E9F93E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8C98-8632-40F2-84B6-9805DE16A6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9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DCCC2-8D41-49C1-ADF7-41AF85A3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7CD9CD-47D4-47F2-8669-1AC44587A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7B05E-5330-4FE4-B1AC-FA4AB8DE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CB2-B1DC-4601-88EB-D397E967B9A0}" type="datetimeFigureOut">
              <a:rPr lang="ko-KR" altLang="en-US" smtClean="0"/>
              <a:pPr/>
              <a:t>2020. 12. 15.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FE986-5560-4FEC-86F8-F0D555D1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B2D32-DCA1-4FB7-BE54-4D27295C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8C98-8632-40F2-84B6-9805DE16A6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2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06B8C3-7157-4640-8131-A966C3022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2517B-EC7D-42B0-ABA2-E789257A1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5B45E-0E40-41CF-B0E3-1C9C8EE4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CB2-B1DC-4601-88EB-D397E967B9A0}" type="datetimeFigureOut">
              <a:rPr lang="ko-KR" altLang="en-US" smtClean="0"/>
              <a:pPr/>
              <a:t>2020. 12. 15.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7887-718B-4B5F-807B-3594A348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3A6CD-B28A-42EC-9C12-DC424FB8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8C98-8632-40F2-84B6-9805DE16A6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06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A023A-108A-459A-A6F4-DCD74C7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7FE25-5C40-420B-B75A-74CCE78A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946F4-6C64-44B2-BC98-95D77EF1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CB2-B1DC-4601-88EB-D397E967B9A0}" type="datetimeFigureOut">
              <a:rPr lang="ko-KR" altLang="en-US" smtClean="0"/>
              <a:pPr/>
              <a:t>2020. 12. 15.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18E1E-A61D-42DE-AF78-24AD90FE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29723-89B6-4424-86BD-68A28876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8C98-8632-40F2-84B6-9805DE16A6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1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4B91F-5DEE-425F-BE4C-B084AF20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F9A76-32F2-4E77-BEEA-154AA99AD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F4F46-16D2-4B14-9A96-24C8B34B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CB2-B1DC-4601-88EB-D397E967B9A0}" type="datetimeFigureOut">
              <a:rPr lang="ko-KR" altLang="en-US" smtClean="0"/>
              <a:pPr/>
              <a:t>2020. 12. 15.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AC2DC-FCF7-4DF4-8E86-749FE69A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E7623-09F2-4F95-9A29-658D34EE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8C98-8632-40F2-84B6-9805DE16A6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1F240-EB86-431E-B85F-B0F64D12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1F26B-2891-49AC-AB2C-A619502CF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343CF2-08B1-45B1-B7C6-491BDF884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9B076-F32F-4589-B00F-DDD31175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CB2-B1DC-4601-88EB-D397E967B9A0}" type="datetimeFigureOut">
              <a:rPr lang="ko-KR" altLang="en-US" smtClean="0"/>
              <a:pPr/>
              <a:t>2020. 12. 15.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F16CCE-4738-4603-87BD-ECEE35DE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8D0801-7CD1-4EC5-B917-7A6BFECC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8C98-8632-40F2-84B6-9805DE16A6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6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59F69-A8E0-4B48-AD3B-5548EEB7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CD45B-F519-4733-9F7B-6CE63FDBF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B57213-F3D9-4169-BA91-E8205F979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714AA3-FFA7-4218-9554-BC04BE552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7452D1-3A86-44AC-AD98-100BFBE13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70E76C-6252-4B04-AEB2-9439B482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CB2-B1DC-4601-88EB-D397E967B9A0}" type="datetimeFigureOut">
              <a:rPr lang="ko-KR" altLang="en-US" smtClean="0"/>
              <a:pPr/>
              <a:t>2020. 12. 15.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CE8191-8882-4981-9690-55AAE771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417547-2B54-440D-B189-C8DCC68C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8C98-8632-40F2-84B6-9805DE16A6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9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7BEFB-312E-4F44-805E-516DCA6A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586B87-FC1F-4EBA-B8AC-131D9092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CB2-B1DC-4601-88EB-D397E967B9A0}" type="datetimeFigureOut">
              <a:rPr lang="ko-KR" altLang="en-US" smtClean="0"/>
              <a:pPr/>
              <a:t>2020. 12. 15.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DA7F5C-8CB4-4213-B4AB-7C9F247B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48B482-3EEA-4783-B2ED-6E15CE44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8C98-8632-40F2-84B6-9805DE16A6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7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6167A3-5D2E-48C4-9422-2CCE8468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CB2-B1DC-4601-88EB-D397E967B9A0}" type="datetimeFigureOut">
              <a:rPr lang="ko-KR" altLang="en-US" smtClean="0"/>
              <a:pPr/>
              <a:t>2020. 12. 15.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23244F-CEE2-4494-A1DA-1EF1996F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8A95D5-1DE1-42B9-A682-D4DB034D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8C98-8632-40F2-84B6-9805DE16A6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7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38023-7DF2-4832-8EF2-3C328FB9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EE9E4-CF9C-4D23-8466-5D1E30AEB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FBE8B-EB7C-493D-A160-1CBA11929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5BB94-3DB4-48D9-86CD-C1D95C2D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CB2-B1DC-4601-88EB-D397E967B9A0}" type="datetimeFigureOut">
              <a:rPr lang="ko-KR" altLang="en-US" smtClean="0"/>
              <a:pPr/>
              <a:t>2020. 12. 15.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4ED11-A550-42DC-B9DF-13E3C9C7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EB343B-9CC3-4570-A4A9-73C53963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8C98-8632-40F2-84B6-9805DE16A6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C50EA-09DC-4AE0-903C-AB5238B9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63F9F-C71D-4D93-8CE7-49F4FA20C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43B2EF-0609-4302-B4B1-42264FA15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0078A-119E-4224-8F10-1DA2A069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CB2-B1DC-4601-88EB-D397E967B9A0}" type="datetimeFigureOut">
              <a:rPr lang="ko-KR" altLang="en-US" smtClean="0"/>
              <a:pPr/>
              <a:t>2020. 12. 15.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1ABCA1-376A-427C-A76D-194B5C48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649BF8-A041-48F7-A40C-ADC41B72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8C98-8632-40F2-84B6-9805DE16A6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75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3B0EF-FD5C-42C8-A8CC-0F2E5BDA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4F2C5-BB82-4A4B-8B25-B45BB1E52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771E3-6F39-421F-A2F6-123BB1F5F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E4CB2-B1DC-4601-88EB-D397E967B9A0}" type="datetimeFigureOut">
              <a:rPr lang="ko-KR" altLang="en-US" smtClean="0"/>
              <a:pPr/>
              <a:t>2020. 12. 15.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95460-19EB-4D20-A762-11D9EE7F3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29B2F-A2A6-4361-A5DA-156125782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78C98-8632-40F2-84B6-9805DE16A6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65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TMS </a:t>
            </a:r>
            <a:r>
              <a:rPr lang="ko-KR" altLang="en-US" b="1" dirty="0"/>
              <a:t>중간 미팅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2020.12.09</a:t>
            </a:r>
          </a:p>
          <a:p>
            <a:r>
              <a:rPr lang="ko-KR" altLang="en-US" b="1" dirty="0"/>
              <a:t>삼성서울병원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8B32A-BA1C-45A5-B092-95D3006D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차 평가 변수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D5DA775-8B6A-4847-B837-33C8EB115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583526"/>
              </p:ext>
            </p:extLst>
          </p:nvPr>
        </p:nvGraphicFramePr>
        <p:xfrm>
          <a:off x="469460" y="2080049"/>
          <a:ext cx="11066405" cy="286435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772399">
                  <a:extLst>
                    <a:ext uri="{9D8B030D-6E8A-4147-A177-3AD203B41FA5}">
                      <a16:colId xmlns:a16="http://schemas.microsoft.com/office/drawing/2014/main" val="1075942209"/>
                    </a:ext>
                  </a:extLst>
                </a:gridCol>
                <a:gridCol w="2379417">
                  <a:extLst>
                    <a:ext uri="{9D8B030D-6E8A-4147-A177-3AD203B41FA5}">
                      <a16:colId xmlns:a16="http://schemas.microsoft.com/office/drawing/2014/main" val="1013795155"/>
                    </a:ext>
                  </a:extLst>
                </a:gridCol>
                <a:gridCol w="6914589">
                  <a:extLst>
                    <a:ext uri="{9D8B030D-6E8A-4147-A177-3AD203B41FA5}">
                      <a16:colId xmlns:a16="http://schemas.microsoft.com/office/drawing/2014/main" val="95443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검사 도구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변수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9755926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신경심리검사 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CANTAB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r>
                        <a:rPr lang="ko-KR" sz="1800" kern="100">
                          <a:effectLst/>
                        </a:rPr>
                        <a:t>주 후 </a:t>
                      </a:r>
                      <a:r>
                        <a:rPr lang="en-US" sz="1800" kern="100">
                          <a:effectLst/>
                        </a:rPr>
                        <a:t>PRM, RVP, SWM </a:t>
                      </a:r>
                      <a:r>
                        <a:rPr lang="ko-KR" sz="1800" kern="100">
                          <a:effectLst/>
                        </a:rPr>
                        <a:t>점수의 변화량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5145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K-MMSE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r>
                        <a:rPr lang="ko-KR" sz="1800" kern="100">
                          <a:effectLst/>
                        </a:rPr>
                        <a:t>주 후 </a:t>
                      </a:r>
                      <a:r>
                        <a:rPr lang="en-US" sz="1800" kern="100">
                          <a:effectLst/>
                        </a:rPr>
                        <a:t>K-MMSE </a:t>
                      </a:r>
                      <a:r>
                        <a:rPr lang="ko-KR" sz="1800" kern="100">
                          <a:effectLst/>
                        </a:rPr>
                        <a:t>총점의 변화량 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79332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K-MoCA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r>
                        <a:rPr lang="ko-KR" sz="1800" kern="100" dirty="0">
                          <a:effectLst/>
                        </a:rPr>
                        <a:t>주 후</a:t>
                      </a:r>
                      <a:r>
                        <a:rPr lang="en-US" sz="1800" kern="100" dirty="0">
                          <a:effectLst/>
                        </a:rPr>
                        <a:t> K-</a:t>
                      </a:r>
                      <a:r>
                        <a:rPr lang="en-US" sz="1800" kern="100" dirty="0" err="1">
                          <a:effectLst/>
                        </a:rPr>
                        <a:t>MoCA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ko-KR" sz="1800" kern="100" dirty="0">
                          <a:effectLst/>
                        </a:rPr>
                        <a:t>총점의 </a:t>
                      </a:r>
                      <a:r>
                        <a:rPr lang="ko-KR" sz="1800" kern="100" dirty="0" err="1">
                          <a:effectLst/>
                        </a:rPr>
                        <a:t>변화량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8108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ADAS-Cog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r>
                        <a:rPr lang="ko-KR" sz="1800" kern="100">
                          <a:effectLst/>
                        </a:rPr>
                        <a:t>주 후</a:t>
                      </a:r>
                      <a:r>
                        <a:rPr lang="en-US" sz="1800" kern="100">
                          <a:effectLst/>
                        </a:rPr>
                        <a:t> ADAS-Cog </a:t>
                      </a:r>
                      <a:r>
                        <a:rPr lang="ko-KR" sz="1800" kern="100">
                          <a:effectLst/>
                        </a:rPr>
                        <a:t>총점의 변화량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9744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CDR-SOB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r>
                        <a:rPr lang="ko-KR" sz="1800" kern="100" dirty="0">
                          <a:effectLst/>
                        </a:rPr>
                        <a:t>주 후</a:t>
                      </a:r>
                      <a:r>
                        <a:rPr lang="en-US" sz="1800" kern="100" dirty="0">
                          <a:effectLst/>
                        </a:rPr>
                        <a:t> CDR sum of box </a:t>
                      </a:r>
                      <a:r>
                        <a:rPr lang="ko-KR" sz="1800" kern="100" dirty="0">
                          <a:effectLst/>
                        </a:rPr>
                        <a:t>의 변화량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4457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COWAT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r>
                        <a:rPr lang="ko-KR" sz="1800" kern="100" dirty="0">
                          <a:effectLst/>
                        </a:rPr>
                        <a:t>주 후</a:t>
                      </a:r>
                      <a:r>
                        <a:rPr lang="en-US" sz="1800" kern="100" dirty="0">
                          <a:effectLst/>
                        </a:rPr>
                        <a:t> COWAT </a:t>
                      </a:r>
                      <a:r>
                        <a:rPr lang="ko-KR" sz="1800" kern="100" dirty="0">
                          <a:effectLst/>
                        </a:rPr>
                        <a:t>총점의 변화량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5306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Stroop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r>
                        <a:rPr lang="ko-KR" sz="1800" kern="100" dirty="0">
                          <a:effectLst/>
                        </a:rPr>
                        <a:t>주 후 </a:t>
                      </a:r>
                      <a:r>
                        <a:rPr lang="en-US" sz="1800" kern="100" dirty="0" err="1">
                          <a:effectLst/>
                        </a:rPr>
                        <a:t>Stroop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ko-KR" sz="1800" kern="100" dirty="0">
                          <a:effectLst/>
                        </a:rPr>
                        <a:t>총점의 </a:t>
                      </a:r>
                      <a:r>
                        <a:rPr lang="ko-KR" sz="1800" kern="100" dirty="0" err="1">
                          <a:effectLst/>
                        </a:rPr>
                        <a:t>변화량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0293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TMT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r>
                        <a:rPr lang="ko-KR" sz="1800" kern="100" dirty="0">
                          <a:effectLst/>
                        </a:rPr>
                        <a:t>주 후 </a:t>
                      </a:r>
                      <a:r>
                        <a:rPr lang="en-US" sz="1800" kern="100" dirty="0">
                          <a:effectLst/>
                        </a:rPr>
                        <a:t>TMT </a:t>
                      </a:r>
                      <a:r>
                        <a:rPr lang="ko-KR" sz="1800" kern="100" dirty="0">
                          <a:effectLst/>
                        </a:rPr>
                        <a:t>총점의 변화량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53579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18FCAC-2BC8-45E0-A920-CDEF44BA3A9A}"/>
              </a:ext>
            </a:extLst>
          </p:cNvPr>
          <p:cNvSpPr txBox="1"/>
          <p:nvPr/>
        </p:nvSpPr>
        <p:spPr>
          <a:xfrm>
            <a:off x="645952" y="1459855"/>
            <a:ext cx="1044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rTMS</a:t>
            </a:r>
            <a:r>
              <a:rPr lang="en-US" altLang="ko-KR" sz="2400" dirty="0"/>
              <a:t> </a:t>
            </a:r>
            <a:r>
              <a:rPr lang="ko-KR" altLang="en-US" sz="2400" dirty="0"/>
              <a:t>자극을 </a:t>
            </a:r>
            <a:r>
              <a:rPr lang="en-US" altLang="ko-KR" sz="2400" dirty="0"/>
              <a:t>4</a:t>
            </a:r>
            <a:r>
              <a:rPr lang="ko-KR" altLang="en-US" sz="2400" dirty="0"/>
              <a:t>주간 적용 후 </a:t>
            </a:r>
            <a:r>
              <a:rPr lang="en-US" altLang="ko-KR" sz="2400" dirty="0"/>
              <a:t>4</a:t>
            </a:r>
            <a:r>
              <a:rPr lang="ko-KR" altLang="en-US" sz="2400" dirty="0"/>
              <a:t>주 시점에서의 신경심리 검사 점수의 변화량 </a:t>
            </a:r>
          </a:p>
        </p:txBody>
      </p:sp>
    </p:spTree>
    <p:extLst>
      <p:ext uri="{BB962C8B-B14F-4D97-AF65-F5344CB8AC3E}">
        <p14:creationId xmlns:p14="http://schemas.microsoft.com/office/powerpoint/2010/main" val="390560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F8925-F747-49C1-B44A-DC4FD252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00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2</a:t>
            </a:r>
            <a:r>
              <a:rPr lang="ko-KR" altLang="en-US" sz="4000" b="1" dirty="0"/>
              <a:t>차 평가 변수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F3F2A-3A31-417E-B6BB-0D6D33A8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711"/>
            <a:ext cx="10515600" cy="4351338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2000" dirty="0" err="1"/>
              <a:t>rTMS</a:t>
            </a:r>
            <a:r>
              <a:rPr lang="en-US" altLang="ko-KR" sz="2000" dirty="0"/>
              <a:t> </a:t>
            </a:r>
            <a:r>
              <a:rPr lang="ko-KR" altLang="ko-KR" sz="2000" dirty="0"/>
              <a:t>자극을 </a:t>
            </a:r>
            <a:r>
              <a:rPr lang="en-US" altLang="ko-KR" sz="2000" dirty="0"/>
              <a:t>4</a:t>
            </a:r>
            <a:r>
              <a:rPr lang="ko-KR" altLang="ko-KR" sz="2000" dirty="0"/>
              <a:t>주간 적용 후 </a:t>
            </a:r>
            <a:r>
              <a:rPr lang="en-US" altLang="ko-KR" sz="2000" dirty="0"/>
              <a:t>8</a:t>
            </a:r>
            <a:r>
              <a:rPr lang="ko-KR" altLang="ko-KR" sz="2000" dirty="0"/>
              <a:t>주 시점에서의 신경심리 검사 점수의 변화량 </a:t>
            </a:r>
          </a:p>
          <a:p>
            <a:pPr latinLnBrk="0"/>
            <a:r>
              <a:rPr lang="en-US" altLang="ko-KR" sz="2000" dirty="0" err="1"/>
              <a:t>rTMS</a:t>
            </a:r>
            <a:r>
              <a:rPr lang="en-US" altLang="ko-KR" sz="2000" dirty="0"/>
              <a:t> </a:t>
            </a:r>
            <a:r>
              <a:rPr lang="ko-KR" altLang="ko-KR" sz="2000" dirty="0"/>
              <a:t>자극을 </a:t>
            </a:r>
            <a:r>
              <a:rPr lang="en-US" altLang="ko-KR" sz="2000" dirty="0"/>
              <a:t>4</a:t>
            </a:r>
            <a:r>
              <a:rPr lang="ko-KR" altLang="ko-KR" sz="2000" dirty="0"/>
              <a:t>주간 적용 후 </a:t>
            </a:r>
            <a:r>
              <a:rPr lang="en-US" altLang="ko-KR" sz="2000" dirty="0"/>
              <a:t>4</a:t>
            </a:r>
            <a:r>
              <a:rPr lang="ko-KR" altLang="ko-KR" sz="2000" dirty="0"/>
              <a:t>주 시점에서의</a:t>
            </a:r>
            <a:r>
              <a:rPr lang="en-US" altLang="ko-KR" sz="2000" dirty="0"/>
              <a:t> MRI</a:t>
            </a:r>
            <a:r>
              <a:rPr lang="ko-KR" altLang="ko-KR" sz="2000" dirty="0"/>
              <a:t>의 </a:t>
            </a:r>
            <a:r>
              <a:rPr lang="en-US" altLang="ko-KR" sz="2000" dirty="0"/>
              <a:t>DTI, resting fMRI </a:t>
            </a:r>
            <a:r>
              <a:rPr lang="ko-KR" altLang="ko-KR" sz="2000" dirty="0"/>
              <a:t>의 변화량</a:t>
            </a:r>
          </a:p>
          <a:p>
            <a:endParaRPr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4879F2F-E15B-4FFE-9B5A-566689C4A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33561"/>
              </p:ext>
            </p:extLst>
          </p:nvPr>
        </p:nvGraphicFramePr>
        <p:xfrm>
          <a:off x="484363" y="1219138"/>
          <a:ext cx="10791737" cy="515435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130803">
                  <a:extLst>
                    <a:ext uri="{9D8B030D-6E8A-4147-A177-3AD203B41FA5}">
                      <a16:colId xmlns:a16="http://schemas.microsoft.com/office/drawing/2014/main" val="1287923279"/>
                    </a:ext>
                  </a:extLst>
                </a:gridCol>
                <a:gridCol w="2634143">
                  <a:extLst>
                    <a:ext uri="{9D8B030D-6E8A-4147-A177-3AD203B41FA5}">
                      <a16:colId xmlns:a16="http://schemas.microsoft.com/office/drawing/2014/main" val="3530404032"/>
                    </a:ext>
                  </a:extLst>
                </a:gridCol>
                <a:gridCol w="6026791">
                  <a:extLst>
                    <a:ext uri="{9D8B030D-6E8A-4147-A177-3AD203B41FA5}">
                      <a16:colId xmlns:a16="http://schemas.microsoft.com/office/drawing/2014/main" val="2320503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검사 도구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변수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2944015764"/>
                  </a:ext>
                </a:extLst>
              </a:tr>
              <a:tr h="432298">
                <a:tc rowSpan="10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신경심리검사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CANTAB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자극군</a:t>
                      </a:r>
                      <a:r>
                        <a:rPr lang="ko-KR" altLang="en-US" sz="1200" kern="100" dirty="0" err="1">
                          <a:effectLst/>
                        </a:rPr>
                        <a:t>에서</a:t>
                      </a:r>
                      <a:r>
                        <a:rPr lang="ko-KR" altLang="en-US" sz="1200" kern="100" dirty="0">
                          <a:effectLst/>
                        </a:rPr>
                        <a:t> </a:t>
                      </a:r>
                      <a:r>
                        <a:rPr lang="en-US" altLang="ko-KR" sz="1200" kern="100" dirty="0">
                          <a:effectLst/>
                        </a:rPr>
                        <a:t>8</a:t>
                      </a:r>
                      <a:r>
                        <a:rPr lang="ko-KR" sz="1200" kern="100" dirty="0">
                          <a:effectLst/>
                        </a:rPr>
                        <a:t>주 후 </a:t>
                      </a:r>
                      <a:r>
                        <a:rPr lang="en-US" sz="1200" kern="100" dirty="0">
                          <a:effectLst/>
                        </a:rPr>
                        <a:t>PRM, RVP, SWM </a:t>
                      </a:r>
                      <a:r>
                        <a:rPr lang="ko-KR" sz="1200" kern="100" dirty="0">
                          <a:effectLst/>
                        </a:rPr>
                        <a:t>점수 변화량의 차이 </a:t>
                      </a: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자극군과 </a:t>
                      </a:r>
                      <a:r>
                        <a:rPr lang="en-US" sz="1200" kern="100" dirty="0">
                          <a:effectLst/>
                        </a:rPr>
                        <a:t>sham </a:t>
                      </a:r>
                      <a:r>
                        <a:rPr lang="ko-KR" sz="1200" kern="100" dirty="0">
                          <a:effectLst/>
                        </a:rPr>
                        <a:t>군</a:t>
                      </a:r>
                      <a:r>
                        <a:rPr lang="ko-KR" altLang="en-US" sz="1200" kern="100" dirty="0">
                          <a:effectLst/>
                        </a:rPr>
                        <a:t>의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PRM, RVP, SWM </a:t>
                      </a:r>
                      <a:r>
                        <a:rPr lang="ko-KR" sz="1200" kern="100" dirty="0">
                          <a:effectLst/>
                        </a:rPr>
                        <a:t>점수 변화량의 차이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3250640180"/>
                  </a:ext>
                </a:extLst>
              </a:tr>
              <a:tr h="4322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K-MMSE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>
                          <a:effectLst/>
                        </a:rPr>
                        <a:t>자극군에서</a:t>
                      </a:r>
                      <a:r>
                        <a:rPr lang="ko-KR" altLang="en-US" sz="1200" kern="100" dirty="0">
                          <a:effectLst/>
                        </a:rPr>
                        <a:t> </a:t>
                      </a:r>
                      <a:r>
                        <a:rPr lang="en-US" altLang="ko-KR" sz="1200" kern="100" dirty="0">
                          <a:effectLst/>
                        </a:rPr>
                        <a:t>8</a:t>
                      </a:r>
                      <a:r>
                        <a:rPr lang="ko-KR" altLang="en-US" sz="1200" kern="100" dirty="0">
                          <a:effectLst/>
                        </a:rPr>
                        <a:t>주 후 </a:t>
                      </a:r>
                      <a:r>
                        <a:rPr lang="en-US" sz="1200" kern="100" dirty="0">
                          <a:effectLst/>
                        </a:rPr>
                        <a:t>K-MMSE </a:t>
                      </a:r>
                      <a:r>
                        <a:rPr lang="ko-KR" sz="1200" kern="100" dirty="0">
                          <a:effectLst/>
                        </a:rPr>
                        <a:t>점수 변화량의 차이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자극군과 </a:t>
                      </a:r>
                      <a:r>
                        <a:rPr lang="en-US" sz="1200" kern="100" dirty="0">
                          <a:effectLst/>
                        </a:rPr>
                        <a:t>sham </a:t>
                      </a:r>
                      <a:r>
                        <a:rPr lang="ko-KR" sz="1200" kern="100" dirty="0">
                          <a:effectLst/>
                        </a:rPr>
                        <a:t>군</a:t>
                      </a:r>
                      <a:r>
                        <a:rPr lang="ko-KR" altLang="en-US" sz="1200" kern="100" dirty="0">
                          <a:effectLst/>
                        </a:rPr>
                        <a:t>의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K-MMSE </a:t>
                      </a:r>
                      <a:r>
                        <a:rPr lang="ko-KR" sz="1200" kern="100" dirty="0">
                          <a:effectLst/>
                        </a:rPr>
                        <a:t>점수 변화량의 차이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3416004999"/>
                  </a:ext>
                </a:extLst>
              </a:tr>
              <a:tr h="4322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K-</a:t>
                      </a:r>
                      <a:r>
                        <a:rPr lang="en-US" sz="1800" kern="100" dirty="0" err="1">
                          <a:effectLst/>
                        </a:rPr>
                        <a:t>MoCA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>
                          <a:effectLst/>
                        </a:rPr>
                        <a:t>자극군에서</a:t>
                      </a:r>
                      <a:r>
                        <a:rPr lang="ko-KR" altLang="en-US" sz="1200" kern="100" dirty="0">
                          <a:effectLst/>
                        </a:rPr>
                        <a:t> </a:t>
                      </a:r>
                      <a:r>
                        <a:rPr lang="en-US" altLang="ko-KR" sz="1200" kern="100" dirty="0">
                          <a:effectLst/>
                        </a:rPr>
                        <a:t>8</a:t>
                      </a:r>
                      <a:r>
                        <a:rPr lang="ko-KR" altLang="en-US" sz="1200" kern="100" dirty="0">
                          <a:effectLst/>
                        </a:rPr>
                        <a:t>주 후  </a:t>
                      </a:r>
                      <a:r>
                        <a:rPr lang="en-US" sz="1200" kern="100" dirty="0">
                          <a:effectLst/>
                        </a:rPr>
                        <a:t>K-</a:t>
                      </a:r>
                      <a:r>
                        <a:rPr lang="en-US" sz="1200" kern="100" dirty="0" err="1">
                          <a:effectLst/>
                        </a:rPr>
                        <a:t>MoCA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ko-KR" sz="1200" kern="100" dirty="0">
                          <a:effectLst/>
                        </a:rPr>
                        <a:t>점수 </a:t>
                      </a:r>
                      <a:r>
                        <a:rPr lang="ko-KR" sz="1200" kern="100" dirty="0" err="1">
                          <a:effectLst/>
                        </a:rPr>
                        <a:t>변화량의</a:t>
                      </a:r>
                      <a:r>
                        <a:rPr lang="ko-KR" sz="1200" kern="100" dirty="0">
                          <a:effectLst/>
                        </a:rPr>
                        <a:t> 차이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자극군과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sham </a:t>
                      </a:r>
                      <a:r>
                        <a:rPr lang="ko-KR" sz="1200" kern="100" dirty="0">
                          <a:effectLst/>
                        </a:rPr>
                        <a:t>군</a:t>
                      </a:r>
                      <a:r>
                        <a:rPr lang="ko-KR" altLang="en-US" sz="1200" kern="100" dirty="0">
                          <a:effectLst/>
                        </a:rPr>
                        <a:t>의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K-</a:t>
                      </a:r>
                      <a:r>
                        <a:rPr lang="en-US" sz="1200" kern="100" dirty="0" err="1">
                          <a:effectLst/>
                        </a:rPr>
                        <a:t>MoCA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ko-KR" sz="1200" kern="100" dirty="0">
                          <a:effectLst/>
                        </a:rPr>
                        <a:t>점수 </a:t>
                      </a:r>
                      <a:r>
                        <a:rPr lang="ko-KR" sz="1200" kern="100" dirty="0" err="1">
                          <a:effectLst/>
                        </a:rPr>
                        <a:t>변화량의</a:t>
                      </a:r>
                      <a:r>
                        <a:rPr lang="ko-KR" sz="1200" kern="100" dirty="0">
                          <a:effectLst/>
                        </a:rPr>
                        <a:t> 차이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3198983650"/>
                  </a:ext>
                </a:extLst>
              </a:tr>
              <a:tr h="4322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ADAS-Cog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>
                          <a:effectLst/>
                        </a:rPr>
                        <a:t>자극군에서</a:t>
                      </a:r>
                      <a:r>
                        <a:rPr lang="ko-KR" altLang="en-US" sz="1200" kern="100" dirty="0">
                          <a:effectLst/>
                        </a:rPr>
                        <a:t> </a:t>
                      </a:r>
                      <a:r>
                        <a:rPr lang="en-US" altLang="ko-KR" sz="1200" kern="100" dirty="0">
                          <a:effectLst/>
                        </a:rPr>
                        <a:t>8</a:t>
                      </a:r>
                      <a:r>
                        <a:rPr lang="ko-KR" altLang="en-US" sz="1200" kern="100" dirty="0">
                          <a:effectLst/>
                        </a:rPr>
                        <a:t>주 후 </a:t>
                      </a:r>
                      <a:r>
                        <a:rPr lang="en-US" sz="1200" kern="100" dirty="0">
                          <a:effectLst/>
                        </a:rPr>
                        <a:t>ADAS-Cog </a:t>
                      </a:r>
                      <a:r>
                        <a:rPr lang="ko-KR" sz="1200" kern="100" dirty="0">
                          <a:effectLst/>
                        </a:rPr>
                        <a:t>점수 </a:t>
                      </a:r>
                      <a:r>
                        <a:rPr lang="ko-KR" sz="1200" kern="100" dirty="0" err="1">
                          <a:effectLst/>
                        </a:rPr>
                        <a:t>변화량의</a:t>
                      </a:r>
                      <a:r>
                        <a:rPr lang="ko-KR" sz="1200" kern="100" dirty="0">
                          <a:effectLst/>
                        </a:rPr>
                        <a:t> 차이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자극군과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sham </a:t>
                      </a:r>
                      <a:r>
                        <a:rPr lang="ko-KR" sz="1200" kern="100" dirty="0">
                          <a:effectLst/>
                        </a:rPr>
                        <a:t>군</a:t>
                      </a:r>
                      <a:r>
                        <a:rPr lang="ko-KR" altLang="en-US" sz="1200" kern="100" dirty="0">
                          <a:effectLst/>
                        </a:rPr>
                        <a:t>의</a:t>
                      </a:r>
                      <a:r>
                        <a:rPr lang="en-US" sz="1200" kern="100" dirty="0">
                          <a:effectLst/>
                        </a:rPr>
                        <a:t>ADAS-Cog </a:t>
                      </a:r>
                      <a:r>
                        <a:rPr lang="ko-KR" sz="1200" kern="100" dirty="0">
                          <a:effectLst/>
                        </a:rPr>
                        <a:t>점수 </a:t>
                      </a:r>
                      <a:r>
                        <a:rPr lang="ko-KR" sz="1200" kern="100" dirty="0" err="1">
                          <a:effectLst/>
                        </a:rPr>
                        <a:t>변화량의</a:t>
                      </a:r>
                      <a:r>
                        <a:rPr lang="ko-KR" sz="1200" kern="100" dirty="0">
                          <a:effectLst/>
                        </a:rPr>
                        <a:t> 차이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1802960850"/>
                  </a:ext>
                </a:extLst>
              </a:tr>
              <a:tr h="4322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CDR-SOB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>
                          <a:effectLst/>
                        </a:rPr>
                        <a:t>자극군에서</a:t>
                      </a:r>
                      <a:r>
                        <a:rPr lang="ko-KR" altLang="en-US" sz="1200" kern="100" dirty="0">
                          <a:effectLst/>
                        </a:rPr>
                        <a:t> </a:t>
                      </a:r>
                      <a:r>
                        <a:rPr lang="en-US" altLang="ko-KR" sz="1200" kern="100" dirty="0">
                          <a:effectLst/>
                        </a:rPr>
                        <a:t>8</a:t>
                      </a:r>
                      <a:r>
                        <a:rPr lang="ko-KR" altLang="en-US" sz="1200" kern="100" dirty="0">
                          <a:effectLst/>
                        </a:rPr>
                        <a:t>주 후 </a:t>
                      </a:r>
                      <a:r>
                        <a:rPr lang="en-US" sz="1200" kern="100" dirty="0">
                          <a:effectLst/>
                        </a:rPr>
                        <a:t> CDR-SOB </a:t>
                      </a:r>
                      <a:r>
                        <a:rPr lang="ko-KR" sz="1200" kern="100" dirty="0">
                          <a:effectLst/>
                        </a:rPr>
                        <a:t>점수 </a:t>
                      </a:r>
                      <a:r>
                        <a:rPr lang="ko-KR" sz="1200" kern="100" dirty="0" err="1">
                          <a:effectLst/>
                        </a:rPr>
                        <a:t>변화량의</a:t>
                      </a:r>
                      <a:r>
                        <a:rPr lang="ko-KR" sz="1200" kern="100" dirty="0">
                          <a:effectLst/>
                        </a:rPr>
                        <a:t> 차이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자극군과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sham </a:t>
                      </a:r>
                      <a:r>
                        <a:rPr lang="ko-KR" sz="1200" kern="100" dirty="0">
                          <a:effectLst/>
                        </a:rPr>
                        <a:t>군</a:t>
                      </a:r>
                      <a:r>
                        <a:rPr lang="ko-KR" altLang="en-US" sz="1200" kern="100" dirty="0">
                          <a:effectLst/>
                        </a:rPr>
                        <a:t>의 </a:t>
                      </a:r>
                      <a:r>
                        <a:rPr lang="en-US" sz="1200" kern="100" dirty="0">
                          <a:effectLst/>
                        </a:rPr>
                        <a:t>CDR-SOB </a:t>
                      </a:r>
                      <a:r>
                        <a:rPr lang="ko-KR" sz="1200" kern="100" dirty="0">
                          <a:effectLst/>
                        </a:rPr>
                        <a:t>점수 </a:t>
                      </a:r>
                      <a:r>
                        <a:rPr lang="ko-KR" sz="1200" kern="100" dirty="0" err="1">
                          <a:effectLst/>
                        </a:rPr>
                        <a:t>변화량의</a:t>
                      </a:r>
                      <a:r>
                        <a:rPr lang="ko-KR" sz="1200" kern="100" dirty="0">
                          <a:effectLst/>
                        </a:rPr>
                        <a:t> 차이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1401718576"/>
                  </a:ext>
                </a:extLst>
              </a:tr>
              <a:tr h="4322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COWAT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>
                          <a:effectLst/>
                        </a:rPr>
                        <a:t>자극군에서</a:t>
                      </a:r>
                      <a:r>
                        <a:rPr lang="ko-KR" altLang="en-US" sz="1200" kern="100" dirty="0">
                          <a:effectLst/>
                        </a:rPr>
                        <a:t> </a:t>
                      </a:r>
                      <a:r>
                        <a:rPr lang="en-US" altLang="ko-KR" sz="1200" kern="100" dirty="0">
                          <a:effectLst/>
                        </a:rPr>
                        <a:t>8</a:t>
                      </a:r>
                      <a:r>
                        <a:rPr lang="ko-KR" altLang="en-US" sz="1200" kern="100" dirty="0">
                          <a:effectLst/>
                        </a:rPr>
                        <a:t>주 후 </a:t>
                      </a:r>
                      <a:r>
                        <a:rPr lang="en-US" sz="1200" kern="100" dirty="0">
                          <a:effectLst/>
                        </a:rPr>
                        <a:t>COWAT </a:t>
                      </a:r>
                      <a:r>
                        <a:rPr lang="ko-KR" sz="1200" kern="100" dirty="0">
                          <a:effectLst/>
                        </a:rPr>
                        <a:t>점수의 변화량의 차이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자극군과 </a:t>
                      </a:r>
                      <a:r>
                        <a:rPr lang="en-US" sz="1200" kern="100" dirty="0">
                          <a:effectLst/>
                        </a:rPr>
                        <a:t>sham </a:t>
                      </a:r>
                      <a:r>
                        <a:rPr lang="ko-KR" sz="1200" kern="100" dirty="0">
                          <a:effectLst/>
                        </a:rPr>
                        <a:t>군</a:t>
                      </a:r>
                      <a:r>
                        <a:rPr lang="ko-KR" altLang="en-US" sz="1200" kern="100" dirty="0">
                          <a:effectLst/>
                        </a:rPr>
                        <a:t>의 </a:t>
                      </a:r>
                      <a:r>
                        <a:rPr lang="en-US" sz="1200" kern="100" dirty="0">
                          <a:effectLst/>
                        </a:rPr>
                        <a:t>COWAT </a:t>
                      </a:r>
                      <a:r>
                        <a:rPr lang="ko-KR" sz="1200" kern="100" dirty="0">
                          <a:effectLst/>
                        </a:rPr>
                        <a:t>점수의 변화량의 차이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1412288286"/>
                  </a:ext>
                </a:extLst>
              </a:tr>
              <a:tr h="4322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Stroop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>
                          <a:effectLst/>
                        </a:rPr>
                        <a:t>자극군에서</a:t>
                      </a:r>
                      <a:r>
                        <a:rPr lang="ko-KR" altLang="en-US" sz="1200" kern="100" dirty="0">
                          <a:effectLst/>
                        </a:rPr>
                        <a:t> </a:t>
                      </a:r>
                      <a:r>
                        <a:rPr lang="en-US" altLang="ko-KR" sz="1200" kern="100" dirty="0">
                          <a:effectLst/>
                        </a:rPr>
                        <a:t>8</a:t>
                      </a:r>
                      <a:r>
                        <a:rPr lang="ko-KR" altLang="en-US" sz="1200" kern="100" dirty="0">
                          <a:effectLst/>
                        </a:rPr>
                        <a:t>주 후 </a:t>
                      </a:r>
                      <a:r>
                        <a:rPr lang="en-US" sz="1200" kern="100" dirty="0" err="1">
                          <a:effectLst/>
                        </a:rPr>
                        <a:t>Stroop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ko-KR" sz="1200" kern="100" dirty="0">
                          <a:effectLst/>
                        </a:rPr>
                        <a:t>점수의 </a:t>
                      </a:r>
                      <a:r>
                        <a:rPr lang="ko-KR" sz="1200" kern="100" dirty="0" err="1">
                          <a:effectLst/>
                        </a:rPr>
                        <a:t>변화량의</a:t>
                      </a:r>
                      <a:r>
                        <a:rPr lang="ko-KR" sz="1200" kern="100" dirty="0">
                          <a:effectLst/>
                        </a:rPr>
                        <a:t> 차이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자극군과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sham </a:t>
                      </a:r>
                      <a:r>
                        <a:rPr lang="ko-KR" sz="1200" kern="100" dirty="0">
                          <a:effectLst/>
                        </a:rPr>
                        <a:t>군</a:t>
                      </a:r>
                      <a:r>
                        <a:rPr lang="ko-KR" altLang="en-US" sz="1200" kern="100" dirty="0">
                          <a:effectLst/>
                        </a:rPr>
                        <a:t>의 </a:t>
                      </a:r>
                      <a:r>
                        <a:rPr lang="en-US" sz="1200" kern="100" dirty="0" err="1">
                          <a:effectLst/>
                        </a:rPr>
                        <a:t>Stroop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ko-KR" sz="1200" kern="100" dirty="0">
                          <a:effectLst/>
                        </a:rPr>
                        <a:t>점수의 </a:t>
                      </a:r>
                      <a:r>
                        <a:rPr lang="ko-KR" sz="1200" kern="100" dirty="0" err="1">
                          <a:effectLst/>
                        </a:rPr>
                        <a:t>변화량</a:t>
                      </a:r>
                      <a:r>
                        <a:rPr lang="ko-KR" sz="1200" kern="100" dirty="0">
                          <a:effectLst/>
                        </a:rPr>
                        <a:t> 차이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3654879667"/>
                  </a:ext>
                </a:extLst>
              </a:tr>
              <a:tr h="4322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TMT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>
                          <a:effectLst/>
                        </a:rPr>
                        <a:t>자극군에서</a:t>
                      </a:r>
                      <a:r>
                        <a:rPr lang="ko-KR" altLang="en-US" sz="1200" kern="100" dirty="0">
                          <a:effectLst/>
                        </a:rPr>
                        <a:t> </a:t>
                      </a:r>
                      <a:r>
                        <a:rPr lang="en-US" altLang="ko-KR" sz="1200" kern="100" dirty="0">
                          <a:effectLst/>
                        </a:rPr>
                        <a:t>8</a:t>
                      </a:r>
                      <a:r>
                        <a:rPr lang="ko-KR" altLang="en-US" sz="1200" kern="100" dirty="0">
                          <a:effectLst/>
                        </a:rPr>
                        <a:t>주 후 </a:t>
                      </a:r>
                      <a:r>
                        <a:rPr lang="en-US" sz="1200" kern="100" dirty="0">
                          <a:effectLst/>
                        </a:rPr>
                        <a:t> TMT </a:t>
                      </a:r>
                      <a:r>
                        <a:rPr lang="ko-KR" sz="1200" kern="100" dirty="0">
                          <a:effectLst/>
                        </a:rPr>
                        <a:t>점수의 </a:t>
                      </a:r>
                      <a:r>
                        <a:rPr lang="ko-KR" sz="1200" kern="100" dirty="0" err="1">
                          <a:effectLst/>
                        </a:rPr>
                        <a:t>변화량</a:t>
                      </a:r>
                      <a:r>
                        <a:rPr lang="ko-KR" sz="1200" kern="100" dirty="0">
                          <a:effectLst/>
                        </a:rPr>
                        <a:t> 차이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자극군과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sham </a:t>
                      </a:r>
                      <a:r>
                        <a:rPr lang="ko-KR" sz="1200" kern="100" dirty="0">
                          <a:effectLst/>
                        </a:rPr>
                        <a:t>군</a:t>
                      </a:r>
                      <a:r>
                        <a:rPr lang="ko-KR" altLang="en-US" sz="1200" kern="100" dirty="0">
                          <a:effectLst/>
                        </a:rPr>
                        <a:t>의 </a:t>
                      </a:r>
                      <a:r>
                        <a:rPr lang="en-US" sz="1200" kern="100" dirty="0">
                          <a:effectLst/>
                        </a:rPr>
                        <a:t>TMT </a:t>
                      </a:r>
                      <a:r>
                        <a:rPr lang="ko-KR" sz="1200" kern="100" dirty="0">
                          <a:effectLst/>
                        </a:rPr>
                        <a:t>점수의 </a:t>
                      </a:r>
                      <a:r>
                        <a:rPr lang="ko-KR" sz="1200" kern="100" dirty="0" err="1">
                          <a:effectLst/>
                        </a:rPr>
                        <a:t>변화량</a:t>
                      </a:r>
                      <a:r>
                        <a:rPr lang="ko-KR" sz="1200" kern="100" dirty="0">
                          <a:effectLst/>
                        </a:rPr>
                        <a:t> 차이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3268238363"/>
                  </a:ext>
                </a:extLst>
              </a:tr>
              <a:tr h="4322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S-IADL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>
                          <a:effectLst/>
                        </a:rPr>
                        <a:t>자극군에서</a:t>
                      </a:r>
                      <a:r>
                        <a:rPr lang="ko-KR" altLang="en-US" sz="1200" kern="100" dirty="0">
                          <a:effectLst/>
                        </a:rPr>
                        <a:t> </a:t>
                      </a:r>
                      <a:r>
                        <a:rPr lang="en-US" altLang="ko-KR" sz="1200" kern="100" baseline="0" dirty="0">
                          <a:effectLst/>
                        </a:rPr>
                        <a:t>4</a:t>
                      </a:r>
                      <a:r>
                        <a:rPr lang="ko-KR" altLang="en-US" sz="1200" kern="100" baseline="0" dirty="0">
                          <a:effectLst/>
                        </a:rPr>
                        <a:t>주 후</a:t>
                      </a:r>
                      <a:r>
                        <a:rPr lang="en-US" altLang="ko-KR" sz="1200" kern="100" baseline="0" dirty="0">
                          <a:effectLst/>
                        </a:rPr>
                        <a:t>, </a:t>
                      </a:r>
                      <a:r>
                        <a:rPr lang="en-US" altLang="ko-KR" sz="1200" kern="100" dirty="0">
                          <a:effectLst/>
                        </a:rPr>
                        <a:t>8</a:t>
                      </a:r>
                      <a:r>
                        <a:rPr lang="ko-KR" altLang="en-US" sz="1200" kern="100" dirty="0">
                          <a:effectLst/>
                        </a:rPr>
                        <a:t>주 후 </a:t>
                      </a:r>
                      <a:r>
                        <a:rPr lang="en-US" sz="1200" kern="100" dirty="0">
                          <a:effectLst/>
                        </a:rPr>
                        <a:t>S-IADL </a:t>
                      </a:r>
                      <a:r>
                        <a:rPr lang="ko-KR" sz="1200" kern="100" dirty="0">
                          <a:effectLst/>
                        </a:rPr>
                        <a:t>점수의 </a:t>
                      </a:r>
                      <a:r>
                        <a:rPr lang="ko-KR" sz="1200" kern="100" dirty="0" err="1">
                          <a:effectLst/>
                        </a:rPr>
                        <a:t>변화량</a:t>
                      </a:r>
                      <a:r>
                        <a:rPr lang="ko-KR" sz="1200" kern="100" dirty="0">
                          <a:effectLst/>
                        </a:rPr>
                        <a:t> 차이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자극군과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sham </a:t>
                      </a:r>
                      <a:r>
                        <a:rPr lang="ko-KR" sz="1200" kern="100" dirty="0">
                          <a:effectLst/>
                        </a:rPr>
                        <a:t>군</a:t>
                      </a:r>
                      <a:r>
                        <a:rPr lang="ko-KR" altLang="en-US" sz="1200" kern="100" dirty="0">
                          <a:effectLst/>
                        </a:rPr>
                        <a:t>의 </a:t>
                      </a:r>
                      <a:r>
                        <a:rPr lang="en-US" sz="1200" kern="100" dirty="0">
                          <a:effectLst/>
                        </a:rPr>
                        <a:t>S-IADL </a:t>
                      </a:r>
                      <a:r>
                        <a:rPr lang="ko-KR" sz="1200" kern="100" dirty="0">
                          <a:effectLst/>
                        </a:rPr>
                        <a:t>점수의 </a:t>
                      </a:r>
                      <a:r>
                        <a:rPr lang="ko-KR" sz="1200" kern="100" dirty="0" err="1">
                          <a:effectLst/>
                        </a:rPr>
                        <a:t>변화량</a:t>
                      </a:r>
                      <a:r>
                        <a:rPr lang="ko-KR" sz="1200" kern="100" dirty="0">
                          <a:effectLst/>
                        </a:rPr>
                        <a:t> 차이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3392162889"/>
                  </a:ext>
                </a:extLst>
              </a:tr>
              <a:tr h="4322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K-GDS short form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>
                          <a:effectLst/>
                        </a:rPr>
                        <a:t>자극군에서</a:t>
                      </a:r>
                      <a:r>
                        <a:rPr lang="ko-KR" altLang="en-US" sz="1200" kern="100" dirty="0">
                          <a:effectLst/>
                        </a:rPr>
                        <a:t> </a:t>
                      </a:r>
                      <a:r>
                        <a:rPr lang="en-US" altLang="ko-KR" sz="1200" kern="100" baseline="0" dirty="0">
                          <a:effectLst/>
                        </a:rPr>
                        <a:t>4</a:t>
                      </a:r>
                      <a:r>
                        <a:rPr lang="ko-KR" altLang="en-US" sz="1200" kern="100" baseline="0" dirty="0">
                          <a:effectLst/>
                        </a:rPr>
                        <a:t>주 후</a:t>
                      </a:r>
                      <a:r>
                        <a:rPr lang="en-US" altLang="ko-KR" sz="1200" kern="100" baseline="0" dirty="0">
                          <a:effectLst/>
                        </a:rPr>
                        <a:t>, </a:t>
                      </a:r>
                      <a:r>
                        <a:rPr lang="en-US" altLang="ko-KR" sz="1200" kern="100" dirty="0">
                          <a:effectLst/>
                        </a:rPr>
                        <a:t>8</a:t>
                      </a:r>
                      <a:r>
                        <a:rPr lang="ko-KR" altLang="en-US" sz="1200" kern="100" dirty="0">
                          <a:effectLst/>
                        </a:rPr>
                        <a:t>주 후 </a:t>
                      </a:r>
                      <a:r>
                        <a:rPr lang="en-US" sz="1200" kern="100" dirty="0">
                          <a:effectLst/>
                        </a:rPr>
                        <a:t>K-GDS short form </a:t>
                      </a:r>
                      <a:r>
                        <a:rPr lang="ko-KR" sz="1200" kern="100" dirty="0">
                          <a:effectLst/>
                        </a:rPr>
                        <a:t>점수의 </a:t>
                      </a:r>
                      <a:r>
                        <a:rPr lang="ko-KR" sz="1200" kern="100" dirty="0" err="1">
                          <a:effectLst/>
                        </a:rPr>
                        <a:t>변화량</a:t>
                      </a:r>
                      <a:r>
                        <a:rPr lang="ko-KR" sz="1200" kern="100" dirty="0">
                          <a:effectLst/>
                        </a:rPr>
                        <a:t> 차이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자극군과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sham </a:t>
                      </a:r>
                      <a:r>
                        <a:rPr lang="ko-KR" sz="1200" kern="100" dirty="0">
                          <a:effectLst/>
                        </a:rPr>
                        <a:t>군</a:t>
                      </a:r>
                      <a:r>
                        <a:rPr lang="ko-KR" altLang="en-US" sz="1200" kern="100" dirty="0">
                          <a:effectLst/>
                        </a:rPr>
                        <a:t>의 </a:t>
                      </a:r>
                      <a:r>
                        <a:rPr lang="en-US" sz="1200" kern="100" dirty="0">
                          <a:effectLst/>
                        </a:rPr>
                        <a:t>K-GDS short form </a:t>
                      </a:r>
                      <a:r>
                        <a:rPr lang="ko-KR" sz="1200" kern="100" dirty="0">
                          <a:effectLst/>
                        </a:rPr>
                        <a:t>점수의 </a:t>
                      </a:r>
                      <a:r>
                        <a:rPr lang="ko-KR" sz="1200" kern="100" dirty="0" err="1">
                          <a:effectLst/>
                        </a:rPr>
                        <a:t>변화량</a:t>
                      </a:r>
                      <a:r>
                        <a:rPr lang="ko-KR" sz="1200" kern="100" dirty="0">
                          <a:effectLst/>
                        </a:rPr>
                        <a:t> 차이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635363492"/>
                  </a:ext>
                </a:extLst>
              </a:tr>
              <a:tr h="235058">
                <a:tc rowSpan="2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MRI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DTI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자극군과 </a:t>
                      </a:r>
                      <a:r>
                        <a:rPr lang="en-US" sz="1200" kern="100" dirty="0">
                          <a:effectLst/>
                        </a:rPr>
                        <a:t>sham </a:t>
                      </a:r>
                      <a:r>
                        <a:rPr lang="ko-KR" sz="1200" kern="100" dirty="0">
                          <a:effectLst/>
                        </a:rPr>
                        <a:t>군에서 </a:t>
                      </a:r>
                      <a:r>
                        <a:rPr lang="en-US" sz="1200" kern="100" dirty="0">
                          <a:effectLst/>
                        </a:rPr>
                        <a:t>4 </a:t>
                      </a:r>
                      <a:r>
                        <a:rPr lang="ko-KR" sz="1200" kern="100" dirty="0">
                          <a:effectLst/>
                        </a:rPr>
                        <a:t>주 후</a:t>
                      </a:r>
                      <a:r>
                        <a:rPr lang="en-US" sz="1200" kern="100" dirty="0">
                          <a:effectLst/>
                        </a:rPr>
                        <a:t> FA </a:t>
                      </a:r>
                      <a:r>
                        <a:rPr lang="ko-KR" sz="1200" kern="100" dirty="0">
                          <a:effectLst/>
                        </a:rPr>
                        <a:t>값 의 변화량 차이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708063883"/>
                  </a:ext>
                </a:extLst>
              </a:tr>
              <a:tr h="322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Resting fMRI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자극군과 </a:t>
                      </a:r>
                      <a:r>
                        <a:rPr lang="en-US" sz="1200" kern="100" dirty="0">
                          <a:effectLst/>
                        </a:rPr>
                        <a:t>sham </a:t>
                      </a:r>
                      <a:r>
                        <a:rPr lang="ko-KR" sz="1200" kern="100" dirty="0">
                          <a:effectLst/>
                        </a:rPr>
                        <a:t>군에서 </a:t>
                      </a:r>
                      <a:r>
                        <a:rPr lang="en-US" sz="1200" kern="100" dirty="0">
                          <a:effectLst/>
                        </a:rPr>
                        <a:t>4 </a:t>
                      </a:r>
                      <a:r>
                        <a:rPr lang="ko-KR" sz="1200" kern="100" dirty="0">
                          <a:effectLst/>
                        </a:rPr>
                        <a:t>주 후</a:t>
                      </a:r>
                      <a:r>
                        <a:rPr lang="en-US" sz="1200" kern="100" dirty="0">
                          <a:effectLst/>
                        </a:rPr>
                        <a:t> BOLD image </a:t>
                      </a:r>
                      <a:r>
                        <a:rPr lang="ko-KR" sz="1200" kern="100" dirty="0">
                          <a:effectLst/>
                        </a:rPr>
                        <a:t>이용한 정성적 분석의 차이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2355366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9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8B504-87BC-4E32-8A39-2495EEFA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연구비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997A275-C4ED-41DC-BD1A-55B2B08AC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216446"/>
              </p:ext>
            </p:extLst>
          </p:nvPr>
        </p:nvGraphicFramePr>
        <p:xfrm>
          <a:off x="625166" y="1441394"/>
          <a:ext cx="11206050" cy="4297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15280">
                  <a:extLst>
                    <a:ext uri="{9D8B030D-6E8A-4147-A177-3AD203B41FA5}">
                      <a16:colId xmlns:a16="http://schemas.microsoft.com/office/drawing/2014/main" val="3448472205"/>
                    </a:ext>
                  </a:extLst>
                </a:gridCol>
                <a:gridCol w="1084607">
                  <a:extLst>
                    <a:ext uri="{9D8B030D-6E8A-4147-A177-3AD203B41FA5}">
                      <a16:colId xmlns:a16="http://schemas.microsoft.com/office/drawing/2014/main" val="3558537363"/>
                    </a:ext>
                  </a:extLst>
                </a:gridCol>
                <a:gridCol w="2225315">
                  <a:extLst>
                    <a:ext uri="{9D8B030D-6E8A-4147-A177-3AD203B41FA5}">
                      <a16:colId xmlns:a16="http://schemas.microsoft.com/office/drawing/2014/main" val="657841111"/>
                    </a:ext>
                  </a:extLst>
                </a:gridCol>
                <a:gridCol w="1178108">
                  <a:extLst>
                    <a:ext uri="{9D8B030D-6E8A-4147-A177-3AD203B41FA5}">
                      <a16:colId xmlns:a16="http://schemas.microsoft.com/office/drawing/2014/main" val="2061260846"/>
                    </a:ext>
                  </a:extLst>
                </a:gridCol>
                <a:gridCol w="542304">
                  <a:extLst>
                    <a:ext uri="{9D8B030D-6E8A-4147-A177-3AD203B41FA5}">
                      <a16:colId xmlns:a16="http://schemas.microsoft.com/office/drawing/2014/main" val="3313057030"/>
                    </a:ext>
                  </a:extLst>
                </a:gridCol>
                <a:gridCol w="1644216">
                  <a:extLst>
                    <a:ext uri="{9D8B030D-6E8A-4147-A177-3AD203B41FA5}">
                      <a16:colId xmlns:a16="http://schemas.microsoft.com/office/drawing/2014/main" val="3043670039"/>
                    </a:ext>
                  </a:extLst>
                </a:gridCol>
                <a:gridCol w="3816220">
                  <a:extLst>
                    <a:ext uri="{9D8B030D-6E8A-4147-A177-3AD203B41FA5}">
                      <a16:colId xmlns:a16="http://schemas.microsoft.com/office/drawing/2014/main" val="169882499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항목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내용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 단가 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횟수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 금액 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비고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3580995"/>
                  </a:ext>
                </a:extLst>
              </a:tr>
              <a:tr h="20955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직접비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인건비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검사진행</a:t>
                      </a:r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ko-KR" altLang="en-US" sz="1600" u="none" strike="noStrike">
                          <a:effectLst/>
                        </a:rPr>
                        <a:t>신경심리포함</a:t>
                      </a:r>
                      <a:r>
                        <a:rPr lang="en-US" altLang="ko-KR" sz="1600" u="none" strike="noStrike">
                          <a:effectLst/>
                        </a:rPr>
                        <a:t>)</a:t>
                      </a:r>
                      <a:endParaRPr lang="en-US" altLang="ko-KR" sz="1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   </a:t>
                      </a:r>
                      <a:r>
                        <a:rPr lang="en-US" altLang="ko-KR" sz="1600" u="none" strike="noStrike" dirty="0">
                          <a:effectLst/>
                        </a:rPr>
                        <a:t>1,500,000 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12</a:t>
                      </a:r>
                      <a:endParaRPr lang="en-US" altLang="ko-KR" sz="1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    </a:t>
                      </a:r>
                      <a:r>
                        <a:rPr lang="en-US" altLang="ko-KR" sz="1600" u="none" strike="noStrike" dirty="0">
                          <a:effectLst/>
                        </a:rPr>
                        <a:t>18,000,000 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최종두</a:t>
                      </a:r>
                      <a:r>
                        <a:rPr lang="en-US" altLang="ko-KR" sz="1600" u="none" strike="noStrike">
                          <a:effectLst/>
                        </a:rPr>
                        <a:t>, </a:t>
                      </a:r>
                      <a:r>
                        <a:rPr lang="ko-KR" altLang="en-US" sz="1600" u="none" strike="noStrike">
                          <a:effectLst/>
                        </a:rPr>
                        <a:t>김은지</a:t>
                      </a:r>
                      <a:r>
                        <a:rPr lang="en-US" altLang="ko-KR" sz="1600" u="none" strike="noStrike">
                          <a:effectLst/>
                        </a:rPr>
                        <a:t>, </a:t>
                      </a:r>
                      <a:r>
                        <a:rPr lang="ko-KR" altLang="en-US" sz="1600" u="none" strike="noStrike">
                          <a:effectLst/>
                        </a:rPr>
                        <a:t>신경심리</a:t>
                      </a:r>
                      <a:endParaRPr lang="ko-KR" altLang="en-US" sz="1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06100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코디네이터</a:t>
                      </a:r>
                      <a:endParaRPr lang="ko-KR" altLang="en-US" sz="1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   </a:t>
                      </a:r>
                      <a:r>
                        <a:rPr lang="en-US" altLang="ko-KR" sz="1600" u="none" strike="noStrike" dirty="0">
                          <a:effectLst/>
                        </a:rPr>
                        <a:t>1,000,000 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24</a:t>
                      </a:r>
                      <a:endParaRPr lang="en-US" altLang="ko-KR" sz="1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    </a:t>
                      </a:r>
                      <a:r>
                        <a:rPr lang="en-US" altLang="ko-KR" sz="1600" u="none" strike="noStrike">
                          <a:effectLst/>
                        </a:rPr>
                        <a:t>24,000,000 </a:t>
                      </a:r>
                      <a:endParaRPr lang="en-US" altLang="ko-KR" sz="1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이선영간호사</a:t>
                      </a:r>
                      <a:endParaRPr lang="ko-KR" altLang="en-US" sz="1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387812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검사비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MRI(RM1017)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     </a:t>
                      </a:r>
                      <a:r>
                        <a:rPr lang="en-US" altLang="ko-KR" sz="1600" u="none" strike="noStrike" dirty="0">
                          <a:effectLst/>
                        </a:rPr>
                        <a:t>420,000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64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    </a:t>
                      </a:r>
                      <a:r>
                        <a:rPr lang="en-US" altLang="ko-KR" sz="1600" u="none" strike="noStrike">
                          <a:effectLst/>
                        </a:rPr>
                        <a:t>26,880,000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</a:rPr>
                        <a:t>32</a:t>
                      </a:r>
                      <a:r>
                        <a:rPr lang="ko-KR" altLang="en-US" sz="1600" u="none" strike="noStrike">
                          <a:effectLst/>
                        </a:rPr>
                        <a:t>명</a:t>
                      </a:r>
                      <a:r>
                        <a:rPr lang="en-US" altLang="ko-KR" sz="1600" u="none" strike="noStrike">
                          <a:effectLst/>
                        </a:rPr>
                        <a:t>, 2</a:t>
                      </a:r>
                      <a:r>
                        <a:rPr lang="ko-KR" altLang="en-US" sz="1600" u="none" strike="noStrike">
                          <a:effectLst/>
                        </a:rPr>
                        <a:t>번씩</a:t>
                      </a:r>
                      <a:r>
                        <a:rPr lang="en-US" altLang="ko-KR" sz="1600" u="none" strike="noStrike">
                          <a:effectLst/>
                        </a:rPr>
                        <a:t>, </a:t>
                      </a:r>
                      <a:r>
                        <a:rPr lang="en-US" sz="1600" u="none" strike="noStrike">
                          <a:effectLst/>
                        </a:rPr>
                        <a:t>diffusion </a:t>
                      </a:r>
                      <a:r>
                        <a:rPr lang="ko-KR" altLang="en-US" sz="1600" u="none" strike="noStrike">
                          <a:effectLst/>
                        </a:rPr>
                        <a:t>포함 </a:t>
                      </a:r>
                      <a:r>
                        <a:rPr lang="en-US" sz="1600" u="none" strike="noStrike">
                          <a:effectLst/>
                        </a:rPr>
                        <a:t>DTI resting fMRI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581530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장비구입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3D printing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     </a:t>
                      </a:r>
                      <a:r>
                        <a:rPr lang="en-US" altLang="ko-KR" sz="1600" u="none" strike="noStrike">
                          <a:effectLst/>
                        </a:rPr>
                        <a:t>300,000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     </a:t>
                      </a:r>
                      <a:r>
                        <a:rPr lang="en-US" altLang="ko-KR" sz="1600" u="none" strike="noStrike">
                          <a:effectLst/>
                        </a:rPr>
                        <a:t>9,600,000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88748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회의비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연구자 회의비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     </a:t>
                      </a:r>
                      <a:r>
                        <a:rPr lang="en-US" altLang="ko-KR" sz="1600" u="none" strike="noStrike">
                          <a:effectLst/>
                        </a:rPr>
                        <a:t>2,000,000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152045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사무용품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바인더 등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       </a:t>
                      </a:r>
                      <a:r>
                        <a:rPr lang="en-US" altLang="ko-KR" sz="1600" u="none" strike="noStrike">
                          <a:effectLst/>
                        </a:rPr>
                        <a:t>345,000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823959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자문료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홍승봉교수님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   </a:t>
                      </a:r>
                      <a:r>
                        <a:rPr lang="en-US" altLang="ko-KR" sz="1600" u="none" strike="noStrike">
                          <a:effectLst/>
                        </a:rPr>
                        <a:t>1,000,000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     </a:t>
                      </a:r>
                      <a:r>
                        <a:rPr lang="en-US" altLang="ko-KR" sz="1600" u="none" strike="noStrike">
                          <a:effectLst/>
                        </a:rPr>
                        <a:t>3,000,000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149440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수용비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IRB </a:t>
                      </a:r>
                      <a:r>
                        <a:rPr lang="ko-KR" altLang="en-US" sz="1600" u="none" strike="noStrike">
                          <a:effectLst/>
                        </a:rPr>
                        <a:t>심사비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     </a:t>
                      </a:r>
                      <a:r>
                        <a:rPr lang="en-US" altLang="ko-KR" sz="1600" u="none" strike="noStrike">
                          <a:effectLst/>
                        </a:rPr>
                        <a:t>1,000,000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정식</a:t>
                      </a:r>
                      <a:r>
                        <a:rPr lang="en-US" altLang="ko-KR" sz="1600" u="none" strike="noStrike">
                          <a:effectLst/>
                        </a:rPr>
                        <a:t>.</a:t>
                      </a:r>
                      <a:r>
                        <a:rPr lang="ko-KR" altLang="en-US" sz="1600" u="none" strike="noStrike">
                          <a:effectLst/>
                        </a:rPr>
                        <a:t>지속심사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8969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임상연구보험료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     </a:t>
                      </a:r>
                      <a:r>
                        <a:rPr lang="en-US" altLang="ko-KR" sz="1600" u="none" strike="noStrike">
                          <a:effectLst/>
                        </a:rPr>
                        <a:t>2,117,000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이미 지급함</a:t>
                      </a:r>
                      <a:r>
                        <a:rPr lang="en-US" altLang="ko-KR" sz="1600" u="none" strike="noStrike">
                          <a:effectLst/>
                        </a:rPr>
                        <a:t>.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048068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약제관리비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해당없음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               </a:t>
                      </a:r>
                      <a:r>
                        <a:rPr lang="en-US" altLang="ko-KR" sz="1600" u="none" strike="noStrike">
                          <a:effectLst/>
                        </a:rPr>
                        <a:t>-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316863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직접비 소계</a:t>
                      </a:r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en-US" sz="1600" u="none" strike="noStrike">
                          <a:effectLst/>
                        </a:rPr>
                        <a:t>A)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    </a:t>
                      </a:r>
                      <a:r>
                        <a:rPr lang="en-US" altLang="ko-KR" sz="1600" u="none" strike="noStrike">
                          <a:effectLst/>
                        </a:rPr>
                        <a:t>86,942,000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0673190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간접비</a:t>
                      </a:r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en-US" sz="1600" u="none" strike="noStrike">
                          <a:effectLst/>
                        </a:rPr>
                        <a:t>B)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직접비</a:t>
                      </a:r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en-US" sz="1600" u="none" strike="noStrike">
                          <a:effectLst/>
                        </a:rPr>
                        <a:t>A) * 15%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    </a:t>
                      </a:r>
                      <a:r>
                        <a:rPr lang="en-US" altLang="ko-KR" sz="1600" u="none" strike="noStrike">
                          <a:effectLst/>
                        </a:rPr>
                        <a:t>13,041,300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3912671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연구비합계</a:t>
                      </a:r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en-US" sz="1600" u="none" strike="noStrike">
                          <a:effectLst/>
                        </a:rPr>
                        <a:t>C 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직접비</a:t>
                      </a:r>
                      <a:r>
                        <a:rPr lang="en-US" altLang="ko-KR" sz="1600" u="none" strike="noStrike">
                          <a:effectLst/>
                        </a:rPr>
                        <a:t>(A)+</a:t>
                      </a:r>
                      <a:r>
                        <a:rPr lang="ko-KR" altLang="en-US" sz="1600" u="none" strike="noStrike">
                          <a:effectLst/>
                        </a:rPr>
                        <a:t>간접비</a:t>
                      </a:r>
                      <a:r>
                        <a:rPr lang="en-US" altLang="ko-KR" sz="1600" u="none" strike="noStrike">
                          <a:effectLst/>
                        </a:rPr>
                        <a:t>(B)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  </a:t>
                      </a:r>
                      <a:r>
                        <a:rPr lang="en-US" altLang="ko-KR" sz="1600" u="none" strike="noStrike">
                          <a:effectLst/>
                        </a:rPr>
                        <a:t>99,983,300 </a:t>
                      </a:r>
                      <a:endParaRPr lang="en-US" altLang="ko-KR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5513848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VAT(D)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연구비합계</a:t>
                      </a:r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en-US" sz="1600" u="none" strike="noStrike">
                          <a:effectLst/>
                        </a:rPr>
                        <a:t>C) * 10%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     </a:t>
                      </a:r>
                      <a:r>
                        <a:rPr lang="en-US" altLang="ko-KR" sz="1600" u="none" strike="noStrike">
                          <a:effectLst/>
                        </a:rPr>
                        <a:t>9,998,330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9235679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총 비용</a:t>
                      </a:r>
                      <a:r>
                        <a:rPr lang="en-US" altLang="ko-KR" sz="1600" u="none" strike="noStrike">
                          <a:effectLst/>
                        </a:rPr>
                        <a:t>(</a:t>
                      </a:r>
                      <a:r>
                        <a:rPr lang="en-US" sz="1600" u="none" strike="noStrike">
                          <a:effectLst/>
                        </a:rPr>
                        <a:t>E 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연구비합계</a:t>
                      </a:r>
                      <a:r>
                        <a:rPr lang="en-US" altLang="ko-KR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>
                          <a:effectLst/>
                        </a:rPr>
                        <a:t>C) + VAT(D)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  </a:t>
                      </a:r>
                      <a:r>
                        <a:rPr lang="en-US" altLang="ko-KR" sz="1600" u="none" strike="noStrike">
                          <a:effectLst/>
                        </a:rPr>
                        <a:t>109,981,630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73504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6FAF38-8617-4F86-9E1D-417BBB503D0C}"/>
              </a:ext>
            </a:extLst>
          </p:cNvPr>
          <p:cNvSpPr txBox="1"/>
          <p:nvPr/>
        </p:nvSpPr>
        <p:spPr>
          <a:xfrm>
            <a:off x="4024919" y="5993119"/>
            <a:ext cx="765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SNSB : 1</a:t>
            </a:r>
            <a:r>
              <a:rPr lang="ko-KR" altLang="en-US" b="1" dirty="0"/>
              <a:t>건당 </a:t>
            </a:r>
            <a:r>
              <a:rPr lang="en-US" altLang="ko-KR" b="1" dirty="0"/>
              <a:t>30</a:t>
            </a:r>
            <a:r>
              <a:rPr lang="ko-KR" altLang="en-US" b="1" dirty="0"/>
              <a:t>만원</a:t>
            </a:r>
            <a:r>
              <a:rPr lang="en-US" altLang="ko-KR" b="1" dirty="0"/>
              <a:t>, 32</a:t>
            </a:r>
            <a:r>
              <a:rPr lang="ko-KR" altLang="en-US" b="1" dirty="0"/>
              <a:t>명 </a:t>
            </a:r>
            <a:r>
              <a:rPr lang="en-US" altLang="ko-KR" b="1" dirty="0"/>
              <a:t>x3</a:t>
            </a:r>
            <a:r>
              <a:rPr lang="ko-KR" altLang="en-US" b="1" dirty="0"/>
              <a:t>회 </a:t>
            </a:r>
            <a:r>
              <a:rPr lang="en-US" altLang="ko-KR" b="1" dirty="0"/>
              <a:t>=96</a:t>
            </a:r>
            <a:r>
              <a:rPr lang="ko-KR" altLang="en-US" b="1" dirty="0"/>
              <a:t>회</a:t>
            </a:r>
            <a:r>
              <a:rPr lang="en-US" altLang="ko-KR" b="1" dirty="0"/>
              <a:t>, 2880</a:t>
            </a:r>
            <a:r>
              <a:rPr lang="ko-KR" altLang="en-US" b="1" dirty="0"/>
              <a:t>만원</a:t>
            </a:r>
            <a:endParaRPr lang="en-US" altLang="ko-KR" b="1" dirty="0"/>
          </a:p>
          <a:p>
            <a:r>
              <a:rPr lang="en-US" altLang="ko-KR" b="1" dirty="0"/>
              <a:t>CANTAB : 1</a:t>
            </a:r>
            <a:r>
              <a:rPr lang="ko-KR" altLang="en-US" b="1" dirty="0"/>
              <a:t>건당 약 </a:t>
            </a:r>
            <a:r>
              <a:rPr lang="en-US" altLang="ko-KR" b="1" dirty="0"/>
              <a:t>2</a:t>
            </a:r>
            <a:r>
              <a:rPr lang="ko-KR" altLang="en-US" b="1" dirty="0"/>
              <a:t>만원</a:t>
            </a:r>
            <a:r>
              <a:rPr lang="en-US" altLang="ko-KR" b="1" dirty="0"/>
              <a:t>($18.83),</a:t>
            </a:r>
            <a:r>
              <a:rPr lang="ko-KR" altLang="en-US" b="1" dirty="0"/>
              <a:t> </a:t>
            </a:r>
            <a:r>
              <a:rPr lang="en-US" altLang="ko-KR" b="1" dirty="0"/>
              <a:t>32</a:t>
            </a:r>
            <a:r>
              <a:rPr lang="ko-KR" altLang="en-US" b="1" dirty="0"/>
              <a:t>명 </a:t>
            </a:r>
            <a:r>
              <a:rPr lang="en-US" altLang="ko-KR" b="1" dirty="0"/>
              <a:t>x3</a:t>
            </a:r>
            <a:r>
              <a:rPr lang="ko-KR" altLang="en-US" b="1" dirty="0"/>
              <a:t>회 </a:t>
            </a:r>
            <a:r>
              <a:rPr lang="en-US" altLang="ko-KR" b="1" dirty="0"/>
              <a:t>=96</a:t>
            </a:r>
            <a:r>
              <a:rPr lang="ko-KR" altLang="en-US" b="1" dirty="0"/>
              <a:t>회</a:t>
            </a:r>
            <a:r>
              <a:rPr lang="en-US" altLang="ko-KR" b="1" dirty="0"/>
              <a:t>, 200</a:t>
            </a:r>
            <a:r>
              <a:rPr lang="ko-KR" altLang="en-US" b="1" dirty="0"/>
              <a:t>만원</a:t>
            </a:r>
            <a:r>
              <a:rPr lang="en-US" altLang="ko-KR" b="1" dirty="0"/>
              <a:t>($1,883)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29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778" y="285196"/>
            <a:ext cx="7500484" cy="1179871"/>
          </a:xfrm>
        </p:spPr>
        <p:txBody>
          <a:bodyPr>
            <a:noAutofit/>
          </a:bodyPr>
          <a:lstStyle/>
          <a:p>
            <a:r>
              <a:rPr lang="en-US" altLang="ko-KR" b="1" dirty="0"/>
              <a:t>2020</a:t>
            </a:r>
            <a:r>
              <a:rPr lang="ko-KR" altLang="en-US" b="1" dirty="0"/>
              <a:t>년 </a:t>
            </a:r>
            <a:r>
              <a:rPr lang="en-US" altLang="ko-KR" b="1" dirty="0"/>
              <a:t>12</a:t>
            </a:r>
            <a:r>
              <a:rPr lang="ko-KR" altLang="en-US" b="1" dirty="0"/>
              <a:t>월 현재 진행 상황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9657" y="3045953"/>
            <a:ext cx="10801415" cy="33633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en-US" sz="2400" dirty="0"/>
              <a:t>현재 </a:t>
            </a:r>
            <a:r>
              <a:rPr lang="en-US" altLang="ko-KR" sz="2400" dirty="0"/>
              <a:t>7</a:t>
            </a:r>
            <a:r>
              <a:rPr lang="ko-KR" altLang="en-US" sz="2400" dirty="0"/>
              <a:t>명 진행 완료</a:t>
            </a:r>
            <a:r>
              <a:rPr lang="en-US" altLang="ko-KR" sz="2400" dirty="0"/>
              <a:t>, 4</a:t>
            </a:r>
            <a:r>
              <a:rPr lang="ko-KR" altLang="en-US" sz="2400" dirty="0"/>
              <a:t>명 진행 중 </a:t>
            </a:r>
            <a:r>
              <a:rPr lang="en-US" altLang="ko-KR" sz="2400" dirty="0"/>
              <a:t>(test: 5</a:t>
            </a:r>
            <a:r>
              <a:rPr lang="ko-KR" altLang="en-US" sz="2400" dirty="0"/>
              <a:t>명</a:t>
            </a:r>
            <a:r>
              <a:rPr lang="en-US" altLang="ko-KR" sz="2400" dirty="0"/>
              <a:t>, control: 6</a:t>
            </a:r>
            <a:r>
              <a:rPr lang="ko-KR" altLang="en-US" sz="2400" dirty="0"/>
              <a:t>명</a:t>
            </a:r>
            <a:r>
              <a:rPr lang="en-US" altLang="ko-KR" sz="24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ko-KR" sz="2400" dirty="0"/>
              <a:t>12</a:t>
            </a:r>
            <a:r>
              <a:rPr lang="ko-KR" altLang="en-US" sz="2400" dirty="0"/>
              <a:t>월 중순 </a:t>
            </a:r>
            <a:r>
              <a:rPr lang="en-US" altLang="ko-KR" sz="2400" dirty="0"/>
              <a:t>1</a:t>
            </a:r>
            <a:r>
              <a:rPr lang="ko-KR" altLang="en-US" sz="2400" dirty="0"/>
              <a:t>명 진행 예정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좌표점과</a:t>
            </a:r>
            <a:r>
              <a:rPr lang="ko-KR" altLang="en-US" sz="2400" dirty="0"/>
              <a:t> 마스크 제작 대기 중</a:t>
            </a:r>
            <a:r>
              <a:rPr lang="en-US" altLang="ko-KR" sz="24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en-US" sz="2400" dirty="0"/>
              <a:t>외래에서 구두 동의한 대기자</a:t>
            </a:r>
            <a:r>
              <a:rPr lang="en-US" altLang="ko-KR" sz="2400" dirty="0"/>
              <a:t>: 13</a:t>
            </a:r>
            <a:r>
              <a:rPr lang="ko-KR" altLang="en-US" sz="2400" dirty="0"/>
              <a:t>명</a:t>
            </a:r>
            <a:endParaRPr lang="en-US" altLang="ko-KR" sz="2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en-US" sz="2400" dirty="0"/>
              <a:t>모집된 환자의 동의 철회</a:t>
            </a:r>
            <a:r>
              <a:rPr lang="en-US" altLang="ko-KR" sz="2400" dirty="0"/>
              <a:t>, </a:t>
            </a:r>
            <a:r>
              <a:rPr lang="ko-KR" altLang="en-US" sz="2400" dirty="0"/>
              <a:t>환자 모집의 어려움</a:t>
            </a:r>
            <a:r>
              <a:rPr lang="en-US" altLang="ko-KR" sz="2400" dirty="0"/>
              <a:t>(</a:t>
            </a:r>
            <a:r>
              <a:rPr lang="ko-KR" altLang="en-US" sz="2400" dirty="0"/>
              <a:t>지방 거주</a:t>
            </a:r>
            <a:r>
              <a:rPr lang="en-US" altLang="ko-KR" sz="2400" dirty="0"/>
              <a:t>, </a:t>
            </a:r>
            <a:r>
              <a:rPr lang="ko-KR" altLang="en-US" sz="2400" dirty="0"/>
              <a:t>대조군 될 확률이 꺼려짐 등</a:t>
            </a:r>
            <a:r>
              <a:rPr lang="en-US" altLang="ko-KR" sz="2400" dirty="0"/>
              <a:t>)</a:t>
            </a:r>
            <a:r>
              <a:rPr lang="ko-KR" altLang="en-US" sz="2400" dirty="0"/>
              <a:t>과</a:t>
            </a:r>
            <a:r>
              <a:rPr lang="en-US" altLang="ko-KR" sz="2400" dirty="0"/>
              <a:t> </a:t>
            </a:r>
            <a:r>
              <a:rPr lang="ko-KR" altLang="en-US" sz="2400" dirty="0" err="1"/>
              <a:t>타겟점</a:t>
            </a:r>
            <a:r>
              <a:rPr lang="ko-KR" altLang="en-US" sz="2400" dirty="0"/>
              <a:t> 찾는 소요 시간 등의 이유로 조금씩 지체되고 있음</a:t>
            </a:r>
            <a:r>
              <a:rPr lang="en-US" altLang="ko-KR" sz="2400" dirty="0"/>
              <a:t>.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77407" y="1887217"/>
          <a:ext cx="5697640" cy="805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4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진행 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진행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진행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구두 동의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02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8729" y="76200"/>
            <a:ext cx="5541056" cy="1179871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현재 </a:t>
            </a:r>
            <a:r>
              <a:rPr lang="ko-KR" altLang="en-US" sz="4000" b="1"/>
              <a:t>진행 상황 일정표</a:t>
            </a:r>
            <a:endParaRPr lang="ko-KR" altLang="en-US" sz="40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61879"/>
              </p:ext>
            </p:extLst>
          </p:nvPr>
        </p:nvGraphicFramePr>
        <p:xfrm>
          <a:off x="372841" y="2521204"/>
          <a:ext cx="11466738" cy="38886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3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3890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0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G1 (2)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G2 (2)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G3 (3)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G4 (2)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G5 (2)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G6</a:t>
                      </a:r>
                      <a:r>
                        <a:rPr lang="en-US" altLang="ko-KR" baseline="0" dirty="0"/>
                        <a:t> (7?)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G7</a:t>
                      </a:r>
                      <a:r>
                        <a:rPr lang="en-US" altLang="ko-KR" baseline="0" dirty="0"/>
                        <a:t> (7?)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G8 (7?)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 flipV="1">
            <a:off x="1322545" y="3489510"/>
            <a:ext cx="1563530" cy="2532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084891" y="3870091"/>
            <a:ext cx="2703149" cy="2404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828961" y="4256953"/>
            <a:ext cx="2657439" cy="1703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026853" y="4658887"/>
            <a:ext cx="2529507" cy="6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523318" y="5045748"/>
            <a:ext cx="2721355" cy="130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6456911" y="5422562"/>
            <a:ext cx="2712210" cy="676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530212" y="5823135"/>
            <a:ext cx="2482037" cy="187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120345" y="6221351"/>
            <a:ext cx="2481105" cy="183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7444" y="1444972"/>
            <a:ext cx="10283584" cy="834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dirty="0"/>
              <a:t> 4</a:t>
            </a:r>
            <a:r>
              <a:rPr lang="ko-KR" altLang="en-US" dirty="0"/>
              <a:t>월 종료를 목표 했을 때 늦어도 마지막 그룹은 자극을 </a:t>
            </a:r>
            <a:r>
              <a:rPr lang="en-US" altLang="ko-KR" dirty="0"/>
              <a:t>2</a:t>
            </a:r>
            <a:r>
              <a:rPr lang="ko-KR" altLang="en-US" dirty="0"/>
              <a:t>월에 시작해야 함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ko-KR" altLang="en-US" dirty="0"/>
              <a:t> 그룹 모집으로 인하여 지연될 경우</a:t>
            </a:r>
            <a:r>
              <a:rPr lang="en-US" altLang="ko-KR" dirty="0"/>
              <a:t>, </a:t>
            </a:r>
            <a:r>
              <a:rPr lang="ko-KR" altLang="en-US" dirty="0"/>
              <a:t>현재처럼 환자와 일정이 맞춰지는 대로 바로 시작하고자 함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02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진행 중 논의사항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18566" y="1728317"/>
          <a:ext cx="10972800" cy="397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4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63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문제점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해결방안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문제 대상자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시점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해결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solidFill>
                            <a:sysClr val="windowText" lastClr="000000"/>
                          </a:solidFill>
                        </a:rPr>
                        <a:t>의자에 붙어있는 </a:t>
                      </a:r>
                      <a:r>
                        <a:rPr lang="ko-KR" altLang="en-US" sz="1700" dirty="0" err="1">
                          <a:solidFill>
                            <a:sysClr val="windowText" lastClr="000000"/>
                          </a:solidFill>
                        </a:rPr>
                        <a:t>목받이가</a:t>
                      </a:r>
                      <a:r>
                        <a:rPr lang="ko-KR" altLang="en-US" sz="17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en-US" altLang="ko-KR" sz="17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solidFill>
                            <a:sysClr val="windowText" lastClr="000000"/>
                          </a:solidFill>
                        </a:rPr>
                        <a:t>자극기와 충돌함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solidFill>
                            <a:sysClr val="windowText" lastClr="000000"/>
                          </a:solidFill>
                        </a:rPr>
                        <a:t>의자에 붙어있는 </a:t>
                      </a:r>
                      <a:r>
                        <a:rPr lang="ko-KR" altLang="en-US" sz="1700" dirty="0" err="1">
                          <a:solidFill>
                            <a:sysClr val="windowText" lastClr="000000"/>
                          </a:solidFill>
                        </a:rPr>
                        <a:t>목받이</a:t>
                      </a:r>
                      <a:r>
                        <a:rPr lang="ko-KR" altLang="en-US" sz="1700" dirty="0">
                          <a:solidFill>
                            <a:sysClr val="windowText" lastClr="000000"/>
                          </a:solidFill>
                        </a:rPr>
                        <a:t> 빼고</a:t>
                      </a:r>
                      <a:r>
                        <a:rPr lang="ko-KR" altLang="en-US" sz="17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en-US" altLang="ko-KR" sz="1700" baseline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700" baseline="0" dirty="0">
                          <a:solidFill>
                            <a:sysClr val="windowText" lastClr="000000"/>
                          </a:solidFill>
                        </a:rPr>
                        <a:t>목 베개 구매하여 사용</a:t>
                      </a:r>
                      <a:endParaRPr lang="ko-KR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solidFill>
                            <a:sysClr val="windowText" lastClr="000000"/>
                          </a:solidFill>
                        </a:rPr>
                        <a:t>참여자 모두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solidFill>
                            <a:sysClr val="windowText" lastClr="000000"/>
                          </a:solidFill>
                        </a:rPr>
                        <a:t>자극기와 마스크의 연결 부분이 </a:t>
                      </a:r>
                      <a:endParaRPr lang="en-US" altLang="ko-KR" sz="17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solidFill>
                            <a:sysClr val="windowText" lastClr="000000"/>
                          </a:solidFill>
                        </a:rPr>
                        <a:t>느슨해지는 현상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solidFill>
                            <a:sysClr val="windowText" lastClr="000000"/>
                          </a:solidFill>
                        </a:rPr>
                        <a:t>고정대를 </a:t>
                      </a:r>
                      <a:r>
                        <a:rPr lang="ko-KR" altLang="en-US" sz="1700" dirty="0" err="1">
                          <a:solidFill>
                            <a:sysClr val="windowText" lastClr="000000"/>
                          </a:solidFill>
                        </a:rPr>
                        <a:t>애니메디</a:t>
                      </a:r>
                      <a:r>
                        <a:rPr lang="ko-KR" altLang="en-US" sz="1700" dirty="0">
                          <a:solidFill>
                            <a:sysClr val="windowText" lastClr="000000"/>
                          </a:solidFill>
                        </a:rPr>
                        <a:t> 측에서 받아서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solidFill>
                            <a:sysClr val="windowText" lastClr="000000"/>
                          </a:solidFill>
                        </a:rPr>
                        <a:t>자극 후반부 </a:t>
                      </a:r>
                      <a:endParaRPr lang="en-US" altLang="ko-KR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>
                          <a:solidFill>
                            <a:sysClr val="windowText" lastClr="000000"/>
                          </a:solidFill>
                        </a:rPr>
                        <a:t>자극기가</a:t>
                      </a:r>
                      <a:r>
                        <a:rPr lang="ko-KR" altLang="en-US" sz="1700" dirty="0">
                          <a:solidFill>
                            <a:sysClr val="windowText" lastClr="000000"/>
                          </a:solidFill>
                        </a:rPr>
                        <a:t> 목 뒤로 떨어질 때 </a:t>
                      </a:r>
                      <a:endParaRPr lang="en-US" altLang="ko-KR" sz="17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solidFill>
                            <a:sysClr val="windowText" lastClr="000000"/>
                          </a:solidFill>
                        </a:rPr>
                        <a:t>의자에 걸려 불편함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solidFill>
                            <a:sysClr val="windowText" lastClr="000000"/>
                          </a:solidFill>
                        </a:rPr>
                        <a:t>다른 </a:t>
                      </a:r>
                      <a:r>
                        <a:rPr lang="ko-KR" altLang="en-US" sz="1700" dirty="0" err="1">
                          <a:solidFill>
                            <a:sysClr val="windowText" lastClr="000000"/>
                          </a:solidFill>
                        </a:rPr>
                        <a:t>타겟점을</a:t>
                      </a:r>
                      <a:r>
                        <a:rPr lang="ko-KR" altLang="en-US" sz="1700" dirty="0">
                          <a:solidFill>
                            <a:sysClr val="windowText" lastClr="000000"/>
                          </a:solidFill>
                        </a:rPr>
                        <a:t> 설정해야 할지</a:t>
                      </a:r>
                      <a:r>
                        <a:rPr lang="en-US" altLang="ko-KR" sz="17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700" dirty="0">
                          <a:solidFill>
                            <a:sysClr val="windowText" lastClr="000000"/>
                          </a:solidFill>
                        </a:rPr>
                        <a:t>불편한 자세로 진행할지 논의 필요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1700" dirty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759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977" y="0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목 베개 사용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1" b="7050"/>
          <a:stretch>
            <a:fillRect/>
          </a:stretch>
        </p:blipFill>
        <p:spPr>
          <a:xfrm>
            <a:off x="2151941" y="1557492"/>
            <a:ext cx="3394573" cy="387866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792268" y="3648318"/>
            <a:ext cx="1095632" cy="8649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68176" y="5777599"/>
            <a:ext cx="6460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의자 목 보호대 부분이 불편해서 제거하고 대신 목 베개 사용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t="7359" b="5451"/>
          <a:stretch>
            <a:fillRect/>
          </a:stretch>
        </p:blipFill>
        <p:spPr bwMode="auto">
          <a:xfrm>
            <a:off x="5724209" y="1567542"/>
            <a:ext cx="3379597" cy="387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68903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/>
          <a:stretch/>
        </p:blipFill>
        <p:spPr>
          <a:xfrm>
            <a:off x="2361362" y="1535768"/>
            <a:ext cx="3456633" cy="378985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4" r="9793"/>
          <a:stretch/>
        </p:blipFill>
        <p:spPr>
          <a:xfrm>
            <a:off x="6139544" y="1527353"/>
            <a:ext cx="3466680" cy="3775682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99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ko-KR" sz="4400" dirty="0">
                <a:latin typeface="+mj-lt"/>
                <a:ea typeface="+mj-ea"/>
                <a:cs typeface="+mj-cs"/>
              </a:rPr>
              <a:t>2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lang="ko-KR" altLang="en-US" sz="4400" dirty="0" err="1"/>
              <a:t>자극기</a:t>
            </a:r>
            <a:r>
              <a:rPr lang="ko-KR" altLang="en-US" sz="4400" dirty="0"/>
              <a:t> 고정대 사용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67496" y="5484355"/>
            <a:ext cx="99866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spcBef>
                <a:spcPts val="0"/>
              </a:spcBef>
              <a:spcAft>
                <a:spcPts val="600"/>
              </a:spcAft>
            </a:pPr>
            <a:r>
              <a:rPr lang="ko-KR" altLang="en-US" dirty="0" err="1"/>
              <a:t>자극기를</a:t>
            </a:r>
            <a:r>
              <a:rPr lang="ko-KR" altLang="en-US" dirty="0"/>
              <a:t> 한쪽에서만 고정하는 형태</a:t>
            </a:r>
            <a:r>
              <a:rPr lang="en-US" altLang="ko-KR" dirty="0"/>
              <a:t>. </a:t>
            </a:r>
          </a:p>
          <a:p>
            <a:pPr marL="514350" indent="-514350" algn="ctr">
              <a:spcBef>
                <a:spcPts val="0"/>
              </a:spcBef>
              <a:spcAft>
                <a:spcPts val="600"/>
              </a:spcAft>
            </a:pPr>
            <a:r>
              <a:rPr lang="ko-KR" altLang="en-US" dirty="0" err="1"/>
              <a:t>자극기를</a:t>
            </a:r>
            <a:r>
              <a:rPr lang="ko-KR" altLang="en-US" dirty="0"/>
              <a:t> 뺐다 꼈다 하는 과정이 반복되면서 연결이 느슨해지고 반대편이 들리는 현상이 발생 </a:t>
            </a:r>
            <a:endParaRPr lang="en-US" altLang="ko-KR" dirty="0"/>
          </a:p>
          <a:p>
            <a:pPr marL="514350" indent="-514350" algn="ctr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/>
              <a:t> 고정대를 추가로 받아 사용 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404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66546" y="2188364"/>
            <a:ext cx="3360000" cy="25200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68482" y="2188364"/>
            <a:ext cx="3360000" cy="25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209" y="2202179"/>
            <a:ext cx="3359999" cy="25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21144" y="2202179"/>
            <a:ext cx="3360000" cy="25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55758" y="1366712"/>
            <a:ext cx="476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코일이 목 뒤쪽으로 떨어지는 경우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87505" y="1395058"/>
            <a:ext cx="476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코일이 사선으로 떨어지는 경우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7512908" y="5340977"/>
            <a:ext cx="3146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다른 </a:t>
            </a:r>
            <a:r>
              <a:rPr lang="ko-KR" altLang="en-US" dirty="0" err="1"/>
              <a:t>타겟점을</a:t>
            </a:r>
            <a:r>
              <a:rPr lang="ko-KR" altLang="en-US" dirty="0"/>
              <a:t> 찾아야 할지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그냥 이대로 진행해야 할지</a:t>
            </a:r>
            <a:endParaRPr lang="en-US" altLang="ko-KR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599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ko-KR" sz="4400" dirty="0">
                <a:latin typeface="+mj-lt"/>
                <a:ea typeface="+mj-ea"/>
                <a:cs typeface="+mj-cs"/>
              </a:rPr>
              <a:t>3. </a:t>
            </a:r>
            <a:r>
              <a:rPr lang="ko-KR" altLang="en-US" sz="4400" dirty="0" err="1">
                <a:latin typeface="+mj-lt"/>
                <a:ea typeface="+mj-ea"/>
                <a:cs typeface="+mj-cs"/>
              </a:rPr>
              <a:t>타겟점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 설정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9594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진짜 자극 후기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dirty="0"/>
              <a:t> “</a:t>
            </a:r>
            <a:r>
              <a:rPr lang="ko-KR" altLang="en-US" dirty="0"/>
              <a:t>확연히 달라졌다고 말할 수 없지만 짙은 안개에서 옅은 안개가 된 듯함</a:t>
            </a:r>
            <a:r>
              <a:rPr lang="en-US" altLang="ko-KR" dirty="0"/>
              <a:t>”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dirty="0"/>
              <a:t>주 </a:t>
            </a:r>
            <a:r>
              <a:rPr lang="en-US" altLang="ko-KR" dirty="0"/>
              <a:t>1</a:t>
            </a:r>
            <a:r>
              <a:rPr lang="ko-KR" altLang="en-US" dirty="0"/>
              <a:t>회 봉사활동을 보호자가 챙겨줌</a:t>
            </a:r>
            <a:r>
              <a:rPr lang="en-US" altLang="ko-KR" dirty="0"/>
              <a:t>. </a:t>
            </a:r>
            <a:r>
              <a:rPr lang="ko-KR" altLang="en-US" dirty="0"/>
              <a:t>보호자가</a:t>
            </a:r>
            <a:r>
              <a:rPr lang="en-US" altLang="ko-KR" dirty="0"/>
              <a:t> </a:t>
            </a:r>
            <a:r>
              <a:rPr lang="ko-KR" altLang="en-US" dirty="0"/>
              <a:t>농담으로 내일 봉사 있는 날이라고 했더니 환자는 자신의 봉사 날이 아닌 걸 정확하게 기억함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dirty="0"/>
              <a:t> </a:t>
            </a:r>
            <a:r>
              <a:rPr lang="ko-KR" altLang="en-US" dirty="0"/>
              <a:t>보통 버스와 지하철을 타고 병원 내원하는데</a:t>
            </a:r>
            <a:r>
              <a:rPr lang="en-US" altLang="ko-KR" dirty="0"/>
              <a:t>, </a:t>
            </a:r>
            <a:r>
              <a:rPr lang="ko-KR" altLang="en-US" dirty="0"/>
              <a:t>하루는 지하철만 타고 일찍 도착하심</a:t>
            </a:r>
            <a:r>
              <a:rPr lang="en-US" altLang="ko-KR" dirty="0"/>
              <a:t>. “</a:t>
            </a:r>
            <a:r>
              <a:rPr lang="ko-KR" altLang="en-US" dirty="0"/>
              <a:t>지난 주에는 버스를 타고 와서 늦었는데 오늘은 전철을 타서 안 늦었네</a:t>
            </a:r>
            <a:r>
              <a:rPr lang="en-US" altLang="ko-KR" dirty="0"/>
              <a:t>.”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dirty="0"/>
              <a:t> </a:t>
            </a:r>
            <a:r>
              <a:rPr lang="ko-KR" altLang="en-US" dirty="0"/>
              <a:t>보호자가 환자의 모임 참석과 회비를 늘 챙겨주었는데</a:t>
            </a:r>
            <a:r>
              <a:rPr lang="en-US" altLang="ko-KR" dirty="0"/>
              <a:t>, </a:t>
            </a:r>
            <a:r>
              <a:rPr lang="ko-KR" altLang="en-US" dirty="0"/>
              <a:t>한 번은 환자분 본인이 직접 챙김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dirty="0"/>
              <a:t>보호자가 전날에 식사 준비 하다가 손을 다친 것을 기억 못함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938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B348F-020E-4BF5-BDCC-821BCC9DC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787" y="125836"/>
            <a:ext cx="10662407" cy="3867324"/>
          </a:xfrm>
        </p:spPr>
        <p:txBody>
          <a:bodyPr>
            <a:noAutofit/>
          </a:bodyPr>
          <a:lstStyle/>
          <a:p>
            <a:r>
              <a:rPr lang="ko-KR" altLang="ko-KR" sz="3600" b="1" dirty="0"/>
              <a:t>알츠하이머 병 환자를 대상으로 </a:t>
            </a:r>
            <a:br>
              <a:rPr lang="en-US" altLang="ko-KR" sz="3600" b="1" dirty="0"/>
            </a:br>
            <a:r>
              <a:rPr lang="ko-KR" altLang="ko-KR" sz="3600" b="1" dirty="0" err="1"/>
              <a:t>경두개</a:t>
            </a:r>
            <a:r>
              <a:rPr lang="ko-KR" altLang="ko-KR" sz="3600" b="1" dirty="0"/>
              <a:t> 자기장 </a:t>
            </a:r>
            <a:r>
              <a:rPr lang="ko-KR" altLang="ko-KR" sz="3600" b="1" dirty="0" err="1"/>
              <a:t>자극술</a:t>
            </a:r>
            <a:r>
              <a:rPr lang="en-US" altLang="ko-KR" sz="3600" b="1" dirty="0"/>
              <a:t> </a:t>
            </a:r>
            <a:r>
              <a:rPr lang="ko-KR" altLang="ko-KR" sz="3600" b="1" dirty="0"/>
              <a:t>을 사용하여 </a:t>
            </a:r>
            <a:br>
              <a:rPr lang="en-US" altLang="ko-KR" sz="3600" b="1" dirty="0"/>
            </a:br>
            <a:r>
              <a:rPr lang="ko-KR" altLang="ko-KR" sz="3600" b="1" dirty="0"/>
              <a:t>기억력 및 인지기능의 변화 정도를 평가하기 위한 </a:t>
            </a:r>
            <a:br>
              <a:rPr lang="en-US" altLang="ko-KR" sz="3600" b="1" dirty="0"/>
            </a:br>
            <a:br>
              <a:rPr lang="en-US" altLang="ko-KR" sz="3600" b="1" dirty="0"/>
            </a:br>
            <a:r>
              <a:rPr lang="ko-KR" altLang="ko-KR" sz="3600" b="1" dirty="0"/>
              <a:t>단일기관</a:t>
            </a:r>
            <a:r>
              <a:rPr lang="en-US" altLang="ko-KR" sz="3600" b="1" dirty="0"/>
              <a:t>, </a:t>
            </a:r>
            <a:r>
              <a:rPr lang="ko-KR" altLang="ko-KR" sz="3600" b="1" dirty="0"/>
              <a:t>무작위배정</a:t>
            </a:r>
            <a:r>
              <a:rPr lang="en-US" altLang="ko-KR" sz="3600" b="1" dirty="0"/>
              <a:t>, </a:t>
            </a:r>
            <a:r>
              <a:rPr lang="ko-KR" altLang="ko-KR" sz="3600" b="1" dirty="0"/>
              <a:t>평가자 눈가림</a:t>
            </a:r>
            <a:r>
              <a:rPr lang="en-US" altLang="ko-KR" sz="3600" b="1" dirty="0"/>
              <a:t>, </a:t>
            </a:r>
            <a:r>
              <a:rPr lang="ko-KR" altLang="ko-KR" sz="3600" b="1" dirty="0"/>
              <a:t>탐색적 </a:t>
            </a:r>
            <a:br>
              <a:rPr lang="en-US" altLang="ko-KR" sz="3600" b="1" dirty="0"/>
            </a:br>
            <a:r>
              <a:rPr lang="ko-KR" altLang="ko-KR" sz="3600" b="1" dirty="0"/>
              <a:t>연구자 임상시험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C2DAB7-C80B-42A9-B61C-2FCB37A7A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943" y="4231212"/>
            <a:ext cx="9144000" cy="1655762"/>
          </a:xfrm>
        </p:spPr>
        <p:txBody>
          <a:bodyPr>
            <a:normAutofit/>
          </a:bodyPr>
          <a:lstStyle/>
          <a:p>
            <a:endParaRPr lang="en-US" altLang="ko-KR" sz="4000" b="1" dirty="0"/>
          </a:p>
          <a:p>
            <a:r>
              <a:rPr lang="ko-KR" altLang="en-US" sz="4000" b="1" dirty="0"/>
              <a:t>정영희</a:t>
            </a:r>
          </a:p>
        </p:txBody>
      </p:sp>
    </p:spTree>
    <p:extLst>
      <p:ext uri="{BB962C8B-B14F-4D97-AF65-F5344CB8AC3E}">
        <p14:creationId xmlns:p14="http://schemas.microsoft.com/office/powerpoint/2010/main" val="1314101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추가 비용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CANTAB </a:t>
            </a:r>
            <a:r>
              <a:rPr lang="ko-KR" altLang="en-US" dirty="0"/>
              <a:t>검사 추가 비용 없음</a:t>
            </a:r>
            <a:r>
              <a:rPr lang="en-US" altLang="ko-KR" dirty="0"/>
              <a:t>. </a:t>
            </a:r>
            <a:r>
              <a:rPr lang="ko-KR" altLang="en-US" dirty="0"/>
              <a:t>설문조사로 </a:t>
            </a:r>
            <a:r>
              <a:rPr lang="en-US" altLang="ko-KR" dirty="0"/>
              <a:t>10</a:t>
            </a:r>
            <a:r>
              <a:rPr lang="ko-KR" altLang="en-US" dirty="0"/>
              <a:t>개 무료로 받음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MRI </a:t>
            </a:r>
            <a:r>
              <a:rPr lang="ko-KR" altLang="en-US" dirty="0"/>
              <a:t>추가 촬영 </a:t>
            </a:r>
            <a:r>
              <a:rPr lang="en-US" altLang="ko-KR" dirty="0"/>
              <a:t>1</a:t>
            </a:r>
            <a:r>
              <a:rPr lang="ko-KR" altLang="en-US" dirty="0"/>
              <a:t>건은 무료로 진행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MRI </a:t>
            </a:r>
            <a:r>
              <a:rPr lang="ko-KR" altLang="en-US" dirty="0"/>
              <a:t>촬영 후 동의 철회</a:t>
            </a:r>
            <a:r>
              <a:rPr lang="en-US" altLang="ko-KR" dirty="0"/>
              <a:t>: 4</a:t>
            </a:r>
            <a:r>
              <a:rPr lang="ko-KR" altLang="en-US" dirty="0"/>
              <a:t>명</a:t>
            </a:r>
            <a:endParaRPr lang="en-US" altLang="ko-KR" dirty="0"/>
          </a:p>
          <a:p>
            <a:pPr marL="514350" indent="-514350">
              <a:buNone/>
            </a:pP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sz="2400" dirty="0"/>
              <a:t>42</a:t>
            </a:r>
            <a:r>
              <a:rPr lang="ko-KR" altLang="en-US" sz="2400" dirty="0"/>
              <a:t>만원</a:t>
            </a:r>
            <a:r>
              <a:rPr lang="en-US" altLang="ko-KR" sz="2400" dirty="0"/>
              <a:t> x 4 = 168</a:t>
            </a:r>
            <a:r>
              <a:rPr lang="ko-KR" altLang="en-US" sz="2400" dirty="0"/>
              <a:t>만원</a:t>
            </a:r>
            <a:endParaRPr lang="ko-KR" alt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ko-KR" altLang="en-US" dirty="0"/>
              <a:t>그 중 마스크까지 제작하고 동의 철회</a:t>
            </a:r>
            <a:r>
              <a:rPr lang="en-US" altLang="ko-KR" dirty="0"/>
              <a:t>: 2</a:t>
            </a:r>
            <a:r>
              <a:rPr lang="ko-KR" altLang="en-US" dirty="0"/>
              <a:t>명</a:t>
            </a:r>
            <a:endParaRPr lang="en-US" altLang="ko-KR" dirty="0"/>
          </a:p>
          <a:p>
            <a:pPr marL="971550" lvl="1" indent="-514350">
              <a:buNone/>
            </a:pPr>
            <a:r>
              <a:rPr lang="en-US" altLang="ko-KR" dirty="0"/>
              <a:t>  30</a:t>
            </a:r>
            <a:r>
              <a:rPr lang="ko-KR" altLang="en-US" dirty="0"/>
              <a:t>만원 </a:t>
            </a:r>
            <a:r>
              <a:rPr lang="en-US" altLang="ko-KR" dirty="0"/>
              <a:t>x 2 = 60</a:t>
            </a:r>
            <a:r>
              <a:rPr lang="ko-KR" altLang="en-US" dirty="0"/>
              <a:t>만원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025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068" y="401934"/>
            <a:ext cx="7500484" cy="1179871"/>
          </a:xfrm>
        </p:spPr>
        <p:txBody>
          <a:bodyPr>
            <a:noAutofit/>
          </a:bodyPr>
          <a:lstStyle/>
          <a:p>
            <a:r>
              <a:rPr lang="ko-KR" altLang="en-US" sz="4000" b="1" dirty="0"/>
              <a:t>대상자 사망 관련 </a:t>
            </a:r>
            <a:r>
              <a:rPr lang="en-US" altLang="ko-KR" sz="4000" b="1" dirty="0"/>
              <a:t>IRB </a:t>
            </a:r>
            <a:r>
              <a:rPr lang="ko-KR" altLang="en-US" sz="4000" b="1" dirty="0"/>
              <a:t>보고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561" y="2082888"/>
            <a:ext cx="10801415" cy="33633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en-US" sz="2400" dirty="0"/>
              <a:t>피험자 번호 </a:t>
            </a:r>
            <a:r>
              <a:rPr lang="en-US" altLang="ko-KR" sz="2400" dirty="0"/>
              <a:t>SMC-20-D009-05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en-US" sz="2400" dirty="0"/>
              <a:t>의료기기 적용 기간은 </a:t>
            </a:r>
            <a:r>
              <a:rPr lang="en-US" altLang="ko-KR" sz="2400" dirty="0"/>
              <a:t>2020-09-19 ~ 2020-10-19 </a:t>
            </a:r>
            <a:r>
              <a:rPr lang="ko-KR" altLang="en-US" sz="2400" dirty="0"/>
              <a:t>이고</a:t>
            </a:r>
            <a:r>
              <a:rPr lang="en-US" altLang="ko-KR" sz="2400" dirty="0"/>
              <a:t>, </a:t>
            </a:r>
            <a:r>
              <a:rPr lang="ko-KR" altLang="en-US" sz="2400" dirty="0"/>
              <a:t>대상자는 </a:t>
            </a:r>
            <a:r>
              <a:rPr lang="ko-KR" altLang="en-US" sz="2400" dirty="0" err="1"/>
              <a:t>대조군으로</a:t>
            </a:r>
            <a:r>
              <a:rPr lang="ko-KR" altLang="en-US" sz="2400" dirty="0"/>
              <a:t> 가짜 자극을 받았음</a:t>
            </a:r>
            <a:r>
              <a:rPr lang="en-US" altLang="ko-KR" sz="2400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en-US" sz="2400" dirty="0"/>
              <a:t>자극 </a:t>
            </a:r>
            <a:r>
              <a:rPr lang="en-US" altLang="ko-KR" sz="2400" dirty="0"/>
              <a:t>20</a:t>
            </a:r>
            <a:r>
              <a:rPr lang="ko-KR" altLang="en-US" sz="2400" dirty="0"/>
              <a:t>번 받는 동안 단 한번도 이상반응을 보인 적 없었음</a:t>
            </a:r>
            <a:r>
              <a:rPr lang="en-US" altLang="ko-KR" sz="2400" dirty="0"/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en-US" sz="2400" dirty="0"/>
              <a:t>대상자는 </a:t>
            </a:r>
            <a:r>
              <a:rPr lang="en-US" altLang="ko-KR" sz="2400" dirty="0"/>
              <a:t>2020-11-17</a:t>
            </a:r>
            <a:r>
              <a:rPr lang="ko-KR" altLang="en-US" sz="2400" dirty="0"/>
              <a:t>에</a:t>
            </a:r>
            <a:r>
              <a:rPr lang="en-US" altLang="ko-KR" sz="2400" dirty="0"/>
              <a:t> </a:t>
            </a:r>
            <a:r>
              <a:rPr lang="ko-KR" altLang="en-US" sz="2400" dirty="0"/>
              <a:t>자극 후 </a:t>
            </a:r>
            <a:r>
              <a:rPr lang="en-US" altLang="ko-KR" sz="2400" dirty="0"/>
              <a:t>4</a:t>
            </a:r>
            <a:r>
              <a:rPr lang="ko-KR" altLang="en-US" sz="2400" dirty="0"/>
              <a:t>주 후 진행해야 하는 </a:t>
            </a:r>
            <a:r>
              <a:rPr lang="en-US" altLang="ko-KR" sz="2400" dirty="0"/>
              <a:t>f/u </a:t>
            </a:r>
            <a:r>
              <a:rPr lang="ko-KR" altLang="en-US" sz="2400" dirty="0"/>
              <a:t>신경심리검사 때문에 본 연구로 마지막 방문함</a:t>
            </a:r>
            <a:r>
              <a:rPr lang="en-US" altLang="ko-KR" sz="2400" dirty="0"/>
              <a:t>. </a:t>
            </a:r>
            <a:r>
              <a:rPr lang="ko-KR" altLang="en-US" sz="2400" dirty="0"/>
              <a:t>마지막 방문 당시 신경심리검사도 잘 받고 안정성 확인도 하였음</a:t>
            </a:r>
            <a:r>
              <a:rPr lang="en-US" altLang="ko-KR" sz="2400" dirty="0"/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ko-KR" altLang="en-US" sz="2400" dirty="0"/>
              <a:t>따라서 본 연구와 관련성이 전혀 없음을 확인함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020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2020.12.9 </a:t>
            </a:r>
            <a:r>
              <a:rPr lang="ko-KR" altLang="en-US" b="1" dirty="0"/>
              <a:t>회의록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/>
              <a:t>환자가 자극을 편안히 받을 수 있도록 의자 개선 사항 고민 </a:t>
            </a:r>
            <a:r>
              <a:rPr lang="en-US" altLang="ko-KR" dirty="0"/>
              <a:t>(</a:t>
            </a:r>
            <a:r>
              <a:rPr lang="ko-KR" altLang="en-US" dirty="0"/>
              <a:t>엎드려 누워서 받는 방법 등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/>
              <a:t>MRI </a:t>
            </a:r>
            <a:r>
              <a:rPr lang="ko-KR" altLang="en-US" dirty="0"/>
              <a:t>및 신경검사 등 자료가 편안히 오갈 수 있도록 </a:t>
            </a:r>
            <a:r>
              <a:rPr lang="ko-KR" altLang="en-US" dirty="0" err="1"/>
              <a:t>구글</a:t>
            </a:r>
            <a:r>
              <a:rPr lang="ko-KR" altLang="en-US" dirty="0"/>
              <a:t> 드라이브와 같은 </a:t>
            </a:r>
            <a:r>
              <a:rPr lang="ko-KR" altLang="en-US" dirty="0" err="1"/>
              <a:t>클라우드</a:t>
            </a:r>
            <a:r>
              <a:rPr lang="ko-KR" altLang="en-US" dirty="0"/>
              <a:t> 사용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/>
              <a:t>환자가 불편해 하지 않게 좀 더 </a:t>
            </a:r>
            <a:r>
              <a:rPr lang="ko-KR" altLang="en-US" dirty="0" err="1"/>
              <a:t>윗쪽</a:t>
            </a:r>
            <a:r>
              <a:rPr lang="ko-KR" altLang="en-US" dirty="0"/>
              <a:t> 부분의 </a:t>
            </a:r>
            <a:r>
              <a:rPr lang="ko-KR" altLang="en-US" dirty="0" err="1"/>
              <a:t>타겟점</a:t>
            </a:r>
            <a:r>
              <a:rPr lang="ko-KR" altLang="en-US" dirty="0"/>
              <a:t> 잡기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/>
              <a:t>MRI </a:t>
            </a:r>
            <a:r>
              <a:rPr lang="ko-KR" altLang="en-US" dirty="0"/>
              <a:t>찍을 때 어깨까지 찍는 것도 하나의 방안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dirty="0"/>
              <a:t>중간 분석 위해 </a:t>
            </a:r>
            <a:r>
              <a:rPr lang="en-US" altLang="ko-KR" dirty="0"/>
              <a:t>MRI </a:t>
            </a:r>
            <a:r>
              <a:rPr lang="ko-KR" altLang="en-US" dirty="0"/>
              <a:t>및 신경검사 결과 전달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9225D-EE10-40B5-B9D7-A2EBB03C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연구 개요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BC430-A4EC-428D-B561-698D6E34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7E3138-A8FD-4219-83A4-47D86BB9DE9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4" b="3276"/>
          <a:stretch/>
        </p:blipFill>
        <p:spPr bwMode="auto">
          <a:xfrm>
            <a:off x="1477830" y="1315090"/>
            <a:ext cx="9436247" cy="5327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114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519A8-9029-4BCE-9B3E-2D9761C8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피험자 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B2FCB-EEFA-4EC9-9BB3-2A90DFD3E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시험군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시험기기 </a:t>
            </a:r>
            <a:r>
              <a:rPr lang="ko-KR" altLang="en-US" dirty="0" err="1"/>
              <a:t>적용군</a:t>
            </a:r>
            <a:r>
              <a:rPr lang="en-US" altLang="ko-KR" dirty="0"/>
              <a:t>): 16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ko-KR" altLang="en-US" dirty="0"/>
              <a:t>대조군 </a:t>
            </a:r>
            <a:r>
              <a:rPr lang="en-US" altLang="ko-KR" dirty="0"/>
              <a:t>(sham coil </a:t>
            </a:r>
            <a:r>
              <a:rPr lang="ko-KR" altLang="en-US" dirty="0" err="1"/>
              <a:t>적용군</a:t>
            </a:r>
            <a:r>
              <a:rPr lang="en-US" altLang="ko-KR" dirty="0"/>
              <a:t>):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06873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E5E3F-24DA-4562-BC91-AC91BD65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선정기준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80352-E354-420D-8C31-968E3845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/>
              <a:t>(1) </a:t>
            </a:r>
            <a:r>
              <a:rPr lang="ko-KR" altLang="ko-KR" sz="1800" dirty="0" err="1"/>
              <a:t>삼성서울병원</a:t>
            </a:r>
            <a:r>
              <a:rPr lang="ko-KR" altLang="ko-KR" sz="1800" dirty="0"/>
              <a:t> 기억력 클리닉에 내원한 만</a:t>
            </a:r>
            <a:r>
              <a:rPr lang="en-US" altLang="ko-KR" sz="1800" dirty="0"/>
              <a:t> 55</a:t>
            </a:r>
            <a:r>
              <a:rPr lang="ko-KR" altLang="ko-KR" sz="1800" dirty="0"/>
              <a:t>세 이상</a:t>
            </a:r>
            <a:r>
              <a:rPr lang="en-US" altLang="ko-KR" sz="1800" dirty="0"/>
              <a:t> 90</a:t>
            </a:r>
            <a:r>
              <a:rPr lang="ko-KR" altLang="ko-KR" sz="1800" dirty="0"/>
              <a:t>세 미만인 자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/>
              <a:t>(2) </a:t>
            </a:r>
            <a:r>
              <a:rPr lang="ko-KR" altLang="ko-KR" sz="1800" dirty="0"/>
              <a:t>알츠하이머 병으로 진단된 자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/>
              <a:t>(</a:t>
            </a:r>
            <a:r>
              <a:rPr lang="ko-KR" altLang="ko-KR" sz="1800" dirty="0"/>
              <a:t>인지 수준이 치매 상태인 경우</a:t>
            </a:r>
            <a:r>
              <a:rPr lang="en-US" altLang="ko-KR" sz="1800" dirty="0"/>
              <a:t> NIA-AA </a:t>
            </a:r>
            <a:r>
              <a:rPr lang="ko-KR" altLang="ko-KR" sz="1800" dirty="0"/>
              <a:t>가이드라인</a:t>
            </a:r>
            <a:r>
              <a:rPr lang="en-US" altLang="ko-KR" sz="1800" dirty="0"/>
              <a:t> 2011 </a:t>
            </a:r>
            <a:r>
              <a:rPr lang="ko-KR" altLang="ko-KR" sz="1800" dirty="0"/>
              <a:t>에 따라서</a:t>
            </a:r>
            <a:r>
              <a:rPr lang="en-US" altLang="ko-KR" sz="1800" dirty="0"/>
              <a:t> probable Alzheimer dementia </a:t>
            </a:r>
            <a:r>
              <a:rPr lang="ko-KR" altLang="ko-KR" sz="1800" dirty="0"/>
              <a:t>로 진단된 자</a:t>
            </a:r>
            <a:r>
              <a:rPr lang="en-US" altLang="ko-KR" sz="1800" dirty="0"/>
              <a:t>, </a:t>
            </a:r>
            <a:r>
              <a:rPr lang="ko-KR" altLang="ko-KR" sz="1800" dirty="0"/>
              <a:t>인지수준이 경도인지장애 상태인 경우 </a:t>
            </a:r>
            <a:r>
              <a:rPr lang="ko-KR" altLang="ko-KR" sz="1800" dirty="0" err="1"/>
              <a:t>아밀로이드</a:t>
            </a:r>
            <a:r>
              <a:rPr lang="en-US" altLang="ko-KR" sz="1800" dirty="0"/>
              <a:t> PET </a:t>
            </a:r>
            <a:r>
              <a:rPr lang="ko-KR" altLang="ko-KR" sz="1800" dirty="0"/>
              <a:t>검사로 알츠하이머 병이 </a:t>
            </a:r>
            <a:r>
              <a:rPr lang="ko-KR" altLang="ko-KR" sz="1800" dirty="0" err="1"/>
              <a:t>확진된</a:t>
            </a:r>
            <a:r>
              <a:rPr lang="ko-KR" altLang="ko-KR" sz="1800" dirty="0"/>
              <a:t> 자</a:t>
            </a:r>
            <a:r>
              <a:rPr lang="en-US" altLang="ko-KR" sz="1800" dirty="0"/>
              <a:t>)</a:t>
            </a:r>
            <a:endParaRPr lang="ko-KR" altLang="ko-KR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/>
              <a:t>(3) </a:t>
            </a:r>
            <a:r>
              <a:rPr lang="ko-KR" altLang="ko-KR" sz="1800" dirty="0"/>
              <a:t>객관적으로 인지 기능을 평가하는</a:t>
            </a:r>
            <a:r>
              <a:rPr lang="en-US" altLang="ko-KR" sz="1800" dirty="0"/>
              <a:t> SVLT memory score </a:t>
            </a:r>
            <a:r>
              <a:rPr lang="ko-KR" altLang="ko-KR" sz="1800" dirty="0"/>
              <a:t>와</a:t>
            </a:r>
            <a:r>
              <a:rPr lang="en-US" altLang="ko-KR" sz="1800" dirty="0"/>
              <a:t> RCFT memory score </a:t>
            </a:r>
            <a:r>
              <a:rPr lang="ko-KR" altLang="ko-KR" sz="1800" dirty="0"/>
              <a:t>에서 나이와 학력 수준을 고려하였을 때</a:t>
            </a:r>
            <a:r>
              <a:rPr lang="en-US" altLang="ko-KR" sz="1800" dirty="0"/>
              <a:t> SVLT </a:t>
            </a:r>
            <a:r>
              <a:rPr lang="ko-KR" altLang="ko-KR" sz="1800" dirty="0"/>
              <a:t>또는</a:t>
            </a:r>
            <a:r>
              <a:rPr lang="en-US" altLang="ko-KR" sz="1800" dirty="0"/>
              <a:t> SVLT</a:t>
            </a:r>
            <a:r>
              <a:rPr lang="ko-KR" altLang="ko-KR" sz="1800" dirty="0"/>
              <a:t>와</a:t>
            </a:r>
            <a:r>
              <a:rPr lang="en-US" altLang="ko-KR" sz="1800" dirty="0"/>
              <a:t> RCFT</a:t>
            </a:r>
            <a:r>
              <a:rPr lang="ko-KR" altLang="ko-KR" sz="1800" dirty="0"/>
              <a:t>에서</a:t>
            </a:r>
            <a:r>
              <a:rPr lang="en-US" altLang="ko-KR" sz="1800" dirty="0"/>
              <a:t> delayed recall test -1.0 SD </a:t>
            </a:r>
            <a:r>
              <a:rPr lang="ko-KR" altLang="ko-KR" sz="1800" dirty="0"/>
              <a:t>이하의 기능 저하를 보이는 자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/>
              <a:t>(4) K-MMSE 18</a:t>
            </a:r>
            <a:r>
              <a:rPr lang="ko-KR" altLang="ko-KR" sz="1800" dirty="0"/>
              <a:t>점 이상인 자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/>
              <a:t>(5) </a:t>
            </a:r>
            <a:r>
              <a:rPr lang="ko-KR" altLang="ko-KR" sz="1800" dirty="0" err="1"/>
              <a:t>뇌전증</a:t>
            </a:r>
            <a:r>
              <a:rPr lang="ko-KR" altLang="ko-KR" sz="1800" dirty="0"/>
              <a:t> 병력이 없는 자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/>
              <a:t>(6) </a:t>
            </a:r>
            <a:r>
              <a:rPr lang="ko-KR" altLang="ko-KR" sz="1800" dirty="0"/>
              <a:t>뇌파검사상 정상인 자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/>
              <a:t>(7) </a:t>
            </a:r>
            <a:r>
              <a:rPr lang="ko-KR" altLang="ko-KR" sz="1800" dirty="0"/>
              <a:t>심전도에서 심근경색이나 부정맥 소견이 없는 자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/>
              <a:t>(8) </a:t>
            </a:r>
            <a:r>
              <a:rPr lang="ko-KR" altLang="ko-KR" sz="1800" dirty="0"/>
              <a:t>글씨를 읽고 쓸 수 있는 자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/>
              <a:t>(9) </a:t>
            </a:r>
            <a:r>
              <a:rPr lang="ko-KR" altLang="ko-KR" sz="1800" dirty="0"/>
              <a:t>임상시험대상자 및 보호자가 본 임상시험에 참여할 것을 자발적으로 서면 동의한 자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329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20DDC-29D3-4312-A6F7-4F451D32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제외기준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4FBF0-D153-41DE-8511-8D1FFC57C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latinLnBrk="0">
              <a:buNone/>
            </a:pPr>
            <a:r>
              <a:rPr lang="en-US" altLang="ko-KR" sz="1400" dirty="0"/>
              <a:t>(1) </a:t>
            </a:r>
            <a:r>
              <a:rPr lang="ko-KR" altLang="ko-KR" sz="1400" dirty="0"/>
              <a:t>의학적 검사 상</a:t>
            </a:r>
            <a:r>
              <a:rPr lang="en-US" altLang="ko-KR" sz="1400" dirty="0"/>
              <a:t>, </a:t>
            </a:r>
            <a:r>
              <a:rPr lang="ko-KR" altLang="ko-KR" sz="1400" dirty="0"/>
              <a:t>기억장애를 유발할 만한 다른 신경과적 이상이 발견된 자 </a:t>
            </a:r>
          </a:p>
          <a:p>
            <a:pPr marL="0" indent="0">
              <a:buNone/>
            </a:pPr>
            <a:r>
              <a:rPr lang="ko-KR" altLang="ko-KR" sz="1400" dirty="0"/>
              <a:t>(2) 심각한 수준의 대뇌의 </a:t>
            </a:r>
            <a:r>
              <a:rPr lang="ko-KR" altLang="ko-KR" sz="1400" dirty="0" err="1"/>
              <a:t>백질</a:t>
            </a:r>
            <a:r>
              <a:rPr lang="ko-KR" altLang="ko-KR" sz="1400" dirty="0"/>
              <a:t> 변성 (</a:t>
            </a:r>
            <a:r>
              <a:rPr lang="ko-KR" altLang="ko-KR" sz="1400" dirty="0" err="1"/>
              <a:t>severe</a:t>
            </a:r>
            <a:r>
              <a:rPr lang="ko-KR" altLang="ko-KR" sz="1400" dirty="0"/>
              <a:t> </a:t>
            </a:r>
            <a:r>
              <a:rPr lang="ko-KR" altLang="ko-KR" sz="1400" dirty="0" err="1"/>
              <a:t>cerebral</a:t>
            </a:r>
            <a:r>
              <a:rPr lang="ko-KR" altLang="ko-KR" sz="1400" dirty="0"/>
              <a:t> </a:t>
            </a:r>
            <a:r>
              <a:rPr lang="ko-KR" altLang="ko-KR" sz="1400" dirty="0" err="1"/>
              <a:t>white</a:t>
            </a:r>
            <a:r>
              <a:rPr lang="ko-KR" altLang="ko-KR" sz="1400" dirty="0"/>
              <a:t> </a:t>
            </a:r>
            <a:r>
              <a:rPr lang="ko-KR" altLang="ko-KR" sz="1400" dirty="0" err="1"/>
              <a:t>matter</a:t>
            </a:r>
            <a:r>
              <a:rPr lang="ko-KR" altLang="ko-KR" sz="1400" dirty="0"/>
              <a:t> </a:t>
            </a:r>
            <a:r>
              <a:rPr lang="ko-KR" altLang="ko-KR" sz="1400" dirty="0" err="1"/>
              <a:t>hyperintensities</a:t>
            </a:r>
            <a:r>
              <a:rPr lang="ko-KR" altLang="ko-KR" sz="1400" dirty="0"/>
              <a:t>) 이 있는 자</a:t>
            </a:r>
          </a:p>
          <a:p>
            <a:pPr marL="0" indent="0">
              <a:buNone/>
            </a:pPr>
            <a:r>
              <a:rPr lang="ko-KR" altLang="ko-KR" sz="1400" dirty="0"/>
              <a:t>: </a:t>
            </a:r>
            <a:r>
              <a:rPr lang="ko-KR" altLang="ko-KR" sz="1400" dirty="0" err="1"/>
              <a:t>deep</a:t>
            </a:r>
            <a:r>
              <a:rPr lang="ko-KR" altLang="ko-KR" sz="1400" dirty="0"/>
              <a:t> </a:t>
            </a:r>
            <a:r>
              <a:rPr lang="ko-KR" altLang="ko-KR" sz="1400" dirty="0" err="1"/>
              <a:t>white</a:t>
            </a:r>
            <a:r>
              <a:rPr lang="ko-KR" altLang="ko-KR" sz="1400" dirty="0"/>
              <a:t> </a:t>
            </a:r>
            <a:r>
              <a:rPr lang="ko-KR" altLang="ko-KR" sz="1400" dirty="0" err="1"/>
              <a:t>matter</a:t>
            </a:r>
            <a:r>
              <a:rPr lang="ko-KR" altLang="ko-KR" sz="1400" dirty="0"/>
              <a:t> ≥ 2.5cm, </a:t>
            </a:r>
            <a:r>
              <a:rPr lang="ko-KR" altLang="ko-KR" sz="1400" dirty="0" err="1"/>
              <a:t>caps</a:t>
            </a:r>
            <a:r>
              <a:rPr lang="ko-KR" altLang="ko-KR" sz="1400" dirty="0"/>
              <a:t> 또는 </a:t>
            </a:r>
            <a:r>
              <a:rPr lang="ko-KR" altLang="ko-KR" sz="1400" dirty="0" err="1"/>
              <a:t>band</a:t>
            </a:r>
            <a:r>
              <a:rPr lang="ko-KR" altLang="ko-KR" sz="1400" dirty="0"/>
              <a:t> ≥ 1.0 </a:t>
            </a:r>
            <a:r>
              <a:rPr lang="ko-KR" altLang="ko-KR" sz="1400" dirty="0" err="1"/>
              <a:t>cm</a:t>
            </a:r>
            <a:r>
              <a:rPr lang="ko-KR" altLang="ko-KR" sz="1400" dirty="0"/>
              <a:t> </a:t>
            </a:r>
            <a:r>
              <a:rPr lang="ko-KR" altLang="ko-KR" sz="1400" dirty="0" err="1"/>
              <a:t>으로</a:t>
            </a:r>
            <a:r>
              <a:rPr lang="ko-KR" altLang="ko-KR" sz="1400" dirty="0"/>
              <a:t> 정의</a:t>
            </a:r>
          </a:p>
          <a:p>
            <a:pPr marL="0" indent="0">
              <a:buNone/>
            </a:pPr>
            <a:r>
              <a:rPr lang="ko-KR" altLang="ko-KR" sz="1400" dirty="0"/>
              <a:t>(3) 암, 심장질환, 등 심각한 내, 외과적 </a:t>
            </a:r>
            <a:r>
              <a:rPr lang="ko-KR" altLang="ko-KR" sz="1400" dirty="0" err="1"/>
              <a:t>질환자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(4) </a:t>
            </a:r>
            <a:r>
              <a:rPr lang="ko-KR" altLang="ko-KR" sz="1400" dirty="0"/>
              <a:t>자기공명영상</a:t>
            </a:r>
            <a:r>
              <a:rPr lang="en-US" altLang="ko-KR" sz="1400" dirty="0"/>
              <a:t> (MRI) </a:t>
            </a:r>
            <a:r>
              <a:rPr lang="ko-KR" altLang="ko-KR" sz="1400" dirty="0"/>
              <a:t>검사에 대한 두려움을 가지고 있거나</a:t>
            </a:r>
            <a:r>
              <a:rPr lang="en-US" altLang="ko-KR" sz="1400" dirty="0"/>
              <a:t> (</a:t>
            </a:r>
            <a:r>
              <a:rPr lang="ko-KR" altLang="ko-KR" sz="1400" dirty="0"/>
              <a:t>폐쇄공포증</a:t>
            </a:r>
            <a:r>
              <a:rPr lang="en-US" altLang="ko-KR" sz="1400" dirty="0"/>
              <a:t>), </a:t>
            </a:r>
            <a:r>
              <a:rPr lang="ko-KR" altLang="ko-KR" sz="1400" dirty="0"/>
              <a:t>조영제 부작용이 있는 자 </a:t>
            </a:r>
          </a:p>
          <a:p>
            <a:pPr marL="0" indent="0">
              <a:buNone/>
            </a:pPr>
            <a:r>
              <a:rPr lang="en-US" altLang="ko-KR" sz="1400" dirty="0"/>
              <a:t>(5) </a:t>
            </a:r>
            <a:r>
              <a:rPr lang="ko-KR" altLang="ko-KR" sz="1400" dirty="0"/>
              <a:t>몸에 페이스메이커 등 전자 장애를 받기 쉬운 체내 시술형 의료용 기기 또는 탈부착이 불가능한 금속 물질을 보유하고 있는 자</a:t>
            </a:r>
            <a:r>
              <a:rPr lang="en-US" altLang="ko-KR" sz="1400" dirty="0"/>
              <a:t> (</a:t>
            </a:r>
            <a:r>
              <a:rPr lang="ko-KR" altLang="ko-KR" sz="1400" dirty="0"/>
              <a:t>보철</a:t>
            </a:r>
            <a:r>
              <a:rPr lang="en-US" altLang="ko-KR" sz="1400" dirty="0"/>
              <a:t>, </a:t>
            </a:r>
            <a:r>
              <a:rPr lang="ko-KR" altLang="ko-KR" sz="1400" dirty="0"/>
              <a:t>교정기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인공와우</a:t>
            </a:r>
            <a:r>
              <a:rPr lang="ko-KR" altLang="ko-KR" sz="1400" dirty="0"/>
              <a:t> 등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(6) </a:t>
            </a:r>
            <a:r>
              <a:rPr lang="ko-KR" altLang="ko-KR" sz="1400" dirty="0"/>
              <a:t>뇌수술 또는 경동맥수술</a:t>
            </a:r>
            <a:r>
              <a:rPr lang="en-US" altLang="ko-KR" sz="1400" dirty="0"/>
              <a:t>, </a:t>
            </a:r>
            <a:r>
              <a:rPr lang="ko-KR" altLang="ko-KR" sz="1400" dirty="0"/>
              <a:t>경동맥 스텐트 시술 등 뇌혈관에 관한 수술을 받은 자</a:t>
            </a:r>
          </a:p>
          <a:p>
            <a:pPr marL="0" indent="0" latinLnBrk="0">
              <a:buNone/>
            </a:pPr>
            <a:r>
              <a:rPr lang="en-US" altLang="ko-KR" sz="1400" dirty="0"/>
              <a:t>(7) </a:t>
            </a:r>
            <a:r>
              <a:rPr lang="ko-KR" altLang="ko-KR" sz="1400" dirty="0"/>
              <a:t>가만히 앉아 있을 때 호흡곤란이 있는 자</a:t>
            </a:r>
          </a:p>
          <a:p>
            <a:pPr marL="0" indent="0" latinLnBrk="0">
              <a:buNone/>
            </a:pPr>
            <a:r>
              <a:rPr lang="ko-KR" altLang="ko-KR" sz="1400" dirty="0"/>
              <a:t>(8) 전신마취 외에 다른 원인에 의해서 의식 소실이</a:t>
            </a:r>
            <a:r>
              <a:rPr lang="en-US" altLang="ko-KR" sz="1400" dirty="0"/>
              <a:t> 1</a:t>
            </a:r>
            <a:r>
              <a:rPr lang="ko-KR" altLang="ko-KR" sz="1400" dirty="0"/>
              <a:t>시간 이상 있었던 자</a:t>
            </a:r>
          </a:p>
          <a:p>
            <a:pPr marL="0" indent="0" latinLnBrk="0">
              <a:buNone/>
            </a:pPr>
            <a:r>
              <a:rPr lang="en-US" altLang="ko-KR" sz="1400" dirty="0"/>
              <a:t>(9) </a:t>
            </a:r>
            <a:r>
              <a:rPr lang="ko-KR" altLang="ko-KR" sz="1400" dirty="0"/>
              <a:t>머리를 다쳐서 병원에 입원한 적이 있었던 자</a:t>
            </a:r>
          </a:p>
          <a:p>
            <a:pPr marL="0" indent="0" latinLnBrk="0">
              <a:buNone/>
            </a:pPr>
            <a:r>
              <a:rPr lang="en-US" altLang="ko-KR" sz="1400" dirty="0"/>
              <a:t>(10) </a:t>
            </a:r>
            <a:r>
              <a:rPr lang="ko-KR" altLang="ko-KR" sz="1400" dirty="0"/>
              <a:t>시력 감소 때문에 안경을 끼고도 보통 글씨를 읽을 수 없는 자</a:t>
            </a:r>
          </a:p>
          <a:p>
            <a:pPr marL="0" indent="0" latinLnBrk="0">
              <a:buNone/>
            </a:pPr>
            <a:r>
              <a:rPr lang="ko-KR" altLang="ko-KR" sz="1400" dirty="0"/>
              <a:t>(11) 보청기를 끼어도 청력장애 때문에 대화를 이해하기 힘든 자</a:t>
            </a:r>
          </a:p>
          <a:p>
            <a:pPr marL="0" indent="0" latinLnBrk="0">
              <a:buNone/>
            </a:pPr>
            <a:r>
              <a:rPr lang="en-US" altLang="ko-KR" sz="1400" dirty="0"/>
              <a:t>(12) </a:t>
            </a:r>
            <a:r>
              <a:rPr lang="ko-KR" altLang="ko-KR" sz="1400" dirty="0" err="1"/>
              <a:t>이독성</a:t>
            </a:r>
            <a:r>
              <a:rPr lang="ko-KR" altLang="ko-KR" sz="1400" dirty="0"/>
              <a:t> 약물을 복용한 적이 있거나 심한 소음에 노출된 경력이 있는 자 </a:t>
            </a:r>
          </a:p>
          <a:p>
            <a:pPr marL="0" indent="0">
              <a:buNone/>
            </a:pPr>
            <a:r>
              <a:rPr lang="en-US" altLang="ko-KR" sz="1400" dirty="0"/>
              <a:t>(13) </a:t>
            </a:r>
            <a:r>
              <a:rPr lang="ko-KR" altLang="ko-KR" sz="1400" dirty="0"/>
              <a:t>기타 시험자가 임상시험 참여에 부적합하다고 판단하는 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606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CC1EE-F230-4DCD-BAE8-CCC3E281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임상시험 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C4D6F-C5A0-4D0C-9F13-9F62FF06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en-US" sz="2000" b="1" dirty="0"/>
              <a:t>사용 부위 </a:t>
            </a:r>
            <a:r>
              <a:rPr lang="en-US" altLang="ko-KR" sz="2000" dirty="0"/>
              <a:t>: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ko-KR" altLang="ko-KR" sz="1800" dirty="0"/>
              <a:t>휴지기 기능적 자기공명영상</a:t>
            </a:r>
            <a:r>
              <a:rPr lang="en-US" altLang="ko-KR" sz="1800" dirty="0"/>
              <a:t> (resting functional MRI) </a:t>
            </a:r>
            <a:r>
              <a:rPr lang="ko-KR" altLang="ko-KR" sz="1800" dirty="0"/>
              <a:t>분석 결과에 따라 </a:t>
            </a:r>
            <a:r>
              <a:rPr lang="ko-KR" altLang="ko-KR" sz="1800" b="1" dirty="0"/>
              <a:t>좌측 측면의 두정엽 부분</a:t>
            </a:r>
            <a:r>
              <a:rPr lang="en-US" altLang="ko-KR" sz="1800" b="1" dirty="0"/>
              <a:t> (lateral parietal region)</a:t>
            </a:r>
            <a:r>
              <a:rPr lang="en-US" altLang="ko-KR" sz="1800" dirty="0"/>
              <a:t> </a:t>
            </a:r>
            <a:r>
              <a:rPr lang="ko-KR" altLang="ko-KR" sz="1800" dirty="0"/>
              <a:t>중에서 해마와 가장</a:t>
            </a:r>
            <a:r>
              <a:rPr lang="en-US" altLang="ko-KR" sz="1800" dirty="0"/>
              <a:t> connectivity </a:t>
            </a:r>
            <a:r>
              <a:rPr lang="ko-KR" altLang="ko-KR" sz="1800" dirty="0"/>
              <a:t>가 높은 곳을 선정하여 자극</a:t>
            </a:r>
            <a:endParaRPr lang="en-US" altLang="ko-KR" sz="18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en-US" sz="2000" b="1" dirty="0"/>
              <a:t>사용방법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ko-KR" altLang="ko-KR" sz="1600" b="1" dirty="0"/>
              <a:t>자극 강도</a:t>
            </a:r>
            <a:r>
              <a:rPr lang="en-US" altLang="ko-KR" sz="1800" dirty="0"/>
              <a:t>: </a:t>
            </a:r>
            <a:r>
              <a:rPr lang="ko-KR" altLang="ko-KR" sz="1800" dirty="0"/>
              <a:t>운동 역치 </a:t>
            </a:r>
            <a:r>
              <a:rPr lang="en-US" altLang="ko-KR" sz="1800" dirty="0"/>
              <a:t>(motor threshold) </a:t>
            </a:r>
            <a:r>
              <a:rPr lang="ko-KR" altLang="ko-KR" sz="1800" dirty="0"/>
              <a:t>의</a:t>
            </a:r>
            <a:r>
              <a:rPr lang="en-US" altLang="ko-KR" sz="1800" dirty="0"/>
              <a:t> 100 % </a:t>
            </a:r>
            <a:r>
              <a:rPr lang="ko-KR" altLang="ko-KR" sz="1800" dirty="0"/>
              <a:t>에 해당하는 강도로 자극함</a:t>
            </a:r>
            <a:r>
              <a:rPr lang="en-US" altLang="ko-KR" sz="1800" dirty="0"/>
              <a:t>.</a:t>
            </a:r>
            <a:endParaRPr lang="ko-KR" altLang="ko-KR" sz="18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sz="1200" dirty="0"/>
              <a:t>운동 역치</a:t>
            </a:r>
            <a:r>
              <a:rPr lang="en-US" altLang="ko-KR" sz="1200" dirty="0"/>
              <a:t>(Motor threshold) </a:t>
            </a:r>
            <a:r>
              <a:rPr lang="ko-KR" altLang="ko-KR" sz="1200" dirty="0"/>
              <a:t>란</a:t>
            </a:r>
            <a:r>
              <a:rPr lang="en-US" altLang="ko-KR" sz="1200" dirty="0"/>
              <a:t>, </a:t>
            </a:r>
            <a:r>
              <a:rPr lang="ko-KR" altLang="ko-KR" sz="1200" dirty="0"/>
              <a:t>손가락 근육</a:t>
            </a:r>
            <a:r>
              <a:rPr lang="en-US" altLang="ko-KR" sz="1200" dirty="0"/>
              <a:t> (</a:t>
            </a:r>
            <a:r>
              <a:rPr lang="en-US" altLang="ko-KR" sz="1200" i="1" dirty="0"/>
              <a:t>Abductor pollicis brevis</a:t>
            </a:r>
            <a:r>
              <a:rPr lang="en-US" altLang="ko-KR" sz="1200" dirty="0"/>
              <a:t>)</a:t>
            </a:r>
            <a:r>
              <a:rPr lang="ko-KR" altLang="ko-KR" sz="1200" dirty="0"/>
              <a:t>이 안정 </a:t>
            </a:r>
            <a:r>
              <a:rPr lang="en-US" altLang="ko-KR" sz="1200" dirty="0"/>
              <a:t>(resting) </a:t>
            </a:r>
            <a:r>
              <a:rPr lang="ko-KR" altLang="ko-KR" sz="1200" dirty="0"/>
              <a:t>상태에서 반대편 </a:t>
            </a:r>
            <a:r>
              <a:rPr lang="ko-KR" altLang="ko-KR" sz="1200" dirty="0" err="1"/>
              <a:t>운동피질을</a:t>
            </a:r>
            <a:r>
              <a:rPr lang="ko-KR" altLang="ko-KR" sz="1200" dirty="0"/>
              <a:t> </a:t>
            </a:r>
            <a:r>
              <a:rPr lang="ko-KR" altLang="ko-KR" sz="1200" dirty="0" err="1"/>
              <a:t>경두개</a:t>
            </a:r>
            <a:r>
              <a:rPr lang="ko-KR" altLang="ko-KR" sz="1200" dirty="0"/>
              <a:t> 자기장 자극</a:t>
            </a:r>
            <a:r>
              <a:rPr lang="en-US" altLang="ko-KR" sz="1200" dirty="0"/>
              <a:t>(TMS) </a:t>
            </a:r>
            <a:r>
              <a:rPr lang="ko-KR" altLang="ko-KR" sz="1200" dirty="0"/>
              <a:t>로</a:t>
            </a:r>
            <a:r>
              <a:rPr lang="en-US" altLang="ko-KR" sz="1200" dirty="0"/>
              <a:t> 10</a:t>
            </a:r>
            <a:r>
              <a:rPr lang="ko-KR" altLang="ko-KR" sz="1200" dirty="0"/>
              <a:t>번 자극 시</a:t>
            </a:r>
            <a:r>
              <a:rPr lang="en-US" altLang="ko-KR" sz="1200" dirty="0"/>
              <a:t> 5</a:t>
            </a:r>
            <a:r>
              <a:rPr lang="ko-KR" altLang="ko-KR" sz="1200" dirty="0"/>
              <a:t>회 이상 해당 근육의 수축을 보이는 가장 낮은 강도를 말한다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ko-KR" altLang="ko-KR" sz="1600" b="1" dirty="0"/>
              <a:t>자극 횟수</a:t>
            </a:r>
            <a:r>
              <a:rPr lang="en-US" altLang="ko-KR" sz="1600" dirty="0"/>
              <a:t>: </a:t>
            </a:r>
            <a:r>
              <a:rPr lang="ko-KR" altLang="ko-KR" sz="1600" dirty="0"/>
              <a:t>총</a:t>
            </a:r>
            <a:r>
              <a:rPr lang="en-US" altLang="ko-KR" sz="1600" dirty="0"/>
              <a:t> 1600 pulses </a:t>
            </a:r>
            <a:endParaRPr lang="ko-KR" altLang="ko-KR" sz="16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sz="2000" dirty="0"/>
              <a:t>한</a:t>
            </a:r>
            <a:r>
              <a:rPr lang="en-US" altLang="ko-KR" sz="2000" dirty="0"/>
              <a:t> train</a:t>
            </a:r>
            <a:r>
              <a:rPr lang="ko-KR" altLang="ko-KR" sz="2000" dirty="0"/>
              <a:t>당</a:t>
            </a:r>
            <a:r>
              <a:rPr lang="en-US" altLang="ko-KR" sz="2000" dirty="0"/>
              <a:t> 20Hz </a:t>
            </a:r>
            <a:r>
              <a:rPr lang="ko-KR" altLang="ko-KR" sz="2000" dirty="0"/>
              <a:t>의 자극을</a:t>
            </a:r>
            <a:r>
              <a:rPr lang="en-US" altLang="ko-KR" sz="2000" dirty="0"/>
              <a:t> 2</a:t>
            </a:r>
            <a:r>
              <a:rPr lang="ko-KR" altLang="ko-KR" sz="2000" dirty="0"/>
              <a:t>초간 자극한 뒤에</a:t>
            </a:r>
            <a:r>
              <a:rPr lang="en-US" altLang="ko-KR" sz="2000" dirty="0"/>
              <a:t>, 28 </a:t>
            </a:r>
            <a:r>
              <a:rPr lang="ko-KR" altLang="ko-KR" sz="2000" dirty="0"/>
              <a:t>초 휴식함</a:t>
            </a:r>
            <a:r>
              <a:rPr lang="en-US" altLang="ko-KR" sz="2000" dirty="0"/>
              <a:t>. </a:t>
            </a:r>
            <a:r>
              <a:rPr lang="ko-KR" altLang="ko-KR" sz="2000" dirty="0"/>
              <a:t>한 자극 부위</a:t>
            </a:r>
            <a:r>
              <a:rPr lang="en-US" altLang="ko-KR" sz="2000" dirty="0"/>
              <a:t> 1</a:t>
            </a:r>
            <a:r>
              <a:rPr lang="ko-KR" altLang="ko-KR" sz="2000" dirty="0"/>
              <a:t>회 자극 시행 시 총</a:t>
            </a:r>
            <a:r>
              <a:rPr lang="en-US" altLang="ko-KR" sz="2000" dirty="0"/>
              <a:t> 40 trains (</a:t>
            </a:r>
            <a:r>
              <a:rPr lang="ko-KR" altLang="ko-KR" sz="2000" dirty="0"/>
              <a:t>총</a:t>
            </a:r>
            <a:r>
              <a:rPr lang="en-US" altLang="ko-KR" sz="2000" dirty="0"/>
              <a:t> 1600 pulses) </a:t>
            </a:r>
            <a:r>
              <a:rPr lang="ko-KR" altLang="ko-KR" sz="2000" dirty="0"/>
              <a:t>시행함</a:t>
            </a:r>
            <a:r>
              <a:rPr lang="en-US" altLang="ko-KR" sz="2000" dirty="0"/>
              <a:t>. </a:t>
            </a:r>
            <a:endParaRPr lang="ko-KR" altLang="ko-KR" sz="20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ko-KR" altLang="ko-KR" sz="2000" b="1" dirty="0"/>
              <a:t>자극 기간</a:t>
            </a:r>
            <a:r>
              <a:rPr lang="en-US" altLang="ko-KR" sz="2000" dirty="0"/>
              <a:t>: 1</a:t>
            </a:r>
            <a:r>
              <a:rPr lang="ko-KR" altLang="ko-KR" sz="2000" dirty="0"/>
              <a:t>회 자극 하는데 걸리는 시간은 대략</a:t>
            </a:r>
            <a:r>
              <a:rPr lang="en-US" altLang="ko-KR" sz="2000" dirty="0"/>
              <a:t> 20</a:t>
            </a:r>
            <a:r>
              <a:rPr lang="ko-KR" altLang="ko-KR" sz="2000" dirty="0"/>
              <a:t>분이며</a:t>
            </a:r>
            <a:r>
              <a:rPr lang="en-US" altLang="ko-KR" sz="2000" dirty="0"/>
              <a:t>, </a:t>
            </a:r>
            <a:r>
              <a:rPr lang="ko-KR" altLang="ko-KR" sz="2000" dirty="0"/>
              <a:t>일주일에</a:t>
            </a:r>
            <a:r>
              <a:rPr lang="en-US" altLang="ko-KR" sz="2000" dirty="0"/>
              <a:t> 5</a:t>
            </a:r>
            <a:r>
              <a:rPr lang="ko-KR" altLang="ko-KR" sz="2000" dirty="0"/>
              <a:t>회</a:t>
            </a:r>
            <a:r>
              <a:rPr lang="en-US" altLang="ko-KR" sz="2000" dirty="0"/>
              <a:t> (</a:t>
            </a:r>
            <a:r>
              <a:rPr lang="ko-KR" altLang="ko-KR" sz="2000" dirty="0"/>
              <a:t>월</a:t>
            </a:r>
            <a:r>
              <a:rPr lang="en-US" altLang="ko-KR" sz="2000" dirty="0"/>
              <a:t>~</a:t>
            </a:r>
            <a:r>
              <a:rPr lang="ko-KR" altLang="ko-KR" sz="2000" dirty="0"/>
              <a:t>금</a:t>
            </a:r>
            <a:r>
              <a:rPr lang="en-US" altLang="ko-KR" sz="2000" dirty="0"/>
              <a:t>) </a:t>
            </a:r>
            <a:r>
              <a:rPr lang="ko-KR" altLang="ko-KR" sz="2000" dirty="0"/>
              <a:t>의 자극을 가하며</a:t>
            </a:r>
            <a:r>
              <a:rPr lang="en-US" altLang="ko-KR" sz="2000" dirty="0"/>
              <a:t>, 4</a:t>
            </a:r>
            <a:r>
              <a:rPr lang="ko-KR" altLang="ko-KR" sz="2000" dirty="0"/>
              <a:t>주 간 총</a:t>
            </a:r>
            <a:r>
              <a:rPr lang="en-US" altLang="ko-KR" sz="2000" dirty="0"/>
              <a:t> 20</a:t>
            </a:r>
            <a:r>
              <a:rPr lang="ko-KR" altLang="ko-KR" sz="2000" dirty="0"/>
              <a:t>회 자극함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13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FC01C-8A65-4BAA-AB64-3D9DC9DF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마스크 변천사</a:t>
            </a:r>
          </a:p>
        </p:txBody>
      </p:sp>
      <p:pic>
        <p:nvPicPr>
          <p:cNvPr id="1025" name="_x354355400" descr="EMB000000843965">
            <a:extLst>
              <a:ext uri="{FF2B5EF4-FFF2-40B4-BE49-F238E27FC236}">
                <a16:creationId xmlns:a16="http://schemas.microsoft.com/office/drawing/2014/main" id="{E307CE5B-DC1C-4287-B559-4BA33F934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r="2219"/>
          <a:stretch>
            <a:fillRect/>
          </a:stretch>
        </p:blipFill>
        <p:spPr bwMode="auto">
          <a:xfrm rot="5400000">
            <a:off x="721076" y="2119954"/>
            <a:ext cx="4095878" cy="332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7B9214-2A59-42C2-AFD6-358077B7D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54356120" descr="EMB000000843967">
            <a:extLst>
              <a:ext uri="{FF2B5EF4-FFF2-40B4-BE49-F238E27FC236}">
                <a16:creationId xmlns:a16="http://schemas.microsoft.com/office/drawing/2014/main" id="{1795E1AE-0791-4D6C-8231-4DFA1E57D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5" r="8377" b="5542"/>
          <a:stretch>
            <a:fillRect/>
          </a:stretch>
        </p:blipFill>
        <p:spPr bwMode="auto">
          <a:xfrm>
            <a:off x="4598146" y="1743612"/>
            <a:ext cx="3330819" cy="413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123546" y="1738365"/>
            <a:ext cx="3130608" cy="414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128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D6AC-4003-47E4-BB75-7D7366E3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05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관찰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항목 및 관찰 방법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A734503-F02E-4DD7-B133-1FF8D79DC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444568"/>
              </p:ext>
            </p:extLst>
          </p:nvPr>
        </p:nvGraphicFramePr>
        <p:xfrm>
          <a:off x="251667" y="1026176"/>
          <a:ext cx="10976772" cy="555161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46759">
                  <a:extLst>
                    <a:ext uri="{9D8B030D-6E8A-4147-A177-3AD203B41FA5}">
                      <a16:colId xmlns:a16="http://schemas.microsoft.com/office/drawing/2014/main" val="2626549580"/>
                    </a:ext>
                  </a:extLst>
                </a:gridCol>
                <a:gridCol w="1046612">
                  <a:extLst>
                    <a:ext uri="{9D8B030D-6E8A-4147-A177-3AD203B41FA5}">
                      <a16:colId xmlns:a16="http://schemas.microsoft.com/office/drawing/2014/main" val="3998983372"/>
                    </a:ext>
                  </a:extLst>
                </a:gridCol>
                <a:gridCol w="1722235">
                  <a:extLst>
                    <a:ext uri="{9D8B030D-6E8A-4147-A177-3AD203B41FA5}">
                      <a16:colId xmlns:a16="http://schemas.microsoft.com/office/drawing/2014/main" val="3575414464"/>
                    </a:ext>
                  </a:extLst>
                </a:gridCol>
                <a:gridCol w="1231115">
                  <a:extLst>
                    <a:ext uri="{9D8B030D-6E8A-4147-A177-3AD203B41FA5}">
                      <a16:colId xmlns:a16="http://schemas.microsoft.com/office/drawing/2014/main" val="2583687955"/>
                    </a:ext>
                  </a:extLst>
                </a:gridCol>
                <a:gridCol w="874172">
                  <a:extLst>
                    <a:ext uri="{9D8B030D-6E8A-4147-A177-3AD203B41FA5}">
                      <a16:colId xmlns:a16="http://schemas.microsoft.com/office/drawing/2014/main" val="3471548477"/>
                    </a:ext>
                  </a:extLst>
                </a:gridCol>
                <a:gridCol w="1646759">
                  <a:extLst>
                    <a:ext uri="{9D8B030D-6E8A-4147-A177-3AD203B41FA5}">
                      <a16:colId xmlns:a16="http://schemas.microsoft.com/office/drawing/2014/main" val="2146442334"/>
                    </a:ext>
                  </a:extLst>
                </a:gridCol>
                <a:gridCol w="1404560">
                  <a:extLst>
                    <a:ext uri="{9D8B030D-6E8A-4147-A177-3AD203B41FA5}">
                      <a16:colId xmlns:a16="http://schemas.microsoft.com/office/drawing/2014/main" val="2143834563"/>
                    </a:ext>
                  </a:extLst>
                </a:gridCol>
                <a:gridCol w="1404560">
                  <a:extLst>
                    <a:ext uri="{9D8B030D-6E8A-4147-A177-3AD203B41FA5}">
                      <a16:colId xmlns:a16="http://schemas.microsoft.com/office/drawing/2014/main" val="4061981300"/>
                    </a:ext>
                  </a:extLst>
                </a:gridCol>
              </a:tblGrid>
              <a:tr h="329472">
                <a:tc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방문번호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VISIT 1~3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VISIT 4~ VISIT 23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VISIT 24~25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VISIT 26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extLst>
                  <a:ext uri="{0D108BD9-81ED-4DB2-BD59-A6C34878D82A}">
                    <a16:rowId xmlns:a16="http://schemas.microsoft.com/office/drawing/2014/main" val="921747024"/>
                  </a:ext>
                </a:extLst>
              </a:tr>
              <a:tr h="238288">
                <a:tc rowSpan="2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방문시점</a:t>
                      </a:r>
                      <a:r>
                        <a:rPr lang="en-US" sz="1400" kern="100" baseline="30000" dirty="0">
                          <a:effectLst/>
                        </a:rPr>
                        <a:t>1)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Screening 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baseline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rTMS </a:t>
                      </a:r>
                      <a:r>
                        <a:rPr lang="ko-KR" sz="1400" kern="100">
                          <a:effectLst/>
                        </a:rPr>
                        <a:t>적용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marL="254000" indent="-2540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Follow up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Follow up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extLst>
                  <a:ext uri="{0D108BD9-81ED-4DB2-BD59-A6C34878D82A}">
                    <a16:rowId xmlns:a16="http://schemas.microsoft.com/office/drawing/2014/main" val="368788620"/>
                  </a:ext>
                </a:extLst>
              </a:tr>
              <a:tr h="23828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r>
                        <a:rPr lang="ko-KR" sz="1400" kern="100">
                          <a:effectLst/>
                        </a:rPr>
                        <a:t>주간</a:t>
                      </a:r>
                      <a:r>
                        <a:rPr lang="en-US" sz="1400" kern="100">
                          <a:effectLst/>
                        </a:rPr>
                        <a:t> 20</a:t>
                      </a:r>
                      <a:r>
                        <a:rPr lang="ko-KR" sz="1400" kern="100">
                          <a:effectLst/>
                        </a:rPr>
                        <a:t>회</a:t>
                      </a:r>
                      <a:r>
                        <a:rPr lang="en-US" sz="1400" kern="100">
                          <a:effectLst/>
                        </a:rPr>
                        <a:t> (</a:t>
                      </a:r>
                      <a:r>
                        <a:rPr lang="ko-KR" sz="1400" kern="100">
                          <a:effectLst/>
                        </a:rPr>
                        <a:t>월</a:t>
                      </a:r>
                      <a:r>
                        <a:rPr lang="en-US" sz="1400" kern="100">
                          <a:effectLst/>
                        </a:rPr>
                        <a:t>~</a:t>
                      </a:r>
                      <a:r>
                        <a:rPr lang="ko-KR" sz="1400" kern="100">
                          <a:effectLst/>
                        </a:rPr>
                        <a:t>금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 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 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extLst>
                  <a:ext uri="{0D108BD9-81ED-4DB2-BD59-A6C34878D82A}">
                    <a16:rowId xmlns:a16="http://schemas.microsoft.com/office/drawing/2014/main" val="4284925695"/>
                  </a:ext>
                </a:extLst>
              </a:tr>
              <a:tr h="329472">
                <a:tc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방문허용기간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-28 days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± </a:t>
                      </a:r>
                      <a:r>
                        <a:rPr lang="en-US" sz="1400" kern="100">
                          <a:effectLst/>
                        </a:rPr>
                        <a:t>7 day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± </a:t>
                      </a:r>
                      <a:r>
                        <a:rPr lang="en-US" sz="1400" kern="100">
                          <a:effectLst/>
                        </a:rPr>
                        <a:t>7 day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extLst>
                  <a:ext uri="{0D108BD9-81ED-4DB2-BD59-A6C34878D82A}">
                    <a16:rowId xmlns:a16="http://schemas.microsoft.com/office/drawing/2014/main" val="565840596"/>
                  </a:ext>
                </a:extLst>
              </a:tr>
              <a:tr h="238288">
                <a:tc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임상시험 설명 및 동의서 취득 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●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●</a:t>
                      </a:r>
                      <a:r>
                        <a:rPr lang="en-US" sz="1400" kern="0" dirty="0">
                          <a:effectLst/>
                        </a:rPr>
                        <a:t>)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extLst>
                  <a:ext uri="{0D108BD9-81ED-4DB2-BD59-A6C34878D82A}">
                    <a16:rowId xmlns:a16="http://schemas.microsoft.com/office/drawing/2014/main" val="2735376932"/>
                  </a:ext>
                </a:extLst>
              </a:tr>
              <a:tr h="329472"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적합성 판정</a:t>
                      </a:r>
                      <a:r>
                        <a:rPr lang="en-US" sz="1400" kern="0">
                          <a:effectLst/>
                        </a:rPr>
                        <a:t> (</a:t>
                      </a:r>
                      <a:r>
                        <a:rPr lang="ko-KR" sz="1400" kern="0">
                          <a:effectLst/>
                        </a:rPr>
                        <a:t>선정</a:t>
                      </a:r>
                      <a:r>
                        <a:rPr lang="en-US" sz="1400" kern="0">
                          <a:effectLst/>
                        </a:rPr>
                        <a:t>/</a:t>
                      </a:r>
                      <a:r>
                        <a:rPr lang="ko-KR" sz="1400" kern="0">
                          <a:effectLst/>
                        </a:rPr>
                        <a:t>제외기준 확인</a:t>
                      </a:r>
                      <a:r>
                        <a:rPr lang="en-US" sz="1400" kern="0">
                          <a:effectLst/>
                        </a:rPr>
                        <a:t>)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●</a:t>
                      </a:r>
                      <a:r>
                        <a:rPr lang="en-US" sz="1400" kern="0" dirty="0">
                          <a:effectLst/>
                        </a:rPr>
                        <a:t>)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extLst>
                  <a:ext uri="{0D108BD9-81ED-4DB2-BD59-A6C34878D82A}">
                    <a16:rowId xmlns:a16="http://schemas.microsoft.com/office/drawing/2014/main" val="370701609"/>
                  </a:ext>
                </a:extLst>
              </a:tr>
              <a:tr h="238288"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effectLst/>
                        </a:rPr>
                        <a:t>인구학적 정보</a:t>
                      </a:r>
                      <a:r>
                        <a:rPr lang="en-US" sz="1400" kern="0" baseline="30000" dirty="0">
                          <a:effectLst/>
                        </a:rPr>
                        <a:t>2)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(</a:t>
                      </a:r>
                      <a:r>
                        <a:rPr lang="ko-KR" sz="1400" kern="100">
                          <a:effectLst/>
                        </a:rPr>
                        <a:t>●</a:t>
                      </a:r>
                      <a:r>
                        <a:rPr lang="en-US" sz="1400" kern="0">
                          <a:effectLst/>
                        </a:rPr>
                        <a:t>)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extLst>
                  <a:ext uri="{0D108BD9-81ED-4DB2-BD59-A6C34878D82A}">
                    <a16:rowId xmlns:a16="http://schemas.microsoft.com/office/drawing/2014/main" val="3726185253"/>
                  </a:ext>
                </a:extLst>
              </a:tr>
              <a:tr h="238288"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effectLst/>
                        </a:rPr>
                        <a:t>활력징후</a:t>
                      </a:r>
                      <a:r>
                        <a:rPr lang="en-US" sz="1400" kern="0" baseline="30000" dirty="0">
                          <a:effectLst/>
                        </a:rPr>
                        <a:t>3)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(</a:t>
                      </a:r>
                      <a:r>
                        <a:rPr lang="ko-KR" sz="1400" kern="100">
                          <a:effectLst/>
                        </a:rPr>
                        <a:t>●</a:t>
                      </a:r>
                      <a:r>
                        <a:rPr lang="en-US" sz="1400" kern="0">
                          <a:effectLst/>
                        </a:rPr>
                        <a:t>)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extLst>
                  <a:ext uri="{0D108BD9-81ED-4DB2-BD59-A6C34878D82A}">
                    <a16:rowId xmlns:a16="http://schemas.microsoft.com/office/drawing/2014/main" val="674340354"/>
                  </a:ext>
                </a:extLst>
              </a:tr>
              <a:tr h="238288"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effectLst/>
                        </a:rPr>
                        <a:t>과거병력 조사</a:t>
                      </a:r>
                      <a:r>
                        <a:rPr lang="en-US" sz="1400" kern="0" baseline="30000" dirty="0">
                          <a:effectLst/>
                        </a:rPr>
                        <a:t>4)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(</a:t>
                      </a:r>
                      <a:r>
                        <a:rPr lang="ko-KR" sz="1400" kern="100">
                          <a:effectLst/>
                        </a:rPr>
                        <a:t>●</a:t>
                      </a:r>
                      <a:r>
                        <a:rPr lang="en-US" sz="1400" kern="0">
                          <a:effectLst/>
                        </a:rPr>
                        <a:t>)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extLst>
                  <a:ext uri="{0D108BD9-81ED-4DB2-BD59-A6C34878D82A}">
                    <a16:rowId xmlns:a16="http://schemas.microsoft.com/office/drawing/2014/main" val="644841455"/>
                  </a:ext>
                </a:extLst>
              </a:tr>
              <a:tr h="238288"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effectLst/>
                        </a:rPr>
                        <a:t>병용약물 조사</a:t>
                      </a:r>
                      <a:r>
                        <a:rPr lang="en-US" sz="1400" kern="0" baseline="30000" dirty="0">
                          <a:effectLst/>
                        </a:rPr>
                        <a:t>5)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extLst>
                  <a:ext uri="{0D108BD9-81ED-4DB2-BD59-A6C34878D82A}">
                    <a16:rowId xmlns:a16="http://schemas.microsoft.com/office/drawing/2014/main" val="2432544691"/>
                  </a:ext>
                </a:extLst>
              </a:tr>
              <a:tr h="238288"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사전 뇌파</a:t>
                      </a:r>
                      <a:r>
                        <a:rPr lang="en-US" sz="1400" kern="100" dirty="0">
                          <a:effectLst/>
                        </a:rPr>
                        <a:t> (EEG) </a:t>
                      </a:r>
                      <a:r>
                        <a:rPr lang="ko-KR" sz="1400" kern="100" dirty="0">
                          <a:effectLst/>
                        </a:rPr>
                        <a:t>검사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extLst>
                  <a:ext uri="{0D108BD9-81ED-4DB2-BD59-A6C34878D82A}">
                    <a16:rowId xmlns:a16="http://schemas.microsoft.com/office/drawing/2014/main" val="2890084957"/>
                  </a:ext>
                </a:extLst>
              </a:tr>
              <a:tr h="238288"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사전 심전도</a:t>
                      </a:r>
                      <a:r>
                        <a:rPr lang="en-US" sz="1400" kern="100" dirty="0">
                          <a:effectLst/>
                        </a:rPr>
                        <a:t>(ECG)</a:t>
                      </a:r>
                      <a:r>
                        <a:rPr lang="ko-KR" sz="1400" kern="100" dirty="0">
                          <a:effectLst/>
                        </a:rPr>
                        <a:t>검사 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extLst>
                  <a:ext uri="{0D108BD9-81ED-4DB2-BD59-A6C34878D82A}">
                    <a16:rowId xmlns:a16="http://schemas.microsoft.com/office/drawing/2014/main" val="1774598571"/>
                  </a:ext>
                </a:extLst>
              </a:tr>
              <a:tr h="238288">
                <a:tc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무작위 배정</a:t>
                      </a:r>
                      <a:r>
                        <a:rPr lang="en-US" sz="1400" kern="0" baseline="30000">
                          <a:effectLst/>
                        </a:rPr>
                        <a:t>6)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extLst>
                  <a:ext uri="{0D108BD9-81ED-4DB2-BD59-A6C34878D82A}">
                    <a16:rowId xmlns:a16="http://schemas.microsoft.com/office/drawing/2014/main" val="2751978655"/>
                  </a:ext>
                </a:extLst>
              </a:tr>
              <a:tr h="329472">
                <a:tc gridSpan="3">
                  <a:txBody>
                    <a:bodyPr/>
                    <a:lstStyle/>
                    <a:p>
                      <a:pPr marL="254000" indent="-2540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effectLst/>
                        </a:rPr>
                        <a:t>의료기기적용</a:t>
                      </a:r>
                      <a:r>
                        <a:rPr lang="en-US" sz="1400" kern="0" dirty="0">
                          <a:effectLst/>
                        </a:rPr>
                        <a:t>(</a:t>
                      </a:r>
                      <a:r>
                        <a:rPr lang="ko-KR" sz="1400" kern="0" dirty="0">
                          <a:effectLst/>
                        </a:rPr>
                        <a:t>그룹</a:t>
                      </a:r>
                      <a:r>
                        <a:rPr lang="en-US" sz="1400" kern="0" dirty="0">
                          <a:effectLst/>
                        </a:rPr>
                        <a:t>1: </a:t>
                      </a:r>
                      <a:r>
                        <a:rPr lang="en-US" sz="1400" kern="0" dirty="0" err="1">
                          <a:effectLst/>
                        </a:rPr>
                        <a:t>rTMS</a:t>
                      </a:r>
                      <a:r>
                        <a:rPr lang="en-US" sz="1400" kern="0" dirty="0">
                          <a:effectLst/>
                        </a:rPr>
                        <a:t>/ </a:t>
                      </a:r>
                      <a:r>
                        <a:rPr lang="ko-KR" sz="1400" kern="0" dirty="0">
                          <a:effectLst/>
                        </a:rPr>
                        <a:t>그룹</a:t>
                      </a:r>
                      <a:r>
                        <a:rPr lang="en-US" sz="1400" kern="0" dirty="0">
                          <a:effectLst/>
                        </a:rPr>
                        <a:t>2: Sham </a:t>
                      </a:r>
                      <a:r>
                        <a:rPr lang="ko-KR" sz="1400" kern="0" dirty="0">
                          <a:effectLst/>
                        </a:rPr>
                        <a:t>적용</a:t>
                      </a:r>
                      <a:r>
                        <a:rPr lang="en-US" sz="1400" kern="0" baseline="30000" dirty="0">
                          <a:effectLst/>
                        </a:rPr>
                        <a:t>7) </a:t>
                      </a:r>
                      <a:r>
                        <a:rPr lang="en-US" sz="1400" kern="0" dirty="0">
                          <a:effectLst/>
                        </a:rPr>
                        <a:t>)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extLst>
                  <a:ext uri="{0D108BD9-81ED-4DB2-BD59-A6C34878D82A}">
                    <a16:rowId xmlns:a16="http://schemas.microsoft.com/office/drawing/2014/main" val="3201512326"/>
                  </a:ext>
                </a:extLst>
              </a:tr>
              <a:tr h="329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ko-KR" sz="1400" kern="100" dirty="0">
                          <a:effectLst/>
                        </a:rPr>
                        <a:t>차</a:t>
                      </a:r>
                      <a:r>
                        <a:rPr lang="en-US" altLang="ko-KR" sz="1400" kern="100" dirty="0">
                          <a:effectLst/>
                        </a:rPr>
                        <a:t> </a:t>
                      </a:r>
                      <a:r>
                        <a:rPr lang="ko-KR" altLang="en-US" sz="1400" kern="100" dirty="0">
                          <a:effectLst/>
                        </a:rPr>
                        <a:t>평</a:t>
                      </a:r>
                      <a:r>
                        <a:rPr lang="ko-KR" sz="1400" kern="100" dirty="0">
                          <a:effectLst/>
                        </a:rPr>
                        <a:t>가변수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신경심리검사</a:t>
                      </a:r>
                      <a:r>
                        <a:rPr lang="en-US" sz="1400" kern="100" baseline="30000" dirty="0">
                          <a:effectLst/>
                        </a:rPr>
                        <a:t>8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●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extLst>
                  <a:ext uri="{0D108BD9-81ED-4DB2-BD59-A6C34878D82A}">
                    <a16:rowId xmlns:a16="http://schemas.microsoft.com/office/drawing/2014/main" val="522230292"/>
                  </a:ext>
                </a:extLst>
              </a:tr>
              <a:tr h="238750">
                <a:tc rowSpan="4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r>
                        <a:rPr lang="ko-KR" sz="1400" kern="100" dirty="0">
                          <a:effectLst/>
                        </a:rPr>
                        <a:t>차 평가 변수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K-GDS short form, S-IADL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●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extLst>
                  <a:ext uri="{0D108BD9-81ED-4DB2-BD59-A6C34878D82A}">
                    <a16:rowId xmlns:a16="http://schemas.microsoft.com/office/drawing/2014/main" val="131741354"/>
                  </a:ext>
                </a:extLst>
              </a:tr>
              <a:tr h="329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MRI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Structural MRI 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●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extLst>
                  <a:ext uri="{0D108BD9-81ED-4DB2-BD59-A6C34878D82A}">
                    <a16:rowId xmlns:a16="http://schemas.microsoft.com/office/drawing/2014/main" val="3321161044"/>
                  </a:ext>
                </a:extLst>
              </a:tr>
              <a:tr h="476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Diffusion tensor image</a:t>
                      </a:r>
                      <a:r>
                        <a:rPr lang="en-US" sz="1400" kern="100" baseline="30000" dirty="0">
                          <a:effectLst/>
                        </a:rPr>
                        <a:t>9)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●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extLst>
                  <a:ext uri="{0D108BD9-81ED-4DB2-BD59-A6C34878D82A}">
                    <a16:rowId xmlns:a16="http://schemas.microsoft.com/office/drawing/2014/main" val="2120946997"/>
                  </a:ext>
                </a:extLst>
              </a:tr>
              <a:tr h="2382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Resting fMRI</a:t>
                      </a:r>
                      <a:r>
                        <a:rPr lang="en-US" sz="1400" kern="100" baseline="30000" dirty="0">
                          <a:effectLst/>
                        </a:rPr>
                        <a:t>9)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extLst>
                  <a:ext uri="{0D108BD9-81ED-4DB2-BD59-A6C34878D82A}">
                    <a16:rowId xmlns:a16="http://schemas.microsoft.com/office/drawing/2014/main" val="3511707459"/>
                  </a:ext>
                </a:extLst>
              </a:tr>
              <a:tr h="238288">
                <a:tc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이상사례 확인 </a:t>
                      </a:r>
                      <a:r>
                        <a:rPr lang="en-US" sz="1400" kern="100" baseline="30000" dirty="0">
                          <a:effectLst/>
                        </a:rPr>
                        <a:t>10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r>
                        <a:rPr lang="en-US" sz="1400" kern="100" baseline="30000">
                          <a:effectLst/>
                        </a:rPr>
                        <a:t>11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●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●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259" marR="51259" marT="0" marB="0"/>
                </a:tc>
                <a:extLst>
                  <a:ext uri="{0D108BD9-81ED-4DB2-BD59-A6C34878D82A}">
                    <a16:rowId xmlns:a16="http://schemas.microsoft.com/office/drawing/2014/main" val="34762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89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2116</Words>
  <Application>Microsoft Macintosh PowerPoint</Application>
  <PresentationFormat>Widescreen</PresentationFormat>
  <Paragraphs>455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Times New Roman</vt:lpstr>
      <vt:lpstr>Wingdings</vt:lpstr>
      <vt:lpstr>Office 테마</vt:lpstr>
      <vt:lpstr>TMS 중간 미팅</vt:lpstr>
      <vt:lpstr>알츠하이머 병 환자를 대상으로  경두개 자기장 자극술 을 사용하여  기억력 및 인지기능의 변화 정도를 평가하기 위한   단일기관, 무작위배정, 평가자 눈가림, 탐색적  연구자 임상시험</vt:lpstr>
      <vt:lpstr>연구 개요 </vt:lpstr>
      <vt:lpstr>피험자 수 </vt:lpstr>
      <vt:lpstr>선정기준 </vt:lpstr>
      <vt:lpstr>제외기준</vt:lpstr>
      <vt:lpstr>임상시험 방법 </vt:lpstr>
      <vt:lpstr>마스크 변천사</vt:lpstr>
      <vt:lpstr>관찰 항목 및 관찰 방법</vt:lpstr>
      <vt:lpstr>1차 평가 변수</vt:lpstr>
      <vt:lpstr>2차 평가 변수 </vt:lpstr>
      <vt:lpstr>연구비</vt:lpstr>
      <vt:lpstr>2020년 12월 현재 진행 상황</vt:lpstr>
      <vt:lpstr>현재 진행 상황 일정표</vt:lpstr>
      <vt:lpstr>진행 중 논의사항</vt:lpstr>
      <vt:lpstr>1. 목 베개 사용</vt:lpstr>
      <vt:lpstr>PowerPoint Presentation</vt:lpstr>
      <vt:lpstr>PowerPoint Presentation</vt:lpstr>
      <vt:lpstr>진짜 자극 후기</vt:lpstr>
      <vt:lpstr>추가 비용</vt:lpstr>
      <vt:lpstr>대상자 사망 관련 IRB 보고</vt:lpstr>
      <vt:lpstr>2020.12.9 회의록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younghee Jung</dc:creator>
  <cp:lastModifiedBy>Microsoft Office User</cp:lastModifiedBy>
  <cp:revision>215</cp:revision>
  <dcterms:created xsi:type="dcterms:W3CDTF">2019-10-30T00:03:14Z</dcterms:created>
  <dcterms:modified xsi:type="dcterms:W3CDTF">2020-12-15T05:30:28Z</dcterms:modified>
</cp:coreProperties>
</file>