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E83CA64-8F4C-4089-BF04-1D333E967290}">
          <p14:sldIdLst>
            <p14:sldId id="256"/>
            <p14:sldId id="257"/>
            <p14:sldId id="258"/>
            <p14:sldId id="265"/>
            <p14:sldId id="259"/>
            <p14:sldId id="260"/>
            <p14:sldId id="261"/>
            <p14:sldId id="262"/>
            <p14:sldId id="263"/>
            <p14:sldId id="264"/>
            <p14:sldId id="267"/>
            <p14:sldId id="266"/>
            <p14:sldId id="268"/>
            <p14:sldId id="269"/>
            <p14:sldId id="271"/>
            <p14:sldId id="272"/>
            <p14:sldId id="273"/>
            <p14:sldId id="270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12" autoAdjust="0"/>
  </p:normalViewPr>
  <p:slideViewPr>
    <p:cSldViewPr>
      <p:cViewPr varScale="1">
        <p:scale>
          <a:sx n="73" d="100"/>
          <a:sy n="73" d="100"/>
        </p:scale>
        <p:origin x="-154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FFFA-5016-4187-85F2-DFA9E2C8B3D3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3CF43-E014-4CFB-B2B6-E9FAB9BE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6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인간을 비롯한 지구상의 다양한 고등 동물들은 가장 기초적인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감각기관을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눈의 시각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귀의 청각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코의 후각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혀의 미각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피부의 촉각이 그것이다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동물들도 그러하겠지만 특히 인간에게 있어서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이러한 다양한 외부의 자극들은 더욱 다양한 방식으로 우리의 오감을 자극하며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즐거움과 불쾌감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행복과 놀라움 같은 다양한 감정들이 생겨나게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뿐만 아니라 인간은 감각기관을 통해 받아들인 정보들을 바탕으로 수많은 종류의 학습을 이뤄내는 것도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특히 인간의 가장 기초적인 감각이자 유아기부터도 가장 강렬하게 느낄 수 있는 감각인 촉각은</a:t>
            </a:r>
            <a:r>
              <a:rPr lang="en-US" altLang="ko-KR" dirty="0" smtClean="0"/>
              <a:t>,</a:t>
            </a:r>
            <a:r>
              <a:rPr lang="ko-KR" altLang="en-US" dirty="0" smtClean="0"/>
              <a:t> 거의 모든 종류의 운동과 신체활동에 관계되어있다고 해도 무방할 정도로</a:t>
            </a:r>
            <a:endParaRPr lang="en-US" altLang="ko-KR" dirty="0" smtClean="0"/>
          </a:p>
          <a:p>
            <a:r>
              <a:rPr lang="ko-KR" altLang="en-US" dirty="0" smtClean="0"/>
              <a:t>우리의 삶에 매우 밀접하게 관계되어 있는 감각이다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2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우리가 피부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근육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뼈 등을 통해서 느끼는 모든 종류의 감각은 사실 </a:t>
            </a:r>
            <a:r>
              <a:rPr lang="ko-KR" altLang="en-US" dirty="0" smtClean="0"/>
              <a:t>촉각이라는 단어만으로는 표현하기에 부족하다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이를 표현하는 단어로는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체성</a:t>
            </a:r>
            <a:r>
              <a:rPr lang="ko-KR" altLang="en-US" dirty="0" smtClean="0"/>
              <a:t> 감각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체성</a:t>
            </a:r>
            <a:r>
              <a:rPr lang="ko-KR" altLang="en-US" dirty="0" smtClean="0"/>
              <a:t> 감각은 촉각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통증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온도변화 등을 중추신경계로 보내는 </a:t>
            </a:r>
            <a:r>
              <a:rPr lang="ko-KR" altLang="en-US" baseline="0" dirty="0" err="1" smtClean="0"/>
              <a:t>외수용성</a:t>
            </a:r>
            <a:r>
              <a:rPr lang="ko-KR" altLang="en-US" baseline="0" dirty="0" smtClean="0"/>
              <a:t> 감각과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근육의 늘어남과 수축된 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인대의 </a:t>
            </a:r>
            <a:r>
              <a:rPr lang="ko-KR" altLang="en-US" dirty="0" err="1" smtClean="0"/>
              <a:t>텐션</a:t>
            </a:r>
            <a:r>
              <a:rPr lang="ko-KR" altLang="en-US" baseline="0" dirty="0" smtClean="0"/>
              <a:t> 등을 </a:t>
            </a:r>
            <a:r>
              <a:rPr lang="ko-KR" altLang="en-US" baseline="0" dirty="0" smtClean="0"/>
              <a:t>토대로 </a:t>
            </a:r>
            <a:r>
              <a:rPr lang="ko-KR" altLang="en-US" baseline="0" dirty="0" smtClean="0"/>
              <a:t>내 몸의 위치나 움직임을 느끼게 하는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고유 감각</a:t>
            </a:r>
            <a:r>
              <a:rPr lang="en-US" altLang="ko-KR" baseline="0" dirty="0" smtClean="0"/>
              <a:t>’,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내장을 통해서 느끼는 내장 감각 등이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우리는 왼쪽 사진에서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고유 감각과 경험적 훈련을 바탕으로 날라오는 공을 타자라면 어떻게 칠지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포수라면 어떻게 잡을지를 순간적으로 빠르게 판단할 수 있으며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오른쪽 그림처럼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특별한 훈련이 없이도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앞을 보지 않더라도 신발 밑창을 통해 느껴지는 돌기의 느낌을 통해 앞에 계단과 같은 구조물이 있다는 것도 판단할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결국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어떠한 형태로든 인간의 </a:t>
            </a:r>
            <a:r>
              <a:rPr lang="ko-KR" altLang="en-US" baseline="0" dirty="0" smtClean="0"/>
              <a:t>삶에 밀접하게 연관되어있는 </a:t>
            </a:r>
            <a:r>
              <a:rPr lang="ko-KR" altLang="en-US" baseline="0" dirty="0" err="1" smtClean="0"/>
              <a:t>체성</a:t>
            </a:r>
            <a:r>
              <a:rPr lang="ko-KR" altLang="en-US" baseline="0" dirty="0" smtClean="0"/>
              <a:t> 감각이라는 것은 없어서는 안될 요소이지만 그에 비하여 연구가 이루어진 부분은 턱없이 부족한 </a:t>
            </a:r>
            <a:r>
              <a:rPr lang="ko-KR" altLang="en-US" baseline="0" dirty="0" smtClean="0"/>
              <a:t>실</a:t>
            </a:r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정이다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4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Chen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 논문에서는 </a:t>
            </a:r>
            <a:r>
              <a:rPr lang="en-US" altLang="ko-KR" dirty="0" smtClean="0"/>
              <a:t>2D motor</a:t>
            </a:r>
            <a:r>
              <a:rPr lang="en-US" altLang="ko-KR" baseline="0" dirty="0" smtClean="0"/>
              <a:t> adaptation task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performance</a:t>
            </a:r>
            <a:r>
              <a:rPr lang="ko-KR" altLang="en-US" baseline="0" dirty="0" smtClean="0"/>
              <a:t>를 </a:t>
            </a:r>
            <a:r>
              <a:rPr lang="en-US" altLang="ko-KR" dirty="0" smtClean="0"/>
              <a:t>decision making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motor noise</a:t>
            </a:r>
            <a:r>
              <a:rPr lang="ko-KR" altLang="en-US" dirty="0" smtClean="0"/>
              <a:t>를 혼합하는 </a:t>
            </a:r>
            <a:r>
              <a:rPr lang="en-US" altLang="ko-KR" dirty="0" smtClean="0"/>
              <a:t>modeling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설명하는 방식을 보여주었다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motor adaptation </a:t>
            </a:r>
            <a:r>
              <a:rPr lang="ko-KR" altLang="en-US" dirty="0" smtClean="0"/>
              <a:t>이 아니지만 이러한 </a:t>
            </a:r>
            <a:r>
              <a:rPr lang="en-US" altLang="ko-KR" dirty="0" smtClean="0"/>
              <a:t>decision making </a:t>
            </a:r>
            <a:r>
              <a:rPr lang="ko-KR" altLang="en-US" dirty="0" smtClean="0"/>
              <a:t>이 이루어질 수 있는 비슷한 상황에서</a:t>
            </a:r>
            <a:r>
              <a:rPr lang="en-US" altLang="ko-KR" dirty="0" smtClean="0"/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탐색적 강화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학습이 과제 불확실성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감각 불확실성 및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움직임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불확실성 앞에서 보상을 최적화하는 순차적 의사결정 과제인지 알아보고 싶다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fMRI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과정을 인간에게서 확인하고자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촉각과 운동능력을 모두 갖춘 가장 훌륭한 신체기관인 손을 이용하여</a:t>
            </a:r>
            <a:r>
              <a:rPr lang="ko-KR" altLang="en-US" baseline="0" dirty="0" smtClean="0"/>
              <a:t> 진동자극을 느낀 손과 그것을 토대로 하는 </a:t>
            </a:r>
            <a:r>
              <a:rPr lang="en-US" altLang="ko-KR" baseline="0" dirty="0" smtClean="0"/>
              <a:t>decision making</a:t>
            </a:r>
            <a:r>
              <a:rPr lang="ko-KR" altLang="en-US" baseline="0" dirty="0" smtClean="0"/>
              <a:t>을 살펴보고자 하는 실험을 계획했다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7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우리가 실험에서 피험자들에게 제공할 실험장비는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8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세부적인 실험과정은 이보다 복잡하지만 간단하게 정리하면 다음과 같은 세가지 방식의 실험이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진동수를 다르게 설정한 이유는 </a:t>
            </a:r>
            <a:r>
              <a:rPr lang="en-US" altLang="ko-KR" dirty="0" smtClean="0"/>
              <a:t>Weber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7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CF43-E014-4CFB-B2B6-E9FAB9BED3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6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2020-01-09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543800" cy="215009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From perception to decision making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7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Result </a:t>
            </a:r>
            <a:r>
              <a:rPr lang="en-US" altLang="ko-KR" sz="4000" dirty="0" smtClean="0"/>
              <a:t>(Low)</a:t>
            </a:r>
            <a:endParaRPr lang="ko-KR" altLang="en-US" dirty="0"/>
          </a:p>
        </p:txBody>
      </p:sp>
      <p:pic>
        <p:nvPicPr>
          <p:cNvPr id="6146" name="Picture 2" descr="C:\Users\psb62\OneDrive\사진\스크린샷\3LSG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sb62\OneDrive\사진\스크린샷\4KJW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1124744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sb62\OneDrive\사진\스크린샷\5KSH_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76987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psb62\OneDrive\사진\스크린샷\7KG_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3976987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9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Result </a:t>
            </a:r>
            <a:r>
              <a:rPr lang="en-US" altLang="ko-KR" sz="4000" dirty="0" smtClean="0"/>
              <a:t>(High)</a:t>
            </a:r>
            <a:endParaRPr lang="ko-KR" altLang="en-US" dirty="0"/>
          </a:p>
        </p:txBody>
      </p:sp>
      <p:pic>
        <p:nvPicPr>
          <p:cNvPr id="7170" name="Picture 2" descr="C:\Users\psb62\OneDrive\사진\스크린샷\3LSG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sb62\OneDrive\사진\스크린샷\4KJW_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1124744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psb62\OneDrive\사진\스크린샷\5KSH_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76987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psb62\OneDrive\사진\스크린샷\6KDH_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40" y="3976987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1026" name="Picture 2" descr="C:\Users\psb62\OneDrive\사진\스크린샷\5KSH_l_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" y="1412776"/>
            <a:ext cx="8443861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298678"/>
                  </p:ext>
                </p:extLst>
              </p:nvPr>
            </p:nvGraphicFramePr>
            <p:xfrm>
              <a:off x="107504" y="1700808"/>
              <a:ext cx="8280921" cy="4552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0307"/>
                    <a:gridCol w="2760307"/>
                    <a:gridCol w="2760307"/>
                  </a:tblGrid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Low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Participant 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 smtClean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16.3,14.0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baseline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 smtClean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baseline="0" smtClean="0">
                                      <a:latin typeface="Cambria Math"/>
                                    </a:rPr>
                                    <m:t>29.0</m:t>
                                  </m:r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,32.5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baseline="0" dirty="0" smtClean="0"/>
                        </a:p>
                      </a:txBody>
                      <a:tcPr anchor="ctr"/>
                    </a:tc>
                  </a:tr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Participant</a:t>
                          </a:r>
                          <a:r>
                            <a:rPr lang="en-US" altLang="ko-KR" baseline="0" dirty="0" smtClean="0"/>
                            <a:t>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 smtClean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16.8,11.6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baseline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 smtClean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22.6,22.0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i="1" dirty="0" smtClean="0">
                            <a:latin typeface="Cambria Math"/>
                          </a:endParaRPr>
                        </a:p>
                      </a:txBody>
                      <a:tcPr anchor="ctr"/>
                    </a:tc>
                  </a:tr>
                  <a:tr h="113807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Participant</a:t>
                          </a:r>
                          <a:r>
                            <a:rPr lang="en-US" altLang="ko-KR" baseline="0" dirty="0" smtClean="0"/>
                            <a:t> 3</a:t>
                          </a:r>
                          <a:endParaRPr lang="ko-KR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 smtClean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12.3,8.7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baseline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𝑒𝑟𝑟𝑜𝑟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aseline="0" dirty="0" smtClean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13.3,12.9</m:t>
                                      </m:r>
                                    </m:e>
                                    <m:sup>
                                      <m:r>
                                        <a:rPr lang="en-US" altLang="ko-KR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b="0" baseline="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298678"/>
                  </p:ext>
                </p:extLst>
              </p:nvPr>
            </p:nvGraphicFramePr>
            <p:xfrm>
              <a:off x="107504" y="1700808"/>
              <a:ext cx="8280921" cy="4552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0307"/>
                    <a:gridCol w="2760307"/>
                    <a:gridCol w="2760307"/>
                  </a:tblGrid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Low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Participant 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442" t="-100000" r="-100442" b="-199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100000" r="-221" b="-199465"/>
                          </a:stretch>
                        </a:blipFill>
                      </a:tcPr>
                    </a:tc>
                  </a:tr>
                  <a:tr h="11380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Participant</a:t>
                          </a:r>
                          <a:r>
                            <a:rPr lang="en-US" altLang="ko-KR" baseline="0" dirty="0" smtClean="0"/>
                            <a:t> 2</a:t>
                          </a:r>
                          <a:endParaRPr lang="en-US" altLang="ko-KR" baseline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442" t="-201075" r="-100442" b="-100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201075" r="-221" b="-100538"/>
                          </a:stretch>
                        </a:blipFill>
                      </a:tcPr>
                    </a:tc>
                  </a:tr>
                  <a:tr h="113807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Participant</a:t>
                          </a:r>
                          <a:r>
                            <a:rPr lang="en-US" altLang="ko-KR" baseline="0" dirty="0" smtClean="0"/>
                            <a:t> 3</a:t>
                          </a:r>
                          <a:endParaRPr lang="ko-KR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442" t="-299465" r="-100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299465" r="-2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88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2050" name="Picture 2" descr="C:\Users\psb62\OneDrive\사진\스크린샷\5KSH_l_mo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44824"/>
            <a:ext cx="8460433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State</a:t>
                </a:r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 ,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</a:rPr>
                      <m:t>∈[0:0.</m:t>
                    </m:r>
                    <m:r>
                      <a:rPr lang="en-US" altLang="ko-KR" b="0" i="1" smtClean="0">
                        <a:latin typeface="Cambria Math"/>
                      </a:rPr>
                      <m:t>5:180]</m:t>
                    </m:r>
                  </m:oMath>
                </a14:m>
                <a:endParaRPr lang="en-US" altLang="ko-KR" dirty="0"/>
              </a:p>
              <a:p>
                <a:r>
                  <a:rPr lang="en-US" altLang="ko-KR" sz="2800" dirty="0"/>
                  <a:t>Action</a:t>
                </a:r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r>
                  <a:rPr lang="en-US" altLang="ko-KR" sz="2800" dirty="0"/>
                  <a:t>Transition </a:t>
                </a:r>
                <a:r>
                  <a:rPr lang="en-US" altLang="ko-KR" sz="2800" dirty="0" err="1"/>
                  <a:t>func</a:t>
                </a:r>
                <a:r>
                  <a:rPr lang="en-US" altLang="ko-KR" sz="2800" dirty="0"/>
                  <a:t>.</a:t>
                </a:r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Pr</m:t>
                    </m:r>
                    <m:r>
                      <a:rPr lang="en-US" altLang="ko-KR" i="1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|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𝑎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sz="2800" dirty="0"/>
                  <a:t>Observation(reward) </a:t>
                </a:r>
                <a:r>
                  <a:rPr lang="en-US" altLang="ko-KR" sz="2800" dirty="0" err="1"/>
                  <a:t>func</a:t>
                </a:r>
                <a:r>
                  <a:rPr lang="en-US" altLang="ko-KR" sz="2800" dirty="0"/>
                  <a:t>.</a:t>
                </a:r>
                <a:r>
                  <a:rPr lang="en-US" altLang="ko-KR" dirty="0"/>
                  <a:t> : </a:t>
                </a:r>
                <a:endParaRPr lang="en-US" altLang="ko-KR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)~</m:t>
                      </m:r>
                      <m:r>
                        <a:rPr lang="en-US" altLang="ko-KR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𝑡𝑟𝑢𝑒𝑆𝑐𝑜𝑟𝑒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400050" lvl="1" indent="0">
                  <a:buNone/>
                </a:pPr>
                <a:endParaRPr lang="en-US" altLang="ko-KR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Γ</m:t>
                    </m:r>
                  </m:oMath>
                </a14:m>
                <a:r>
                  <a:rPr lang="en-US" altLang="ko-KR" sz="2400" dirty="0"/>
                  <a:t> is a likelihood uncertainty parameter about the score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sz="3200" dirty="0"/>
                  <a:t>Bayesian belief update</a:t>
                </a:r>
                <a:r>
                  <a:rPr lang="en-US" altLang="ko-KR" sz="28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sz="2800" i="1">
                                  <a:latin typeface="Cambria Math"/>
                                </a:rPr>
                                <m:t>×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i="1">
                                  <a:latin typeface="Cambria Math"/>
                                </a:rPr>
                                <m:t>×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sz="32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sz="32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32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32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32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ko-KR" sz="32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altLang="ko-KR" sz="32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sz="32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dirty="0"/>
              </a:p>
              <a:p>
                <a:endParaRPr lang="en-US" altLang="ko-KR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ko-KR" sz="2800" i="1">
                              <a:latin typeface="Cambria Math"/>
                            </a:rPr>
                            <m:t>×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𝑝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|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′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′∈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dirty="0"/>
              </a:p>
              <a:p>
                <a:r>
                  <a:rPr lang="en-US" altLang="ko-KR" sz="3200" dirty="0"/>
                  <a:t>Action selection</a:t>
                </a:r>
                <a:r>
                  <a:rPr lang="en-US" altLang="ko-KR" sz="28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r>
                        <a:rPr lang="en-US" altLang="ko-KR" sz="2800" i="1">
                          <a:latin typeface="Cambria Math"/>
                        </a:rPr>
                        <m:t>𝐸</m:t>
                      </m:r>
                      <m:r>
                        <a:rPr lang="en-US" altLang="ko-KR" sz="2800" i="1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𝑄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8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ko-KR" sz="28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" t="-1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화살표 3"/>
          <p:cNvSpPr/>
          <p:nvPr/>
        </p:nvSpPr>
        <p:spPr>
          <a:xfrm>
            <a:off x="899592" y="386104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r>
                        <a:rPr lang="en-US" altLang="ko-KR" sz="2800" i="1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800" i="1">
                              <a:latin typeface="Cambria Math"/>
                            </a:rPr>
                            <m:t>+⋯+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3200" i="1" dirty="0"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3200" dirty="0">
                    <a:ea typeface="Cambria" panose="02040503050406030204" pitchFamily="18" charset="0"/>
                  </a:rPr>
                  <a:t>The term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3200" i="1">
                            <a:latin typeface="Cambria Math"/>
                          </a:rPr>
                          <m:t>𝑡</m:t>
                        </m:r>
                        <m:r>
                          <a:rPr lang="en-US" altLang="ko-KR" sz="32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3200" dirty="0">
                    <a:ea typeface="Cambria" panose="02040503050406030204" pitchFamily="18" charset="0"/>
                  </a:rPr>
                  <a:t> is identical for all the actions at time step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sz="3200" dirty="0">
                    <a:ea typeface="Cambria" panose="02040503050406030204" pitchFamily="18" charset="0"/>
                  </a:rPr>
                  <a:t>, the above equation can therefore be further simplified as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∝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3200" dirty="0">
                    <a:ea typeface="Cambria" panose="02040503050406030204" pitchFamily="18" charset="0"/>
                  </a:rPr>
                  <a:t>We now have an action value of each action given the belief state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>
                    <a:ea typeface="Cambria" panose="02040503050406030204" pitchFamily="18" charset="0"/>
                  </a:rPr>
                  <a:t>based on QMDP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𝑏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∈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sz="2800" i="1">
                              <a:latin typeface="Cambria Math"/>
                            </a:rPr>
                            <m:t>𝑟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r>
                  <a:rPr lang="en-US" altLang="ko-KR" sz="3200" dirty="0"/>
                  <a:t>To prevent the lack of exploration, we can consider </a:t>
                </a:r>
                <a:r>
                  <a:rPr lang="en-US" altLang="ko-KR" sz="3200" i="1" dirty="0"/>
                  <a:t>soft-max action selection </a:t>
                </a:r>
                <a:r>
                  <a:rPr lang="en-US" altLang="ko-KR" sz="32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i="1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ko-KR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×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))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32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3200" i="1"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361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𝜏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altLang="ko-KR" sz="3200" i="1">
                                      <a:latin typeface="Cambria Math"/>
                                    </a:rPr>
                                    <m:t>))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0" r="-14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1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0" y="1733094"/>
            <a:ext cx="7186699" cy="453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1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Model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pic>
        <p:nvPicPr>
          <p:cNvPr id="1026" name="Picture 2" descr="D:\download\healthy-eyes-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11823"/>
            <a:ext cx="3185077" cy="192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wnload\f76aba91503ca82d4c13a87001f33eb1acca00bd9c3ecacb1c87f471faa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30" y="2957110"/>
            <a:ext cx="2078749" cy="13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wnload\Tinnitus-ea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60858"/>
            <a:ext cx="3167633" cy="21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wnload\tongue-facts-s3-taste-bud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6" y="4342943"/>
            <a:ext cx="296716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wnload\baby-428395_128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4917"/>
            <a:ext cx="2683083" cy="17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Open questions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탐색적 강화 학습이 과제 불확실성</a:t>
            </a:r>
            <a:r>
              <a:rPr lang="en-US" altLang="ko-KR" sz="2000" dirty="0"/>
              <a:t>, </a:t>
            </a:r>
            <a:r>
              <a:rPr lang="ko-KR" altLang="en-US" sz="2000" dirty="0"/>
              <a:t>감각 불확실성 및 움직임 불확실성 앞에서 보상을 최적화하는 순차적 의사결정 </a:t>
            </a:r>
            <a:r>
              <a:rPr lang="ko-KR" altLang="en-US" sz="2000" dirty="0" smtClean="0"/>
              <a:t>과제인가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진동수 차이에 따른 </a:t>
            </a:r>
            <a:r>
              <a:rPr lang="en-US" altLang="ko-KR" sz="2000" dirty="0" smtClean="0"/>
              <a:t>Reward expectation </a:t>
            </a:r>
            <a:r>
              <a:rPr lang="ko-KR" altLang="en-US" sz="2000" dirty="0"/>
              <a:t>의</a:t>
            </a:r>
            <a:r>
              <a:rPr lang="ko-KR" altLang="en-US" sz="2000" dirty="0" smtClean="0"/>
              <a:t> 유의미한 차이가 관찰되는가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어떤 </a:t>
            </a:r>
            <a:r>
              <a:rPr lang="en-US" altLang="ko-KR" sz="2000" dirty="0" smtClean="0"/>
              <a:t>Model </a:t>
            </a:r>
            <a:r>
              <a:rPr lang="ko-KR" altLang="en-US" sz="2000" dirty="0" smtClean="0"/>
              <a:t>이 어떤 진동수 영역에서의 강화학습을 잘 설명해줄 수 있는가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84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Somatic sense(</a:t>
            </a:r>
            <a:r>
              <a:rPr lang="ko-KR" altLang="en-US" dirty="0" err="1" smtClean="0"/>
              <a:t>체성</a:t>
            </a:r>
            <a:r>
              <a:rPr lang="ko-KR" altLang="en-US" dirty="0" smtClean="0"/>
              <a:t> 감각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exteroception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외수용성</a:t>
            </a:r>
            <a:r>
              <a:rPr lang="ko-KR" altLang="en-US" dirty="0" smtClean="0"/>
              <a:t> 감각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proprioception(</a:t>
            </a:r>
            <a:r>
              <a:rPr lang="ko-KR" altLang="en-US" dirty="0" smtClean="0"/>
              <a:t>고유 감각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enteroception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내장 감각</a:t>
            </a:r>
            <a:r>
              <a:rPr lang="en-US" altLang="ko-KR" dirty="0" smtClean="0"/>
              <a:t>)</a:t>
            </a:r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 descr="D:\download\Tactile_markings_stairs_for_visually_impai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03" y="1556792"/>
            <a:ext cx="2952328" cy="393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wnload\baseball-pitch-609x4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0702"/>
            <a:ext cx="4365613" cy="300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5903732" cy="5354307"/>
          </a:xfrm>
        </p:spPr>
      </p:pic>
    </p:spTree>
    <p:extLst>
      <p:ext uri="{BB962C8B-B14F-4D97-AF65-F5344CB8AC3E}">
        <p14:creationId xmlns:p14="http://schemas.microsoft.com/office/powerpoint/2010/main" val="40741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pic>
        <p:nvPicPr>
          <p:cNvPr id="3074" name="Picture 2" descr="D:\download\제목 없음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7375"/>
            <a:ext cx="7620000" cy="42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2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Experimental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ini Piezo Tactile Stimulator (</a:t>
            </a:r>
            <a:r>
              <a:rPr lang="en-US" altLang="ko-KR" dirty="0" err="1" smtClean="0"/>
              <a:t>mPTS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Tablet</a:t>
            </a:r>
            <a:endParaRPr lang="ko-KR" altLang="en-US" dirty="0"/>
          </a:p>
        </p:txBody>
      </p:sp>
      <p:pic>
        <p:nvPicPr>
          <p:cNvPr id="5122" name="Picture 2" descr="C:\Users\psb62\OneDrive\사진\카메라 앨범\20191118_0958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63" y="2132856"/>
            <a:ext cx="232022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download\touchpad-1-1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81128"/>
            <a:ext cx="331236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2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Experimental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Discrimination Task</a:t>
            </a:r>
          </a:p>
          <a:p>
            <a:pPr lvl="1"/>
            <a:r>
              <a:rPr lang="en-US" altLang="ko-KR" dirty="0" smtClean="0"/>
              <a:t>Low Frequency*</a:t>
            </a:r>
          </a:p>
          <a:p>
            <a:pPr lvl="1"/>
            <a:r>
              <a:rPr lang="en-US" altLang="ko-KR" dirty="0" smtClean="0"/>
              <a:t>High Frequency</a:t>
            </a:r>
            <a:r>
              <a:rPr lang="en-US" altLang="ko-KR" dirty="0" smtClean="0"/>
              <a:t>**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Hidden Target </a:t>
            </a:r>
            <a:r>
              <a:rPr lang="en-US" altLang="ko-KR" dirty="0" smtClean="0"/>
              <a:t>Task</a:t>
            </a:r>
          </a:p>
          <a:p>
            <a:pPr lvl="1"/>
            <a:r>
              <a:rPr lang="en-US" altLang="ko-KR" dirty="0"/>
              <a:t>Low Frequency*</a:t>
            </a:r>
          </a:p>
          <a:p>
            <a:pPr lvl="1"/>
            <a:r>
              <a:rPr lang="en-US" altLang="ko-KR" dirty="0"/>
              <a:t>High Frequency</a:t>
            </a:r>
            <a:r>
              <a:rPr lang="en-US" altLang="ko-KR" dirty="0" smtClean="0"/>
              <a:t>**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Reaching Task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r>
              <a:rPr lang="en-US" altLang="ko-KR" dirty="0" smtClean="0"/>
              <a:t>						*   </a:t>
            </a:r>
            <a:r>
              <a:rPr lang="en-US" altLang="ko-KR" dirty="0" smtClean="0"/>
              <a:t>14-26Hz</a:t>
            </a:r>
          </a:p>
          <a:p>
            <a:pPr marL="411480" lvl="1" indent="0">
              <a:buNone/>
            </a:pPr>
            <a:r>
              <a:rPr lang="en-US" altLang="ko-KR" dirty="0" smtClean="0"/>
              <a:t>						** </a:t>
            </a:r>
            <a:r>
              <a:rPr lang="en-US" altLang="ko-KR" dirty="0" smtClean="0"/>
              <a:t>34-46Hz</a:t>
            </a:r>
          </a:p>
        </p:txBody>
      </p:sp>
    </p:spTree>
    <p:extLst>
      <p:ext uri="{BB962C8B-B14F-4D97-AF65-F5344CB8AC3E}">
        <p14:creationId xmlns:p14="http://schemas.microsoft.com/office/powerpoint/2010/main" val="7062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Discrimination Task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30532" y="1567146"/>
                <a:ext cx="1609000" cy="504055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2000" dirty="0"/>
                          <m:t>before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(1s)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0532" y="1567146"/>
                <a:ext cx="1609000" cy="504055"/>
              </a:xfrm>
              <a:blipFill rotWithShape="1">
                <a:blip r:embed="rId2"/>
                <a:stretch>
                  <a:fillRect t="-4819"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7" y="1412776"/>
            <a:ext cx="2341067" cy="1316850"/>
          </a:xfrm>
          <a:prstGeom prst="rect">
            <a:avLst/>
          </a:prstGeom>
          <a:scene3d>
            <a:camera prst="orthographicFront">
              <a:rot lat="1200000" lon="19799999" rev="0"/>
            </a:camera>
            <a:lightRig rig="threePt" dir="t"/>
          </a:scene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71" y="5151098"/>
            <a:ext cx="2341067" cy="1316850"/>
          </a:xfrm>
          <a:prstGeom prst="rect">
            <a:avLst/>
          </a:prstGeom>
          <a:scene3d>
            <a:camera prst="orthographicFront">
              <a:rot lat="1200000" lon="19799999" rev="0"/>
            </a:camera>
            <a:lightRig rig="threePt" dir="t"/>
          </a:scene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5" y="3262301"/>
            <a:ext cx="2341067" cy="1316850"/>
          </a:xfrm>
          <a:prstGeom prst="rect">
            <a:avLst/>
          </a:prstGeom>
          <a:scene3d>
            <a:camera prst="orthographicFront">
              <a:rot lat="1200000" lon="19799999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78602" y="3284984"/>
                <a:ext cx="1393397" cy="418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2000" b="0" i="0" dirty="0" smtClean="0"/>
                          <m:t>after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(1s)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02" y="3284984"/>
                <a:ext cx="1393397" cy="418513"/>
              </a:xfrm>
              <a:prstGeom prst="rect">
                <a:avLst/>
              </a:prstGeom>
              <a:blipFill rotWithShape="1">
                <a:blip r:embed="rId7"/>
                <a:stretch>
                  <a:fillRect t="-5797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18188" y="2727730"/>
            <a:ext cx="67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.5 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7388" y="4571836"/>
            <a:ext cx="5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s</a:t>
            </a:r>
          </a:p>
        </p:txBody>
      </p:sp>
      <p:sp>
        <p:nvSpPr>
          <p:cNvPr id="9" name="오른쪽 화살표 8"/>
          <p:cNvSpPr/>
          <p:nvPr/>
        </p:nvSpPr>
        <p:spPr>
          <a:xfrm rot="4004732">
            <a:off x="1434128" y="2894235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4004732">
            <a:off x="2116597" y="4777083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3935906" y="5478688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008597" y="1027264"/>
            <a:ext cx="126014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 smtClean="0"/>
              <a:t>}</a:t>
            </a:r>
            <a:endParaRPr lang="ko-KR" altLang="en-US" sz="23900" dirty="0"/>
          </a:p>
        </p:txBody>
      </p:sp>
      <p:sp>
        <p:nvSpPr>
          <p:cNvPr id="10" name="TextBox 9"/>
          <p:cNvSpPr txBox="1"/>
          <p:nvPr/>
        </p:nvSpPr>
        <p:spPr>
          <a:xfrm>
            <a:off x="5293656" y="208227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reward</a:t>
            </a:r>
            <a:endParaRPr lang="ko-KR" altLang="en-US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16016" y="3645168"/>
            <a:ext cx="2304250" cy="1296000"/>
            <a:chOff x="4716016" y="3645168"/>
            <a:chExt cx="2304250" cy="1296000"/>
          </a:xfrm>
        </p:grpSpPr>
        <p:pic>
          <p:nvPicPr>
            <p:cNvPr id="4099" name="Picture 3" descr="C:\Users\psb62\OneDrive\사진\스크린샷\Discrimination Task (5)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3645168"/>
              <a:ext cx="2304250" cy="12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E:\download\100원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760" y="3942241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4716016" y="5085184"/>
            <a:ext cx="2304250" cy="1296000"/>
            <a:chOff x="4716016" y="5085184"/>
            <a:chExt cx="2304250" cy="1296000"/>
          </a:xfrm>
        </p:grpSpPr>
        <p:pic>
          <p:nvPicPr>
            <p:cNvPr id="4098" name="Picture 2" descr="C:\Users\psb62\OneDrive\사진\스크린샷\Discrimination Task (4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085184"/>
              <a:ext cx="2304250" cy="12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download\0원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669" y="537318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04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 smtClean="0"/>
              <a:t>Hidden Target 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35824" y="1674161"/>
            <a:ext cx="2195386" cy="39633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 smtClean="0"/>
              <a:t>reaching (1.5s)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7" y="1412776"/>
            <a:ext cx="2341067" cy="1316850"/>
          </a:xfrm>
          <a:prstGeom prst="rect">
            <a:avLst/>
          </a:prstGeom>
          <a:scene3d>
            <a:camera prst="orthographicFront">
              <a:rot lat="1200000" lon="19799989" rev="0"/>
            </a:camera>
            <a:lightRig rig="threePt" dir="t"/>
          </a:scene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51" y="3265864"/>
            <a:ext cx="2341067" cy="1316850"/>
          </a:xfrm>
          <a:prstGeom prst="rect">
            <a:avLst/>
          </a:prstGeom>
          <a:scene3d>
            <a:camera prst="orthographicFront">
              <a:rot lat="1200000" lon="19799989" rev="0"/>
            </a:camera>
            <a:lightRig rig="threePt" dir="t"/>
          </a:scene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0" y="5272999"/>
            <a:ext cx="2341067" cy="1316850"/>
          </a:xfrm>
          <a:prstGeom prst="rect">
            <a:avLst/>
          </a:prstGeom>
          <a:scene3d>
            <a:camera prst="orthographicFront">
              <a:rot lat="1200000" lon="19799989" rev="0"/>
            </a:camera>
            <a:lightRig rig="threePt" dir="t"/>
          </a:scene3d>
        </p:spPr>
      </p:pic>
      <p:sp>
        <p:nvSpPr>
          <p:cNvPr id="7" name="오른쪽 화살표 6"/>
          <p:cNvSpPr/>
          <p:nvPr/>
        </p:nvSpPr>
        <p:spPr>
          <a:xfrm rot="4004732">
            <a:off x="1530933" y="2904285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4004732">
            <a:off x="2258983" y="4871284"/>
            <a:ext cx="407252" cy="23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352518" y="3527952"/>
            <a:ext cx="1867554" cy="396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altLang="ko-KR" sz="2000" dirty="0" smtClean="0"/>
              <a:t>Feedback (1s)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103948" y="5560878"/>
            <a:ext cx="1656184" cy="396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altLang="ko-KR" sz="2000" dirty="0" smtClean="0"/>
              <a:t>show </a:t>
            </a:r>
            <a:r>
              <a:rPr lang="en-US" altLang="ko-KR" sz="2000" dirty="0" smtClean="0"/>
              <a:t>target*</a:t>
            </a:r>
            <a:endParaRPr lang="en-US" altLang="ko-KR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32656"/>
            <a:ext cx="126014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dirty="0" smtClean="0"/>
              <a:t>}</a:t>
            </a:r>
            <a:endParaRPr lang="ko-KR" altLang="en-US" sz="28700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2544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 trials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8551" y="2729626"/>
            <a:ext cx="5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2180" y="6099688"/>
            <a:ext cx="147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Total 16 targets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55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845</TotalTime>
  <Words>1082</Words>
  <Application>Microsoft Office PowerPoint</Application>
  <PresentationFormat>화면 슬라이드 쇼(4:3)</PresentationFormat>
  <Paragraphs>121</Paragraphs>
  <Slides>20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근접</vt:lpstr>
      <vt:lpstr>From perception to decision making</vt:lpstr>
      <vt:lpstr>Introduction</vt:lpstr>
      <vt:lpstr>Introduction</vt:lpstr>
      <vt:lpstr>Introduction</vt:lpstr>
      <vt:lpstr>Introduction</vt:lpstr>
      <vt:lpstr>Experimental Design</vt:lpstr>
      <vt:lpstr>Experimental Design</vt:lpstr>
      <vt:lpstr>Discrimination Task</vt:lpstr>
      <vt:lpstr>Hidden Target Task</vt:lpstr>
      <vt:lpstr>Result (Low)</vt:lpstr>
      <vt:lpstr>Result (High)</vt:lpstr>
      <vt:lpstr>Result</vt:lpstr>
      <vt:lpstr>Result</vt:lpstr>
      <vt:lpstr>Result</vt:lpstr>
      <vt:lpstr>Model</vt:lpstr>
      <vt:lpstr>Model</vt:lpstr>
      <vt:lpstr>Model</vt:lpstr>
      <vt:lpstr>Model</vt:lpstr>
      <vt:lpstr>Model Analysis</vt:lpstr>
      <vt:lpstr>Open questions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perception to  decision making</dc:title>
  <dc:creator>Microsoft Corporation</dc:creator>
  <cp:lastModifiedBy>sungbeen park</cp:lastModifiedBy>
  <cp:revision>101</cp:revision>
  <dcterms:created xsi:type="dcterms:W3CDTF">2006-10-05T04:04:58Z</dcterms:created>
  <dcterms:modified xsi:type="dcterms:W3CDTF">2020-01-09T06:34:44Z</dcterms:modified>
</cp:coreProperties>
</file>