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94" r:id="rId1"/>
  </p:sldMasterIdLst>
  <p:notesMasterIdLst>
    <p:notesMasterId r:id="rId34"/>
  </p:notesMasterIdLst>
  <p:handoutMasterIdLst>
    <p:handoutMasterId r:id="rId35"/>
  </p:handoutMasterIdLst>
  <p:sldIdLst>
    <p:sldId id="347" r:id="rId2"/>
    <p:sldId id="350" r:id="rId3"/>
    <p:sldId id="257" r:id="rId4"/>
    <p:sldId id="258" r:id="rId5"/>
    <p:sldId id="348" r:id="rId6"/>
    <p:sldId id="349" r:id="rId7"/>
    <p:sldId id="261" r:id="rId8"/>
    <p:sldId id="271" r:id="rId9"/>
    <p:sldId id="275" r:id="rId10"/>
    <p:sldId id="256" r:id="rId11"/>
    <p:sldId id="259" r:id="rId12"/>
    <p:sldId id="260" r:id="rId13"/>
    <p:sldId id="317" r:id="rId14"/>
    <p:sldId id="318" r:id="rId15"/>
    <p:sldId id="319" r:id="rId16"/>
    <p:sldId id="320" r:id="rId17"/>
    <p:sldId id="329" r:id="rId18"/>
    <p:sldId id="343" r:id="rId19"/>
    <p:sldId id="324" r:id="rId20"/>
    <p:sldId id="325" r:id="rId21"/>
    <p:sldId id="326" r:id="rId22"/>
    <p:sldId id="346" r:id="rId23"/>
    <p:sldId id="331" r:id="rId24"/>
    <p:sldId id="330" r:id="rId25"/>
    <p:sldId id="334" r:id="rId26"/>
    <p:sldId id="323" r:id="rId27"/>
    <p:sldId id="322" r:id="rId28"/>
    <p:sldId id="344" r:id="rId29"/>
    <p:sldId id="345" r:id="rId30"/>
    <p:sldId id="264" r:id="rId31"/>
    <p:sldId id="262" r:id="rId32"/>
    <p:sldId id="265" r:id="rId3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12" charset="0"/>
        <a:ea typeface="+mn-ea"/>
        <a:cs typeface="+mn-cs"/>
      </a:defRPr>
    </a:lvl1pPr>
    <a:lvl2pPr marL="411476" algn="l" rtl="0" fontAlgn="base">
      <a:spcBef>
        <a:spcPct val="0"/>
      </a:spcBef>
      <a:spcAft>
        <a:spcPct val="0"/>
      </a:spcAft>
      <a:defRPr sz="2200" kern="1200">
        <a:solidFill>
          <a:schemeClr val="tx1"/>
        </a:solidFill>
        <a:latin typeface="Times New Roman" pitchFamily="-112" charset="0"/>
        <a:ea typeface="+mn-ea"/>
        <a:cs typeface="+mn-cs"/>
      </a:defRPr>
    </a:lvl2pPr>
    <a:lvl3pPr marL="822952" algn="l" rtl="0" fontAlgn="base">
      <a:spcBef>
        <a:spcPct val="0"/>
      </a:spcBef>
      <a:spcAft>
        <a:spcPct val="0"/>
      </a:spcAft>
      <a:defRPr sz="2200" kern="1200">
        <a:solidFill>
          <a:schemeClr val="tx1"/>
        </a:solidFill>
        <a:latin typeface="Times New Roman" pitchFamily="-112" charset="0"/>
        <a:ea typeface="+mn-ea"/>
        <a:cs typeface="+mn-cs"/>
      </a:defRPr>
    </a:lvl3pPr>
    <a:lvl4pPr marL="1234427" algn="l" rtl="0" fontAlgn="base">
      <a:spcBef>
        <a:spcPct val="0"/>
      </a:spcBef>
      <a:spcAft>
        <a:spcPct val="0"/>
      </a:spcAft>
      <a:defRPr sz="2200" kern="1200">
        <a:solidFill>
          <a:schemeClr val="tx1"/>
        </a:solidFill>
        <a:latin typeface="Times New Roman" pitchFamily="-112" charset="0"/>
        <a:ea typeface="+mn-ea"/>
        <a:cs typeface="+mn-cs"/>
      </a:defRPr>
    </a:lvl4pPr>
    <a:lvl5pPr marL="1645904" algn="l" rtl="0" fontAlgn="base">
      <a:spcBef>
        <a:spcPct val="0"/>
      </a:spcBef>
      <a:spcAft>
        <a:spcPct val="0"/>
      </a:spcAft>
      <a:defRPr sz="2200" kern="1200">
        <a:solidFill>
          <a:schemeClr val="tx1"/>
        </a:solidFill>
        <a:latin typeface="Times New Roman" pitchFamily="-112" charset="0"/>
        <a:ea typeface="+mn-ea"/>
        <a:cs typeface="+mn-cs"/>
      </a:defRPr>
    </a:lvl5pPr>
    <a:lvl6pPr marL="2057379" algn="l" defTabSz="411476" rtl="0" eaLnBrk="1" latinLnBrk="0" hangingPunct="1">
      <a:defRPr sz="2200" kern="1200">
        <a:solidFill>
          <a:schemeClr val="tx1"/>
        </a:solidFill>
        <a:latin typeface="Times New Roman" pitchFamily="-112" charset="0"/>
        <a:ea typeface="+mn-ea"/>
        <a:cs typeface="+mn-cs"/>
      </a:defRPr>
    </a:lvl6pPr>
    <a:lvl7pPr marL="2468856" algn="l" defTabSz="411476" rtl="0" eaLnBrk="1" latinLnBrk="0" hangingPunct="1">
      <a:defRPr sz="2200" kern="1200">
        <a:solidFill>
          <a:schemeClr val="tx1"/>
        </a:solidFill>
        <a:latin typeface="Times New Roman" pitchFamily="-112" charset="0"/>
        <a:ea typeface="+mn-ea"/>
        <a:cs typeface="+mn-cs"/>
      </a:defRPr>
    </a:lvl7pPr>
    <a:lvl8pPr marL="2880331" algn="l" defTabSz="411476" rtl="0" eaLnBrk="1" latinLnBrk="0" hangingPunct="1">
      <a:defRPr sz="2200" kern="1200">
        <a:solidFill>
          <a:schemeClr val="tx1"/>
        </a:solidFill>
        <a:latin typeface="Times New Roman" pitchFamily="-112" charset="0"/>
        <a:ea typeface="+mn-ea"/>
        <a:cs typeface="+mn-cs"/>
      </a:defRPr>
    </a:lvl8pPr>
    <a:lvl9pPr marL="3291807" algn="l" defTabSz="411476" rtl="0" eaLnBrk="1" latinLnBrk="0" hangingPunct="1">
      <a:defRPr sz="2200" kern="1200">
        <a:solidFill>
          <a:schemeClr val="tx1"/>
        </a:solidFill>
        <a:latin typeface="Times New Roman" pitchFamily="-112"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5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84580" autoAdjust="0"/>
  </p:normalViewPr>
  <p:slideViewPr>
    <p:cSldViewPr>
      <p:cViewPr varScale="1">
        <p:scale>
          <a:sx n="72" d="100"/>
          <a:sy n="72" d="100"/>
        </p:scale>
        <p:origin x="1181" y="58"/>
      </p:cViewPr>
      <p:guideLst>
        <p:guide orient="horz" pos="1920"/>
        <p:guide pos="25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B09FBF-8809-7C45-9CAA-C12E09C7310C}" type="slidenum">
              <a:rPr lang="en-US" smtClean="0"/>
              <a:pPr/>
              <a:t>‹#›</a:t>
            </a:fld>
            <a:endParaRPr lang="en-US"/>
          </a:p>
        </p:txBody>
      </p:sp>
    </p:spTree>
    <p:extLst>
      <p:ext uri="{BB962C8B-B14F-4D97-AF65-F5344CB8AC3E}">
        <p14:creationId xmlns:p14="http://schemas.microsoft.com/office/powerpoint/2010/main" val="1586777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CD3BC3-DF98-B647-8C3F-8EC5AB2F5D16}" type="datetimeFigureOut">
              <a:rPr lang="en-US" smtClean="0"/>
              <a:pPr/>
              <a:t>3/30/2022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47FE3-57FB-934D-8A28-46416482A7E2}" type="slidenum">
              <a:rPr lang="en-US" smtClean="0"/>
              <a:pPr/>
              <a:t>‹#›</a:t>
            </a:fld>
            <a:endParaRPr lang="en-US"/>
          </a:p>
        </p:txBody>
      </p:sp>
    </p:spTree>
    <p:extLst>
      <p:ext uri="{BB962C8B-B14F-4D97-AF65-F5344CB8AC3E}">
        <p14:creationId xmlns:p14="http://schemas.microsoft.com/office/powerpoint/2010/main" val="2679711530"/>
      </p:ext>
    </p:extLst>
  </p:cSld>
  <p:clrMap bg1="lt1" tx1="dk1" bg2="lt2" tx2="dk2" accent1="accent1" accent2="accent2" accent3="accent3" accent4="accent4" accent5="accent5" accent6="accent6" hlink="hlink" folHlink="folHlink"/>
  <p:notesStyle>
    <a:lvl1pPr marL="0" algn="l" defTabSz="411476" rtl="0" eaLnBrk="1" latinLnBrk="0" hangingPunct="1">
      <a:defRPr sz="1100" kern="1200">
        <a:solidFill>
          <a:schemeClr val="tx1"/>
        </a:solidFill>
        <a:latin typeface="+mn-lt"/>
        <a:ea typeface="+mn-ea"/>
        <a:cs typeface="+mn-cs"/>
      </a:defRPr>
    </a:lvl1pPr>
    <a:lvl2pPr marL="411476" algn="l" defTabSz="411476" rtl="0" eaLnBrk="1" latinLnBrk="0" hangingPunct="1">
      <a:defRPr sz="1100" kern="1200">
        <a:solidFill>
          <a:schemeClr val="tx1"/>
        </a:solidFill>
        <a:latin typeface="+mn-lt"/>
        <a:ea typeface="+mn-ea"/>
        <a:cs typeface="+mn-cs"/>
      </a:defRPr>
    </a:lvl2pPr>
    <a:lvl3pPr marL="822952" algn="l" defTabSz="411476" rtl="0" eaLnBrk="1" latinLnBrk="0" hangingPunct="1">
      <a:defRPr sz="1100" kern="1200">
        <a:solidFill>
          <a:schemeClr val="tx1"/>
        </a:solidFill>
        <a:latin typeface="+mn-lt"/>
        <a:ea typeface="+mn-ea"/>
        <a:cs typeface="+mn-cs"/>
      </a:defRPr>
    </a:lvl3pPr>
    <a:lvl4pPr marL="1234427" algn="l" defTabSz="411476" rtl="0" eaLnBrk="1" latinLnBrk="0" hangingPunct="1">
      <a:defRPr sz="1100" kern="1200">
        <a:solidFill>
          <a:schemeClr val="tx1"/>
        </a:solidFill>
        <a:latin typeface="+mn-lt"/>
        <a:ea typeface="+mn-ea"/>
        <a:cs typeface="+mn-cs"/>
      </a:defRPr>
    </a:lvl4pPr>
    <a:lvl5pPr marL="1645904" algn="l" defTabSz="411476" rtl="0" eaLnBrk="1" latinLnBrk="0" hangingPunct="1">
      <a:defRPr sz="1100" kern="1200">
        <a:solidFill>
          <a:schemeClr val="tx1"/>
        </a:solidFill>
        <a:latin typeface="+mn-lt"/>
        <a:ea typeface="+mn-ea"/>
        <a:cs typeface="+mn-cs"/>
      </a:defRPr>
    </a:lvl5pPr>
    <a:lvl6pPr marL="2057379" algn="l" defTabSz="411476" rtl="0" eaLnBrk="1" latinLnBrk="0" hangingPunct="1">
      <a:defRPr sz="1100" kern="1200">
        <a:solidFill>
          <a:schemeClr val="tx1"/>
        </a:solidFill>
        <a:latin typeface="+mn-lt"/>
        <a:ea typeface="+mn-ea"/>
        <a:cs typeface="+mn-cs"/>
      </a:defRPr>
    </a:lvl6pPr>
    <a:lvl7pPr marL="2468856" algn="l" defTabSz="411476" rtl="0" eaLnBrk="1" latinLnBrk="0" hangingPunct="1">
      <a:defRPr sz="1100" kern="1200">
        <a:solidFill>
          <a:schemeClr val="tx1"/>
        </a:solidFill>
        <a:latin typeface="+mn-lt"/>
        <a:ea typeface="+mn-ea"/>
        <a:cs typeface="+mn-cs"/>
      </a:defRPr>
    </a:lvl7pPr>
    <a:lvl8pPr marL="2880331" algn="l" defTabSz="411476" rtl="0" eaLnBrk="1" latinLnBrk="0" hangingPunct="1">
      <a:defRPr sz="1100" kern="1200">
        <a:solidFill>
          <a:schemeClr val="tx1"/>
        </a:solidFill>
        <a:latin typeface="+mn-lt"/>
        <a:ea typeface="+mn-ea"/>
        <a:cs typeface="+mn-cs"/>
      </a:defRPr>
    </a:lvl8pPr>
    <a:lvl9pPr marL="3291807" algn="l" defTabSz="4114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E59693-9D76-E2B1-8994-D1825780A608}"/>
              </a:ext>
            </a:extLst>
          </p:cNvPr>
          <p:cNvSpPr>
            <a:spLocks noGrp="1" noChangeArrowheads="1"/>
          </p:cNvSpPr>
          <p:nvPr>
            <p:ph type="sldNum" sz="quarter" idx="5"/>
          </p:nvPr>
        </p:nvSpPr>
        <p:spPr>
          <a:ln/>
        </p:spPr>
        <p:txBody>
          <a:bodyPr/>
          <a:lstStyle/>
          <a:p>
            <a:fld id="{91EDBD6C-D06F-4B76-897D-D6035F2DBB57}" type="slidenum">
              <a:rPr lang="en-US" altLang="en-US"/>
              <a:pPr/>
              <a:t>1</a:t>
            </a:fld>
            <a:endParaRPr lang="en-US" altLang="en-US"/>
          </a:p>
        </p:txBody>
      </p:sp>
      <p:sp>
        <p:nvSpPr>
          <p:cNvPr id="53250" name="Rectangle 2">
            <a:extLst>
              <a:ext uri="{FF2B5EF4-FFF2-40B4-BE49-F238E27FC236}">
                <a16:creationId xmlns:a16="http://schemas.microsoft.com/office/drawing/2014/main" id="{6A14F8D4-CF00-9A0E-AF21-6A84841F36C3}"/>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F18F3EA-264A-35B9-6DB8-E167C85B04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647FE3-57FB-934D-8A28-46416482A7E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8CCE654-F072-134B-A757-5B4527183650}" type="slidenum">
              <a:rPr lang="en-US"/>
              <a:pPr/>
              <a:t>25</a:t>
            </a:fld>
            <a:endParaRPr lang="en-US"/>
          </a:p>
        </p:txBody>
      </p:sp>
      <p:sp>
        <p:nvSpPr>
          <p:cNvPr id="103426" name="Rectangle 1026"/>
          <p:cNvSpPr>
            <a:spLocks noGrp="1" noRot="1" noChangeAspect="1" noChangeArrowheads="1" noTextEdit="1"/>
          </p:cNvSpPr>
          <p:nvPr>
            <p:ph type="sldImg"/>
          </p:nvPr>
        </p:nvSpPr>
        <p:spPr>
          <a:ln/>
        </p:spPr>
      </p:sp>
      <p:sp>
        <p:nvSpPr>
          <p:cNvPr id="10342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dirty="0">
                <a:latin typeface="Lucida Grande" pitchFamily="24" charset="0"/>
                <a:ea typeface="Lucida Grande" pitchFamily="24" charset="0"/>
                <a:cs typeface="Lucida Grande" pitchFamily="24" charset="0"/>
                <a:sym typeface="Lucida Grande" pitchFamily="24" charset="0"/>
              </a:rPr>
              <a:t>An internal style sheet should be used when a single document has a unique style. You define internal styles in the head section by using the &lt;style&gt; tag, like this: </a:t>
            </a:r>
          </a:p>
          <a:p>
            <a:endParaRPr lang="en-US" sz="1800" dirty="0">
              <a:latin typeface="Lucida Grande" pitchFamily="24" charset="0"/>
              <a:ea typeface="Lucida Grande" pitchFamily="24" charset="0"/>
              <a:cs typeface="Lucida Grande" pitchFamily="24" charset="0"/>
              <a:sym typeface="Lucida Grande" pitchFamily="24" charset="0"/>
            </a:endParaRPr>
          </a:p>
          <a:p>
            <a:r>
              <a:rPr lang="en-US" sz="1800" dirty="0">
                <a:latin typeface="Lucida Grande" pitchFamily="24" charset="0"/>
                <a:ea typeface="Lucida Grande" pitchFamily="24" charset="0"/>
                <a:cs typeface="Lucida Grande" pitchFamily="24" charset="0"/>
                <a:sym typeface="Lucida Grande" pitchFamily="24" charset="0"/>
              </a:rPr>
              <a:t>An inline style loses many of the advantages of style sheets by mixing content with presentation. Use this method sparingly, such as when a style is to be applied to a single occurrence of an element. </a:t>
            </a:r>
          </a:p>
          <a:p>
            <a:r>
              <a:rPr lang="en-US" sz="1800" dirty="0">
                <a:latin typeface="Lucida Grande" pitchFamily="24" charset="0"/>
                <a:ea typeface="Lucida Grande" pitchFamily="24" charset="0"/>
                <a:cs typeface="Lucida Grande" pitchFamily="24" charset="0"/>
                <a:sym typeface="Lucida Grande" pitchFamily="24" charset="0"/>
              </a:rPr>
              <a:t>To use inline styles you use the style attribute in the relevant tag. The style attribute can contain any CSS property.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1800" dirty="0">
              <a:latin typeface="Lucida Grande" pitchFamily="24" charset="0"/>
              <a:ea typeface="Lucida Grande" pitchFamily="24" charset="0"/>
              <a:cs typeface="Lucida Grande" pitchFamily="24" charset="0"/>
              <a:sym typeface="Lucida Grande" pitchFamily="24" charset="0"/>
            </a:endParaRPr>
          </a:p>
          <a:p>
            <a:r>
              <a:rPr lang="en-US" sz="1800" dirty="0">
                <a:latin typeface="Lucida Grande" pitchFamily="24" charset="0"/>
                <a:ea typeface="Lucida Grande" pitchFamily="24" charset="0"/>
                <a:cs typeface="Lucida Grande" pitchFamily="24" charset="0"/>
                <a:sym typeface="Lucida Grande" pitchFamily="24" charset="0"/>
              </a:rPr>
              <a:t>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endParaRPr lang="en-US" sz="1800" dirty="0">
              <a:latin typeface="Lucida Grande" pitchFamily="24" charset="0"/>
              <a:ea typeface="Lucida Grande" pitchFamily="24" charset="0"/>
              <a:cs typeface="Lucida Grande" pitchFamily="24" charset="0"/>
              <a:sym typeface="Lucida Grande" pitchFamily="24" charset="0"/>
            </a:endParaRPr>
          </a:p>
          <a:p>
            <a:r>
              <a:rPr lang="en-US" sz="1800" dirty="0">
                <a:latin typeface="Lucida Grande" pitchFamily="24" charset="0"/>
                <a:ea typeface="Lucida Grande" pitchFamily="24" charset="0"/>
                <a:cs typeface="Lucida Grande" pitchFamily="24" charset="0"/>
                <a:sym typeface="Lucida Grande" pitchFamily="24" charset="0"/>
              </a:rPr>
              <a:t>An external style sheet can be written in any text editor. The file should not contain any html tags. Your style sheet should be saved with a .</a:t>
            </a:r>
            <a:r>
              <a:rPr lang="en-US" sz="1800" dirty="0" err="1">
                <a:latin typeface="Lucida Grande" pitchFamily="24" charset="0"/>
                <a:ea typeface="Lucida Grande" pitchFamily="24" charset="0"/>
                <a:cs typeface="Lucida Grande" pitchFamily="24" charset="0"/>
                <a:sym typeface="Lucida Grande" pitchFamily="24" charset="0"/>
              </a:rPr>
              <a:t>css</a:t>
            </a:r>
            <a:r>
              <a:rPr lang="en-US" sz="1800" dirty="0">
                <a:latin typeface="Lucida Grande" pitchFamily="24" charset="0"/>
                <a:ea typeface="Lucida Grande" pitchFamily="24" charset="0"/>
                <a:cs typeface="Lucida Grande" pitchFamily="24" charset="0"/>
                <a:sym typeface="Lucida Grande" pitchFamily="24" charset="0"/>
              </a:rPr>
              <a:t> extension. An example of a style sheet file is shown below: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AEA19B3-BC6D-4E56-93BC-B9B0EF1523FC}" type="datetime1">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1667-7291-42E8-B00B-345BA58408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9DBA4-89B2-DB4D-8FA8-0569ADBD25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68C5-62F8-5744-9737-5DFC8D478262}"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B805D-935D-E44B-8CFB-8DEBE16654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F3F3C-36C2-6C40-B5F9-552838FBC7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301A2-9537-4F11-903A-9D7FEDBB449A}" type="datetime1">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E551-17B1-8E43-80F2-576CAE95CF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a:xfrm>
            <a:off x="6580094" y="188259"/>
            <a:ext cx="2133600" cy="365125"/>
          </a:xfrm>
        </p:spPr>
        <p:txBody>
          <a:bodyPr/>
          <a:lstStyle/>
          <a:p>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0F3D91C-FDC3-114E-893D-971C2A6B3BE2}"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79717-FF9C-E847-82C9-B89F7CEA31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13B60-AEA5-E345-AB2D-51A641652E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E1DF4-184B-1A4B-8D10-6D9F493378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274320" tIns="45720" rIns="27432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EF46B0D6-5D32-6E42-A2AD-65091F1512B9}"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 id="2147484406" r:id="rId12"/>
    <p:sldLayoutId id="2147484407" r:id="rId13"/>
    <p:sldLayoutId id="2147484408" r:id="rId14"/>
    <p:sldLayoutId id="2147484409"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93F462E-8544-C6C9-266E-44CF85205176}"/>
              </a:ext>
            </a:extLst>
          </p:cNvPr>
          <p:cNvSpPr>
            <a:spLocks noGrp="1" noChangeArrowheads="1"/>
          </p:cNvSpPr>
          <p:nvPr>
            <p:ph type="ctrTitle"/>
          </p:nvPr>
        </p:nvSpPr>
        <p:spPr>
          <a:xfrm>
            <a:off x="609600" y="1828800"/>
            <a:ext cx="7543800" cy="3352800"/>
          </a:xfrm>
        </p:spPr>
        <p:txBody>
          <a:bodyPr anchor="ctr"/>
          <a:lstStyle/>
          <a:p>
            <a:r>
              <a:rPr lang="en-US" altLang="en-US" sz="3600" dirty="0"/>
              <a:t>Introduction to HTML and CSS</a:t>
            </a: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457200" y="1371600"/>
            <a:ext cx="7780973" cy="2209800"/>
          </a:xfrm>
        </p:spPr>
        <p:txBody>
          <a:bodyPr lIns="0" tIns="0" rIns="0" bIns="0" anchor="t">
            <a:normAutofit fontScale="90000"/>
          </a:bodyPr>
          <a:lstStyle/>
          <a:p>
            <a:pPr algn="ctr">
              <a:lnSpc>
                <a:spcPct val="95000"/>
              </a:lnSpc>
            </a:pPr>
            <a:br>
              <a:rPr lang="en-US" sz="4300" dirty="0">
                <a:solidFill>
                  <a:srgbClr val="FFFFFF"/>
                </a:solidFill>
                <a:latin typeface="Arial" pitchFamily="-112" charset="0"/>
              </a:rPr>
            </a:br>
            <a:r>
              <a:rPr lang="en-US" sz="4300" dirty="0">
                <a:solidFill>
                  <a:srgbClr val="FFFFFF"/>
                </a:solidFill>
                <a:latin typeface="Arial" pitchFamily="-112" charset="0"/>
              </a:rPr>
              <a:t> “Cascading Style Sheets” for </a:t>
            </a:r>
            <a:br>
              <a:rPr lang="en-US" sz="4300" dirty="0">
                <a:solidFill>
                  <a:srgbClr val="FFFFFF"/>
                </a:solidFill>
                <a:latin typeface="Arial" pitchFamily="-112" charset="0"/>
              </a:rPr>
            </a:br>
            <a:r>
              <a:rPr lang="en-US" sz="4300" dirty="0">
                <a:solidFill>
                  <a:srgbClr val="FFFFFF"/>
                </a:solidFill>
                <a:latin typeface="Arial" pitchFamily="-112" charset="0"/>
              </a:rPr>
              <a:t>  Styling </a:t>
            </a:r>
            <a:br>
              <a:rPr lang="en-US" dirty="0">
                <a:solidFill>
                  <a:srgbClr val="FFFFFF"/>
                </a:solidFill>
              </a:rPr>
            </a:br>
            <a:endParaRPr lang="en-US" sz="4300" dirty="0">
              <a:solidFill>
                <a:srgbClr val="FFFFFF"/>
              </a:solidFill>
              <a:latin typeface="Arial" pitchFamily="-1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9"/>
                                        </p:tgtEl>
                                        <p:attrNameLst>
                                          <p:attrName>style.visibility</p:attrName>
                                        </p:attrNameLst>
                                      </p:cBhvr>
                                      <p:to>
                                        <p:strVal val="visible"/>
                                      </p:to>
                                    </p:set>
                                    <p:anim calcmode="lin" valueType="num">
                                      <p:cBhvr additive="base">
                                        <p:cTn id="7" dur="500" fill="hold"/>
                                        <p:tgtEl>
                                          <p:spTgt spid="2049"/>
                                        </p:tgtEl>
                                        <p:attrNameLst>
                                          <p:attrName>ppt_x</p:attrName>
                                        </p:attrNameLst>
                                      </p:cBhvr>
                                      <p:tavLst>
                                        <p:tav tm="0">
                                          <p:val>
                                            <p:strVal val="#ppt_x"/>
                                          </p:val>
                                        </p:tav>
                                        <p:tav tm="100000">
                                          <p:val>
                                            <p:strVal val="#ppt_x"/>
                                          </p:val>
                                        </p:tav>
                                      </p:tavLst>
                                    </p:anim>
                                    <p:anim calcmode="lin" valueType="num">
                                      <p:cBhvr additive="base">
                                        <p:cTn id="8" dur="500" fill="hold"/>
                                        <p:tgtEl>
                                          <p:spTgt spid="20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381000" y="457200"/>
            <a:ext cx="8277820" cy="794742"/>
          </a:xfrm>
          <a:ln/>
        </p:spPr>
        <p:txBody>
          <a:bodyPr>
            <a:normAutofit fontScale="90000"/>
          </a:bodyPr>
          <a:lstStyle/>
          <a:p>
            <a:r>
              <a:rPr lang="en-US" sz="4800" dirty="0"/>
              <a:t>CSS Advantages</a:t>
            </a:r>
          </a:p>
        </p:txBody>
      </p:sp>
      <p:sp>
        <p:nvSpPr>
          <p:cNvPr id="19458" name="Rectangle 2"/>
          <p:cNvSpPr>
            <a:spLocks noGrp="1" noChangeArrowheads="1"/>
          </p:cNvSpPr>
          <p:nvPr>
            <p:ph idx="1"/>
          </p:nvPr>
        </p:nvSpPr>
        <p:spPr>
          <a:xfrm>
            <a:off x="482203" y="1600200"/>
            <a:ext cx="8052197" cy="4286250"/>
          </a:xfrm>
          <a:ln/>
        </p:spPr>
        <p:txBody>
          <a:bodyPr>
            <a:noAutofit/>
          </a:bodyPr>
          <a:lstStyle/>
          <a:p>
            <a:pPr marL="625056">
              <a:spcBef>
                <a:spcPts val="422"/>
              </a:spcBef>
            </a:pPr>
            <a:r>
              <a:rPr lang="en-US" sz="3200" dirty="0"/>
              <a:t>Makes website more flexible </a:t>
            </a:r>
          </a:p>
          <a:p>
            <a:pPr marL="937584" lvl="1">
              <a:spcBef>
                <a:spcPts val="422"/>
              </a:spcBef>
            </a:pPr>
            <a:r>
              <a:rPr lang="en-US" sz="2000" dirty="0"/>
              <a:t>CSS is reusable</a:t>
            </a:r>
          </a:p>
          <a:p>
            <a:pPr marL="937584" lvl="1">
              <a:spcBef>
                <a:spcPts val="422"/>
              </a:spcBef>
            </a:pPr>
            <a:r>
              <a:rPr lang="en-US" sz="2000" dirty="0"/>
              <a:t>Change stylesheet to change design of many pages</a:t>
            </a:r>
          </a:p>
          <a:p>
            <a:pPr marL="937584" lvl="1">
              <a:spcBef>
                <a:spcPts val="422"/>
              </a:spcBef>
            </a:pPr>
            <a:r>
              <a:rPr lang="en-US" sz="2000" dirty="0"/>
              <a:t>Example: CSS Zen garden </a:t>
            </a:r>
          </a:p>
          <a:p>
            <a:pPr marL="937584" lvl="1">
              <a:spcBef>
                <a:spcPts val="422"/>
              </a:spcBef>
            </a:pPr>
            <a:endParaRPr lang="en-US" sz="2000" dirty="0"/>
          </a:p>
          <a:p>
            <a:pPr marL="625056">
              <a:spcBef>
                <a:spcPts val="422"/>
              </a:spcBef>
            </a:pPr>
            <a:r>
              <a:rPr lang="en-US" sz="3200" dirty="0"/>
              <a:t>Easier to maintain</a:t>
            </a:r>
          </a:p>
          <a:p>
            <a:pPr marL="937584" lvl="1">
              <a:spcBef>
                <a:spcPts val="422"/>
              </a:spcBef>
            </a:pPr>
            <a:r>
              <a:rPr lang="en-US" sz="2000" dirty="0"/>
              <a:t>Cleaner HTML code</a:t>
            </a:r>
          </a:p>
          <a:p>
            <a:pPr marL="937584" lvl="1">
              <a:spcBef>
                <a:spcPts val="422"/>
              </a:spcBef>
            </a:pPr>
            <a:r>
              <a:rPr lang="en-US" sz="2000" dirty="0"/>
              <a:t>Separates styles from HTML tags and page content</a:t>
            </a:r>
          </a:p>
          <a:p>
            <a:pPr marL="937584" lvl="1">
              <a:spcBef>
                <a:spcPts val="422"/>
              </a:spcBef>
            </a:pPr>
            <a:r>
              <a:rPr lang="en-US" sz="2000" dirty="0"/>
              <a:t>Consistent look across entire website that is easily maintained by changing styles in one place.</a:t>
            </a:r>
          </a:p>
          <a:p>
            <a:pPr marL="937584" lvl="1">
              <a:spcBef>
                <a:spcPts val="422"/>
              </a:spcBef>
            </a:pPr>
            <a:endParaRPr lang="en-US" sz="2000" dirty="0"/>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anim calcmode="lin" valueType="num">
                                      <p:cBhvr additive="base">
                                        <p:cTn id="7" dur="500" fill="hold"/>
                                        <p:tgtEl>
                                          <p:spTgt spid="19457"/>
                                        </p:tgtEl>
                                        <p:attrNameLst>
                                          <p:attrName>ppt_x</p:attrName>
                                        </p:attrNameLst>
                                      </p:cBhvr>
                                      <p:tavLst>
                                        <p:tav tm="0">
                                          <p:val>
                                            <p:strVal val="#ppt_x"/>
                                          </p:val>
                                        </p:tav>
                                        <p:tav tm="100000">
                                          <p:val>
                                            <p:strVal val="#ppt_x"/>
                                          </p:val>
                                        </p:tav>
                                      </p:tavLst>
                                    </p:anim>
                                    <p:anim calcmode="lin" valueType="num">
                                      <p:cBhvr additive="base">
                                        <p:cTn id="8" dur="500" fill="hold"/>
                                        <p:tgtEl>
                                          <p:spTgt spid="194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9458">
                                            <p:bg/>
                                          </p:spTgt>
                                        </p:tgtEl>
                                        <p:attrNameLst>
                                          <p:attrName>style.visibility</p:attrName>
                                        </p:attrNameLst>
                                      </p:cBhvr>
                                      <p:to>
                                        <p:strVal val="visible"/>
                                      </p:to>
                                    </p:set>
                                    <p:animEffect transition="in" filter="fade">
                                      <p:cBhvr>
                                        <p:cTn id="13" dur="1000"/>
                                        <p:tgtEl>
                                          <p:spTgt spid="19458">
                                            <p:bg/>
                                          </p:spTgt>
                                        </p:tgtEl>
                                      </p:cBhvr>
                                    </p:animEffect>
                                    <p:anim calcmode="lin" valueType="num">
                                      <p:cBhvr>
                                        <p:cTn id="14" dur="1000" fill="hold"/>
                                        <p:tgtEl>
                                          <p:spTgt spid="19458">
                                            <p:bg/>
                                          </p:spTgt>
                                        </p:tgtEl>
                                        <p:attrNameLst>
                                          <p:attrName>ppt_x</p:attrName>
                                        </p:attrNameLst>
                                      </p:cBhvr>
                                      <p:tavLst>
                                        <p:tav tm="0">
                                          <p:val>
                                            <p:strVal val="#ppt_x"/>
                                          </p:val>
                                        </p:tav>
                                        <p:tav tm="100000">
                                          <p:val>
                                            <p:strVal val="#ppt_x"/>
                                          </p:val>
                                        </p:tav>
                                      </p:tavLst>
                                    </p:anim>
                                    <p:anim calcmode="lin" valueType="num">
                                      <p:cBhvr>
                                        <p:cTn id="15" dur="1000" fill="hold"/>
                                        <p:tgtEl>
                                          <p:spTgt spid="19458">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9458">
                                            <p:txEl>
                                              <p:pRg st="0" end="0"/>
                                            </p:txEl>
                                          </p:spTgt>
                                        </p:tgtEl>
                                        <p:attrNameLst>
                                          <p:attrName>style.visibility</p:attrName>
                                        </p:attrNameLst>
                                      </p:cBhvr>
                                      <p:to>
                                        <p:strVal val="visible"/>
                                      </p:to>
                                    </p:set>
                                    <p:animEffect transition="in" filter="fade">
                                      <p:cBhvr>
                                        <p:cTn id="20" dur="1000"/>
                                        <p:tgtEl>
                                          <p:spTgt spid="19458">
                                            <p:txEl>
                                              <p:pRg st="0" end="0"/>
                                            </p:txEl>
                                          </p:spTgt>
                                        </p:tgtEl>
                                      </p:cBhvr>
                                    </p:animEffect>
                                    <p:anim calcmode="lin" valueType="num">
                                      <p:cBhvr>
                                        <p:cTn id="21" dur="10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9458">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9458">
                                            <p:txEl>
                                              <p:pRg st="1" end="1"/>
                                            </p:txEl>
                                          </p:spTgt>
                                        </p:tgtEl>
                                        <p:attrNameLst>
                                          <p:attrName>style.visibility</p:attrName>
                                        </p:attrNameLst>
                                      </p:cBhvr>
                                      <p:to>
                                        <p:strVal val="visible"/>
                                      </p:to>
                                    </p:set>
                                    <p:animEffect transition="in" filter="fade">
                                      <p:cBhvr>
                                        <p:cTn id="25" dur="1000"/>
                                        <p:tgtEl>
                                          <p:spTgt spid="19458">
                                            <p:txEl>
                                              <p:pRg st="1" end="1"/>
                                            </p:txEl>
                                          </p:spTgt>
                                        </p:tgtEl>
                                      </p:cBhvr>
                                    </p:animEffect>
                                    <p:anim calcmode="lin" valueType="num">
                                      <p:cBhvr>
                                        <p:cTn id="26" dur="10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9458">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9458">
                                            <p:txEl>
                                              <p:pRg st="2" end="2"/>
                                            </p:txEl>
                                          </p:spTgt>
                                        </p:tgtEl>
                                        <p:attrNameLst>
                                          <p:attrName>style.visibility</p:attrName>
                                        </p:attrNameLst>
                                      </p:cBhvr>
                                      <p:to>
                                        <p:strVal val="visible"/>
                                      </p:to>
                                    </p:set>
                                    <p:animEffect transition="in" filter="fade">
                                      <p:cBhvr>
                                        <p:cTn id="30" dur="1000"/>
                                        <p:tgtEl>
                                          <p:spTgt spid="19458">
                                            <p:txEl>
                                              <p:pRg st="2" end="2"/>
                                            </p:txEl>
                                          </p:spTgt>
                                        </p:tgtEl>
                                      </p:cBhvr>
                                    </p:animEffect>
                                    <p:anim calcmode="lin" valueType="num">
                                      <p:cBhvr>
                                        <p:cTn id="31" dur="10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9458">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9458">
                                            <p:txEl>
                                              <p:pRg st="3" end="3"/>
                                            </p:txEl>
                                          </p:spTgt>
                                        </p:tgtEl>
                                        <p:attrNameLst>
                                          <p:attrName>style.visibility</p:attrName>
                                        </p:attrNameLst>
                                      </p:cBhvr>
                                      <p:to>
                                        <p:strVal val="visible"/>
                                      </p:to>
                                    </p:set>
                                    <p:animEffect transition="in" filter="fade">
                                      <p:cBhvr>
                                        <p:cTn id="35" dur="1000"/>
                                        <p:tgtEl>
                                          <p:spTgt spid="19458">
                                            <p:txEl>
                                              <p:pRg st="3" end="3"/>
                                            </p:txEl>
                                          </p:spTgt>
                                        </p:tgtEl>
                                      </p:cBhvr>
                                    </p:animEffect>
                                    <p:anim calcmode="lin" valueType="num">
                                      <p:cBhvr>
                                        <p:cTn id="36" dur="10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945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458">
                                            <p:txEl>
                                              <p:pRg st="5" end="5"/>
                                            </p:txEl>
                                          </p:spTgt>
                                        </p:tgtEl>
                                        <p:attrNameLst>
                                          <p:attrName>style.visibility</p:attrName>
                                        </p:attrNameLst>
                                      </p:cBhvr>
                                      <p:to>
                                        <p:strVal val="visible"/>
                                      </p:to>
                                    </p:set>
                                    <p:animEffect transition="in" filter="fade">
                                      <p:cBhvr>
                                        <p:cTn id="42" dur="1000"/>
                                        <p:tgtEl>
                                          <p:spTgt spid="19458">
                                            <p:txEl>
                                              <p:pRg st="5" end="5"/>
                                            </p:txEl>
                                          </p:spTgt>
                                        </p:tgtEl>
                                      </p:cBhvr>
                                    </p:animEffect>
                                    <p:anim calcmode="lin" valueType="num">
                                      <p:cBhvr>
                                        <p:cTn id="43" dur="1000" fill="hold"/>
                                        <p:tgtEl>
                                          <p:spTgt spid="1945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9458">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458">
                                            <p:txEl>
                                              <p:pRg st="6" end="6"/>
                                            </p:txEl>
                                          </p:spTgt>
                                        </p:tgtEl>
                                        <p:attrNameLst>
                                          <p:attrName>style.visibility</p:attrName>
                                        </p:attrNameLst>
                                      </p:cBhvr>
                                      <p:to>
                                        <p:strVal val="visible"/>
                                      </p:to>
                                    </p:set>
                                    <p:animEffect transition="in" filter="fade">
                                      <p:cBhvr>
                                        <p:cTn id="47" dur="1000"/>
                                        <p:tgtEl>
                                          <p:spTgt spid="19458">
                                            <p:txEl>
                                              <p:pRg st="6" end="6"/>
                                            </p:txEl>
                                          </p:spTgt>
                                        </p:tgtEl>
                                      </p:cBhvr>
                                    </p:animEffect>
                                    <p:anim calcmode="lin" valueType="num">
                                      <p:cBhvr>
                                        <p:cTn id="48" dur="1000" fill="hold"/>
                                        <p:tgtEl>
                                          <p:spTgt spid="19458">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9458">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458">
                                            <p:txEl>
                                              <p:pRg st="7" end="7"/>
                                            </p:txEl>
                                          </p:spTgt>
                                        </p:tgtEl>
                                        <p:attrNameLst>
                                          <p:attrName>style.visibility</p:attrName>
                                        </p:attrNameLst>
                                      </p:cBhvr>
                                      <p:to>
                                        <p:strVal val="visible"/>
                                      </p:to>
                                    </p:set>
                                    <p:animEffect transition="in" filter="fade">
                                      <p:cBhvr>
                                        <p:cTn id="52" dur="1000"/>
                                        <p:tgtEl>
                                          <p:spTgt spid="19458">
                                            <p:txEl>
                                              <p:pRg st="7" end="7"/>
                                            </p:txEl>
                                          </p:spTgt>
                                        </p:tgtEl>
                                      </p:cBhvr>
                                    </p:animEffect>
                                    <p:anim calcmode="lin" valueType="num">
                                      <p:cBhvr>
                                        <p:cTn id="53" dur="1000" fill="hold"/>
                                        <p:tgtEl>
                                          <p:spTgt spid="19458">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19458">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458">
                                            <p:txEl>
                                              <p:pRg st="8" end="8"/>
                                            </p:txEl>
                                          </p:spTgt>
                                        </p:tgtEl>
                                        <p:attrNameLst>
                                          <p:attrName>style.visibility</p:attrName>
                                        </p:attrNameLst>
                                      </p:cBhvr>
                                      <p:to>
                                        <p:strVal val="visible"/>
                                      </p:to>
                                    </p:set>
                                    <p:animEffect transition="in" filter="fade">
                                      <p:cBhvr>
                                        <p:cTn id="57" dur="1000"/>
                                        <p:tgtEl>
                                          <p:spTgt spid="19458">
                                            <p:txEl>
                                              <p:pRg st="8" end="8"/>
                                            </p:txEl>
                                          </p:spTgt>
                                        </p:tgtEl>
                                      </p:cBhvr>
                                    </p:animEffect>
                                    <p:anim calcmode="lin" valueType="num">
                                      <p:cBhvr>
                                        <p:cTn id="58" dur="1000" fill="hold"/>
                                        <p:tgtEl>
                                          <p:spTgt spid="19458">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1945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animBg="1"/>
      <p:bldP spid="19458"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33400" y="533400"/>
            <a:ext cx="8077200" cy="914400"/>
          </a:xfrm>
          <a:ln/>
        </p:spPr>
        <p:txBody>
          <a:bodyPr/>
          <a:lstStyle/>
          <a:p>
            <a:r>
              <a:rPr lang="en-US" sz="4600" dirty="0"/>
              <a:t>CSS Disadvantages</a:t>
            </a:r>
          </a:p>
        </p:txBody>
      </p:sp>
      <p:sp>
        <p:nvSpPr>
          <p:cNvPr id="20482" name="Rectangle 2"/>
          <p:cNvSpPr>
            <a:spLocks noGrp="1" noChangeArrowheads="1"/>
          </p:cNvSpPr>
          <p:nvPr>
            <p:ph idx="1"/>
          </p:nvPr>
        </p:nvSpPr>
        <p:spPr>
          <a:xfrm>
            <a:off x="609600" y="1828800"/>
            <a:ext cx="7753351" cy="4208930"/>
          </a:xfrm>
          <a:ln/>
        </p:spPr>
        <p:txBody>
          <a:bodyPr>
            <a:noAutofit/>
          </a:bodyPr>
          <a:lstStyle/>
          <a:p>
            <a:pPr marL="625056"/>
            <a:r>
              <a:rPr lang="en-US" sz="3600" dirty="0"/>
              <a:t>Not uniformly supported by all browsers.</a:t>
            </a:r>
          </a:p>
          <a:p>
            <a:pPr marL="625056"/>
            <a:r>
              <a:rPr lang="en-US" sz="3600" dirty="0"/>
              <a:t>Firefox adheres to CSS standards more than IE </a:t>
            </a:r>
          </a:p>
          <a:p>
            <a:pPr marL="937584" lvl="1"/>
            <a:r>
              <a:rPr lang="en-US" sz="2400" dirty="0"/>
              <a:t>For this course we use Firefox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anim calcmode="lin" valueType="num">
                                      <p:cBhvr additive="base">
                                        <p:cTn id="7" dur="500" fill="hold"/>
                                        <p:tgtEl>
                                          <p:spTgt spid="20481"/>
                                        </p:tgtEl>
                                        <p:attrNameLst>
                                          <p:attrName>ppt_x</p:attrName>
                                        </p:attrNameLst>
                                      </p:cBhvr>
                                      <p:tavLst>
                                        <p:tav tm="0">
                                          <p:val>
                                            <p:strVal val="#ppt_x"/>
                                          </p:val>
                                        </p:tav>
                                        <p:tav tm="100000">
                                          <p:val>
                                            <p:strVal val="#ppt_x"/>
                                          </p:val>
                                        </p:tav>
                                      </p:tavLst>
                                    </p:anim>
                                    <p:anim calcmode="lin" valueType="num">
                                      <p:cBhvr additive="base">
                                        <p:cTn id="8" dur="500" fill="hold"/>
                                        <p:tgtEl>
                                          <p:spTgt spid="204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0482">
                                            <p:bg/>
                                          </p:spTgt>
                                        </p:tgtEl>
                                        <p:attrNameLst>
                                          <p:attrName>style.visibility</p:attrName>
                                        </p:attrNameLst>
                                      </p:cBhvr>
                                      <p:to>
                                        <p:strVal val="visible"/>
                                      </p:to>
                                    </p:set>
                                    <p:animEffect transition="in" filter="fade">
                                      <p:cBhvr>
                                        <p:cTn id="13" dur="1000"/>
                                        <p:tgtEl>
                                          <p:spTgt spid="20482">
                                            <p:bg/>
                                          </p:spTgt>
                                        </p:tgtEl>
                                      </p:cBhvr>
                                    </p:animEffect>
                                    <p:anim calcmode="lin" valueType="num">
                                      <p:cBhvr>
                                        <p:cTn id="14" dur="1000" fill="hold"/>
                                        <p:tgtEl>
                                          <p:spTgt spid="20482">
                                            <p:bg/>
                                          </p:spTgt>
                                        </p:tgtEl>
                                        <p:attrNameLst>
                                          <p:attrName>ppt_x</p:attrName>
                                        </p:attrNameLst>
                                      </p:cBhvr>
                                      <p:tavLst>
                                        <p:tav tm="0">
                                          <p:val>
                                            <p:strVal val="#ppt_x"/>
                                          </p:val>
                                        </p:tav>
                                        <p:tav tm="100000">
                                          <p:val>
                                            <p:strVal val="#ppt_x"/>
                                          </p:val>
                                        </p:tav>
                                      </p:tavLst>
                                    </p:anim>
                                    <p:anim calcmode="lin" valueType="num">
                                      <p:cBhvr>
                                        <p:cTn id="15" dur="1000" fill="hold"/>
                                        <p:tgtEl>
                                          <p:spTgt spid="20482">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0482">
                                            <p:txEl>
                                              <p:pRg st="0" end="0"/>
                                            </p:txEl>
                                          </p:spTgt>
                                        </p:tgtEl>
                                        <p:attrNameLst>
                                          <p:attrName>style.visibility</p:attrName>
                                        </p:attrNameLst>
                                      </p:cBhvr>
                                      <p:to>
                                        <p:strVal val="visible"/>
                                      </p:to>
                                    </p:set>
                                    <p:animEffect transition="in" filter="fade">
                                      <p:cBhvr>
                                        <p:cTn id="20" dur="1000"/>
                                        <p:tgtEl>
                                          <p:spTgt spid="20482">
                                            <p:txEl>
                                              <p:pRg st="0" end="0"/>
                                            </p:txEl>
                                          </p:spTgt>
                                        </p:tgtEl>
                                      </p:cBhvr>
                                    </p:animEffect>
                                    <p:anim calcmode="lin" valueType="num">
                                      <p:cBhvr>
                                        <p:cTn id="21" dur="10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04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0482">
                                            <p:txEl>
                                              <p:pRg st="1" end="1"/>
                                            </p:txEl>
                                          </p:spTgt>
                                        </p:tgtEl>
                                        <p:attrNameLst>
                                          <p:attrName>style.visibility</p:attrName>
                                        </p:attrNameLst>
                                      </p:cBhvr>
                                      <p:to>
                                        <p:strVal val="visible"/>
                                      </p:to>
                                    </p:set>
                                    <p:animEffect transition="in" filter="fade">
                                      <p:cBhvr>
                                        <p:cTn id="27" dur="1000"/>
                                        <p:tgtEl>
                                          <p:spTgt spid="20482">
                                            <p:txEl>
                                              <p:pRg st="1" end="1"/>
                                            </p:txEl>
                                          </p:spTgt>
                                        </p:tgtEl>
                                      </p:cBhvr>
                                    </p:animEffect>
                                    <p:anim calcmode="lin" valueType="num">
                                      <p:cBhvr>
                                        <p:cTn id="28" dur="10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0482">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482">
                                            <p:txEl>
                                              <p:pRg st="2" end="2"/>
                                            </p:txEl>
                                          </p:spTgt>
                                        </p:tgtEl>
                                        <p:attrNameLst>
                                          <p:attrName>style.visibility</p:attrName>
                                        </p:attrNameLst>
                                      </p:cBhvr>
                                      <p:to>
                                        <p:strVal val="visible"/>
                                      </p:to>
                                    </p:set>
                                    <p:animEffect transition="in" filter="fade">
                                      <p:cBhvr>
                                        <p:cTn id="32" dur="1000"/>
                                        <p:tgtEl>
                                          <p:spTgt spid="20482">
                                            <p:txEl>
                                              <p:pRg st="2" end="2"/>
                                            </p:txEl>
                                          </p:spTgt>
                                        </p:tgtEl>
                                      </p:cBhvr>
                                    </p:animEffect>
                                    <p:anim calcmode="lin" valueType="num">
                                      <p:cBhvr>
                                        <p:cTn id="33" dur="10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2048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animBg="1"/>
      <p:bldP spid="2048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13813" cy="914400"/>
          </a:xfrm>
        </p:spPr>
        <p:txBody>
          <a:bodyPr/>
          <a:lstStyle/>
          <a:p>
            <a:r>
              <a:rPr lang="en-US" dirty="0"/>
              <a:t>CSS: adding style</a:t>
            </a:r>
          </a:p>
        </p:txBody>
      </p:sp>
      <p:sp>
        <p:nvSpPr>
          <p:cNvPr id="3" name="Content Placeholder 2"/>
          <p:cNvSpPr>
            <a:spLocks noGrp="1"/>
          </p:cNvSpPr>
          <p:nvPr>
            <p:ph idx="1"/>
          </p:nvPr>
        </p:nvSpPr>
        <p:spPr>
          <a:xfrm>
            <a:off x="685800" y="1752601"/>
            <a:ext cx="8039100" cy="4267200"/>
          </a:xfrm>
        </p:spPr>
        <p:txBody>
          <a:bodyPr>
            <a:normAutofit/>
          </a:bodyPr>
          <a:lstStyle/>
          <a:p>
            <a:r>
              <a:rPr lang="en-US" sz="2400" dirty="0"/>
              <a:t>CSS allows you to add “style” to an HTML (web page) element</a:t>
            </a:r>
          </a:p>
          <a:p>
            <a:pPr lvl="1"/>
            <a:r>
              <a:rPr lang="en-US" sz="2000" dirty="0"/>
              <a:t>E.g., color, size, or positioning information</a:t>
            </a:r>
          </a:p>
          <a:p>
            <a:r>
              <a:rPr lang="en-US" sz="2400" dirty="0"/>
              <a:t>There are two aspects to adding style to a web page via CSS</a:t>
            </a:r>
          </a:p>
          <a:p>
            <a:pPr lvl="1"/>
            <a:r>
              <a:rPr lang="en-US" sz="2000" dirty="0"/>
              <a:t>Specifying what the style looks like</a:t>
            </a:r>
          </a:p>
          <a:p>
            <a:pPr lvl="2"/>
            <a:r>
              <a:rPr lang="en-US" sz="2000" dirty="0"/>
              <a:t>Called the CSS style “</a:t>
            </a:r>
            <a:r>
              <a:rPr lang="en-US" sz="2000" dirty="0">
                <a:solidFill>
                  <a:srgbClr val="FF0000"/>
                </a:solidFill>
              </a:rPr>
              <a:t>Declaration</a:t>
            </a:r>
            <a:r>
              <a:rPr lang="en-US" sz="2000" dirty="0"/>
              <a:t>”</a:t>
            </a:r>
          </a:p>
          <a:p>
            <a:pPr lvl="1"/>
            <a:r>
              <a:rPr lang="en-US" sz="2000" dirty="0"/>
              <a:t>Naming the HTML (or XML) element to which the style applies</a:t>
            </a:r>
          </a:p>
          <a:p>
            <a:pPr lvl="2"/>
            <a:r>
              <a:rPr lang="en-US" sz="2000" dirty="0"/>
              <a:t>Referred to as specifying the CSS “</a:t>
            </a:r>
            <a:r>
              <a:rPr lang="en-US" sz="2000" dirty="0">
                <a:solidFill>
                  <a:srgbClr val="FF0000"/>
                </a:solidFill>
              </a:rPr>
              <a:t>Selector</a:t>
            </a:r>
            <a:r>
              <a:rPr lang="en-US" sz="2000" dirty="0"/>
              <a:t>”</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8913813" cy="914400"/>
          </a:xfrm>
        </p:spPr>
        <p:txBody>
          <a:bodyPr/>
          <a:lstStyle/>
          <a:p>
            <a:r>
              <a:rPr lang="en-US" dirty="0"/>
              <a:t>CSS: adding style</a:t>
            </a:r>
          </a:p>
        </p:txBody>
      </p:sp>
      <p:sp>
        <p:nvSpPr>
          <p:cNvPr id="3" name="Content Placeholder 2"/>
          <p:cNvSpPr>
            <a:spLocks noGrp="1"/>
          </p:cNvSpPr>
          <p:nvPr>
            <p:ph idx="1"/>
          </p:nvPr>
        </p:nvSpPr>
        <p:spPr>
          <a:xfrm>
            <a:off x="914400" y="2133600"/>
            <a:ext cx="7810500" cy="4056529"/>
          </a:xfrm>
        </p:spPr>
        <p:txBody>
          <a:bodyPr>
            <a:normAutofit fontScale="92500" lnSpcReduction="20000"/>
          </a:bodyPr>
          <a:lstStyle/>
          <a:p>
            <a:r>
              <a:rPr lang="en-US" sz="2595" dirty="0"/>
              <a:t>The “</a:t>
            </a:r>
            <a:r>
              <a:rPr lang="en-US" sz="2595" dirty="0">
                <a:solidFill>
                  <a:srgbClr val="FF0000"/>
                </a:solidFill>
              </a:rPr>
              <a:t>declaration</a:t>
            </a:r>
            <a:r>
              <a:rPr lang="en-US" sz="2595" dirty="0"/>
              <a:t>” part looks a bit like HTML:</a:t>
            </a:r>
          </a:p>
          <a:p>
            <a:pPr lvl="1">
              <a:buNone/>
            </a:pPr>
            <a:r>
              <a:rPr lang="en-US" sz="2162" dirty="0">
                <a:ea typeface="Gill Sans" pitchFamily="24" charset="0"/>
                <a:cs typeface="Gill Sans" pitchFamily="24" charset="0"/>
              </a:rPr>
              <a:t>    </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font-size: 10px;</a:t>
            </a:r>
          </a:p>
          <a:p>
            <a:pPr lvl="1">
              <a:buNone/>
            </a:pPr>
            <a:r>
              <a:rPr lang="en-US" sz="2595" dirty="0">
                <a:ea typeface="Gill Sans" pitchFamily="24" charset="0"/>
                <a:cs typeface="Gill Sans" pitchFamily="24" charset="0"/>
              </a:rPr>
              <a:t>	background-color: #</a:t>
            </a:r>
            <a:r>
              <a:rPr lang="en-US" sz="2595" dirty="0" err="1">
                <a:ea typeface="Gill Sans" pitchFamily="24" charset="0"/>
                <a:cs typeface="Gill Sans" pitchFamily="24" charset="0"/>
              </a:rPr>
              <a:t>fff</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color: #222;</a:t>
            </a:r>
          </a:p>
          <a:p>
            <a:pPr lvl="1">
              <a:buNone/>
            </a:pPr>
            <a:r>
              <a:rPr lang="en-US" sz="2595" dirty="0">
                <a:ea typeface="Gill Sans" pitchFamily="24" charset="0"/>
                <a:cs typeface="Gill Sans" pitchFamily="24" charset="0"/>
              </a:rPr>
              <a:t>	margin: 20px;</a:t>
            </a:r>
          </a:p>
          <a:p>
            <a:pPr lvl="1">
              <a:buNone/>
            </a:pPr>
            <a:r>
              <a:rPr lang="en-US" sz="2595" dirty="0">
                <a:ea typeface="Gill Sans" pitchFamily="24" charset="0"/>
                <a:cs typeface="Gill Sans" pitchFamily="24" charset="0"/>
              </a:rPr>
              <a:t>	}</a:t>
            </a:r>
          </a:p>
          <a:p>
            <a:r>
              <a:rPr lang="en-US" sz="2600" dirty="0">
                <a:ea typeface="Gill Sans" pitchFamily="24" charset="0"/>
                <a:cs typeface="Gill Sans" pitchFamily="24" charset="0"/>
              </a:rPr>
              <a:t>The above CSS </a:t>
            </a:r>
            <a:r>
              <a:rPr lang="en-US" sz="2600" dirty="0">
                <a:solidFill>
                  <a:srgbClr val="FF0000"/>
                </a:solidFill>
                <a:ea typeface="Gill Sans" pitchFamily="24" charset="0"/>
                <a:cs typeface="Gill Sans" pitchFamily="24" charset="0"/>
              </a:rPr>
              <a:t>declaration </a:t>
            </a:r>
            <a:r>
              <a:rPr lang="en-US" sz="2600" dirty="0">
                <a:ea typeface="Gill Sans" pitchFamily="24" charset="0"/>
                <a:cs typeface="Gill Sans" pitchFamily="24" charset="0"/>
              </a:rPr>
              <a:t>takes an HTML element and adds a background color, a margin, and changes the element’s font size/color</a:t>
            </a:r>
          </a:p>
          <a:p>
            <a:endParaRPr lang="en-US" dirty="0"/>
          </a:p>
        </p:txBody>
      </p:sp>
      <p:sp>
        <p:nvSpPr>
          <p:cNvPr id="4" name="Rectangular Callout 3"/>
          <p:cNvSpPr/>
          <p:nvPr/>
        </p:nvSpPr>
        <p:spPr>
          <a:xfrm>
            <a:off x="6096000" y="3124200"/>
            <a:ext cx="2590800" cy="1066800"/>
          </a:xfrm>
          <a:prstGeom prst="wedgeRectCallout">
            <a:avLst>
              <a:gd name="adj1" fmla="val -63970"/>
              <a:gd name="adj2" fmla="val -2202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 CSS declaration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circle(in)">
                                      <p:cBhvr>
                                        <p:cTn id="5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adding style</a:t>
            </a:r>
          </a:p>
        </p:txBody>
      </p:sp>
      <p:sp>
        <p:nvSpPr>
          <p:cNvPr id="3" name="Content Placeholder 2"/>
          <p:cNvSpPr>
            <a:spLocks noGrp="1"/>
          </p:cNvSpPr>
          <p:nvPr>
            <p:ph idx="1"/>
          </p:nvPr>
        </p:nvSpPr>
        <p:spPr/>
        <p:txBody>
          <a:bodyPr>
            <a:normAutofit fontScale="92500" lnSpcReduction="10000"/>
          </a:bodyPr>
          <a:lstStyle/>
          <a:p>
            <a:r>
              <a:rPr lang="en-US" sz="2595" b="1" u="sng" dirty="0"/>
              <a:t>A question</a:t>
            </a:r>
            <a:r>
              <a:rPr lang="en-US" sz="2595" dirty="0"/>
              <a:t>: how does the browser know </a:t>
            </a:r>
            <a:r>
              <a:rPr lang="en-US" sz="2595" b="1" i="1" dirty="0"/>
              <a:t>which</a:t>
            </a:r>
            <a:r>
              <a:rPr lang="en-US" sz="2595" dirty="0"/>
              <a:t> HTML element on the webpage this declaration applies to?</a:t>
            </a:r>
          </a:p>
          <a:p>
            <a:pPr lvl="1">
              <a:buNone/>
            </a:pPr>
            <a:r>
              <a:rPr lang="en-US" sz="2162" dirty="0">
                <a:ea typeface="Gill Sans" pitchFamily="24" charset="0"/>
                <a:cs typeface="Gill Sans" pitchFamily="24" charset="0"/>
              </a:rPr>
              <a:t>    </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font-size: 10px;</a:t>
            </a:r>
          </a:p>
          <a:p>
            <a:pPr lvl="1">
              <a:buNone/>
            </a:pPr>
            <a:r>
              <a:rPr lang="en-US" sz="2595" dirty="0">
                <a:ea typeface="Gill Sans" pitchFamily="24" charset="0"/>
                <a:cs typeface="Gill Sans" pitchFamily="24" charset="0"/>
              </a:rPr>
              <a:t>	background-color: #</a:t>
            </a:r>
            <a:r>
              <a:rPr lang="en-US" sz="2595" dirty="0" err="1">
                <a:ea typeface="Gill Sans" pitchFamily="24" charset="0"/>
                <a:cs typeface="Gill Sans" pitchFamily="24" charset="0"/>
              </a:rPr>
              <a:t>fff</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color: #222;</a:t>
            </a:r>
          </a:p>
          <a:p>
            <a:pPr lvl="1">
              <a:buNone/>
            </a:pPr>
            <a:r>
              <a:rPr lang="en-US" sz="2595" dirty="0">
                <a:ea typeface="Gill Sans" pitchFamily="24" charset="0"/>
                <a:cs typeface="Gill Sans" pitchFamily="24" charset="0"/>
              </a:rPr>
              <a:t>	margin: 20px;</a:t>
            </a:r>
          </a:p>
          <a:p>
            <a:pPr lvl="1">
              <a:buNone/>
            </a:pPr>
            <a:r>
              <a:rPr lang="en-US" sz="2595" dirty="0">
                <a:ea typeface="Gill Sans" pitchFamily="24" charset="0"/>
                <a:cs typeface="Gill Sans" pitchFamily="24" charset="0"/>
              </a:rPr>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adding style</a:t>
            </a:r>
          </a:p>
        </p:txBody>
      </p:sp>
      <p:sp>
        <p:nvSpPr>
          <p:cNvPr id="3" name="Content Placeholder 2"/>
          <p:cNvSpPr>
            <a:spLocks noGrp="1"/>
          </p:cNvSpPr>
          <p:nvPr>
            <p:ph idx="1"/>
          </p:nvPr>
        </p:nvSpPr>
        <p:spPr/>
        <p:txBody>
          <a:bodyPr>
            <a:normAutofit fontScale="92500" lnSpcReduction="20000"/>
          </a:bodyPr>
          <a:lstStyle/>
          <a:p>
            <a:r>
              <a:rPr lang="en-US" sz="2595" b="1" u="sng" dirty="0"/>
              <a:t>Answer</a:t>
            </a:r>
            <a:r>
              <a:rPr lang="en-US" sz="2595" dirty="0"/>
              <a:t>: we precede the declaration with the </a:t>
            </a:r>
            <a:r>
              <a:rPr lang="en-US" sz="2595" b="1" dirty="0">
                <a:solidFill>
                  <a:srgbClr val="FF0000"/>
                </a:solidFill>
              </a:rPr>
              <a:t>selector</a:t>
            </a:r>
            <a:r>
              <a:rPr lang="en-US" sz="2595" dirty="0"/>
              <a:t>.</a:t>
            </a:r>
          </a:p>
          <a:p>
            <a:r>
              <a:rPr lang="en-US" sz="2595" dirty="0"/>
              <a:t>For example:</a:t>
            </a:r>
          </a:p>
          <a:p>
            <a:pPr lvl="1">
              <a:buNone/>
            </a:pPr>
            <a:r>
              <a:rPr lang="en-US" sz="2162" dirty="0">
                <a:ea typeface="Gill Sans" pitchFamily="24" charset="0"/>
                <a:cs typeface="Gill Sans" pitchFamily="24" charset="0"/>
              </a:rPr>
              <a:t>   </a:t>
            </a:r>
            <a:r>
              <a:rPr lang="en-US" sz="2400" b="1" dirty="0">
                <a:solidFill>
                  <a:srgbClr val="FF0000"/>
                </a:solidFill>
                <a:ea typeface="Gill Sans" pitchFamily="24" charset="0"/>
                <a:cs typeface="Gill Sans" pitchFamily="24" charset="0"/>
              </a:rPr>
              <a:t>body</a:t>
            </a:r>
            <a:r>
              <a:rPr lang="en-US" sz="2162" b="1" dirty="0">
                <a:solidFill>
                  <a:srgbClr val="FF0000"/>
                </a:solidFill>
                <a:ea typeface="Gill Sans" pitchFamily="24" charset="0"/>
                <a:cs typeface="Gill Sans" pitchFamily="24" charset="0"/>
              </a:rPr>
              <a:t> </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font-size: 10px;</a:t>
            </a:r>
          </a:p>
          <a:p>
            <a:pPr lvl="1">
              <a:buNone/>
            </a:pPr>
            <a:r>
              <a:rPr lang="en-US" sz="2595" dirty="0">
                <a:ea typeface="Gill Sans" pitchFamily="24" charset="0"/>
                <a:cs typeface="Gill Sans" pitchFamily="24" charset="0"/>
              </a:rPr>
              <a:t>	background-color: #fff;</a:t>
            </a:r>
          </a:p>
          <a:p>
            <a:pPr lvl="1">
              <a:buNone/>
            </a:pPr>
            <a:r>
              <a:rPr lang="en-US" sz="2595" dirty="0">
                <a:ea typeface="Gill Sans" pitchFamily="24" charset="0"/>
                <a:cs typeface="Gill Sans" pitchFamily="24" charset="0"/>
              </a:rPr>
              <a:t>	color: #222;  }</a:t>
            </a:r>
            <a:br>
              <a:rPr lang="en-US" sz="2595" dirty="0">
                <a:ea typeface="Gill Sans" pitchFamily="24" charset="0"/>
                <a:cs typeface="Gill Sans" pitchFamily="24" charset="0"/>
              </a:rPr>
            </a:br>
            <a:endParaRPr lang="en-US" sz="2595" dirty="0">
              <a:ea typeface="Gill Sans" pitchFamily="24" charset="0"/>
              <a:cs typeface="Gill Sans" pitchFamily="24" charset="0"/>
            </a:endParaRPr>
          </a:p>
          <a:p>
            <a:pPr lvl="1">
              <a:spcAft>
                <a:spcPts val="600"/>
              </a:spcAft>
              <a:buNone/>
            </a:pPr>
            <a:r>
              <a:rPr lang="en-US" sz="2595" dirty="0">
                <a:ea typeface="Gill Sans" pitchFamily="24" charset="0"/>
                <a:cs typeface="Gill Sans" pitchFamily="24" charset="0"/>
              </a:rPr>
              <a:t>…this tells the browser to apply the declared style to the HTML </a:t>
            </a:r>
            <a:r>
              <a:rPr lang="en-US" sz="2595" b="1" dirty="0">
                <a:solidFill>
                  <a:srgbClr val="000000"/>
                </a:solidFill>
                <a:ea typeface="Gill Sans" pitchFamily="24" charset="0"/>
                <a:cs typeface="Gill Sans" pitchFamily="24" charset="0"/>
              </a:rPr>
              <a:t>&lt;body&gt; </a:t>
            </a:r>
            <a:r>
              <a:rPr lang="en-US" sz="2595" dirty="0">
                <a:ea typeface="Gill Sans" pitchFamily="24" charset="0"/>
                <a:cs typeface="Gill Sans" pitchFamily="24" charset="0"/>
              </a:rPr>
              <a:t>element.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13813" cy="914400"/>
          </a:xfrm>
        </p:spPr>
        <p:txBody>
          <a:bodyPr lIns="274320"/>
          <a:lstStyle/>
          <a:p>
            <a:r>
              <a:rPr lang="en-US" dirty="0"/>
              <a:t>The most basic kind of CSS selector</a:t>
            </a:r>
          </a:p>
        </p:txBody>
      </p:sp>
      <p:sp>
        <p:nvSpPr>
          <p:cNvPr id="3" name="Content Placeholder 2"/>
          <p:cNvSpPr>
            <a:spLocks noGrp="1"/>
          </p:cNvSpPr>
          <p:nvPr>
            <p:ph idx="1"/>
          </p:nvPr>
        </p:nvSpPr>
        <p:spPr>
          <a:xfrm>
            <a:off x="685800" y="1905000"/>
            <a:ext cx="7677151" cy="4191000"/>
          </a:xfrm>
        </p:spPr>
        <p:txBody>
          <a:bodyPr>
            <a:normAutofit fontScale="92500"/>
          </a:bodyPr>
          <a:lstStyle/>
          <a:p>
            <a:r>
              <a:rPr lang="en-US" sz="2400" dirty="0">
                <a:solidFill>
                  <a:srgbClr val="000000"/>
                </a:solidFill>
              </a:rPr>
              <a:t>“</a:t>
            </a:r>
            <a:r>
              <a:rPr lang="en-US" sz="2400" b="1" dirty="0">
                <a:solidFill>
                  <a:srgbClr val="000000"/>
                </a:solidFill>
              </a:rPr>
              <a:t>Simple</a:t>
            </a:r>
            <a:r>
              <a:rPr lang="en-US" sz="2400" dirty="0">
                <a:solidFill>
                  <a:srgbClr val="000000"/>
                </a:solidFill>
              </a:rPr>
              <a:t>” type selectors</a:t>
            </a:r>
          </a:p>
          <a:p>
            <a:pPr>
              <a:buFontTx/>
              <a:buNone/>
            </a:pPr>
            <a:r>
              <a:rPr lang="en-US" sz="2400" dirty="0">
                <a:latin typeface="Courier"/>
                <a:cs typeface="Courier"/>
              </a:rPr>
              <a:t>	Ex.: </a:t>
            </a:r>
            <a:r>
              <a:rPr lang="en-US" sz="2400" dirty="0">
                <a:solidFill>
                  <a:srgbClr val="FF0000"/>
                </a:solidFill>
                <a:latin typeface="Courier"/>
                <a:cs typeface="Courier"/>
              </a:rPr>
              <a:t>body</a:t>
            </a:r>
            <a:r>
              <a:rPr lang="en-US" sz="2400" dirty="0">
                <a:latin typeface="Courier"/>
                <a:cs typeface="Courier"/>
              </a:rPr>
              <a:t>{}, </a:t>
            </a:r>
            <a:r>
              <a:rPr lang="en-US" sz="2400" dirty="0" err="1">
                <a:solidFill>
                  <a:srgbClr val="FF0000"/>
                </a:solidFill>
                <a:latin typeface="Courier"/>
                <a:cs typeface="Courier"/>
              </a:rPr>
              <a:t>p</a:t>
            </a:r>
            <a:r>
              <a:rPr lang="en-US" sz="2400" dirty="0">
                <a:latin typeface="Courier"/>
                <a:cs typeface="Courier"/>
              </a:rPr>
              <a:t>{}, </a:t>
            </a:r>
            <a:r>
              <a:rPr lang="en-US" sz="2400" dirty="0">
                <a:solidFill>
                  <a:srgbClr val="FF0000"/>
                </a:solidFill>
                <a:latin typeface="Courier"/>
                <a:cs typeface="Courier"/>
              </a:rPr>
              <a:t>strong</a:t>
            </a:r>
            <a:r>
              <a:rPr lang="en-US" sz="2400" dirty="0">
                <a:latin typeface="Courier"/>
                <a:cs typeface="Courier"/>
              </a:rPr>
              <a:t>{}</a:t>
            </a:r>
          </a:p>
          <a:p>
            <a:pPr lvl="1"/>
            <a:r>
              <a:rPr lang="en-US" sz="2400" dirty="0"/>
              <a:t>Selects every instance of the corresponding HTML element</a:t>
            </a:r>
          </a:p>
          <a:p>
            <a:pPr lvl="1"/>
            <a:r>
              <a:rPr lang="en-US" sz="2400" dirty="0"/>
              <a:t>These simple selectors are commonly used</a:t>
            </a:r>
          </a:p>
          <a:p>
            <a:r>
              <a:rPr lang="en-US" sz="2400" dirty="0"/>
              <a:t>Wildcard selector</a:t>
            </a:r>
          </a:p>
          <a:p>
            <a:pPr lvl="1">
              <a:buNone/>
            </a:pPr>
            <a:r>
              <a:rPr lang="en-US" sz="2400" dirty="0">
                <a:solidFill>
                  <a:srgbClr val="000000"/>
                </a:solidFill>
                <a:latin typeface="Courier"/>
                <a:cs typeface="Courier"/>
              </a:rPr>
              <a:t>	*</a:t>
            </a:r>
            <a:r>
              <a:rPr lang="en-US" sz="2400" dirty="0">
                <a:latin typeface="Courier"/>
                <a:cs typeface="Courier"/>
              </a:rPr>
              <a:t> { }</a:t>
            </a:r>
          </a:p>
          <a:p>
            <a:pPr lvl="1"/>
            <a:r>
              <a:rPr lang="en-US" sz="2400" dirty="0"/>
              <a:t>Selects </a:t>
            </a:r>
            <a:r>
              <a:rPr lang="en-US" sz="2400" b="1" i="1" dirty="0"/>
              <a:t>all </a:t>
            </a:r>
            <a:r>
              <a:rPr lang="en-US" sz="2400" dirty="0"/>
              <a:t>elements on a page</a:t>
            </a:r>
          </a:p>
          <a:p>
            <a:pPr lvl="1"/>
            <a:r>
              <a:rPr lang="en-US" sz="2400" dirty="0"/>
              <a:t>Can be used in combination with other selectors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81000" y="533400"/>
            <a:ext cx="8277820" cy="812602"/>
          </a:xfrm>
          <a:ln/>
        </p:spPr>
        <p:txBody>
          <a:bodyPr>
            <a:normAutofit fontScale="90000"/>
          </a:bodyPr>
          <a:lstStyle/>
          <a:p>
            <a:r>
              <a:rPr lang="en-US" sz="4800" dirty="0"/>
              <a:t>Aside: grouping selectors</a:t>
            </a:r>
          </a:p>
        </p:txBody>
      </p:sp>
      <p:sp>
        <p:nvSpPr>
          <p:cNvPr id="29698" name="Rectangle 2"/>
          <p:cNvSpPr>
            <a:spLocks noGrp="1" noChangeArrowheads="1"/>
          </p:cNvSpPr>
          <p:nvPr>
            <p:ph idx="1"/>
          </p:nvPr>
        </p:nvSpPr>
        <p:spPr>
          <a:xfrm>
            <a:off x="381000" y="1524000"/>
            <a:ext cx="8266509" cy="4238029"/>
          </a:xfrm>
          <a:ln/>
        </p:spPr>
        <p:txBody>
          <a:bodyPr/>
          <a:lstStyle/>
          <a:p>
            <a:pPr marL="625056"/>
            <a:r>
              <a:rPr lang="en-US" sz="2800" dirty="0"/>
              <a:t>You can apply the same declaration to a group of selectors by listing all of the desired selector names </a:t>
            </a:r>
            <a:r>
              <a:rPr lang="en-US" sz="2800" b="1" dirty="0"/>
              <a:t>separated by commas</a:t>
            </a:r>
            <a:r>
              <a:rPr lang="en-US" sz="2800" dirty="0"/>
              <a:t>.</a:t>
            </a:r>
          </a:p>
          <a:p>
            <a:pPr marL="625056"/>
            <a:r>
              <a:rPr lang="en-US" sz="2800" dirty="0"/>
              <a:t>Example:</a:t>
            </a:r>
          </a:p>
          <a:p>
            <a:pPr marL="783552" lvl="1" indent="-285740">
              <a:buNone/>
            </a:pPr>
            <a:r>
              <a:rPr lang="en-US" sz="2400" dirty="0">
                <a:solidFill>
                  <a:srgbClr val="FF0000"/>
                </a:solidFill>
                <a:latin typeface="Courier"/>
                <a:cs typeface="Courier"/>
                <a:sym typeface="Courier New Bold" charset="0"/>
              </a:rPr>
              <a:t>h1, h2, h3, h4, h5, h6 {color:#ff0000; font-</a:t>
            </a:r>
            <a:r>
              <a:rPr lang="en-US" sz="2400" dirty="0" err="1">
                <a:solidFill>
                  <a:srgbClr val="FF0000"/>
                </a:solidFill>
                <a:latin typeface="Courier"/>
                <a:cs typeface="Courier"/>
                <a:sym typeface="Courier New Bold" charset="0"/>
              </a:rPr>
              <a:t>family:sans</a:t>
            </a:r>
            <a:r>
              <a:rPr lang="en-US" sz="2400" dirty="0">
                <a:solidFill>
                  <a:srgbClr val="FF0000"/>
                </a:solidFill>
                <a:latin typeface="Courier"/>
                <a:cs typeface="Courier"/>
                <a:sym typeface="Courier New Bold" charset="0"/>
              </a:rPr>
              <a:t>-serif}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7"/>
                                        </p:tgtEl>
                                        <p:attrNameLst>
                                          <p:attrName>style.visibility</p:attrName>
                                        </p:attrNameLst>
                                      </p:cBhvr>
                                      <p:to>
                                        <p:strVal val="visible"/>
                                      </p:to>
                                    </p:set>
                                    <p:anim calcmode="lin" valueType="num">
                                      <p:cBhvr additive="base">
                                        <p:cTn id="7" dur="500" fill="hold"/>
                                        <p:tgtEl>
                                          <p:spTgt spid="29697"/>
                                        </p:tgtEl>
                                        <p:attrNameLst>
                                          <p:attrName>ppt_x</p:attrName>
                                        </p:attrNameLst>
                                      </p:cBhvr>
                                      <p:tavLst>
                                        <p:tav tm="0">
                                          <p:val>
                                            <p:strVal val="#ppt_x"/>
                                          </p:val>
                                        </p:tav>
                                        <p:tav tm="100000">
                                          <p:val>
                                            <p:strVal val="#ppt_x"/>
                                          </p:val>
                                        </p:tav>
                                      </p:tavLst>
                                    </p:anim>
                                    <p:anim calcmode="lin" valueType="num">
                                      <p:cBhvr additive="base">
                                        <p:cTn id="8" dur="500" fill="hold"/>
                                        <p:tgtEl>
                                          <p:spTgt spid="296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9698">
                                            <p:bg/>
                                          </p:spTgt>
                                        </p:tgtEl>
                                        <p:attrNameLst>
                                          <p:attrName>style.visibility</p:attrName>
                                        </p:attrNameLst>
                                      </p:cBhvr>
                                      <p:to>
                                        <p:strVal val="visible"/>
                                      </p:to>
                                    </p:set>
                                    <p:animEffect transition="in" filter="fade">
                                      <p:cBhvr>
                                        <p:cTn id="13" dur="1000"/>
                                        <p:tgtEl>
                                          <p:spTgt spid="29698">
                                            <p:bg/>
                                          </p:spTgt>
                                        </p:tgtEl>
                                      </p:cBhvr>
                                    </p:animEffect>
                                    <p:anim calcmode="lin" valueType="num">
                                      <p:cBhvr>
                                        <p:cTn id="14" dur="1000" fill="hold"/>
                                        <p:tgtEl>
                                          <p:spTgt spid="29698">
                                            <p:bg/>
                                          </p:spTgt>
                                        </p:tgtEl>
                                        <p:attrNameLst>
                                          <p:attrName>ppt_x</p:attrName>
                                        </p:attrNameLst>
                                      </p:cBhvr>
                                      <p:tavLst>
                                        <p:tav tm="0">
                                          <p:val>
                                            <p:strVal val="#ppt_x"/>
                                          </p:val>
                                        </p:tav>
                                        <p:tav tm="100000">
                                          <p:val>
                                            <p:strVal val="#ppt_x"/>
                                          </p:val>
                                        </p:tav>
                                      </p:tavLst>
                                    </p:anim>
                                    <p:anim calcmode="lin" valueType="num">
                                      <p:cBhvr>
                                        <p:cTn id="15" dur="1000" fill="hold"/>
                                        <p:tgtEl>
                                          <p:spTgt spid="29698">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9698">
                                            <p:txEl>
                                              <p:pRg st="0" end="0"/>
                                            </p:txEl>
                                          </p:spTgt>
                                        </p:tgtEl>
                                        <p:attrNameLst>
                                          <p:attrName>style.visibility</p:attrName>
                                        </p:attrNameLst>
                                      </p:cBhvr>
                                      <p:to>
                                        <p:strVal val="visible"/>
                                      </p:to>
                                    </p:set>
                                    <p:animEffect transition="in" filter="fade">
                                      <p:cBhvr>
                                        <p:cTn id="20" dur="1000"/>
                                        <p:tgtEl>
                                          <p:spTgt spid="29698">
                                            <p:txEl>
                                              <p:pRg st="0" end="0"/>
                                            </p:txEl>
                                          </p:spTgt>
                                        </p:tgtEl>
                                      </p:cBhvr>
                                    </p:animEffect>
                                    <p:anim calcmode="lin" valueType="num">
                                      <p:cBhvr>
                                        <p:cTn id="21" dur="10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969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9698">
                                            <p:txEl>
                                              <p:pRg st="1" end="1"/>
                                            </p:txEl>
                                          </p:spTgt>
                                        </p:tgtEl>
                                        <p:attrNameLst>
                                          <p:attrName>style.visibility</p:attrName>
                                        </p:attrNameLst>
                                      </p:cBhvr>
                                      <p:to>
                                        <p:strVal val="visible"/>
                                      </p:to>
                                    </p:set>
                                    <p:animEffect transition="in" filter="fade">
                                      <p:cBhvr>
                                        <p:cTn id="27" dur="1000"/>
                                        <p:tgtEl>
                                          <p:spTgt spid="29698">
                                            <p:txEl>
                                              <p:pRg st="1" end="1"/>
                                            </p:txEl>
                                          </p:spTgt>
                                        </p:tgtEl>
                                      </p:cBhvr>
                                    </p:animEffect>
                                    <p:anim calcmode="lin" valueType="num">
                                      <p:cBhvr>
                                        <p:cTn id="28" dur="10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9698">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698">
                                            <p:txEl>
                                              <p:pRg st="2" end="2"/>
                                            </p:txEl>
                                          </p:spTgt>
                                        </p:tgtEl>
                                        <p:attrNameLst>
                                          <p:attrName>style.visibility</p:attrName>
                                        </p:attrNameLst>
                                      </p:cBhvr>
                                      <p:to>
                                        <p:strVal val="visible"/>
                                      </p:to>
                                    </p:set>
                                    <p:animEffect transition="in" filter="fade">
                                      <p:cBhvr>
                                        <p:cTn id="32" dur="1000"/>
                                        <p:tgtEl>
                                          <p:spTgt spid="29698">
                                            <p:txEl>
                                              <p:pRg st="2" end="2"/>
                                            </p:txEl>
                                          </p:spTgt>
                                        </p:tgtEl>
                                      </p:cBhvr>
                                    </p:animEffect>
                                    <p:anim calcmode="lin" valueType="num">
                                      <p:cBhvr>
                                        <p:cTn id="33" dur="10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2969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animBg="1"/>
      <p:bldP spid="29698"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7583487" cy="838200"/>
          </a:xfrm>
        </p:spPr>
        <p:txBody>
          <a:bodyPr/>
          <a:lstStyle/>
          <a:p>
            <a:r>
              <a:rPr lang="en-US" dirty="0"/>
              <a:t>CSS: selector flexibility</a:t>
            </a:r>
          </a:p>
        </p:txBody>
      </p:sp>
      <p:sp>
        <p:nvSpPr>
          <p:cNvPr id="3" name="Content Placeholder 2"/>
          <p:cNvSpPr>
            <a:spLocks noGrp="1"/>
          </p:cNvSpPr>
          <p:nvPr>
            <p:ph idx="1"/>
          </p:nvPr>
        </p:nvSpPr>
        <p:spPr>
          <a:xfrm>
            <a:off x="533400" y="1752600"/>
            <a:ext cx="7829551" cy="3200400"/>
          </a:xfrm>
        </p:spPr>
        <p:txBody>
          <a:bodyPr>
            <a:normAutofit/>
          </a:bodyPr>
          <a:lstStyle/>
          <a:p>
            <a:r>
              <a:rPr lang="en-US" sz="2595" b="1" dirty="0"/>
              <a:t>Th</a:t>
            </a:r>
            <a:r>
              <a:rPr lang="en-US" sz="2595" dirty="0"/>
              <a:t>e usefulness of </a:t>
            </a:r>
            <a:r>
              <a:rPr lang="en-US" sz="2595" b="1" dirty="0">
                <a:solidFill>
                  <a:srgbClr val="FF0000"/>
                </a:solidFill>
              </a:rPr>
              <a:t>selectors</a:t>
            </a:r>
            <a:r>
              <a:rPr lang="en-US" sz="2595" dirty="0">
                <a:solidFill>
                  <a:srgbClr val="FF0000"/>
                </a:solidFill>
              </a:rPr>
              <a:t> </a:t>
            </a:r>
            <a:r>
              <a:rPr lang="en-US" sz="2595" dirty="0"/>
              <a:t>relates to how much specificity you have in selecting different parts of a web page.</a:t>
            </a:r>
          </a:p>
          <a:p>
            <a:r>
              <a:rPr lang="en-US" sz="2595" dirty="0"/>
              <a:t>Simple example: your personal webpage</a:t>
            </a:r>
          </a:p>
          <a:p>
            <a:pPr lvl="1"/>
            <a:r>
              <a:rPr lang="en-US" sz="2395" dirty="0"/>
              <a:t>You may not want the same font/color type style throughout the entire &lt;body&gt; element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C8F9-A84C-44B6-96C7-8C72C8B2ECA1}"/>
              </a:ext>
            </a:extLst>
          </p:cNvPr>
          <p:cNvSpPr>
            <a:spLocks noGrp="1"/>
          </p:cNvSpPr>
          <p:nvPr>
            <p:ph type="title"/>
          </p:nvPr>
        </p:nvSpPr>
        <p:spPr>
          <a:xfrm>
            <a:off x="37214" y="584583"/>
            <a:ext cx="8913813" cy="914400"/>
          </a:xfrm>
        </p:spPr>
        <p:txBody>
          <a:bodyPr/>
          <a:lstStyle/>
          <a:p>
            <a:r>
              <a:rPr lang="en-US" dirty="0"/>
              <a:t>Founder of HTML and CSS </a:t>
            </a:r>
          </a:p>
        </p:txBody>
      </p:sp>
      <p:sp>
        <p:nvSpPr>
          <p:cNvPr id="3" name="Content Placeholder 2">
            <a:extLst>
              <a:ext uri="{FF2B5EF4-FFF2-40B4-BE49-F238E27FC236}">
                <a16:creationId xmlns:a16="http://schemas.microsoft.com/office/drawing/2014/main" id="{5E90FFFE-2EE1-45FF-AF1B-DC4D06B9DDB6}"/>
              </a:ext>
            </a:extLst>
          </p:cNvPr>
          <p:cNvSpPr>
            <a:spLocks noGrp="1"/>
          </p:cNvSpPr>
          <p:nvPr>
            <p:ph idx="1"/>
          </p:nvPr>
        </p:nvSpPr>
        <p:spPr>
          <a:xfrm>
            <a:off x="381000" y="2057400"/>
            <a:ext cx="8343900" cy="4208929"/>
          </a:xfrm>
        </p:spPr>
        <p:txBody>
          <a:bodyPr/>
          <a:lstStyle/>
          <a:p>
            <a:r>
              <a:rPr lang="en-US" dirty="0"/>
              <a:t>HTML first version of was written by </a:t>
            </a:r>
            <a:r>
              <a:rPr lang="en-US" b="1" dirty="0"/>
              <a:t>Tim Berners-Lee </a:t>
            </a:r>
            <a:r>
              <a:rPr lang="en-US" dirty="0"/>
              <a:t>in </a:t>
            </a:r>
            <a:r>
              <a:rPr lang="en-US" b="1" dirty="0"/>
              <a:t>1993</a:t>
            </a:r>
          </a:p>
          <a:p>
            <a:r>
              <a:rPr lang="en-US" dirty="0"/>
              <a:t>HTML works by telling the internet browser how to display the page </a:t>
            </a:r>
          </a:p>
          <a:p>
            <a:r>
              <a:rPr lang="en-US" dirty="0"/>
              <a:t>Father of CSS is </a:t>
            </a:r>
            <a:r>
              <a:rPr lang="en-US" b="1" dirty="0" err="1"/>
              <a:t>Hakon</a:t>
            </a:r>
            <a:r>
              <a:rPr lang="en-US" b="1" dirty="0"/>
              <a:t> </a:t>
            </a:r>
            <a:r>
              <a:rPr lang="en-US" b="1" dirty="0" err="1"/>
              <a:t>Wium</a:t>
            </a:r>
            <a:r>
              <a:rPr lang="en-US" b="1" dirty="0"/>
              <a:t> Lie</a:t>
            </a:r>
          </a:p>
          <a:p>
            <a:r>
              <a:rPr lang="en-US" dirty="0"/>
              <a:t>As a styling </a:t>
            </a:r>
            <a:r>
              <a:rPr lang="en-US" dirty="0" err="1"/>
              <a:t>language,CSS</a:t>
            </a:r>
            <a:r>
              <a:rPr lang="en-US" dirty="0"/>
              <a:t> specifies how user view document, from the layout the style</a:t>
            </a:r>
          </a:p>
          <a:p>
            <a:r>
              <a:rPr lang="en-US" dirty="0"/>
              <a:t>The main </a:t>
            </a:r>
            <a:r>
              <a:rPr lang="en-US" dirty="0" err="1"/>
              <a:t>reson</a:t>
            </a:r>
            <a:r>
              <a:rPr lang="en-US" dirty="0"/>
              <a:t> why HTML and CSS  aren’t considered programming language is because they only determine the structure and the style of the webpage</a:t>
            </a:r>
          </a:p>
        </p:txBody>
      </p:sp>
    </p:spTree>
    <p:extLst>
      <p:ext uri="{BB962C8B-B14F-4D97-AF65-F5344CB8AC3E}">
        <p14:creationId xmlns:p14="http://schemas.microsoft.com/office/powerpoint/2010/main" val="92950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7583487" cy="838200"/>
          </a:xfrm>
        </p:spPr>
        <p:txBody>
          <a:bodyPr/>
          <a:lstStyle/>
          <a:p>
            <a:r>
              <a:rPr lang="en-US" dirty="0"/>
              <a:t>CSS: selector flexibility</a:t>
            </a:r>
          </a:p>
        </p:txBody>
      </p:sp>
      <p:sp>
        <p:nvSpPr>
          <p:cNvPr id="3" name="Content Placeholder 2"/>
          <p:cNvSpPr>
            <a:spLocks noGrp="1"/>
          </p:cNvSpPr>
          <p:nvPr>
            <p:ph idx="1"/>
          </p:nvPr>
        </p:nvSpPr>
        <p:spPr>
          <a:xfrm>
            <a:off x="533400" y="1676400"/>
            <a:ext cx="7829551" cy="4800600"/>
          </a:xfrm>
        </p:spPr>
        <p:txBody>
          <a:bodyPr>
            <a:normAutofit fontScale="92500"/>
          </a:bodyPr>
          <a:lstStyle/>
          <a:p>
            <a:r>
              <a:rPr lang="en-US" sz="2595" dirty="0"/>
              <a:t>You could use the declaration with the selector just for the HTML &lt;</a:t>
            </a:r>
            <a:r>
              <a:rPr lang="en-US" sz="2595" dirty="0" err="1"/>
              <a:t>p</a:t>
            </a:r>
            <a:r>
              <a:rPr lang="en-US" sz="2595" dirty="0"/>
              <a:t>&gt; tag</a:t>
            </a:r>
          </a:p>
          <a:p>
            <a:pPr lvl="1">
              <a:buNone/>
            </a:pPr>
            <a:r>
              <a:rPr lang="en-US" sz="2162" dirty="0">
                <a:ea typeface="Gill Sans" pitchFamily="24" charset="0"/>
                <a:cs typeface="Gill Sans" pitchFamily="24" charset="0"/>
              </a:rPr>
              <a:t>   </a:t>
            </a:r>
            <a:r>
              <a:rPr lang="en-US" sz="2400" b="1" dirty="0">
                <a:solidFill>
                  <a:srgbClr val="FF0000"/>
                </a:solidFill>
                <a:ea typeface="Gill Sans" pitchFamily="24" charset="0"/>
                <a:cs typeface="Gill Sans" pitchFamily="24" charset="0"/>
              </a:rPr>
              <a:t>p</a:t>
            </a:r>
            <a:r>
              <a:rPr lang="en-US" sz="2400" b="1" dirty="0">
                <a:solidFill>
                  <a:srgbClr val="000000"/>
                </a:solidFill>
                <a:ea typeface="Gill Sans" pitchFamily="24" charset="0"/>
                <a:cs typeface="Gill Sans" pitchFamily="24" charset="0"/>
              </a:rPr>
              <a:t> </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font-size: 10px;</a:t>
            </a:r>
          </a:p>
          <a:p>
            <a:pPr lvl="1">
              <a:buNone/>
            </a:pPr>
            <a:r>
              <a:rPr lang="en-US" sz="2595" dirty="0">
                <a:ea typeface="Gill Sans" pitchFamily="24" charset="0"/>
                <a:cs typeface="Gill Sans" pitchFamily="24" charset="0"/>
              </a:rPr>
              <a:t>	background-color: #fff;</a:t>
            </a:r>
          </a:p>
          <a:p>
            <a:pPr lvl="1">
              <a:buNone/>
            </a:pPr>
            <a:r>
              <a:rPr lang="en-US" sz="2595" dirty="0">
                <a:ea typeface="Gill Sans" pitchFamily="24" charset="0"/>
                <a:cs typeface="Gill Sans" pitchFamily="24" charset="0"/>
              </a:rPr>
              <a:t>	color: #222;  }</a:t>
            </a:r>
          </a:p>
          <a:p>
            <a:pPr lvl="1">
              <a:spcAft>
                <a:spcPts val="600"/>
              </a:spcAft>
              <a:buNone/>
            </a:pPr>
            <a:r>
              <a:rPr lang="en-US" sz="2595" dirty="0">
                <a:ea typeface="Gill Sans" pitchFamily="24" charset="0"/>
                <a:cs typeface="Gill Sans" pitchFamily="24" charset="0"/>
              </a:rPr>
              <a:t>…this tells the browser to apply the declared style to HTML </a:t>
            </a:r>
            <a:r>
              <a:rPr lang="en-US" sz="2595" dirty="0">
                <a:solidFill>
                  <a:srgbClr val="FF0000"/>
                </a:solidFill>
                <a:ea typeface="Gill Sans" pitchFamily="24" charset="0"/>
                <a:cs typeface="Gill Sans" pitchFamily="24" charset="0"/>
              </a:rPr>
              <a:t>&lt;p&gt;</a:t>
            </a:r>
            <a:r>
              <a:rPr lang="en-US" sz="2595" dirty="0">
                <a:ea typeface="Gill Sans" pitchFamily="24" charset="0"/>
                <a:cs typeface="Gill Sans" pitchFamily="24" charset="0"/>
              </a:rPr>
              <a:t> tags.  </a:t>
            </a:r>
          </a:p>
          <a:p>
            <a:pPr lvl="1">
              <a:spcAft>
                <a:spcPts val="600"/>
              </a:spcAft>
              <a:buNone/>
            </a:pPr>
            <a:r>
              <a:rPr lang="en-US" sz="2595" dirty="0">
                <a:ea typeface="Gill Sans" pitchFamily="24" charset="0"/>
                <a:cs typeface="Gill Sans" pitchFamily="24" charset="0"/>
              </a:rPr>
              <a:t>But, what if you want &lt;p&gt; blocks in the </a:t>
            </a:r>
            <a:r>
              <a:rPr lang="en-US" sz="2595" b="1" dirty="0">
                <a:ea typeface="Gill Sans" pitchFamily="24" charset="0"/>
                <a:cs typeface="Gill Sans" pitchFamily="24" charset="0"/>
              </a:rPr>
              <a:t>About Me </a:t>
            </a:r>
            <a:r>
              <a:rPr lang="en-US" sz="2595" dirty="0">
                <a:ea typeface="Gill Sans" pitchFamily="24" charset="0"/>
                <a:cs typeface="Gill Sans" pitchFamily="24" charset="0"/>
              </a:rPr>
              <a:t>section to look one way, and those within your </a:t>
            </a:r>
            <a:r>
              <a:rPr lang="en-US" sz="2595" b="1" dirty="0">
                <a:ea typeface="Gill Sans" pitchFamily="24" charset="0"/>
                <a:cs typeface="Gill Sans" pitchFamily="24" charset="0"/>
              </a:rPr>
              <a:t>Education </a:t>
            </a:r>
            <a:r>
              <a:rPr lang="en-US" sz="2595" dirty="0">
                <a:ea typeface="Gill Sans" pitchFamily="24" charset="0"/>
                <a:cs typeface="Gill Sans" pitchFamily="24" charset="0"/>
              </a:rPr>
              <a:t>section to be styled differently?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13813" cy="914400"/>
          </a:xfrm>
        </p:spPr>
        <p:txBody>
          <a:bodyPr/>
          <a:lstStyle/>
          <a:p>
            <a:r>
              <a:rPr lang="en-US" dirty="0"/>
              <a:t>Naming HTML elements</a:t>
            </a:r>
          </a:p>
        </p:txBody>
      </p:sp>
      <p:sp>
        <p:nvSpPr>
          <p:cNvPr id="3" name="Content Placeholder 2"/>
          <p:cNvSpPr>
            <a:spLocks noGrp="1"/>
          </p:cNvSpPr>
          <p:nvPr>
            <p:ph idx="1"/>
          </p:nvPr>
        </p:nvSpPr>
        <p:spPr>
          <a:xfrm>
            <a:off x="685800" y="1600200"/>
            <a:ext cx="7620000" cy="4343400"/>
          </a:xfrm>
        </p:spPr>
        <p:txBody>
          <a:bodyPr>
            <a:normAutofit fontScale="92500" lnSpcReduction="10000"/>
          </a:bodyPr>
          <a:lstStyle/>
          <a:p>
            <a:pPr>
              <a:spcAft>
                <a:spcPts val="600"/>
              </a:spcAft>
            </a:pPr>
            <a:r>
              <a:rPr lang="en-US" dirty="0"/>
              <a:t>There are two naming options for an HTML element: assigning “ID” names and “class names.”  </a:t>
            </a:r>
          </a:p>
          <a:p>
            <a:pPr>
              <a:spcAft>
                <a:spcPts val="600"/>
              </a:spcAft>
            </a:pPr>
            <a:r>
              <a:rPr lang="en-US" dirty="0"/>
              <a:t>When you give an HTML element a </a:t>
            </a:r>
            <a:r>
              <a:rPr lang="en-US" b="1" dirty="0"/>
              <a:t>class </a:t>
            </a:r>
            <a:r>
              <a:rPr lang="en-US" dirty="0"/>
              <a:t>or </a:t>
            </a:r>
            <a:r>
              <a:rPr lang="en-US" b="1" dirty="0"/>
              <a:t>id </a:t>
            </a:r>
            <a:r>
              <a:rPr lang="en-US" dirty="0"/>
              <a:t>name, you need to use that name when making the corresponding style declaration</a:t>
            </a:r>
          </a:p>
          <a:p>
            <a:pPr lvl="1">
              <a:spcAft>
                <a:spcPts val="600"/>
              </a:spcAft>
            </a:pPr>
            <a:r>
              <a:rPr lang="en-US" dirty="0"/>
              <a:t>These two options are very similar, and the “class name” approach is more popular, so we focus on that.</a:t>
            </a:r>
          </a:p>
          <a:p>
            <a:pPr>
              <a:spcAft>
                <a:spcPts val="600"/>
              </a:spcAft>
            </a:pPr>
            <a:r>
              <a:rPr lang="en-US" dirty="0"/>
              <a:t>Aside: An </a:t>
            </a:r>
            <a:r>
              <a:rPr lang="en-US" b="1" dirty="0"/>
              <a:t>id </a:t>
            </a:r>
            <a:r>
              <a:rPr lang="en-US" dirty="0"/>
              <a:t>declaration is the same as a </a:t>
            </a:r>
            <a:r>
              <a:rPr lang="en-US" b="1" dirty="0"/>
              <a:t>class </a:t>
            </a:r>
            <a:r>
              <a:rPr lang="en-US" dirty="0"/>
              <a:t>declaration, except that it should only be used specifically </a:t>
            </a:r>
            <a:r>
              <a:rPr lang="en-US" b="1" dirty="0"/>
              <a:t>once </a:t>
            </a:r>
            <a:r>
              <a:rPr lang="en-US" dirty="0"/>
              <a:t>per web page</a:t>
            </a:r>
          </a:p>
          <a:p>
            <a:pPr lvl="1">
              <a:spcAft>
                <a:spcPts val="600"/>
              </a:spcAft>
            </a:pPr>
            <a:r>
              <a:rPr lang="en-US" dirty="0"/>
              <a:t>The syntax for id vs. class is also nearly identical, the only difference being the use of a pound sign (#) instead of the period (.) you will see in a couple slides.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13813" cy="914400"/>
          </a:xfrm>
        </p:spPr>
        <p:txBody>
          <a:bodyPr lIns="274320"/>
          <a:lstStyle/>
          <a:p>
            <a:r>
              <a:rPr lang="en-US" dirty="0"/>
              <a:t>Example: naming HTML elements</a:t>
            </a:r>
          </a:p>
        </p:txBody>
      </p:sp>
      <p:sp>
        <p:nvSpPr>
          <p:cNvPr id="5" name="Content Placeholder 4"/>
          <p:cNvSpPr>
            <a:spLocks noGrp="1"/>
          </p:cNvSpPr>
          <p:nvPr>
            <p:ph idx="1"/>
          </p:nvPr>
        </p:nvSpPr>
        <p:spPr>
          <a:xfrm>
            <a:off x="762000" y="2286000"/>
            <a:ext cx="7610476" cy="3428999"/>
          </a:xfrm>
        </p:spPr>
        <p:txBody>
          <a:bodyPr>
            <a:normAutofit/>
          </a:bodyPr>
          <a:lstStyle/>
          <a:p>
            <a:pPr>
              <a:spcBef>
                <a:spcPts val="0"/>
              </a:spcBef>
            </a:pPr>
            <a:r>
              <a:rPr lang="en-US" sz="2400" dirty="0"/>
              <a:t>The following HTML block gives the “class name” </a:t>
            </a:r>
            <a:r>
              <a:rPr lang="en-US" sz="2400" b="1" dirty="0" err="1"/>
              <a:t>bigblue</a:t>
            </a:r>
            <a:r>
              <a:rPr lang="en-US" sz="2400" b="1" dirty="0"/>
              <a:t> </a:t>
            </a:r>
            <a:r>
              <a:rPr lang="en-US" sz="2400" dirty="0"/>
              <a:t>to the following </a:t>
            </a:r>
            <a:r>
              <a:rPr lang="en-US" sz="2400" u="sng" dirty="0"/>
              <a:t>specific &lt;h1&gt; tag</a:t>
            </a:r>
            <a:r>
              <a:rPr lang="en-US" sz="2400" dirty="0"/>
              <a:t> in this (very) simple webpage. </a:t>
            </a:r>
          </a:p>
          <a:p>
            <a:pPr>
              <a:spcBef>
                <a:spcPts val="0"/>
              </a:spcBef>
            </a:pPr>
            <a:endParaRPr lang="en-US" sz="2400" dirty="0"/>
          </a:p>
          <a:p>
            <a:pPr>
              <a:spcBef>
                <a:spcPts val="0"/>
              </a:spcBef>
              <a:buNone/>
            </a:pPr>
            <a:r>
              <a:rPr lang="en-US" sz="2400" dirty="0"/>
              <a:t>&lt;html&gt;</a:t>
            </a:r>
          </a:p>
          <a:p>
            <a:pPr>
              <a:spcBef>
                <a:spcPts val="0"/>
              </a:spcBef>
              <a:buNone/>
            </a:pPr>
            <a:r>
              <a:rPr lang="en-US" sz="2400" dirty="0"/>
              <a:t>&lt;body&gt; </a:t>
            </a:r>
          </a:p>
          <a:p>
            <a:pPr lvl="1">
              <a:spcBef>
                <a:spcPts val="0"/>
              </a:spcBef>
              <a:buNone/>
            </a:pPr>
            <a:r>
              <a:rPr lang="en-US" sz="2000" dirty="0"/>
              <a:t>&lt;h1 </a:t>
            </a:r>
            <a:r>
              <a:rPr lang="en-US" sz="2000" b="1" dirty="0"/>
              <a:t>class=</a:t>
            </a:r>
            <a:r>
              <a:rPr lang="en-US" sz="2000" dirty="0"/>
              <a:t>”</a:t>
            </a:r>
            <a:r>
              <a:rPr lang="en-US" sz="2000" dirty="0" err="1">
                <a:latin typeface="Courier"/>
                <a:cs typeface="Courier"/>
              </a:rPr>
              <a:t>myboldandbluelook</a:t>
            </a:r>
            <a:r>
              <a:rPr lang="en-US" sz="2000" dirty="0"/>
              <a:t>”&gt; Introduction &lt;/h1&gt; </a:t>
            </a:r>
          </a:p>
          <a:p>
            <a:pPr>
              <a:spcBef>
                <a:spcPts val="0"/>
              </a:spcBef>
              <a:buNone/>
            </a:pPr>
            <a:r>
              <a:rPr lang="en-US" sz="2400" dirty="0"/>
              <a:t>&lt;/body&gt;</a:t>
            </a:r>
          </a:p>
          <a:p>
            <a:pPr>
              <a:spcBef>
                <a:spcPts val="0"/>
              </a:spcBef>
              <a:buNone/>
            </a:pPr>
            <a:r>
              <a:rPr lang="en-US" sz="2400" dirty="0"/>
              <a:t>&lt;html&gt;</a:t>
            </a:r>
          </a:p>
          <a:p>
            <a:pPr>
              <a:spcBef>
                <a:spcPts val="0"/>
              </a:spcBef>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1000"/>
                                        <p:tgtEl>
                                          <p:spTgt spid="5">
                                            <p:txEl>
                                              <p:pRg st="3" end="3"/>
                                            </p:txEl>
                                          </p:spTgt>
                                        </p:tgtEl>
                                      </p:cBhvr>
                                    </p:animEffect>
                                    <p:anim calcmode="lin" valueType="num">
                                      <p:cBhvr>
                                        <p:cTn id="2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1000"/>
                                        <p:tgtEl>
                                          <p:spTgt spid="5">
                                            <p:txEl>
                                              <p:pRg st="4" end="4"/>
                                            </p:txEl>
                                          </p:spTgt>
                                        </p:tgtEl>
                                      </p:cBhvr>
                                    </p:animEffect>
                                    <p:anim calcmode="lin" valueType="num">
                                      <p:cBhvr>
                                        <p:cTn id="3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1000"/>
                                        <p:tgtEl>
                                          <p:spTgt spid="5">
                                            <p:txEl>
                                              <p:pRg st="5" end="5"/>
                                            </p:txEl>
                                          </p:spTgt>
                                        </p:tgtEl>
                                      </p:cBhvr>
                                    </p:animEffect>
                                    <p:anim calcmode="lin" valueType="num">
                                      <p:cBhvr>
                                        <p:cTn id="4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fade">
                                      <p:cBhvr>
                                        <p:cTn id="46" dur="1000"/>
                                        <p:tgtEl>
                                          <p:spTgt spid="5">
                                            <p:txEl>
                                              <p:pRg st="6" end="6"/>
                                            </p:txEl>
                                          </p:spTgt>
                                        </p:tgtEl>
                                      </p:cBhvr>
                                    </p:animEffect>
                                    <p:anim calcmode="lin" valueType="num">
                                      <p:cBhvr>
                                        <p:cTn id="4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3813" cy="914400"/>
          </a:xfrm>
        </p:spPr>
        <p:txBody>
          <a:bodyPr lIns="182880">
            <a:normAutofit fontScale="90000"/>
          </a:bodyPr>
          <a:lstStyle/>
          <a:p>
            <a:r>
              <a:rPr lang="en-US" dirty="0"/>
              <a:t>Connecting a style declaration to a class name</a:t>
            </a:r>
          </a:p>
        </p:txBody>
      </p:sp>
      <p:sp>
        <p:nvSpPr>
          <p:cNvPr id="3" name="Content Placeholder 2"/>
          <p:cNvSpPr>
            <a:spLocks noGrp="1"/>
          </p:cNvSpPr>
          <p:nvPr>
            <p:ph idx="1"/>
          </p:nvPr>
        </p:nvSpPr>
        <p:spPr>
          <a:xfrm>
            <a:off x="457200" y="1600200"/>
            <a:ext cx="7467600" cy="3962400"/>
          </a:xfrm>
        </p:spPr>
        <p:txBody>
          <a:bodyPr>
            <a:normAutofit/>
          </a:bodyPr>
          <a:lstStyle/>
          <a:p>
            <a:pPr marL="0">
              <a:spcBef>
                <a:spcPts val="0"/>
              </a:spcBef>
            </a:pPr>
            <a:r>
              <a:rPr lang="en-US" sz="2400" dirty="0">
                <a:solidFill>
                  <a:srgbClr val="000000"/>
                </a:solidFill>
              </a:rPr>
              <a:t>To connect a style declaration to a particular class name you wrote into your HTML document, you simply precede the class declaration with: </a:t>
            </a:r>
            <a:r>
              <a:rPr lang="en-US" sz="2800" dirty="0">
                <a:solidFill>
                  <a:srgbClr val="FF0000"/>
                </a:solidFill>
              </a:rPr>
              <a:t>.</a:t>
            </a:r>
            <a:r>
              <a:rPr lang="en-US" sz="2800" dirty="0" err="1">
                <a:solidFill>
                  <a:srgbClr val="FF0000"/>
                </a:solidFill>
              </a:rPr>
              <a:t>theclassname</a:t>
            </a:r>
            <a:r>
              <a:rPr lang="en-US" sz="2800" dirty="0">
                <a:solidFill>
                  <a:srgbClr val="FF0000"/>
                </a:solidFill>
              </a:rPr>
              <a:t> </a:t>
            </a:r>
          </a:p>
          <a:p>
            <a:pPr marL="0" lvl="1">
              <a:lnSpc>
                <a:spcPct val="90000"/>
              </a:lnSpc>
            </a:pPr>
            <a:r>
              <a:rPr lang="en-US" sz="2400" dirty="0"/>
              <a:t>Example</a:t>
            </a:r>
            <a:endParaRPr lang="en-US" sz="2800" dirty="0"/>
          </a:p>
          <a:p>
            <a:pPr marL="0" lvl="1">
              <a:lnSpc>
                <a:spcPct val="90000"/>
              </a:lnSpc>
              <a:spcBef>
                <a:spcPts val="0"/>
              </a:spcBef>
              <a:buFontTx/>
              <a:buNone/>
            </a:pPr>
            <a:r>
              <a:rPr lang="en-US" sz="2400" dirty="0">
                <a:latin typeface="Courier"/>
                <a:cs typeface="Courier"/>
              </a:rPr>
              <a:t>.</a:t>
            </a:r>
            <a:r>
              <a:rPr lang="en-US" sz="2400" dirty="0" err="1">
                <a:latin typeface="Courier"/>
                <a:cs typeface="Courier"/>
              </a:rPr>
              <a:t>myboldandbluelook</a:t>
            </a:r>
            <a:endParaRPr lang="en-US" sz="2400" dirty="0">
              <a:latin typeface="Courier"/>
              <a:cs typeface="Courier"/>
            </a:endParaRPr>
          </a:p>
          <a:p>
            <a:pPr marL="0" lvl="1">
              <a:lnSpc>
                <a:spcPct val="90000"/>
              </a:lnSpc>
              <a:spcBef>
                <a:spcPts val="0"/>
              </a:spcBef>
              <a:buFontTx/>
              <a:buNone/>
            </a:pPr>
            <a:r>
              <a:rPr lang="en-US" sz="2400" dirty="0">
                <a:latin typeface="Courier"/>
                <a:cs typeface="Courier"/>
              </a:rPr>
              <a:t>{</a:t>
            </a:r>
          </a:p>
          <a:p>
            <a:pPr marL="0" lvl="1">
              <a:lnSpc>
                <a:spcPct val="90000"/>
              </a:lnSpc>
              <a:spcBef>
                <a:spcPts val="0"/>
              </a:spcBef>
              <a:buFontTx/>
              <a:buNone/>
            </a:pPr>
            <a:r>
              <a:rPr lang="en-US" sz="2400" dirty="0">
                <a:latin typeface="Courier"/>
                <a:cs typeface="Courier"/>
              </a:rPr>
              <a:t>  font-weight: bold;</a:t>
            </a:r>
          </a:p>
          <a:p>
            <a:pPr marL="0" lvl="1">
              <a:lnSpc>
                <a:spcPct val="90000"/>
              </a:lnSpc>
              <a:spcBef>
                <a:spcPts val="0"/>
              </a:spcBef>
              <a:buFontTx/>
              <a:buNone/>
            </a:pPr>
            <a:r>
              <a:rPr lang="en-US" sz="2400" dirty="0">
                <a:latin typeface="Courier"/>
                <a:cs typeface="Courier"/>
              </a:rPr>
              <a:t>  color: blue;</a:t>
            </a:r>
          </a:p>
          <a:p>
            <a:pPr marL="0" lvl="1">
              <a:lnSpc>
                <a:spcPct val="90000"/>
              </a:lnSpc>
              <a:spcBef>
                <a:spcPts val="0"/>
              </a:spcBef>
              <a:buFontTx/>
              <a:buNone/>
            </a:pPr>
            <a:r>
              <a:rPr lang="en-US" sz="2400" dirty="0">
                <a:latin typeface="Courier"/>
                <a:cs typeface="Courier"/>
              </a:rPr>
              <a:t>}</a:t>
            </a:r>
          </a:p>
          <a:p>
            <a:pPr lvl="1">
              <a:lnSpc>
                <a:spcPct val="90000"/>
              </a:lnSpc>
              <a:spcBef>
                <a:spcPts val="0"/>
              </a:spcBef>
              <a:buFontTx/>
              <a:buNone/>
            </a:pPr>
            <a:endParaRPr lang="en-US" sz="2400" dirty="0">
              <a:latin typeface="Courier"/>
              <a:cs typeface="Courier"/>
            </a:endParaRPr>
          </a:p>
          <a:p>
            <a:pPr>
              <a:spcBef>
                <a:spcPts val="0"/>
              </a:spcBef>
            </a:pPr>
            <a:endParaRPr lang="en-US" sz="2800" dirty="0"/>
          </a:p>
        </p:txBody>
      </p:sp>
      <p:sp>
        <p:nvSpPr>
          <p:cNvPr id="4" name="Rectangle 3"/>
          <p:cNvSpPr/>
          <p:nvPr/>
        </p:nvSpPr>
        <p:spPr>
          <a:xfrm>
            <a:off x="4495800" y="3666025"/>
            <a:ext cx="4572000" cy="29633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ts val="0"/>
              </a:spcBef>
            </a:pPr>
            <a:r>
              <a:rPr lang="en-US" sz="2000" dirty="0"/>
              <a:t>Aside: if you want this style to be used only once in the web page, then specify it as an </a:t>
            </a:r>
            <a:r>
              <a:rPr lang="en-US" sz="2000" b="1" dirty="0"/>
              <a:t>ID </a:t>
            </a:r>
            <a:r>
              <a:rPr lang="en-US" sz="2000" dirty="0"/>
              <a:t>style with this slight syntax change:</a:t>
            </a:r>
          </a:p>
          <a:p>
            <a:pPr lvl="1">
              <a:lnSpc>
                <a:spcPct val="90000"/>
              </a:lnSpc>
              <a:spcBef>
                <a:spcPts val="0"/>
              </a:spcBef>
              <a:buFontTx/>
              <a:buNone/>
            </a:pPr>
            <a:r>
              <a:rPr lang="en-US" sz="2400" dirty="0">
                <a:latin typeface="Courier"/>
                <a:cs typeface="Courier"/>
              </a:rPr>
              <a:t>#</a:t>
            </a:r>
            <a:r>
              <a:rPr lang="en-US" sz="2400" dirty="0" err="1">
                <a:latin typeface="Courier"/>
                <a:cs typeface="Courier"/>
              </a:rPr>
              <a:t>myboldandbluelook</a:t>
            </a:r>
            <a:endParaRPr lang="en-US" sz="2400" dirty="0">
              <a:latin typeface="Courier"/>
              <a:cs typeface="Courier"/>
            </a:endParaRPr>
          </a:p>
          <a:p>
            <a:pPr lvl="1">
              <a:lnSpc>
                <a:spcPct val="90000"/>
              </a:lnSpc>
              <a:spcBef>
                <a:spcPts val="0"/>
              </a:spcBef>
              <a:buFontTx/>
              <a:buNone/>
            </a:pPr>
            <a:r>
              <a:rPr lang="en-US" sz="2400" dirty="0">
                <a:latin typeface="Courier"/>
                <a:cs typeface="Courier"/>
              </a:rPr>
              <a:t>{</a:t>
            </a:r>
          </a:p>
          <a:p>
            <a:pPr lvl="1">
              <a:lnSpc>
                <a:spcPct val="90000"/>
              </a:lnSpc>
              <a:spcBef>
                <a:spcPts val="0"/>
              </a:spcBef>
              <a:buFontTx/>
              <a:buNone/>
            </a:pPr>
            <a:r>
              <a:rPr lang="en-US" sz="2400" dirty="0">
                <a:latin typeface="Courier"/>
                <a:cs typeface="Courier"/>
              </a:rPr>
              <a:t>  font-weight: bold;</a:t>
            </a:r>
          </a:p>
          <a:p>
            <a:pPr lvl="1">
              <a:lnSpc>
                <a:spcPct val="90000"/>
              </a:lnSpc>
              <a:spcBef>
                <a:spcPts val="0"/>
              </a:spcBef>
              <a:buFontTx/>
              <a:buNone/>
            </a:pPr>
            <a:r>
              <a:rPr lang="en-US" sz="2400" dirty="0">
                <a:latin typeface="Courier"/>
                <a:cs typeface="Courier"/>
              </a:rPr>
              <a:t>  color: blue;</a:t>
            </a:r>
          </a:p>
          <a:p>
            <a:pPr lvl="1">
              <a:lnSpc>
                <a:spcPct val="90000"/>
              </a:lnSpc>
              <a:spcBef>
                <a:spcPts val="0"/>
              </a:spcBef>
              <a:buFontTx/>
              <a:buNone/>
            </a:pPr>
            <a:r>
              <a:rPr lang="en-US" dirty="0"/>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circle(in)">
                                      <p:cBhvr>
                                        <p:cTn id="5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13813" cy="914400"/>
          </a:xfrm>
        </p:spPr>
        <p:txBody>
          <a:bodyPr/>
          <a:lstStyle/>
          <a:p>
            <a:r>
              <a:rPr lang="en-US" dirty="0"/>
              <a:t>More on selector options</a:t>
            </a:r>
          </a:p>
        </p:txBody>
      </p:sp>
      <p:sp>
        <p:nvSpPr>
          <p:cNvPr id="3" name="Content Placeholder 2"/>
          <p:cNvSpPr>
            <a:spLocks noGrp="1"/>
          </p:cNvSpPr>
          <p:nvPr>
            <p:ph idx="1"/>
          </p:nvPr>
        </p:nvSpPr>
        <p:spPr>
          <a:xfrm>
            <a:off x="838200" y="1905000"/>
            <a:ext cx="7610476" cy="3886200"/>
          </a:xfrm>
        </p:spPr>
        <p:txBody>
          <a:bodyPr>
            <a:noAutofit/>
          </a:bodyPr>
          <a:lstStyle/>
          <a:p>
            <a:r>
              <a:rPr lang="en-US" sz="2400" dirty="0">
                <a:solidFill>
                  <a:srgbClr val="000000"/>
                </a:solidFill>
              </a:rPr>
              <a:t>Descendant </a:t>
            </a:r>
            <a:r>
              <a:rPr lang="en-US" sz="2400" dirty="0"/>
              <a:t>(nested) </a:t>
            </a:r>
            <a:r>
              <a:rPr lang="en-US" sz="2400" dirty="0">
                <a:solidFill>
                  <a:srgbClr val="000000"/>
                </a:solidFill>
              </a:rPr>
              <a:t>selector</a:t>
            </a:r>
          </a:p>
          <a:p>
            <a:pPr lvl="1">
              <a:buNone/>
            </a:pPr>
            <a:r>
              <a:rPr lang="en-US" sz="2400" dirty="0" err="1">
                <a:latin typeface="Courier"/>
                <a:cs typeface="Courier"/>
              </a:rPr>
              <a:t>ul</a:t>
            </a:r>
            <a:r>
              <a:rPr lang="en-US" sz="2400" dirty="0">
                <a:latin typeface="Courier"/>
                <a:cs typeface="Courier"/>
              </a:rPr>
              <a:t> </a:t>
            </a:r>
            <a:r>
              <a:rPr lang="en-US" sz="2400" dirty="0" err="1">
                <a:latin typeface="Courier"/>
                <a:cs typeface="Courier"/>
              </a:rPr>
              <a:t>li</a:t>
            </a:r>
            <a:r>
              <a:rPr lang="en-US" sz="2400" dirty="0">
                <a:latin typeface="Courier"/>
                <a:cs typeface="Courier"/>
              </a:rPr>
              <a:t> a </a:t>
            </a:r>
            <a:r>
              <a:rPr lang="en-US" sz="2400" dirty="0" err="1">
                <a:latin typeface="Courier"/>
                <a:cs typeface="Courier"/>
              </a:rPr>
              <a:t>strong{color:green</a:t>
            </a:r>
            <a:r>
              <a:rPr lang="en-US" sz="2400" dirty="0">
                <a:latin typeface="Courier"/>
                <a:cs typeface="Courier"/>
              </a:rPr>
              <a:t>;}</a:t>
            </a:r>
          </a:p>
          <a:p>
            <a:pPr lvl="1"/>
            <a:r>
              <a:rPr lang="en-US" sz="2200" dirty="0"/>
              <a:t>Syntax is similar to the example of grouping selectors—but without the commas</a:t>
            </a:r>
          </a:p>
          <a:p>
            <a:r>
              <a:rPr lang="en-US" sz="2400" dirty="0"/>
              <a:t>Selects all elements that correspond to the “nested” structure specified by the selector</a:t>
            </a:r>
          </a:p>
          <a:p>
            <a:pPr lvl="1"/>
            <a:r>
              <a:rPr lang="en-US" sz="2000" dirty="0"/>
              <a:t>E.g., the above style will apply to any &lt;strong&gt; HTML tag that lies </a:t>
            </a:r>
            <a:r>
              <a:rPr lang="en-US" sz="2000" dirty="0">
                <a:solidFill>
                  <a:srgbClr val="FF0000"/>
                </a:solidFill>
              </a:rPr>
              <a:t>within </a:t>
            </a:r>
            <a:r>
              <a:rPr lang="en-US" sz="2000" dirty="0"/>
              <a:t>an &lt;a&gt; tag that lies within an &lt;li&gt; tag that lies </a:t>
            </a:r>
            <a:r>
              <a:rPr lang="en-US" sz="2000" dirty="0">
                <a:solidFill>
                  <a:srgbClr val="FF0000"/>
                </a:solidFill>
              </a:rPr>
              <a:t>within </a:t>
            </a:r>
            <a:r>
              <a:rPr lang="en-US" sz="2000" dirty="0"/>
              <a:t>a &lt;</a:t>
            </a:r>
            <a:r>
              <a:rPr lang="en-US" sz="2000" dirty="0" err="1"/>
              <a:t>ul</a:t>
            </a:r>
            <a:r>
              <a:rPr lang="en-US" sz="2000" dirty="0"/>
              <a:t>&gt; tag</a:t>
            </a:r>
          </a:p>
          <a:p>
            <a:r>
              <a:rPr lang="en-US" sz="2200" dirty="0"/>
              <a:t>Very (!!!) specific—nice!</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8913813" cy="914400"/>
          </a:xfrm>
        </p:spPr>
        <p:txBody>
          <a:bodyPr/>
          <a:lstStyle/>
          <a:p>
            <a:r>
              <a:rPr lang="en-US" dirty="0"/>
              <a:t>Aside: styling hyperlinks</a:t>
            </a:r>
          </a:p>
        </p:txBody>
      </p:sp>
      <p:sp>
        <p:nvSpPr>
          <p:cNvPr id="45059" name="Rectangle 3"/>
          <p:cNvSpPr>
            <a:spLocks noGrp="1" noChangeArrowheads="1"/>
          </p:cNvSpPr>
          <p:nvPr>
            <p:ph idx="1"/>
          </p:nvPr>
        </p:nvSpPr>
        <p:spPr>
          <a:xfrm>
            <a:off x="457200" y="1828800"/>
            <a:ext cx="8382000" cy="4267200"/>
          </a:xfrm>
        </p:spPr>
        <p:txBody>
          <a:bodyPr>
            <a:normAutofit fontScale="70000" lnSpcReduction="20000"/>
          </a:bodyPr>
          <a:lstStyle/>
          <a:p>
            <a:pPr>
              <a:spcBef>
                <a:spcPts val="0"/>
              </a:spcBef>
              <a:buFontTx/>
              <a:buNone/>
            </a:pPr>
            <a:r>
              <a:rPr lang="en-US" sz="2909" dirty="0"/>
              <a:t>You can style links to respond dynamically.  </a:t>
            </a:r>
          </a:p>
          <a:p>
            <a:pPr>
              <a:spcBef>
                <a:spcPts val="0"/>
              </a:spcBef>
              <a:buFontTx/>
              <a:buNone/>
            </a:pPr>
            <a:r>
              <a:rPr lang="en-US" sz="2909" dirty="0"/>
              <a:t>The associated style selectors are called the hyperlink (or “anchor”)  pseudo-class selectors:</a:t>
            </a:r>
            <a:br>
              <a:rPr lang="en-US" sz="2909" dirty="0"/>
            </a:br>
            <a:endParaRPr lang="en-US" sz="2909" dirty="0"/>
          </a:p>
          <a:p>
            <a:pPr marL="282572" lvl="1" indent="-282572">
              <a:spcBef>
                <a:spcPts val="0"/>
              </a:spcBef>
              <a:buNone/>
            </a:pPr>
            <a:r>
              <a:rPr lang="en-US" sz="3636" dirty="0">
                <a:solidFill>
                  <a:srgbClr val="FF0000"/>
                </a:solidFill>
                <a:latin typeface="Courier New" pitchFamily="24" charset="0"/>
              </a:rPr>
              <a:t>:link, :visited, :hover, :active </a:t>
            </a:r>
            <a:r>
              <a:rPr lang="en-US" sz="3636" b="1" dirty="0">
                <a:latin typeface="Courier New" pitchFamily="24" charset="0"/>
              </a:rPr>
              <a:t>{ }</a:t>
            </a:r>
            <a:br>
              <a:rPr lang="en-US" sz="2800" b="1" dirty="0">
                <a:latin typeface="Courier New" pitchFamily="24" charset="0"/>
              </a:rPr>
            </a:br>
            <a:endParaRPr lang="en-US" sz="2800" dirty="0">
              <a:solidFill>
                <a:srgbClr val="DDF53D"/>
              </a:solidFill>
              <a:latin typeface="Courier New" pitchFamily="24" charset="0"/>
            </a:endParaRPr>
          </a:p>
          <a:p>
            <a:pPr marL="282572" lvl="1" indent="-282572">
              <a:spcBef>
                <a:spcPts val="0"/>
              </a:spcBef>
              <a:buNone/>
            </a:pPr>
            <a:r>
              <a:rPr lang="en-US" sz="2800" dirty="0"/>
              <a:t>Example:</a:t>
            </a:r>
          </a:p>
          <a:p>
            <a:pPr marL="282572" lvl="1" indent="-282572">
              <a:spcBef>
                <a:spcPts val="0"/>
              </a:spcBef>
              <a:buNone/>
            </a:pPr>
            <a:r>
              <a:rPr lang="en-US" sz="2800" dirty="0"/>
              <a:t>    </a:t>
            </a:r>
            <a:r>
              <a:rPr lang="en-US" sz="2800" dirty="0" err="1"/>
              <a:t>a:link</a:t>
            </a:r>
            <a:r>
              <a:rPr lang="en-US" sz="2800" dirty="0"/>
              <a:t>      {color:#FF0000;} </a:t>
            </a:r>
            <a:r>
              <a:rPr lang="en-US" sz="1920" dirty="0"/>
              <a:t>    /* color to apply to link before it’s visited */</a:t>
            </a:r>
            <a:br>
              <a:rPr lang="en-US" sz="2800" dirty="0"/>
            </a:br>
            <a:r>
              <a:rPr lang="en-US" sz="2800" dirty="0" err="1"/>
              <a:t>a:visited</a:t>
            </a:r>
            <a:r>
              <a:rPr lang="en-US" sz="2800" dirty="0"/>
              <a:t> {color:#00FF00;}   </a:t>
            </a:r>
            <a:r>
              <a:rPr lang="en-US" sz="1714" dirty="0"/>
              <a:t> /* color to apply to link before it’s visited*/</a:t>
            </a:r>
            <a:br>
              <a:rPr lang="en-US" sz="2800" dirty="0"/>
            </a:br>
            <a:r>
              <a:rPr lang="en-US" sz="2800" dirty="0" err="1"/>
              <a:t>a:hover</a:t>
            </a:r>
            <a:r>
              <a:rPr lang="en-US" sz="2800" dirty="0"/>
              <a:t>  {color:#FF00FF;}   </a:t>
            </a:r>
            <a:r>
              <a:rPr lang="en-US" sz="1714" dirty="0"/>
              <a:t>/* color to apply to link while mouse pointer is over it*/</a:t>
            </a:r>
            <a:br>
              <a:rPr lang="en-US" sz="2800" dirty="0"/>
            </a:br>
            <a:r>
              <a:rPr lang="en-US" sz="2800" dirty="0" err="1"/>
              <a:t>a:active</a:t>
            </a:r>
            <a:r>
              <a:rPr lang="en-US" sz="2800" dirty="0"/>
              <a:t>  {color:#0000FF;}  </a:t>
            </a:r>
            <a:r>
              <a:rPr lang="en-US" sz="1714" dirty="0"/>
              <a:t> /* color to apply while left mouse button is held down on link */</a:t>
            </a:r>
            <a:endParaRPr lang="en-US" sz="2800" dirty="0"/>
          </a:p>
          <a:p>
            <a:pPr marL="282572" lvl="1" indent="-282572">
              <a:spcBef>
                <a:spcPts val="0"/>
              </a:spcBef>
              <a:buNone/>
            </a:pPr>
            <a:endParaRPr lang="en-US" sz="2800" dirty="0"/>
          </a:p>
          <a:p>
            <a:pPr>
              <a:spcBef>
                <a:spcPts val="0"/>
              </a:spcBef>
              <a:spcAft>
                <a:spcPts val="1200"/>
              </a:spcAft>
            </a:pPr>
            <a:r>
              <a:rPr lang="en-US" sz="2880" b="1" dirty="0"/>
              <a:t>Note:</a:t>
            </a:r>
            <a:r>
              <a:rPr lang="en-US" sz="2880" dirty="0"/>
              <a:t> </a:t>
            </a:r>
            <a:r>
              <a:rPr lang="en-US" sz="2880" dirty="0" err="1"/>
              <a:t>a:hover</a:t>
            </a:r>
            <a:r>
              <a:rPr lang="en-US" sz="2880" dirty="0"/>
              <a:t> MUST be listed after </a:t>
            </a:r>
            <a:r>
              <a:rPr lang="en-US" sz="2880" dirty="0" err="1"/>
              <a:t>a:link</a:t>
            </a:r>
            <a:r>
              <a:rPr lang="en-US" sz="2880" dirty="0"/>
              <a:t> and </a:t>
            </a:r>
            <a:r>
              <a:rPr lang="en-US" sz="2880" dirty="0" err="1"/>
              <a:t>a:visited</a:t>
            </a:r>
            <a:r>
              <a:rPr lang="en-US" sz="2880" dirty="0"/>
              <a:t> !</a:t>
            </a:r>
          </a:p>
          <a:p>
            <a:pPr>
              <a:spcBef>
                <a:spcPts val="0"/>
              </a:spcBef>
              <a:spcAft>
                <a:spcPts val="1200"/>
              </a:spcAft>
            </a:pPr>
            <a:r>
              <a:rPr lang="en-US" sz="2880" b="1" dirty="0"/>
              <a:t>Note:</a:t>
            </a:r>
            <a:r>
              <a:rPr lang="en-US" sz="2880" dirty="0"/>
              <a:t> </a:t>
            </a:r>
            <a:r>
              <a:rPr lang="en-US" sz="2880" dirty="0" err="1"/>
              <a:t>a:active</a:t>
            </a:r>
            <a:r>
              <a:rPr lang="en-US" sz="2880" dirty="0"/>
              <a:t> MUST be listed after </a:t>
            </a:r>
            <a:r>
              <a:rPr lang="en-US" sz="2880" dirty="0" err="1"/>
              <a:t>a:hover</a:t>
            </a:r>
            <a:r>
              <a:rPr lang="en-US" sz="2880" dirty="0"/>
              <a:t> !</a:t>
            </a:r>
            <a:endParaRPr lang="en-US" sz="2800" dirty="0">
              <a:solidFill>
                <a:srgbClr val="DDF53D"/>
              </a:solidFill>
              <a:latin typeface="Courier New" pitchFamily="24" charset="0"/>
            </a:endParaRPr>
          </a:p>
          <a:p>
            <a:pPr>
              <a:spcBef>
                <a:spcPts val="0"/>
              </a:spcBef>
              <a:buFontTx/>
              <a:buNone/>
            </a:pPr>
            <a:endParaRPr lang="en-US" dirty="0"/>
          </a:p>
          <a:p>
            <a:pPr>
              <a:spcBef>
                <a:spcPts val="0"/>
              </a:spcBef>
              <a:buFontTx/>
              <a:buNone/>
            </a:pPr>
            <a:endParaRPr lang="en-US" dirty="0">
              <a:solidFill>
                <a:srgbClr val="DDF53D"/>
              </a:solidFill>
              <a:latin typeface="Courier New" pitchFamily="24" charset="0"/>
            </a:endParaRPr>
          </a:p>
          <a:p>
            <a:pPr>
              <a:spcBef>
                <a:spcPts val="0"/>
              </a:spcBef>
            </a:pPr>
            <a:endParaRPr lang="en-US" dirty="0">
              <a:latin typeface="Courier New" pitchFamily="2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5059">
                                            <p:txEl>
                                              <p:pRg st="0" end="0"/>
                                            </p:txEl>
                                          </p:spTgt>
                                        </p:tgtEl>
                                        <p:attrNameLst>
                                          <p:attrName>style.visibility</p:attrName>
                                        </p:attrNameLst>
                                      </p:cBhvr>
                                      <p:to>
                                        <p:strVal val="visible"/>
                                      </p:to>
                                    </p:set>
                                    <p:animEffect transition="in" filter="fade">
                                      <p:cBhvr>
                                        <p:cTn id="13" dur="1000"/>
                                        <p:tgtEl>
                                          <p:spTgt spid="45059">
                                            <p:txEl>
                                              <p:pRg st="0" end="0"/>
                                            </p:txEl>
                                          </p:spTgt>
                                        </p:tgtEl>
                                      </p:cBhvr>
                                    </p:animEffect>
                                    <p:anim calcmode="lin" valueType="num">
                                      <p:cBhvr>
                                        <p:cTn id="14"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5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5059">
                                            <p:txEl>
                                              <p:pRg st="1" end="1"/>
                                            </p:txEl>
                                          </p:spTgt>
                                        </p:tgtEl>
                                        <p:attrNameLst>
                                          <p:attrName>style.visibility</p:attrName>
                                        </p:attrNameLst>
                                      </p:cBhvr>
                                      <p:to>
                                        <p:strVal val="visible"/>
                                      </p:to>
                                    </p:set>
                                    <p:animEffect transition="in" filter="fade">
                                      <p:cBhvr>
                                        <p:cTn id="20" dur="1000"/>
                                        <p:tgtEl>
                                          <p:spTgt spid="45059">
                                            <p:txEl>
                                              <p:pRg st="1" end="1"/>
                                            </p:txEl>
                                          </p:spTgt>
                                        </p:tgtEl>
                                      </p:cBhvr>
                                    </p:animEffect>
                                    <p:anim calcmode="lin" valueType="num">
                                      <p:cBhvr>
                                        <p:cTn id="21"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5059">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5059">
                                            <p:txEl>
                                              <p:pRg st="2" end="2"/>
                                            </p:txEl>
                                          </p:spTgt>
                                        </p:tgtEl>
                                        <p:attrNameLst>
                                          <p:attrName>style.visibility</p:attrName>
                                        </p:attrNameLst>
                                      </p:cBhvr>
                                      <p:to>
                                        <p:strVal val="visible"/>
                                      </p:to>
                                    </p:set>
                                    <p:animEffect transition="in" filter="fade">
                                      <p:cBhvr>
                                        <p:cTn id="25" dur="1000"/>
                                        <p:tgtEl>
                                          <p:spTgt spid="45059">
                                            <p:txEl>
                                              <p:pRg st="2" end="2"/>
                                            </p:txEl>
                                          </p:spTgt>
                                        </p:tgtEl>
                                      </p:cBhvr>
                                    </p:animEffect>
                                    <p:anim calcmode="lin" valueType="num">
                                      <p:cBhvr>
                                        <p:cTn id="26"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5059">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5059">
                                            <p:txEl>
                                              <p:pRg st="3" end="3"/>
                                            </p:txEl>
                                          </p:spTgt>
                                        </p:tgtEl>
                                        <p:attrNameLst>
                                          <p:attrName>style.visibility</p:attrName>
                                        </p:attrNameLst>
                                      </p:cBhvr>
                                      <p:to>
                                        <p:strVal val="visible"/>
                                      </p:to>
                                    </p:set>
                                    <p:animEffect transition="in" filter="fade">
                                      <p:cBhvr>
                                        <p:cTn id="30" dur="1000"/>
                                        <p:tgtEl>
                                          <p:spTgt spid="45059">
                                            <p:txEl>
                                              <p:pRg st="3" end="3"/>
                                            </p:txEl>
                                          </p:spTgt>
                                        </p:tgtEl>
                                      </p:cBhvr>
                                    </p:animEffect>
                                    <p:anim calcmode="lin" valueType="num">
                                      <p:cBhvr>
                                        <p:cTn id="31"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45059">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5059">
                                            <p:txEl>
                                              <p:pRg st="4" end="4"/>
                                            </p:txEl>
                                          </p:spTgt>
                                        </p:tgtEl>
                                        <p:attrNameLst>
                                          <p:attrName>style.visibility</p:attrName>
                                        </p:attrNameLst>
                                      </p:cBhvr>
                                      <p:to>
                                        <p:strVal val="visible"/>
                                      </p:to>
                                    </p:set>
                                    <p:animEffect transition="in" filter="fade">
                                      <p:cBhvr>
                                        <p:cTn id="35" dur="1000"/>
                                        <p:tgtEl>
                                          <p:spTgt spid="45059">
                                            <p:txEl>
                                              <p:pRg st="4" end="4"/>
                                            </p:txEl>
                                          </p:spTgt>
                                        </p:tgtEl>
                                      </p:cBhvr>
                                    </p:animEffect>
                                    <p:anim calcmode="lin" valueType="num">
                                      <p:cBhvr>
                                        <p:cTn id="36"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5059">
                                            <p:txEl>
                                              <p:pRg st="6" end="6"/>
                                            </p:txEl>
                                          </p:spTgt>
                                        </p:tgtEl>
                                        <p:attrNameLst>
                                          <p:attrName>style.visibility</p:attrName>
                                        </p:attrNameLst>
                                      </p:cBhvr>
                                      <p:to>
                                        <p:strVal val="visible"/>
                                      </p:to>
                                    </p:set>
                                    <p:animEffect transition="in" filter="fade">
                                      <p:cBhvr>
                                        <p:cTn id="42" dur="1000"/>
                                        <p:tgtEl>
                                          <p:spTgt spid="45059">
                                            <p:txEl>
                                              <p:pRg st="6" end="6"/>
                                            </p:txEl>
                                          </p:spTgt>
                                        </p:tgtEl>
                                      </p:cBhvr>
                                    </p:animEffect>
                                    <p:anim calcmode="lin" valueType="num">
                                      <p:cBhvr>
                                        <p:cTn id="43"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505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5059">
                                            <p:txEl>
                                              <p:pRg st="7" end="7"/>
                                            </p:txEl>
                                          </p:spTgt>
                                        </p:tgtEl>
                                        <p:attrNameLst>
                                          <p:attrName>style.visibility</p:attrName>
                                        </p:attrNameLst>
                                      </p:cBhvr>
                                      <p:to>
                                        <p:strVal val="visible"/>
                                      </p:to>
                                    </p:set>
                                    <p:animEffect transition="in" filter="fade">
                                      <p:cBhvr>
                                        <p:cTn id="49" dur="1000"/>
                                        <p:tgtEl>
                                          <p:spTgt spid="45059">
                                            <p:txEl>
                                              <p:pRg st="7" end="7"/>
                                            </p:txEl>
                                          </p:spTgt>
                                        </p:tgtEl>
                                      </p:cBhvr>
                                    </p:animEffect>
                                    <p:anim calcmode="lin" valueType="num">
                                      <p:cBhvr>
                                        <p:cTn id="50" dur="10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505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p:bldP spid="450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685800"/>
          </a:xfrm>
        </p:spPr>
        <p:txBody>
          <a:bodyPr>
            <a:normAutofit/>
          </a:bodyPr>
          <a:lstStyle/>
          <a:p>
            <a:r>
              <a:rPr lang="en-US" dirty="0"/>
              <a:t>CSS: what does </a:t>
            </a:r>
            <a:r>
              <a:rPr lang="en-US" dirty="0">
                <a:solidFill>
                  <a:srgbClr val="FFFF00"/>
                </a:solidFill>
              </a:rPr>
              <a:t>cascading</a:t>
            </a:r>
            <a:r>
              <a:rPr lang="en-US" dirty="0"/>
              <a:t> mean?</a:t>
            </a:r>
          </a:p>
        </p:txBody>
      </p:sp>
      <p:sp>
        <p:nvSpPr>
          <p:cNvPr id="3" name="Content Placeholder 2"/>
          <p:cNvSpPr>
            <a:spLocks noGrp="1"/>
          </p:cNvSpPr>
          <p:nvPr>
            <p:ph idx="1"/>
          </p:nvPr>
        </p:nvSpPr>
        <p:spPr>
          <a:xfrm>
            <a:off x="779464" y="1295400"/>
            <a:ext cx="7983536" cy="5029200"/>
          </a:xfrm>
        </p:spPr>
        <p:txBody>
          <a:bodyPr>
            <a:normAutofit/>
          </a:bodyPr>
          <a:lstStyle/>
          <a:p>
            <a:pPr>
              <a:spcBef>
                <a:spcPts val="0"/>
              </a:spcBef>
            </a:pPr>
            <a:r>
              <a:rPr lang="en-US" sz="2400" dirty="0"/>
              <a:t>Cascading means a more-specific selector beats out a less-specific selector.</a:t>
            </a:r>
          </a:p>
          <a:p>
            <a:pPr>
              <a:spcBef>
                <a:spcPts val="0"/>
              </a:spcBef>
            </a:pPr>
            <a:r>
              <a:rPr lang="en-US" sz="2400" b="1" dirty="0">
                <a:latin typeface="Arial"/>
                <a:cs typeface="Arial"/>
              </a:rPr>
              <a:t>For example, with styles...</a:t>
            </a:r>
          </a:p>
          <a:p>
            <a:pPr>
              <a:spcBef>
                <a:spcPts val="0"/>
              </a:spcBef>
              <a:buNone/>
            </a:pPr>
            <a:r>
              <a:rPr lang="en-US" sz="2400" b="1" dirty="0">
                <a:latin typeface="Courier"/>
                <a:cs typeface="Courier"/>
              </a:rPr>
              <a:t>.red </a:t>
            </a:r>
            <a:r>
              <a:rPr lang="en-US" sz="2400" dirty="0">
                <a:latin typeface="Courier"/>
                <a:cs typeface="Courier"/>
              </a:rPr>
              <a:t>{ color: red; }</a:t>
            </a:r>
          </a:p>
          <a:p>
            <a:pPr>
              <a:spcBef>
                <a:spcPts val="0"/>
              </a:spcBef>
              <a:buNone/>
            </a:pPr>
            <a:r>
              <a:rPr lang="en-US" sz="2400" b="1" dirty="0">
                <a:latin typeface="Courier"/>
                <a:cs typeface="Courier"/>
              </a:rPr>
              <a:t>body </a:t>
            </a:r>
            <a:r>
              <a:rPr lang="en-US" sz="2400" dirty="0">
                <a:latin typeface="Courier"/>
                <a:cs typeface="Courier"/>
              </a:rPr>
              <a:t>{ color: black;  }</a:t>
            </a:r>
          </a:p>
          <a:p>
            <a:pPr>
              <a:spcBef>
                <a:spcPts val="600"/>
              </a:spcBef>
              <a:buNone/>
            </a:pPr>
            <a:r>
              <a:rPr lang="en-US" dirty="0">
                <a:latin typeface="Arial"/>
                <a:cs typeface="Arial"/>
              </a:rPr>
              <a:t>What will this HTML look like?</a:t>
            </a:r>
          </a:p>
          <a:p>
            <a:pPr>
              <a:spcBef>
                <a:spcPts val="0"/>
              </a:spcBef>
              <a:buNone/>
            </a:pPr>
            <a:r>
              <a:rPr lang="en-US" dirty="0">
                <a:latin typeface="Courier"/>
                <a:cs typeface="Courier"/>
              </a:rPr>
              <a:t>&lt;body&gt;</a:t>
            </a:r>
          </a:p>
          <a:p>
            <a:pPr>
              <a:spcBef>
                <a:spcPts val="0"/>
              </a:spcBef>
              <a:buNone/>
            </a:pPr>
            <a:r>
              <a:rPr lang="en-US" dirty="0">
                <a:latin typeface="Courier"/>
                <a:cs typeface="Courier"/>
              </a:rPr>
              <a:t>&lt;</a:t>
            </a:r>
            <a:r>
              <a:rPr lang="en-US" dirty="0" err="1">
                <a:latin typeface="Courier"/>
                <a:cs typeface="Courier"/>
              </a:rPr>
              <a:t>p</a:t>
            </a:r>
            <a:r>
              <a:rPr lang="en-US" dirty="0">
                <a:latin typeface="Courier"/>
                <a:cs typeface="Courier"/>
              </a:rPr>
              <a:t>&gt;I am black&lt;/</a:t>
            </a:r>
            <a:r>
              <a:rPr lang="en-US" dirty="0" err="1">
                <a:latin typeface="Courier"/>
                <a:cs typeface="Courier"/>
              </a:rPr>
              <a:t>p</a:t>
            </a:r>
            <a:r>
              <a:rPr lang="en-US" dirty="0">
                <a:latin typeface="Courier"/>
                <a:cs typeface="Courier"/>
              </a:rPr>
              <a:t>&gt; </a:t>
            </a:r>
          </a:p>
          <a:p>
            <a:pPr>
              <a:spcBef>
                <a:spcPts val="0"/>
              </a:spcBef>
              <a:buNone/>
            </a:pPr>
            <a:r>
              <a:rPr lang="en-US" dirty="0">
                <a:latin typeface="Courier"/>
                <a:cs typeface="Courier"/>
              </a:rPr>
              <a:t>&lt;</a:t>
            </a:r>
            <a:r>
              <a:rPr lang="en-US" dirty="0" err="1">
                <a:latin typeface="Courier"/>
                <a:cs typeface="Courier"/>
              </a:rPr>
              <a:t>p</a:t>
            </a:r>
            <a:r>
              <a:rPr lang="en-US" dirty="0">
                <a:latin typeface="Courier"/>
                <a:cs typeface="Courier"/>
              </a:rPr>
              <a:t> class="red"&gt;I am red&lt;/</a:t>
            </a:r>
            <a:r>
              <a:rPr lang="en-US" dirty="0" err="1">
                <a:latin typeface="Courier"/>
                <a:cs typeface="Courier"/>
              </a:rPr>
              <a:t>p</a:t>
            </a:r>
            <a:r>
              <a:rPr lang="en-US" dirty="0">
                <a:latin typeface="Courier"/>
                <a:cs typeface="Courier"/>
              </a:rPr>
              <a:t>&gt;</a:t>
            </a:r>
          </a:p>
          <a:p>
            <a:pPr>
              <a:spcBef>
                <a:spcPts val="0"/>
              </a:spcBef>
              <a:buNone/>
            </a:pPr>
            <a:r>
              <a:rPr lang="en-US" dirty="0">
                <a:latin typeface="Courier"/>
                <a:cs typeface="Courier"/>
              </a:rPr>
              <a:t>&lt;/body&gt; </a:t>
            </a:r>
          </a:p>
          <a:p>
            <a:pPr>
              <a:spcBef>
                <a:spcPts val="0"/>
              </a:spcBef>
              <a:buNone/>
            </a:pPr>
            <a:endParaRPr lang="en-US" sz="2400" dirty="0">
              <a:latin typeface="Arial"/>
              <a:cs typeface="Arial"/>
            </a:endParaRPr>
          </a:p>
          <a:p>
            <a:pPr>
              <a:spcBef>
                <a:spcPts val="0"/>
              </a:spcBef>
              <a:buFontTx/>
              <a:buNone/>
            </a:pPr>
            <a:endParaRPr lang="en-US" sz="2400" dirty="0">
              <a:latin typeface="Courier New" pitchFamily="24" charset="0"/>
            </a:endParaRPr>
          </a:p>
          <a:p>
            <a:pPr>
              <a:spcBef>
                <a:spcPts val="0"/>
              </a:spcBef>
            </a:pPr>
            <a:endParaRPr lang="en-US" sz="1800" dirty="0"/>
          </a:p>
        </p:txBody>
      </p:sp>
      <p:sp>
        <p:nvSpPr>
          <p:cNvPr id="5" name="Rounded Rectangular Callout 4"/>
          <p:cNvSpPr/>
          <p:nvPr/>
        </p:nvSpPr>
        <p:spPr>
          <a:xfrm>
            <a:off x="5562600" y="1905000"/>
            <a:ext cx="2590800" cy="1981200"/>
          </a:xfrm>
          <a:prstGeom prst="wedgeRoundRectCallout">
            <a:avLst>
              <a:gd name="adj1" fmla="val -62009"/>
              <a:gd name="adj2" fmla="val 7061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rgbClr val="000000"/>
                </a:solidFill>
              </a:rPr>
              <a:t>Both the body and .red selectors pertain, but the .red selector overrules because it is more specific</a:t>
            </a:r>
          </a:p>
        </p:txBody>
      </p:sp>
      <p:sp>
        <p:nvSpPr>
          <p:cNvPr id="7" name="Rectangular Callout 6"/>
          <p:cNvSpPr/>
          <p:nvPr/>
        </p:nvSpPr>
        <p:spPr>
          <a:xfrm>
            <a:off x="228600" y="5486400"/>
            <a:ext cx="8458200" cy="1295400"/>
          </a:xfrm>
          <a:prstGeom prst="wedgeRectCallout">
            <a:avLst>
              <a:gd name="adj1" fmla="val -22222"/>
              <a:gd name="adj2" fmla="val 50062"/>
            </a:avLst>
          </a:prstGeom>
        </p:spPr>
        <p:style>
          <a:lnRef idx="1">
            <a:schemeClr val="accent1"/>
          </a:lnRef>
          <a:fillRef idx="3">
            <a:schemeClr val="accent1"/>
          </a:fillRef>
          <a:effectRef idx="2">
            <a:schemeClr val="accent1"/>
          </a:effectRef>
          <a:fontRef idx="minor">
            <a:schemeClr val="lt1"/>
          </a:fontRef>
        </p:style>
        <p:txBody>
          <a:bodyPr rtlCol="0" anchor="ctr"/>
          <a:lstStyle/>
          <a:p>
            <a:pPr lvl="1">
              <a:spcBef>
                <a:spcPts val="0"/>
              </a:spcBef>
            </a:pPr>
            <a:r>
              <a:rPr lang="en-US" sz="2000" dirty="0">
                <a:solidFill>
                  <a:schemeClr val="tx1"/>
                </a:solidFill>
              </a:rPr>
              <a:t>Related point: if both </a:t>
            </a:r>
            <a:r>
              <a:rPr lang="en-US" sz="2000" b="1" dirty="0">
                <a:solidFill>
                  <a:schemeClr val="tx1"/>
                </a:solidFill>
              </a:rPr>
              <a:t>ID (#) </a:t>
            </a:r>
            <a:r>
              <a:rPr lang="en-US" sz="2000" dirty="0">
                <a:solidFill>
                  <a:schemeClr val="tx1"/>
                </a:solidFill>
              </a:rPr>
              <a:t>and </a:t>
            </a:r>
            <a:r>
              <a:rPr lang="en-US" sz="2000" b="1" dirty="0">
                <a:solidFill>
                  <a:schemeClr val="tx1"/>
                </a:solidFill>
              </a:rPr>
              <a:t>class (.) </a:t>
            </a:r>
            <a:r>
              <a:rPr lang="en-US" sz="2000" dirty="0">
                <a:solidFill>
                  <a:schemeClr val="tx1"/>
                </a:solidFill>
              </a:rPr>
              <a:t>styles to the same HTML element, the ID style “wins” because ID styles are supposed to be used just once per web-page (thus, in some sense, quite specifically)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1000"/>
                                        <p:tgtEl>
                                          <p:spTgt spid="3">
                                            <p:txEl>
                                              <p:pRg st="8" end="8"/>
                                            </p:txEl>
                                          </p:spTgt>
                                        </p:tgtEl>
                                      </p:cBhvr>
                                    </p:animEffect>
                                    <p:anim calcmode="lin" valueType="num">
                                      <p:cBhvr>
                                        <p:cTn id="7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circle(in)">
                                      <p:cBhvr>
                                        <p:cTn id="76" dur="20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circle(in)">
                                      <p:cBhvr>
                                        <p:cTn id="8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5"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13813" cy="914400"/>
          </a:xfrm>
        </p:spPr>
        <p:txBody>
          <a:bodyPr/>
          <a:lstStyle/>
          <a:p>
            <a:r>
              <a:rPr lang="en-US" dirty="0"/>
              <a:t>CSS: the cascade</a:t>
            </a:r>
          </a:p>
        </p:txBody>
      </p:sp>
      <p:sp>
        <p:nvSpPr>
          <p:cNvPr id="3" name="Content Placeholder 2"/>
          <p:cNvSpPr>
            <a:spLocks noGrp="1"/>
          </p:cNvSpPr>
          <p:nvPr>
            <p:ph idx="1"/>
          </p:nvPr>
        </p:nvSpPr>
        <p:spPr>
          <a:xfrm>
            <a:off x="779464" y="1828800"/>
            <a:ext cx="7583487" cy="4419600"/>
          </a:xfrm>
        </p:spPr>
        <p:txBody>
          <a:bodyPr>
            <a:normAutofit fontScale="85000" lnSpcReduction="20000"/>
          </a:bodyPr>
          <a:lstStyle/>
          <a:p>
            <a:r>
              <a:rPr lang="en-US" sz="2595" b="1" dirty="0"/>
              <a:t>What if there is a “tie” regarding how specific the selectors are?</a:t>
            </a:r>
          </a:p>
          <a:p>
            <a:pPr>
              <a:buFontTx/>
              <a:buNone/>
            </a:pPr>
            <a:r>
              <a:rPr lang="en-US" sz="2400" dirty="0" err="1">
                <a:latin typeface="Courier New" pitchFamily="24" charset="0"/>
              </a:rPr>
              <a:t>p{font-weight:bold</a:t>
            </a:r>
            <a:r>
              <a:rPr lang="en-US" sz="2400" dirty="0">
                <a:latin typeface="Courier New" pitchFamily="24" charset="0"/>
              </a:rPr>
              <a:t>;}</a:t>
            </a:r>
          </a:p>
          <a:p>
            <a:pPr>
              <a:buFontTx/>
              <a:buNone/>
            </a:pPr>
            <a:r>
              <a:rPr lang="en-US" sz="2400" dirty="0" err="1">
                <a:latin typeface="Courier New" pitchFamily="24" charset="0"/>
              </a:rPr>
              <a:t>p{font-weight:normal</a:t>
            </a:r>
            <a:r>
              <a:rPr lang="en-US" sz="2400" dirty="0">
                <a:latin typeface="Courier New" pitchFamily="24" charset="0"/>
              </a:rPr>
              <a:t>;}</a:t>
            </a:r>
          </a:p>
          <a:p>
            <a:pPr>
              <a:buFontTx/>
              <a:buNone/>
            </a:pPr>
            <a:r>
              <a:rPr lang="en-US" sz="2400" dirty="0" err="1">
                <a:latin typeface="Courier New" pitchFamily="24" charset="0"/>
              </a:rPr>
              <a:t>p{color:green</a:t>
            </a:r>
            <a:r>
              <a:rPr lang="en-US" sz="2400" dirty="0">
                <a:latin typeface="Courier New" pitchFamily="24" charset="0"/>
              </a:rPr>
              <a:t>;}</a:t>
            </a:r>
          </a:p>
          <a:p>
            <a:pPr>
              <a:buNone/>
            </a:pPr>
            <a:r>
              <a:rPr lang="en-US" sz="2800" dirty="0">
                <a:latin typeface="Courier New" pitchFamily="24" charset="0"/>
              </a:rPr>
              <a:t>&lt;</a:t>
            </a:r>
            <a:r>
              <a:rPr lang="en-US" sz="2800" dirty="0" err="1">
                <a:latin typeface="Courier New" pitchFamily="24" charset="0"/>
              </a:rPr>
              <a:t>p</a:t>
            </a:r>
            <a:r>
              <a:rPr lang="en-US" sz="2800" dirty="0">
                <a:latin typeface="Courier New" pitchFamily="24" charset="0"/>
              </a:rPr>
              <a:t>&gt;</a:t>
            </a:r>
            <a:r>
              <a:rPr lang="en-US" sz="2800" dirty="0">
                <a:solidFill>
                  <a:schemeClr val="accent2">
                    <a:lumMod val="50000"/>
                  </a:schemeClr>
                </a:solidFill>
                <a:latin typeface="Courier New" pitchFamily="24" charset="0"/>
              </a:rPr>
              <a:t>This will be green text with a normal font weight</a:t>
            </a:r>
            <a:r>
              <a:rPr lang="en-US" sz="2800" dirty="0">
                <a:latin typeface="Courier New" pitchFamily="24" charset="0"/>
              </a:rPr>
              <a:t>&lt;/</a:t>
            </a:r>
            <a:r>
              <a:rPr lang="en-US" sz="2800" dirty="0" err="1">
                <a:latin typeface="Courier New" pitchFamily="24" charset="0"/>
              </a:rPr>
              <a:t>p</a:t>
            </a:r>
            <a:r>
              <a:rPr lang="en-US" sz="2800" dirty="0">
                <a:latin typeface="Courier New" pitchFamily="24" charset="0"/>
              </a:rPr>
              <a:t>&gt;</a:t>
            </a:r>
          </a:p>
          <a:p>
            <a:r>
              <a:rPr lang="en-US" sz="2581" dirty="0">
                <a:latin typeface="Arial"/>
                <a:cs typeface="Arial"/>
              </a:rPr>
              <a:t>When there is a tie, the tied selector that is most immediately preceding the HTML element wins (in this case, the </a:t>
            </a:r>
            <a:r>
              <a:rPr lang="en-US" sz="2581" b="1" dirty="0">
                <a:latin typeface="Arial"/>
                <a:cs typeface="Arial"/>
              </a:rPr>
              <a:t>second </a:t>
            </a:r>
            <a:r>
              <a:rPr lang="en-US" sz="2581" dirty="0">
                <a:latin typeface="Arial"/>
                <a:cs typeface="Arial"/>
              </a:rPr>
              <a:t>“</a:t>
            </a:r>
            <a:r>
              <a:rPr lang="en-US" sz="2581" dirty="0" err="1">
                <a:latin typeface="Arial"/>
                <a:cs typeface="Arial"/>
              </a:rPr>
              <a:t>p</a:t>
            </a:r>
            <a:r>
              <a:rPr lang="en-US" sz="2581" dirty="0">
                <a:latin typeface="Arial"/>
                <a:cs typeface="Arial"/>
              </a:rPr>
              <a:t>” selector)</a:t>
            </a:r>
          </a:p>
          <a:p>
            <a:pPr lvl="1"/>
            <a:r>
              <a:rPr lang="en-US" sz="2323" dirty="0">
                <a:latin typeface="Arial"/>
                <a:cs typeface="Arial"/>
              </a:rPr>
              <a:t>In other words, in a tie, the last-defined selector wins</a:t>
            </a:r>
            <a:endParaRPr lang="en-US" sz="2600" dirty="0">
              <a:latin typeface="Arial"/>
              <a:cs typeface="Arial"/>
            </a:endParaRPr>
          </a:p>
          <a:p>
            <a:pPr>
              <a:buFontTx/>
              <a:buNone/>
            </a:pPr>
            <a:endParaRPr lang="en-US" sz="2800" dirty="0">
              <a:latin typeface="Courier New" pitchFamily="24"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1000"/>
                                        <p:tgtEl>
                                          <p:spTgt spid="3">
                                            <p:txEl>
                                              <p:pRg st="6" end="6"/>
                                            </p:txEl>
                                          </p:spTgt>
                                        </p:tgtEl>
                                      </p:cBhvr>
                                    </p:animEffect>
                                    <p:anim calcmode="lin" valueType="num">
                                      <p:cBhvr>
                                        <p:cTn id="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13813" cy="914400"/>
          </a:xfrm>
        </p:spPr>
        <p:txBody>
          <a:bodyPr>
            <a:normAutofit fontScale="90000"/>
          </a:bodyPr>
          <a:lstStyle/>
          <a:p>
            <a:r>
              <a:rPr lang="en-US" dirty="0"/>
              <a:t>How/where do we add the style declarations to our HTML files?</a:t>
            </a:r>
          </a:p>
        </p:txBody>
      </p:sp>
      <p:sp>
        <p:nvSpPr>
          <p:cNvPr id="3" name="Content Placeholder 2"/>
          <p:cNvSpPr>
            <a:spLocks noGrp="1"/>
          </p:cNvSpPr>
          <p:nvPr>
            <p:ph idx="1"/>
          </p:nvPr>
        </p:nvSpPr>
        <p:spPr>
          <a:xfrm>
            <a:off x="685800" y="2133600"/>
            <a:ext cx="7762876" cy="4127967"/>
          </a:xfrm>
        </p:spPr>
        <p:txBody>
          <a:bodyPr>
            <a:normAutofit/>
          </a:bodyPr>
          <a:lstStyle/>
          <a:p>
            <a:r>
              <a:rPr lang="en-US" sz="2400" dirty="0"/>
              <a:t>Two good approaches for named (class or id) styles:</a:t>
            </a:r>
          </a:p>
          <a:p>
            <a:pPr lvl="1"/>
            <a:r>
              <a:rPr lang="en-US" sz="2400" dirty="0"/>
              <a:t>Internal </a:t>
            </a:r>
            <a:r>
              <a:rPr lang="en-US" sz="2400" dirty="0" err="1"/>
              <a:t>stylesheet</a:t>
            </a:r>
            <a:endParaRPr lang="en-US" sz="2400" dirty="0"/>
          </a:p>
          <a:p>
            <a:pPr lvl="2"/>
            <a:r>
              <a:rPr lang="en-US" sz="2000" dirty="0"/>
              <a:t>Put the style declarations in the &lt;head&gt; of HTML text file</a:t>
            </a:r>
          </a:p>
          <a:p>
            <a:pPr lvl="1"/>
            <a:r>
              <a:rPr lang="en-US" sz="2400" dirty="0"/>
              <a:t>External </a:t>
            </a:r>
            <a:r>
              <a:rPr lang="en-US" sz="2400" dirty="0" err="1"/>
              <a:t>stylesheet</a:t>
            </a:r>
            <a:endParaRPr lang="en-US" sz="2400" dirty="0"/>
          </a:p>
          <a:p>
            <a:pPr lvl="2"/>
            <a:r>
              <a:rPr lang="en-US" sz="2000" dirty="0"/>
              <a:t>Put the style declarations in a separate text file and then import that text file into your HTML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13813" cy="914400"/>
          </a:xfrm>
        </p:spPr>
        <p:txBody>
          <a:bodyPr>
            <a:normAutofit fontScale="90000"/>
          </a:bodyPr>
          <a:lstStyle/>
          <a:p>
            <a:r>
              <a:rPr lang="en-US" dirty="0"/>
              <a:t>How/where do we add the style declarations to our HTML files?</a:t>
            </a:r>
          </a:p>
        </p:txBody>
      </p:sp>
      <p:sp>
        <p:nvSpPr>
          <p:cNvPr id="3" name="Content Placeholder 2"/>
          <p:cNvSpPr>
            <a:spLocks noGrp="1"/>
          </p:cNvSpPr>
          <p:nvPr>
            <p:ph idx="1"/>
          </p:nvPr>
        </p:nvSpPr>
        <p:spPr>
          <a:xfrm>
            <a:off x="779464" y="1828800"/>
            <a:ext cx="7583487" cy="4419600"/>
          </a:xfrm>
        </p:spPr>
        <p:txBody>
          <a:bodyPr>
            <a:normAutofit lnSpcReduction="10000"/>
          </a:bodyPr>
          <a:lstStyle/>
          <a:p>
            <a:r>
              <a:rPr lang="en-US" sz="2400" dirty="0"/>
              <a:t>Third approach when you don’t want to bother naming/reusing a style:</a:t>
            </a:r>
          </a:p>
          <a:p>
            <a:pPr lvl="1"/>
            <a:r>
              <a:rPr lang="en-US" sz="2400" dirty="0"/>
              <a:t>Inline style</a:t>
            </a:r>
          </a:p>
          <a:p>
            <a:pPr lvl="2"/>
            <a:r>
              <a:rPr lang="en-US" sz="2000" dirty="0"/>
              <a:t>Simply put the style declaration within the HTML tag where it’s used</a:t>
            </a:r>
          </a:p>
          <a:p>
            <a:pPr lvl="1"/>
            <a:r>
              <a:rPr lang="en-US" sz="2400" dirty="0"/>
              <a:t>Example</a:t>
            </a:r>
          </a:p>
          <a:p>
            <a:pPr lvl="1">
              <a:buNone/>
            </a:pPr>
            <a:r>
              <a:rPr lang="en-US" sz="2400" dirty="0"/>
              <a:t>    &lt;</a:t>
            </a:r>
            <a:r>
              <a:rPr lang="en-US" sz="2400" dirty="0" err="1"/>
              <a:t>p</a:t>
            </a:r>
            <a:r>
              <a:rPr lang="en-US" sz="2400" dirty="0"/>
              <a:t> style=“font-size: 14px;”&gt;Text&lt;/</a:t>
            </a:r>
            <a:r>
              <a:rPr lang="en-US" sz="2400" dirty="0" err="1"/>
              <a:t>p</a:t>
            </a:r>
            <a:r>
              <a:rPr lang="en-US" sz="2400" dirty="0"/>
              <a:t>&gt;</a:t>
            </a:r>
          </a:p>
          <a:p>
            <a:pPr lvl="1"/>
            <a:r>
              <a:rPr lang="en-US" sz="2400" dirty="0"/>
              <a:t>Note: instead of using an inline (i.e., embedded in HTML) style, we could use our HTML tags</a:t>
            </a:r>
          </a:p>
          <a:p>
            <a:pPr lvl="2">
              <a:buNone/>
            </a:pPr>
            <a:r>
              <a:rPr lang="en-US" sz="2400" dirty="0"/>
              <a:t>&lt;</a:t>
            </a:r>
            <a:r>
              <a:rPr lang="en-US" sz="2400" dirty="0" err="1"/>
              <a:t>p</a:t>
            </a:r>
            <a:r>
              <a:rPr lang="en-US" sz="2400" dirty="0"/>
              <a:t>&gt; &lt;font size=“14px”&gt;Text&lt;/font&gt;  &lt;/</a:t>
            </a:r>
            <a:r>
              <a:rPr lang="en-US" sz="2400" dirty="0" err="1"/>
              <a:t>p</a:t>
            </a:r>
            <a:r>
              <a:rPr lang="en-US" sz="2400" dirty="0"/>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055FA5-3080-2C2D-2BA3-831E8C0E52F8}"/>
              </a:ext>
            </a:extLst>
          </p:cNvPr>
          <p:cNvSpPr>
            <a:spLocks noGrp="1"/>
          </p:cNvSpPr>
          <p:nvPr>
            <p:ph type="sldNum" sz="quarter" idx="10"/>
          </p:nvPr>
        </p:nvSpPr>
        <p:spPr/>
        <p:txBody>
          <a:bodyPr/>
          <a:lstStyle/>
          <a:p>
            <a:fld id="{8F63DA8F-01E8-4AD5-AA87-B01321447DFC}" type="slidenum">
              <a:rPr lang="en-US" altLang="en-US"/>
              <a:pPr/>
              <a:t>3</a:t>
            </a:fld>
            <a:endParaRPr lang="en-US" altLang="en-US"/>
          </a:p>
        </p:txBody>
      </p:sp>
      <p:sp>
        <p:nvSpPr>
          <p:cNvPr id="58370" name="Rectangle 2">
            <a:extLst>
              <a:ext uri="{FF2B5EF4-FFF2-40B4-BE49-F238E27FC236}">
                <a16:creationId xmlns:a16="http://schemas.microsoft.com/office/drawing/2014/main" id="{48BE9826-755C-4E83-1EF8-837B1AC6A8B8}"/>
              </a:ext>
            </a:extLst>
          </p:cNvPr>
          <p:cNvSpPr>
            <a:spLocks noGrp="1" noChangeArrowheads="1"/>
          </p:cNvSpPr>
          <p:nvPr>
            <p:ph type="title"/>
          </p:nvPr>
        </p:nvSpPr>
        <p:spPr/>
        <p:txBody>
          <a:bodyPr/>
          <a:lstStyle/>
          <a:p>
            <a:r>
              <a:rPr lang="en-US" altLang="en-US" dirty="0"/>
              <a:t>HTML: </a:t>
            </a:r>
            <a:r>
              <a:rPr lang="en-US" altLang="en-US" b="1" dirty="0"/>
              <a:t>Hypertext</a:t>
            </a:r>
            <a:r>
              <a:rPr lang="en-US" altLang="en-US" dirty="0"/>
              <a:t> </a:t>
            </a:r>
            <a:r>
              <a:rPr lang="en-US" altLang="en-US" b="1" dirty="0"/>
              <a:t>M</a:t>
            </a:r>
            <a:r>
              <a:rPr lang="en-US" altLang="en-US" dirty="0"/>
              <a:t>arkup </a:t>
            </a:r>
            <a:r>
              <a:rPr lang="en-US" altLang="en-US" b="1" dirty="0"/>
              <a:t>L</a:t>
            </a:r>
            <a:r>
              <a:rPr lang="en-US" altLang="en-US" dirty="0"/>
              <a:t>anguage</a:t>
            </a:r>
          </a:p>
        </p:txBody>
      </p:sp>
      <p:sp>
        <p:nvSpPr>
          <p:cNvPr id="58371" name="Rectangle 3">
            <a:extLst>
              <a:ext uri="{FF2B5EF4-FFF2-40B4-BE49-F238E27FC236}">
                <a16:creationId xmlns:a16="http://schemas.microsoft.com/office/drawing/2014/main" id="{8478D972-6DA8-206F-4DFC-6562B3473136}"/>
              </a:ext>
            </a:extLst>
          </p:cNvPr>
          <p:cNvSpPr>
            <a:spLocks noGrp="1" noChangeArrowheads="1"/>
          </p:cNvSpPr>
          <p:nvPr>
            <p:ph type="body" idx="1"/>
          </p:nvPr>
        </p:nvSpPr>
        <p:spPr/>
        <p:txBody>
          <a:bodyPr/>
          <a:lstStyle/>
          <a:p>
            <a:r>
              <a:rPr lang="en-US" altLang="en-US"/>
              <a:t>HTML documents are simply text documents with a specific form</a:t>
            </a:r>
          </a:p>
          <a:p>
            <a:pPr lvl="1"/>
            <a:r>
              <a:rPr lang="en-US" altLang="en-US"/>
              <a:t>Documents comprised of </a:t>
            </a:r>
            <a:r>
              <a:rPr lang="en-US" altLang="en-US" b="1"/>
              <a:t>content</a:t>
            </a:r>
            <a:r>
              <a:rPr lang="en-US" altLang="en-US"/>
              <a:t> and </a:t>
            </a:r>
            <a:r>
              <a:rPr lang="en-US" altLang="en-US" b="1"/>
              <a:t>markup tags</a:t>
            </a:r>
          </a:p>
          <a:p>
            <a:pPr lvl="1"/>
            <a:r>
              <a:rPr lang="en-US" altLang="en-US"/>
              <a:t>Content: actual information being conveyed</a:t>
            </a:r>
          </a:p>
          <a:p>
            <a:pPr lvl="1"/>
            <a:r>
              <a:rPr lang="en-US" altLang="en-US"/>
              <a:t>The markup tags tell the Web browser </a:t>
            </a:r>
            <a:r>
              <a:rPr lang="en-US" altLang="en-US" b="1"/>
              <a:t>how to display</a:t>
            </a:r>
            <a:r>
              <a:rPr lang="en-US" altLang="en-US"/>
              <a:t> the page</a:t>
            </a:r>
          </a:p>
          <a:p>
            <a:pPr lvl="1"/>
            <a:r>
              <a:rPr lang="en-US" altLang="en-US"/>
              <a:t>An HTML file must have an </a:t>
            </a:r>
            <a:r>
              <a:rPr lang="en-US" altLang="en-US" b="1"/>
              <a:t>htm</a:t>
            </a:r>
            <a:r>
              <a:rPr lang="en-US" altLang="en-US"/>
              <a:t> or </a:t>
            </a:r>
            <a:r>
              <a:rPr lang="en-US" altLang="en-US" b="1"/>
              <a:t>html</a:t>
            </a:r>
            <a:r>
              <a:rPr lang="en-US" altLang="en-US"/>
              <a:t> file extension</a:t>
            </a:r>
          </a:p>
          <a:p>
            <a:pPr lvl="1"/>
            <a:r>
              <a:rPr lang="en-US" altLang="en-US"/>
              <a:t>An HTML file can be created using a </a:t>
            </a:r>
            <a:r>
              <a:rPr lang="en-US" altLang="en-US" b="1"/>
              <a:t>simple text editor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ppt_x"/>
                                          </p:val>
                                        </p:tav>
                                        <p:tav tm="100000">
                                          <p:val>
                                            <p:strVal val="#ppt_x"/>
                                          </p:val>
                                        </p:tav>
                                      </p:tavLst>
                                    </p:anim>
                                    <p:anim calcmode="lin" valueType="num">
                                      <p:cBhvr additive="base">
                                        <p:cTn id="8" dur="500" fill="hold"/>
                                        <p:tgtEl>
                                          <p:spTgt spid="583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8371">
                                            <p:txEl>
                                              <p:pRg st="0" end="0"/>
                                            </p:txEl>
                                          </p:spTgt>
                                        </p:tgtEl>
                                        <p:attrNameLst>
                                          <p:attrName>style.visibility</p:attrName>
                                        </p:attrNameLst>
                                      </p:cBhvr>
                                      <p:to>
                                        <p:strVal val="visible"/>
                                      </p:to>
                                    </p:set>
                                    <p:animEffect transition="in" filter="fade">
                                      <p:cBhvr>
                                        <p:cTn id="13" dur="1000"/>
                                        <p:tgtEl>
                                          <p:spTgt spid="58371">
                                            <p:txEl>
                                              <p:pRg st="0" end="0"/>
                                            </p:txEl>
                                          </p:spTgt>
                                        </p:tgtEl>
                                      </p:cBhvr>
                                    </p:animEffect>
                                    <p:anim calcmode="lin" valueType="num">
                                      <p:cBhvr>
                                        <p:cTn id="14" dur="10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8371">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8371">
                                            <p:txEl>
                                              <p:pRg st="1" end="1"/>
                                            </p:txEl>
                                          </p:spTgt>
                                        </p:tgtEl>
                                        <p:attrNameLst>
                                          <p:attrName>style.visibility</p:attrName>
                                        </p:attrNameLst>
                                      </p:cBhvr>
                                      <p:to>
                                        <p:strVal val="visible"/>
                                      </p:to>
                                    </p:set>
                                    <p:animEffect transition="in" filter="fade">
                                      <p:cBhvr>
                                        <p:cTn id="18" dur="1000"/>
                                        <p:tgtEl>
                                          <p:spTgt spid="58371">
                                            <p:txEl>
                                              <p:pRg st="1" end="1"/>
                                            </p:txEl>
                                          </p:spTgt>
                                        </p:tgtEl>
                                      </p:cBhvr>
                                    </p:animEffect>
                                    <p:anim calcmode="lin" valueType="num">
                                      <p:cBhvr>
                                        <p:cTn id="19" dur="10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8371">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8371">
                                            <p:txEl>
                                              <p:pRg st="2" end="2"/>
                                            </p:txEl>
                                          </p:spTgt>
                                        </p:tgtEl>
                                        <p:attrNameLst>
                                          <p:attrName>style.visibility</p:attrName>
                                        </p:attrNameLst>
                                      </p:cBhvr>
                                      <p:to>
                                        <p:strVal val="visible"/>
                                      </p:to>
                                    </p:set>
                                    <p:animEffect transition="in" filter="fade">
                                      <p:cBhvr>
                                        <p:cTn id="23" dur="1000"/>
                                        <p:tgtEl>
                                          <p:spTgt spid="58371">
                                            <p:txEl>
                                              <p:pRg st="2" end="2"/>
                                            </p:txEl>
                                          </p:spTgt>
                                        </p:tgtEl>
                                      </p:cBhvr>
                                    </p:animEffect>
                                    <p:anim calcmode="lin" valueType="num">
                                      <p:cBhvr>
                                        <p:cTn id="24" dur="10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8371">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8371">
                                            <p:txEl>
                                              <p:pRg st="3" end="3"/>
                                            </p:txEl>
                                          </p:spTgt>
                                        </p:tgtEl>
                                        <p:attrNameLst>
                                          <p:attrName>style.visibility</p:attrName>
                                        </p:attrNameLst>
                                      </p:cBhvr>
                                      <p:to>
                                        <p:strVal val="visible"/>
                                      </p:to>
                                    </p:set>
                                    <p:animEffect transition="in" filter="fade">
                                      <p:cBhvr>
                                        <p:cTn id="28" dur="1000"/>
                                        <p:tgtEl>
                                          <p:spTgt spid="58371">
                                            <p:txEl>
                                              <p:pRg st="3" end="3"/>
                                            </p:txEl>
                                          </p:spTgt>
                                        </p:tgtEl>
                                      </p:cBhvr>
                                    </p:animEffect>
                                    <p:anim calcmode="lin" valueType="num">
                                      <p:cBhvr>
                                        <p:cTn id="29" dur="10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8371">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8371">
                                            <p:txEl>
                                              <p:pRg st="4" end="4"/>
                                            </p:txEl>
                                          </p:spTgt>
                                        </p:tgtEl>
                                        <p:attrNameLst>
                                          <p:attrName>style.visibility</p:attrName>
                                        </p:attrNameLst>
                                      </p:cBhvr>
                                      <p:to>
                                        <p:strVal val="visible"/>
                                      </p:to>
                                    </p:set>
                                    <p:animEffect transition="in" filter="fade">
                                      <p:cBhvr>
                                        <p:cTn id="33" dur="1000"/>
                                        <p:tgtEl>
                                          <p:spTgt spid="58371">
                                            <p:txEl>
                                              <p:pRg st="4" end="4"/>
                                            </p:txEl>
                                          </p:spTgt>
                                        </p:tgtEl>
                                      </p:cBhvr>
                                    </p:animEffect>
                                    <p:anim calcmode="lin" valueType="num">
                                      <p:cBhvr>
                                        <p:cTn id="34" dur="10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8371">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8371">
                                            <p:txEl>
                                              <p:pRg st="5" end="5"/>
                                            </p:txEl>
                                          </p:spTgt>
                                        </p:tgtEl>
                                        <p:attrNameLst>
                                          <p:attrName>style.visibility</p:attrName>
                                        </p:attrNameLst>
                                      </p:cBhvr>
                                      <p:to>
                                        <p:strVal val="visible"/>
                                      </p:to>
                                    </p:set>
                                    <p:animEffect transition="in" filter="fade">
                                      <p:cBhvr>
                                        <p:cTn id="38" dur="1000"/>
                                        <p:tgtEl>
                                          <p:spTgt spid="58371">
                                            <p:txEl>
                                              <p:pRg st="5" end="5"/>
                                            </p:txEl>
                                          </p:spTgt>
                                        </p:tgtEl>
                                      </p:cBhvr>
                                    </p:animEffect>
                                    <p:anim calcmode="lin" valueType="num">
                                      <p:cBhvr>
                                        <p:cTn id="39" dur="10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837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381000" y="609600"/>
            <a:ext cx="8233172" cy="838200"/>
          </a:xfrm>
          <a:ln/>
        </p:spPr>
        <p:txBody>
          <a:bodyPr>
            <a:normAutofit/>
          </a:bodyPr>
          <a:lstStyle/>
          <a:p>
            <a:r>
              <a:rPr lang="en-US" dirty="0"/>
              <a:t>Internal Style sheet example</a:t>
            </a:r>
          </a:p>
        </p:txBody>
      </p:sp>
      <p:sp>
        <p:nvSpPr>
          <p:cNvPr id="25602" name="Rectangle 2"/>
          <p:cNvSpPr>
            <a:spLocks noGrp="1" noChangeArrowheads="1"/>
          </p:cNvSpPr>
          <p:nvPr>
            <p:ph idx="1"/>
          </p:nvPr>
        </p:nvSpPr>
        <p:spPr>
          <a:xfrm>
            <a:off x="685800" y="1676400"/>
            <a:ext cx="7696200" cy="4419600"/>
          </a:xfrm>
          <a:ln/>
        </p:spPr>
        <p:txBody>
          <a:bodyPr anchor="t">
            <a:normAutofit/>
          </a:bodyPr>
          <a:lstStyle/>
          <a:p>
            <a:pPr marL="312528" indent="-160729">
              <a:buNone/>
            </a:pPr>
            <a:r>
              <a:rPr lang="en-US" sz="3200" dirty="0"/>
              <a:t>&lt;head&gt;</a:t>
            </a:r>
          </a:p>
          <a:p>
            <a:pPr marL="715466" lvl="1" indent="-286856">
              <a:spcBef>
                <a:spcPts val="703"/>
              </a:spcBef>
              <a:buNone/>
            </a:pPr>
            <a:r>
              <a:rPr lang="en-US" sz="3200" dirty="0"/>
              <a:t>	&lt;style type=“text/</a:t>
            </a:r>
            <a:r>
              <a:rPr lang="en-US" sz="3200" dirty="0" err="1"/>
              <a:t>css</a:t>
            </a:r>
            <a:r>
              <a:rPr lang="en-US" sz="3200" dirty="0"/>
              <a:t>”&gt;</a:t>
            </a:r>
          </a:p>
          <a:p>
            <a:pPr marL="715466" lvl="1" indent="-286856">
              <a:spcBef>
                <a:spcPts val="703"/>
              </a:spcBef>
              <a:buNone/>
            </a:pPr>
            <a:r>
              <a:rPr lang="en-US" sz="3200" dirty="0"/>
              <a:t>		</a:t>
            </a:r>
            <a:r>
              <a:rPr lang="en-US" sz="3200" dirty="0">
                <a:solidFill>
                  <a:srgbClr val="000000"/>
                </a:solidFill>
              </a:rPr>
              <a:t>CSS Code Here</a:t>
            </a:r>
          </a:p>
          <a:p>
            <a:pPr marL="715466" lvl="1" indent="-286856">
              <a:spcBef>
                <a:spcPts val="703"/>
              </a:spcBef>
              <a:buNone/>
            </a:pPr>
            <a:r>
              <a:rPr lang="en-US" sz="3200" dirty="0"/>
              <a:t>	&lt;/style&gt;</a:t>
            </a:r>
          </a:p>
          <a:p>
            <a:pPr marL="312528" indent="-160729">
              <a:spcBef>
                <a:spcPts val="773"/>
              </a:spcBef>
              <a:buNone/>
            </a:pPr>
            <a:r>
              <a:rPr lang="en-US" sz="3200" dirty="0"/>
              <a:t>&lt;/head&gt;</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1"/>
                                        </p:tgtEl>
                                        <p:attrNameLst>
                                          <p:attrName>style.visibility</p:attrName>
                                        </p:attrNameLst>
                                      </p:cBhvr>
                                      <p:to>
                                        <p:strVal val="visible"/>
                                      </p:to>
                                    </p:set>
                                    <p:anim calcmode="lin" valueType="num">
                                      <p:cBhvr additive="base">
                                        <p:cTn id="7" dur="500" fill="hold"/>
                                        <p:tgtEl>
                                          <p:spTgt spid="25601"/>
                                        </p:tgtEl>
                                        <p:attrNameLst>
                                          <p:attrName>ppt_x</p:attrName>
                                        </p:attrNameLst>
                                      </p:cBhvr>
                                      <p:tavLst>
                                        <p:tav tm="0">
                                          <p:val>
                                            <p:strVal val="#ppt_x"/>
                                          </p:val>
                                        </p:tav>
                                        <p:tav tm="100000">
                                          <p:val>
                                            <p:strVal val="#ppt_x"/>
                                          </p:val>
                                        </p:tav>
                                      </p:tavLst>
                                    </p:anim>
                                    <p:anim calcmode="lin" valueType="num">
                                      <p:cBhvr additive="base">
                                        <p:cTn id="8" dur="500" fill="hold"/>
                                        <p:tgtEl>
                                          <p:spTgt spid="256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5602">
                                            <p:bg/>
                                          </p:spTgt>
                                        </p:tgtEl>
                                        <p:attrNameLst>
                                          <p:attrName>style.visibility</p:attrName>
                                        </p:attrNameLst>
                                      </p:cBhvr>
                                      <p:to>
                                        <p:strVal val="visible"/>
                                      </p:to>
                                    </p:set>
                                    <p:animEffect transition="in" filter="fade">
                                      <p:cBhvr>
                                        <p:cTn id="13" dur="1000"/>
                                        <p:tgtEl>
                                          <p:spTgt spid="25602">
                                            <p:bg/>
                                          </p:spTgt>
                                        </p:tgtEl>
                                      </p:cBhvr>
                                    </p:animEffect>
                                    <p:anim calcmode="lin" valueType="num">
                                      <p:cBhvr>
                                        <p:cTn id="14" dur="1000" fill="hold"/>
                                        <p:tgtEl>
                                          <p:spTgt spid="25602">
                                            <p:bg/>
                                          </p:spTgt>
                                        </p:tgtEl>
                                        <p:attrNameLst>
                                          <p:attrName>ppt_x</p:attrName>
                                        </p:attrNameLst>
                                      </p:cBhvr>
                                      <p:tavLst>
                                        <p:tav tm="0">
                                          <p:val>
                                            <p:strVal val="#ppt_x"/>
                                          </p:val>
                                        </p:tav>
                                        <p:tav tm="100000">
                                          <p:val>
                                            <p:strVal val="#ppt_x"/>
                                          </p:val>
                                        </p:tav>
                                      </p:tavLst>
                                    </p:anim>
                                    <p:anim calcmode="lin" valueType="num">
                                      <p:cBhvr>
                                        <p:cTn id="15" dur="1000" fill="hold"/>
                                        <p:tgtEl>
                                          <p:spTgt spid="25602">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5602">
                                            <p:txEl>
                                              <p:pRg st="0" end="0"/>
                                            </p:txEl>
                                          </p:spTgt>
                                        </p:tgtEl>
                                        <p:attrNameLst>
                                          <p:attrName>style.visibility</p:attrName>
                                        </p:attrNameLst>
                                      </p:cBhvr>
                                      <p:to>
                                        <p:strVal val="visible"/>
                                      </p:to>
                                    </p:set>
                                    <p:animEffect transition="in" filter="fade">
                                      <p:cBhvr>
                                        <p:cTn id="20" dur="1000"/>
                                        <p:tgtEl>
                                          <p:spTgt spid="25602">
                                            <p:txEl>
                                              <p:pRg st="0" end="0"/>
                                            </p:txEl>
                                          </p:spTgt>
                                        </p:tgtEl>
                                      </p:cBhvr>
                                    </p:animEffect>
                                    <p:anim calcmode="lin" valueType="num">
                                      <p:cBhvr>
                                        <p:cTn id="21" dur="1000" fill="hold"/>
                                        <p:tgtEl>
                                          <p:spTgt spid="2560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5602">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602">
                                            <p:txEl>
                                              <p:pRg st="1" end="1"/>
                                            </p:txEl>
                                          </p:spTgt>
                                        </p:tgtEl>
                                        <p:attrNameLst>
                                          <p:attrName>style.visibility</p:attrName>
                                        </p:attrNameLst>
                                      </p:cBhvr>
                                      <p:to>
                                        <p:strVal val="visible"/>
                                      </p:to>
                                    </p:set>
                                    <p:animEffect transition="in" filter="fade">
                                      <p:cBhvr>
                                        <p:cTn id="25" dur="1000"/>
                                        <p:tgtEl>
                                          <p:spTgt spid="25602">
                                            <p:txEl>
                                              <p:pRg st="1" end="1"/>
                                            </p:txEl>
                                          </p:spTgt>
                                        </p:tgtEl>
                                      </p:cBhvr>
                                    </p:animEffect>
                                    <p:anim calcmode="lin" valueType="num">
                                      <p:cBhvr>
                                        <p:cTn id="26" dur="1000" fill="hold"/>
                                        <p:tgtEl>
                                          <p:spTgt spid="25602">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25602">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602">
                                            <p:txEl>
                                              <p:pRg st="2" end="2"/>
                                            </p:txEl>
                                          </p:spTgt>
                                        </p:tgtEl>
                                        <p:attrNameLst>
                                          <p:attrName>style.visibility</p:attrName>
                                        </p:attrNameLst>
                                      </p:cBhvr>
                                      <p:to>
                                        <p:strVal val="visible"/>
                                      </p:to>
                                    </p:set>
                                    <p:animEffect transition="in" filter="fade">
                                      <p:cBhvr>
                                        <p:cTn id="30" dur="1000"/>
                                        <p:tgtEl>
                                          <p:spTgt spid="25602">
                                            <p:txEl>
                                              <p:pRg st="2" end="2"/>
                                            </p:txEl>
                                          </p:spTgt>
                                        </p:tgtEl>
                                      </p:cBhvr>
                                    </p:animEffect>
                                    <p:anim calcmode="lin" valueType="num">
                                      <p:cBhvr>
                                        <p:cTn id="31" dur="10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25602">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5602">
                                            <p:txEl>
                                              <p:pRg st="3" end="3"/>
                                            </p:txEl>
                                          </p:spTgt>
                                        </p:tgtEl>
                                        <p:attrNameLst>
                                          <p:attrName>style.visibility</p:attrName>
                                        </p:attrNameLst>
                                      </p:cBhvr>
                                      <p:to>
                                        <p:strVal val="visible"/>
                                      </p:to>
                                    </p:set>
                                    <p:animEffect transition="in" filter="fade">
                                      <p:cBhvr>
                                        <p:cTn id="35" dur="1000"/>
                                        <p:tgtEl>
                                          <p:spTgt spid="25602">
                                            <p:txEl>
                                              <p:pRg st="3" end="3"/>
                                            </p:txEl>
                                          </p:spTgt>
                                        </p:tgtEl>
                                      </p:cBhvr>
                                    </p:animEffect>
                                    <p:anim calcmode="lin" valueType="num">
                                      <p:cBhvr>
                                        <p:cTn id="36" dur="1000" fill="hold"/>
                                        <p:tgtEl>
                                          <p:spTgt spid="2560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560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602">
                                            <p:txEl>
                                              <p:pRg st="4" end="4"/>
                                            </p:txEl>
                                          </p:spTgt>
                                        </p:tgtEl>
                                        <p:attrNameLst>
                                          <p:attrName>style.visibility</p:attrName>
                                        </p:attrNameLst>
                                      </p:cBhvr>
                                      <p:to>
                                        <p:strVal val="visible"/>
                                      </p:to>
                                    </p:set>
                                    <p:animEffect transition="in" filter="fade">
                                      <p:cBhvr>
                                        <p:cTn id="42" dur="1000"/>
                                        <p:tgtEl>
                                          <p:spTgt spid="25602">
                                            <p:txEl>
                                              <p:pRg st="4" end="4"/>
                                            </p:txEl>
                                          </p:spTgt>
                                        </p:tgtEl>
                                      </p:cBhvr>
                                    </p:animEffect>
                                    <p:anim calcmode="lin" valueType="num">
                                      <p:cBhvr>
                                        <p:cTn id="43" dur="1000" fill="hold"/>
                                        <p:tgtEl>
                                          <p:spTgt spid="2560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560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animBg="1"/>
      <p:bldP spid="25602"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77787" y="685800"/>
            <a:ext cx="8913813" cy="914400"/>
          </a:xfrm>
        </p:spPr>
        <p:txBody>
          <a:bodyPr>
            <a:normAutofit fontScale="90000"/>
          </a:bodyPr>
          <a:lstStyle/>
          <a:p>
            <a:r>
              <a:rPr lang="en-US" dirty="0"/>
              <a:t>Preferred method: External Style Sheet</a:t>
            </a:r>
          </a:p>
        </p:txBody>
      </p:sp>
      <p:sp>
        <p:nvSpPr>
          <p:cNvPr id="22530" name="Rectangle 2"/>
          <p:cNvSpPr>
            <a:spLocks noGrp="1" noChangeArrowheads="1"/>
          </p:cNvSpPr>
          <p:nvPr>
            <p:ph idx="1"/>
          </p:nvPr>
        </p:nvSpPr>
        <p:spPr>
          <a:xfrm>
            <a:off x="685800" y="2133600"/>
            <a:ext cx="8153400" cy="3670767"/>
          </a:xfrm>
        </p:spPr>
        <p:txBody>
          <a:bodyPr>
            <a:normAutofit fontScale="92500"/>
          </a:bodyPr>
          <a:lstStyle/>
          <a:p>
            <a:r>
              <a:rPr lang="en-US" sz="2400" dirty="0"/>
              <a:t>You create a separate style document (example: </a:t>
            </a:r>
            <a:r>
              <a:rPr lang="en-US" sz="2400" dirty="0" err="1"/>
              <a:t>style.css</a:t>
            </a:r>
            <a:r>
              <a:rPr lang="en-US" sz="2400" dirty="0"/>
              <a:t>).</a:t>
            </a:r>
          </a:p>
          <a:p>
            <a:r>
              <a:rPr lang="en-US" sz="2400" dirty="0"/>
              <a:t>Insert it into your html head tag</a:t>
            </a:r>
          </a:p>
          <a:p>
            <a:pPr lvl="2">
              <a:buNone/>
            </a:pPr>
            <a:r>
              <a:rPr lang="en-US" sz="2000" dirty="0"/>
              <a:t>&lt;head&gt;</a:t>
            </a:r>
          </a:p>
          <a:p>
            <a:pPr lvl="2">
              <a:buNone/>
            </a:pPr>
            <a:r>
              <a:rPr lang="en-US" sz="2000" dirty="0"/>
              <a:t>&lt;link </a:t>
            </a:r>
            <a:r>
              <a:rPr lang="en-US" sz="2000" dirty="0" err="1"/>
              <a:t>rel</a:t>
            </a:r>
            <a:r>
              <a:rPr lang="en-US" sz="2000" dirty="0"/>
              <a:t>=“</a:t>
            </a:r>
            <a:r>
              <a:rPr lang="en-US" sz="2000" dirty="0" err="1"/>
              <a:t>stylesheet</a:t>
            </a:r>
            <a:r>
              <a:rPr lang="en-US" sz="2000" dirty="0"/>
              <a:t>” </a:t>
            </a:r>
            <a:r>
              <a:rPr lang="en-US" sz="2000" dirty="0" err="1"/>
              <a:t>href</a:t>
            </a:r>
            <a:r>
              <a:rPr lang="en-US" sz="2000" dirty="0"/>
              <a:t>=http://</a:t>
            </a:r>
            <a:r>
              <a:rPr lang="en-US" sz="2000" dirty="0" err="1"/>
              <a:t>yoursite.com/style.css</a:t>
            </a:r>
            <a:br>
              <a:rPr lang="en-US" sz="2000" dirty="0"/>
            </a:br>
            <a:r>
              <a:rPr lang="en-US" sz="2000" dirty="0"/>
              <a:t>       type=“text/</a:t>
            </a:r>
            <a:r>
              <a:rPr lang="en-US" sz="2000" dirty="0" err="1"/>
              <a:t>css</a:t>
            </a:r>
            <a:r>
              <a:rPr lang="en-US" sz="2000" dirty="0"/>
              <a:t>”&gt;</a:t>
            </a:r>
          </a:p>
          <a:p>
            <a:pPr lvl="2">
              <a:buNone/>
            </a:pPr>
            <a:r>
              <a:rPr lang="en-US" sz="2000" dirty="0"/>
              <a:t>&lt;/head&gt;</a:t>
            </a:r>
          </a:p>
          <a:p>
            <a:r>
              <a:rPr lang="en-US" sz="2200" dirty="0"/>
              <a:t>Aside: the above “link” tag works for Importing a </a:t>
            </a:r>
            <a:r>
              <a:rPr lang="en-US" sz="2200" dirty="0" err="1"/>
              <a:t>stylesheet</a:t>
            </a:r>
            <a:r>
              <a:rPr lang="en-US" sz="2200" dirty="0"/>
              <a:t>, and there is also an equivalent “&lt;@import&gt;” tag</a:t>
            </a:r>
          </a:p>
          <a:p>
            <a:endParaRPr lang="en-US" sz="2400" dirty="0"/>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29"/>
                                        </p:tgtEl>
                                        <p:attrNameLst>
                                          <p:attrName>style.visibility</p:attrName>
                                        </p:attrNameLst>
                                      </p:cBhvr>
                                      <p:to>
                                        <p:strVal val="visible"/>
                                      </p:to>
                                    </p:set>
                                    <p:anim calcmode="lin" valueType="num">
                                      <p:cBhvr additive="base">
                                        <p:cTn id="7" dur="500" fill="hold"/>
                                        <p:tgtEl>
                                          <p:spTgt spid="22529"/>
                                        </p:tgtEl>
                                        <p:attrNameLst>
                                          <p:attrName>ppt_x</p:attrName>
                                        </p:attrNameLst>
                                      </p:cBhvr>
                                      <p:tavLst>
                                        <p:tav tm="0">
                                          <p:val>
                                            <p:strVal val="#ppt_x"/>
                                          </p:val>
                                        </p:tav>
                                        <p:tav tm="100000">
                                          <p:val>
                                            <p:strVal val="#ppt_x"/>
                                          </p:val>
                                        </p:tav>
                                      </p:tavLst>
                                    </p:anim>
                                    <p:anim calcmode="lin" valueType="num">
                                      <p:cBhvr additive="base">
                                        <p:cTn id="8" dur="500" fill="hold"/>
                                        <p:tgtEl>
                                          <p:spTgt spid="225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2530">
                                            <p:txEl>
                                              <p:pRg st="0" end="0"/>
                                            </p:txEl>
                                          </p:spTgt>
                                        </p:tgtEl>
                                        <p:attrNameLst>
                                          <p:attrName>style.visibility</p:attrName>
                                        </p:attrNameLst>
                                      </p:cBhvr>
                                      <p:to>
                                        <p:strVal val="visible"/>
                                      </p:to>
                                    </p:set>
                                    <p:animEffect transition="in" filter="fade">
                                      <p:cBhvr>
                                        <p:cTn id="13" dur="1000"/>
                                        <p:tgtEl>
                                          <p:spTgt spid="22530">
                                            <p:txEl>
                                              <p:pRg st="0" end="0"/>
                                            </p:txEl>
                                          </p:spTgt>
                                        </p:tgtEl>
                                      </p:cBhvr>
                                    </p:animEffect>
                                    <p:anim calcmode="lin" valueType="num">
                                      <p:cBhvr>
                                        <p:cTn id="14" dur="10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25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2530">
                                            <p:txEl>
                                              <p:pRg st="1" end="1"/>
                                            </p:txEl>
                                          </p:spTgt>
                                        </p:tgtEl>
                                        <p:attrNameLst>
                                          <p:attrName>style.visibility</p:attrName>
                                        </p:attrNameLst>
                                      </p:cBhvr>
                                      <p:to>
                                        <p:strVal val="visible"/>
                                      </p:to>
                                    </p:set>
                                    <p:animEffect transition="in" filter="fade">
                                      <p:cBhvr>
                                        <p:cTn id="20" dur="1000"/>
                                        <p:tgtEl>
                                          <p:spTgt spid="22530">
                                            <p:txEl>
                                              <p:pRg st="1" end="1"/>
                                            </p:txEl>
                                          </p:spTgt>
                                        </p:tgtEl>
                                      </p:cBhvr>
                                    </p:animEffect>
                                    <p:anim calcmode="lin" valueType="num">
                                      <p:cBhvr>
                                        <p:cTn id="21" dur="10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2530">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2530">
                                            <p:txEl>
                                              <p:pRg st="2" end="2"/>
                                            </p:txEl>
                                          </p:spTgt>
                                        </p:tgtEl>
                                        <p:attrNameLst>
                                          <p:attrName>style.visibility</p:attrName>
                                        </p:attrNameLst>
                                      </p:cBhvr>
                                      <p:to>
                                        <p:strVal val="visible"/>
                                      </p:to>
                                    </p:set>
                                    <p:animEffect transition="in" filter="fade">
                                      <p:cBhvr>
                                        <p:cTn id="25" dur="1000"/>
                                        <p:tgtEl>
                                          <p:spTgt spid="22530">
                                            <p:txEl>
                                              <p:pRg st="2" end="2"/>
                                            </p:txEl>
                                          </p:spTgt>
                                        </p:tgtEl>
                                      </p:cBhvr>
                                    </p:animEffect>
                                    <p:anim calcmode="lin" valueType="num">
                                      <p:cBhvr>
                                        <p:cTn id="26" dur="10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22530">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2530">
                                            <p:txEl>
                                              <p:pRg st="3" end="3"/>
                                            </p:txEl>
                                          </p:spTgt>
                                        </p:tgtEl>
                                        <p:attrNameLst>
                                          <p:attrName>style.visibility</p:attrName>
                                        </p:attrNameLst>
                                      </p:cBhvr>
                                      <p:to>
                                        <p:strVal val="visible"/>
                                      </p:to>
                                    </p:set>
                                    <p:animEffect transition="in" filter="fade">
                                      <p:cBhvr>
                                        <p:cTn id="30" dur="1000"/>
                                        <p:tgtEl>
                                          <p:spTgt spid="22530">
                                            <p:txEl>
                                              <p:pRg st="3" end="3"/>
                                            </p:txEl>
                                          </p:spTgt>
                                        </p:tgtEl>
                                      </p:cBhvr>
                                    </p:animEffect>
                                    <p:anim calcmode="lin" valueType="num">
                                      <p:cBhvr>
                                        <p:cTn id="31" dur="10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22530">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530">
                                            <p:txEl>
                                              <p:pRg st="4" end="4"/>
                                            </p:txEl>
                                          </p:spTgt>
                                        </p:tgtEl>
                                        <p:attrNameLst>
                                          <p:attrName>style.visibility</p:attrName>
                                        </p:attrNameLst>
                                      </p:cBhvr>
                                      <p:to>
                                        <p:strVal val="visible"/>
                                      </p:to>
                                    </p:set>
                                    <p:animEffect transition="in" filter="fade">
                                      <p:cBhvr>
                                        <p:cTn id="35" dur="1000"/>
                                        <p:tgtEl>
                                          <p:spTgt spid="22530">
                                            <p:txEl>
                                              <p:pRg st="4" end="4"/>
                                            </p:txEl>
                                          </p:spTgt>
                                        </p:tgtEl>
                                      </p:cBhvr>
                                    </p:animEffect>
                                    <p:anim calcmode="lin" valueType="num">
                                      <p:cBhvr>
                                        <p:cTn id="36" dur="10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25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2530">
                                            <p:txEl>
                                              <p:pRg st="5" end="5"/>
                                            </p:txEl>
                                          </p:spTgt>
                                        </p:tgtEl>
                                        <p:attrNameLst>
                                          <p:attrName>style.visibility</p:attrName>
                                        </p:attrNameLst>
                                      </p:cBhvr>
                                      <p:to>
                                        <p:strVal val="visible"/>
                                      </p:to>
                                    </p:set>
                                    <p:animEffect transition="in" filter="fade">
                                      <p:cBhvr>
                                        <p:cTn id="42" dur="1000"/>
                                        <p:tgtEl>
                                          <p:spTgt spid="22530">
                                            <p:txEl>
                                              <p:pRg st="5" end="5"/>
                                            </p:txEl>
                                          </p:spTgt>
                                        </p:tgtEl>
                                      </p:cBhvr>
                                    </p:animEffect>
                                    <p:anim calcmode="lin" valueType="num">
                                      <p:cBhvr>
                                        <p:cTn id="43" dur="1000" fill="hold"/>
                                        <p:tgtEl>
                                          <p:spTgt spid="2253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253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 grpId="0" animBg="1"/>
      <p:bldP spid="2253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7200" y="381000"/>
            <a:ext cx="7583487" cy="762000"/>
          </a:xfrm>
        </p:spPr>
        <p:txBody>
          <a:bodyPr>
            <a:normAutofit/>
          </a:bodyPr>
          <a:lstStyle/>
          <a:p>
            <a:r>
              <a:rPr lang="en-US" dirty="0"/>
              <a:t>Recap: 3 places to define styles</a:t>
            </a:r>
          </a:p>
        </p:txBody>
      </p:sp>
      <p:sp>
        <p:nvSpPr>
          <p:cNvPr id="27650" name="Rectangle 2"/>
          <p:cNvSpPr>
            <a:spLocks noGrp="1" noChangeArrowheads="1"/>
          </p:cNvSpPr>
          <p:nvPr>
            <p:ph idx="1"/>
          </p:nvPr>
        </p:nvSpPr>
        <p:spPr>
          <a:xfrm>
            <a:off x="685800" y="1447800"/>
            <a:ext cx="7772400" cy="4572000"/>
          </a:xfrm>
        </p:spPr>
        <p:txBody>
          <a:bodyPr>
            <a:normAutofit lnSpcReduction="10000"/>
          </a:bodyPr>
          <a:lstStyle/>
          <a:p>
            <a:r>
              <a:rPr lang="en-US" sz="2800" b="1" dirty="0">
                <a:sym typeface="Arial" pitchFamily="24" charset="0"/>
              </a:rPr>
              <a:t>Inline</a:t>
            </a:r>
            <a:r>
              <a:rPr lang="en-US" sz="2800" b="1" dirty="0"/>
              <a:t> </a:t>
            </a:r>
            <a:r>
              <a:rPr lang="en-US" sz="2800" dirty="0"/>
              <a:t>– apply style attribute to a single tag</a:t>
            </a:r>
          </a:p>
          <a:p>
            <a:pPr lvl="1"/>
            <a:r>
              <a:rPr lang="en-US" sz="2800" dirty="0"/>
              <a:t>Takes a lot of work to maintain across a website</a:t>
            </a:r>
          </a:p>
          <a:p>
            <a:r>
              <a:rPr lang="en-US" sz="2800" b="1" dirty="0">
                <a:sym typeface="Arial" pitchFamily="24" charset="0"/>
              </a:rPr>
              <a:t>Internal</a:t>
            </a:r>
            <a:r>
              <a:rPr lang="en-US" sz="2800" dirty="0">
                <a:sym typeface="Arial" pitchFamily="24" charset="0"/>
              </a:rPr>
              <a:t>, (“embedded,” “global”) </a:t>
            </a:r>
          </a:p>
          <a:p>
            <a:pPr lvl="1"/>
            <a:r>
              <a:rPr lang="en-US" sz="2600" dirty="0" err="1"/>
              <a:t>stylesheet</a:t>
            </a:r>
            <a:r>
              <a:rPr lang="en-US" sz="2600" dirty="0"/>
              <a:t> defined in the &lt;head&gt; tag of a page</a:t>
            </a:r>
          </a:p>
          <a:p>
            <a:r>
              <a:rPr lang="en-US" sz="2800" b="1" dirty="0">
                <a:sym typeface="Arial" pitchFamily="24" charset="0"/>
              </a:rPr>
              <a:t>External</a:t>
            </a:r>
            <a:r>
              <a:rPr lang="en-US" sz="2800" b="1" dirty="0"/>
              <a:t> </a:t>
            </a:r>
            <a:r>
              <a:rPr lang="en-US" sz="2800" dirty="0"/>
              <a:t>style sheet (a .</a:t>
            </a:r>
            <a:r>
              <a:rPr lang="en-US" sz="2800" dirty="0" err="1"/>
              <a:t>css</a:t>
            </a:r>
            <a:r>
              <a:rPr lang="en-US" sz="2800" dirty="0"/>
              <a:t> text file) </a:t>
            </a:r>
          </a:p>
          <a:p>
            <a:pPr lvl="1"/>
            <a:r>
              <a:rPr lang="en-US" sz="2600" i="1" dirty="0"/>
              <a:t>same functionality as Internal</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59A2FFB-0522-F089-0EF9-0DE488892E9B}"/>
              </a:ext>
            </a:extLst>
          </p:cNvPr>
          <p:cNvSpPr>
            <a:spLocks noGrp="1"/>
          </p:cNvSpPr>
          <p:nvPr>
            <p:ph type="sldNum" sz="quarter" idx="10"/>
          </p:nvPr>
        </p:nvSpPr>
        <p:spPr/>
        <p:txBody>
          <a:bodyPr/>
          <a:lstStyle/>
          <a:p>
            <a:fld id="{703CB3E8-52F7-4E1C-9DF5-36DFF4C4989A}" type="slidenum">
              <a:rPr lang="en-US" altLang="en-US"/>
              <a:pPr/>
              <a:t>4</a:t>
            </a:fld>
            <a:endParaRPr lang="en-US" altLang="en-US"/>
          </a:p>
        </p:txBody>
      </p:sp>
      <p:sp>
        <p:nvSpPr>
          <p:cNvPr id="267266" name="Rectangle 2">
            <a:extLst>
              <a:ext uri="{FF2B5EF4-FFF2-40B4-BE49-F238E27FC236}">
                <a16:creationId xmlns:a16="http://schemas.microsoft.com/office/drawing/2014/main" id="{CFAFBE7F-0FD3-43E5-B376-07B0A8E6142D}"/>
              </a:ext>
            </a:extLst>
          </p:cNvPr>
          <p:cNvSpPr>
            <a:spLocks noGrp="1" noChangeArrowheads="1"/>
          </p:cNvSpPr>
          <p:nvPr>
            <p:ph type="title"/>
          </p:nvPr>
        </p:nvSpPr>
        <p:spPr>
          <a:xfrm>
            <a:off x="115093" y="530347"/>
            <a:ext cx="8913813" cy="914400"/>
          </a:xfrm>
        </p:spPr>
        <p:txBody>
          <a:bodyPr/>
          <a:lstStyle/>
          <a:p>
            <a:r>
              <a:rPr lang="en-US" altLang="en-US" dirty="0"/>
              <a:t>Our First Example</a:t>
            </a:r>
          </a:p>
        </p:txBody>
      </p:sp>
      <p:sp>
        <p:nvSpPr>
          <p:cNvPr id="267267" name="Rectangle 3">
            <a:extLst>
              <a:ext uri="{FF2B5EF4-FFF2-40B4-BE49-F238E27FC236}">
                <a16:creationId xmlns:a16="http://schemas.microsoft.com/office/drawing/2014/main" id="{20E58414-0699-BBC9-6DC9-55B3F6AEF847}"/>
              </a:ext>
            </a:extLst>
          </p:cNvPr>
          <p:cNvSpPr>
            <a:spLocks noGrp="1" noChangeArrowheads="1"/>
          </p:cNvSpPr>
          <p:nvPr>
            <p:ph type="body" idx="1"/>
          </p:nvPr>
        </p:nvSpPr>
        <p:spPr>
          <a:xfrm>
            <a:off x="300370" y="1561422"/>
            <a:ext cx="8191500" cy="4724399"/>
          </a:xfrm>
        </p:spPr>
        <p:txBody>
          <a:bodyPr>
            <a:normAutofit/>
          </a:bodyPr>
          <a:lstStyle/>
          <a:p>
            <a:r>
              <a:rPr lang="en-US" altLang="en-US" sz="2400" dirty="0"/>
              <a:t>If you are running Windows, start Notepad</a:t>
            </a:r>
          </a:p>
          <a:p>
            <a:r>
              <a:rPr lang="en-US" altLang="en-US" sz="2400" dirty="0"/>
              <a:t>If you are on a Mac, start SimpleText</a:t>
            </a:r>
          </a:p>
          <a:p>
            <a:r>
              <a:rPr lang="en-US" altLang="en-US" sz="2400" dirty="0"/>
              <a:t>If you telnet to csupomona.edu, use “</a:t>
            </a:r>
            <a:r>
              <a:rPr lang="en-US" altLang="en-US" sz="2400" dirty="0" err="1"/>
              <a:t>pico</a:t>
            </a:r>
            <a:r>
              <a:rPr lang="en-US" altLang="en-US" sz="2400" dirty="0"/>
              <a:t>”</a:t>
            </a:r>
          </a:p>
          <a:p>
            <a:r>
              <a:rPr lang="en-US" altLang="en-US" sz="2400" dirty="0"/>
              <a:t>Type in the following:</a:t>
            </a:r>
          </a:p>
          <a:p>
            <a:endParaRPr lang="en-US" altLang="en-US" sz="2000" dirty="0"/>
          </a:p>
          <a:p>
            <a:pPr marL="0" indent="0">
              <a:buNone/>
            </a:pPr>
            <a:endParaRPr lang="en-US" altLang="en-US" dirty="0"/>
          </a:p>
          <a:p>
            <a:endParaRPr lang="en-US" altLang="en-US" dirty="0"/>
          </a:p>
          <a:p>
            <a:pPr marL="0" indent="0">
              <a:buNone/>
            </a:pPr>
            <a:endParaRPr lang="en-US" altLang="en-US" dirty="0"/>
          </a:p>
          <a:p>
            <a:pPr marL="0" indent="0">
              <a:buNone/>
            </a:pPr>
            <a:endParaRPr lang="en-US" altLang="en-US" dirty="0"/>
          </a:p>
          <a:p>
            <a:endParaRPr lang="en-US" altLang="en-US" dirty="0"/>
          </a:p>
          <a:p>
            <a:pPr marL="0" indent="0">
              <a:buNone/>
            </a:pPr>
            <a:endParaRPr lang="en-US" altLang="en-US" sz="2000" dirty="0"/>
          </a:p>
          <a:p>
            <a:pPr marL="0" indent="0">
              <a:buNone/>
            </a:pPr>
            <a:endParaRPr lang="en-US" altLang="en-US" dirty="0"/>
          </a:p>
          <a:p>
            <a:pPr marL="0" indent="0">
              <a:buNone/>
            </a:pPr>
            <a:endParaRPr lang="en-US" altLang="en-US" sz="2000" dirty="0"/>
          </a:p>
        </p:txBody>
      </p:sp>
      <p:sp>
        <p:nvSpPr>
          <p:cNvPr id="267268" name="Rectangle 4">
            <a:extLst>
              <a:ext uri="{FF2B5EF4-FFF2-40B4-BE49-F238E27FC236}">
                <a16:creationId xmlns:a16="http://schemas.microsoft.com/office/drawing/2014/main" id="{753973EE-09A3-4E38-014C-E20E18093C70}"/>
              </a:ext>
            </a:extLst>
          </p:cNvPr>
          <p:cNvSpPr>
            <a:spLocks noChangeArrowheads="1"/>
          </p:cNvSpPr>
          <p:nvPr/>
        </p:nvSpPr>
        <p:spPr bwMode="auto">
          <a:xfrm>
            <a:off x="652130" y="3886200"/>
            <a:ext cx="7806070" cy="2380128"/>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chemeClr val="accent2"/>
                </a:solidFill>
                <a:latin typeface="Arial Unicode MS" panose="020B0604020202020204" pitchFamily="34" charset="-128"/>
              </a:rPr>
              <a:t>&lt;html&gt; </a:t>
            </a:r>
          </a:p>
          <a:p>
            <a:r>
              <a:rPr lang="en-US" altLang="en-US" sz="1600" dirty="0">
                <a:solidFill>
                  <a:schemeClr val="accent2"/>
                </a:solidFill>
                <a:latin typeface="Arial Unicode MS" panose="020B0604020202020204" pitchFamily="34" charset="-128"/>
              </a:rPr>
              <a:t>&lt;head&gt; </a:t>
            </a:r>
          </a:p>
          <a:p>
            <a:r>
              <a:rPr lang="en-US" altLang="en-US" sz="1600" dirty="0">
                <a:solidFill>
                  <a:schemeClr val="accent2"/>
                </a:solidFill>
                <a:latin typeface="Arial Unicode MS" panose="020B0604020202020204" pitchFamily="34" charset="-128"/>
              </a:rPr>
              <a:t>&lt;title&gt;Title of page&lt;/title&gt; </a:t>
            </a:r>
          </a:p>
          <a:p>
            <a:r>
              <a:rPr lang="en-US" altLang="en-US" sz="1600" dirty="0">
                <a:solidFill>
                  <a:schemeClr val="accent2"/>
                </a:solidFill>
                <a:latin typeface="Arial Unicode MS" panose="020B0604020202020204" pitchFamily="34" charset="-128"/>
              </a:rPr>
              <a:t>&lt;/head&gt; </a:t>
            </a:r>
          </a:p>
          <a:p>
            <a:r>
              <a:rPr lang="en-US" altLang="en-US" sz="1600" dirty="0">
                <a:solidFill>
                  <a:schemeClr val="accent2"/>
                </a:solidFill>
                <a:latin typeface="Arial Unicode MS" panose="020B0604020202020204" pitchFamily="34" charset="-128"/>
              </a:rPr>
              <a:t>&lt;body&gt; </a:t>
            </a:r>
          </a:p>
          <a:p>
            <a:r>
              <a:rPr lang="en-US" altLang="en-US" sz="1600" dirty="0">
                <a:solidFill>
                  <a:schemeClr val="accent2"/>
                </a:solidFill>
                <a:latin typeface="Arial Unicode MS" panose="020B0604020202020204" pitchFamily="34" charset="-128"/>
              </a:rPr>
              <a:t>This is my first homepage. &lt;b&gt;This text is bold&lt;/b&gt; </a:t>
            </a:r>
          </a:p>
          <a:p>
            <a:r>
              <a:rPr lang="en-US" altLang="en-US" sz="1600" dirty="0">
                <a:solidFill>
                  <a:schemeClr val="accent2"/>
                </a:solidFill>
                <a:latin typeface="Arial Unicode MS" panose="020B0604020202020204" pitchFamily="34" charset="-128"/>
              </a:rPr>
              <a:t>&lt;/body&gt; </a:t>
            </a:r>
          </a:p>
          <a:p>
            <a:r>
              <a:rPr lang="en-US" altLang="en-US" sz="1600" dirty="0">
                <a:solidFill>
                  <a:schemeClr val="accent2"/>
                </a:solidFill>
                <a:latin typeface="Arial Unicode MS" panose="020B0604020202020204" pitchFamily="34" charset="-128"/>
              </a:rPr>
              <a:t>&lt;/html&gt;</a:t>
            </a:r>
            <a:r>
              <a:rPr lang="en-US" altLang="en-US" sz="16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7266"/>
                                        </p:tgtEl>
                                        <p:attrNameLst>
                                          <p:attrName>style.visibility</p:attrName>
                                        </p:attrNameLst>
                                      </p:cBhvr>
                                      <p:to>
                                        <p:strVal val="visible"/>
                                      </p:to>
                                    </p:set>
                                    <p:anim calcmode="lin" valueType="num">
                                      <p:cBhvr additive="base">
                                        <p:cTn id="7" dur="500" fill="hold"/>
                                        <p:tgtEl>
                                          <p:spTgt spid="267266"/>
                                        </p:tgtEl>
                                        <p:attrNameLst>
                                          <p:attrName>ppt_x</p:attrName>
                                        </p:attrNameLst>
                                      </p:cBhvr>
                                      <p:tavLst>
                                        <p:tav tm="0">
                                          <p:val>
                                            <p:strVal val="#ppt_x"/>
                                          </p:val>
                                        </p:tav>
                                        <p:tav tm="100000">
                                          <p:val>
                                            <p:strVal val="#ppt_x"/>
                                          </p:val>
                                        </p:tav>
                                      </p:tavLst>
                                    </p:anim>
                                    <p:anim calcmode="lin" valueType="num">
                                      <p:cBhvr additive="base">
                                        <p:cTn id="8" dur="500" fill="hold"/>
                                        <p:tgtEl>
                                          <p:spTgt spid="267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67267">
                                            <p:txEl>
                                              <p:pRg st="0" end="0"/>
                                            </p:txEl>
                                          </p:spTgt>
                                        </p:tgtEl>
                                        <p:attrNameLst>
                                          <p:attrName>style.visibility</p:attrName>
                                        </p:attrNameLst>
                                      </p:cBhvr>
                                      <p:to>
                                        <p:strVal val="visible"/>
                                      </p:to>
                                    </p:set>
                                    <p:animEffect transition="in" filter="fade">
                                      <p:cBhvr>
                                        <p:cTn id="13" dur="1000"/>
                                        <p:tgtEl>
                                          <p:spTgt spid="267267">
                                            <p:txEl>
                                              <p:pRg st="0" end="0"/>
                                            </p:txEl>
                                          </p:spTgt>
                                        </p:tgtEl>
                                      </p:cBhvr>
                                    </p:animEffect>
                                    <p:anim calcmode="lin" valueType="num">
                                      <p:cBhvr>
                                        <p:cTn id="14" dur="10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67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7267">
                                            <p:txEl>
                                              <p:pRg st="1" end="1"/>
                                            </p:txEl>
                                          </p:spTgt>
                                        </p:tgtEl>
                                        <p:attrNameLst>
                                          <p:attrName>style.visibility</p:attrName>
                                        </p:attrNameLst>
                                      </p:cBhvr>
                                      <p:to>
                                        <p:strVal val="visible"/>
                                      </p:to>
                                    </p:set>
                                    <p:animEffect transition="in" filter="fade">
                                      <p:cBhvr>
                                        <p:cTn id="20" dur="1000"/>
                                        <p:tgtEl>
                                          <p:spTgt spid="267267">
                                            <p:txEl>
                                              <p:pRg st="1" end="1"/>
                                            </p:txEl>
                                          </p:spTgt>
                                        </p:tgtEl>
                                      </p:cBhvr>
                                    </p:animEffect>
                                    <p:anim calcmode="lin" valueType="num">
                                      <p:cBhvr>
                                        <p:cTn id="21" dur="10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67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7267">
                                            <p:txEl>
                                              <p:pRg st="2" end="2"/>
                                            </p:txEl>
                                          </p:spTgt>
                                        </p:tgtEl>
                                        <p:attrNameLst>
                                          <p:attrName>style.visibility</p:attrName>
                                        </p:attrNameLst>
                                      </p:cBhvr>
                                      <p:to>
                                        <p:strVal val="visible"/>
                                      </p:to>
                                    </p:set>
                                    <p:animEffect transition="in" filter="fade">
                                      <p:cBhvr>
                                        <p:cTn id="27" dur="1000"/>
                                        <p:tgtEl>
                                          <p:spTgt spid="267267">
                                            <p:txEl>
                                              <p:pRg st="2" end="2"/>
                                            </p:txEl>
                                          </p:spTgt>
                                        </p:tgtEl>
                                      </p:cBhvr>
                                    </p:animEffect>
                                    <p:anim calcmode="lin" valueType="num">
                                      <p:cBhvr>
                                        <p:cTn id="28" dur="1000" fill="hold"/>
                                        <p:tgtEl>
                                          <p:spTgt spid="26726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67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7267">
                                            <p:txEl>
                                              <p:pRg st="3" end="3"/>
                                            </p:txEl>
                                          </p:spTgt>
                                        </p:tgtEl>
                                        <p:attrNameLst>
                                          <p:attrName>style.visibility</p:attrName>
                                        </p:attrNameLst>
                                      </p:cBhvr>
                                      <p:to>
                                        <p:strVal val="visible"/>
                                      </p:to>
                                    </p:set>
                                    <p:animEffect transition="in" filter="fade">
                                      <p:cBhvr>
                                        <p:cTn id="34" dur="1000"/>
                                        <p:tgtEl>
                                          <p:spTgt spid="267267">
                                            <p:txEl>
                                              <p:pRg st="3" end="3"/>
                                            </p:txEl>
                                          </p:spTgt>
                                        </p:tgtEl>
                                      </p:cBhvr>
                                    </p:animEffect>
                                    <p:anim calcmode="lin" valueType="num">
                                      <p:cBhvr>
                                        <p:cTn id="35" dur="1000" fill="hold"/>
                                        <p:tgtEl>
                                          <p:spTgt spid="267267">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67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67268"/>
                                        </p:tgtEl>
                                        <p:attrNameLst>
                                          <p:attrName>style.visibility</p:attrName>
                                        </p:attrNameLst>
                                      </p:cBhvr>
                                      <p:to>
                                        <p:strVal val="visible"/>
                                      </p:to>
                                    </p:set>
                                    <p:animEffect transition="in" filter="barn(inVertical)">
                                      <p:cBhvr>
                                        <p:cTn id="41" dur="500"/>
                                        <p:tgtEl>
                                          <p:spTgt spid="26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animBg="1"/>
      <p:bldP spid="267267" grpId="0" build="p"/>
      <p:bldP spid="2672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116AEF-A7E3-8F6B-A7E9-6FC934EA2E55}"/>
              </a:ext>
            </a:extLst>
          </p:cNvPr>
          <p:cNvSpPr>
            <a:spLocks noGrp="1"/>
          </p:cNvSpPr>
          <p:nvPr>
            <p:ph type="sldNum" sz="quarter" idx="10"/>
          </p:nvPr>
        </p:nvSpPr>
        <p:spPr/>
        <p:txBody>
          <a:bodyPr/>
          <a:lstStyle/>
          <a:p>
            <a:fld id="{65B5F3CC-7F8C-41CE-AED8-3E213F97F1FB}" type="slidenum">
              <a:rPr lang="en-US" altLang="en-US"/>
              <a:pPr/>
              <a:t>5</a:t>
            </a:fld>
            <a:endParaRPr lang="en-US" altLang="en-US"/>
          </a:p>
        </p:txBody>
      </p:sp>
      <p:sp>
        <p:nvSpPr>
          <p:cNvPr id="268290" name="Rectangle 2">
            <a:extLst>
              <a:ext uri="{FF2B5EF4-FFF2-40B4-BE49-F238E27FC236}">
                <a16:creationId xmlns:a16="http://schemas.microsoft.com/office/drawing/2014/main" id="{C3DE2F2B-1C7B-61D0-05AF-CC11C4DF21E3}"/>
              </a:ext>
            </a:extLst>
          </p:cNvPr>
          <p:cNvSpPr>
            <a:spLocks noGrp="1" noChangeArrowheads="1"/>
          </p:cNvSpPr>
          <p:nvPr>
            <p:ph type="title"/>
          </p:nvPr>
        </p:nvSpPr>
        <p:spPr/>
        <p:txBody>
          <a:bodyPr/>
          <a:lstStyle/>
          <a:p>
            <a:r>
              <a:rPr lang="en-US" altLang="en-US"/>
              <a:t>HTML Tags</a:t>
            </a:r>
          </a:p>
        </p:txBody>
      </p:sp>
      <p:sp>
        <p:nvSpPr>
          <p:cNvPr id="268291" name="Rectangle 3">
            <a:extLst>
              <a:ext uri="{FF2B5EF4-FFF2-40B4-BE49-F238E27FC236}">
                <a16:creationId xmlns:a16="http://schemas.microsoft.com/office/drawing/2014/main" id="{4F13632B-5858-29D2-8968-28E381EC98D4}"/>
              </a:ext>
            </a:extLst>
          </p:cNvPr>
          <p:cNvSpPr>
            <a:spLocks noGrp="1" noChangeArrowheads="1"/>
          </p:cNvSpPr>
          <p:nvPr>
            <p:ph type="body" idx="1"/>
          </p:nvPr>
        </p:nvSpPr>
        <p:spPr/>
        <p:txBody>
          <a:bodyPr/>
          <a:lstStyle/>
          <a:p>
            <a:r>
              <a:rPr lang="en-US" altLang="en-US" dirty="0"/>
              <a:t>HTML tags are used to mark-up HTML elements</a:t>
            </a:r>
          </a:p>
          <a:p>
            <a:pPr lvl="1"/>
            <a:r>
              <a:rPr lang="en-US" altLang="en-US" dirty="0"/>
              <a:t>Surrounded by angle brackets </a:t>
            </a:r>
            <a:r>
              <a:rPr lang="en-US" altLang="en-US" b="1" dirty="0">
                <a:solidFill>
                  <a:schemeClr val="accent2"/>
                </a:solidFill>
              </a:rPr>
              <a:t>&lt;</a:t>
            </a:r>
            <a:r>
              <a:rPr lang="en-US" altLang="en-US" dirty="0"/>
              <a:t> and </a:t>
            </a:r>
            <a:r>
              <a:rPr lang="en-US" altLang="en-US" b="1" dirty="0">
                <a:solidFill>
                  <a:schemeClr val="accent2"/>
                </a:solidFill>
              </a:rPr>
              <a:t>&gt;</a:t>
            </a:r>
          </a:p>
          <a:p>
            <a:pPr lvl="1"/>
            <a:r>
              <a:rPr lang="en-US" altLang="en-US" dirty="0"/>
              <a:t>HTML tags normally come in pairs, like </a:t>
            </a:r>
            <a:r>
              <a:rPr lang="en-US" altLang="en-US" dirty="0">
                <a:solidFill>
                  <a:schemeClr val="accent2"/>
                </a:solidFill>
              </a:rPr>
              <a:t>&lt;</a:t>
            </a:r>
            <a:r>
              <a:rPr lang="en-US" altLang="en-US" dirty="0" err="1">
                <a:solidFill>
                  <a:schemeClr val="accent2"/>
                </a:solidFill>
              </a:rPr>
              <a:t>tagname</a:t>
            </a:r>
            <a:r>
              <a:rPr lang="en-US" altLang="en-US" dirty="0">
                <a:solidFill>
                  <a:schemeClr val="accent2"/>
                </a:solidFill>
              </a:rPr>
              <a:t>&gt;</a:t>
            </a:r>
            <a:r>
              <a:rPr lang="en-US" altLang="en-US" dirty="0"/>
              <a:t> (start tag) and </a:t>
            </a:r>
            <a:r>
              <a:rPr lang="en-US" altLang="en-US" dirty="0">
                <a:solidFill>
                  <a:schemeClr val="accent2"/>
                </a:solidFill>
              </a:rPr>
              <a:t>&lt;/</a:t>
            </a:r>
            <a:r>
              <a:rPr lang="en-US" altLang="en-US" dirty="0" err="1">
                <a:solidFill>
                  <a:schemeClr val="accent2"/>
                </a:solidFill>
              </a:rPr>
              <a:t>tagname</a:t>
            </a:r>
            <a:r>
              <a:rPr lang="en-US" altLang="en-US" dirty="0">
                <a:solidFill>
                  <a:schemeClr val="accent2"/>
                </a:solidFill>
              </a:rPr>
              <a:t>&gt;</a:t>
            </a:r>
            <a:r>
              <a:rPr lang="en-US" altLang="en-US" dirty="0"/>
              <a:t> (end tag)</a:t>
            </a:r>
          </a:p>
          <a:p>
            <a:pPr lvl="1"/>
            <a:r>
              <a:rPr lang="en-US" altLang="en-US" dirty="0"/>
              <a:t>The text between the start and end tags is the element content</a:t>
            </a:r>
          </a:p>
          <a:p>
            <a:pPr lvl="1"/>
            <a:r>
              <a:rPr lang="en-US" altLang="en-US" dirty="0"/>
              <a:t>Not case-sensitive</a:t>
            </a:r>
          </a:p>
          <a:p>
            <a:pPr lvl="1"/>
            <a:r>
              <a:rPr lang="en-US" altLang="en-US" dirty="0"/>
              <a:t>Follow the latest web standards: </a:t>
            </a:r>
          </a:p>
          <a:p>
            <a:pPr lvl="2"/>
            <a:r>
              <a:rPr lang="en-US" altLang="en-US" dirty="0"/>
              <a:t>Use lowercase tags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8290"/>
                                        </p:tgtEl>
                                        <p:attrNameLst>
                                          <p:attrName>style.visibility</p:attrName>
                                        </p:attrNameLst>
                                      </p:cBhvr>
                                      <p:to>
                                        <p:strVal val="visible"/>
                                      </p:to>
                                    </p:set>
                                    <p:anim calcmode="lin" valueType="num">
                                      <p:cBhvr additive="base">
                                        <p:cTn id="7" dur="500" fill="hold"/>
                                        <p:tgtEl>
                                          <p:spTgt spid="268290"/>
                                        </p:tgtEl>
                                        <p:attrNameLst>
                                          <p:attrName>ppt_x</p:attrName>
                                        </p:attrNameLst>
                                      </p:cBhvr>
                                      <p:tavLst>
                                        <p:tav tm="0">
                                          <p:val>
                                            <p:strVal val="#ppt_x"/>
                                          </p:val>
                                        </p:tav>
                                        <p:tav tm="100000">
                                          <p:val>
                                            <p:strVal val="#ppt_x"/>
                                          </p:val>
                                        </p:tav>
                                      </p:tavLst>
                                    </p:anim>
                                    <p:anim calcmode="lin" valueType="num">
                                      <p:cBhvr additive="base">
                                        <p:cTn id="8" dur="500" fill="hold"/>
                                        <p:tgtEl>
                                          <p:spTgt spid="268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68291">
                                            <p:txEl>
                                              <p:pRg st="0" end="0"/>
                                            </p:txEl>
                                          </p:spTgt>
                                        </p:tgtEl>
                                        <p:attrNameLst>
                                          <p:attrName>style.visibility</p:attrName>
                                        </p:attrNameLst>
                                      </p:cBhvr>
                                      <p:to>
                                        <p:strVal val="visible"/>
                                      </p:to>
                                    </p:set>
                                    <p:animEffect transition="in" filter="fade">
                                      <p:cBhvr>
                                        <p:cTn id="13" dur="1000"/>
                                        <p:tgtEl>
                                          <p:spTgt spid="268291">
                                            <p:txEl>
                                              <p:pRg st="0" end="0"/>
                                            </p:txEl>
                                          </p:spTgt>
                                        </p:tgtEl>
                                      </p:cBhvr>
                                    </p:animEffect>
                                    <p:anim calcmode="lin" valueType="num">
                                      <p:cBhvr>
                                        <p:cTn id="14" dur="1000" fill="hold"/>
                                        <p:tgtEl>
                                          <p:spTgt spid="26829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68291">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68291">
                                            <p:txEl>
                                              <p:pRg st="1" end="1"/>
                                            </p:txEl>
                                          </p:spTgt>
                                        </p:tgtEl>
                                        <p:attrNameLst>
                                          <p:attrName>style.visibility</p:attrName>
                                        </p:attrNameLst>
                                      </p:cBhvr>
                                      <p:to>
                                        <p:strVal val="visible"/>
                                      </p:to>
                                    </p:set>
                                    <p:animEffect transition="in" filter="fade">
                                      <p:cBhvr>
                                        <p:cTn id="18" dur="1000"/>
                                        <p:tgtEl>
                                          <p:spTgt spid="268291">
                                            <p:txEl>
                                              <p:pRg st="1" end="1"/>
                                            </p:txEl>
                                          </p:spTgt>
                                        </p:tgtEl>
                                      </p:cBhvr>
                                    </p:animEffect>
                                    <p:anim calcmode="lin" valueType="num">
                                      <p:cBhvr>
                                        <p:cTn id="19" dur="1000" fill="hold"/>
                                        <p:tgtEl>
                                          <p:spTgt spid="26829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68291">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68291">
                                            <p:txEl>
                                              <p:pRg st="2" end="2"/>
                                            </p:txEl>
                                          </p:spTgt>
                                        </p:tgtEl>
                                        <p:attrNameLst>
                                          <p:attrName>style.visibility</p:attrName>
                                        </p:attrNameLst>
                                      </p:cBhvr>
                                      <p:to>
                                        <p:strVal val="visible"/>
                                      </p:to>
                                    </p:set>
                                    <p:animEffect transition="in" filter="fade">
                                      <p:cBhvr>
                                        <p:cTn id="23" dur="1000"/>
                                        <p:tgtEl>
                                          <p:spTgt spid="268291">
                                            <p:txEl>
                                              <p:pRg st="2" end="2"/>
                                            </p:txEl>
                                          </p:spTgt>
                                        </p:tgtEl>
                                      </p:cBhvr>
                                    </p:animEffect>
                                    <p:anim calcmode="lin" valueType="num">
                                      <p:cBhvr>
                                        <p:cTn id="24" dur="1000" fill="hold"/>
                                        <p:tgtEl>
                                          <p:spTgt spid="268291">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268291">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68291">
                                            <p:txEl>
                                              <p:pRg st="3" end="3"/>
                                            </p:txEl>
                                          </p:spTgt>
                                        </p:tgtEl>
                                        <p:attrNameLst>
                                          <p:attrName>style.visibility</p:attrName>
                                        </p:attrNameLst>
                                      </p:cBhvr>
                                      <p:to>
                                        <p:strVal val="visible"/>
                                      </p:to>
                                    </p:set>
                                    <p:animEffect transition="in" filter="fade">
                                      <p:cBhvr>
                                        <p:cTn id="28" dur="1000"/>
                                        <p:tgtEl>
                                          <p:spTgt spid="268291">
                                            <p:txEl>
                                              <p:pRg st="3" end="3"/>
                                            </p:txEl>
                                          </p:spTgt>
                                        </p:tgtEl>
                                      </p:cBhvr>
                                    </p:animEffect>
                                    <p:anim calcmode="lin" valueType="num">
                                      <p:cBhvr>
                                        <p:cTn id="29" dur="1000" fill="hold"/>
                                        <p:tgtEl>
                                          <p:spTgt spid="26829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68291">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68291">
                                            <p:txEl>
                                              <p:pRg st="4" end="4"/>
                                            </p:txEl>
                                          </p:spTgt>
                                        </p:tgtEl>
                                        <p:attrNameLst>
                                          <p:attrName>style.visibility</p:attrName>
                                        </p:attrNameLst>
                                      </p:cBhvr>
                                      <p:to>
                                        <p:strVal val="visible"/>
                                      </p:to>
                                    </p:set>
                                    <p:animEffect transition="in" filter="fade">
                                      <p:cBhvr>
                                        <p:cTn id="33" dur="1000"/>
                                        <p:tgtEl>
                                          <p:spTgt spid="268291">
                                            <p:txEl>
                                              <p:pRg st="4" end="4"/>
                                            </p:txEl>
                                          </p:spTgt>
                                        </p:tgtEl>
                                      </p:cBhvr>
                                    </p:animEffect>
                                    <p:anim calcmode="lin" valueType="num">
                                      <p:cBhvr>
                                        <p:cTn id="34" dur="1000" fill="hold"/>
                                        <p:tgtEl>
                                          <p:spTgt spid="26829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68291">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68291">
                                            <p:txEl>
                                              <p:pRg st="5" end="5"/>
                                            </p:txEl>
                                          </p:spTgt>
                                        </p:tgtEl>
                                        <p:attrNameLst>
                                          <p:attrName>style.visibility</p:attrName>
                                        </p:attrNameLst>
                                      </p:cBhvr>
                                      <p:to>
                                        <p:strVal val="visible"/>
                                      </p:to>
                                    </p:set>
                                    <p:animEffect transition="in" filter="fade">
                                      <p:cBhvr>
                                        <p:cTn id="38" dur="1000"/>
                                        <p:tgtEl>
                                          <p:spTgt spid="268291">
                                            <p:txEl>
                                              <p:pRg st="5" end="5"/>
                                            </p:txEl>
                                          </p:spTgt>
                                        </p:tgtEl>
                                      </p:cBhvr>
                                    </p:animEffect>
                                    <p:anim calcmode="lin" valueType="num">
                                      <p:cBhvr>
                                        <p:cTn id="39" dur="1000" fill="hold"/>
                                        <p:tgtEl>
                                          <p:spTgt spid="268291">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68291">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8291">
                                            <p:txEl>
                                              <p:pRg st="6" end="6"/>
                                            </p:txEl>
                                          </p:spTgt>
                                        </p:tgtEl>
                                        <p:attrNameLst>
                                          <p:attrName>style.visibility</p:attrName>
                                        </p:attrNameLst>
                                      </p:cBhvr>
                                      <p:to>
                                        <p:strVal val="visible"/>
                                      </p:to>
                                    </p:set>
                                    <p:animEffect transition="in" filter="fade">
                                      <p:cBhvr>
                                        <p:cTn id="43" dur="1000"/>
                                        <p:tgtEl>
                                          <p:spTgt spid="268291">
                                            <p:txEl>
                                              <p:pRg st="6" end="6"/>
                                            </p:txEl>
                                          </p:spTgt>
                                        </p:tgtEl>
                                      </p:cBhvr>
                                    </p:animEffect>
                                    <p:anim calcmode="lin" valueType="num">
                                      <p:cBhvr>
                                        <p:cTn id="44" dur="1000" fill="hold"/>
                                        <p:tgtEl>
                                          <p:spTgt spid="268291">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6829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animBg="1"/>
      <p:bldP spid="2682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6C98DE-E3F5-CD16-252A-5725D79F7E0A}"/>
              </a:ext>
            </a:extLst>
          </p:cNvPr>
          <p:cNvSpPr>
            <a:spLocks noGrp="1"/>
          </p:cNvSpPr>
          <p:nvPr>
            <p:ph type="sldNum" sz="quarter" idx="10"/>
          </p:nvPr>
        </p:nvSpPr>
        <p:spPr/>
        <p:txBody>
          <a:bodyPr/>
          <a:lstStyle/>
          <a:p>
            <a:fld id="{FA6F6105-136C-422D-ABD6-5FBCA98DAFC4}" type="slidenum">
              <a:rPr lang="en-US" altLang="en-US"/>
              <a:pPr/>
              <a:t>6</a:t>
            </a:fld>
            <a:endParaRPr lang="en-US" altLang="en-US"/>
          </a:p>
        </p:txBody>
      </p:sp>
      <p:sp>
        <p:nvSpPr>
          <p:cNvPr id="269314" name="Rectangle 1026">
            <a:extLst>
              <a:ext uri="{FF2B5EF4-FFF2-40B4-BE49-F238E27FC236}">
                <a16:creationId xmlns:a16="http://schemas.microsoft.com/office/drawing/2014/main" id="{5190D72F-0183-36F1-9783-AA79A09DBE1D}"/>
              </a:ext>
            </a:extLst>
          </p:cNvPr>
          <p:cNvSpPr>
            <a:spLocks noGrp="1" noChangeArrowheads="1"/>
          </p:cNvSpPr>
          <p:nvPr>
            <p:ph type="title"/>
          </p:nvPr>
        </p:nvSpPr>
        <p:spPr/>
        <p:txBody>
          <a:bodyPr/>
          <a:lstStyle/>
          <a:p>
            <a:r>
              <a:rPr lang="en-US" altLang="en-US"/>
              <a:t>Tag Attributes</a:t>
            </a:r>
          </a:p>
        </p:txBody>
      </p:sp>
      <p:sp>
        <p:nvSpPr>
          <p:cNvPr id="269315" name="Rectangle 1027">
            <a:extLst>
              <a:ext uri="{FF2B5EF4-FFF2-40B4-BE49-F238E27FC236}">
                <a16:creationId xmlns:a16="http://schemas.microsoft.com/office/drawing/2014/main" id="{8EB4649C-95B3-6C55-33A1-DA9CEDA1B5F0}"/>
              </a:ext>
            </a:extLst>
          </p:cNvPr>
          <p:cNvSpPr>
            <a:spLocks noGrp="1" noChangeArrowheads="1"/>
          </p:cNvSpPr>
          <p:nvPr>
            <p:ph type="body" idx="1"/>
          </p:nvPr>
        </p:nvSpPr>
        <p:spPr/>
        <p:txBody>
          <a:bodyPr/>
          <a:lstStyle/>
          <a:p>
            <a:r>
              <a:rPr lang="en-US" altLang="en-US" dirty="0"/>
              <a:t>Tags can have attributes that provide additional information to an HTML element</a:t>
            </a:r>
          </a:p>
          <a:p>
            <a:pPr lvl="1"/>
            <a:r>
              <a:rPr lang="en-US" altLang="en-US" dirty="0"/>
              <a:t>Attributes always come in name/value pairs like: </a:t>
            </a:r>
            <a:r>
              <a:rPr lang="en-US" altLang="en-US" dirty="0">
                <a:solidFill>
                  <a:schemeClr val="accent2"/>
                </a:solidFill>
              </a:rPr>
              <a:t>name=“value”</a:t>
            </a:r>
          </a:p>
          <a:p>
            <a:pPr lvl="1"/>
            <a:r>
              <a:rPr lang="en-US" altLang="en-US" dirty="0"/>
              <a:t>Attributes are always specified in the start tag</a:t>
            </a:r>
          </a:p>
          <a:p>
            <a:pPr lvl="1"/>
            <a:r>
              <a:rPr lang="en-US" altLang="en-US" dirty="0"/>
              <a:t>Attribute values should always be enclosed in quotes. Double quotes are most common.</a:t>
            </a:r>
          </a:p>
          <a:p>
            <a:pPr lvl="1"/>
            <a:r>
              <a:rPr lang="en-US" altLang="en-US" dirty="0"/>
              <a:t>Also case-insensitive: however, lowercase is recommended</a:t>
            </a:r>
          </a:p>
          <a:p>
            <a:pPr lvl="1"/>
            <a:r>
              <a:rPr lang="en-US" altLang="en-US" dirty="0">
                <a:solidFill>
                  <a:schemeClr val="accent2"/>
                </a:solidFill>
              </a:rPr>
              <a:t>&lt;</a:t>
            </a:r>
            <a:r>
              <a:rPr lang="en-US" altLang="en-US" dirty="0" err="1">
                <a:solidFill>
                  <a:schemeClr val="accent2"/>
                </a:solidFill>
              </a:rPr>
              <a:t>tagname</a:t>
            </a:r>
            <a:r>
              <a:rPr lang="en-US" altLang="en-US" dirty="0">
                <a:solidFill>
                  <a:schemeClr val="accent2"/>
                </a:solidFill>
              </a:rPr>
              <a:t> a1=“v1” a2=“v2”&gt;&lt;/</a:t>
            </a:r>
            <a:r>
              <a:rPr lang="en-US" altLang="en-US" dirty="0" err="1">
                <a:solidFill>
                  <a:schemeClr val="accent2"/>
                </a:solidFill>
              </a:rPr>
              <a:t>tagname</a:t>
            </a:r>
            <a:r>
              <a:rPr lang="en-US" altLang="en-US" dirty="0">
                <a:solidFill>
                  <a:schemeClr val="accent2"/>
                </a:solidFill>
              </a:rPr>
              <a:t>&gt;</a:t>
            </a:r>
          </a:p>
          <a:p>
            <a:pPr lvl="1"/>
            <a:r>
              <a:rPr lang="en-US" altLang="en-US" dirty="0"/>
              <a:t>For example, &lt;table border=“0”&gt; is a start tag that defines a table that has no borders</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314"/>
                                        </p:tgtEl>
                                        <p:attrNameLst>
                                          <p:attrName>style.visibility</p:attrName>
                                        </p:attrNameLst>
                                      </p:cBhvr>
                                      <p:to>
                                        <p:strVal val="visible"/>
                                      </p:to>
                                    </p:set>
                                    <p:anim calcmode="lin" valueType="num">
                                      <p:cBhvr additive="base">
                                        <p:cTn id="7" dur="500" fill="hold"/>
                                        <p:tgtEl>
                                          <p:spTgt spid="269314"/>
                                        </p:tgtEl>
                                        <p:attrNameLst>
                                          <p:attrName>ppt_x</p:attrName>
                                        </p:attrNameLst>
                                      </p:cBhvr>
                                      <p:tavLst>
                                        <p:tav tm="0">
                                          <p:val>
                                            <p:strVal val="#ppt_x"/>
                                          </p:val>
                                        </p:tav>
                                        <p:tav tm="100000">
                                          <p:val>
                                            <p:strVal val="#ppt_x"/>
                                          </p:val>
                                        </p:tav>
                                      </p:tavLst>
                                    </p:anim>
                                    <p:anim calcmode="lin" valueType="num">
                                      <p:cBhvr additive="base">
                                        <p:cTn id="8" dur="500" fill="hold"/>
                                        <p:tgtEl>
                                          <p:spTgt spid="2693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69315">
                                            <p:txEl>
                                              <p:pRg st="0" end="0"/>
                                            </p:txEl>
                                          </p:spTgt>
                                        </p:tgtEl>
                                        <p:attrNameLst>
                                          <p:attrName>style.visibility</p:attrName>
                                        </p:attrNameLst>
                                      </p:cBhvr>
                                      <p:to>
                                        <p:strVal val="visible"/>
                                      </p:to>
                                    </p:set>
                                    <p:animEffect transition="in" filter="fade">
                                      <p:cBhvr>
                                        <p:cTn id="13" dur="1000"/>
                                        <p:tgtEl>
                                          <p:spTgt spid="269315">
                                            <p:txEl>
                                              <p:pRg st="0" end="0"/>
                                            </p:txEl>
                                          </p:spTgt>
                                        </p:tgtEl>
                                      </p:cBhvr>
                                    </p:animEffect>
                                    <p:anim calcmode="lin" valueType="num">
                                      <p:cBhvr>
                                        <p:cTn id="14" dur="1000" fill="hold"/>
                                        <p:tgtEl>
                                          <p:spTgt spid="26931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69315">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69315">
                                            <p:txEl>
                                              <p:pRg st="1" end="1"/>
                                            </p:txEl>
                                          </p:spTgt>
                                        </p:tgtEl>
                                        <p:attrNameLst>
                                          <p:attrName>style.visibility</p:attrName>
                                        </p:attrNameLst>
                                      </p:cBhvr>
                                      <p:to>
                                        <p:strVal val="visible"/>
                                      </p:to>
                                    </p:set>
                                    <p:animEffect transition="in" filter="fade">
                                      <p:cBhvr>
                                        <p:cTn id="18" dur="1000"/>
                                        <p:tgtEl>
                                          <p:spTgt spid="269315">
                                            <p:txEl>
                                              <p:pRg st="1" end="1"/>
                                            </p:txEl>
                                          </p:spTgt>
                                        </p:tgtEl>
                                      </p:cBhvr>
                                    </p:animEffect>
                                    <p:anim calcmode="lin" valueType="num">
                                      <p:cBhvr>
                                        <p:cTn id="19" dur="1000" fill="hold"/>
                                        <p:tgtEl>
                                          <p:spTgt spid="26931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69315">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69315">
                                            <p:txEl>
                                              <p:pRg st="2" end="2"/>
                                            </p:txEl>
                                          </p:spTgt>
                                        </p:tgtEl>
                                        <p:attrNameLst>
                                          <p:attrName>style.visibility</p:attrName>
                                        </p:attrNameLst>
                                      </p:cBhvr>
                                      <p:to>
                                        <p:strVal val="visible"/>
                                      </p:to>
                                    </p:set>
                                    <p:animEffect transition="in" filter="fade">
                                      <p:cBhvr>
                                        <p:cTn id="23" dur="1000"/>
                                        <p:tgtEl>
                                          <p:spTgt spid="269315">
                                            <p:txEl>
                                              <p:pRg st="2" end="2"/>
                                            </p:txEl>
                                          </p:spTgt>
                                        </p:tgtEl>
                                      </p:cBhvr>
                                    </p:animEffect>
                                    <p:anim calcmode="lin" valueType="num">
                                      <p:cBhvr>
                                        <p:cTn id="24" dur="1000" fill="hold"/>
                                        <p:tgtEl>
                                          <p:spTgt spid="26931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269315">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69315">
                                            <p:txEl>
                                              <p:pRg st="3" end="3"/>
                                            </p:txEl>
                                          </p:spTgt>
                                        </p:tgtEl>
                                        <p:attrNameLst>
                                          <p:attrName>style.visibility</p:attrName>
                                        </p:attrNameLst>
                                      </p:cBhvr>
                                      <p:to>
                                        <p:strVal val="visible"/>
                                      </p:to>
                                    </p:set>
                                    <p:animEffect transition="in" filter="fade">
                                      <p:cBhvr>
                                        <p:cTn id="28" dur="1000"/>
                                        <p:tgtEl>
                                          <p:spTgt spid="269315">
                                            <p:txEl>
                                              <p:pRg st="3" end="3"/>
                                            </p:txEl>
                                          </p:spTgt>
                                        </p:tgtEl>
                                      </p:cBhvr>
                                    </p:animEffect>
                                    <p:anim calcmode="lin" valueType="num">
                                      <p:cBhvr>
                                        <p:cTn id="29" dur="1000" fill="hold"/>
                                        <p:tgtEl>
                                          <p:spTgt spid="269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69315">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69315">
                                            <p:txEl>
                                              <p:pRg st="4" end="4"/>
                                            </p:txEl>
                                          </p:spTgt>
                                        </p:tgtEl>
                                        <p:attrNameLst>
                                          <p:attrName>style.visibility</p:attrName>
                                        </p:attrNameLst>
                                      </p:cBhvr>
                                      <p:to>
                                        <p:strVal val="visible"/>
                                      </p:to>
                                    </p:set>
                                    <p:animEffect transition="in" filter="fade">
                                      <p:cBhvr>
                                        <p:cTn id="33" dur="1000"/>
                                        <p:tgtEl>
                                          <p:spTgt spid="269315">
                                            <p:txEl>
                                              <p:pRg st="4" end="4"/>
                                            </p:txEl>
                                          </p:spTgt>
                                        </p:tgtEl>
                                      </p:cBhvr>
                                    </p:animEffect>
                                    <p:anim calcmode="lin" valueType="num">
                                      <p:cBhvr>
                                        <p:cTn id="34" dur="1000" fill="hold"/>
                                        <p:tgtEl>
                                          <p:spTgt spid="26931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69315">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69315">
                                            <p:txEl>
                                              <p:pRg st="5" end="5"/>
                                            </p:txEl>
                                          </p:spTgt>
                                        </p:tgtEl>
                                        <p:attrNameLst>
                                          <p:attrName>style.visibility</p:attrName>
                                        </p:attrNameLst>
                                      </p:cBhvr>
                                      <p:to>
                                        <p:strVal val="visible"/>
                                      </p:to>
                                    </p:set>
                                    <p:animEffect transition="in" filter="fade">
                                      <p:cBhvr>
                                        <p:cTn id="38" dur="1000"/>
                                        <p:tgtEl>
                                          <p:spTgt spid="269315">
                                            <p:txEl>
                                              <p:pRg st="5" end="5"/>
                                            </p:txEl>
                                          </p:spTgt>
                                        </p:tgtEl>
                                      </p:cBhvr>
                                    </p:animEffect>
                                    <p:anim calcmode="lin" valueType="num">
                                      <p:cBhvr>
                                        <p:cTn id="39" dur="1000" fill="hold"/>
                                        <p:tgtEl>
                                          <p:spTgt spid="26931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69315">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9315">
                                            <p:txEl>
                                              <p:pRg st="6" end="6"/>
                                            </p:txEl>
                                          </p:spTgt>
                                        </p:tgtEl>
                                        <p:attrNameLst>
                                          <p:attrName>style.visibility</p:attrName>
                                        </p:attrNameLst>
                                      </p:cBhvr>
                                      <p:to>
                                        <p:strVal val="visible"/>
                                      </p:to>
                                    </p:set>
                                    <p:animEffect transition="in" filter="fade">
                                      <p:cBhvr>
                                        <p:cTn id="43" dur="1000"/>
                                        <p:tgtEl>
                                          <p:spTgt spid="269315">
                                            <p:txEl>
                                              <p:pRg st="6" end="6"/>
                                            </p:txEl>
                                          </p:spTgt>
                                        </p:tgtEl>
                                      </p:cBhvr>
                                    </p:animEffect>
                                    <p:anim calcmode="lin" valueType="num">
                                      <p:cBhvr>
                                        <p:cTn id="44" dur="1000" fill="hold"/>
                                        <p:tgtEl>
                                          <p:spTgt spid="26931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693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animBg="1"/>
      <p:bldP spid="2693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C13128-17AA-8635-CDD6-475804874A1C}"/>
              </a:ext>
            </a:extLst>
          </p:cNvPr>
          <p:cNvSpPr>
            <a:spLocks noGrp="1"/>
          </p:cNvSpPr>
          <p:nvPr>
            <p:ph type="sldNum" sz="quarter" idx="10"/>
          </p:nvPr>
        </p:nvSpPr>
        <p:spPr/>
        <p:txBody>
          <a:bodyPr/>
          <a:lstStyle/>
          <a:p>
            <a:fld id="{941A7C2E-7B99-415D-AD3D-D74EC52C861E}" type="slidenum">
              <a:rPr lang="en-US" altLang="en-US"/>
              <a:pPr/>
              <a:t>7</a:t>
            </a:fld>
            <a:endParaRPr lang="en-US" altLang="en-US"/>
          </a:p>
        </p:txBody>
      </p:sp>
      <p:sp>
        <p:nvSpPr>
          <p:cNvPr id="270338" name="Rectangle 2">
            <a:extLst>
              <a:ext uri="{FF2B5EF4-FFF2-40B4-BE49-F238E27FC236}">
                <a16:creationId xmlns:a16="http://schemas.microsoft.com/office/drawing/2014/main" id="{A0C35C94-67C4-F6F6-D79E-8BF5EFB6B269}"/>
              </a:ext>
            </a:extLst>
          </p:cNvPr>
          <p:cNvSpPr>
            <a:spLocks noGrp="1" noChangeArrowheads="1"/>
          </p:cNvSpPr>
          <p:nvPr>
            <p:ph type="title"/>
          </p:nvPr>
        </p:nvSpPr>
        <p:spPr/>
        <p:txBody>
          <a:bodyPr/>
          <a:lstStyle/>
          <a:p>
            <a:r>
              <a:rPr lang="en-US" altLang="en-US" dirty="0"/>
              <a:t>HTML Document Structure</a:t>
            </a:r>
          </a:p>
        </p:txBody>
      </p:sp>
      <p:sp>
        <p:nvSpPr>
          <p:cNvPr id="270339" name="Rectangle 3">
            <a:extLst>
              <a:ext uri="{FF2B5EF4-FFF2-40B4-BE49-F238E27FC236}">
                <a16:creationId xmlns:a16="http://schemas.microsoft.com/office/drawing/2014/main" id="{04317086-9E48-8F2D-8797-E5F3965530D9}"/>
              </a:ext>
            </a:extLst>
          </p:cNvPr>
          <p:cNvSpPr>
            <a:spLocks noGrp="1" noChangeArrowheads="1"/>
          </p:cNvSpPr>
          <p:nvPr>
            <p:ph type="body" idx="1"/>
          </p:nvPr>
        </p:nvSpPr>
        <p:spPr/>
        <p:txBody>
          <a:bodyPr>
            <a:normAutofit fontScale="92500"/>
          </a:bodyPr>
          <a:lstStyle/>
          <a:p>
            <a:r>
              <a:rPr lang="en-US" altLang="en-US" dirty="0"/>
              <a:t>Entire document enclosed within </a:t>
            </a:r>
            <a:r>
              <a:rPr lang="en-US" altLang="en-US" dirty="0">
                <a:solidFill>
                  <a:schemeClr val="accent2"/>
                </a:solidFill>
              </a:rPr>
              <a:t>&lt;html&gt;</a:t>
            </a:r>
            <a:r>
              <a:rPr lang="en-US" altLang="en-US" dirty="0"/>
              <a:t> and </a:t>
            </a:r>
            <a:r>
              <a:rPr lang="en-US" altLang="en-US" dirty="0">
                <a:solidFill>
                  <a:schemeClr val="accent2"/>
                </a:solidFill>
              </a:rPr>
              <a:t>&lt;/html&gt;</a:t>
            </a:r>
            <a:r>
              <a:rPr lang="en-US" altLang="en-US" dirty="0"/>
              <a:t> tags</a:t>
            </a:r>
          </a:p>
          <a:p>
            <a:r>
              <a:rPr lang="en-US" altLang="en-US" dirty="0"/>
              <a:t>Two subparts:</a:t>
            </a:r>
          </a:p>
          <a:p>
            <a:pPr lvl="1"/>
            <a:r>
              <a:rPr lang="en-US" altLang="en-US" dirty="0"/>
              <a:t>Head</a:t>
            </a:r>
          </a:p>
          <a:p>
            <a:pPr lvl="2"/>
            <a:r>
              <a:rPr lang="en-US" altLang="en-US" dirty="0"/>
              <a:t>Enclosed within </a:t>
            </a:r>
            <a:r>
              <a:rPr lang="en-US" altLang="en-US" dirty="0">
                <a:solidFill>
                  <a:schemeClr val="accent2"/>
                </a:solidFill>
              </a:rPr>
              <a:t>&lt;head&gt;</a:t>
            </a:r>
            <a:r>
              <a:rPr lang="en-US" altLang="en-US" dirty="0"/>
              <a:t> and </a:t>
            </a:r>
            <a:r>
              <a:rPr lang="en-US" altLang="en-US" dirty="0">
                <a:solidFill>
                  <a:schemeClr val="accent2"/>
                </a:solidFill>
              </a:rPr>
              <a:t>&lt;/head&gt;</a:t>
            </a:r>
          </a:p>
          <a:p>
            <a:pPr lvl="2"/>
            <a:r>
              <a:rPr lang="en-US" altLang="en-US" dirty="0"/>
              <a:t>Within the head, more tags can be used to specify title of the page, meta-information, etc.</a:t>
            </a:r>
          </a:p>
          <a:p>
            <a:pPr lvl="1"/>
            <a:r>
              <a:rPr lang="en-US" altLang="en-US" dirty="0"/>
              <a:t>Body</a:t>
            </a:r>
          </a:p>
          <a:p>
            <a:pPr lvl="2"/>
            <a:r>
              <a:rPr lang="en-US" altLang="en-US" dirty="0"/>
              <a:t>Enclosed within </a:t>
            </a:r>
            <a:r>
              <a:rPr lang="en-US" altLang="en-US" dirty="0">
                <a:solidFill>
                  <a:schemeClr val="accent2"/>
                </a:solidFill>
              </a:rPr>
              <a:t>&lt;body&gt;</a:t>
            </a:r>
            <a:r>
              <a:rPr lang="en-US" altLang="en-US" dirty="0"/>
              <a:t> and </a:t>
            </a:r>
            <a:r>
              <a:rPr lang="en-US" altLang="en-US" dirty="0">
                <a:solidFill>
                  <a:schemeClr val="accent2"/>
                </a:solidFill>
              </a:rPr>
              <a:t>&lt;/body&gt;</a:t>
            </a:r>
          </a:p>
          <a:p>
            <a:pPr lvl="2"/>
            <a:r>
              <a:rPr lang="en-US" altLang="en-US" dirty="0"/>
              <a:t>Within the body, content is to be displayed</a:t>
            </a:r>
          </a:p>
          <a:p>
            <a:pPr lvl="2"/>
            <a:r>
              <a:rPr lang="en-US" altLang="en-US" dirty="0"/>
              <a:t>Other tags can be embedded in the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0338"/>
                                        </p:tgtEl>
                                        <p:attrNameLst>
                                          <p:attrName>style.visibility</p:attrName>
                                        </p:attrNameLst>
                                      </p:cBhvr>
                                      <p:to>
                                        <p:strVal val="visible"/>
                                      </p:to>
                                    </p:set>
                                    <p:anim calcmode="lin" valueType="num">
                                      <p:cBhvr additive="base">
                                        <p:cTn id="7" dur="500" fill="hold"/>
                                        <p:tgtEl>
                                          <p:spTgt spid="270338"/>
                                        </p:tgtEl>
                                        <p:attrNameLst>
                                          <p:attrName>ppt_x</p:attrName>
                                        </p:attrNameLst>
                                      </p:cBhvr>
                                      <p:tavLst>
                                        <p:tav tm="0">
                                          <p:val>
                                            <p:strVal val="#ppt_x"/>
                                          </p:val>
                                        </p:tav>
                                        <p:tav tm="100000">
                                          <p:val>
                                            <p:strVal val="#ppt_x"/>
                                          </p:val>
                                        </p:tav>
                                      </p:tavLst>
                                    </p:anim>
                                    <p:anim calcmode="lin" valueType="num">
                                      <p:cBhvr additive="base">
                                        <p:cTn id="8" dur="500" fill="hold"/>
                                        <p:tgtEl>
                                          <p:spTgt spid="2703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70339">
                                            <p:txEl>
                                              <p:pRg st="0" end="0"/>
                                            </p:txEl>
                                          </p:spTgt>
                                        </p:tgtEl>
                                        <p:attrNameLst>
                                          <p:attrName>style.visibility</p:attrName>
                                        </p:attrNameLst>
                                      </p:cBhvr>
                                      <p:to>
                                        <p:strVal val="visible"/>
                                      </p:to>
                                    </p:set>
                                    <p:animEffect transition="in" filter="fade">
                                      <p:cBhvr>
                                        <p:cTn id="13" dur="1000"/>
                                        <p:tgtEl>
                                          <p:spTgt spid="270339">
                                            <p:txEl>
                                              <p:pRg st="0" end="0"/>
                                            </p:txEl>
                                          </p:spTgt>
                                        </p:tgtEl>
                                      </p:cBhvr>
                                    </p:animEffect>
                                    <p:anim calcmode="lin" valueType="num">
                                      <p:cBhvr>
                                        <p:cTn id="14" dur="1000" fill="hold"/>
                                        <p:tgtEl>
                                          <p:spTgt spid="27033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70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70339">
                                            <p:txEl>
                                              <p:pRg st="1" end="1"/>
                                            </p:txEl>
                                          </p:spTgt>
                                        </p:tgtEl>
                                        <p:attrNameLst>
                                          <p:attrName>style.visibility</p:attrName>
                                        </p:attrNameLst>
                                      </p:cBhvr>
                                      <p:to>
                                        <p:strVal val="visible"/>
                                      </p:to>
                                    </p:set>
                                    <p:animEffect transition="in" filter="fade">
                                      <p:cBhvr>
                                        <p:cTn id="20" dur="1000"/>
                                        <p:tgtEl>
                                          <p:spTgt spid="270339">
                                            <p:txEl>
                                              <p:pRg st="1" end="1"/>
                                            </p:txEl>
                                          </p:spTgt>
                                        </p:tgtEl>
                                      </p:cBhvr>
                                    </p:animEffect>
                                    <p:anim calcmode="lin" valueType="num">
                                      <p:cBhvr>
                                        <p:cTn id="21" dur="1000" fill="hold"/>
                                        <p:tgtEl>
                                          <p:spTgt spid="270339">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70339">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70339">
                                            <p:txEl>
                                              <p:pRg st="2" end="2"/>
                                            </p:txEl>
                                          </p:spTgt>
                                        </p:tgtEl>
                                        <p:attrNameLst>
                                          <p:attrName>style.visibility</p:attrName>
                                        </p:attrNameLst>
                                      </p:cBhvr>
                                      <p:to>
                                        <p:strVal val="visible"/>
                                      </p:to>
                                    </p:set>
                                    <p:animEffect transition="in" filter="fade">
                                      <p:cBhvr>
                                        <p:cTn id="25" dur="1000"/>
                                        <p:tgtEl>
                                          <p:spTgt spid="270339">
                                            <p:txEl>
                                              <p:pRg st="2" end="2"/>
                                            </p:txEl>
                                          </p:spTgt>
                                        </p:tgtEl>
                                      </p:cBhvr>
                                    </p:animEffect>
                                    <p:anim calcmode="lin" valueType="num">
                                      <p:cBhvr>
                                        <p:cTn id="26" dur="1000" fill="hold"/>
                                        <p:tgtEl>
                                          <p:spTgt spid="27033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270339">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70339">
                                            <p:txEl>
                                              <p:pRg st="3" end="3"/>
                                            </p:txEl>
                                          </p:spTgt>
                                        </p:tgtEl>
                                        <p:attrNameLst>
                                          <p:attrName>style.visibility</p:attrName>
                                        </p:attrNameLst>
                                      </p:cBhvr>
                                      <p:to>
                                        <p:strVal val="visible"/>
                                      </p:to>
                                    </p:set>
                                    <p:animEffect transition="in" filter="fade">
                                      <p:cBhvr>
                                        <p:cTn id="30" dur="1000"/>
                                        <p:tgtEl>
                                          <p:spTgt spid="270339">
                                            <p:txEl>
                                              <p:pRg st="3" end="3"/>
                                            </p:txEl>
                                          </p:spTgt>
                                        </p:tgtEl>
                                      </p:cBhvr>
                                    </p:animEffect>
                                    <p:anim calcmode="lin" valueType="num">
                                      <p:cBhvr>
                                        <p:cTn id="31" dur="1000" fill="hold"/>
                                        <p:tgtEl>
                                          <p:spTgt spid="270339">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270339">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70339">
                                            <p:txEl>
                                              <p:pRg st="4" end="4"/>
                                            </p:txEl>
                                          </p:spTgt>
                                        </p:tgtEl>
                                        <p:attrNameLst>
                                          <p:attrName>style.visibility</p:attrName>
                                        </p:attrNameLst>
                                      </p:cBhvr>
                                      <p:to>
                                        <p:strVal val="visible"/>
                                      </p:to>
                                    </p:set>
                                    <p:animEffect transition="in" filter="fade">
                                      <p:cBhvr>
                                        <p:cTn id="35" dur="1000"/>
                                        <p:tgtEl>
                                          <p:spTgt spid="270339">
                                            <p:txEl>
                                              <p:pRg st="4" end="4"/>
                                            </p:txEl>
                                          </p:spTgt>
                                        </p:tgtEl>
                                      </p:cBhvr>
                                    </p:animEffect>
                                    <p:anim calcmode="lin" valueType="num">
                                      <p:cBhvr>
                                        <p:cTn id="36" dur="1000" fill="hold"/>
                                        <p:tgtEl>
                                          <p:spTgt spid="27033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70339">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70339">
                                            <p:txEl>
                                              <p:pRg st="5" end="5"/>
                                            </p:txEl>
                                          </p:spTgt>
                                        </p:tgtEl>
                                        <p:attrNameLst>
                                          <p:attrName>style.visibility</p:attrName>
                                        </p:attrNameLst>
                                      </p:cBhvr>
                                      <p:to>
                                        <p:strVal val="visible"/>
                                      </p:to>
                                    </p:set>
                                    <p:animEffect transition="in" filter="fade">
                                      <p:cBhvr>
                                        <p:cTn id="40" dur="1000"/>
                                        <p:tgtEl>
                                          <p:spTgt spid="270339">
                                            <p:txEl>
                                              <p:pRg st="5" end="5"/>
                                            </p:txEl>
                                          </p:spTgt>
                                        </p:tgtEl>
                                      </p:cBhvr>
                                    </p:animEffect>
                                    <p:anim calcmode="lin" valueType="num">
                                      <p:cBhvr>
                                        <p:cTn id="41" dur="1000" fill="hold"/>
                                        <p:tgtEl>
                                          <p:spTgt spid="270339">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70339">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70339">
                                            <p:txEl>
                                              <p:pRg st="6" end="6"/>
                                            </p:txEl>
                                          </p:spTgt>
                                        </p:tgtEl>
                                        <p:attrNameLst>
                                          <p:attrName>style.visibility</p:attrName>
                                        </p:attrNameLst>
                                      </p:cBhvr>
                                      <p:to>
                                        <p:strVal val="visible"/>
                                      </p:to>
                                    </p:set>
                                    <p:animEffect transition="in" filter="fade">
                                      <p:cBhvr>
                                        <p:cTn id="45" dur="1000"/>
                                        <p:tgtEl>
                                          <p:spTgt spid="270339">
                                            <p:txEl>
                                              <p:pRg st="6" end="6"/>
                                            </p:txEl>
                                          </p:spTgt>
                                        </p:tgtEl>
                                      </p:cBhvr>
                                    </p:animEffect>
                                    <p:anim calcmode="lin" valueType="num">
                                      <p:cBhvr>
                                        <p:cTn id="46" dur="1000" fill="hold"/>
                                        <p:tgtEl>
                                          <p:spTgt spid="270339">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70339">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70339">
                                            <p:txEl>
                                              <p:pRg st="7" end="7"/>
                                            </p:txEl>
                                          </p:spTgt>
                                        </p:tgtEl>
                                        <p:attrNameLst>
                                          <p:attrName>style.visibility</p:attrName>
                                        </p:attrNameLst>
                                      </p:cBhvr>
                                      <p:to>
                                        <p:strVal val="visible"/>
                                      </p:to>
                                    </p:set>
                                    <p:animEffect transition="in" filter="fade">
                                      <p:cBhvr>
                                        <p:cTn id="50" dur="1000"/>
                                        <p:tgtEl>
                                          <p:spTgt spid="270339">
                                            <p:txEl>
                                              <p:pRg st="7" end="7"/>
                                            </p:txEl>
                                          </p:spTgt>
                                        </p:tgtEl>
                                      </p:cBhvr>
                                    </p:animEffect>
                                    <p:anim calcmode="lin" valueType="num">
                                      <p:cBhvr>
                                        <p:cTn id="51" dur="1000" fill="hold"/>
                                        <p:tgtEl>
                                          <p:spTgt spid="270339">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270339">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70339">
                                            <p:txEl>
                                              <p:pRg st="8" end="8"/>
                                            </p:txEl>
                                          </p:spTgt>
                                        </p:tgtEl>
                                        <p:attrNameLst>
                                          <p:attrName>style.visibility</p:attrName>
                                        </p:attrNameLst>
                                      </p:cBhvr>
                                      <p:to>
                                        <p:strVal val="visible"/>
                                      </p:to>
                                    </p:set>
                                    <p:animEffect transition="in" filter="fade">
                                      <p:cBhvr>
                                        <p:cTn id="55" dur="1000"/>
                                        <p:tgtEl>
                                          <p:spTgt spid="270339">
                                            <p:txEl>
                                              <p:pRg st="8" end="8"/>
                                            </p:txEl>
                                          </p:spTgt>
                                        </p:tgtEl>
                                      </p:cBhvr>
                                    </p:animEffect>
                                    <p:anim calcmode="lin" valueType="num">
                                      <p:cBhvr>
                                        <p:cTn id="56" dur="1000" fill="hold"/>
                                        <p:tgtEl>
                                          <p:spTgt spid="270339">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27033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animBg="1"/>
      <p:bldP spid="270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4E5891-A771-E877-19D9-636E85E3BDD2}"/>
              </a:ext>
            </a:extLst>
          </p:cNvPr>
          <p:cNvSpPr>
            <a:spLocks noGrp="1"/>
          </p:cNvSpPr>
          <p:nvPr>
            <p:ph type="sldNum" sz="quarter" idx="10"/>
          </p:nvPr>
        </p:nvSpPr>
        <p:spPr/>
        <p:txBody>
          <a:bodyPr/>
          <a:lstStyle/>
          <a:p>
            <a:fld id="{D2F09F92-5D00-4E43-B545-808595C64A61}" type="slidenum">
              <a:rPr lang="en-US" altLang="en-US"/>
              <a:pPr/>
              <a:t>8</a:t>
            </a:fld>
            <a:endParaRPr lang="en-US" altLang="en-US"/>
          </a:p>
        </p:txBody>
      </p:sp>
      <p:sp>
        <p:nvSpPr>
          <p:cNvPr id="282626" name="Rectangle 2">
            <a:extLst>
              <a:ext uri="{FF2B5EF4-FFF2-40B4-BE49-F238E27FC236}">
                <a16:creationId xmlns:a16="http://schemas.microsoft.com/office/drawing/2014/main" id="{3DE66131-F06E-1A9A-05E0-1082E287A237}"/>
              </a:ext>
            </a:extLst>
          </p:cNvPr>
          <p:cNvSpPr>
            <a:spLocks noGrp="1" noChangeArrowheads="1"/>
          </p:cNvSpPr>
          <p:nvPr>
            <p:ph type="title"/>
          </p:nvPr>
        </p:nvSpPr>
        <p:spPr>
          <a:xfrm>
            <a:off x="0" y="388542"/>
            <a:ext cx="8913813" cy="1078714"/>
          </a:xfrm>
        </p:spPr>
        <p:txBody>
          <a:bodyPr/>
          <a:lstStyle/>
          <a:p>
            <a:r>
              <a:rPr lang="en-US" altLang="en-US" dirty="0"/>
              <a:t>HTML Layout</a:t>
            </a:r>
          </a:p>
        </p:txBody>
      </p:sp>
      <p:sp>
        <p:nvSpPr>
          <p:cNvPr id="282627" name="Rectangle 3">
            <a:extLst>
              <a:ext uri="{FF2B5EF4-FFF2-40B4-BE49-F238E27FC236}">
                <a16:creationId xmlns:a16="http://schemas.microsoft.com/office/drawing/2014/main" id="{C9B76FBA-8FB8-F60D-5853-6C44555D0787}"/>
              </a:ext>
            </a:extLst>
          </p:cNvPr>
          <p:cNvSpPr>
            <a:spLocks noGrp="1" noChangeArrowheads="1"/>
          </p:cNvSpPr>
          <p:nvPr>
            <p:ph type="body" idx="1"/>
          </p:nvPr>
        </p:nvSpPr>
        <p:spPr>
          <a:xfrm>
            <a:off x="685800" y="1600200"/>
            <a:ext cx="7772400" cy="5029200"/>
          </a:xfrm>
        </p:spPr>
        <p:txBody>
          <a:bodyPr/>
          <a:lstStyle/>
          <a:p>
            <a:pPr>
              <a:lnSpc>
                <a:spcPct val="90000"/>
              </a:lnSpc>
            </a:pPr>
            <a:r>
              <a:rPr lang="en-US" altLang="en-US" sz="2000" dirty="0"/>
              <a:t>One common way is to use HTML tables to format the layout of an HTML page</a:t>
            </a:r>
          </a:p>
          <a:p>
            <a:pPr lvl="1">
              <a:lnSpc>
                <a:spcPct val="90000"/>
              </a:lnSpc>
            </a:pPr>
            <a:r>
              <a:rPr lang="en-US" altLang="en-US" sz="1800" dirty="0"/>
              <a:t>The trick is to use a table without borders, and maybe a little extra cell-padding</a:t>
            </a:r>
          </a:p>
          <a:p>
            <a:pPr>
              <a:lnSpc>
                <a:spcPct val="90000"/>
              </a:lnSpc>
            </a:pPr>
            <a:endParaRPr lang="en-US" altLang="en-US" sz="2000" dirty="0"/>
          </a:p>
          <a:p>
            <a:pPr>
              <a:lnSpc>
                <a:spcPct val="90000"/>
              </a:lnSpc>
            </a:pPr>
            <a:r>
              <a:rPr lang="en-US" altLang="en-US" sz="2000" dirty="0"/>
              <a:t>Other tips:</a:t>
            </a:r>
          </a:p>
          <a:p>
            <a:pPr lvl="1">
              <a:lnSpc>
                <a:spcPct val="90000"/>
              </a:lnSpc>
            </a:pPr>
            <a:r>
              <a:rPr lang="en-US" altLang="en-US" sz="1800" dirty="0"/>
              <a:t>Keep screen resolution in mind</a:t>
            </a:r>
          </a:p>
          <a:p>
            <a:pPr lvl="1">
              <a:lnSpc>
                <a:spcPct val="90000"/>
              </a:lnSpc>
            </a:pPr>
            <a:r>
              <a:rPr lang="en-US" altLang="en-US" sz="1800" dirty="0"/>
              <a:t>Use color to define spaces</a:t>
            </a:r>
          </a:p>
          <a:p>
            <a:pPr lvl="1">
              <a:lnSpc>
                <a:spcPct val="90000"/>
              </a:lnSpc>
            </a:pPr>
            <a:r>
              <a:rPr lang="en-US" altLang="en-US" sz="1800" dirty="0"/>
              <a:t>Align your images</a:t>
            </a:r>
          </a:p>
          <a:p>
            <a:pPr lvl="1">
              <a:lnSpc>
                <a:spcPct val="90000"/>
              </a:lnSpc>
            </a:pPr>
            <a:r>
              <a:rPr lang="en-US" altLang="en-US" sz="1800" dirty="0"/>
              <a:t>Balance the graphics and text on a page</a:t>
            </a:r>
          </a:p>
          <a:p>
            <a:pPr lvl="1">
              <a:lnSpc>
                <a:spcPct val="90000"/>
              </a:lnSpc>
            </a:pPr>
            <a:r>
              <a:rPr lang="en-US" altLang="en-US" sz="1800" dirty="0"/>
              <a:t>Think about text width – scan length 7 – 11 words</a:t>
            </a:r>
          </a:p>
          <a:p>
            <a:pPr lvl="1">
              <a:lnSpc>
                <a:spcPct val="90000"/>
              </a:lnSpc>
            </a:pPr>
            <a:r>
              <a:rPr lang="en-US" altLang="en-US" sz="1800" dirty="0"/>
              <a:t>Centering text is inadvisable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2626"/>
                                        </p:tgtEl>
                                        <p:attrNameLst>
                                          <p:attrName>style.visibility</p:attrName>
                                        </p:attrNameLst>
                                      </p:cBhvr>
                                      <p:to>
                                        <p:strVal val="visible"/>
                                      </p:to>
                                    </p:set>
                                    <p:anim calcmode="lin" valueType="num">
                                      <p:cBhvr additive="base">
                                        <p:cTn id="7" dur="500" fill="hold"/>
                                        <p:tgtEl>
                                          <p:spTgt spid="282626"/>
                                        </p:tgtEl>
                                        <p:attrNameLst>
                                          <p:attrName>ppt_x</p:attrName>
                                        </p:attrNameLst>
                                      </p:cBhvr>
                                      <p:tavLst>
                                        <p:tav tm="0">
                                          <p:val>
                                            <p:strVal val="#ppt_x"/>
                                          </p:val>
                                        </p:tav>
                                        <p:tav tm="100000">
                                          <p:val>
                                            <p:strVal val="#ppt_x"/>
                                          </p:val>
                                        </p:tav>
                                      </p:tavLst>
                                    </p:anim>
                                    <p:anim calcmode="lin" valueType="num">
                                      <p:cBhvr additive="base">
                                        <p:cTn id="8" dur="500" fill="hold"/>
                                        <p:tgtEl>
                                          <p:spTgt spid="282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82627">
                                            <p:txEl>
                                              <p:pRg st="0" end="0"/>
                                            </p:txEl>
                                          </p:spTgt>
                                        </p:tgtEl>
                                        <p:attrNameLst>
                                          <p:attrName>style.visibility</p:attrName>
                                        </p:attrNameLst>
                                      </p:cBhvr>
                                      <p:to>
                                        <p:strVal val="visible"/>
                                      </p:to>
                                    </p:set>
                                    <p:animEffect transition="in" filter="fade">
                                      <p:cBhvr>
                                        <p:cTn id="13" dur="1000"/>
                                        <p:tgtEl>
                                          <p:spTgt spid="282627">
                                            <p:txEl>
                                              <p:pRg st="0" end="0"/>
                                            </p:txEl>
                                          </p:spTgt>
                                        </p:tgtEl>
                                      </p:cBhvr>
                                    </p:animEffect>
                                    <p:anim calcmode="lin" valueType="num">
                                      <p:cBhvr>
                                        <p:cTn id="14" dur="10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8262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82627">
                                            <p:txEl>
                                              <p:pRg st="1" end="1"/>
                                            </p:txEl>
                                          </p:spTgt>
                                        </p:tgtEl>
                                        <p:attrNameLst>
                                          <p:attrName>style.visibility</p:attrName>
                                        </p:attrNameLst>
                                      </p:cBhvr>
                                      <p:to>
                                        <p:strVal val="visible"/>
                                      </p:to>
                                    </p:set>
                                    <p:animEffect transition="in" filter="fade">
                                      <p:cBhvr>
                                        <p:cTn id="18" dur="1000"/>
                                        <p:tgtEl>
                                          <p:spTgt spid="282627">
                                            <p:txEl>
                                              <p:pRg st="1" end="1"/>
                                            </p:txEl>
                                          </p:spTgt>
                                        </p:tgtEl>
                                      </p:cBhvr>
                                    </p:animEffect>
                                    <p:anim calcmode="lin" valueType="num">
                                      <p:cBhvr>
                                        <p:cTn id="19" dur="1000" fill="hold"/>
                                        <p:tgtEl>
                                          <p:spTgt spid="28262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82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82627">
                                            <p:txEl>
                                              <p:pRg st="3" end="3"/>
                                            </p:txEl>
                                          </p:spTgt>
                                        </p:tgtEl>
                                        <p:attrNameLst>
                                          <p:attrName>style.visibility</p:attrName>
                                        </p:attrNameLst>
                                      </p:cBhvr>
                                      <p:to>
                                        <p:strVal val="visible"/>
                                      </p:to>
                                    </p:set>
                                    <p:animEffect transition="in" filter="fade">
                                      <p:cBhvr>
                                        <p:cTn id="25" dur="1000"/>
                                        <p:tgtEl>
                                          <p:spTgt spid="282627">
                                            <p:txEl>
                                              <p:pRg st="3" end="3"/>
                                            </p:txEl>
                                          </p:spTgt>
                                        </p:tgtEl>
                                      </p:cBhvr>
                                    </p:animEffect>
                                    <p:anim calcmode="lin" valueType="num">
                                      <p:cBhvr>
                                        <p:cTn id="26" dur="1000" fill="hold"/>
                                        <p:tgtEl>
                                          <p:spTgt spid="282627">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82627">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82627">
                                            <p:txEl>
                                              <p:pRg st="4" end="4"/>
                                            </p:txEl>
                                          </p:spTgt>
                                        </p:tgtEl>
                                        <p:attrNameLst>
                                          <p:attrName>style.visibility</p:attrName>
                                        </p:attrNameLst>
                                      </p:cBhvr>
                                      <p:to>
                                        <p:strVal val="visible"/>
                                      </p:to>
                                    </p:set>
                                    <p:animEffect transition="in" filter="fade">
                                      <p:cBhvr>
                                        <p:cTn id="30" dur="1000"/>
                                        <p:tgtEl>
                                          <p:spTgt spid="282627">
                                            <p:txEl>
                                              <p:pRg st="4" end="4"/>
                                            </p:txEl>
                                          </p:spTgt>
                                        </p:tgtEl>
                                      </p:cBhvr>
                                    </p:animEffect>
                                    <p:anim calcmode="lin" valueType="num">
                                      <p:cBhvr>
                                        <p:cTn id="31" dur="1000" fill="hold"/>
                                        <p:tgtEl>
                                          <p:spTgt spid="282627">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282627">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2627">
                                            <p:txEl>
                                              <p:pRg st="5" end="5"/>
                                            </p:txEl>
                                          </p:spTgt>
                                        </p:tgtEl>
                                        <p:attrNameLst>
                                          <p:attrName>style.visibility</p:attrName>
                                        </p:attrNameLst>
                                      </p:cBhvr>
                                      <p:to>
                                        <p:strVal val="visible"/>
                                      </p:to>
                                    </p:set>
                                    <p:animEffect transition="in" filter="fade">
                                      <p:cBhvr>
                                        <p:cTn id="35" dur="1000"/>
                                        <p:tgtEl>
                                          <p:spTgt spid="282627">
                                            <p:txEl>
                                              <p:pRg st="5" end="5"/>
                                            </p:txEl>
                                          </p:spTgt>
                                        </p:tgtEl>
                                      </p:cBhvr>
                                    </p:animEffect>
                                    <p:anim calcmode="lin" valueType="num">
                                      <p:cBhvr>
                                        <p:cTn id="36" dur="1000" fill="hold"/>
                                        <p:tgtEl>
                                          <p:spTgt spid="28262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82627">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2627">
                                            <p:txEl>
                                              <p:pRg st="6" end="6"/>
                                            </p:txEl>
                                          </p:spTgt>
                                        </p:tgtEl>
                                        <p:attrNameLst>
                                          <p:attrName>style.visibility</p:attrName>
                                        </p:attrNameLst>
                                      </p:cBhvr>
                                      <p:to>
                                        <p:strVal val="visible"/>
                                      </p:to>
                                    </p:set>
                                    <p:animEffect transition="in" filter="fade">
                                      <p:cBhvr>
                                        <p:cTn id="40" dur="1000"/>
                                        <p:tgtEl>
                                          <p:spTgt spid="282627">
                                            <p:txEl>
                                              <p:pRg st="6" end="6"/>
                                            </p:txEl>
                                          </p:spTgt>
                                        </p:tgtEl>
                                      </p:cBhvr>
                                    </p:animEffect>
                                    <p:anim calcmode="lin" valueType="num">
                                      <p:cBhvr>
                                        <p:cTn id="41" dur="1000" fill="hold"/>
                                        <p:tgtEl>
                                          <p:spTgt spid="282627">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282627">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82627">
                                            <p:txEl>
                                              <p:pRg st="7" end="7"/>
                                            </p:txEl>
                                          </p:spTgt>
                                        </p:tgtEl>
                                        <p:attrNameLst>
                                          <p:attrName>style.visibility</p:attrName>
                                        </p:attrNameLst>
                                      </p:cBhvr>
                                      <p:to>
                                        <p:strVal val="visible"/>
                                      </p:to>
                                    </p:set>
                                    <p:animEffect transition="in" filter="fade">
                                      <p:cBhvr>
                                        <p:cTn id="45" dur="1000"/>
                                        <p:tgtEl>
                                          <p:spTgt spid="282627">
                                            <p:txEl>
                                              <p:pRg st="7" end="7"/>
                                            </p:txEl>
                                          </p:spTgt>
                                        </p:tgtEl>
                                      </p:cBhvr>
                                    </p:animEffect>
                                    <p:anim calcmode="lin" valueType="num">
                                      <p:cBhvr>
                                        <p:cTn id="46" dur="1000" fill="hold"/>
                                        <p:tgtEl>
                                          <p:spTgt spid="282627">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282627">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82627">
                                            <p:txEl>
                                              <p:pRg st="8" end="8"/>
                                            </p:txEl>
                                          </p:spTgt>
                                        </p:tgtEl>
                                        <p:attrNameLst>
                                          <p:attrName>style.visibility</p:attrName>
                                        </p:attrNameLst>
                                      </p:cBhvr>
                                      <p:to>
                                        <p:strVal val="visible"/>
                                      </p:to>
                                    </p:set>
                                    <p:animEffect transition="in" filter="fade">
                                      <p:cBhvr>
                                        <p:cTn id="50" dur="1000"/>
                                        <p:tgtEl>
                                          <p:spTgt spid="282627">
                                            <p:txEl>
                                              <p:pRg st="8" end="8"/>
                                            </p:txEl>
                                          </p:spTgt>
                                        </p:tgtEl>
                                      </p:cBhvr>
                                    </p:animEffect>
                                    <p:anim calcmode="lin" valueType="num">
                                      <p:cBhvr>
                                        <p:cTn id="51" dur="1000" fill="hold"/>
                                        <p:tgtEl>
                                          <p:spTgt spid="282627">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282627">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82627">
                                            <p:txEl>
                                              <p:pRg st="9" end="9"/>
                                            </p:txEl>
                                          </p:spTgt>
                                        </p:tgtEl>
                                        <p:attrNameLst>
                                          <p:attrName>style.visibility</p:attrName>
                                        </p:attrNameLst>
                                      </p:cBhvr>
                                      <p:to>
                                        <p:strVal val="visible"/>
                                      </p:to>
                                    </p:set>
                                    <p:animEffect transition="in" filter="fade">
                                      <p:cBhvr>
                                        <p:cTn id="55" dur="1000"/>
                                        <p:tgtEl>
                                          <p:spTgt spid="282627">
                                            <p:txEl>
                                              <p:pRg st="9" end="9"/>
                                            </p:txEl>
                                          </p:spTgt>
                                        </p:tgtEl>
                                      </p:cBhvr>
                                    </p:animEffect>
                                    <p:anim calcmode="lin" valueType="num">
                                      <p:cBhvr>
                                        <p:cTn id="56" dur="1000" fill="hold"/>
                                        <p:tgtEl>
                                          <p:spTgt spid="282627">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28262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P spid="2826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6E577B-0550-5A74-2CBE-1D81E6B683CF}"/>
              </a:ext>
            </a:extLst>
          </p:cNvPr>
          <p:cNvSpPr>
            <a:spLocks noGrp="1"/>
          </p:cNvSpPr>
          <p:nvPr>
            <p:ph type="sldNum" sz="quarter" idx="10"/>
          </p:nvPr>
        </p:nvSpPr>
        <p:spPr/>
        <p:txBody>
          <a:bodyPr/>
          <a:lstStyle/>
          <a:p>
            <a:fld id="{B319B672-3261-4650-A87D-EDD873CE83B5}" type="slidenum">
              <a:rPr lang="en-US" altLang="en-US"/>
              <a:pPr/>
              <a:t>9</a:t>
            </a:fld>
            <a:endParaRPr lang="en-US" altLang="en-US"/>
          </a:p>
        </p:txBody>
      </p:sp>
      <p:sp>
        <p:nvSpPr>
          <p:cNvPr id="286722" name="Rectangle 2">
            <a:extLst>
              <a:ext uri="{FF2B5EF4-FFF2-40B4-BE49-F238E27FC236}">
                <a16:creationId xmlns:a16="http://schemas.microsoft.com/office/drawing/2014/main" id="{535958B1-72BD-9B7B-23C6-06C67EF64B43}"/>
              </a:ext>
            </a:extLst>
          </p:cNvPr>
          <p:cNvSpPr>
            <a:spLocks noGrp="1" noChangeArrowheads="1"/>
          </p:cNvSpPr>
          <p:nvPr>
            <p:ph type="title"/>
          </p:nvPr>
        </p:nvSpPr>
        <p:spPr/>
        <p:txBody>
          <a:bodyPr/>
          <a:lstStyle/>
          <a:p>
            <a:r>
              <a:rPr lang="en-US" altLang="en-US" dirty="0"/>
              <a:t>HTML Frames</a:t>
            </a:r>
          </a:p>
        </p:txBody>
      </p:sp>
      <p:sp>
        <p:nvSpPr>
          <p:cNvPr id="286723" name="Rectangle 3">
            <a:extLst>
              <a:ext uri="{FF2B5EF4-FFF2-40B4-BE49-F238E27FC236}">
                <a16:creationId xmlns:a16="http://schemas.microsoft.com/office/drawing/2014/main" id="{55E55C17-4AA1-FAD9-A435-6C8F3A95FAF9}"/>
              </a:ext>
            </a:extLst>
          </p:cNvPr>
          <p:cNvSpPr>
            <a:spLocks noGrp="1" noChangeArrowheads="1"/>
          </p:cNvSpPr>
          <p:nvPr>
            <p:ph type="body" idx="1"/>
          </p:nvPr>
        </p:nvSpPr>
        <p:spPr/>
        <p:txBody>
          <a:bodyPr/>
          <a:lstStyle/>
          <a:p>
            <a:r>
              <a:rPr lang="en-US" altLang="en-US" dirty="0"/>
              <a:t>HTML frames are a means of having several browser windows open within a single larger window</a:t>
            </a:r>
          </a:p>
          <a:p>
            <a:r>
              <a:rPr lang="en-US" altLang="en-US" dirty="0"/>
              <a:t>Each HTML document is called a frame</a:t>
            </a:r>
          </a:p>
          <a:p>
            <a:r>
              <a:rPr lang="en-US" altLang="en-US" dirty="0"/>
              <a:t>Disadvantages:</a:t>
            </a:r>
          </a:p>
          <a:p>
            <a:pPr lvl="1"/>
            <a:r>
              <a:rPr lang="en-US" altLang="en-US" dirty="0"/>
              <a:t>Must keep track of more HTML documents</a:t>
            </a:r>
          </a:p>
          <a:p>
            <a:pPr lvl="1"/>
            <a:r>
              <a:rPr lang="en-US" altLang="en-US" dirty="0"/>
              <a:t>Difficult to print the entire page</a:t>
            </a:r>
          </a:p>
          <a:p>
            <a:pPr lvl="1"/>
            <a:endParaRPr lang="en-US" altLang="en-US" dirty="0"/>
          </a:p>
          <a:p>
            <a:pPr marL="0" indent="0">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2"/>
                                        </p:tgtEl>
                                        <p:attrNameLst>
                                          <p:attrName>style.visibility</p:attrName>
                                        </p:attrNameLst>
                                      </p:cBhvr>
                                      <p:to>
                                        <p:strVal val="visible"/>
                                      </p:to>
                                    </p:set>
                                    <p:anim calcmode="lin" valueType="num">
                                      <p:cBhvr additive="base">
                                        <p:cTn id="7" dur="500" fill="hold"/>
                                        <p:tgtEl>
                                          <p:spTgt spid="286722"/>
                                        </p:tgtEl>
                                        <p:attrNameLst>
                                          <p:attrName>ppt_x</p:attrName>
                                        </p:attrNameLst>
                                      </p:cBhvr>
                                      <p:tavLst>
                                        <p:tav tm="0">
                                          <p:val>
                                            <p:strVal val="#ppt_x"/>
                                          </p:val>
                                        </p:tav>
                                        <p:tav tm="100000">
                                          <p:val>
                                            <p:strVal val="#ppt_x"/>
                                          </p:val>
                                        </p:tav>
                                      </p:tavLst>
                                    </p:anim>
                                    <p:anim calcmode="lin" valueType="num">
                                      <p:cBhvr additive="base">
                                        <p:cTn id="8" dur="500" fill="hold"/>
                                        <p:tgtEl>
                                          <p:spTgt spid="2867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86723">
                                            <p:txEl>
                                              <p:pRg st="0" end="0"/>
                                            </p:txEl>
                                          </p:spTgt>
                                        </p:tgtEl>
                                        <p:attrNameLst>
                                          <p:attrName>style.visibility</p:attrName>
                                        </p:attrNameLst>
                                      </p:cBhvr>
                                      <p:to>
                                        <p:strVal val="visible"/>
                                      </p:to>
                                    </p:set>
                                    <p:animEffect transition="in" filter="fade">
                                      <p:cBhvr>
                                        <p:cTn id="13" dur="1000"/>
                                        <p:tgtEl>
                                          <p:spTgt spid="286723">
                                            <p:txEl>
                                              <p:pRg st="0" end="0"/>
                                            </p:txEl>
                                          </p:spTgt>
                                        </p:tgtEl>
                                      </p:cBhvr>
                                    </p:animEffect>
                                    <p:anim calcmode="lin" valueType="num">
                                      <p:cBhvr>
                                        <p:cTn id="14" dur="1000" fill="hold"/>
                                        <p:tgtEl>
                                          <p:spTgt spid="28672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867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86723">
                                            <p:txEl>
                                              <p:pRg st="1" end="1"/>
                                            </p:txEl>
                                          </p:spTgt>
                                        </p:tgtEl>
                                        <p:attrNameLst>
                                          <p:attrName>style.visibility</p:attrName>
                                        </p:attrNameLst>
                                      </p:cBhvr>
                                      <p:to>
                                        <p:strVal val="visible"/>
                                      </p:to>
                                    </p:set>
                                    <p:animEffect transition="in" filter="fade">
                                      <p:cBhvr>
                                        <p:cTn id="20" dur="1000"/>
                                        <p:tgtEl>
                                          <p:spTgt spid="286723">
                                            <p:txEl>
                                              <p:pRg st="1" end="1"/>
                                            </p:txEl>
                                          </p:spTgt>
                                        </p:tgtEl>
                                      </p:cBhvr>
                                    </p:animEffect>
                                    <p:anim calcmode="lin" valueType="num">
                                      <p:cBhvr>
                                        <p:cTn id="21" dur="1000" fill="hold"/>
                                        <p:tgtEl>
                                          <p:spTgt spid="28672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867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86723">
                                            <p:txEl>
                                              <p:pRg st="2" end="2"/>
                                            </p:txEl>
                                          </p:spTgt>
                                        </p:tgtEl>
                                        <p:attrNameLst>
                                          <p:attrName>style.visibility</p:attrName>
                                        </p:attrNameLst>
                                      </p:cBhvr>
                                      <p:to>
                                        <p:strVal val="visible"/>
                                      </p:to>
                                    </p:set>
                                    <p:animEffect transition="in" filter="fade">
                                      <p:cBhvr>
                                        <p:cTn id="27" dur="1000"/>
                                        <p:tgtEl>
                                          <p:spTgt spid="286723">
                                            <p:txEl>
                                              <p:pRg st="2" end="2"/>
                                            </p:txEl>
                                          </p:spTgt>
                                        </p:tgtEl>
                                      </p:cBhvr>
                                    </p:animEffect>
                                    <p:anim calcmode="lin" valueType="num">
                                      <p:cBhvr>
                                        <p:cTn id="28" dur="1000" fill="hold"/>
                                        <p:tgtEl>
                                          <p:spTgt spid="28672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8672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6723">
                                            <p:txEl>
                                              <p:pRg st="3" end="3"/>
                                            </p:txEl>
                                          </p:spTgt>
                                        </p:tgtEl>
                                        <p:attrNameLst>
                                          <p:attrName>style.visibility</p:attrName>
                                        </p:attrNameLst>
                                      </p:cBhvr>
                                      <p:to>
                                        <p:strVal val="visible"/>
                                      </p:to>
                                    </p:set>
                                    <p:animEffect transition="in" filter="fade">
                                      <p:cBhvr>
                                        <p:cTn id="32" dur="1000"/>
                                        <p:tgtEl>
                                          <p:spTgt spid="286723">
                                            <p:txEl>
                                              <p:pRg st="3" end="3"/>
                                            </p:txEl>
                                          </p:spTgt>
                                        </p:tgtEl>
                                      </p:cBhvr>
                                    </p:animEffect>
                                    <p:anim calcmode="lin" valueType="num">
                                      <p:cBhvr>
                                        <p:cTn id="33" dur="1000" fill="hold"/>
                                        <p:tgtEl>
                                          <p:spTgt spid="28672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86723">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6723">
                                            <p:txEl>
                                              <p:pRg st="4" end="4"/>
                                            </p:txEl>
                                          </p:spTgt>
                                        </p:tgtEl>
                                        <p:attrNameLst>
                                          <p:attrName>style.visibility</p:attrName>
                                        </p:attrNameLst>
                                      </p:cBhvr>
                                      <p:to>
                                        <p:strVal val="visible"/>
                                      </p:to>
                                    </p:set>
                                    <p:animEffect transition="in" filter="fade">
                                      <p:cBhvr>
                                        <p:cTn id="37" dur="1000"/>
                                        <p:tgtEl>
                                          <p:spTgt spid="286723">
                                            <p:txEl>
                                              <p:pRg st="4" end="4"/>
                                            </p:txEl>
                                          </p:spTgt>
                                        </p:tgtEl>
                                      </p:cBhvr>
                                    </p:animEffect>
                                    <p:anim calcmode="lin" valueType="num">
                                      <p:cBhvr>
                                        <p:cTn id="38" dur="1000" fill="hold"/>
                                        <p:tgtEl>
                                          <p:spTgt spid="28672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2867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build="p"/>
    </p:bld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2547</TotalTime>
  <Words>2451</Words>
  <Application>Microsoft Office PowerPoint</Application>
  <PresentationFormat>On-screen Show (4:3)</PresentationFormat>
  <Paragraphs>269</Paragraphs>
  <Slides>32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Unicode MS</vt:lpstr>
      <vt:lpstr>Calibri</vt:lpstr>
      <vt:lpstr>Century Gothic</vt:lpstr>
      <vt:lpstr>Courier</vt:lpstr>
      <vt:lpstr>Courier New</vt:lpstr>
      <vt:lpstr>Lucida Grande</vt:lpstr>
      <vt:lpstr>Times New Roman</vt:lpstr>
      <vt:lpstr>Wingdings 2</vt:lpstr>
      <vt:lpstr>Perspective</vt:lpstr>
      <vt:lpstr>Introduction to HTML and CSS</vt:lpstr>
      <vt:lpstr>Founder of HTML and CSS </vt:lpstr>
      <vt:lpstr>HTML: Hypertext Markup Language</vt:lpstr>
      <vt:lpstr>Our First Example</vt:lpstr>
      <vt:lpstr>HTML Tags</vt:lpstr>
      <vt:lpstr>Tag Attributes</vt:lpstr>
      <vt:lpstr>HTML Document Structure</vt:lpstr>
      <vt:lpstr>HTML Layout</vt:lpstr>
      <vt:lpstr>HTML Frames</vt:lpstr>
      <vt:lpstr>  “Cascading Style Sheets” for    Styling  </vt:lpstr>
      <vt:lpstr>CSS Advantages</vt:lpstr>
      <vt:lpstr>CSS Disadvantages</vt:lpstr>
      <vt:lpstr>CSS: adding style</vt:lpstr>
      <vt:lpstr>CSS: adding style</vt:lpstr>
      <vt:lpstr>CSS: adding style</vt:lpstr>
      <vt:lpstr>CSS: adding style</vt:lpstr>
      <vt:lpstr>The most basic kind of CSS selector</vt:lpstr>
      <vt:lpstr>Aside: grouping selectors</vt:lpstr>
      <vt:lpstr>CSS: selector flexibility</vt:lpstr>
      <vt:lpstr>CSS: selector flexibility</vt:lpstr>
      <vt:lpstr>Naming HTML elements</vt:lpstr>
      <vt:lpstr>Example: naming HTML elements</vt:lpstr>
      <vt:lpstr>Connecting a style declaration to a class name</vt:lpstr>
      <vt:lpstr>More on selector options</vt:lpstr>
      <vt:lpstr>Aside: styling hyperlinks</vt:lpstr>
      <vt:lpstr>CSS: what does cascading mean?</vt:lpstr>
      <vt:lpstr>CSS: the cascade</vt:lpstr>
      <vt:lpstr>How/where do we add the style declarations to our HTML files?</vt:lpstr>
      <vt:lpstr>How/where do we add the style declarations to our HTML files?</vt:lpstr>
      <vt:lpstr>Internal Style sheet example</vt:lpstr>
      <vt:lpstr>Preferred method: External Style Sheet</vt:lpstr>
      <vt:lpstr>Recap: 3 places to define styles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pradeep Singh Rathore</cp:lastModifiedBy>
  <cp:revision>79</cp:revision>
  <cp:lastPrinted>2012-02-16T16:59:20Z</cp:lastPrinted>
  <dcterms:created xsi:type="dcterms:W3CDTF">2011-10-13T15:55:07Z</dcterms:created>
  <dcterms:modified xsi:type="dcterms:W3CDTF">2022-03-30T17:56:45Z</dcterms:modified>
</cp:coreProperties>
</file>