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13" r:id="rId1"/>
  </p:sldMasterIdLst>
  <p:sldIdLst>
    <p:sldId id="266" r:id="rId2"/>
    <p:sldId id="256" r:id="rId3"/>
    <p:sldId id="257" r:id="rId4"/>
    <p:sldId id="258" r:id="rId5"/>
    <p:sldId id="265" r:id="rId6"/>
    <p:sldId id="261" r:id="rId7"/>
    <p:sldId id="263" r:id="rId8"/>
    <p:sldId id="259" r:id="rId9"/>
    <p:sldId id="264" r:id="rId10"/>
    <p:sldId id="260" r:id="rId11"/>
    <p:sldId id="262"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204" autoAdjust="0"/>
    <p:restoredTop sz="94660"/>
  </p:normalViewPr>
  <p:slideViewPr>
    <p:cSldViewPr snapToGrid="0">
      <p:cViewPr varScale="1">
        <p:scale>
          <a:sx n="85" d="100"/>
          <a:sy n="85" d="100"/>
        </p:scale>
        <p:origin x="581"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E700B27-DE4C-4B9E-BB11-B9027034A00F}" type="datetimeFigureOut">
              <a:rPr lang="en-US" smtClean="0"/>
              <a:pPr/>
              <a:t>3/24/2022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12491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0D914D-B099-4142-A885-11F276715148}" type="datetimeFigureOut">
              <a:rPr lang="en-US" smtClean="0"/>
              <a:t>3/24/2022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84419208"/>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7E0D914D-B099-4142-A885-11F276715148}" type="datetimeFigureOut">
              <a:rPr lang="en-US" smtClean="0"/>
              <a:t>3/24/2022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06386169"/>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7E0D914D-B099-4142-A885-11F276715148}" type="datetimeFigureOut">
              <a:rPr lang="en-US" smtClean="0"/>
              <a:t>3/24/2022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95323721"/>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E0D914D-B099-4142-A885-11F276715148}" type="datetimeFigureOut">
              <a:rPr lang="en-US" smtClean="0"/>
              <a:t>3/24/2022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6345847"/>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7E0D914D-B099-4142-A885-11F276715148}" type="datetimeFigureOut">
              <a:rPr lang="en-US" smtClean="0"/>
              <a:t>3/24/2022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27564903"/>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7E0D914D-B099-4142-A885-11F276715148}" type="datetimeFigureOut">
              <a:rPr lang="en-US" smtClean="0"/>
              <a:t>3/24/2022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7927935"/>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DBE609-F3F2-45E6-BD6A-E03A8C86C1AE}" type="datetimeFigureOut">
              <a:rPr lang="en-US" smtClean="0"/>
              <a:t>3/24/2022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7645969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A24AD68-089C-4467-A8F3-EA2BBCA6B44E}" type="datetimeFigureOut">
              <a:rPr lang="en-US" smtClean="0"/>
              <a:t>3/24/2022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543180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75C51FCE-E4BB-4680-8E50-3C0E348D2609}" type="datetimeFigureOut">
              <a:rPr lang="en-US" smtClean="0"/>
              <a:t>3/24/2022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616040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AAA073D-A903-47F8-8D16-77642FB0DF1F}" type="datetimeFigureOut">
              <a:rPr lang="en-US" smtClean="0"/>
              <a:t>3/24/2022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02819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B91FA40-626B-4CA1-85D0-7A9016E395BA}" type="datetimeFigureOut">
              <a:rPr lang="en-US" smtClean="0"/>
              <a:t>3/24/2022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745718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3F425EA-B9DC-48A7-991E-9A82573B1B21}" type="datetimeFigureOut">
              <a:rPr lang="en-US" smtClean="0"/>
              <a:t>3/24/2022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967799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66CB97F8-6CEB-469B-AFCC-889F2A2B1D5A}" type="datetimeFigureOut">
              <a:rPr lang="en-US" smtClean="0"/>
              <a:t>3/24/2022</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419717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8FA9179F-009E-4FA5-B091-7EBB82A185BD}" type="datetimeFigureOut">
              <a:rPr lang="en-US" smtClean="0"/>
              <a:t>3/24/2022</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67466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8E665CEB-0076-4E37-B880-BCEA9784DE0A}" type="datetimeFigureOut">
              <a:rPr lang="en-US" smtClean="0"/>
              <a:t>3/24/2022</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573842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6149E5E-3896-4118-99A7-7B85668F1C5E}" type="datetimeFigureOut">
              <a:rPr lang="en-US" smtClean="0"/>
              <a:t>3/24/2022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970473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7E0D914D-B099-4142-A885-11F276715148}" type="datetimeFigureOut">
              <a:rPr lang="en-US" smtClean="0"/>
              <a:t>3/24/2022</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28986957"/>
      </p:ext>
    </p:extLst>
  </p:cSld>
  <p:clrMap bg1="dk1" tx1="lt1" bg2="dk2" tx2="lt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 id="2147483726" r:id="rId13"/>
    <p:sldLayoutId id="2147483727" r:id="rId14"/>
    <p:sldLayoutId id="2147483728" r:id="rId15"/>
    <p:sldLayoutId id="2147483729" r:id="rId16"/>
    <p:sldLayoutId id="2147483730"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C682F4-406D-4038-AAC8-C57CFB7363D0}"/>
              </a:ext>
            </a:extLst>
          </p:cNvPr>
          <p:cNvSpPr>
            <a:spLocks noGrp="1"/>
          </p:cNvSpPr>
          <p:nvPr>
            <p:ph type="title"/>
          </p:nvPr>
        </p:nvSpPr>
        <p:spPr>
          <a:xfrm>
            <a:off x="126158" y="627531"/>
            <a:ext cx="9404723" cy="3352800"/>
          </a:xfrm>
        </p:spPr>
        <p:txBody>
          <a:bodyPr/>
          <a:lstStyle/>
          <a:p>
            <a:br>
              <a:rPr lang="en-US" dirty="0">
                <a:solidFill>
                  <a:srgbClr val="FF0000"/>
                </a:solidFill>
              </a:rPr>
            </a:br>
            <a:endParaRPr lang="en-US" dirty="0">
              <a:solidFill>
                <a:srgbClr val="FF0000"/>
              </a:solidFill>
            </a:endParaRPr>
          </a:p>
        </p:txBody>
      </p:sp>
      <p:sp>
        <p:nvSpPr>
          <p:cNvPr id="4" name="Rectangle 3">
            <a:extLst>
              <a:ext uri="{FF2B5EF4-FFF2-40B4-BE49-F238E27FC236}">
                <a16:creationId xmlns:a16="http://schemas.microsoft.com/office/drawing/2014/main" id="{92EF9B9B-EF87-46FE-AF67-D02E7069CF70}"/>
              </a:ext>
            </a:extLst>
          </p:cNvPr>
          <p:cNvSpPr/>
          <p:nvPr/>
        </p:nvSpPr>
        <p:spPr>
          <a:xfrm>
            <a:off x="808459" y="486831"/>
            <a:ext cx="9062096" cy="2585323"/>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5400" dirty="0">
                <a:ln w="0"/>
                <a:effectLst>
                  <a:outerShdw blurRad="38100" dist="19050" dir="2700000" algn="tl" rotWithShape="0">
                    <a:schemeClr val="dk1">
                      <a:alpha val="40000"/>
                    </a:schemeClr>
                  </a:outerShdw>
                </a:effectLst>
              </a:rPr>
              <a:t>Name :- Rathore Pradeep </a:t>
            </a:r>
            <a:br>
              <a:rPr lang="en-US" sz="5400" dirty="0">
                <a:ln w="0"/>
                <a:effectLst>
                  <a:outerShdw blurRad="38100" dist="19050" dir="2700000" algn="tl" rotWithShape="0">
                    <a:schemeClr val="dk1">
                      <a:alpha val="40000"/>
                    </a:schemeClr>
                  </a:outerShdw>
                </a:effectLst>
              </a:rPr>
            </a:br>
            <a:r>
              <a:rPr lang="en-US" sz="5400" dirty="0">
                <a:ln w="0"/>
                <a:effectLst>
                  <a:outerShdw blurRad="38100" dist="19050" dir="2700000" algn="tl" rotWithShape="0">
                    <a:schemeClr val="dk1">
                      <a:alpha val="40000"/>
                    </a:schemeClr>
                  </a:outerShdw>
                </a:effectLst>
              </a:rPr>
              <a:t>EN:- 2104030100847</a:t>
            </a:r>
            <a:br>
              <a:rPr lang="en-US" sz="5400" dirty="0">
                <a:ln w="0"/>
                <a:effectLst>
                  <a:outerShdw blurRad="38100" dist="19050" dir="2700000" algn="tl" rotWithShape="0">
                    <a:schemeClr val="dk1">
                      <a:alpha val="40000"/>
                    </a:schemeClr>
                  </a:outerShdw>
                </a:effectLst>
              </a:rPr>
            </a:br>
            <a:r>
              <a:rPr lang="en-US" sz="5400" dirty="0">
                <a:ln w="0"/>
                <a:effectLst>
                  <a:outerShdw blurRad="38100" dist="19050" dir="2700000" algn="tl" rotWithShape="0">
                    <a:schemeClr val="dk1">
                      <a:alpha val="40000"/>
                    </a:schemeClr>
                  </a:outerShdw>
                </a:effectLst>
              </a:rPr>
              <a:t>Division :- H</a:t>
            </a:r>
          </a:p>
        </p:txBody>
      </p:sp>
    </p:spTree>
    <p:extLst>
      <p:ext uri="{BB962C8B-B14F-4D97-AF65-F5344CB8AC3E}">
        <p14:creationId xmlns:p14="http://schemas.microsoft.com/office/powerpoint/2010/main" val="33783420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71E99CE-273C-48BF-B467-271A94A434BF}"/>
              </a:ext>
            </a:extLst>
          </p:cNvPr>
          <p:cNvSpPr>
            <a:spLocks noGrp="1"/>
          </p:cNvSpPr>
          <p:nvPr>
            <p:ph idx="1"/>
          </p:nvPr>
        </p:nvSpPr>
        <p:spPr>
          <a:xfrm>
            <a:off x="610254" y="833719"/>
            <a:ext cx="8946541" cy="2519082"/>
          </a:xfrm>
        </p:spPr>
        <p:txBody>
          <a:bodyPr/>
          <a:lstStyle/>
          <a:p>
            <a:r>
              <a:rPr lang="en-US" b="1" u="sng" dirty="0"/>
              <a:t>CLR ( Common Language Runtime):</a:t>
            </a:r>
          </a:p>
          <a:p>
            <a:endParaRPr lang="en-US" b="1" u="sng" dirty="0"/>
          </a:p>
          <a:p>
            <a:pPr>
              <a:buFont typeface="Wingdings" panose="05000000000000000000" pitchFamily="2" charset="2"/>
              <a:buChar char="q"/>
            </a:pPr>
            <a:r>
              <a:rPr lang="en-US" dirty="0"/>
              <a:t>CLR stands for common Language Runtime and its  the core component under the .NET Framework which is responsible for  converting the  MSIL(Microsoft intermediate Language)code Into native code then execution. </a:t>
            </a:r>
          </a:p>
          <a:p>
            <a:pPr>
              <a:buFont typeface="Wingdings" panose="05000000000000000000" pitchFamily="2" charset="2"/>
              <a:buChar char="q"/>
            </a:pPr>
            <a:endParaRPr lang="en-US" dirty="0"/>
          </a:p>
          <a:p>
            <a:endParaRPr lang="en-US" b="1" u="sng" dirty="0"/>
          </a:p>
        </p:txBody>
      </p:sp>
    </p:spTree>
    <p:extLst>
      <p:ext uri="{BB962C8B-B14F-4D97-AF65-F5344CB8AC3E}">
        <p14:creationId xmlns:p14="http://schemas.microsoft.com/office/powerpoint/2010/main" val="21060780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512C06-1B85-44C9-9F95-F66773FDD02F}"/>
              </a:ext>
            </a:extLst>
          </p:cNvPr>
          <p:cNvSpPr>
            <a:spLocks noGrp="1"/>
          </p:cNvSpPr>
          <p:nvPr>
            <p:ph type="title"/>
          </p:nvPr>
        </p:nvSpPr>
        <p:spPr>
          <a:xfrm>
            <a:off x="646111" y="452718"/>
            <a:ext cx="9404723" cy="856129"/>
          </a:xfrm>
        </p:spPr>
        <p:txBody>
          <a:bodyPr/>
          <a:lstStyle/>
          <a:p>
            <a:r>
              <a:rPr lang="en-US" b="1" u="sng" dirty="0"/>
              <a:t>What is JIT ?</a:t>
            </a:r>
          </a:p>
        </p:txBody>
      </p:sp>
      <p:sp>
        <p:nvSpPr>
          <p:cNvPr id="3" name="Content Placeholder 2">
            <a:extLst>
              <a:ext uri="{FF2B5EF4-FFF2-40B4-BE49-F238E27FC236}">
                <a16:creationId xmlns:a16="http://schemas.microsoft.com/office/drawing/2014/main" id="{522E1C43-AA7C-4559-8913-E84D118183DD}"/>
              </a:ext>
            </a:extLst>
          </p:cNvPr>
          <p:cNvSpPr>
            <a:spLocks noGrp="1"/>
          </p:cNvSpPr>
          <p:nvPr>
            <p:ph idx="1"/>
          </p:nvPr>
        </p:nvSpPr>
        <p:spPr>
          <a:xfrm>
            <a:off x="1103312" y="1308848"/>
            <a:ext cx="8946541" cy="4939552"/>
          </a:xfrm>
        </p:spPr>
        <p:txBody>
          <a:bodyPr/>
          <a:lstStyle/>
          <a:p>
            <a:r>
              <a:rPr lang="en-US" dirty="0"/>
              <a:t>JIT stands for the just-in-time </a:t>
            </a:r>
            <a:r>
              <a:rPr lang="en-US" dirty="0" err="1"/>
              <a:t>compilier</a:t>
            </a:r>
            <a:r>
              <a:rPr lang="en-US" dirty="0"/>
              <a:t>. It is the component of CLR WHICH IS responsible for converting MSIL code into Native code . This native code is directly understandable by the operating system.</a:t>
            </a:r>
          </a:p>
        </p:txBody>
      </p:sp>
    </p:spTree>
    <p:extLst>
      <p:ext uri="{BB962C8B-B14F-4D97-AF65-F5344CB8AC3E}">
        <p14:creationId xmlns:p14="http://schemas.microsoft.com/office/powerpoint/2010/main" val="1906668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AB1E9-82E7-4378-9438-E2414EF121DB}"/>
              </a:ext>
            </a:extLst>
          </p:cNvPr>
          <p:cNvSpPr>
            <a:spLocks noGrp="1"/>
          </p:cNvSpPr>
          <p:nvPr>
            <p:ph type="ctrTitle"/>
          </p:nvPr>
        </p:nvSpPr>
        <p:spPr>
          <a:xfrm>
            <a:off x="1154954" y="860613"/>
            <a:ext cx="9522011" cy="3916768"/>
          </a:xfrm>
        </p:spPr>
        <p:txBody>
          <a:bodyPr anchor="t"/>
          <a:lstStyle/>
          <a:p>
            <a:pPr algn="r"/>
            <a:r>
              <a:rPr lang="en-US"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   .</a:t>
            </a:r>
            <a:r>
              <a:rPr lang="en-US" b="1" spc="50" dirty="0">
                <a:ln w="9525" cmpd="sng">
                  <a:solidFill>
                    <a:schemeClr val="accent1"/>
                  </a:solidFill>
                  <a:prstDash val="solid"/>
                </a:ln>
                <a:solidFill>
                  <a:srgbClr val="70AD47">
                    <a:tint val="1000"/>
                  </a:srgbClr>
                </a:solidFill>
                <a:effectLst>
                  <a:glow rad="38100">
                    <a:schemeClr val="accent1">
                      <a:alpha val="40000"/>
                    </a:schemeClr>
                  </a:glow>
                </a:effectLst>
              </a:rPr>
              <a:t>NET</a:t>
            </a:r>
            <a:r>
              <a:rPr lang="en-US"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 </a:t>
            </a:r>
            <a:r>
              <a:rPr lang="en-US" sz="4800" b="1" spc="50" dirty="0">
                <a:ln w="0"/>
                <a:effectLst>
                  <a:innerShdw blurRad="63500" dist="50800" dir="13500000">
                    <a:srgbClr val="000000">
                      <a:alpha val="50000"/>
                    </a:srgbClr>
                  </a:innerShdw>
                </a:effectLst>
              </a:rPr>
              <a:t>Framework</a:t>
            </a:r>
            <a:br>
              <a:rPr lang="en-US" sz="4800" b="1" spc="50" dirty="0">
                <a:ln w="0"/>
                <a:effectLst>
                  <a:innerShdw blurRad="63500" dist="50800" dir="13500000">
                    <a:srgbClr val="000000">
                      <a:alpha val="50000"/>
                    </a:srgbClr>
                  </a:innerShdw>
                </a:effectLst>
              </a:rPr>
            </a:br>
            <a:r>
              <a:rPr lang="en-US" sz="4800" b="1" spc="50" dirty="0">
                <a:ln w="0"/>
                <a:effectLst>
                  <a:innerShdw blurRad="63500" dist="50800" dir="13500000">
                    <a:srgbClr val="000000">
                      <a:alpha val="50000"/>
                    </a:srgbClr>
                  </a:innerShdw>
                </a:effectLst>
              </a:rPr>
              <a:t>	</a:t>
            </a:r>
            <a:r>
              <a:rPr lang="en-US" sz="2400" b="1" spc="50" dirty="0">
                <a:ln w="0"/>
                <a:effectLst>
                  <a:innerShdw blurRad="63500" dist="50800" dir="13500000">
                    <a:srgbClr val="000000">
                      <a:alpha val="50000"/>
                    </a:srgbClr>
                  </a:innerShdw>
                </a:effectLst>
              </a:rPr>
              <a:t>Introduction, code compiled process, language ,Technology</a:t>
            </a:r>
            <a:br>
              <a:rPr lang="en-US" sz="4800" b="1" spc="50" dirty="0">
                <a:ln w="0"/>
                <a:effectLst>
                  <a:innerShdw blurRad="63500" dist="50800" dir="13500000">
                    <a:srgbClr val="000000">
                      <a:alpha val="50000"/>
                    </a:srgbClr>
                  </a:innerShdw>
                </a:effectLst>
              </a:rPr>
            </a:br>
            <a:endParaRPr lang="en-US" sz="48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6" name="Diamond 5">
            <a:extLst>
              <a:ext uri="{FF2B5EF4-FFF2-40B4-BE49-F238E27FC236}">
                <a16:creationId xmlns:a16="http://schemas.microsoft.com/office/drawing/2014/main" id="{F3B987B8-E445-4580-91B0-925ED3785C9E}"/>
              </a:ext>
            </a:extLst>
          </p:cNvPr>
          <p:cNvSpPr/>
          <p:nvPr/>
        </p:nvSpPr>
        <p:spPr>
          <a:xfrm>
            <a:off x="4429266" y="1021975"/>
            <a:ext cx="797859" cy="797859"/>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32" name="Picture 8" descr="Microsoft announces the second generation of Surface Hub :: PCLab.pl">
            <a:extLst>
              <a:ext uri="{FF2B5EF4-FFF2-40B4-BE49-F238E27FC236}">
                <a16:creationId xmlns:a16="http://schemas.microsoft.com/office/drawing/2014/main" id="{B5F7C0A0-697F-497C-9A9D-1B6B4886019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85129" y="3429000"/>
            <a:ext cx="6992471" cy="28597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1854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CDA6EE-A0D9-4C31-BAFD-0BF9ED372CB0}"/>
              </a:ext>
            </a:extLst>
          </p:cNvPr>
          <p:cNvSpPr>
            <a:spLocks noGrp="1"/>
          </p:cNvSpPr>
          <p:nvPr>
            <p:ph type="title"/>
          </p:nvPr>
        </p:nvSpPr>
        <p:spPr>
          <a:xfrm>
            <a:off x="1002600" y="726141"/>
            <a:ext cx="8715142" cy="618565"/>
          </a:xfrm>
        </p:spPr>
        <p:txBody>
          <a:bodyPr>
            <a:normAutofit fontScale="90000"/>
          </a:bodyPr>
          <a:lstStyle/>
          <a:p>
            <a:pPr algn="ctr"/>
            <a:r>
              <a:rPr lang="en-US" sz="3600" b="1" dirty="0"/>
              <a:t>What is .NET Framework  ?</a:t>
            </a:r>
            <a:br>
              <a:rPr lang="en-US" sz="3600" b="1" dirty="0"/>
            </a:br>
            <a:endParaRPr lang="en-US" dirty="0"/>
          </a:p>
        </p:txBody>
      </p:sp>
      <p:sp>
        <p:nvSpPr>
          <p:cNvPr id="3" name="Content Placeholder 2">
            <a:extLst>
              <a:ext uri="{FF2B5EF4-FFF2-40B4-BE49-F238E27FC236}">
                <a16:creationId xmlns:a16="http://schemas.microsoft.com/office/drawing/2014/main" id="{C20EB2A9-1019-4637-B0C1-0508E39D060B}"/>
              </a:ext>
            </a:extLst>
          </p:cNvPr>
          <p:cNvSpPr>
            <a:spLocks noGrp="1"/>
          </p:cNvSpPr>
          <p:nvPr>
            <p:ph idx="1"/>
          </p:nvPr>
        </p:nvSpPr>
        <p:spPr>
          <a:xfrm>
            <a:off x="434065" y="1801160"/>
            <a:ext cx="11623464" cy="4716181"/>
          </a:xfrm>
        </p:spPr>
        <p:txBody>
          <a:bodyPr>
            <a:normAutofit fontScale="25000" lnSpcReduction="20000"/>
          </a:bodyPr>
          <a:lstStyle/>
          <a:p>
            <a:pPr marL="0" indent="0">
              <a:buNone/>
            </a:pPr>
            <a:r>
              <a:rPr lang="en-US" sz="7200" b="1" i="1" u="sng" dirty="0"/>
              <a:t>.NET REPRESENT :-</a:t>
            </a:r>
          </a:p>
          <a:p>
            <a:pPr marL="0" indent="0">
              <a:buNone/>
            </a:pPr>
            <a:endParaRPr lang="en-US" sz="7200" i="1" u="sng" dirty="0"/>
          </a:p>
          <a:p>
            <a:r>
              <a:rPr lang="en-US" sz="5600" dirty="0"/>
              <a:t>.NET is a framework tool that supports many programming languages and many technologies. </a:t>
            </a:r>
          </a:p>
          <a:p>
            <a:r>
              <a:rPr lang="en-US" sz="5600" dirty="0"/>
              <a:t>.NET support 32 programming language , 9 are design by Microsoft and remaining are designed by non-Microsoft</a:t>
            </a:r>
          </a:p>
          <a:p>
            <a:r>
              <a:rPr lang="en-US" sz="5600" dirty="0"/>
              <a:t>.NET  Framework is a software development Framework</a:t>
            </a:r>
          </a:p>
          <a:p>
            <a:pPr marL="0" indent="0">
              <a:buNone/>
            </a:pPr>
            <a:endParaRPr lang="en-US" sz="5600" dirty="0"/>
          </a:p>
          <a:p>
            <a:pPr marL="914400" indent="-914400">
              <a:buFont typeface="+mj-lt"/>
              <a:buAutoNum type="arabicParenR"/>
            </a:pPr>
            <a:r>
              <a:rPr lang="en-US" sz="5600" dirty="0"/>
              <a:t>The first version of the .NET Framework was released in the year 2002</a:t>
            </a:r>
          </a:p>
          <a:p>
            <a:pPr marL="742950" indent="-742950">
              <a:buAutoNum type="arabicParenR"/>
            </a:pPr>
            <a:endParaRPr lang="en-US" sz="5600" dirty="0"/>
          </a:p>
          <a:p>
            <a:pPr marL="742950" indent="-742950">
              <a:buAutoNum type="arabicParenR"/>
            </a:pPr>
            <a:r>
              <a:rPr lang="en-US" sz="5600" dirty="0"/>
              <a:t>.NET programs are  executed in CLR</a:t>
            </a:r>
          </a:p>
          <a:p>
            <a:pPr marL="742950" indent="-742950">
              <a:buAutoNum type="arabicParenR"/>
            </a:pPr>
            <a:endParaRPr lang="en-US" sz="5600" dirty="0"/>
          </a:p>
          <a:p>
            <a:pPr marL="742950" indent="-742950">
              <a:buAutoNum type="arabicParenR"/>
            </a:pPr>
            <a:r>
              <a:rPr lang="en-US" sz="5600" dirty="0"/>
              <a:t>.NET is Developed by Microsoft</a:t>
            </a:r>
          </a:p>
          <a:p>
            <a:pPr marL="742950" indent="-742950">
              <a:buAutoNum type="arabicParenR"/>
            </a:pPr>
            <a:endParaRPr lang="en-US" sz="5600" dirty="0"/>
          </a:p>
          <a:p>
            <a:pPr marL="742950" indent="-742950">
              <a:buAutoNum type="arabicParenR"/>
            </a:pPr>
            <a:r>
              <a:rPr lang="en-US" sz="5600" dirty="0"/>
              <a:t>Possible to develop console Application, windows Application, web Application, mobile application</a:t>
            </a:r>
          </a:p>
          <a:p>
            <a:pPr marL="0" indent="0">
              <a:buNone/>
            </a:pPr>
            <a:endParaRPr lang="en-US" sz="5600" dirty="0"/>
          </a:p>
          <a:p>
            <a:pPr marL="0" indent="0">
              <a:buNone/>
            </a:pPr>
            <a:endParaRPr lang="en-US" sz="3600" dirty="0"/>
          </a:p>
        </p:txBody>
      </p:sp>
      <p:sp>
        <p:nvSpPr>
          <p:cNvPr id="4" name="Diamond 3">
            <a:extLst>
              <a:ext uri="{FF2B5EF4-FFF2-40B4-BE49-F238E27FC236}">
                <a16:creationId xmlns:a16="http://schemas.microsoft.com/office/drawing/2014/main" id="{CEE62704-A825-44C6-8778-F8A3A75D8436}"/>
              </a:ext>
            </a:extLst>
          </p:cNvPr>
          <p:cNvSpPr/>
          <p:nvPr/>
        </p:nvSpPr>
        <p:spPr>
          <a:xfrm>
            <a:off x="2420469" y="829234"/>
            <a:ext cx="331694" cy="412377"/>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pic>
        <p:nvPicPr>
          <p:cNvPr id="2052" name="Picture 4" descr="NET – Logos Download">
            <a:extLst>
              <a:ext uri="{FF2B5EF4-FFF2-40B4-BE49-F238E27FC236}">
                <a16:creationId xmlns:a16="http://schemas.microsoft.com/office/drawing/2014/main" id="{7D687A14-E367-45CF-9E72-B87497DFE9E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04432" y="3173507"/>
            <a:ext cx="2190750" cy="21501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75529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86E039-BBBB-46A4-95EA-0B0D91F438F3}"/>
              </a:ext>
            </a:extLst>
          </p:cNvPr>
          <p:cNvSpPr>
            <a:spLocks noGrp="1"/>
          </p:cNvSpPr>
          <p:nvPr>
            <p:ph type="title"/>
          </p:nvPr>
        </p:nvSpPr>
        <p:spPr/>
        <p:txBody>
          <a:bodyPr/>
          <a:lstStyle/>
          <a:p>
            <a:pPr algn="ctr"/>
            <a:r>
              <a:rPr lang="en-US" dirty="0"/>
              <a:t>Languages</a:t>
            </a:r>
          </a:p>
        </p:txBody>
      </p:sp>
      <p:sp>
        <p:nvSpPr>
          <p:cNvPr id="7" name="Rectangle: Rounded Corners 6">
            <a:extLst>
              <a:ext uri="{FF2B5EF4-FFF2-40B4-BE49-F238E27FC236}">
                <a16:creationId xmlns:a16="http://schemas.microsoft.com/office/drawing/2014/main" id="{DEB9F05D-CA6B-4DF0-9EA0-99B48FE8F036}"/>
              </a:ext>
            </a:extLst>
          </p:cNvPr>
          <p:cNvSpPr/>
          <p:nvPr/>
        </p:nvSpPr>
        <p:spPr>
          <a:xfrm>
            <a:off x="1604682" y="2603500"/>
            <a:ext cx="1972235" cy="60586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 programming</a:t>
            </a:r>
          </a:p>
        </p:txBody>
      </p:sp>
      <p:sp>
        <p:nvSpPr>
          <p:cNvPr id="8" name="Rectangle: Rounded Corners 7">
            <a:extLst>
              <a:ext uri="{FF2B5EF4-FFF2-40B4-BE49-F238E27FC236}">
                <a16:creationId xmlns:a16="http://schemas.microsoft.com/office/drawing/2014/main" id="{B7ABF966-011C-4B49-AE2F-982AE3950926}"/>
              </a:ext>
            </a:extLst>
          </p:cNvPr>
          <p:cNvSpPr/>
          <p:nvPr/>
        </p:nvSpPr>
        <p:spPr>
          <a:xfrm>
            <a:off x="1559859" y="3353921"/>
            <a:ext cx="3074895" cy="605865"/>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C and C++ Programming</a:t>
            </a:r>
          </a:p>
        </p:txBody>
      </p:sp>
      <p:sp>
        <p:nvSpPr>
          <p:cNvPr id="9" name="Rectangle: Rounded Corners 8">
            <a:extLst>
              <a:ext uri="{FF2B5EF4-FFF2-40B4-BE49-F238E27FC236}">
                <a16:creationId xmlns:a16="http://schemas.microsoft.com/office/drawing/2014/main" id="{B10C9615-56EE-4900-9F69-9776EA67B1B1}"/>
              </a:ext>
            </a:extLst>
          </p:cNvPr>
          <p:cNvSpPr/>
          <p:nvPr/>
        </p:nvSpPr>
        <p:spPr>
          <a:xfrm>
            <a:off x="1559859" y="4152527"/>
            <a:ext cx="2635624" cy="475129"/>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Java programming</a:t>
            </a:r>
          </a:p>
        </p:txBody>
      </p:sp>
      <p:sp>
        <p:nvSpPr>
          <p:cNvPr id="11" name="Rectangle: Rounded Corners 10">
            <a:extLst>
              <a:ext uri="{FF2B5EF4-FFF2-40B4-BE49-F238E27FC236}">
                <a16:creationId xmlns:a16="http://schemas.microsoft.com/office/drawing/2014/main" id="{FB568AC3-1866-4822-8912-2A7E1BFA08C8}"/>
              </a:ext>
            </a:extLst>
          </p:cNvPr>
          <p:cNvSpPr/>
          <p:nvPr/>
        </p:nvSpPr>
        <p:spPr>
          <a:xfrm>
            <a:off x="1559859" y="4888939"/>
            <a:ext cx="2447365" cy="475129"/>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Visual Basic</a:t>
            </a:r>
          </a:p>
        </p:txBody>
      </p:sp>
      <p:sp>
        <p:nvSpPr>
          <p:cNvPr id="12" name="Rectangle: Rounded Corners 11">
            <a:extLst>
              <a:ext uri="{FF2B5EF4-FFF2-40B4-BE49-F238E27FC236}">
                <a16:creationId xmlns:a16="http://schemas.microsoft.com/office/drawing/2014/main" id="{0F05FDB4-A496-4720-876D-04C651446A63}"/>
              </a:ext>
            </a:extLst>
          </p:cNvPr>
          <p:cNvSpPr/>
          <p:nvPr/>
        </p:nvSpPr>
        <p:spPr>
          <a:xfrm>
            <a:off x="1559859" y="5656727"/>
            <a:ext cx="2537012" cy="4751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Classic ASP</a:t>
            </a:r>
          </a:p>
        </p:txBody>
      </p:sp>
      <p:cxnSp>
        <p:nvCxnSpPr>
          <p:cNvPr id="14" name="Straight Arrow Connector 13">
            <a:extLst>
              <a:ext uri="{FF2B5EF4-FFF2-40B4-BE49-F238E27FC236}">
                <a16:creationId xmlns:a16="http://schemas.microsoft.com/office/drawing/2014/main" id="{846940E5-AC81-4CC7-A60A-F9DD1FE18374}"/>
              </a:ext>
            </a:extLst>
          </p:cNvPr>
          <p:cNvCxnSpPr>
            <a:cxnSpLocks/>
          </p:cNvCxnSpPr>
          <p:nvPr/>
        </p:nvCxnSpPr>
        <p:spPr>
          <a:xfrm>
            <a:off x="3863788" y="2788024"/>
            <a:ext cx="167187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9F7364DE-86D5-4C47-8BC5-E05982E22447}"/>
              </a:ext>
            </a:extLst>
          </p:cNvPr>
          <p:cNvSpPr/>
          <p:nvPr/>
        </p:nvSpPr>
        <p:spPr>
          <a:xfrm>
            <a:off x="6347012" y="2575431"/>
            <a:ext cx="1604684" cy="4624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C#.NET</a:t>
            </a:r>
          </a:p>
        </p:txBody>
      </p:sp>
      <p:cxnSp>
        <p:nvCxnSpPr>
          <p:cNvPr id="20" name="Straight Arrow Connector 19">
            <a:extLst>
              <a:ext uri="{FF2B5EF4-FFF2-40B4-BE49-F238E27FC236}">
                <a16:creationId xmlns:a16="http://schemas.microsoft.com/office/drawing/2014/main" id="{8D6341C5-C0CA-4AFD-9A9C-1AA184854F2A}"/>
              </a:ext>
            </a:extLst>
          </p:cNvPr>
          <p:cNvCxnSpPr>
            <a:cxnSpLocks/>
          </p:cNvCxnSpPr>
          <p:nvPr/>
        </p:nvCxnSpPr>
        <p:spPr>
          <a:xfrm flipV="1">
            <a:off x="4778188" y="3639671"/>
            <a:ext cx="1129553" cy="171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46832890-313B-4C11-9044-57F5BFA8443C}"/>
              </a:ext>
            </a:extLst>
          </p:cNvPr>
          <p:cNvSpPr/>
          <p:nvPr/>
        </p:nvSpPr>
        <p:spPr>
          <a:xfrm>
            <a:off x="6364941" y="3429000"/>
            <a:ext cx="1604684" cy="4097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C#.NET</a:t>
            </a:r>
          </a:p>
        </p:txBody>
      </p:sp>
      <p:cxnSp>
        <p:nvCxnSpPr>
          <p:cNvPr id="24" name="Straight Arrow Connector 23">
            <a:extLst>
              <a:ext uri="{FF2B5EF4-FFF2-40B4-BE49-F238E27FC236}">
                <a16:creationId xmlns:a16="http://schemas.microsoft.com/office/drawing/2014/main" id="{E55E58F2-B72B-4155-8334-9E93C67007C8}"/>
              </a:ext>
            </a:extLst>
          </p:cNvPr>
          <p:cNvCxnSpPr/>
          <p:nvPr/>
        </p:nvCxnSpPr>
        <p:spPr>
          <a:xfrm>
            <a:off x="4374776" y="4390091"/>
            <a:ext cx="172122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0FD5892A-34CE-4ED9-8DAE-E2758E8326A2}"/>
              </a:ext>
            </a:extLst>
          </p:cNvPr>
          <p:cNvSpPr/>
          <p:nvPr/>
        </p:nvSpPr>
        <p:spPr>
          <a:xfrm>
            <a:off x="6391836" y="4229921"/>
            <a:ext cx="1604684" cy="4097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J#.NET</a:t>
            </a:r>
          </a:p>
        </p:txBody>
      </p:sp>
      <p:cxnSp>
        <p:nvCxnSpPr>
          <p:cNvPr id="27" name="Straight Arrow Connector 26">
            <a:extLst>
              <a:ext uri="{FF2B5EF4-FFF2-40B4-BE49-F238E27FC236}">
                <a16:creationId xmlns:a16="http://schemas.microsoft.com/office/drawing/2014/main" id="{A1D034F0-3117-4CD9-9FFD-02BFE7702600}"/>
              </a:ext>
            </a:extLst>
          </p:cNvPr>
          <p:cNvCxnSpPr>
            <a:cxnSpLocks/>
          </p:cNvCxnSpPr>
          <p:nvPr/>
        </p:nvCxnSpPr>
        <p:spPr>
          <a:xfrm>
            <a:off x="4195483" y="5123330"/>
            <a:ext cx="171225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Rectangle 28">
            <a:extLst>
              <a:ext uri="{FF2B5EF4-FFF2-40B4-BE49-F238E27FC236}">
                <a16:creationId xmlns:a16="http://schemas.microsoft.com/office/drawing/2014/main" id="{D1A3D855-9A3E-4E88-8FA3-3E3C5610849B}"/>
              </a:ext>
            </a:extLst>
          </p:cNvPr>
          <p:cNvSpPr/>
          <p:nvPr/>
        </p:nvSpPr>
        <p:spPr>
          <a:xfrm>
            <a:off x="6391835" y="4966449"/>
            <a:ext cx="1604685" cy="3976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VB.NET</a:t>
            </a:r>
          </a:p>
        </p:txBody>
      </p:sp>
      <p:cxnSp>
        <p:nvCxnSpPr>
          <p:cNvPr id="31" name="Straight Arrow Connector 30">
            <a:extLst>
              <a:ext uri="{FF2B5EF4-FFF2-40B4-BE49-F238E27FC236}">
                <a16:creationId xmlns:a16="http://schemas.microsoft.com/office/drawing/2014/main" id="{CCF7911C-315E-4D90-BCC7-E3745DF74114}"/>
              </a:ext>
            </a:extLst>
          </p:cNvPr>
          <p:cNvCxnSpPr/>
          <p:nvPr/>
        </p:nvCxnSpPr>
        <p:spPr>
          <a:xfrm>
            <a:off x="4374776" y="5884332"/>
            <a:ext cx="161364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A4B3454F-6D46-4239-B0BA-7443F6AC2CBC}"/>
              </a:ext>
            </a:extLst>
          </p:cNvPr>
          <p:cNvSpPr/>
          <p:nvPr/>
        </p:nvSpPr>
        <p:spPr>
          <a:xfrm>
            <a:off x="6396318" y="5695306"/>
            <a:ext cx="1613648" cy="4751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ASP.NET</a:t>
            </a:r>
          </a:p>
        </p:txBody>
      </p:sp>
    </p:spTree>
    <p:extLst>
      <p:ext uri="{BB962C8B-B14F-4D97-AF65-F5344CB8AC3E}">
        <p14:creationId xmlns:p14="http://schemas.microsoft.com/office/powerpoint/2010/main" val="1183617918"/>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7EDF54-3CD7-4549-B773-6258ADAAD7A9}"/>
              </a:ext>
            </a:extLst>
          </p:cNvPr>
          <p:cNvSpPr>
            <a:spLocks noGrp="1"/>
          </p:cNvSpPr>
          <p:nvPr>
            <p:ph type="title"/>
          </p:nvPr>
        </p:nvSpPr>
        <p:spPr/>
        <p:txBody>
          <a:bodyPr/>
          <a:lstStyle/>
          <a:p>
            <a:pPr algn="ctr"/>
            <a:r>
              <a:rPr lang="en-US" b="1" u="sng" dirty="0"/>
              <a:t>Compilation Process</a:t>
            </a:r>
          </a:p>
        </p:txBody>
      </p:sp>
      <p:sp>
        <p:nvSpPr>
          <p:cNvPr id="3" name="Content Placeholder 2">
            <a:extLst>
              <a:ext uri="{FF2B5EF4-FFF2-40B4-BE49-F238E27FC236}">
                <a16:creationId xmlns:a16="http://schemas.microsoft.com/office/drawing/2014/main" id="{A85787AF-0BE7-430B-AE68-DA9982E6DC59}"/>
              </a:ext>
            </a:extLst>
          </p:cNvPr>
          <p:cNvSpPr>
            <a:spLocks noGrp="1"/>
          </p:cNvSpPr>
          <p:nvPr>
            <p:ph idx="1"/>
          </p:nvPr>
        </p:nvSpPr>
        <p:spPr>
          <a:xfrm>
            <a:off x="1041047" y="1495575"/>
            <a:ext cx="8946541" cy="5138307"/>
          </a:xfrm>
        </p:spPr>
        <p:txBody>
          <a:bodyPr/>
          <a:lstStyle/>
          <a:p>
            <a:endParaRPr lang="en-US" dirty="0"/>
          </a:p>
        </p:txBody>
      </p:sp>
      <p:sp>
        <p:nvSpPr>
          <p:cNvPr id="4" name="Rectangle 3">
            <a:extLst>
              <a:ext uri="{FF2B5EF4-FFF2-40B4-BE49-F238E27FC236}">
                <a16:creationId xmlns:a16="http://schemas.microsoft.com/office/drawing/2014/main" id="{673B65CD-0267-4A1F-960A-C661113C736B}"/>
              </a:ext>
            </a:extLst>
          </p:cNvPr>
          <p:cNvSpPr/>
          <p:nvPr/>
        </p:nvSpPr>
        <p:spPr>
          <a:xfrm>
            <a:off x="1420904" y="1542944"/>
            <a:ext cx="2178423" cy="4213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VB.NET</a:t>
            </a:r>
          </a:p>
        </p:txBody>
      </p:sp>
      <p:sp>
        <p:nvSpPr>
          <p:cNvPr id="5" name="Rectangle 4">
            <a:extLst>
              <a:ext uri="{FF2B5EF4-FFF2-40B4-BE49-F238E27FC236}">
                <a16:creationId xmlns:a16="http://schemas.microsoft.com/office/drawing/2014/main" id="{55A555CE-518F-42BB-AA9D-6C83BA0AE120}"/>
              </a:ext>
            </a:extLst>
          </p:cNvPr>
          <p:cNvSpPr/>
          <p:nvPr/>
        </p:nvSpPr>
        <p:spPr>
          <a:xfrm>
            <a:off x="4438553" y="1530572"/>
            <a:ext cx="1819835" cy="4213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C#.NET</a:t>
            </a:r>
          </a:p>
        </p:txBody>
      </p:sp>
      <p:sp>
        <p:nvSpPr>
          <p:cNvPr id="6" name="Rectangle 5">
            <a:extLst>
              <a:ext uri="{FF2B5EF4-FFF2-40B4-BE49-F238E27FC236}">
                <a16:creationId xmlns:a16="http://schemas.microsoft.com/office/drawing/2014/main" id="{D036CDB8-00B0-407B-A85D-EB43E95FDDF7}"/>
              </a:ext>
            </a:extLst>
          </p:cNvPr>
          <p:cNvSpPr/>
          <p:nvPr/>
        </p:nvSpPr>
        <p:spPr>
          <a:xfrm>
            <a:off x="6936402" y="1558379"/>
            <a:ext cx="2097370" cy="4213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Other language</a:t>
            </a:r>
          </a:p>
        </p:txBody>
      </p:sp>
      <p:sp>
        <p:nvSpPr>
          <p:cNvPr id="7" name="Arrow: Down 6">
            <a:extLst>
              <a:ext uri="{FF2B5EF4-FFF2-40B4-BE49-F238E27FC236}">
                <a16:creationId xmlns:a16="http://schemas.microsoft.com/office/drawing/2014/main" id="{99181DEE-8C6D-485C-9192-D1FB725529C6}"/>
              </a:ext>
            </a:extLst>
          </p:cNvPr>
          <p:cNvSpPr/>
          <p:nvPr/>
        </p:nvSpPr>
        <p:spPr>
          <a:xfrm>
            <a:off x="2321410" y="1985217"/>
            <a:ext cx="331694" cy="52198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Arrow: Down 7">
            <a:extLst>
              <a:ext uri="{FF2B5EF4-FFF2-40B4-BE49-F238E27FC236}">
                <a16:creationId xmlns:a16="http://schemas.microsoft.com/office/drawing/2014/main" id="{954B0B9E-2B1D-48BB-8CF4-ADE67F2F7CD1}"/>
              </a:ext>
            </a:extLst>
          </p:cNvPr>
          <p:cNvSpPr/>
          <p:nvPr/>
        </p:nvSpPr>
        <p:spPr>
          <a:xfrm>
            <a:off x="5182624" y="1971881"/>
            <a:ext cx="331694" cy="52198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Arrow: Down 8">
            <a:extLst>
              <a:ext uri="{FF2B5EF4-FFF2-40B4-BE49-F238E27FC236}">
                <a16:creationId xmlns:a16="http://schemas.microsoft.com/office/drawing/2014/main" id="{655CC59B-5AA6-41B8-AE3E-BACDCA4894C1}"/>
              </a:ext>
            </a:extLst>
          </p:cNvPr>
          <p:cNvSpPr/>
          <p:nvPr/>
        </p:nvSpPr>
        <p:spPr>
          <a:xfrm>
            <a:off x="7912050" y="2017994"/>
            <a:ext cx="257928" cy="50854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872B6A7-CF47-4C95-B03C-3CFECF24B4BD}"/>
              </a:ext>
            </a:extLst>
          </p:cNvPr>
          <p:cNvSpPr/>
          <p:nvPr/>
        </p:nvSpPr>
        <p:spPr>
          <a:xfrm>
            <a:off x="1398045" y="2665719"/>
            <a:ext cx="2178423" cy="4213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VBC</a:t>
            </a:r>
          </a:p>
        </p:txBody>
      </p:sp>
      <p:sp>
        <p:nvSpPr>
          <p:cNvPr id="12" name="Rectangle 11">
            <a:extLst>
              <a:ext uri="{FF2B5EF4-FFF2-40B4-BE49-F238E27FC236}">
                <a16:creationId xmlns:a16="http://schemas.microsoft.com/office/drawing/2014/main" id="{F2ADB225-79A9-428E-A7C5-7CC081566875}"/>
              </a:ext>
            </a:extLst>
          </p:cNvPr>
          <p:cNvSpPr/>
          <p:nvPr/>
        </p:nvSpPr>
        <p:spPr>
          <a:xfrm>
            <a:off x="4535589" y="2633789"/>
            <a:ext cx="1586753" cy="4213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CSC</a:t>
            </a:r>
          </a:p>
        </p:txBody>
      </p:sp>
      <p:sp>
        <p:nvSpPr>
          <p:cNvPr id="13" name="Rectangle 12">
            <a:extLst>
              <a:ext uri="{FF2B5EF4-FFF2-40B4-BE49-F238E27FC236}">
                <a16:creationId xmlns:a16="http://schemas.microsoft.com/office/drawing/2014/main" id="{A5C2C201-1D74-48EF-92F4-758131D0AC36}"/>
              </a:ext>
            </a:extLst>
          </p:cNvPr>
          <p:cNvSpPr/>
          <p:nvPr/>
        </p:nvSpPr>
        <p:spPr>
          <a:xfrm>
            <a:off x="7043497" y="2645786"/>
            <a:ext cx="1919101" cy="6521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Appropriate compiler</a:t>
            </a:r>
          </a:p>
        </p:txBody>
      </p:sp>
      <p:sp>
        <p:nvSpPr>
          <p:cNvPr id="14" name="Arrow: Down 13">
            <a:extLst>
              <a:ext uri="{FF2B5EF4-FFF2-40B4-BE49-F238E27FC236}">
                <a16:creationId xmlns:a16="http://schemas.microsoft.com/office/drawing/2014/main" id="{3BA1B833-F544-4003-A3DC-FAA61FFFDD98}"/>
              </a:ext>
            </a:extLst>
          </p:cNvPr>
          <p:cNvSpPr/>
          <p:nvPr/>
        </p:nvSpPr>
        <p:spPr>
          <a:xfrm>
            <a:off x="2303478" y="3112757"/>
            <a:ext cx="413273" cy="7297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Arrow: Down 14">
            <a:extLst>
              <a:ext uri="{FF2B5EF4-FFF2-40B4-BE49-F238E27FC236}">
                <a16:creationId xmlns:a16="http://schemas.microsoft.com/office/drawing/2014/main" id="{113EE17D-8F97-4140-8194-665524794E14}"/>
              </a:ext>
            </a:extLst>
          </p:cNvPr>
          <p:cNvSpPr/>
          <p:nvPr/>
        </p:nvSpPr>
        <p:spPr>
          <a:xfrm>
            <a:off x="5192858" y="3084138"/>
            <a:ext cx="301694" cy="65156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Arrow: Down 15">
            <a:extLst>
              <a:ext uri="{FF2B5EF4-FFF2-40B4-BE49-F238E27FC236}">
                <a16:creationId xmlns:a16="http://schemas.microsoft.com/office/drawing/2014/main" id="{0169CF3B-A7C4-4B3C-A965-AFD0C85E2BD2}"/>
              </a:ext>
            </a:extLst>
          </p:cNvPr>
          <p:cNvSpPr/>
          <p:nvPr/>
        </p:nvSpPr>
        <p:spPr>
          <a:xfrm>
            <a:off x="7852200" y="3314877"/>
            <a:ext cx="301694" cy="52713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0236596D-846C-4D43-AFC3-A12FA86F32EA}"/>
              </a:ext>
            </a:extLst>
          </p:cNvPr>
          <p:cNvSpPr/>
          <p:nvPr/>
        </p:nvSpPr>
        <p:spPr>
          <a:xfrm>
            <a:off x="1256083" y="3978541"/>
            <a:ext cx="7853082" cy="6521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MSIL (Microsoft intermediate Language)</a:t>
            </a:r>
          </a:p>
        </p:txBody>
      </p:sp>
      <p:sp>
        <p:nvSpPr>
          <p:cNvPr id="18" name="Arrow: Down 17">
            <a:extLst>
              <a:ext uri="{FF2B5EF4-FFF2-40B4-BE49-F238E27FC236}">
                <a16:creationId xmlns:a16="http://schemas.microsoft.com/office/drawing/2014/main" id="{91B8B817-1D62-4008-AD25-760911029A94}"/>
              </a:ext>
            </a:extLst>
          </p:cNvPr>
          <p:cNvSpPr/>
          <p:nvPr/>
        </p:nvSpPr>
        <p:spPr>
          <a:xfrm>
            <a:off x="5291417" y="4659100"/>
            <a:ext cx="327212" cy="5773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68F65126-3F07-4219-B664-939178D94092}"/>
              </a:ext>
            </a:extLst>
          </p:cNvPr>
          <p:cNvSpPr/>
          <p:nvPr/>
        </p:nvSpPr>
        <p:spPr>
          <a:xfrm>
            <a:off x="3931763" y="5287086"/>
            <a:ext cx="2823883" cy="4930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Just in time (JIT)</a:t>
            </a:r>
          </a:p>
        </p:txBody>
      </p:sp>
      <p:sp>
        <p:nvSpPr>
          <p:cNvPr id="20" name="Arrow: Down 19">
            <a:extLst>
              <a:ext uri="{FF2B5EF4-FFF2-40B4-BE49-F238E27FC236}">
                <a16:creationId xmlns:a16="http://schemas.microsoft.com/office/drawing/2014/main" id="{C85BF2F0-B173-4938-8F00-A5992536A6C3}"/>
              </a:ext>
            </a:extLst>
          </p:cNvPr>
          <p:cNvSpPr/>
          <p:nvPr/>
        </p:nvSpPr>
        <p:spPr>
          <a:xfrm>
            <a:off x="5328965" y="5817143"/>
            <a:ext cx="289664" cy="31527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Rounded Corners 20">
            <a:extLst>
              <a:ext uri="{FF2B5EF4-FFF2-40B4-BE49-F238E27FC236}">
                <a16:creationId xmlns:a16="http://schemas.microsoft.com/office/drawing/2014/main" id="{C64F2E65-4920-4045-8E6C-E6CFB878A9D2}"/>
              </a:ext>
            </a:extLst>
          </p:cNvPr>
          <p:cNvSpPr/>
          <p:nvPr/>
        </p:nvSpPr>
        <p:spPr>
          <a:xfrm>
            <a:off x="4478893" y="6213522"/>
            <a:ext cx="2070848" cy="31620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Machine code</a:t>
            </a:r>
          </a:p>
        </p:txBody>
      </p:sp>
    </p:spTree>
    <p:extLst>
      <p:ext uri="{BB962C8B-B14F-4D97-AF65-F5344CB8AC3E}">
        <p14:creationId xmlns:p14="http://schemas.microsoft.com/office/powerpoint/2010/main" val="4219338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C7521E-1C74-4CA7-A564-28DF297901EF}"/>
              </a:ext>
            </a:extLst>
          </p:cNvPr>
          <p:cNvSpPr>
            <a:spLocks noGrp="1"/>
          </p:cNvSpPr>
          <p:nvPr>
            <p:ph type="title"/>
          </p:nvPr>
        </p:nvSpPr>
        <p:spPr>
          <a:xfrm>
            <a:off x="646111" y="452718"/>
            <a:ext cx="9404723" cy="999564"/>
          </a:xfrm>
        </p:spPr>
        <p:txBody>
          <a:bodyPr/>
          <a:lstStyle/>
          <a:p>
            <a:r>
              <a:rPr lang="en-US" b="1" u="sng" dirty="0"/>
              <a:t>.</a:t>
            </a:r>
            <a:r>
              <a:rPr lang="en-US" sz="3600" b="1" u="sng" dirty="0"/>
              <a:t>NET Framework ,code Compiled process</a:t>
            </a:r>
          </a:p>
        </p:txBody>
      </p:sp>
      <p:sp>
        <p:nvSpPr>
          <p:cNvPr id="3" name="Content Placeholder 2">
            <a:extLst>
              <a:ext uri="{FF2B5EF4-FFF2-40B4-BE49-F238E27FC236}">
                <a16:creationId xmlns:a16="http://schemas.microsoft.com/office/drawing/2014/main" id="{4AE8AEA5-CAD4-41D3-A7C1-DFAA4CC39066}"/>
              </a:ext>
            </a:extLst>
          </p:cNvPr>
          <p:cNvSpPr>
            <a:spLocks noGrp="1"/>
          </p:cNvSpPr>
          <p:nvPr>
            <p:ph idx="1"/>
          </p:nvPr>
        </p:nvSpPr>
        <p:spPr>
          <a:xfrm>
            <a:off x="574394" y="1568824"/>
            <a:ext cx="8946541" cy="4195481"/>
          </a:xfrm>
        </p:spPr>
        <p:txBody>
          <a:bodyPr>
            <a:normAutofit/>
          </a:bodyPr>
          <a:lstStyle/>
          <a:p>
            <a:r>
              <a:rPr lang="en-US" sz="2400" dirty="0"/>
              <a:t> In the 1</a:t>
            </a:r>
            <a:r>
              <a:rPr lang="en-US" sz="2400" baseline="30000" dirty="0"/>
              <a:t>st</a:t>
            </a:r>
            <a:r>
              <a:rPr lang="en-US" sz="2400" dirty="0"/>
              <a:t> compilation ,the source code Is compiled by respective language compiler and generate the intermediate code which is known as MSIL (Microsoft intermediate Language) or IL (Intermediate Language code) or Manage code.</a:t>
            </a:r>
          </a:p>
          <a:p>
            <a:r>
              <a:rPr lang="en-US" sz="2400" dirty="0"/>
              <a:t>In the second compilation, MSIL is Converted into Native code specific to operating system so that the code is executed by the operating system ) using CLR.</a:t>
            </a:r>
          </a:p>
          <a:p>
            <a:r>
              <a:rPr lang="en-US" sz="2400" dirty="0"/>
              <a:t>Always 1</a:t>
            </a:r>
            <a:r>
              <a:rPr lang="en-US" sz="2400" baseline="30000" dirty="0"/>
              <a:t>st</a:t>
            </a:r>
            <a:r>
              <a:rPr lang="en-US" sz="2400" dirty="0"/>
              <a:t> compilation is fast.</a:t>
            </a:r>
          </a:p>
        </p:txBody>
      </p:sp>
    </p:spTree>
    <p:extLst>
      <p:ext uri="{BB962C8B-B14F-4D97-AF65-F5344CB8AC3E}">
        <p14:creationId xmlns:p14="http://schemas.microsoft.com/office/powerpoint/2010/main" val="39104012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73E8F-9BA2-40B6-9B69-FBB507022A47}"/>
              </a:ext>
            </a:extLst>
          </p:cNvPr>
          <p:cNvSpPr>
            <a:spLocks noGrp="1"/>
          </p:cNvSpPr>
          <p:nvPr>
            <p:ph type="title"/>
          </p:nvPr>
        </p:nvSpPr>
        <p:spPr>
          <a:xfrm>
            <a:off x="646111" y="452718"/>
            <a:ext cx="9404723" cy="945776"/>
          </a:xfrm>
        </p:spPr>
        <p:txBody>
          <a:bodyPr/>
          <a:lstStyle/>
          <a:p>
            <a:r>
              <a:rPr lang="en-US" b="1" u="sng" dirty="0"/>
              <a:t>What is technology and its Needs ?</a:t>
            </a:r>
          </a:p>
        </p:txBody>
      </p:sp>
      <p:sp>
        <p:nvSpPr>
          <p:cNvPr id="3" name="Content Placeholder 2">
            <a:extLst>
              <a:ext uri="{FF2B5EF4-FFF2-40B4-BE49-F238E27FC236}">
                <a16:creationId xmlns:a16="http://schemas.microsoft.com/office/drawing/2014/main" id="{EB386396-E4A5-4984-9176-0017CB34ACA8}"/>
              </a:ext>
            </a:extLst>
          </p:cNvPr>
          <p:cNvSpPr>
            <a:spLocks noGrp="1"/>
          </p:cNvSpPr>
          <p:nvPr>
            <p:ph idx="1"/>
          </p:nvPr>
        </p:nvSpPr>
        <p:spPr>
          <a:xfrm>
            <a:off x="875201" y="1685365"/>
            <a:ext cx="8946541" cy="4195481"/>
          </a:xfrm>
        </p:spPr>
        <p:txBody>
          <a:bodyPr>
            <a:normAutofit fontScale="92500" lnSpcReduction="20000"/>
          </a:bodyPr>
          <a:lstStyle/>
          <a:p>
            <a:pPr>
              <a:buFont typeface="Wingdings" panose="05000000000000000000" pitchFamily="2" charset="2"/>
              <a:buChar char="q"/>
            </a:pPr>
            <a:r>
              <a:rPr lang="en-US" dirty="0"/>
              <a:t>Technology is always designed for a particular purpose </a:t>
            </a:r>
          </a:p>
          <a:p>
            <a:pPr>
              <a:buFont typeface="Wingdings" panose="05000000000000000000" pitchFamily="2" charset="2"/>
              <a:buChar char="q"/>
            </a:pPr>
            <a:endParaRPr lang="en-US" dirty="0"/>
          </a:p>
          <a:p>
            <a:pPr>
              <a:buFont typeface="Wingdings" panose="05000000000000000000" pitchFamily="2" charset="2"/>
              <a:buChar char="q"/>
            </a:pPr>
            <a:r>
              <a:rPr lang="en-US" dirty="0"/>
              <a:t>For example development of web-related application in .NET using a technology ASP.NET</a:t>
            </a:r>
          </a:p>
          <a:p>
            <a:pPr>
              <a:buFont typeface="Wingdings" panose="05000000000000000000" pitchFamily="2" charset="2"/>
              <a:buChar char="q"/>
            </a:pPr>
            <a:endParaRPr lang="en-US" dirty="0"/>
          </a:p>
          <a:p>
            <a:pPr>
              <a:buFont typeface="Wingdings" panose="05000000000000000000" pitchFamily="2" charset="2"/>
              <a:buChar char="q"/>
            </a:pPr>
            <a:r>
              <a:rPr lang="en-US" dirty="0"/>
              <a:t>But the technology does not  offer any specific for writing the programs .that’s why  technology can’t be implemented individually</a:t>
            </a:r>
          </a:p>
          <a:p>
            <a:pPr>
              <a:buFont typeface="Wingdings" panose="05000000000000000000" pitchFamily="2" charset="2"/>
              <a:buChar char="q"/>
            </a:pPr>
            <a:endParaRPr lang="en-US" dirty="0"/>
          </a:p>
          <a:p>
            <a:pPr>
              <a:buFont typeface="Wingdings" panose="05000000000000000000" pitchFamily="2" charset="2"/>
              <a:buChar char="q"/>
            </a:pPr>
            <a:r>
              <a:rPr lang="en-US" dirty="0"/>
              <a:t>VB.NET, C#.NET both are programming languages we can implement windows/desktop applications individually.</a:t>
            </a:r>
          </a:p>
          <a:p>
            <a:pPr>
              <a:buFont typeface="Wingdings" panose="05000000000000000000" pitchFamily="2" charset="2"/>
              <a:buChar char="q"/>
            </a:pPr>
            <a:endParaRPr lang="en-US" dirty="0"/>
          </a:p>
          <a:p>
            <a:pPr>
              <a:buFont typeface="Wingdings" panose="05000000000000000000" pitchFamily="2" charset="2"/>
              <a:buChar char="q"/>
            </a:pPr>
            <a:r>
              <a:rPr lang="en-US" dirty="0"/>
              <a:t>Every language is having its own </a:t>
            </a:r>
            <a:r>
              <a:rPr lang="en-US" dirty="0" err="1"/>
              <a:t>compilier</a:t>
            </a:r>
            <a:r>
              <a:rPr lang="en-US" dirty="0"/>
              <a:t> like C# have CSC </a:t>
            </a:r>
            <a:r>
              <a:rPr lang="en-US" dirty="0" err="1"/>
              <a:t>Compilier</a:t>
            </a:r>
            <a:r>
              <a:rPr lang="en-US" dirty="0"/>
              <a:t> and VB have VBC </a:t>
            </a:r>
            <a:r>
              <a:rPr lang="en-US" dirty="0" err="1"/>
              <a:t>Compilier</a:t>
            </a:r>
            <a:r>
              <a:rPr lang="en-US" dirty="0"/>
              <a:t>.</a:t>
            </a:r>
          </a:p>
        </p:txBody>
      </p:sp>
    </p:spTree>
    <p:extLst>
      <p:ext uri="{BB962C8B-B14F-4D97-AF65-F5344CB8AC3E}">
        <p14:creationId xmlns:p14="http://schemas.microsoft.com/office/powerpoint/2010/main" val="19552153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F8720E-5BED-4E99-BBA2-C852225D1F97}"/>
              </a:ext>
            </a:extLst>
          </p:cNvPr>
          <p:cNvSpPr>
            <a:spLocks noGrp="1"/>
          </p:cNvSpPr>
          <p:nvPr>
            <p:ph type="title"/>
          </p:nvPr>
        </p:nvSpPr>
        <p:spPr>
          <a:xfrm>
            <a:off x="1154954" y="528919"/>
            <a:ext cx="8761413" cy="1165412"/>
          </a:xfrm>
        </p:spPr>
        <p:txBody>
          <a:bodyPr>
            <a:normAutofit fontScale="90000"/>
          </a:bodyPr>
          <a:lstStyle/>
          <a:p>
            <a:r>
              <a:rPr lang="en-US" b="1" dirty="0"/>
              <a:t>What does the .NET Framework provide </a:t>
            </a:r>
            <a:r>
              <a:rPr lang="en-US" b="1" i="1" dirty="0"/>
              <a:t>?</a:t>
            </a:r>
          </a:p>
        </p:txBody>
      </p:sp>
      <p:sp>
        <p:nvSpPr>
          <p:cNvPr id="3" name="Content Placeholder 2">
            <a:extLst>
              <a:ext uri="{FF2B5EF4-FFF2-40B4-BE49-F238E27FC236}">
                <a16:creationId xmlns:a16="http://schemas.microsoft.com/office/drawing/2014/main" id="{9E78DAD5-9948-40F0-A0F5-37013B16873C}"/>
              </a:ext>
            </a:extLst>
          </p:cNvPr>
          <p:cNvSpPr>
            <a:spLocks noGrp="1"/>
          </p:cNvSpPr>
          <p:nvPr>
            <p:ph idx="1"/>
          </p:nvPr>
        </p:nvSpPr>
        <p:spPr>
          <a:xfrm>
            <a:off x="412377" y="2178424"/>
            <a:ext cx="12057529" cy="4885764"/>
          </a:xfrm>
        </p:spPr>
        <p:txBody>
          <a:bodyPr>
            <a:normAutofit fontScale="25000" lnSpcReduction="20000"/>
          </a:bodyPr>
          <a:lstStyle/>
          <a:p>
            <a:r>
              <a:rPr lang="en-US" sz="7200" b="1" i="1" dirty="0"/>
              <a:t>The .NET Frame provides two things are as follows </a:t>
            </a:r>
            <a:r>
              <a:rPr lang="en-US" sz="7200" i="1" dirty="0"/>
              <a:t>:-</a:t>
            </a:r>
          </a:p>
          <a:p>
            <a:endParaRPr lang="en-US" sz="3500" i="1" dirty="0"/>
          </a:p>
          <a:p>
            <a:pPr>
              <a:buFont typeface="Wingdings" panose="05000000000000000000" pitchFamily="2" charset="2"/>
              <a:buChar char="q"/>
            </a:pPr>
            <a:r>
              <a:rPr lang="en-US" sz="6400" dirty="0"/>
              <a:t>BCL (Base class Libraries)                                                                                </a:t>
            </a:r>
          </a:p>
          <a:p>
            <a:pPr>
              <a:buFont typeface="Wingdings" panose="05000000000000000000" pitchFamily="2" charset="2"/>
              <a:buChar char="q"/>
            </a:pPr>
            <a:r>
              <a:rPr lang="en-US" sz="6400" dirty="0"/>
              <a:t>CLR (Common Language Runtime</a:t>
            </a:r>
            <a:r>
              <a:rPr lang="en-US" sz="6400" b="1" dirty="0"/>
              <a:t>)                                                </a:t>
            </a:r>
          </a:p>
          <a:p>
            <a:pPr>
              <a:buFont typeface="Wingdings" panose="05000000000000000000" pitchFamily="2" charset="2"/>
              <a:buChar char="q"/>
            </a:pPr>
            <a:endParaRPr lang="en-US" sz="2600" dirty="0"/>
          </a:p>
          <a:p>
            <a:pPr>
              <a:buFont typeface="Wingdings" panose="05000000000000000000" pitchFamily="2" charset="2"/>
              <a:buChar char="v"/>
            </a:pPr>
            <a:r>
              <a:rPr lang="en-US" sz="9600" b="1" u="sng" dirty="0"/>
              <a:t>BCL (Base class libraries) :                                                              </a:t>
            </a:r>
          </a:p>
          <a:p>
            <a:pPr>
              <a:buFont typeface="Wingdings" panose="05000000000000000000" pitchFamily="2" charset="2"/>
              <a:buChar char="v"/>
            </a:pPr>
            <a:endParaRPr lang="en-US" sz="2600" b="1" u="sng" dirty="0"/>
          </a:p>
          <a:p>
            <a:pPr marL="0" indent="0">
              <a:buNone/>
            </a:pPr>
            <a:r>
              <a:rPr lang="en-US" sz="6400" dirty="0"/>
              <a:t>Base Class Libraries (BCL) is designed by Microsoft.              </a:t>
            </a:r>
          </a:p>
          <a:p>
            <a:pPr marL="0" indent="0">
              <a:buNone/>
            </a:pPr>
            <a:r>
              <a:rPr lang="en-US" sz="6400" dirty="0"/>
              <a:t>Without BCL we can’t write a code in .NET . </a:t>
            </a:r>
          </a:p>
          <a:p>
            <a:pPr marL="0" indent="0">
              <a:buNone/>
            </a:pPr>
            <a:r>
              <a:rPr lang="en-US" sz="6400" dirty="0"/>
              <a:t>SO, BCL is also known as a building block of .NET Programs.</a:t>
            </a:r>
          </a:p>
          <a:p>
            <a:pPr marL="0" indent="0">
              <a:buNone/>
            </a:pPr>
            <a:r>
              <a:rPr lang="en-US" sz="6400" dirty="0"/>
              <a:t>These are installed in a machine when we installed the .</a:t>
            </a:r>
          </a:p>
          <a:p>
            <a:pPr marL="0" indent="0">
              <a:buNone/>
            </a:pPr>
            <a:r>
              <a:rPr lang="en-US" sz="6400" dirty="0"/>
              <a:t>NET Framework. BCL Contain pre-defined classes and </a:t>
            </a:r>
          </a:p>
          <a:p>
            <a:pPr marL="0" indent="0">
              <a:buNone/>
            </a:pPr>
            <a:r>
              <a:rPr lang="en-US" sz="6400" dirty="0"/>
              <a:t>these class are used  for the purpose of application Development.</a:t>
            </a:r>
          </a:p>
          <a:p>
            <a:pPr marL="0" indent="0">
              <a:buNone/>
            </a:pPr>
            <a:endParaRPr lang="en-US" sz="6400" dirty="0"/>
          </a:p>
          <a:p>
            <a:pPr>
              <a:buFont typeface="Wingdings" panose="05000000000000000000" pitchFamily="2" charset="2"/>
              <a:buChar char="Ø"/>
            </a:pPr>
            <a:r>
              <a:rPr lang="en-US" sz="7200" dirty="0"/>
              <a:t>    The physical location of BCL is c:\windows\assembly</a:t>
            </a:r>
          </a:p>
          <a:p>
            <a:pPr>
              <a:buFont typeface="Wingdings" panose="05000000000000000000" pitchFamily="2" charset="2"/>
              <a:buChar char="Ø"/>
            </a:pPr>
            <a:endParaRPr lang="en-US" sz="5500" dirty="0"/>
          </a:p>
          <a:p>
            <a:endParaRPr lang="en-US" sz="1600" dirty="0"/>
          </a:p>
          <a:p>
            <a:endParaRPr lang="en-US" sz="1600" dirty="0"/>
          </a:p>
          <a:p>
            <a:pPr marL="0" indent="0">
              <a:buNone/>
            </a:pPr>
            <a:endParaRPr lang="en-US" sz="1600" dirty="0"/>
          </a:p>
        </p:txBody>
      </p:sp>
    </p:spTree>
    <p:extLst>
      <p:ext uri="{BB962C8B-B14F-4D97-AF65-F5344CB8AC3E}">
        <p14:creationId xmlns:p14="http://schemas.microsoft.com/office/powerpoint/2010/main" val="78025574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circle(in)">
                                      <p:cBhvr>
                                        <p:cTn id="12" dur="20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circle(in)">
                                      <p:cBhvr>
                                        <p:cTn id="17" dur="20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circle(in)">
                                      <p:cBhvr>
                                        <p:cTn id="22" dur="20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circle(in)">
                                      <p:cBhvr>
                                        <p:cTn id="27" dur="2000"/>
                                        <p:tgtEl>
                                          <p:spTgt spid="3">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6" presetClass="entr" presetSubtype="16" fill="hold" grpId="0" nodeType="clickEffect">
                                  <p:stCondLst>
                                    <p:cond delay="0"/>
                                  </p:stCondLst>
                                  <p:childTnLst>
                                    <p:set>
                                      <p:cBhvr>
                                        <p:cTn id="31" dur="1" fill="hold">
                                          <p:stCondLst>
                                            <p:cond delay="0"/>
                                          </p:stCondLst>
                                        </p:cTn>
                                        <p:tgtEl>
                                          <p:spTgt spid="3">
                                            <p:txEl>
                                              <p:pRg st="8" end="8"/>
                                            </p:txEl>
                                          </p:spTgt>
                                        </p:tgtEl>
                                        <p:attrNameLst>
                                          <p:attrName>style.visibility</p:attrName>
                                        </p:attrNameLst>
                                      </p:cBhvr>
                                      <p:to>
                                        <p:strVal val="visible"/>
                                      </p:to>
                                    </p:set>
                                    <p:animEffect transition="in" filter="circle(in)">
                                      <p:cBhvr>
                                        <p:cTn id="32" dur="2000"/>
                                        <p:tgtEl>
                                          <p:spTgt spid="3">
                                            <p:txEl>
                                              <p:pRg st="8" end="8"/>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6" presetClass="entr" presetSubtype="16" fill="hold" grpId="0" nodeType="click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animEffect transition="in" filter="circle(in)">
                                      <p:cBhvr>
                                        <p:cTn id="37" dur="2000"/>
                                        <p:tgtEl>
                                          <p:spTgt spid="3">
                                            <p:txEl>
                                              <p:pRg st="9" end="9"/>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6" presetClass="entr" presetSubtype="16" fill="hold" grpId="0" nodeType="clickEffect">
                                  <p:stCondLst>
                                    <p:cond delay="0"/>
                                  </p:stCondLst>
                                  <p:childTnLst>
                                    <p:set>
                                      <p:cBhvr>
                                        <p:cTn id="41" dur="1" fill="hold">
                                          <p:stCondLst>
                                            <p:cond delay="0"/>
                                          </p:stCondLst>
                                        </p:cTn>
                                        <p:tgtEl>
                                          <p:spTgt spid="3">
                                            <p:txEl>
                                              <p:pRg st="10" end="10"/>
                                            </p:txEl>
                                          </p:spTgt>
                                        </p:tgtEl>
                                        <p:attrNameLst>
                                          <p:attrName>style.visibility</p:attrName>
                                        </p:attrNameLst>
                                      </p:cBhvr>
                                      <p:to>
                                        <p:strVal val="visible"/>
                                      </p:to>
                                    </p:set>
                                    <p:animEffect transition="in" filter="circle(in)">
                                      <p:cBhvr>
                                        <p:cTn id="42" dur="2000"/>
                                        <p:tgtEl>
                                          <p:spTgt spid="3">
                                            <p:txEl>
                                              <p:pRg st="10" end="1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6" presetClass="entr" presetSubtype="16" fill="hold" grpId="0" nodeType="clickEffect">
                                  <p:stCondLst>
                                    <p:cond delay="0"/>
                                  </p:stCondLst>
                                  <p:childTnLst>
                                    <p:set>
                                      <p:cBhvr>
                                        <p:cTn id="46" dur="1" fill="hold">
                                          <p:stCondLst>
                                            <p:cond delay="0"/>
                                          </p:stCondLst>
                                        </p:cTn>
                                        <p:tgtEl>
                                          <p:spTgt spid="3">
                                            <p:txEl>
                                              <p:pRg st="11" end="11"/>
                                            </p:txEl>
                                          </p:spTgt>
                                        </p:tgtEl>
                                        <p:attrNameLst>
                                          <p:attrName>style.visibility</p:attrName>
                                        </p:attrNameLst>
                                      </p:cBhvr>
                                      <p:to>
                                        <p:strVal val="visible"/>
                                      </p:to>
                                    </p:set>
                                    <p:animEffect transition="in" filter="circle(in)">
                                      <p:cBhvr>
                                        <p:cTn id="47" dur="2000"/>
                                        <p:tgtEl>
                                          <p:spTgt spid="3">
                                            <p:txEl>
                                              <p:pRg st="11" end="11"/>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6" presetClass="entr" presetSubtype="16" fill="hold" grpId="0" nodeType="clickEffect">
                                  <p:stCondLst>
                                    <p:cond delay="0"/>
                                  </p:stCondLst>
                                  <p:childTnLst>
                                    <p:set>
                                      <p:cBhvr>
                                        <p:cTn id="51" dur="1" fill="hold">
                                          <p:stCondLst>
                                            <p:cond delay="0"/>
                                          </p:stCondLst>
                                        </p:cTn>
                                        <p:tgtEl>
                                          <p:spTgt spid="3">
                                            <p:txEl>
                                              <p:pRg st="12" end="12"/>
                                            </p:txEl>
                                          </p:spTgt>
                                        </p:tgtEl>
                                        <p:attrNameLst>
                                          <p:attrName>style.visibility</p:attrName>
                                        </p:attrNameLst>
                                      </p:cBhvr>
                                      <p:to>
                                        <p:strVal val="visible"/>
                                      </p:to>
                                    </p:set>
                                    <p:animEffect transition="in" filter="circle(in)">
                                      <p:cBhvr>
                                        <p:cTn id="52" dur="2000"/>
                                        <p:tgtEl>
                                          <p:spTgt spid="3">
                                            <p:txEl>
                                              <p:pRg st="12" end="12"/>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6" presetClass="entr" presetSubtype="16" fill="hold" grpId="0" nodeType="clickEffect">
                                  <p:stCondLst>
                                    <p:cond delay="0"/>
                                  </p:stCondLst>
                                  <p:childTnLst>
                                    <p:set>
                                      <p:cBhvr>
                                        <p:cTn id="56" dur="1" fill="hold">
                                          <p:stCondLst>
                                            <p:cond delay="0"/>
                                          </p:stCondLst>
                                        </p:cTn>
                                        <p:tgtEl>
                                          <p:spTgt spid="3">
                                            <p:txEl>
                                              <p:pRg st="14" end="14"/>
                                            </p:txEl>
                                          </p:spTgt>
                                        </p:tgtEl>
                                        <p:attrNameLst>
                                          <p:attrName>style.visibility</p:attrName>
                                        </p:attrNameLst>
                                      </p:cBhvr>
                                      <p:to>
                                        <p:strVal val="visible"/>
                                      </p:to>
                                    </p:set>
                                    <p:animEffect transition="in" filter="circle(in)">
                                      <p:cBhvr>
                                        <p:cTn id="57" dur="2000"/>
                                        <p:tgtEl>
                                          <p:spTgt spid="3">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net release version history table">
            <a:extLst>
              <a:ext uri="{FF2B5EF4-FFF2-40B4-BE49-F238E27FC236}">
                <a16:creationId xmlns:a16="http://schemas.microsoft.com/office/drawing/2014/main" id="{8EEC0C1E-0F7C-480F-A734-161CC7FFC40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1362634"/>
            <a:ext cx="12192000" cy="54953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14116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1776</TotalTime>
  <Words>549</Words>
  <Application>Microsoft Office PowerPoint</Application>
  <PresentationFormat>Widescreen</PresentationFormat>
  <Paragraphs>76</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Century Gothic</vt:lpstr>
      <vt:lpstr>Wingdings</vt:lpstr>
      <vt:lpstr>Wingdings 3</vt:lpstr>
      <vt:lpstr>Ion</vt:lpstr>
      <vt:lpstr> </vt:lpstr>
      <vt:lpstr>   .NET Framework  Introduction, code compiled process, language ,Technology </vt:lpstr>
      <vt:lpstr>What is .NET Framework  ? </vt:lpstr>
      <vt:lpstr>Languages</vt:lpstr>
      <vt:lpstr>Compilation Process</vt:lpstr>
      <vt:lpstr>.NET Framework ,code Compiled process</vt:lpstr>
      <vt:lpstr>What is technology and its Needs ?</vt:lpstr>
      <vt:lpstr>What does the .NET Framework provide ?</vt:lpstr>
      <vt:lpstr>PowerPoint Presentation</vt:lpstr>
      <vt:lpstr>PowerPoint Presentation</vt:lpstr>
      <vt:lpstr>What is JIT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.NET Framework  Introduction, code compiled process, language ,Technology </dc:title>
  <dc:creator>pradeep Singh Rathore</dc:creator>
  <cp:lastModifiedBy>pradeep Singh Rathore</cp:lastModifiedBy>
  <cp:revision>6</cp:revision>
  <dcterms:created xsi:type="dcterms:W3CDTF">2022-03-19T08:07:20Z</dcterms:created>
  <dcterms:modified xsi:type="dcterms:W3CDTF">2022-03-24T11:43:19Z</dcterms:modified>
</cp:coreProperties>
</file>