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3" r:id="rId3"/>
    <p:sldId id="25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Hydrogen_chlori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DBCB-434A-4B5C-803F-43151D1EEE82}"/>
              </a:ext>
            </a:extLst>
          </p:cNvPr>
          <p:cNvSpPr>
            <a:spLocks noGrp="1"/>
          </p:cNvSpPr>
          <p:nvPr>
            <p:ph type="ctrTitle"/>
          </p:nvPr>
        </p:nvSpPr>
        <p:spPr>
          <a:xfrm>
            <a:off x="1154955" y="2061883"/>
            <a:ext cx="8825658" cy="2008094"/>
          </a:xfrm>
        </p:spPr>
        <p:txBody>
          <a:bodyPr/>
          <a:lstStyle/>
          <a:p>
            <a:r>
              <a:rPr lang="en-US" sz="3200" dirty="0"/>
              <a:t>Name :- </a:t>
            </a:r>
            <a:r>
              <a:rPr lang="en-US" sz="3200" dirty="0" err="1"/>
              <a:t>Sairaj</a:t>
            </a:r>
            <a:r>
              <a:rPr lang="en-US" sz="3200" dirty="0"/>
              <a:t> Rajput</a:t>
            </a:r>
            <a:br>
              <a:rPr lang="en-US" sz="3200" dirty="0"/>
            </a:br>
            <a:r>
              <a:rPr lang="en-US" sz="3200" dirty="0"/>
              <a:t>Enrollment:- 2104030100820</a:t>
            </a:r>
            <a:br>
              <a:rPr lang="en-US" dirty="0"/>
            </a:br>
            <a:r>
              <a:rPr lang="en-US" sz="3200" dirty="0" err="1"/>
              <a:t>Div</a:t>
            </a:r>
            <a:r>
              <a:rPr lang="en-US" sz="3200" dirty="0"/>
              <a:t>-F</a:t>
            </a:r>
            <a:br>
              <a:rPr lang="en-US" dirty="0"/>
            </a:br>
            <a:br>
              <a:rPr lang="en-US" dirty="0"/>
            </a:br>
            <a:endParaRPr lang="en-US" dirty="0"/>
          </a:p>
        </p:txBody>
      </p:sp>
      <p:sp>
        <p:nvSpPr>
          <p:cNvPr id="3" name="Subtitle 2">
            <a:extLst>
              <a:ext uri="{FF2B5EF4-FFF2-40B4-BE49-F238E27FC236}">
                <a16:creationId xmlns:a16="http://schemas.microsoft.com/office/drawing/2014/main" id="{F55DF528-5E05-496C-965B-3ABFCE13D143}"/>
              </a:ext>
            </a:extLst>
          </p:cNvPr>
          <p:cNvSpPr>
            <a:spLocks noGrp="1"/>
          </p:cNvSpPr>
          <p:nvPr>
            <p:ph type="subTitle" idx="1"/>
          </p:nvPr>
        </p:nvSpPr>
        <p:spPr>
          <a:xfrm rot="10800000" flipV="1">
            <a:off x="1030474" y="2447365"/>
            <a:ext cx="8825658" cy="981635"/>
          </a:xfrm>
        </p:spPr>
        <p:txBody>
          <a:bodyPr>
            <a:normAutofit/>
          </a:bodyPr>
          <a:lstStyle/>
          <a:p>
            <a:r>
              <a:rPr lang="en-US" sz="4000" dirty="0"/>
              <a:t>DISASTER MANAGEMENT</a:t>
            </a:r>
          </a:p>
        </p:txBody>
      </p:sp>
    </p:spTree>
    <p:extLst>
      <p:ext uri="{BB962C8B-B14F-4D97-AF65-F5344CB8AC3E}">
        <p14:creationId xmlns:p14="http://schemas.microsoft.com/office/powerpoint/2010/main" val="287932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C8E1-BABD-4A5C-A24C-60A9CE65BEBB}"/>
              </a:ext>
            </a:extLst>
          </p:cNvPr>
          <p:cNvSpPr>
            <a:spLocks noGrp="1"/>
          </p:cNvSpPr>
          <p:nvPr>
            <p:ph type="ctrTitle"/>
          </p:nvPr>
        </p:nvSpPr>
        <p:spPr>
          <a:xfrm>
            <a:off x="1154955" y="591671"/>
            <a:ext cx="8825658" cy="2205318"/>
          </a:xfrm>
        </p:spPr>
        <p:txBody>
          <a:bodyPr/>
          <a:lstStyle/>
          <a:p>
            <a:r>
              <a:rPr lang="en-US" b="0" i="0" dirty="0">
                <a:solidFill>
                  <a:srgbClr val="1A1A1A"/>
                </a:solidFill>
                <a:effectLst/>
                <a:latin typeface="-apple-system"/>
              </a:rPr>
              <a:t>DISASTER MANAGEMENT</a:t>
            </a:r>
            <a:br>
              <a:rPr lang="en-US" b="0" i="0" dirty="0">
                <a:solidFill>
                  <a:srgbClr val="1A1A1A"/>
                </a:solidFill>
                <a:effectLst/>
                <a:latin typeface="-apple-system"/>
              </a:rPr>
            </a:br>
            <a:endParaRPr lang="en-US" dirty="0"/>
          </a:p>
        </p:txBody>
      </p:sp>
      <p:sp>
        <p:nvSpPr>
          <p:cNvPr id="3" name="Subtitle 2">
            <a:extLst>
              <a:ext uri="{FF2B5EF4-FFF2-40B4-BE49-F238E27FC236}">
                <a16:creationId xmlns:a16="http://schemas.microsoft.com/office/drawing/2014/main" id="{95B801C9-16E8-406E-9D4E-51351BFA93A1}"/>
              </a:ext>
            </a:extLst>
          </p:cNvPr>
          <p:cNvSpPr>
            <a:spLocks noGrp="1"/>
          </p:cNvSpPr>
          <p:nvPr>
            <p:ph type="subTitle" idx="1"/>
          </p:nvPr>
        </p:nvSpPr>
        <p:spPr>
          <a:xfrm>
            <a:off x="1154956" y="2268071"/>
            <a:ext cx="4044573" cy="2895599"/>
          </a:xfrm>
        </p:spPr>
        <p:txBody>
          <a:bodyPr>
            <a:normAutofit fontScale="92500" lnSpcReduction="10000"/>
          </a:bodyPr>
          <a:lstStyle/>
          <a:p>
            <a:pPr marL="342900" indent="-342900">
              <a:buFont typeface="Arial" panose="020B0604020202020204" pitchFamily="34" charset="0"/>
              <a:buChar char="•"/>
            </a:pPr>
            <a:r>
              <a:rPr lang="en-US" sz="2100" b="1" i="0" dirty="0">
                <a:solidFill>
                  <a:schemeClr val="bg1"/>
                </a:solidFill>
                <a:effectLst/>
                <a:latin typeface="Georgia" panose="02040502050405020303" pitchFamily="18" charset="0"/>
              </a:rPr>
              <a:t>Bhopal disaster</a:t>
            </a:r>
            <a:r>
              <a:rPr lang="en-US" sz="1800" i="0" dirty="0">
                <a:solidFill>
                  <a:schemeClr val="bg1"/>
                </a:solidFill>
                <a:effectLst/>
                <a:latin typeface="Georgia" panose="02040502050405020303" pitchFamily="18" charset="0"/>
              </a:rPr>
              <a:t>, </a:t>
            </a:r>
          </a:p>
          <a:p>
            <a:pPr marL="342900" indent="-342900">
              <a:buFont typeface="Arial" panose="020B0604020202020204" pitchFamily="34" charset="0"/>
              <a:buChar char="•"/>
            </a:pPr>
            <a:r>
              <a:rPr lang="en-US" sz="2200" i="0" dirty="0">
                <a:solidFill>
                  <a:schemeClr val="bg1"/>
                </a:solidFill>
                <a:effectLst/>
                <a:latin typeface="Georgia" panose="02040502050405020303" pitchFamily="18" charset="0"/>
              </a:rPr>
              <a:t>chemical leak in 1984 in the city of </a:t>
            </a:r>
            <a:r>
              <a:rPr lang="en-US" sz="2200" dirty="0">
                <a:solidFill>
                  <a:schemeClr val="bg1"/>
                </a:solidFill>
                <a:latin typeface="Georgia" panose="02040502050405020303" pitchFamily="18" charset="0"/>
              </a:rPr>
              <a:t>Bhopal</a:t>
            </a:r>
            <a:r>
              <a:rPr lang="en-US" sz="2200" i="0" dirty="0">
                <a:solidFill>
                  <a:schemeClr val="bg1"/>
                </a:solidFill>
                <a:effectLst/>
                <a:latin typeface="Georgia" panose="02040502050405020303" pitchFamily="18" charset="0"/>
              </a:rPr>
              <a:t>, Madhya Pradesh state, </a:t>
            </a:r>
            <a:r>
              <a:rPr lang="en-US" sz="2200" dirty="0">
                <a:solidFill>
                  <a:schemeClr val="bg1"/>
                </a:solidFill>
                <a:latin typeface="Georgia" panose="02040502050405020303" pitchFamily="18" charset="0"/>
              </a:rPr>
              <a:t>India</a:t>
            </a:r>
            <a:r>
              <a:rPr lang="en-US" sz="2200" i="0" dirty="0">
                <a:solidFill>
                  <a:schemeClr val="bg1"/>
                </a:solidFill>
                <a:effectLst/>
                <a:latin typeface="Georgia" panose="02040502050405020303" pitchFamily="18" charset="0"/>
              </a:rPr>
              <a:t>. At the time, it was called the worst industrial accident in history.</a:t>
            </a:r>
            <a:br>
              <a:rPr lang="en-US" sz="2200" i="0" dirty="0">
                <a:solidFill>
                  <a:schemeClr val="bg1"/>
                </a:solidFill>
                <a:effectLst/>
                <a:latin typeface="Georgia" panose="02040502050405020303" pitchFamily="18" charset="0"/>
              </a:rPr>
            </a:br>
            <a:endParaRPr lang="en-US" sz="2200" dirty="0"/>
          </a:p>
        </p:txBody>
      </p:sp>
      <p:pic>
        <p:nvPicPr>
          <p:cNvPr id="7170" name="Picture 2" descr="Bhopal Gas Tragedy: SC To Hear Plea For Compensation">
            <a:extLst>
              <a:ext uri="{FF2B5EF4-FFF2-40B4-BE49-F238E27FC236}">
                <a16:creationId xmlns:a16="http://schemas.microsoft.com/office/drawing/2014/main" id="{D36C22F5-3CF2-475A-BADF-76EA28745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188" y="2268071"/>
            <a:ext cx="5842747" cy="319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5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8F78-B65F-4268-851A-F0B4F0F4B250}"/>
              </a:ext>
            </a:extLst>
          </p:cNvPr>
          <p:cNvSpPr>
            <a:spLocks noGrp="1"/>
          </p:cNvSpPr>
          <p:nvPr>
            <p:ph type="ctrTitle"/>
          </p:nvPr>
        </p:nvSpPr>
        <p:spPr>
          <a:xfrm>
            <a:off x="1154955" y="2099733"/>
            <a:ext cx="8825658" cy="517961"/>
          </a:xfrm>
        </p:spPr>
        <p:txBody>
          <a:bodyPr/>
          <a:lstStyle/>
          <a:p>
            <a:r>
              <a:rPr lang="en-US" sz="4000" b="0" i="0" dirty="0">
                <a:solidFill>
                  <a:schemeClr val="accent5">
                    <a:lumMod val="20000"/>
                    <a:lumOff val="80000"/>
                  </a:schemeClr>
                </a:solidFill>
                <a:effectLst/>
                <a:latin typeface="Linux Libertine"/>
              </a:rPr>
              <a:t>Background OF BHOPAL DISASTER </a:t>
            </a:r>
            <a:br>
              <a:rPr lang="en-US" b="0" i="0" dirty="0">
                <a:solidFill>
                  <a:srgbClr val="000000"/>
                </a:solidFill>
                <a:effectLst/>
                <a:latin typeface="Linux Libertine"/>
              </a:rPr>
            </a:br>
            <a:endParaRPr lang="en-US" dirty="0"/>
          </a:p>
        </p:txBody>
      </p:sp>
      <p:sp>
        <p:nvSpPr>
          <p:cNvPr id="3" name="Subtitle 2">
            <a:extLst>
              <a:ext uri="{FF2B5EF4-FFF2-40B4-BE49-F238E27FC236}">
                <a16:creationId xmlns:a16="http://schemas.microsoft.com/office/drawing/2014/main" id="{A253B1F1-904D-45F3-B81B-5514EDB80B51}"/>
              </a:ext>
            </a:extLst>
          </p:cNvPr>
          <p:cNvSpPr>
            <a:spLocks noGrp="1"/>
          </p:cNvSpPr>
          <p:nvPr>
            <p:ph type="subTitle" idx="1"/>
          </p:nvPr>
        </p:nvSpPr>
        <p:spPr>
          <a:xfrm>
            <a:off x="1021976" y="1927412"/>
            <a:ext cx="5827059" cy="3711388"/>
          </a:xfrm>
        </p:spPr>
        <p:txBody>
          <a:bodyPr>
            <a:normAutofit/>
          </a:bodyPr>
          <a:lstStyle/>
          <a:p>
            <a:pPr marL="342900" indent="-342900">
              <a:buFont typeface="Wingdings" panose="05000000000000000000" pitchFamily="2" charset="2"/>
              <a:buChar char="§"/>
            </a:pPr>
            <a:r>
              <a:rPr lang="en-US" sz="2000" i="0" dirty="0">
                <a:solidFill>
                  <a:schemeClr val="accent5">
                    <a:lumMod val="20000"/>
                    <a:lumOff val="80000"/>
                  </a:schemeClr>
                </a:solidFill>
                <a:effectLst/>
                <a:latin typeface="Arial" panose="020B0604020202020204" pitchFamily="34" charset="0"/>
              </a:rPr>
              <a:t>The Bhopal disaster, also referred to as the Bhopal gas tragedy, was a GAS LEAK incident on the night of 2–3 December 1984 at the UNION CARREBIAN INDIA LIMITED (UCIL) PESTICIED plant in BHOPAL, MADHYA PRADESH India. </a:t>
            </a:r>
          </a:p>
          <a:p>
            <a:pPr marL="342900" indent="-342900">
              <a:buFont typeface="Wingdings" panose="05000000000000000000" pitchFamily="2" charset="2"/>
              <a:buChar char="§"/>
            </a:pPr>
            <a:r>
              <a:rPr lang="en-US" sz="2000" i="0" dirty="0">
                <a:solidFill>
                  <a:schemeClr val="accent5">
                    <a:lumMod val="20000"/>
                    <a:lumOff val="80000"/>
                  </a:schemeClr>
                </a:solidFill>
                <a:effectLst/>
                <a:latin typeface="Arial" panose="020B0604020202020204" pitchFamily="34" charset="0"/>
              </a:rPr>
              <a:t>It is considered among THE WORLD WORST INDUSTRIAL DISASTER .</a:t>
            </a:r>
            <a:endParaRPr lang="en-US" sz="2000" dirty="0">
              <a:solidFill>
                <a:schemeClr val="accent5">
                  <a:lumMod val="20000"/>
                  <a:lumOff val="80000"/>
                </a:schemeClr>
              </a:solidFill>
            </a:endParaRPr>
          </a:p>
        </p:txBody>
      </p:sp>
      <p:pic>
        <p:nvPicPr>
          <p:cNvPr id="3074" name="Picture 2">
            <a:extLst>
              <a:ext uri="{FF2B5EF4-FFF2-40B4-BE49-F238E27FC236}">
                <a16:creationId xmlns:a16="http://schemas.microsoft.com/office/drawing/2014/main" id="{F70C9144-9DA3-403E-9C25-DDDB4FD5D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387" y="1927412"/>
            <a:ext cx="4078253" cy="330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0F7D-7BAF-4B5A-8A68-1FAB2025AF62}"/>
              </a:ext>
            </a:extLst>
          </p:cNvPr>
          <p:cNvSpPr>
            <a:spLocks noGrp="1"/>
          </p:cNvSpPr>
          <p:nvPr>
            <p:ph type="ctrTitle"/>
          </p:nvPr>
        </p:nvSpPr>
        <p:spPr>
          <a:xfrm>
            <a:off x="1154955" y="1748118"/>
            <a:ext cx="3551516" cy="502023"/>
          </a:xfrm>
        </p:spPr>
        <p:txBody>
          <a:bodyPr/>
          <a:lstStyle/>
          <a:p>
            <a:r>
              <a:rPr lang="en-US" sz="2800" b="1" i="0" dirty="0">
                <a:solidFill>
                  <a:schemeClr val="accent5">
                    <a:lumMod val="20000"/>
                    <a:lumOff val="80000"/>
                  </a:schemeClr>
                </a:solidFill>
                <a:effectLst/>
                <a:latin typeface="Arial" panose="020B0604020202020204" pitchFamily="34" charset="0"/>
              </a:rPr>
              <a:t>Earlier leaks</a:t>
            </a:r>
            <a:br>
              <a:rPr lang="en-US" sz="2400" b="1" i="0" dirty="0">
                <a:solidFill>
                  <a:schemeClr val="accent5">
                    <a:lumMod val="20000"/>
                    <a:lumOff val="80000"/>
                  </a:schemeClr>
                </a:solidFill>
                <a:effectLst/>
                <a:latin typeface="Arial" panose="020B0604020202020204" pitchFamily="34" charset="0"/>
              </a:rPr>
            </a:br>
            <a:endParaRPr lang="en-US" dirty="0"/>
          </a:p>
        </p:txBody>
      </p:sp>
      <p:sp>
        <p:nvSpPr>
          <p:cNvPr id="3" name="Subtitle 2">
            <a:extLst>
              <a:ext uri="{FF2B5EF4-FFF2-40B4-BE49-F238E27FC236}">
                <a16:creationId xmlns:a16="http://schemas.microsoft.com/office/drawing/2014/main" id="{1C1788D0-FEC2-4E9A-815C-32AF94A5A855}"/>
              </a:ext>
            </a:extLst>
          </p:cNvPr>
          <p:cNvSpPr>
            <a:spLocks noGrp="1"/>
          </p:cNvSpPr>
          <p:nvPr>
            <p:ph type="subTitle" idx="1"/>
          </p:nvPr>
        </p:nvSpPr>
        <p:spPr>
          <a:xfrm>
            <a:off x="1154955" y="1631576"/>
            <a:ext cx="5218951" cy="4007224"/>
          </a:xfrm>
        </p:spPr>
        <p:txBody>
          <a:bodyPr/>
          <a:lstStyle/>
          <a:p>
            <a:pPr marL="285750" indent="-285750">
              <a:buFont typeface="Arial" panose="020B0604020202020204" pitchFamily="34" charset="0"/>
              <a:buChar char="•"/>
            </a:pPr>
            <a:r>
              <a:rPr lang="en-US" sz="1800" b="0" i="0" dirty="0">
                <a:solidFill>
                  <a:schemeClr val="accent5">
                    <a:lumMod val="20000"/>
                    <a:lumOff val="80000"/>
                  </a:schemeClr>
                </a:solidFill>
                <a:effectLst/>
                <a:latin typeface="Arial" panose="020B0604020202020204" pitchFamily="34" charset="0"/>
              </a:rPr>
              <a:t>In 1976, two local trade unions complained of pollution within the plant. In 1981, a worker was accidentally splashed with </a:t>
            </a:r>
            <a:r>
              <a:rPr lang="en-US" sz="1800" dirty="0">
                <a:solidFill>
                  <a:schemeClr val="accent5">
                    <a:lumMod val="20000"/>
                    <a:lumOff val="80000"/>
                  </a:schemeClr>
                </a:solidFill>
                <a:latin typeface="Arial" panose="020B0604020202020204" pitchFamily="34" charset="0"/>
              </a:rPr>
              <a:t>phosgene</a:t>
            </a:r>
            <a:r>
              <a:rPr lang="en-US" sz="1800" b="0" i="0" dirty="0">
                <a:solidFill>
                  <a:schemeClr val="accent5">
                    <a:lumMod val="20000"/>
                    <a:lumOff val="80000"/>
                  </a:schemeClr>
                </a:solidFill>
                <a:effectLst/>
                <a:latin typeface="Arial" panose="020B0604020202020204" pitchFamily="34" charset="0"/>
              </a:rPr>
              <a:t> as he was carrying out a maintenance job of the plant's pipes.</a:t>
            </a:r>
          </a:p>
          <a:p>
            <a:pPr marL="285750" indent="-285750">
              <a:buFont typeface="Arial" panose="020B0604020202020204" pitchFamily="34" charset="0"/>
              <a:buChar char="•"/>
            </a:pPr>
            <a:r>
              <a:rPr lang="en-US" sz="1800" b="0" i="0" dirty="0">
                <a:solidFill>
                  <a:schemeClr val="accent5">
                    <a:lumMod val="20000"/>
                    <a:lumOff val="80000"/>
                  </a:schemeClr>
                </a:solidFill>
                <a:effectLst/>
                <a:latin typeface="Arial" panose="020B0604020202020204" pitchFamily="34" charset="0"/>
              </a:rPr>
              <a:t> In a panic, he removed his </a:t>
            </a:r>
            <a:r>
              <a:rPr lang="en-US" sz="1800" dirty="0">
                <a:solidFill>
                  <a:schemeClr val="accent5">
                    <a:lumMod val="20000"/>
                    <a:lumOff val="80000"/>
                  </a:schemeClr>
                </a:solidFill>
                <a:latin typeface="Arial" panose="020B0604020202020204" pitchFamily="34" charset="0"/>
              </a:rPr>
              <a:t>gas mask</a:t>
            </a:r>
            <a:r>
              <a:rPr lang="en-US" sz="1800" b="0" i="0" dirty="0">
                <a:solidFill>
                  <a:schemeClr val="accent5">
                    <a:lumMod val="20000"/>
                    <a:lumOff val="80000"/>
                  </a:schemeClr>
                </a:solidFill>
                <a:effectLst/>
                <a:latin typeface="Arial" panose="020B0604020202020204" pitchFamily="34" charset="0"/>
              </a:rPr>
              <a:t> and inhaled a large amount of toxic phosgene gas, leading to his death 72 hours later.</a:t>
            </a:r>
            <a:br>
              <a:rPr lang="en-US" b="0" i="0" dirty="0">
                <a:solidFill>
                  <a:srgbClr val="202122"/>
                </a:solidFill>
                <a:effectLst/>
                <a:latin typeface="Arial" panose="020B0604020202020204" pitchFamily="34" charset="0"/>
              </a:rPr>
            </a:br>
            <a:endParaRPr lang="en-US" dirty="0"/>
          </a:p>
        </p:txBody>
      </p:sp>
      <p:pic>
        <p:nvPicPr>
          <p:cNvPr id="4098" name="Picture 2" descr="32 years after the Bhopal gas tragedy, govt apathy intensifies victims&amp;#39; pain">
            <a:extLst>
              <a:ext uri="{FF2B5EF4-FFF2-40B4-BE49-F238E27FC236}">
                <a16:creationId xmlns:a16="http://schemas.microsoft.com/office/drawing/2014/main" id="{9584894A-8AAD-4A19-B085-A1CC379AF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906" y="1457325"/>
            <a:ext cx="4760259" cy="344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86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C55-8A9D-4ABC-91E9-5A99C2525620}"/>
              </a:ext>
            </a:extLst>
          </p:cNvPr>
          <p:cNvSpPr>
            <a:spLocks noGrp="1"/>
          </p:cNvSpPr>
          <p:nvPr>
            <p:ph type="title"/>
          </p:nvPr>
        </p:nvSpPr>
        <p:spPr/>
        <p:txBody>
          <a:bodyPr/>
          <a:lstStyle/>
          <a:p>
            <a:r>
              <a:rPr lang="en-US" sz="3200" b="0" i="0" dirty="0">
                <a:solidFill>
                  <a:schemeClr val="accent5">
                    <a:lumMod val="20000"/>
                    <a:lumOff val="80000"/>
                  </a:schemeClr>
                </a:solidFill>
                <a:effectLst/>
                <a:latin typeface="Linux Libertine"/>
              </a:rPr>
              <a:t>Leakage and its effects</a:t>
            </a:r>
            <a:br>
              <a:rPr lang="en-US" b="0" i="0" dirty="0">
                <a:solidFill>
                  <a:srgbClr val="000000"/>
                </a:solidFill>
                <a:effectLst/>
                <a:latin typeface="Linux Libertine"/>
              </a:rPr>
            </a:br>
            <a:endParaRPr lang="en-US" dirty="0"/>
          </a:p>
        </p:txBody>
      </p:sp>
      <p:sp>
        <p:nvSpPr>
          <p:cNvPr id="3" name="Content Placeholder 2">
            <a:extLst>
              <a:ext uri="{FF2B5EF4-FFF2-40B4-BE49-F238E27FC236}">
                <a16:creationId xmlns:a16="http://schemas.microsoft.com/office/drawing/2014/main" id="{F11A8A6D-EE71-42FA-A2FB-7D90A23F9907}"/>
              </a:ext>
            </a:extLst>
          </p:cNvPr>
          <p:cNvSpPr>
            <a:spLocks noGrp="1"/>
          </p:cNvSpPr>
          <p:nvPr>
            <p:ph idx="1"/>
          </p:nvPr>
        </p:nvSpPr>
        <p:spPr>
          <a:xfrm>
            <a:off x="466165" y="2384612"/>
            <a:ext cx="6840069" cy="3635188"/>
          </a:xfrm>
        </p:spPr>
        <p:txBody>
          <a:bodyPr>
            <a:normAutofit fontScale="92500" lnSpcReduction="10000"/>
          </a:bodyPr>
          <a:lstStyle/>
          <a:p>
            <a:r>
              <a:rPr lang="en-US" b="1" i="0" dirty="0">
                <a:solidFill>
                  <a:srgbClr val="000000"/>
                </a:solidFill>
                <a:effectLst/>
                <a:latin typeface="Arial" panose="020B0604020202020204" pitchFamily="34" charset="0"/>
              </a:rPr>
              <a:t>Liquid MIC storage</a:t>
            </a:r>
          </a:p>
          <a:p>
            <a:pPr algn="l">
              <a:buFont typeface="Arial" panose="020B0604020202020204" pitchFamily="34" charset="0"/>
              <a:buChar char="•"/>
            </a:pPr>
            <a:r>
              <a:rPr lang="en-US" b="0" i="0" dirty="0">
                <a:solidFill>
                  <a:srgbClr val="202122"/>
                </a:solidFill>
                <a:effectLst/>
                <a:latin typeface="Arial" panose="020B0604020202020204" pitchFamily="34" charset="0"/>
              </a:rPr>
              <a:t>A refrigeration system meant to cool tanks containing liquid MIC, shut down in January 1982, and whose freon had been removed in June 1984. Since the MIC storage system assumed refrigeration, its high temperature alarm, set to sound at 11 °C (52 °F) had long since been disconnected, and tank storage temperatures ranged between 15 °C (59 °F) and 40 °C (104 °F)</a:t>
            </a:r>
          </a:p>
          <a:p>
            <a:pPr algn="l">
              <a:buFont typeface="Arial" panose="020B0604020202020204" pitchFamily="34" charset="0"/>
              <a:buChar char="•"/>
            </a:pPr>
            <a:r>
              <a:rPr lang="en-US" b="0" i="0" dirty="0">
                <a:solidFill>
                  <a:srgbClr val="202122"/>
                </a:solidFill>
                <a:effectLst/>
                <a:latin typeface="Arial" panose="020B0604020202020204" pitchFamily="34" charset="0"/>
              </a:rPr>
              <a:t>A flare tower, to burn the MIC gas as it escaped, which had had a connecting pipe removed for maintenance, and was improperly sized to neutralize a leak of the size produced by tank E610</a:t>
            </a:r>
          </a:p>
          <a:p>
            <a:pPr algn="l">
              <a:buFont typeface="Arial" panose="020B0604020202020204" pitchFamily="34" charset="0"/>
              <a:buChar char="•"/>
            </a:pPr>
            <a:r>
              <a:rPr lang="en-US" b="0" i="0" dirty="0">
                <a:solidFill>
                  <a:srgbClr val="202122"/>
                </a:solidFill>
                <a:effectLst/>
                <a:latin typeface="Arial" panose="020B0604020202020204" pitchFamily="34" charset="0"/>
              </a:rPr>
              <a:t>A vent gas scrubber, which had been deactivated at the time and was in 'standby' mode, and similarly had insufficient </a:t>
            </a:r>
            <a:r>
              <a:rPr lang="en-US" dirty="0">
                <a:solidFill>
                  <a:schemeClr val="tx1"/>
                </a:solidFill>
                <a:latin typeface="Arial" panose="020B0604020202020204" pitchFamily="34" charset="0"/>
              </a:rPr>
              <a:t>caustic soda</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and power to safely stop a leak of the magnitude produced</a:t>
            </a:r>
          </a:p>
          <a:p>
            <a:endParaRPr lang="en-US" dirty="0"/>
          </a:p>
        </p:txBody>
      </p:sp>
      <p:pic>
        <p:nvPicPr>
          <p:cNvPr id="5122" name="Picture 2" descr="Bhopal Gas Tragedy Widows Await Pension For 13 Months">
            <a:extLst>
              <a:ext uri="{FF2B5EF4-FFF2-40B4-BE49-F238E27FC236}">
                <a16:creationId xmlns:a16="http://schemas.microsoft.com/office/drawing/2014/main" id="{70F9051C-E778-44FB-9808-23686FC72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991" y="2590800"/>
            <a:ext cx="4463844" cy="355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2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C8EB-513D-4E99-A71C-308A716CF0A3}"/>
              </a:ext>
            </a:extLst>
          </p:cNvPr>
          <p:cNvSpPr>
            <a:spLocks noGrp="1"/>
          </p:cNvSpPr>
          <p:nvPr>
            <p:ph type="title"/>
          </p:nvPr>
        </p:nvSpPr>
        <p:spPr/>
        <p:txBody>
          <a:bodyPr/>
          <a:lstStyle/>
          <a:p>
            <a:r>
              <a:rPr lang="en-US" b="0" i="0" dirty="0">
                <a:solidFill>
                  <a:schemeClr val="bg1"/>
                </a:solidFill>
                <a:effectLst/>
                <a:latin typeface="Linux Libertine"/>
              </a:rPr>
              <a:t>Long-term effects</a:t>
            </a:r>
            <a:br>
              <a:rPr lang="en-US" b="0" i="0" dirty="0">
                <a:solidFill>
                  <a:srgbClr val="000000"/>
                </a:solidFill>
                <a:effectLst/>
                <a:latin typeface="Linux Libertine"/>
              </a:rPr>
            </a:br>
            <a:endParaRPr lang="en-US" dirty="0"/>
          </a:p>
        </p:txBody>
      </p:sp>
      <p:sp>
        <p:nvSpPr>
          <p:cNvPr id="3" name="Content Placeholder 2">
            <a:extLst>
              <a:ext uri="{FF2B5EF4-FFF2-40B4-BE49-F238E27FC236}">
                <a16:creationId xmlns:a16="http://schemas.microsoft.com/office/drawing/2014/main" id="{83E861A4-B17C-4B01-9C81-CE965811B0ED}"/>
              </a:ext>
            </a:extLst>
          </p:cNvPr>
          <p:cNvSpPr>
            <a:spLocks noGrp="1"/>
          </p:cNvSpPr>
          <p:nvPr>
            <p:ph idx="1"/>
          </p:nvPr>
        </p:nvSpPr>
        <p:spPr>
          <a:xfrm>
            <a:off x="591672" y="2456329"/>
            <a:ext cx="6078069" cy="3563471"/>
          </a:xfrm>
        </p:spPr>
        <p:txBody>
          <a:bodyPr>
            <a:normAutofit lnSpcReduction="10000"/>
          </a:bodyPr>
          <a:lstStyle/>
          <a:p>
            <a:pPr algn="l">
              <a:buFont typeface="Arial" panose="020B0604020202020204" pitchFamily="34" charset="0"/>
              <a:buChar char="•"/>
            </a:pPr>
            <a:r>
              <a:rPr lang="en-US" b="0" i="0" dirty="0">
                <a:solidFill>
                  <a:schemeClr val="tx1"/>
                </a:solidFill>
                <a:effectLst/>
                <a:latin typeface="Arial" panose="020B0604020202020204" pitchFamily="34" charset="0"/>
              </a:rPr>
              <a:t>Eyes: Chronic </a:t>
            </a:r>
            <a:r>
              <a:rPr lang="en-US" dirty="0">
                <a:solidFill>
                  <a:schemeClr val="tx1"/>
                </a:solidFill>
                <a:latin typeface="Arial" panose="020B0604020202020204" pitchFamily="34" charset="0"/>
              </a:rPr>
              <a:t>conjunctivitis</a:t>
            </a:r>
            <a:r>
              <a:rPr lang="en-US" b="0" i="0" dirty="0">
                <a:solidFill>
                  <a:schemeClr val="tx1"/>
                </a:solidFill>
                <a:effectLst/>
                <a:latin typeface="Arial" panose="020B0604020202020204" pitchFamily="34" charset="0"/>
              </a:rPr>
              <a:t>, scars on cornea, </a:t>
            </a:r>
            <a:r>
              <a:rPr lang="en-US" dirty="0">
                <a:solidFill>
                  <a:schemeClr val="tx1"/>
                </a:solidFill>
                <a:latin typeface="Arial" panose="020B0604020202020204" pitchFamily="34" charset="0"/>
              </a:rPr>
              <a:t>corneal opacities</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early cataracts</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dirty="0">
                <a:solidFill>
                  <a:schemeClr val="tx1"/>
                </a:solidFill>
                <a:latin typeface="Arial" panose="020B0604020202020204" pitchFamily="34" charset="0"/>
              </a:rPr>
              <a:t>Respiratory tracts</a:t>
            </a:r>
            <a:r>
              <a:rPr lang="en-US" b="0" i="0" dirty="0">
                <a:solidFill>
                  <a:schemeClr val="tx1"/>
                </a:solidFill>
                <a:effectLst/>
                <a:latin typeface="Arial" panose="020B0604020202020204" pitchFamily="34" charset="0"/>
              </a:rPr>
              <a:t>: Obstructive and/or restrictive disease, </a:t>
            </a:r>
            <a:r>
              <a:rPr lang="en-US" dirty="0">
                <a:solidFill>
                  <a:schemeClr val="tx1"/>
                </a:solidFill>
                <a:latin typeface="Arial" panose="020B0604020202020204" pitchFamily="34" charset="0"/>
              </a:rPr>
              <a:t>pulmonary fibrosis</a:t>
            </a:r>
            <a:r>
              <a:rPr lang="en-US" b="0" i="0" dirty="0">
                <a:solidFill>
                  <a:schemeClr val="tx1"/>
                </a:solidFill>
                <a:effectLst/>
                <a:latin typeface="Arial" panose="020B0604020202020204" pitchFamily="34" charset="0"/>
              </a:rPr>
              <a:t>, aggravation of </a:t>
            </a:r>
            <a:r>
              <a:rPr lang="en-US" dirty="0">
                <a:solidFill>
                  <a:schemeClr val="tx1"/>
                </a:solidFill>
                <a:latin typeface="Arial" panose="020B0604020202020204" pitchFamily="34" charset="0"/>
              </a:rPr>
              <a:t>tuberculosis</a:t>
            </a:r>
            <a:r>
              <a:rPr lang="en-US" b="0" i="0" dirty="0">
                <a:solidFill>
                  <a:schemeClr val="tx1"/>
                </a:solidFill>
                <a:effectLst/>
                <a:latin typeface="Arial" panose="020B0604020202020204" pitchFamily="34" charset="0"/>
              </a:rPr>
              <a:t> and chronic </a:t>
            </a:r>
            <a:r>
              <a:rPr lang="en-US" dirty="0">
                <a:solidFill>
                  <a:schemeClr val="tx1"/>
                </a:solidFill>
                <a:latin typeface="Arial" panose="020B0604020202020204" pitchFamily="34" charset="0"/>
              </a:rPr>
              <a:t>bronchitis</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Neurological system: Impairment of memory, </a:t>
            </a:r>
            <a:r>
              <a:rPr lang="en-US" dirty="0">
                <a:solidFill>
                  <a:schemeClr val="tx1"/>
                </a:solidFill>
                <a:latin typeface="Arial" panose="020B0604020202020204" pitchFamily="34" charset="0"/>
              </a:rPr>
              <a:t>finer motor skills</a:t>
            </a:r>
            <a:r>
              <a:rPr lang="en-US" b="0" i="0" dirty="0">
                <a:solidFill>
                  <a:schemeClr val="tx1"/>
                </a:solidFill>
                <a:effectLst/>
                <a:latin typeface="Arial" panose="020B0604020202020204" pitchFamily="34" charset="0"/>
              </a:rPr>
              <a:t>, numbness, etc.</a:t>
            </a:r>
          </a:p>
          <a:p>
            <a:pPr algn="l">
              <a:buFont typeface="Arial" panose="020B0604020202020204" pitchFamily="34" charset="0"/>
              <a:buChar char="•"/>
            </a:pPr>
            <a:r>
              <a:rPr lang="en-US" b="0" i="0" dirty="0">
                <a:solidFill>
                  <a:schemeClr val="tx1"/>
                </a:solidFill>
                <a:effectLst/>
                <a:latin typeface="Arial" panose="020B0604020202020204" pitchFamily="34" charset="0"/>
              </a:rPr>
              <a:t>Psychological problems: </a:t>
            </a:r>
            <a:r>
              <a:rPr lang="en-US" dirty="0">
                <a:solidFill>
                  <a:schemeClr val="tx1"/>
                </a:solidFill>
                <a:latin typeface="Arial" panose="020B0604020202020204" pitchFamily="34" charset="0"/>
              </a:rPr>
              <a:t>Post traumatic stress disorder (PTSD)</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Children's health: </a:t>
            </a:r>
            <a:r>
              <a:rPr lang="en-US" dirty="0">
                <a:solidFill>
                  <a:schemeClr val="tx1"/>
                </a:solidFill>
                <a:latin typeface="Arial" panose="020B0604020202020204" pitchFamily="34" charset="0"/>
              </a:rPr>
              <a:t>Peri</a:t>
            </a:r>
            <a:r>
              <a:rPr lang="en-US" b="0" i="0" dirty="0">
                <a:solidFill>
                  <a:schemeClr val="tx1"/>
                </a:solidFill>
                <a:effectLst/>
                <a:latin typeface="Arial" panose="020B0604020202020204" pitchFamily="34" charset="0"/>
              </a:rPr>
              <a:t>- and </a:t>
            </a:r>
            <a:r>
              <a:rPr lang="en-US" dirty="0">
                <a:solidFill>
                  <a:schemeClr val="tx1"/>
                </a:solidFill>
                <a:latin typeface="Arial" panose="020B0604020202020204" pitchFamily="34" charset="0"/>
              </a:rPr>
              <a:t>neonatal</a:t>
            </a:r>
            <a:r>
              <a:rPr lang="en-US" b="0" i="0" dirty="0">
                <a:solidFill>
                  <a:schemeClr val="tx1"/>
                </a:solidFill>
                <a:effectLst/>
                <a:latin typeface="Arial" panose="020B0604020202020204" pitchFamily="34" charset="0"/>
              </a:rPr>
              <a:t> death rates increased. Failure to grow, intellectual impairment, etc.</a:t>
            </a:r>
          </a:p>
          <a:p>
            <a:endParaRPr lang="en-US" dirty="0"/>
          </a:p>
        </p:txBody>
      </p:sp>
      <p:pic>
        <p:nvPicPr>
          <p:cNvPr id="6146" name="Picture 2" descr="Bhopal disaster: Documents show how India &amp;amp; Union Carbide denied victims  their due">
            <a:extLst>
              <a:ext uri="{FF2B5EF4-FFF2-40B4-BE49-F238E27FC236}">
                <a16:creationId xmlns:a16="http://schemas.microsoft.com/office/drawing/2014/main" id="{3AB2B24E-9A08-422B-A93C-EDC771F0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947646" y="2456329"/>
            <a:ext cx="4554071" cy="356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43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8A2E-179E-4361-904A-EFA85135FE23}"/>
              </a:ext>
            </a:extLst>
          </p:cNvPr>
          <p:cNvSpPr>
            <a:spLocks noGrp="1"/>
          </p:cNvSpPr>
          <p:nvPr>
            <p:ph type="title"/>
          </p:nvPr>
        </p:nvSpPr>
        <p:spPr/>
        <p:txBody>
          <a:bodyPr/>
          <a:lstStyle/>
          <a:p>
            <a:r>
              <a:rPr lang="en-US" dirty="0"/>
              <a:t>Gas leak </a:t>
            </a:r>
          </a:p>
        </p:txBody>
      </p:sp>
      <p:sp>
        <p:nvSpPr>
          <p:cNvPr id="3" name="Content Placeholder 2">
            <a:extLst>
              <a:ext uri="{FF2B5EF4-FFF2-40B4-BE49-F238E27FC236}">
                <a16:creationId xmlns:a16="http://schemas.microsoft.com/office/drawing/2014/main" id="{5C4971D9-6B50-4A32-ABB7-6F7E8EEA82F9}"/>
              </a:ext>
            </a:extLst>
          </p:cNvPr>
          <p:cNvSpPr>
            <a:spLocks noGrp="1"/>
          </p:cNvSpPr>
          <p:nvPr>
            <p:ph idx="1"/>
          </p:nvPr>
        </p:nvSpPr>
        <p:spPr>
          <a:xfrm>
            <a:off x="1154954" y="2603500"/>
            <a:ext cx="10705352" cy="3416300"/>
          </a:xfrm>
        </p:spPr>
        <p:txBody>
          <a:bodyPr>
            <a:normAutofit fontScale="77500" lnSpcReduction="20000"/>
          </a:bodyPr>
          <a:lstStyle/>
          <a:p>
            <a:r>
              <a:rPr lang="en-US" b="0" i="0" dirty="0">
                <a:solidFill>
                  <a:schemeClr val="tx1"/>
                </a:solidFill>
                <a:effectLst/>
                <a:latin typeface="Arial" panose="020B0604020202020204" pitchFamily="34" charset="0"/>
              </a:rPr>
              <a:t>By early December 1984, most of the plant's MIC related safety systems were malfunctioning and many valves and lines were in poor condition. </a:t>
            </a:r>
          </a:p>
          <a:p>
            <a:r>
              <a:rPr lang="en-US" b="0" i="0" dirty="0">
                <a:solidFill>
                  <a:schemeClr val="tx1"/>
                </a:solidFill>
                <a:effectLst/>
                <a:latin typeface="Arial" panose="020B0604020202020204" pitchFamily="34" charset="0"/>
              </a:rPr>
              <a:t>In addition, several </a:t>
            </a:r>
            <a:r>
              <a:rPr lang="en-US" dirty="0">
                <a:solidFill>
                  <a:schemeClr val="tx1"/>
                </a:solidFill>
                <a:latin typeface="Arial" panose="020B0604020202020204" pitchFamily="34" charset="0"/>
              </a:rPr>
              <a:t>vent gas scrubbers</a:t>
            </a:r>
            <a:r>
              <a:rPr lang="en-US" b="0" i="0" dirty="0">
                <a:solidFill>
                  <a:schemeClr val="tx1"/>
                </a:solidFill>
                <a:effectLst/>
                <a:latin typeface="Arial" panose="020B0604020202020204" pitchFamily="34" charset="0"/>
              </a:rPr>
              <a:t> had been out of service as well as the steam boiler, intended to clean the pipes.</a:t>
            </a:r>
            <a:endParaRPr lang="en-US" b="0" i="0" baseline="30000" dirty="0">
              <a:solidFill>
                <a:schemeClr val="tx1"/>
              </a:solidFill>
              <a:effectLst/>
              <a:latin typeface="Arial" panose="020B0604020202020204" pitchFamily="34" charset="0"/>
            </a:endParaRPr>
          </a:p>
          <a:p>
            <a:r>
              <a:rPr lang="en-US" b="0" i="0" dirty="0">
                <a:solidFill>
                  <a:schemeClr val="tx1"/>
                </a:solidFill>
                <a:effectLst/>
                <a:latin typeface="Arial" panose="020B0604020202020204" pitchFamily="34" charset="0"/>
              </a:rPr>
              <a:t> During the late evening hours of 2 December 1984, water was believed to have entered Tank E610 via a side pipe during attempts to unclog it. The tank still contained the 42 tons of MIC that had been there since late October.</a:t>
            </a:r>
            <a:endParaRPr lang="en-US" b="0" i="0" baseline="30000" dirty="0">
              <a:solidFill>
                <a:schemeClr val="tx1"/>
              </a:solidFill>
              <a:effectLst/>
              <a:latin typeface="Arial" panose="020B0604020202020204" pitchFamily="34" charset="0"/>
            </a:endParaRPr>
          </a:p>
          <a:p>
            <a:r>
              <a:rPr lang="en-US" b="0" i="0" dirty="0">
                <a:solidFill>
                  <a:schemeClr val="tx1"/>
                </a:solidFill>
                <a:effectLst/>
                <a:latin typeface="Arial" panose="020B0604020202020204" pitchFamily="34" charset="0"/>
              </a:rPr>
              <a:t> The introduction of water into the tank resulted in a </a:t>
            </a:r>
            <a:r>
              <a:rPr lang="en-US" dirty="0">
                <a:solidFill>
                  <a:schemeClr val="tx1"/>
                </a:solidFill>
                <a:latin typeface="Arial" panose="020B0604020202020204" pitchFamily="34" charset="0"/>
              </a:rPr>
              <a:t>runaway</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exothermic reaction</a:t>
            </a:r>
            <a:r>
              <a:rPr lang="en-US" b="0" i="0" dirty="0">
                <a:solidFill>
                  <a:schemeClr val="tx1"/>
                </a:solidFill>
                <a:effectLst/>
                <a:latin typeface="Arial" panose="020B0604020202020204" pitchFamily="34" charset="0"/>
              </a:rPr>
              <a:t>, which was accelerated by contaminants, high ambient temperatures and various other factors, such as the presence of iron from corroding non-stainless steel pipelines.</a:t>
            </a:r>
            <a:endParaRPr lang="en-US" b="0" i="0" baseline="30000" dirty="0">
              <a:solidFill>
                <a:schemeClr val="tx1"/>
              </a:solidFill>
              <a:effectLst/>
              <a:latin typeface="Arial" panose="020B0604020202020204" pitchFamily="34" charset="0"/>
            </a:endParaRPr>
          </a:p>
          <a:p>
            <a:r>
              <a:rPr lang="en-US" b="0" i="0" dirty="0">
                <a:solidFill>
                  <a:schemeClr val="tx1"/>
                </a:solidFill>
                <a:effectLst/>
                <a:latin typeface="Arial" panose="020B0604020202020204" pitchFamily="34" charset="0"/>
              </a:rPr>
              <a:t> The pressure in tank E610, although initially nominal at 2 psi at 10:30 p.m., it had reached 10 psi by 11 p.m. Two different senior refinery employees assumed the reading was instrumentation malfunction.</a:t>
            </a:r>
            <a:endParaRPr lang="en-US" b="0" i="0" baseline="30000" dirty="0">
              <a:solidFill>
                <a:schemeClr val="tx1"/>
              </a:solidFill>
              <a:effectLst/>
              <a:latin typeface="Arial" panose="020B0604020202020204" pitchFamily="34" charset="0"/>
            </a:endParaRPr>
          </a:p>
          <a:p>
            <a:r>
              <a:rPr lang="en-US" b="0" i="0" dirty="0">
                <a:solidFill>
                  <a:schemeClr val="tx1"/>
                </a:solidFill>
                <a:effectLst/>
                <a:latin typeface="Arial" panose="020B0604020202020204" pitchFamily="34" charset="0"/>
              </a:rPr>
              <a:t> By 11:30 p.m., workers in the MIC area were feeling the effects of minor exposure to MIC gas, and began to look for a leak. One was found by 11:45 p.m., and reported to the MIC supervisor on duty at the time. The decision was made to address the problem after a 12:15 a.m. tea break, and in the meantime, employees were instructed to continue looking for leaks.</a:t>
            </a:r>
          </a:p>
          <a:p>
            <a:r>
              <a:rPr lang="en-US" b="0" i="0" dirty="0">
                <a:solidFill>
                  <a:schemeClr val="tx1"/>
                </a:solidFill>
                <a:effectLst/>
                <a:latin typeface="Arial" panose="020B0604020202020204" pitchFamily="34" charset="0"/>
              </a:rPr>
              <a:t> The incident was discussed by MIC area employees during the break.</a:t>
            </a:r>
            <a:endParaRPr lang="en-US" dirty="0">
              <a:solidFill>
                <a:schemeClr val="tx1"/>
              </a:solidFill>
            </a:endParaRPr>
          </a:p>
        </p:txBody>
      </p:sp>
    </p:spTree>
    <p:extLst>
      <p:ext uri="{BB962C8B-B14F-4D97-AF65-F5344CB8AC3E}">
        <p14:creationId xmlns:p14="http://schemas.microsoft.com/office/powerpoint/2010/main" val="118557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11BC-4D58-4A94-8220-C48E4803566C}"/>
              </a:ext>
            </a:extLst>
          </p:cNvPr>
          <p:cNvSpPr>
            <a:spLocks noGrp="1"/>
          </p:cNvSpPr>
          <p:nvPr>
            <p:ph type="title"/>
          </p:nvPr>
        </p:nvSpPr>
        <p:spPr/>
        <p:txBody>
          <a:bodyPr/>
          <a:lstStyle/>
          <a:p>
            <a:r>
              <a:rPr lang="en-US" b="1" dirty="0">
                <a:solidFill>
                  <a:schemeClr val="bg1"/>
                </a:solidFill>
                <a:latin typeface="Arial" panose="020B0604020202020204" pitchFamily="34" charset="0"/>
              </a:rPr>
              <a:t>cloud Gas composition</a:t>
            </a:r>
            <a:br>
              <a:rPr lang="en-US" b="1"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A854634-271A-4C08-AFAE-CC81FC7E467A}"/>
              </a:ext>
            </a:extLst>
          </p:cNvPr>
          <p:cNvSpPr>
            <a:spLocks noGrp="1"/>
          </p:cNvSpPr>
          <p:nvPr>
            <p:ph idx="1"/>
          </p:nvPr>
        </p:nvSpPr>
        <p:spPr>
          <a:xfrm>
            <a:off x="385483" y="2375647"/>
            <a:ext cx="6391836" cy="3644153"/>
          </a:xfrm>
        </p:spPr>
        <p:txBody>
          <a:bodyPr>
            <a:normAutofit fontScale="92500" lnSpcReduction="10000"/>
          </a:bodyPr>
          <a:lstStyle/>
          <a:p>
            <a:pPr algn="l"/>
            <a:r>
              <a:rPr lang="en-US" b="0" i="0" dirty="0">
                <a:solidFill>
                  <a:schemeClr val="tx1"/>
                </a:solidFill>
                <a:effectLst/>
                <a:latin typeface="Arial" panose="020B0604020202020204" pitchFamily="34" charset="0"/>
              </a:rPr>
              <a:t>Apart from MIC, based on laboratory simulation conditions, the gas cloud most likely also contained </a:t>
            </a:r>
            <a:r>
              <a:rPr lang="en-US" dirty="0">
                <a:solidFill>
                  <a:schemeClr val="tx1"/>
                </a:solidFill>
                <a:latin typeface="Arial" panose="020B0604020202020204" pitchFamily="34" charset="0"/>
              </a:rPr>
              <a:t>chloroform</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dichloromethane</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hydrogen</a:t>
            </a:r>
            <a:r>
              <a:rPr lang="en-US" b="0" i="0" u="none" strike="noStrike" dirty="0">
                <a:solidFill>
                  <a:schemeClr val="tx1"/>
                </a:solidFill>
                <a:effectLst/>
                <a:latin typeface="Arial" panose="020B0604020202020204" pitchFamily="34" charset="0"/>
                <a:hlinkClick r:id="rId2" tooltip="Hydrogen chloride">
                  <a:extLst>
                    <a:ext uri="{A12FA001-AC4F-418D-AE19-62706E023703}">
                      <ahyp:hlinkClr xmlns:ahyp="http://schemas.microsoft.com/office/drawing/2018/hyperlinkcolor" val="tx"/>
                    </a:ext>
                  </a:extLst>
                </a:hlinkClick>
              </a:rPr>
              <a:t> </a:t>
            </a:r>
            <a:r>
              <a:rPr lang="en-US" dirty="0">
                <a:solidFill>
                  <a:schemeClr val="tx1"/>
                </a:solidFill>
                <a:latin typeface="Arial" panose="020B0604020202020204" pitchFamily="34" charset="0"/>
              </a:rPr>
              <a:t>chloride</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methylamine</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dimethylamine</a:t>
            </a: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trimethylamine</a:t>
            </a:r>
            <a:r>
              <a:rPr lang="en-US" b="0" i="0" dirty="0">
                <a:solidFill>
                  <a:schemeClr val="tx1"/>
                </a:solidFill>
                <a:effectLst/>
                <a:latin typeface="Arial" panose="020B0604020202020204" pitchFamily="34" charset="0"/>
              </a:rPr>
              <a:t> and </a:t>
            </a:r>
            <a:r>
              <a:rPr lang="en-US" dirty="0">
                <a:solidFill>
                  <a:schemeClr val="tx1"/>
                </a:solidFill>
                <a:latin typeface="Arial" panose="020B0604020202020204" pitchFamily="34" charset="0"/>
              </a:rPr>
              <a:t>carbon dioxide</a:t>
            </a:r>
            <a:r>
              <a:rPr lang="en-US" b="0" i="0" dirty="0">
                <a:solidFill>
                  <a:schemeClr val="tx1"/>
                </a:solidFill>
                <a:effectLst/>
                <a:latin typeface="Arial" panose="020B0604020202020204" pitchFamily="34" charset="0"/>
              </a:rPr>
              <a:t>, that was either present in the tank or was produced in the storage tank when MIC, chloroform and water reacted. </a:t>
            </a:r>
          </a:p>
          <a:p>
            <a:pPr algn="l"/>
            <a:r>
              <a:rPr lang="en-US" b="0" i="0" dirty="0">
                <a:solidFill>
                  <a:schemeClr val="tx1"/>
                </a:solidFill>
                <a:effectLst/>
                <a:latin typeface="Arial" panose="020B0604020202020204" pitchFamily="34" charset="0"/>
              </a:rPr>
              <a:t>The gas cloud, composed mainly of materials denser than air, stayed close to the ground and spread in a southeasterly direction affecting the nearby communities. The chemical reactions may have produced a liquid or solid </a:t>
            </a:r>
            <a:r>
              <a:rPr lang="en-US" dirty="0">
                <a:solidFill>
                  <a:schemeClr val="tx1"/>
                </a:solidFill>
                <a:latin typeface="Arial" panose="020B0604020202020204" pitchFamily="34" charset="0"/>
              </a:rPr>
              <a:t>aerosol. </a:t>
            </a:r>
          </a:p>
          <a:p>
            <a:pPr algn="l"/>
            <a:r>
              <a:rPr lang="en-US" dirty="0">
                <a:solidFill>
                  <a:schemeClr val="tx1"/>
                </a:solidFill>
                <a:latin typeface="Arial" panose="020B0604020202020204" pitchFamily="34" charset="0"/>
              </a:rPr>
              <a:t>Laboratory</a:t>
            </a:r>
            <a:r>
              <a:rPr lang="en-US" b="0" i="0" dirty="0">
                <a:solidFill>
                  <a:schemeClr val="tx1"/>
                </a:solidFill>
                <a:effectLst/>
                <a:latin typeface="Arial" panose="020B0604020202020204" pitchFamily="34" charset="0"/>
              </a:rPr>
              <a:t> investigations by CSIR and UCC scientists failed to demonstrate the presence of hydrogen cyanide.</a:t>
            </a:r>
          </a:p>
          <a:p>
            <a:endParaRPr lang="en-US" dirty="0"/>
          </a:p>
        </p:txBody>
      </p:sp>
      <p:pic>
        <p:nvPicPr>
          <p:cNvPr id="2050" name="Picture 2" descr="Bhopal Gas Tragedy">
            <a:extLst>
              <a:ext uri="{FF2B5EF4-FFF2-40B4-BE49-F238E27FC236}">
                <a16:creationId xmlns:a16="http://schemas.microsoft.com/office/drawing/2014/main" id="{F5186C9C-61C8-4E79-8AF1-6AC2AA2F8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035" y="2375647"/>
            <a:ext cx="4670612" cy="35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5E4B-185A-40C2-AAED-A1D9182DC1B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86A2C49-CCFC-4F26-BFB4-4E62C24275CA}"/>
              </a:ext>
            </a:extLst>
          </p:cNvPr>
          <p:cNvSpPr>
            <a:spLocks noGrp="1"/>
          </p:cNvSpPr>
          <p:nvPr>
            <p:ph idx="1"/>
          </p:nvPr>
        </p:nvSpPr>
        <p:spPr/>
        <p:txBody>
          <a:bodyPr>
            <a:normAutofit/>
          </a:bodyPr>
          <a:lstStyle/>
          <a:p>
            <a:r>
              <a:rPr lang="en-US" sz="4800" b="1" dirty="0"/>
              <a:t>THANK YOU </a:t>
            </a:r>
          </a:p>
        </p:txBody>
      </p:sp>
    </p:spTree>
    <p:extLst>
      <p:ext uri="{BB962C8B-B14F-4D97-AF65-F5344CB8AC3E}">
        <p14:creationId xmlns:p14="http://schemas.microsoft.com/office/powerpoint/2010/main" val="3999061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59</TotalTime>
  <Words>816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Century Gothic</vt:lpstr>
      <vt:lpstr>Georgia</vt:lpstr>
      <vt:lpstr>Linux Libertine</vt:lpstr>
      <vt:lpstr>Wingdings</vt:lpstr>
      <vt:lpstr>Wingdings 3</vt:lpstr>
      <vt:lpstr>Ion Boardroom</vt:lpstr>
      <vt:lpstr>Name :- Sairaj Rajput Enrollment:- 2104030100820 Div-F  </vt:lpstr>
      <vt:lpstr>DISASTER MANAGEMENT </vt:lpstr>
      <vt:lpstr>Background OF BHOPAL DISASTER  </vt:lpstr>
      <vt:lpstr>Earlier leaks </vt:lpstr>
      <vt:lpstr>Leakage and its effects </vt:lpstr>
      <vt:lpstr>Long-term effects </vt:lpstr>
      <vt:lpstr>Gas leak </vt:lpstr>
      <vt:lpstr>cloud Gas composition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OF BHOPAL DISASTER</dc:title>
  <dc:creator>pradeep Singh Rathore</dc:creator>
  <cp:lastModifiedBy>pradeep Singh Rathore</cp:lastModifiedBy>
  <cp:revision>5</cp:revision>
  <dcterms:created xsi:type="dcterms:W3CDTF">2022-02-01T17:50:36Z</dcterms:created>
  <dcterms:modified xsi:type="dcterms:W3CDTF">2022-02-02T07:55:44Z</dcterms:modified>
</cp:coreProperties>
</file>