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9" r:id="rId5"/>
    <p:sldId id="270" r:id="rId6"/>
    <p:sldId id="268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3938" y="2155063"/>
            <a:ext cx="5056123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001F5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0739" y="3741801"/>
            <a:ext cx="746252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8600" y="1676400"/>
            <a:ext cx="7640461" cy="45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5622" y="1391767"/>
            <a:ext cx="7776698" cy="497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41730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759661"/>
            <a:ext cx="8376919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D0D7E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228600" cy="6858000"/>
            <a:chOff x="990600" y="0"/>
            <a:chExt cx="2286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8000"/>
                  </a:moveTo>
                  <a:lnTo>
                    <a:pt x="150875" y="6858000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D0D7E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476" y="0"/>
              <a:ext cx="78105" cy="6858000"/>
            </a:xfrm>
            <a:custGeom>
              <a:avLst/>
              <a:gdLst/>
              <a:ahLst/>
              <a:cxnLst/>
              <a:rect l="l" t="t" r="r" b="b"/>
              <a:pathLst>
                <a:path w="78105" h="6858000">
                  <a:moveTo>
                    <a:pt x="0" y="6858000"/>
                  </a:moveTo>
                  <a:lnTo>
                    <a:pt x="77724" y="6858000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9ECF4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9ECF4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24483" y="0"/>
            <a:ext cx="119380" cy="6858000"/>
            <a:chOff x="824483" y="0"/>
            <a:chExt cx="119380" cy="6858000"/>
          </a:xfrm>
        </p:grpSpPr>
        <p:sp>
          <p:nvSpPr>
            <p:cNvPr id="12" name="object 12"/>
            <p:cNvSpPr/>
            <p:nvPr/>
          </p:nvSpPr>
          <p:spPr>
            <a:xfrm>
              <a:off x="885443" y="0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4483" y="0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8" name="object 18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1C1D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183" y="5500115"/>
              <a:ext cx="137159" cy="137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9870" marR="5080" indent="-41275">
              <a:lnSpc>
                <a:spcPct val="100000"/>
              </a:lnSpc>
              <a:spcBef>
                <a:spcPts val="100"/>
              </a:spcBef>
            </a:pPr>
            <a:r>
              <a:rPr sz="4800" spc="-235" dirty="0"/>
              <a:t>C</a:t>
            </a:r>
            <a:r>
              <a:rPr spc="-235" dirty="0"/>
              <a:t>AR </a:t>
            </a:r>
            <a:r>
              <a:rPr sz="4800" spc="-254" dirty="0"/>
              <a:t>D</a:t>
            </a:r>
            <a:r>
              <a:rPr spc="-254" dirty="0"/>
              <a:t>AMAGE  </a:t>
            </a:r>
            <a:r>
              <a:rPr sz="4800" spc="-225" dirty="0"/>
              <a:t>A</a:t>
            </a:r>
            <a:r>
              <a:rPr spc="-225" dirty="0"/>
              <a:t>SSESSMENT</a:t>
            </a:r>
            <a:endParaRPr sz="4800"/>
          </a:p>
        </p:txBody>
      </p:sp>
      <p:sp>
        <p:nvSpPr>
          <p:cNvPr id="23" name="object 23"/>
          <p:cNvSpPr txBox="1"/>
          <p:nvPr/>
        </p:nvSpPr>
        <p:spPr>
          <a:xfrm>
            <a:off x="2618613" y="4525136"/>
            <a:ext cx="581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0979">
              <a:lnSpc>
                <a:spcPct val="100000"/>
              </a:lnSpc>
              <a:spcBef>
                <a:spcPts val="100"/>
              </a:spcBef>
              <a:tabLst>
                <a:tab pos="2707640" algn="l"/>
              </a:tabLst>
            </a:pPr>
            <a:r>
              <a:rPr lang="en-IN" sz="1800" b="1" spc="-5" dirty="0" smtClean="0">
                <a:solidFill>
                  <a:srgbClr val="1F487C"/>
                </a:solidFill>
                <a:latin typeface="Century Schoolbook L"/>
                <a:cs typeface="Century Schoolbook L"/>
              </a:rPr>
              <a:t>          </a:t>
            </a:r>
            <a:r>
              <a:rPr sz="1800" b="1" spc="-5" dirty="0" smtClean="0">
                <a:solidFill>
                  <a:srgbClr val="1F487C"/>
                </a:solidFill>
                <a:latin typeface="Century Schoolbook L"/>
                <a:cs typeface="Century Schoolbook L"/>
              </a:rPr>
              <a:t>APPLICATION </a:t>
            </a:r>
            <a:r>
              <a:rPr sz="1800" b="1" dirty="0">
                <a:solidFill>
                  <a:srgbClr val="1F487C"/>
                </a:solidFill>
                <a:latin typeface="Century Schoolbook L"/>
                <a:cs typeface="Century Schoolbook L"/>
              </a:rPr>
              <a:t>OF COMPUTER VISION </a:t>
            </a:r>
            <a:r>
              <a:rPr sz="1800" b="1" spc="-5" dirty="0">
                <a:solidFill>
                  <a:srgbClr val="1F487C"/>
                </a:solidFill>
                <a:latin typeface="Century Schoolbook L"/>
                <a:cs typeface="Century Schoolbook L"/>
              </a:rPr>
              <a:t>AND  DEEP</a:t>
            </a:r>
            <a:r>
              <a:rPr sz="1800" b="1" spc="-20" dirty="0">
                <a:solidFill>
                  <a:srgbClr val="1F487C"/>
                </a:solidFill>
                <a:latin typeface="Century Schoolbook L"/>
                <a:cs typeface="Century Schoolbook L"/>
              </a:rPr>
              <a:t> </a:t>
            </a:r>
            <a:r>
              <a:rPr sz="1800" b="1" spc="-5" dirty="0">
                <a:solidFill>
                  <a:srgbClr val="1F487C"/>
                </a:solidFill>
                <a:latin typeface="Century Schoolbook L"/>
                <a:cs typeface="Century Schoolbook L"/>
              </a:rPr>
              <a:t>LEARNING </a:t>
            </a:r>
            <a:r>
              <a:rPr sz="1800" b="1" spc="-5" dirty="0" smtClean="0">
                <a:solidFill>
                  <a:srgbClr val="1F487C"/>
                </a:solidFill>
                <a:latin typeface="Century Schoolbook L"/>
                <a:cs typeface="Century Schoolbook L"/>
              </a:rPr>
              <a:t>TO</a:t>
            </a:r>
            <a:r>
              <a:rPr lang="en-IN" sz="1800" b="1" spc="-5" dirty="0" smtClean="0">
                <a:solidFill>
                  <a:srgbClr val="1F487C"/>
                </a:solidFill>
                <a:latin typeface="Century Schoolbook L"/>
                <a:cs typeface="Century Schoolbook L"/>
              </a:rPr>
              <a:t> </a:t>
            </a:r>
            <a:r>
              <a:rPr sz="1800" b="1" spc="-5" dirty="0" smtClean="0">
                <a:solidFill>
                  <a:srgbClr val="1F487C"/>
                </a:solidFill>
                <a:latin typeface="Century Schoolbook L"/>
                <a:cs typeface="Century Schoolbook L"/>
              </a:rPr>
              <a:t>ASSESS </a:t>
            </a:r>
            <a:r>
              <a:rPr sz="1800" b="1" dirty="0">
                <a:solidFill>
                  <a:srgbClr val="1F487C"/>
                </a:solidFill>
                <a:latin typeface="Century Schoolbook L"/>
                <a:cs typeface="Century Schoolbook L"/>
              </a:rPr>
              <a:t>DAMAGED</a:t>
            </a:r>
            <a:r>
              <a:rPr sz="1800" b="1" spc="-85" dirty="0">
                <a:solidFill>
                  <a:srgbClr val="1F487C"/>
                </a:solidFill>
                <a:latin typeface="Century Schoolbook L"/>
                <a:cs typeface="Century Schoolbook L"/>
              </a:rPr>
              <a:t> </a:t>
            </a:r>
            <a:r>
              <a:rPr sz="1800" b="1" spc="-5" dirty="0">
                <a:solidFill>
                  <a:srgbClr val="1F487C"/>
                </a:solidFill>
                <a:latin typeface="Century Schoolbook L"/>
                <a:cs typeface="Century Schoolbook L"/>
              </a:rPr>
              <a:t>CARS</a:t>
            </a:r>
            <a:endParaRPr sz="1800" dirty="0">
              <a:latin typeface="Century Schoolbook L"/>
              <a:cs typeface="Century Schoolbook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1838909"/>
            <a:ext cx="179514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0" dirty="0">
                <a:solidFill>
                  <a:srgbClr val="00AFEF"/>
                </a:solidFill>
                <a:latin typeface="DejaVu Sans"/>
                <a:cs typeface="DejaVu Sans"/>
              </a:rPr>
              <a:t>We </a:t>
            </a:r>
            <a:r>
              <a:rPr sz="2000" spc="-195" dirty="0">
                <a:solidFill>
                  <a:srgbClr val="00AFEF"/>
                </a:solidFill>
                <a:latin typeface="DejaVu Sans"/>
                <a:cs typeface="DejaVu Sans"/>
              </a:rPr>
              <a:t>fine-tune</a:t>
            </a:r>
            <a:r>
              <a:rPr sz="2000" spc="-100" dirty="0">
                <a:solidFill>
                  <a:srgbClr val="00AFEF"/>
                </a:solidFill>
                <a:latin typeface="DejaVu Sans"/>
                <a:cs typeface="DejaVu Sans"/>
              </a:rPr>
              <a:t> </a:t>
            </a:r>
            <a:r>
              <a:rPr sz="2000" spc="-180" dirty="0">
                <a:solidFill>
                  <a:srgbClr val="00AFEF"/>
                </a:solidFill>
                <a:latin typeface="DejaVu Sans"/>
                <a:cs typeface="DejaVu Sans"/>
              </a:rPr>
              <a:t>last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solidFill>
                  <a:srgbClr val="00AFEF"/>
                </a:solidFill>
                <a:latin typeface="DejaVu Sans"/>
                <a:cs typeface="DejaVu Sans"/>
              </a:rPr>
              <a:t>group </a:t>
            </a:r>
            <a:r>
              <a:rPr sz="2000" spc="-195" dirty="0">
                <a:solidFill>
                  <a:srgbClr val="00AFEF"/>
                </a:solidFill>
                <a:latin typeface="DejaVu Sans"/>
                <a:cs typeface="DejaVu Sans"/>
              </a:rPr>
              <a:t>of</a:t>
            </a:r>
            <a:r>
              <a:rPr sz="2000" spc="-140" dirty="0">
                <a:solidFill>
                  <a:srgbClr val="00AFEF"/>
                </a:solidFill>
                <a:latin typeface="DejaVu Sans"/>
                <a:cs typeface="DejaVu Sans"/>
              </a:rPr>
              <a:t> </a:t>
            </a:r>
            <a:r>
              <a:rPr sz="2000" spc="-215" dirty="0">
                <a:solidFill>
                  <a:srgbClr val="00AFEF"/>
                </a:solidFill>
                <a:latin typeface="DejaVu Sans"/>
                <a:cs typeface="DejaVu Sans"/>
              </a:rPr>
              <a:t>layers</a:t>
            </a:r>
            <a:endParaRPr sz="20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78808" y="2516123"/>
            <a:ext cx="3759835" cy="1841500"/>
            <a:chOff x="4178808" y="2516123"/>
            <a:chExt cx="3759835" cy="1841500"/>
          </a:xfrm>
        </p:grpSpPr>
        <p:sp>
          <p:nvSpPr>
            <p:cNvPr id="4" name="object 4"/>
            <p:cNvSpPr/>
            <p:nvPr/>
          </p:nvSpPr>
          <p:spPr>
            <a:xfrm>
              <a:off x="4622292" y="3797807"/>
              <a:ext cx="505980" cy="352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1762" y="3505961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1371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371600" y="838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6FC0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1762" y="3505961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95114" y="2516123"/>
              <a:ext cx="103505" cy="914400"/>
            </a:xfrm>
            <a:custGeom>
              <a:avLst/>
              <a:gdLst/>
              <a:ahLst/>
              <a:cxnLst/>
              <a:rect l="l" t="t" r="r" b="b"/>
              <a:pathLst>
                <a:path w="103504" h="914400">
                  <a:moveTo>
                    <a:pt x="7112" y="818261"/>
                  </a:moveTo>
                  <a:lnTo>
                    <a:pt x="1015" y="821816"/>
                  </a:lnTo>
                  <a:lnTo>
                    <a:pt x="0" y="825753"/>
                  </a:lnTo>
                  <a:lnTo>
                    <a:pt x="51562" y="914400"/>
                  </a:lnTo>
                  <a:lnTo>
                    <a:pt x="58922" y="901826"/>
                  </a:lnTo>
                  <a:lnTo>
                    <a:pt x="45212" y="901826"/>
                  </a:lnTo>
                  <a:lnTo>
                    <a:pt x="45254" y="878386"/>
                  </a:lnTo>
                  <a:lnTo>
                    <a:pt x="12700" y="822325"/>
                  </a:lnTo>
                  <a:lnTo>
                    <a:pt x="11049" y="819276"/>
                  </a:lnTo>
                  <a:lnTo>
                    <a:pt x="7112" y="818261"/>
                  </a:lnTo>
                  <a:close/>
                </a:path>
                <a:path w="103504" h="914400">
                  <a:moveTo>
                    <a:pt x="45254" y="878386"/>
                  </a:moveTo>
                  <a:lnTo>
                    <a:pt x="45212" y="901826"/>
                  </a:lnTo>
                  <a:lnTo>
                    <a:pt x="57912" y="901826"/>
                  </a:lnTo>
                  <a:lnTo>
                    <a:pt x="57917" y="898651"/>
                  </a:lnTo>
                  <a:lnTo>
                    <a:pt x="46100" y="898651"/>
                  </a:lnTo>
                  <a:lnTo>
                    <a:pt x="51582" y="889282"/>
                  </a:lnTo>
                  <a:lnTo>
                    <a:pt x="45254" y="878386"/>
                  </a:lnTo>
                  <a:close/>
                </a:path>
                <a:path w="103504" h="914400">
                  <a:moveTo>
                    <a:pt x="96393" y="818388"/>
                  </a:moveTo>
                  <a:lnTo>
                    <a:pt x="92456" y="819530"/>
                  </a:lnTo>
                  <a:lnTo>
                    <a:pt x="90677" y="822451"/>
                  </a:lnTo>
                  <a:lnTo>
                    <a:pt x="57956" y="878386"/>
                  </a:lnTo>
                  <a:lnTo>
                    <a:pt x="57912" y="901826"/>
                  </a:lnTo>
                  <a:lnTo>
                    <a:pt x="58922" y="901826"/>
                  </a:lnTo>
                  <a:lnTo>
                    <a:pt x="103377" y="825880"/>
                  </a:lnTo>
                  <a:lnTo>
                    <a:pt x="102362" y="821943"/>
                  </a:lnTo>
                  <a:lnTo>
                    <a:pt x="99313" y="820165"/>
                  </a:lnTo>
                  <a:lnTo>
                    <a:pt x="96393" y="818388"/>
                  </a:lnTo>
                  <a:close/>
                </a:path>
                <a:path w="103504" h="914400">
                  <a:moveTo>
                    <a:pt x="51582" y="889282"/>
                  </a:moveTo>
                  <a:lnTo>
                    <a:pt x="46100" y="898651"/>
                  </a:lnTo>
                  <a:lnTo>
                    <a:pt x="57023" y="898651"/>
                  </a:lnTo>
                  <a:lnTo>
                    <a:pt x="51582" y="889282"/>
                  </a:lnTo>
                  <a:close/>
                </a:path>
                <a:path w="103504" h="914400">
                  <a:moveTo>
                    <a:pt x="57954" y="878388"/>
                  </a:moveTo>
                  <a:lnTo>
                    <a:pt x="51582" y="889282"/>
                  </a:lnTo>
                  <a:lnTo>
                    <a:pt x="57023" y="898651"/>
                  </a:lnTo>
                  <a:lnTo>
                    <a:pt x="57917" y="898651"/>
                  </a:lnTo>
                  <a:lnTo>
                    <a:pt x="57954" y="878388"/>
                  </a:lnTo>
                  <a:close/>
                </a:path>
                <a:path w="103504" h="914400">
                  <a:moveTo>
                    <a:pt x="59562" y="0"/>
                  </a:moveTo>
                  <a:lnTo>
                    <a:pt x="46862" y="0"/>
                  </a:lnTo>
                  <a:lnTo>
                    <a:pt x="45256" y="878388"/>
                  </a:lnTo>
                  <a:lnTo>
                    <a:pt x="51582" y="889282"/>
                  </a:lnTo>
                  <a:lnTo>
                    <a:pt x="57954" y="878388"/>
                  </a:lnTo>
                  <a:lnTo>
                    <a:pt x="59562" y="0"/>
                  </a:lnTo>
                  <a:close/>
                </a:path>
              </a:pathLst>
            </a:custGeom>
            <a:solidFill>
              <a:srgbClr val="2A6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3362" y="3734561"/>
              <a:ext cx="2362200" cy="457200"/>
            </a:xfrm>
            <a:custGeom>
              <a:avLst/>
              <a:gdLst/>
              <a:ahLst/>
              <a:cxnLst/>
              <a:rect l="l" t="t" r="r" b="b"/>
              <a:pathLst>
                <a:path w="2362200" h="457200">
                  <a:moveTo>
                    <a:pt x="23621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62199" y="457200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FF00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3362" y="3734561"/>
              <a:ext cx="2362200" cy="457200"/>
            </a:xfrm>
            <a:custGeom>
              <a:avLst/>
              <a:gdLst/>
              <a:ahLst/>
              <a:cxnLst/>
              <a:rect l="l" t="t" r="r" b="b"/>
              <a:pathLst>
                <a:path w="2362200" h="457200">
                  <a:moveTo>
                    <a:pt x="0" y="457200"/>
                  </a:moveTo>
                  <a:lnTo>
                    <a:pt x="2362199" y="457200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FF3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0238" y="2590799"/>
              <a:ext cx="103505" cy="1066800"/>
            </a:xfrm>
            <a:custGeom>
              <a:avLst/>
              <a:gdLst/>
              <a:ahLst/>
              <a:cxnLst/>
              <a:rect l="l" t="t" r="r" b="b"/>
              <a:pathLst>
                <a:path w="103504" h="1066800">
                  <a:moveTo>
                    <a:pt x="7111" y="970661"/>
                  </a:moveTo>
                  <a:lnTo>
                    <a:pt x="1015" y="974216"/>
                  </a:lnTo>
                  <a:lnTo>
                    <a:pt x="0" y="978153"/>
                  </a:lnTo>
                  <a:lnTo>
                    <a:pt x="51561" y="1066800"/>
                  </a:lnTo>
                  <a:lnTo>
                    <a:pt x="58922" y="1054227"/>
                  </a:lnTo>
                  <a:lnTo>
                    <a:pt x="45211" y="1054227"/>
                  </a:lnTo>
                  <a:lnTo>
                    <a:pt x="45248" y="1030779"/>
                  </a:lnTo>
                  <a:lnTo>
                    <a:pt x="10921" y="971676"/>
                  </a:lnTo>
                  <a:lnTo>
                    <a:pt x="7111" y="970661"/>
                  </a:lnTo>
                  <a:close/>
                </a:path>
                <a:path w="103504" h="1066800">
                  <a:moveTo>
                    <a:pt x="45248" y="1030779"/>
                  </a:moveTo>
                  <a:lnTo>
                    <a:pt x="45211" y="1054227"/>
                  </a:lnTo>
                  <a:lnTo>
                    <a:pt x="57911" y="1054227"/>
                  </a:lnTo>
                  <a:lnTo>
                    <a:pt x="57916" y="1051052"/>
                  </a:lnTo>
                  <a:lnTo>
                    <a:pt x="46100" y="1051052"/>
                  </a:lnTo>
                  <a:lnTo>
                    <a:pt x="51581" y="1041682"/>
                  </a:lnTo>
                  <a:lnTo>
                    <a:pt x="45248" y="1030779"/>
                  </a:lnTo>
                  <a:close/>
                </a:path>
                <a:path w="103504" h="1066800">
                  <a:moveTo>
                    <a:pt x="96265" y="970788"/>
                  </a:moveTo>
                  <a:lnTo>
                    <a:pt x="92455" y="971803"/>
                  </a:lnTo>
                  <a:lnTo>
                    <a:pt x="57959" y="1030779"/>
                  </a:lnTo>
                  <a:lnTo>
                    <a:pt x="57911" y="1054227"/>
                  </a:lnTo>
                  <a:lnTo>
                    <a:pt x="58922" y="1054227"/>
                  </a:lnTo>
                  <a:lnTo>
                    <a:pt x="103377" y="978280"/>
                  </a:lnTo>
                  <a:lnTo>
                    <a:pt x="102361" y="974344"/>
                  </a:lnTo>
                  <a:lnTo>
                    <a:pt x="96265" y="970788"/>
                  </a:lnTo>
                  <a:close/>
                </a:path>
                <a:path w="103504" h="1066800">
                  <a:moveTo>
                    <a:pt x="51581" y="1041682"/>
                  </a:moveTo>
                  <a:lnTo>
                    <a:pt x="46100" y="1051052"/>
                  </a:lnTo>
                  <a:lnTo>
                    <a:pt x="57022" y="1051052"/>
                  </a:lnTo>
                  <a:lnTo>
                    <a:pt x="51581" y="1041682"/>
                  </a:lnTo>
                  <a:close/>
                </a:path>
                <a:path w="103504" h="1066800">
                  <a:moveTo>
                    <a:pt x="57948" y="1030797"/>
                  </a:moveTo>
                  <a:lnTo>
                    <a:pt x="51581" y="1041682"/>
                  </a:lnTo>
                  <a:lnTo>
                    <a:pt x="57022" y="1051052"/>
                  </a:lnTo>
                  <a:lnTo>
                    <a:pt x="57916" y="1051052"/>
                  </a:lnTo>
                  <a:lnTo>
                    <a:pt x="57948" y="1030797"/>
                  </a:lnTo>
                  <a:close/>
                </a:path>
                <a:path w="103504" h="1066800">
                  <a:moveTo>
                    <a:pt x="59562" y="0"/>
                  </a:moveTo>
                  <a:lnTo>
                    <a:pt x="46862" y="0"/>
                  </a:lnTo>
                  <a:lnTo>
                    <a:pt x="45259" y="1030797"/>
                  </a:lnTo>
                  <a:lnTo>
                    <a:pt x="51581" y="1041682"/>
                  </a:lnTo>
                  <a:lnTo>
                    <a:pt x="57948" y="1030797"/>
                  </a:lnTo>
                  <a:lnTo>
                    <a:pt x="595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47028" y="1915109"/>
            <a:ext cx="205358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5785" algn="l"/>
                <a:tab pos="1486535" algn="l"/>
              </a:tabLst>
            </a:pPr>
            <a:r>
              <a:rPr sz="2000" spc="-385" dirty="0">
                <a:solidFill>
                  <a:srgbClr val="FF0000"/>
                </a:solidFill>
                <a:latin typeface="DejaVu Sans"/>
                <a:cs typeface="DejaVu Sans"/>
              </a:rPr>
              <a:t>W</a:t>
            </a:r>
            <a:r>
              <a:rPr sz="2000" spc="-110" dirty="0">
                <a:solidFill>
                  <a:srgbClr val="FF0000"/>
                </a:solidFill>
                <a:latin typeface="DejaVu Sans"/>
                <a:cs typeface="DejaVu Sans"/>
              </a:rPr>
              <a:t>e</a:t>
            </a:r>
            <a:r>
              <a:rPr sz="2000" dirty="0">
                <a:solidFill>
                  <a:srgbClr val="FF0000"/>
                </a:solidFill>
                <a:latin typeface="DejaVu Sans"/>
                <a:cs typeface="DejaVu Sans"/>
              </a:rPr>
              <a:t>	</a:t>
            </a:r>
            <a:r>
              <a:rPr sz="2000" spc="-165" dirty="0">
                <a:solidFill>
                  <a:srgbClr val="FF0000"/>
                </a:solidFill>
                <a:latin typeface="DejaVu Sans"/>
                <a:cs typeface="DejaVu Sans"/>
              </a:rPr>
              <a:t>r</a:t>
            </a:r>
            <a:r>
              <a:rPr sz="2000" spc="-254" dirty="0">
                <a:solidFill>
                  <a:srgbClr val="FF0000"/>
                </a:solidFill>
                <a:latin typeface="DejaVu Sans"/>
                <a:cs typeface="DejaVu Sans"/>
              </a:rPr>
              <a:t>e</a:t>
            </a:r>
            <a:r>
              <a:rPr sz="2000" spc="-105" dirty="0">
                <a:solidFill>
                  <a:srgbClr val="FF0000"/>
                </a:solidFill>
                <a:latin typeface="DejaVu Sans"/>
                <a:cs typeface="DejaVu Sans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DejaVu Sans"/>
                <a:cs typeface="DejaVu Sans"/>
              </a:rPr>
              <a:t>r</a:t>
            </a:r>
            <a:r>
              <a:rPr sz="2000" spc="-265" dirty="0">
                <a:solidFill>
                  <a:srgbClr val="FF0000"/>
                </a:solidFill>
                <a:latin typeface="DejaVu Sans"/>
                <a:cs typeface="DejaVu Sans"/>
              </a:rPr>
              <a:t>a</a:t>
            </a:r>
            <a:r>
              <a:rPr sz="2000" spc="-130" dirty="0">
                <a:solidFill>
                  <a:srgbClr val="FF0000"/>
                </a:solidFill>
                <a:latin typeface="DejaVu Sans"/>
                <a:cs typeface="DejaVu Sans"/>
              </a:rPr>
              <a:t>i</a:t>
            </a:r>
            <a:r>
              <a:rPr sz="2000" spc="-204" dirty="0">
                <a:solidFill>
                  <a:srgbClr val="FF0000"/>
                </a:solidFill>
                <a:latin typeface="DejaVu Sans"/>
                <a:cs typeface="DejaVu Sans"/>
              </a:rPr>
              <a:t>n</a:t>
            </a:r>
            <a:r>
              <a:rPr sz="2000" dirty="0">
                <a:solidFill>
                  <a:srgbClr val="FF0000"/>
                </a:solidFill>
                <a:latin typeface="DejaVu Sans"/>
                <a:cs typeface="DejaVu Sans"/>
              </a:rPr>
              <a:t>	</a:t>
            </a:r>
            <a:r>
              <a:rPr sz="2000" spc="-110" dirty="0">
                <a:solidFill>
                  <a:srgbClr val="FF0000"/>
                </a:solidFill>
                <a:latin typeface="DejaVu Sans"/>
                <a:cs typeface="DejaVu Sans"/>
              </a:rPr>
              <a:t>ful</a:t>
            </a:r>
            <a:r>
              <a:rPr sz="2000" spc="-125" dirty="0">
                <a:solidFill>
                  <a:srgbClr val="FF0000"/>
                </a:solidFill>
                <a:latin typeface="DejaVu Sans"/>
                <a:cs typeface="DejaVu Sans"/>
              </a:rPr>
              <a:t>l</a:t>
            </a:r>
            <a:r>
              <a:rPr sz="2000" spc="-185" dirty="0">
                <a:solidFill>
                  <a:srgbClr val="FF0000"/>
                </a:solidFill>
                <a:latin typeface="DejaVu Sans"/>
                <a:cs typeface="DejaVu Sans"/>
              </a:rPr>
              <a:t>y</a:t>
            </a:r>
            <a:r>
              <a:rPr sz="2000" spc="-35" dirty="0">
                <a:solidFill>
                  <a:srgbClr val="FF0000"/>
                </a:solidFill>
                <a:latin typeface="DejaVu Sans"/>
                <a:cs typeface="DejaVu Sans"/>
              </a:rPr>
              <a:t>-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54" dirty="0">
                <a:solidFill>
                  <a:srgbClr val="FF0000"/>
                </a:solidFill>
                <a:latin typeface="DejaVu Sans"/>
                <a:cs typeface="DejaVu Sans"/>
              </a:rPr>
              <a:t>connected</a:t>
            </a:r>
            <a:r>
              <a:rPr sz="2000" spc="-250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FF0000"/>
                </a:solidFill>
                <a:latin typeface="DejaVu Sans"/>
                <a:cs typeface="DejaVu Sans"/>
              </a:rPr>
              <a:t>classifier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4540" y="610869"/>
            <a:ext cx="54076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45" dirty="0" smtClean="0">
                <a:solidFill>
                  <a:schemeClr val="tx2">
                    <a:lumMod val="75000"/>
                  </a:schemeClr>
                </a:solidFill>
              </a:rPr>
              <a:t>VGG</a:t>
            </a:r>
            <a:r>
              <a:rPr lang="en-IN" sz="4000" spc="-545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4000" spc="-545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sz="4000" spc="-545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sz="4000" spc="-215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4000" spc="-215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sz="4000" spc="-505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pc="-505" dirty="0" smtClean="0">
                <a:solidFill>
                  <a:schemeClr val="tx2">
                    <a:lumMod val="75000"/>
                  </a:schemeClr>
                </a:solidFill>
              </a:rPr>
              <a:t>RCHITECTURE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10869"/>
            <a:ext cx="5177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95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spc="-495" dirty="0">
                <a:solidFill>
                  <a:schemeClr val="tx2">
                    <a:lumMod val="75000"/>
                  </a:schemeClr>
                </a:solidFill>
              </a:rPr>
              <a:t>EVELOPING </a:t>
            </a:r>
            <a:r>
              <a:rPr lang="en-IN" spc="-495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sz="4000" spc="-425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IN" sz="4000" spc="-425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000" spc="-275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000" spc="-385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spc="-385" dirty="0" smtClean="0">
                <a:solidFill>
                  <a:schemeClr val="tx2">
                    <a:lumMod val="75000"/>
                  </a:schemeClr>
                </a:solidFill>
              </a:rPr>
              <a:t>IPELINE</a:t>
            </a:r>
            <a:endParaRPr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295400"/>
            <a:ext cx="6781800" cy="5222284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688340" y="457200"/>
            <a:ext cx="51771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4000" kern="0" spc="-495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IN" sz="3200" kern="0" spc="-495" dirty="0" smtClean="0">
                <a:solidFill>
                  <a:schemeClr val="tx2">
                    <a:lumMod val="75000"/>
                  </a:schemeClr>
                </a:solidFill>
              </a:rPr>
              <a:t>EVELOPED   CASE</a:t>
            </a:r>
            <a:endParaRPr lang="en-IN" sz="3200" kern="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4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914400"/>
            <a:ext cx="76866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5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0"/>
            <a:ext cx="60877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85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spc="-385" dirty="0" smtClean="0">
                <a:solidFill>
                  <a:schemeClr val="tx2">
                    <a:lumMod val="75000"/>
                  </a:schemeClr>
                </a:solidFill>
              </a:rPr>
              <a:t>UTURE</a:t>
            </a:r>
            <a:r>
              <a:rPr spc="-14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pc="-14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390" dirty="0" smtClean="0">
                <a:solidFill>
                  <a:schemeClr val="tx2">
                    <a:lumMod val="75000"/>
                  </a:schemeClr>
                </a:solidFill>
              </a:rPr>
              <a:t>WORK</a:t>
            </a:r>
            <a:endParaRPr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176" y="2047602"/>
            <a:ext cx="761619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250" spc="-200" dirty="0" smtClean="0">
                <a:solidFill>
                  <a:srgbClr val="4F81BC"/>
                </a:solidFill>
                <a:latin typeface="DejaVu Sans"/>
                <a:cs typeface="DejaVu Sans"/>
              </a:rPr>
              <a:t></a:t>
            </a:r>
            <a:r>
              <a:rPr lang="en-IN" sz="2250" spc="-200" dirty="0" smtClean="0">
                <a:solidFill>
                  <a:srgbClr val="4F81BC"/>
                </a:solidFill>
                <a:latin typeface="DejaVu Sans"/>
                <a:cs typeface="DejaVu Sans"/>
              </a:rPr>
              <a:t> </a:t>
            </a:r>
            <a:r>
              <a:rPr lang="en-IN" sz="2250" spc="-200" dirty="0" smtClean="0">
                <a:solidFill>
                  <a:srgbClr val="4F81BC"/>
                </a:solidFill>
                <a:latin typeface="DejaVu Sans"/>
                <a:cs typeface="DejaVu Sans"/>
              </a:rPr>
              <a:t> </a:t>
            </a:r>
            <a:r>
              <a:rPr lang="en-IN" sz="3200" spc="-200" dirty="0" smtClean="0">
                <a:latin typeface="DejaVu Sans"/>
                <a:cs typeface="DejaVu Sans"/>
              </a:rPr>
              <a:t>Masked R-CNN</a:t>
            </a:r>
            <a:r>
              <a:rPr lang="en-IN" sz="3200" spc="-200" dirty="0">
                <a:latin typeface="DejaVu Sans"/>
                <a:cs typeface="DejaVu Sans"/>
              </a:rPr>
              <a:t>, </a:t>
            </a:r>
            <a:r>
              <a:rPr lang="en-IN" sz="3200" spc="-200" dirty="0" smtClean="0">
                <a:latin typeface="DejaVu Sans"/>
                <a:cs typeface="DejaVu Sans"/>
              </a:rPr>
              <a:t>Fast </a:t>
            </a:r>
            <a:r>
              <a:rPr lang="en-IN" sz="3200" spc="-200" dirty="0" smtClean="0">
                <a:latin typeface="DejaVu Sans"/>
                <a:cs typeface="DejaVu Sans"/>
              </a:rPr>
              <a:t>R-CNN, Faster R-CNN </a:t>
            </a:r>
            <a:r>
              <a:rPr lang="en-IN" sz="3200" spc="-200" dirty="0" err="1" smtClean="0">
                <a:latin typeface="DejaVu Sans"/>
                <a:cs typeface="DejaVu Sans"/>
              </a:rPr>
              <a:t>etc</a:t>
            </a:r>
            <a:r>
              <a:rPr lang="en-IN" sz="3200" spc="-200" dirty="0" smtClean="0">
                <a:latin typeface="DejaVu Sans"/>
                <a:cs typeface="DejaVu Sans"/>
              </a:rPr>
              <a:t>, </a:t>
            </a:r>
            <a:endParaRPr sz="3200" dirty="0">
              <a:latin typeface="DejaVu Sans"/>
              <a:cs typeface="DejaVu Sans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83540" y="3352800"/>
            <a:ext cx="761619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250" spc="-200" dirty="0" smtClean="0">
                <a:solidFill>
                  <a:srgbClr val="4F81BC"/>
                </a:solidFill>
                <a:latin typeface="DejaVu Sans"/>
                <a:cs typeface="DejaVu Sans"/>
              </a:rPr>
              <a:t></a:t>
            </a:r>
            <a:r>
              <a:rPr lang="en-IN" sz="2250" spc="-200" dirty="0" smtClean="0">
                <a:solidFill>
                  <a:srgbClr val="4F81BC"/>
                </a:solidFill>
                <a:latin typeface="DejaVu Sans"/>
                <a:cs typeface="DejaVu Sans"/>
              </a:rPr>
              <a:t>  </a:t>
            </a:r>
            <a:r>
              <a:rPr lang="en-IN" sz="3200" spc="-200" dirty="0" smtClean="0">
                <a:latin typeface="DejaVu Sans"/>
                <a:cs typeface="DejaVu Sans"/>
              </a:rPr>
              <a:t>With a higher quality dataset (including make and mode, location information, repair cost, etc.), we could go one step further and predict the cost of damaged based on image.</a:t>
            </a:r>
            <a:endParaRPr sz="3200" dirty="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80</Words>
  <Application>Microsoft Office PowerPoint</Application>
  <PresentationFormat>On-screen Show (4:3)</PresentationFormat>
  <Paragraphs>12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 DAMAGE  ASSESSMENT</vt:lpstr>
      <vt:lpstr>VGG 16   ARCHITECTURE</vt:lpstr>
      <vt:lpstr>DEVELOPING   A  PIPELINE</vt:lpstr>
      <vt:lpstr>PowerPoint Presentation</vt:lpstr>
      <vt:lpstr>PowerPoint Presentation</vt:lpstr>
      <vt:lpstr>FUTURE 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Damage Assessment</dc:title>
  <dc:creator>Bhargava</dc:creator>
  <cp:lastModifiedBy>Bhargava</cp:lastModifiedBy>
  <cp:revision>12</cp:revision>
  <dcterms:created xsi:type="dcterms:W3CDTF">2020-02-17T10:42:02Z</dcterms:created>
  <dcterms:modified xsi:type="dcterms:W3CDTF">2020-02-17T12:24:13Z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2020-02-17T00:00:00Z</vt:filetime>
  </property>
</Properties>
</file>