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0C390-1EE9-43AC-8778-8C9057058768}" type="datetimeFigureOut">
              <a:rPr lang="en-US" smtClean="0"/>
              <a:t>5/20/2021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160AEB-9CDD-474B-8980-3C7C965C9871}" type="slidenum">
              <a:rPr lang="en-US" smtClean="0"/>
              <a:t>‹#›</a:t>
            </a:fld>
            <a:endParaRPr lang="en-US"/>
          </a:p>
        </p:txBody>
      </p:sp>
    </p:spTree>
    <p:extLst>
      <p:ext uri="{BB962C8B-B14F-4D97-AF65-F5344CB8AC3E}">
        <p14:creationId xmlns:p14="http://schemas.microsoft.com/office/powerpoint/2010/main" val="4024515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B746017-FCB0-46E2-AF5A-223118A2C874}" type="slidenum">
              <a:rPr lang="en-US" altLang="en-US" smtClean="0"/>
              <a:pPr>
                <a:defRPr/>
              </a:pPr>
              <a:t>3</a:t>
            </a:fld>
            <a:endParaRPr lang="en-US" altLang="en-US"/>
          </a:p>
        </p:txBody>
      </p:sp>
    </p:spTree>
    <p:extLst>
      <p:ext uri="{BB962C8B-B14F-4D97-AF65-F5344CB8AC3E}">
        <p14:creationId xmlns:p14="http://schemas.microsoft.com/office/powerpoint/2010/main" val="4127284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B746017-FCB0-46E2-AF5A-223118A2C874}" type="slidenum">
              <a:rPr lang="en-US" altLang="en-US" smtClean="0"/>
              <a:pPr>
                <a:defRPr/>
              </a:pPr>
              <a:t>4</a:t>
            </a:fld>
            <a:endParaRPr lang="en-US" altLang="en-US"/>
          </a:p>
        </p:txBody>
      </p:sp>
    </p:spTree>
    <p:extLst>
      <p:ext uri="{BB962C8B-B14F-4D97-AF65-F5344CB8AC3E}">
        <p14:creationId xmlns:p14="http://schemas.microsoft.com/office/powerpoint/2010/main" val="2325899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B746017-FCB0-46E2-AF5A-223118A2C874}" type="slidenum">
              <a:rPr lang="en-US" altLang="en-US" smtClean="0"/>
              <a:pPr>
                <a:defRPr/>
              </a:pPr>
              <a:t>5</a:t>
            </a:fld>
            <a:endParaRPr lang="en-US" altLang="en-US"/>
          </a:p>
        </p:txBody>
      </p:sp>
    </p:spTree>
    <p:extLst>
      <p:ext uri="{BB962C8B-B14F-4D97-AF65-F5344CB8AC3E}">
        <p14:creationId xmlns:p14="http://schemas.microsoft.com/office/powerpoint/2010/main" val="3947797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69DA7C-AB3D-49B8-AFDB-47B965004D05}"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A2BC1-2CA3-4FFC-B8CD-883F5DF8EAE3}" type="slidenum">
              <a:rPr lang="en-US" smtClean="0"/>
              <a:t>‹#›</a:t>
            </a:fld>
            <a:endParaRPr lang="en-US"/>
          </a:p>
        </p:txBody>
      </p:sp>
    </p:spTree>
    <p:extLst>
      <p:ext uri="{BB962C8B-B14F-4D97-AF65-F5344CB8AC3E}">
        <p14:creationId xmlns:p14="http://schemas.microsoft.com/office/powerpoint/2010/main" val="153339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9DA7C-AB3D-49B8-AFDB-47B965004D05}"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A2BC1-2CA3-4FFC-B8CD-883F5DF8EAE3}" type="slidenum">
              <a:rPr lang="en-US" smtClean="0"/>
              <a:t>‹#›</a:t>
            </a:fld>
            <a:endParaRPr lang="en-US"/>
          </a:p>
        </p:txBody>
      </p:sp>
    </p:spTree>
    <p:extLst>
      <p:ext uri="{BB962C8B-B14F-4D97-AF65-F5344CB8AC3E}">
        <p14:creationId xmlns:p14="http://schemas.microsoft.com/office/powerpoint/2010/main" val="233701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9DA7C-AB3D-49B8-AFDB-47B965004D05}"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A2BC1-2CA3-4FFC-B8CD-883F5DF8EAE3}" type="slidenum">
              <a:rPr lang="en-US" smtClean="0"/>
              <a:t>‹#›</a:t>
            </a:fld>
            <a:endParaRPr lang="en-US"/>
          </a:p>
        </p:txBody>
      </p:sp>
    </p:spTree>
    <p:extLst>
      <p:ext uri="{BB962C8B-B14F-4D97-AF65-F5344CB8AC3E}">
        <p14:creationId xmlns:p14="http://schemas.microsoft.com/office/powerpoint/2010/main" val="384555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9DA7C-AB3D-49B8-AFDB-47B965004D05}"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A2BC1-2CA3-4FFC-B8CD-883F5DF8EAE3}" type="slidenum">
              <a:rPr lang="en-US" smtClean="0"/>
              <a:t>‹#›</a:t>
            </a:fld>
            <a:endParaRPr lang="en-US"/>
          </a:p>
        </p:txBody>
      </p:sp>
    </p:spTree>
    <p:extLst>
      <p:ext uri="{BB962C8B-B14F-4D97-AF65-F5344CB8AC3E}">
        <p14:creationId xmlns:p14="http://schemas.microsoft.com/office/powerpoint/2010/main" val="210250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69DA7C-AB3D-49B8-AFDB-47B965004D05}"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A2BC1-2CA3-4FFC-B8CD-883F5DF8EAE3}" type="slidenum">
              <a:rPr lang="en-US" smtClean="0"/>
              <a:t>‹#›</a:t>
            </a:fld>
            <a:endParaRPr lang="en-US"/>
          </a:p>
        </p:txBody>
      </p:sp>
    </p:spTree>
    <p:extLst>
      <p:ext uri="{BB962C8B-B14F-4D97-AF65-F5344CB8AC3E}">
        <p14:creationId xmlns:p14="http://schemas.microsoft.com/office/powerpoint/2010/main" val="3131773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69DA7C-AB3D-49B8-AFDB-47B965004D05}"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A2BC1-2CA3-4FFC-B8CD-883F5DF8EAE3}" type="slidenum">
              <a:rPr lang="en-US" smtClean="0"/>
              <a:t>‹#›</a:t>
            </a:fld>
            <a:endParaRPr lang="en-US"/>
          </a:p>
        </p:txBody>
      </p:sp>
    </p:spTree>
    <p:extLst>
      <p:ext uri="{BB962C8B-B14F-4D97-AF65-F5344CB8AC3E}">
        <p14:creationId xmlns:p14="http://schemas.microsoft.com/office/powerpoint/2010/main" val="2183219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69DA7C-AB3D-49B8-AFDB-47B965004D05}" type="datetimeFigureOut">
              <a:rPr lang="en-US" smtClean="0"/>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6A2BC1-2CA3-4FFC-B8CD-883F5DF8EAE3}" type="slidenum">
              <a:rPr lang="en-US" smtClean="0"/>
              <a:t>‹#›</a:t>
            </a:fld>
            <a:endParaRPr lang="en-US"/>
          </a:p>
        </p:txBody>
      </p:sp>
    </p:spTree>
    <p:extLst>
      <p:ext uri="{BB962C8B-B14F-4D97-AF65-F5344CB8AC3E}">
        <p14:creationId xmlns:p14="http://schemas.microsoft.com/office/powerpoint/2010/main" val="80483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69DA7C-AB3D-49B8-AFDB-47B965004D05}" type="datetimeFigureOut">
              <a:rPr lang="en-US" smtClean="0"/>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6A2BC1-2CA3-4FFC-B8CD-883F5DF8EAE3}" type="slidenum">
              <a:rPr lang="en-US" smtClean="0"/>
              <a:t>‹#›</a:t>
            </a:fld>
            <a:endParaRPr lang="en-US"/>
          </a:p>
        </p:txBody>
      </p:sp>
    </p:spTree>
    <p:extLst>
      <p:ext uri="{BB962C8B-B14F-4D97-AF65-F5344CB8AC3E}">
        <p14:creationId xmlns:p14="http://schemas.microsoft.com/office/powerpoint/2010/main" val="14088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9DA7C-AB3D-49B8-AFDB-47B965004D05}" type="datetimeFigureOut">
              <a:rPr lang="en-US" smtClean="0"/>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6A2BC1-2CA3-4FFC-B8CD-883F5DF8EAE3}" type="slidenum">
              <a:rPr lang="en-US" smtClean="0"/>
              <a:t>‹#›</a:t>
            </a:fld>
            <a:endParaRPr lang="en-US"/>
          </a:p>
        </p:txBody>
      </p:sp>
    </p:spTree>
    <p:extLst>
      <p:ext uri="{BB962C8B-B14F-4D97-AF65-F5344CB8AC3E}">
        <p14:creationId xmlns:p14="http://schemas.microsoft.com/office/powerpoint/2010/main" val="104470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69DA7C-AB3D-49B8-AFDB-47B965004D05}"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A2BC1-2CA3-4FFC-B8CD-883F5DF8EAE3}" type="slidenum">
              <a:rPr lang="en-US" smtClean="0"/>
              <a:t>‹#›</a:t>
            </a:fld>
            <a:endParaRPr lang="en-US"/>
          </a:p>
        </p:txBody>
      </p:sp>
    </p:spTree>
    <p:extLst>
      <p:ext uri="{BB962C8B-B14F-4D97-AF65-F5344CB8AC3E}">
        <p14:creationId xmlns:p14="http://schemas.microsoft.com/office/powerpoint/2010/main" val="3679927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69DA7C-AB3D-49B8-AFDB-47B965004D05}"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A2BC1-2CA3-4FFC-B8CD-883F5DF8EAE3}" type="slidenum">
              <a:rPr lang="en-US" smtClean="0"/>
              <a:t>‹#›</a:t>
            </a:fld>
            <a:endParaRPr lang="en-US"/>
          </a:p>
        </p:txBody>
      </p:sp>
    </p:spTree>
    <p:extLst>
      <p:ext uri="{BB962C8B-B14F-4D97-AF65-F5344CB8AC3E}">
        <p14:creationId xmlns:p14="http://schemas.microsoft.com/office/powerpoint/2010/main" val="356751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9DA7C-AB3D-49B8-AFDB-47B965004D05}" type="datetimeFigureOut">
              <a:rPr lang="en-US" smtClean="0"/>
              <a:t>5/20/2021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A2BC1-2CA3-4FFC-B8CD-883F5DF8EAE3}" type="slidenum">
              <a:rPr lang="en-US" smtClean="0"/>
              <a:t>‹#›</a:t>
            </a:fld>
            <a:endParaRPr lang="en-US"/>
          </a:p>
        </p:txBody>
      </p:sp>
    </p:spTree>
    <p:extLst>
      <p:ext uri="{BB962C8B-B14F-4D97-AF65-F5344CB8AC3E}">
        <p14:creationId xmlns:p14="http://schemas.microsoft.com/office/powerpoint/2010/main" val="1820634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Numericals</a:t>
            </a:r>
            <a:r>
              <a:rPr lang="en-US" dirty="0" smtClean="0"/>
              <a:t> on Belt Drives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2124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1202499" y="342379"/>
            <a:ext cx="10020822" cy="5361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7000"/>
              </a:lnSpc>
              <a:spcBef>
                <a:spcPct val="0"/>
              </a:spcBef>
              <a:buFont typeface="Calibri" panose="020F0502020204030204" pitchFamily="34" charset="0"/>
              <a:buAutoNum type="arabicPeriod"/>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 motor running at 1750 rpm drives a line shaft at 800 rpm. If the diameter of the pulley on the motor shaft is 160 mm, find that of the pulley on the line shaft.</a:t>
            </a:r>
          </a:p>
          <a:p>
            <a:pPr eaLnBrk="1" hangingPunct="1">
              <a:lnSpc>
                <a:spcPct val="107000"/>
              </a:lnSpc>
              <a:spcBef>
                <a:spcPct val="0"/>
              </a:spcBef>
              <a:buFont typeface="Calibri" panose="020F0502020204030204" pitchFamily="34" charset="0"/>
              <a:buAutoNum type="arabicPeriod"/>
            </a:pPr>
            <a:endPar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buNone/>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Solution:</a:t>
            </a:r>
          </a:p>
          <a:p>
            <a:pPr marL="0" indent="0">
              <a:lnSpc>
                <a:spcPct val="107000"/>
              </a:lnSpc>
              <a:spcBef>
                <a:spcPct val="0"/>
              </a:spcBef>
              <a:buNone/>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Data:	Driving System: N</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1750 rpm, d</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160 mm</a:t>
            </a:r>
          </a:p>
          <a:p>
            <a:pPr marL="0" indent="0">
              <a:lnSpc>
                <a:spcPct val="107000"/>
              </a:lnSpc>
              <a:spcBef>
                <a:spcPct val="0"/>
              </a:spcBef>
              <a:buNone/>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Driven System: N</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800 rpm, d</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a:t>
            </a:r>
          </a:p>
          <a:p>
            <a:pPr marL="0" indent="0">
              <a:lnSpc>
                <a:spcPct val="107000"/>
              </a:lnSpc>
              <a:spcBef>
                <a:spcPct val="0"/>
              </a:spcBef>
              <a:buNone/>
            </a:pPr>
            <a:endPar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buNone/>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Velocity Ratio = N</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/N</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a:t>
            </a:r>
            <a:r>
              <a:rPr lang="en-US" altLang="en-US" sz="2000"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a:t>
            </a:r>
            <a:r>
              <a:rPr lang="en-US" altLang="en-US" sz="2000" baseline="-25000"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2000"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a:t>
            </a:r>
            <a:r>
              <a:rPr lang="en-US" altLang="en-US" sz="2000" baseline="-25000"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a:t>
            </a:r>
            <a:r>
              <a:rPr lang="en-US" altLang="en-US" sz="2000"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endPar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buNone/>
            </a:pPr>
            <a:endPar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buNone/>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1750 / 800 = </a:t>
            </a:r>
            <a:r>
              <a:rPr lang="en-US" altLang="en-US" sz="2000"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a:t>
            </a:r>
            <a:r>
              <a:rPr lang="en-US" altLang="en-US" sz="2000" baseline="-25000"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2000"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160 </a:t>
            </a:r>
            <a:endPar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buNone/>
            </a:pPr>
            <a:endPar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buNone/>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d</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160 x </a:t>
            </a:r>
            <a:r>
              <a:rPr lang="en-US" altLang="en-US" sz="2000"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1750 </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000"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800 </a:t>
            </a:r>
            <a:endPar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buNone/>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Bef>
                <a:spcPct val="0"/>
              </a:spcBef>
              <a:buNone/>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d</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350 mm</a:t>
            </a:r>
          </a:p>
          <a:p>
            <a:pPr eaLnBrk="1" hangingPunct="1">
              <a:lnSpc>
                <a:spcPct val="107000"/>
              </a:lnSpc>
              <a:spcBef>
                <a:spcPct val="0"/>
              </a:spcBef>
              <a:buFont typeface="Calibri" panose="020F0502020204030204" pitchFamily="34" charset="0"/>
              <a:buAutoNum type="arabicPeriod"/>
            </a:pPr>
            <a:endPar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eaLnBrk="1" hangingPunct="1">
              <a:lnSpc>
                <a:spcPct val="107000"/>
              </a:lnSpc>
              <a:spcBef>
                <a:spcPct val="0"/>
              </a:spcBef>
              <a:buFont typeface="Calibri" panose="020F0502020204030204" pitchFamily="34" charset="0"/>
              <a:buAutoNum type="arabicPeriod"/>
            </a:pPr>
            <a:endPar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8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58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58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58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758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758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2707" y="685801"/>
            <a:ext cx="9333978" cy="5440363"/>
          </a:xfrm>
        </p:spPr>
        <p:txBody>
          <a:bodyPr/>
          <a:lstStyle/>
          <a:p>
            <a:pPr marL="457200" indent="-457200">
              <a:lnSpc>
                <a:spcPct val="107000"/>
              </a:lnSpc>
              <a:spcBef>
                <a:spcPct val="0"/>
              </a:spcBef>
              <a:spcAft>
                <a:spcPts val="800"/>
              </a:spcAft>
              <a:buFont typeface="+mj-lt"/>
              <a:buAutoNum type="arabicPeriod" startAt="2"/>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The sum of the diameters of two pulleys A and B connected by a belt is 900 mm. If they run at 700 and 1400 rpm respectively, determine the diameter of each pulley.</a:t>
            </a:r>
          </a:p>
          <a:p>
            <a:pPr marL="0" indent="0">
              <a:lnSpc>
                <a:spcPct val="107000"/>
              </a:lnSpc>
              <a:spcBef>
                <a:spcPct val="0"/>
              </a:spcBef>
              <a:spcAft>
                <a:spcPts val="800"/>
              </a:spcAft>
              <a:buNone/>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Solution:</a:t>
            </a:r>
          </a:p>
          <a:p>
            <a:pPr marL="0" indent="0">
              <a:lnSpc>
                <a:spcPct val="107000"/>
              </a:lnSpc>
              <a:spcBef>
                <a:spcPct val="0"/>
              </a:spcBef>
              <a:spcAft>
                <a:spcPts val="800"/>
              </a:spcAft>
              <a:buNone/>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00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d</a:t>
            </a:r>
            <a:r>
              <a:rPr lang="en-US" altLang="en-US" sz="2000" baseline="-2500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A</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d</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B</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900 mm , N</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700 rpm , N</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B</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1400 rpm</a:t>
            </a:r>
          </a:p>
          <a:p>
            <a:pPr marL="0" indent="0">
              <a:lnSpc>
                <a:spcPct val="107000"/>
              </a:lnSpc>
              <a:spcBef>
                <a:spcPct val="0"/>
              </a:spcBef>
              <a:spcAft>
                <a:spcPts val="800"/>
              </a:spcAft>
              <a:buNone/>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Bef>
                <a:spcPct val="0"/>
              </a:spcBef>
              <a:spcAft>
                <a:spcPts val="800"/>
              </a:spcAft>
              <a:buNone/>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Velocity ratio = N</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N</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B</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d</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B </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00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d</a:t>
            </a:r>
            <a:r>
              <a:rPr lang="en-US" altLang="en-US" sz="2000" baseline="-2500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A</a:t>
            </a:r>
            <a:endPar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spcAft>
                <a:spcPts val="800"/>
              </a:spcAft>
              <a:buNone/>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700 / </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1400</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d</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B</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a:t>
            </a:r>
            <a:r>
              <a:rPr lang="en-US" altLang="en-US" sz="200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d</a:t>
            </a:r>
            <a:r>
              <a:rPr lang="en-US" altLang="en-US" sz="2000" baseline="-2500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A</a:t>
            </a:r>
            <a:endPar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spcAft>
                <a:spcPts val="800"/>
              </a:spcAft>
              <a:buNone/>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Therefore </a:t>
            </a:r>
            <a:r>
              <a:rPr lang="en-US" altLang="en-US" sz="200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d</a:t>
            </a:r>
            <a:r>
              <a:rPr lang="en-US" altLang="en-US" sz="2000" baseline="-2500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A</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2 d</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B</a:t>
            </a:r>
          </a:p>
          <a:p>
            <a:pPr marL="0" indent="0">
              <a:lnSpc>
                <a:spcPct val="107000"/>
              </a:lnSpc>
              <a:spcBef>
                <a:spcPct val="0"/>
              </a:spcBef>
              <a:spcAft>
                <a:spcPts val="800"/>
              </a:spcAft>
              <a:buNone/>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2 d</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B</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d</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B</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900</a:t>
            </a:r>
          </a:p>
          <a:p>
            <a:pPr marL="0" indent="0">
              <a:lnSpc>
                <a:spcPct val="107000"/>
              </a:lnSpc>
              <a:spcBef>
                <a:spcPct val="0"/>
              </a:spcBef>
              <a:spcAft>
                <a:spcPts val="800"/>
              </a:spcAft>
              <a:buNone/>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3 d</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B</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900</a:t>
            </a:r>
          </a:p>
          <a:p>
            <a:pPr marL="0" indent="0">
              <a:lnSpc>
                <a:spcPct val="107000"/>
              </a:lnSpc>
              <a:spcBef>
                <a:spcPct val="0"/>
              </a:spcBef>
              <a:spcAft>
                <a:spcPts val="800"/>
              </a:spcAft>
              <a:buNone/>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d</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B</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300 mm</a:t>
            </a:r>
          </a:p>
          <a:p>
            <a:pPr marL="0" indent="0">
              <a:lnSpc>
                <a:spcPct val="107000"/>
              </a:lnSpc>
              <a:spcBef>
                <a:spcPct val="0"/>
              </a:spcBef>
              <a:spcAft>
                <a:spcPts val="800"/>
              </a:spcAft>
              <a:buNone/>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and            </a:t>
            </a:r>
            <a:r>
              <a:rPr lang="en-US" altLang="en-US" sz="200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d</a:t>
            </a:r>
            <a:r>
              <a:rPr lang="en-US" altLang="en-US" sz="2000" baseline="-2500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A</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600 mm</a:t>
            </a:r>
          </a:p>
        </p:txBody>
      </p:sp>
    </p:spTree>
    <p:extLst>
      <p:ext uri="{BB962C8B-B14F-4D97-AF65-F5344CB8AC3E}">
        <p14:creationId xmlns:p14="http://schemas.microsoft.com/office/powerpoint/2010/main" val="142041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7238" y="457201"/>
            <a:ext cx="9782828" cy="5440363"/>
          </a:xfrm>
        </p:spPr>
        <p:txBody>
          <a:bodyPr>
            <a:normAutofit/>
          </a:bodyPr>
          <a:lstStyle/>
          <a:p>
            <a:pPr marL="457200" indent="-457200">
              <a:lnSpc>
                <a:spcPct val="107000"/>
              </a:lnSpc>
              <a:spcBef>
                <a:spcPct val="0"/>
              </a:spcBef>
              <a:buFont typeface="+mj-lt"/>
              <a:buAutoNum type="arabicPeriod" startAt="3"/>
            </a:pPr>
            <a:r>
              <a:rPr lang="en-US" alt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In an open belt drive running in the clockwise direction, the tension in the tight side is 3000 N and the arc of contact is 150</a:t>
            </a:r>
            <a:r>
              <a:rPr lang="en-US" altLang="en-US" sz="2400" baseline="3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0</a:t>
            </a:r>
            <a:r>
              <a:rPr lang="en-US" alt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If the coefficient of friction is 0.3. Find the tension on the slack side of the belt.</a:t>
            </a:r>
          </a:p>
          <a:p>
            <a:pPr marL="0" indent="0">
              <a:lnSpc>
                <a:spcPct val="107000"/>
              </a:lnSpc>
              <a:spcBef>
                <a:spcPct val="0"/>
              </a:spcBef>
              <a:buNone/>
            </a:pPr>
            <a:endParaRPr lang="en-US" alt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buNone/>
            </a:pPr>
            <a:r>
              <a:rPr lang="en-US" alt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Solution:</a:t>
            </a:r>
          </a:p>
          <a:p>
            <a:pPr marL="0" indent="0">
              <a:lnSpc>
                <a:spcPct val="107000"/>
              </a:lnSpc>
              <a:spcBef>
                <a:spcPct val="0"/>
              </a:spcBef>
              <a:buNone/>
            </a:pPr>
            <a:r>
              <a:rPr lang="en-US" alt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T</a:t>
            </a:r>
            <a:r>
              <a:rPr lang="en-US" altLang="en-US" sz="24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a:t>
            </a:r>
            <a:r>
              <a:rPr lang="en-US" alt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3000 N,  µ = 0.3 , </a:t>
            </a:r>
            <a:r>
              <a:rPr lang="el-GR" alt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θ</a:t>
            </a:r>
            <a:r>
              <a:rPr lang="en-US" alt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150</a:t>
            </a:r>
            <a:r>
              <a:rPr lang="en-US" altLang="en-US" sz="2400" baseline="3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o  </a:t>
            </a:r>
            <a:r>
              <a:rPr lang="en-US" alt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150 x </a:t>
            </a:r>
            <a:r>
              <a:rPr lang="el-GR" alt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Π</a:t>
            </a:r>
            <a:r>
              <a:rPr lang="en-US" alt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180 radians</a:t>
            </a:r>
          </a:p>
          <a:p>
            <a:pPr marL="0" indent="0">
              <a:lnSpc>
                <a:spcPct val="107000"/>
              </a:lnSpc>
              <a:spcBef>
                <a:spcPct val="0"/>
              </a:spcBef>
              <a:buNone/>
            </a:pPr>
            <a:endParaRPr lang="en-IN" altLang="en-US" sz="2400" baseline="30000" dirty="0">
              <a:solidFill>
                <a:srgbClr val="7030A0"/>
              </a:solidFill>
              <a:ea typeface="Calibri" panose="020F0502020204030204" pitchFamily="34" charset="0"/>
              <a:cs typeface="Times New Roman" panose="02020603050405020304" pitchFamily="18" charset="0"/>
            </a:endParaRPr>
          </a:p>
          <a:p>
            <a:pPr marL="0" indent="0">
              <a:lnSpc>
                <a:spcPct val="107000"/>
              </a:lnSpc>
              <a:spcBef>
                <a:spcPct val="0"/>
              </a:spcBef>
              <a:buNone/>
            </a:pPr>
            <a:endParaRPr lang="en-IN" altLang="en-US" sz="2400" baseline="30000" dirty="0">
              <a:solidFill>
                <a:srgbClr val="7030A0"/>
              </a:solidFill>
              <a:ea typeface="Calibri" panose="020F0502020204030204" pitchFamily="34" charset="0"/>
              <a:cs typeface="Times New Roman" panose="02020603050405020304" pitchFamily="18" charset="0"/>
            </a:endParaRPr>
          </a:p>
          <a:p>
            <a:pPr marL="0" indent="0">
              <a:lnSpc>
                <a:spcPct val="107000"/>
              </a:lnSpc>
              <a:spcBef>
                <a:spcPct val="0"/>
              </a:spcBef>
              <a:buNone/>
            </a:pPr>
            <a:r>
              <a:rPr lang="en-IN" altLang="en-US" sz="2400" baseline="30000" dirty="0">
                <a:solidFill>
                  <a:srgbClr val="7030A0"/>
                </a:solidFill>
                <a:ea typeface="Calibri" panose="020F0502020204030204" pitchFamily="34" charset="0"/>
                <a:cs typeface="Times New Roman" panose="02020603050405020304" pitchFamily="18" charset="0"/>
              </a:rPr>
              <a:t>	</a:t>
            </a:r>
            <a:r>
              <a:rPr lang="en-IN" alt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T</a:t>
            </a:r>
            <a:r>
              <a:rPr lang="en-IN" altLang="en-US" sz="24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a:t>
            </a:r>
            <a:r>
              <a:rPr lang="en-IN" alt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T</a:t>
            </a:r>
            <a:r>
              <a:rPr lang="en-IN" altLang="en-US" sz="24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IN" alt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e </a:t>
            </a:r>
            <a:r>
              <a:rPr lang="en-US" altLang="en-US" sz="24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µ</a:t>
            </a:r>
            <a:r>
              <a:rPr lang="el-GR" altLang="en-US" sz="24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θ</a:t>
            </a:r>
            <a:endParaRPr lang="en-US" altLang="en-US" sz="24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buNone/>
            </a:pPr>
            <a:endParaRPr lang="en-US" altLang="en-US" sz="24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buNone/>
            </a:pPr>
            <a:r>
              <a:rPr lang="en-US" altLang="en-US" sz="24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3000 / T</a:t>
            </a:r>
            <a:r>
              <a:rPr lang="en-US" altLang="en-US" sz="24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a:t>
            </a:r>
            <a:r>
              <a:rPr lang="en-IN" alt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e </a:t>
            </a:r>
            <a:r>
              <a:rPr lang="en-US" altLang="en-US" sz="24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(0.3 x 150 x </a:t>
            </a:r>
            <a:r>
              <a:rPr lang="el-GR" altLang="en-US" sz="24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Π</a:t>
            </a:r>
            <a:r>
              <a:rPr lang="en-US" altLang="en-US" sz="24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180 )</a:t>
            </a:r>
          </a:p>
          <a:p>
            <a:pPr marL="0" indent="0">
              <a:lnSpc>
                <a:spcPct val="107000"/>
              </a:lnSpc>
              <a:spcBef>
                <a:spcPct val="0"/>
              </a:spcBef>
              <a:buNone/>
            </a:pPr>
            <a:endParaRPr lang="en-US" altLang="en-US" sz="24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buNone/>
            </a:pPr>
            <a:r>
              <a:rPr lang="en-US" altLang="en-US" sz="24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3000 / T</a:t>
            </a:r>
            <a:r>
              <a:rPr lang="en-US" altLang="en-US" sz="24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2.193</a:t>
            </a:r>
          </a:p>
          <a:p>
            <a:pPr marL="0" indent="0">
              <a:lnSpc>
                <a:spcPct val="107000"/>
              </a:lnSpc>
              <a:spcBef>
                <a:spcPct val="0"/>
              </a:spcBef>
              <a:buNone/>
            </a:pPr>
            <a:endParaRPr lang="en-US" altLang="en-US" sz="24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buNone/>
            </a:pPr>
            <a:r>
              <a:rPr lang="en-US" altLang="en-US" sz="24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Therefore T</a:t>
            </a:r>
            <a:r>
              <a:rPr lang="en-US" altLang="en-US" sz="24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1367.9 N</a:t>
            </a:r>
            <a:endParaRPr lang="en-US" altLang="en-US" sz="24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12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9140" y="304800"/>
            <a:ext cx="10384075" cy="6248400"/>
          </a:xfrm>
        </p:spPr>
        <p:txBody>
          <a:bodyPr/>
          <a:lstStyle/>
          <a:p>
            <a:pPr marL="457200" indent="-457200">
              <a:lnSpc>
                <a:spcPct val="107000"/>
              </a:lnSpc>
              <a:spcBef>
                <a:spcPct val="0"/>
              </a:spcBef>
              <a:buFont typeface="+mj-lt"/>
              <a:buAutoNum type="arabicPeriod" startAt="4"/>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In a belt drive, the angle of lap on the driven pulley is 160</a:t>
            </a:r>
            <a:r>
              <a:rPr lang="en-US" altLang="en-US" sz="2000" baseline="3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0</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and the coefficient of friction between the pulley and belt material is 0.28. If the width of belt is 200 mm and the maximum tension in the belt is not to exceed 50 N per mm width, find the initial tension in the belt drive.</a:t>
            </a:r>
          </a:p>
          <a:p>
            <a:pPr marL="457200" indent="-457200">
              <a:lnSpc>
                <a:spcPct val="107000"/>
              </a:lnSpc>
              <a:spcBef>
                <a:spcPct val="0"/>
              </a:spcBef>
              <a:buFont typeface="+mj-lt"/>
              <a:buAutoNum type="arabicPeriod" startAt="4"/>
            </a:pPr>
            <a:endPar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buNone/>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Solution: T</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50 N / mm width,  µ = 0.28 , </a:t>
            </a:r>
            <a:r>
              <a:rPr lang="el-GR"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θ</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160</a:t>
            </a:r>
            <a:r>
              <a:rPr lang="en-US" altLang="en-US" sz="2000" baseline="3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o  </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160 x </a:t>
            </a:r>
            <a:r>
              <a:rPr lang="el-GR"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Π</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180 radians</a:t>
            </a:r>
          </a:p>
          <a:p>
            <a:pPr marL="0" indent="0">
              <a:lnSpc>
                <a:spcPct val="107000"/>
              </a:lnSpc>
              <a:spcBef>
                <a:spcPct val="0"/>
              </a:spcBef>
              <a:buNone/>
            </a:pPr>
            <a:r>
              <a:rPr lang="en-IN" altLang="en-US" sz="2000" baseline="30000" dirty="0">
                <a:solidFill>
                  <a:srgbClr val="7030A0"/>
                </a:solidFill>
                <a:ea typeface="Calibri" panose="020F0502020204030204" pitchFamily="34" charset="0"/>
                <a:cs typeface="Times New Roman" panose="02020603050405020304" pitchFamily="18" charset="0"/>
              </a:rPr>
              <a:t>	</a:t>
            </a:r>
          </a:p>
          <a:p>
            <a:pPr marL="0" indent="0">
              <a:lnSpc>
                <a:spcPct val="107000"/>
              </a:lnSpc>
              <a:spcBef>
                <a:spcPct val="0"/>
              </a:spcBef>
              <a:buNone/>
            </a:pPr>
            <a:r>
              <a:rPr lang="en-IN" altLang="en-US" sz="2000" baseline="30000" dirty="0">
                <a:solidFill>
                  <a:srgbClr val="7030A0"/>
                </a:solidFill>
                <a:ea typeface="Calibri" panose="020F0502020204030204" pitchFamily="34" charset="0"/>
                <a:cs typeface="Times New Roman" panose="02020603050405020304" pitchFamily="18" charset="0"/>
              </a:rPr>
              <a:t>	</a:t>
            </a:r>
            <a:r>
              <a:rPr lang="en-IN" altLang="en-US" sz="2000" dirty="0">
                <a:solidFill>
                  <a:srgbClr val="7030A0"/>
                </a:solidFill>
                <a:ea typeface="Calibri" panose="020F0502020204030204" pitchFamily="34" charset="0"/>
                <a:cs typeface="Times New Roman" panose="02020603050405020304" pitchFamily="18" charset="0"/>
              </a:rPr>
              <a:t>Width of belt = 200 mm, </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 </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50 N/mm width x 200 mm = 10000 N</a:t>
            </a:r>
            <a:endParaRPr lang="en-IN" altLang="en-US" sz="2000" baseline="30000" dirty="0">
              <a:solidFill>
                <a:srgbClr val="7030A0"/>
              </a:solidFill>
              <a:ea typeface="Calibri" panose="020F0502020204030204" pitchFamily="34" charset="0"/>
              <a:cs typeface="Times New Roman" panose="02020603050405020304" pitchFamily="18" charset="0"/>
            </a:endParaRPr>
          </a:p>
          <a:p>
            <a:pPr marL="0" indent="0">
              <a:lnSpc>
                <a:spcPct val="107000"/>
              </a:lnSpc>
              <a:spcBef>
                <a:spcPct val="0"/>
              </a:spcBef>
              <a:buNone/>
            </a:pPr>
            <a:endParaRPr lang="en-IN" altLang="en-US" sz="2000" baseline="30000" dirty="0">
              <a:solidFill>
                <a:srgbClr val="7030A0"/>
              </a:solidFill>
              <a:ea typeface="Calibri" panose="020F0502020204030204" pitchFamily="34" charset="0"/>
              <a:cs typeface="Times New Roman" panose="02020603050405020304" pitchFamily="18" charset="0"/>
            </a:endParaRPr>
          </a:p>
          <a:p>
            <a:pPr marL="0" indent="0">
              <a:lnSpc>
                <a:spcPct val="107000"/>
              </a:lnSpc>
              <a:spcBef>
                <a:spcPct val="0"/>
              </a:spcBef>
              <a:buNone/>
            </a:pPr>
            <a:r>
              <a:rPr lang="en-IN" altLang="en-US" sz="2000" baseline="30000" dirty="0">
                <a:solidFill>
                  <a:srgbClr val="7030A0"/>
                </a:solidFill>
                <a:ea typeface="Calibri" panose="020F0502020204030204" pitchFamily="34" charset="0"/>
                <a:cs typeface="Times New Roman" panose="02020603050405020304" pitchFamily="18" charset="0"/>
              </a:rPr>
              <a:t>	</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e </a:t>
            </a:r>
            <a:r>
              <a:rPr lang="en-US"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µ</a:t>
            </a:r>
            <a:r>
              <a:rPr lang="el-GR"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θ</a:t>
            </a:r>
            <a:r>
              <a:rPr lang="en-US"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Bef>
                <a:spcPct val="0"/>
              </a:spcBef>
              <a:buNone/>
            </a:pPr>
            <a:endParaRPr lang="en-US"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buNone/>
            </a:pPr>
            <a:r>
              <a:rPr lang="en-IN" altLang="en-US" sz="2000" dirty="0">
                <a:solidFill>
                  <a:srgbClr val="7030A0"/>
                </a:solidFill>
                <a:ea typeface="Calibri" panose="020F0502020204030204" pitchFamily="34" charset="0"/>
                <a:cs typeface="Times New Roman" panose="02020603050405020304" pitchFamily="18" charset="0"/>
              </a:rPr>
              <a:t>	</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e </a:t>
            </a:r>
            <a:r>
              <a:rPr lang="en-US"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0.28 x 160 x </a:t>
            </a:r>
            <a:r>
              <a:rPr lang="el-GR"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Π</a:t>
            </a:r>
            <a:r>
              <a:rPr lang="en-US"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180    </a:t>
            </a:r>
          </a:p>
          <a:p>
            <a:pPr marL="0" indent="0">
              <a:lnSpc>
                <a:spcPct val="107000"/>
              </a:lnSpc>
              <a:spcBef>
                <a:spcPct val="0"/>
              </a:spcBef>
              <a:buNone/>
            </a:pPr>
            <a:endParaRPr lang="en-US"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buNone/>
            </a:pP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2.187</a:t>
            </a:r>
            <a:r>
              <a:rPr lang="en-IN"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Bef>
                <a:spcPct val="0"/>
              </a:spcBef>
              <a:buNone/>
            </a:pP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Bef>
                <a:spcPct val="0"/>
              </a:spcBef>
              <a:buNone/>
            </a:pP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Therefore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10000 / 2.187 = 4572.4 N</a:t>
            </a:r>
          </a:p>
          <a:p>
            <a:pPr marL="0" indent="0">
              <a:lnSpc>
                <a:spcPct val="107000"/>
              </a:lnSpc>
              <a:spcBef>
                <a:spcPct val="0"/>
              </a:spcBef>
              <a:buNone/>
            </a:pPr>
            <a:endPar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buNone/>
            </a:pP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Initial Tension =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0</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2 = (10000 + 4572.4)/2 </a:t>
            </a:r>
          </a:p>
          <a:p>
            <a:pPr marL="0" indent="0">
              <a:lnSpc>
                <a:spcPct val="107000"/>
              </a:lnSpc>
              <a:spcBef>
                <a:spcPct val="0"/>
              </a:spcBef>
              <a:buNone/>
            </a:pP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Bef>
                <a:spcPct val="0"/>
              </a:spcBef>
              <a:buNone/>
            </a:pP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Therefore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0</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7586.2 N</a:t>
            </a:r>
          </a:p>
        </p:txBody>
      </p:sp>
    </p:spTree>
    <p:extLst>
      <p:ext uri="{BB962C8B-B14F-4D97-AF65-F5344CB8AC3E}">
        <p14:creationId xmlns:p14="http://schemas.microsoft.com/office/powerpoint/2010/main" val="184836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1027134" y="457201"/>
            <a:ext cx="9807880" cy="656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7000"/>
              </a:lnSpc>
              <a:spcBef>
                <a:spcPct val="0"/>
              </a:spcBef>
              <a:spcAft>
                <a:spcPts val="800"/>
              </a:spcAft>
              <a:buFont typeface="+mj-lt"/>
              <a:buAutoNum type="arabicPeriod" startAt="5"/>
            </a:pP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The driven pulley of 400 mm diameter of a belt drive runs at 200 rpm. The angle of lap is 165</a:t>
            </a:r>
            <a:r>
              <a:rPr lang="en-US" altLang="en-US" sz="2000" baseline="3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0</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and the coefficient of friction between the pulley and belt material is 0.25. Find the power transmitted if the initial tension is not to exceed 10kN.</a:t>
            </a:r>
          </a:p>
          <a:p>
            <a:pPr marL="0" indent="0">
              <a:lnSpc>
                <a:spcPct val="107000"/>
              </a:lnSpc>
              <a:spcBef>
                <a:spcPct val="0"/>
              </a:spcBef>
              <a:spcAft>
                <a:spcPts val="800"/>
              </a:spcAft>
              <a:buNone/>
            </a:pPr>
            <a:r>
              <a:rPr lang="en-IN" altLang="en-US" sz="2000" dirty="0">
                <a:solidFill>
                  <a:srgbClr val="7030A0"/>
                </a:solidFill>
                <a:ea typeface="Calibri" panose="020F0502020204030204" pitchFamily="34" charset="0"/>
                <a:cs typeface="Times New Roman" panose="02020603050405020304" pitchFamily="18" charset="0"/>
              </a:rPr>
              <a:t>Solution:</a:t>
            </a:r>
          </a:p>
          <a:p>
            <a:pPr marL="0" indent="0">
              <a:lnSpc>
                <a:spcPct val="107000"/>
              </a:lnSpc>
              <a:spcBef>
                <a:spcPct val="0"/>
              </a:spcBef>
              <a:spcAft>
                <a:spcPts val="800"/>
              </a:spcAft>
              <a:buNone/>
            </a:pP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N</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200 rpm , T</a:t>
            </a:r>
            <a:r>
              <a:rPr lang="en-US"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0</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10 </a:t>
            </a:r>
            <a:r>
              <a:rPr lang="en-US" altLang="en-US" sz="200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kN</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l-GR"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θ</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165</a:t>
            </a:r>
            <a:r>
              <a:rPr lang="en-US" altLang="en-US" sz="2000" baseline="3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o </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µ = 0.25 , Power, P = ?</a:t>
            </a:r>
          </a:p>
          <a:p>
            <a:pPr marL="0" indent="0">
              <a:lnSpc>
                <a:spcPct val="107000"/>
              </a:lnSpc>
              <a:spcBef>
                <a:spcPct val="0"/>
              </a:spcBef>
              <a:spcAft>
                <a:spcPts val="800"/>
              </a:spcAft>
              <a:buNone/>
            </a:pP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e </a:t>
            </a:r>
            <a:r>
              <a:rPr lang="en-US"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µ</a:t>
            </a:r>
            <a:r>
              <a:rPr lang="el-GR"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θ</a:t>
            </a:r>
            <a:endParaRPr lang="en-US"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spcAft>
                <a:spcPts val="800"/>
              </a:spcAft>
              <a:buNone/>
            </a:pPr>
            <a:r>
              <a:rPr lang="en-US"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e </a:t>
            </a:r>
            <a:r>
              <a:rPr lang="en-US"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0.25 x 165 x </a:t>
            </a:r>
            <a:r>
              <a:rPr lang="el-GR"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Π</a:t>
            </a:r>
            <a:r>
              <a:rPr lang="en-US"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180 </a:t>
            </a:r>
          </a:p>
          <a:p>
            <a:pPr marL="0" indent="0">
              <a:lnSpc>
                <a:spcPct val="107000"/>
              </a:lnSpc>
              <a:spcBef>
                <a:spcPct val="0"/>
              </a:spcBef>
              <a:spcAft>
                <a:spcPts val="800"/>
              </a:spcAft>
              <a:buNone/>
            </a:pPr>
            <a:r>
              <a:rPr lang="en-US"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2.054</a:t>
            </a:r>
          </a:p>
          <a:p>
            <a:pPr marL="0" indent="0">
              <a:lnSpc>
                <a:spcPct val="107000"/>
              </a:lnSpc>
              <a:spcBef>
                <a:spcPct val="0"/>
              </a:spcBef>
              <a:spcAft>
                <a:spcPts val="800"/>
              </a:spcAft>
              <a:buNone/>
            </a:pPr>
            <a:r>
              <a:rPr lang="en-IN"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Initial Tension =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0</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2 </a:t>
            </a:r>
          </a:p>
          <a:p>
            <a:pPr marL="0" indent="0">
              <a:lnSpc>
                <a:spcPct val="107000"/>
              </a:lnSpc>
              <a:spcBef>
                <a:spcPct val="0"/>
              </a:spcBef>
              <a:spcAft>
                <a:spcPts val="800"/>
              </a:spcAft>
              <a:buNone/>
            </a:pPr>
            <a:r>
              <a:rPr lang="en-IN"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Therefore</a:t>
            </a:r>
            <a:r>
              <a:rPr lang="en-IN"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2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0</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2 x 10000 = 20000 N</a:t>
            </a:r>
          </a:p>
          <a:p>
            <a:pPr marL="0" indent="0">
              <a:lnSpc>
                <a:spcPct val="107000"/>
              </a:lnSpc>
              <a:spcBef>
                <a:spcPct val="0"/>
              </a:spcBef>
              <a:spcAft>
                <a:spcPts val="800"/>
              </a:spcAft>
              <a:buNone/>
            </a:pPr>
            <a:r>
              <a:rPr lang="en-IN"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2.054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20000</a:t>
            </a:r>
          </a:p>
          <a:p>
            <a:pPr marL="0" indent="0">
              <a:lnSpc>
                <a:spcPct val="107000"/>
              </a:lnSpc>
              <a:spcBef>
                <a:spcPct val="0"/>
              </a:spcBef>
              <a:spcAft>
                <a:spcPts val="800"/>
              </a:spcAft>
              <a:buNone/>
            </a:pP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3.054 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20000</a:t>
            </a:r>
          </a:p>
          <a:p>
            <a:pPr marL="0" indent="0">
              <a:lnSpc>
                <a:spcPct val="107000"/>
              </a:lnSpc>
              <a:spcBef>
                <a:spcPct val="0"/>
              </a:spcBef>
              <a:spcAft>
                <a:spcPts val="800"/>
              </a:spcAft>
              <a:buNone/>
            </a:pPr>
            <a:r>
              <a:rPr lang="en-IN"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20000 / 3.054 = 6548.8 N</a:t>
            </a:r>
          </a:p>
          <a:p>
            <a:pPr marL="0" indent="0">
              <a:lnSpc>
                <a:spcPct val="107000"/>
              </a:lnSpc>
              <a:spcBef>
                <a:spcPct val="0"/>
              </a:spcBef>
              <a:spcAft>
                <a:spcPts val="800"/>
              </a:spcAft>
              <a:buNone/>
            </a:pPr>
            <a:r>
              <a:rPr lang="en-IN"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and Therefore </a:t>
            </a:r>
            <a:r>
              <a:rPr lang="en-IN"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T</a:t>
            </a:r>
            <a:r>
              <a:rPr lang="en-IN" altLang="en-US" sz="2000" baseline="-25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1</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 2.054 x 6548.8 = 13451.2 N</a:t>
            </a:r>
          </a:p>
          <a:p>
            <a:pPr marL="0" indent="0">
              <a:lnSpc>
                <a:spcPct val="107000"/>
              </a:lnSpc>
              <a:spcBef>
                <a:spcPct val="0"/>
              </a:spcBef>
              <a:spcAft>
                <a:spcPts val="800"/>
              </a:spcAft>
              <a:buNone/>
            </a:pPr>
            <a:r>
              <a:rPr lang="en-IN"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endParaRPr lang="en-US"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spcAft>
                <a:spcPts val="800"/>
              </a:spcAft>
              <a:buNone/>
            </a:pPr>
            <a:endPar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772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6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86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61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861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861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861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1327759" y="609600"/>
            <a:ext cx="9369468" cy="3957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indent="0">
              <a:lnSpc>
                <a:spcPct val="107000"/>
              </a:lnSpc>
              <a:spcBef>
                <a:spcPct val="0"/>
              </a:spcBef>
              <a:spcAft>
                <a:spcPts val="800"/>
              </a:spcAft>
              <a:buNone/>
            </a:pPr>
            <a:r>
              <a:rPr lang="en-IN"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Bef>
                <a:spcPct val="0"/>
              </a:spcBef>
              <a:spcAft>
                <a:spcPts val="800"/>
              </a:spcAft>
              <a:buNone/>
            </a:pP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Now, to calculate Power, we have</a:t>
            </a:r>
          </a:p>
          <a:p>
            <a:pPr marL="0" indent="0">
              <a:lnSpc>
                <a:spcPct val="107000"/>
              </a:lnSpc>
              <a:spcBef>
                <a:spcPct val="0"/>
              </a:spcBef>
              <a:spcAft>
                <a:spcPts val="800"/>
              </a:spcAft>
              <a:buNone/>
            </a:pP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Power, P = (T1 – T2) v / (60 x 1000) </a:t>
            </a:r>
          </a:p>
          <a:p>
            <a:pPr marL="0" indent="0">
              <a:lnSpc>
                <a:spcPct val="107000"/>
              </a:lnSpc>
              <a:spcBef>
                <a:spcPct val="0"/>
              </a:spcBef>
              <a:spcAft>
                <a:spcPts val="800"/>
              </a:spcAft>
              <a:buNone/>
            </a:pP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Belt speed v = </a:t>
            </a:r>
            <a:r>
              <a:rPr lang="el-GR"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Π </a:t>
            </a:r>
            <a:r>
              <a:rPr lang="en-IN" altLang="en-US" sz="200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dN</a:t>
            </a:r>
            <a:r>
              <a:rPr lang="en-IN"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Bef>
                <a:spcPct val="0"/>
              </a:spcBef>
              <a:spcAft>
                <a:spcPts val="800"/>
              </a:spcAft>
              <a:buNone/>
            </a:pP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v = </a:t>
            </a:r>
            <a:r>
              <a:rPr lang="el-GR"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Π </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x 0.4 x 200</a:t>
            </a:r>
          </a:p>
          <a:p>
            <a:pPr marL="0" indent="0">
              <a:lnSpc>
                <a:spcPct val="107000"/>
              </a:lnSpc>
              <a:spcBef>
                <a:spcPct val="0"/>
              </a:spcBef>
              <a:spcAft>
                <a:spcPts val="800"/>
              </a:spcAft>
              <a:buNone/>
            </a:pPr>
            <a:r>
              <a:rPr lang="en-IN"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v =  251.32 m / min</a:t>
            </a:r>
          </a:p>
          <a:p>
            <a:pPr marL="0" indent="0">
              <a:lnSpc>
                <a:spcPct val="107000"/>
              </a:lnSpc>
              <a:spcBef>
                <a:spcPct val="0"/>
              </a:spcBef>
              <a:spcAft>
                <a:spcPts val="800"/>
              </a:spcAft>
              <a:buNone/>
            </a:pPr>
            <a:endParaRPr lang="en-IN"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spcAft>
                <a:spcPts val="800"/>
              </a:spcAft>
              <a:buNone/>
            </a:pPr>
            <a:r>
              <a:rPr lang="en-IN"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IN"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Therefore , P = (13451.2 – 6548.8 ) x 251.32 / 60000</a:t>
            </a:r>
          </a:p>
          <a:p>
            <a:pPr marL="0" indent="0">
              <a:lnSpc>
                <a:spcPct val="107000"/>
              </a:lnSpc>
              <a:spcBef>
                <a:spcPct val="0"/>
              </a:spcBef>
              <a:spcAft>
                <a:spcPts val="800"/>
              </a:spcAft>
              <a:buNone/>
            </a:pPr>
            <a:endParaRPr lang="en-IN"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ct val="0"/>
              </a:spcBef>
              <a:spcAft>
                <a:spcPts val="800"/>
              </a:spcAft>
              <a:buNone/>
            </a:pPr>
            <a:r>
              <a:rPr lang="en-IN"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Power, 	P  = 28.91 kW</a:t>
            </a:r>
            <a:endParaRPr lang="en-US" altLang="en-US" sz="2000" baseline="40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34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61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6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Words>
  <Application>Microsoft Office PowerPoint</Application>
  <PresentationFormat>Widescreen</PresentationFormat>
  <Paragraphs>81</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Numericals on Belt Drives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Numericals on Belt Drives</dc:title>
  <dc:creator>Ashwin</dc:creator>
  <cp:lastModifiedBy>Ashwin</cp:lastModifiedBy>
  <cp:revision>1</cp:revision>
  <dcterms:created xsi:type="dcterms:W3CDTF">2021-05-20T18:23:10Z</dcterms:created>
  <dcterms:modified xsi:type="dcterms:W3CDTF">2021-05-20T18:23:28Z</dcterms:modified>
</cp:coreProperties>
</file>