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60" r:id="rId2"/>
    <p:sldId id="294" r:id="rId3"/>
    <p:sldId id="296" r:id="rId4"/>
    <p:sldId id="298" r:id="rId5"/>
    <p:sldId id="299" r:id="rId6"/>
    <p:sldId id="297" r:id="rId7"/>
    <p:sldId id="261" r:id="rId8"/>
    <p:sldId id="262" r:id="rId9"/>
    <p:sldId id="263" r:id="rId10"/>
    <p:sldId id="264" r:id="rId11"/>
    <p:sldId id="265" r:id="rId12"/>
    <p:sldId id="267" r:id="rId13"/>
    <p:sldId id="266" r:id="rId14"/>
    <p:sldId id="268" r:id="rId15"/>
    <p:sldId id="269" r:id="rId16"/>
    <p:sldId id="270" r:id="rId17"/>
    <p:sldId id="275" r:id="rId18"/>
    <p:sldId id="277" r:id="rId19"/>
    <p:sldId id="278" r:id="rId20"/>
    <p:sldId id="280" r:id="rId21"/>
    <p:sldId id="281" r:id="rId22"/>
    <p:sldId id="282" r:id="rId23"/>
    <p:sldId id="283" r:id="rId24"/>
    <p:sldId id="284" r:id="rId25"/>
    <p:sldId id="287" r:id="rId26"/>
    <p:sldId id="288" r:id="rId27"/>
    <p:sldId id="289" r:id="rId28"/>
    <p:sldId id="290" r:id="rId29"/>
    <p:sldId id="291" r:id="rId30"/>
    <p:sldId id="292" r:id="rId31"/>
    <p:sldId id="293" r:id="rId32"/>
    <p:sldId id="300" r:id="rId33"/>
    <p:sldId id="324" r:id="rId34"/>
    <p:sldId id="301" r:id="rId35"/>
    <p:sldId id="302" r:id="rId36"/>
    <p:sldId id="303" r:id="rId37"/>
    <p:sldId id="304" r:id="rId38"/>
    <p:sldId id="325" r:id="rId39"/>
    <p:sldId id="326"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26" y="-228"/>
      </p:cViewPr>
      <p:guideLst>
        <p:guide orient="horz" pos="2160"/>
        <p:guide pos="3840"/>
      </p:guideLst>
    </p:cSldViewPr>
  </p:slideViewPr>
  <p:notesTextViewPr>
    <p:cViewPr>
      <p:scale>
        <a:sx n="1" d="1"/>
        <a:sy n="1" d="1"/>
      </p:scale>
      <p:origin x="0" y="0"/>
    </p:cViewPr>
  </p:notesTextViewPr>
  <p:sorterViewPr>
    <p:cViewPr varScale="1">
      <p:scale>
        <a:sx n="1" d="1"/>
        <a:sy n="1" d="1"/>
      </p:scale>
      <p:origin x="0" y="252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FD9542-C4A7-4996-B1B3-5AD98C56CAF2}" type="datetimeFigureOut">
              <a:rPr lang="en-IN" smtClean="0"/>
              <a:pPr/>
              <a:t>23-12-2021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78399-6AF4-43CA-8B90-6449E8A2F306}" type="slidenum">
              <a:rPr lang="en-IN" smtClean="0"/>
              <a:pPr/>
              <a:t>‹#›</a:t>
            </a:fld>
            <a:endParaRPr lang="en-IN"/>
          </a:p>
        </p:txBody>
      </p:sp>
    </p:spTree>
    <p:extLst>
      <p:ext uri="{BB962C8B-B14F-4D97-AF65-F5344CB8AC3E}">
        <p14:creationId xmlns:p14="http://schemas.microsoft.com/office/powerpoint/2010/main" val="1052814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3EBB74-4FAC-45CC-AA05-E0260FB9ABFC}" type="slidenum">
              <a:rPr lang="en-US" altLang="en-US"/>
              <a:pPr/>
              <a:t>1</a:t>
            </a:fld>
            <a:endParaRPr lang="en-US" alt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4126711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B8B2A2-8C39-48F6-B3EF-CD91A5318B36}" type="slidenum">
              <a:rPr lang="en-US" altLang="en-US"/>
              <a:pPr/>
              <a:t>15</a:t>
            </a:fld>
            <a:endParaRPr lang="en-US" alt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792479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6F7093-01FE-4AAD-9F32-E8B54A81B56D}" type="slidenum">
              <a:rPr lang="en-US" altLang="en-US"/>
              <a:pPr/>
              <a:t>16</a:t>
            </a:fld>
            <a:endParaRPr lang="en-US" alt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968646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DC654-898E-414E-991A-9563CA37C036}" type="slidenum">
              <a:rPr lang="en-US" altLang="en-US"/>
              <a:pPr/>
              <a:t>17</a:t>
            </a:fld>
            <a:endParaRPr lang="en-US" alt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63724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5376B8-8C72-424B-823A-38FC1B452C7A}" type="slidenum">
              <a:rPr lang="en-US" altLang="en-US"/>
              <a:pPr/>
              <a:t>18</a:t>
            </a:fld>
            <a:endParaRPr lang="en-US" alt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699978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8D9AB3-B0F9-46D3-B382-2E2E04C28781}" type="slidenum">
              <a:rPr lang="en-US" altLang="en-US"/>
              <a:pPr/>
              <a:t>19</a:t>
            </a:fld>
            <a:endParaRPr lang="en-US" alt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4175106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CF9A52-8687-4EF5-9F03-79E43B49E323}" type="slidenum">
              <a:rPr lang="en-US" altLang="en-US"/>
              <a:pPr/>
              <a:t>20</a:t>
            </a:fld>
            <a:endParaRPr lang="en-US" alt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797325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207E85-D069-4DC7-B76E-E00E8588918E}" type="slidenum">
              <a:rPr lang="en-US" altLang="en-US"/>
              <a:pPr/>
              <a:t>22</a:t>
            </a:fld>
            <a:endParaRPr lang="en-US" alt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18585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E53320-F503-436C-969F-682BD936DCC9}" type="slidenum">
              <a:rPr lang="en-US" altLang="en-US"/>
              <a:pPr/>
              <a:t>23</a:t>
            </a:fld>
            <a:endParaRPr lang="en-US" alt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435064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9623CE-6531-4771-9492-E25A5CA540AE}" type="slidenum">
              <a:rPr lang="en-US" altLang="en-US"/>
              <a:pPr/>
              <a:t>24</a:t>
            </a:fld>
            <a:endParaRPr lang="en-US" alt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85603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3482B0-5664-4F5E-A96B-06DB88ED197C}" type="slidenum">
              <a:rPr lang="en-US" altLang="en-US"/>
              <a:pPr/>
              <a:t>25</a:t>
            </a:fld>
            <a:endParaRPr lang="en-US" alt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043297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77D6C8-9B9F-4F71-A006-BC8F426966D3}" type="slidenum">
              <a:rPr lang="en-US" altLang="en-US"/>
              <a:pPr/>
              <a:t>7</a:t>
            </a:fld>
            <a:endParaRPr lang="en-US" alt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009829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9D990B-0329-455D-B265-30DBB9A184E8}" type="slidenum">
              <a:rPr lang="en-US" altLang="en-US"/>
              <a:pPr/>
              <a:t>26</a:t>
            </a:fld>
            <a:endParaRPr lang="en-US" alt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974392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ACA160-756B-4FC7-81D2-71DE5072A270}" type="slidenum">
              <a:rPr lang="en-US" altLang="en-US"/>
              <a:pPr/>
              <a:t>27</a:t>
            </a:fld>
            <a:endParaRPr lang="en-US" alt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341130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FBDDEF-7856-4D91-BACD-581408BB5B6B}" type="slidenum">
              <a:rPr lang="en-US" altLang="en-US"/>
              <a:pPr/>
              <a:t>28</a:t>
            </a:fld>
            <a:endParaRPr lang="en-US" alt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680384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68608-596E-4234-8FDA-4BA3B7F916B7}" type="slidenum">
              <a:rPr lang="en-US" altLang="en-US"/>
              <a:pPr/>
              <a:t>29</a:t>
            </a:fld>
            <a:endParaRPr lang="en-US" alt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GB" altLang="en-US" dirty="0"/>
          </a:p>
        </p:txBody>
      </p:sp>
    </p:spTree>
    <p:extLst>
      <p:ext uri="{BB962C8B-B14F-4D97-AF65-F5344CB8AC3E}">
        <p14:creationId xmlns:p14="http://schemas.microsoft.com/office/powerpoint/2010/main" val="3760930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84B969-E900-4D6D-97AE-583B340DFBC6}" type="slidenum">
              <a:rPr lang="en-US" altLang="en-US"/>
              <a:pPr/>
              <a:t>30</a:t>
            </a:fld>
            <a:endParaRPr lang="en-US" alt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486466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4090AE-D32E-4EC3-B702-2B8F7BB48DA6}" type="slidenum">
              <a:rPr lang="en-US" altLang="en-US"/>
              <a:pPr/>
              <a:t>31</a:t>
            </a:fld>
            <a:endParaRPr lang="en-US" alt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452080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CEA5B9FE-06AD-453F-B13D-4DE3610404ED}" type="slidenum">
              <a:rPr lang="en-US"/>
              <a:pPr/>
              <a:t>40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A27B0F-DCB6-451D-B48D-8F8BE1B5725F}" type="slidenum">
              <a:rPr lang="en-US" altLang="en-US"/>
              <a:pPr/>
              <a:t>8</a:t>
            </a:fld>
            <a:endParaRPr lang="en-US" alt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4018415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90FA61-A992-4160-A7A0-D5BF0ECE6C81}" type="slidenum">
              <a:rPr lang="en-US" altLang="en-US"/>
              <a:pPr/>
              <a:t>9</a:t>
            </a:fld>
            <a:endParaRPr lang="en-US" alt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749821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3F6B62-0171-49FA-B2C2-5E3D5123AE6E}" type="slidenum">
              <a:rPr lang="en-US" altLang="en-US"/>
              <a:pPr/>
              <a:t>10</a:t>
            </a:fld>
            <a:endParaRPr lang="en-US" alt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176992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A1D475-FD90-49AF-8FE2-5F39F22029E8}" type="slidenum">
              <a:rPr lang="en-US" altLang="en-US"/>
              <a:pPr/>
              <a:t>11</a:t>
            </a:fld>
            <a:endParaRPr lang="en-US" alt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140284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F709EC-7BA8-4A0B-9955-AE590DC6AF13}" type="slidenum">
              <a:rPr lang="en-US" altLang="en-US"/>
              <a:pPr/>
              <a:t>12</a:t>
            </a:fld>
            <a:endParaRPr lang="en-US" alt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614839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E376BD-AAA5-4CF1-B9EE-F25C1F387725}" type="slidenum">
              <a:rPr lang="en-US" altLang="en-US"/>
              <a:pPr/>
              <a:t>13</a:t>
            </a:fld>
            <a:endParaRPr lang="en-US" alt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095969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A78725-E88D-4856-BC78-069410BD6C63}" type="slidenum">
              <a:rPr lang="en-US" altLang="en-US"/>
              <a:pPr/>
              <a:t>14</a:t>
            </a:fld>
            <a:endParaRPr lang="en-US" alt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697111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624668"/>
            <a:ext cx="53848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6400800" y="5562600"/>
            <a:ext cx="53848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6400801" y="6425641"/>
            <a:ext cx="1643529" cy="365125"/>
          </a:xfrm>
        </p:spPr>
        <p:txBody>
          <a:bodyPr/>
          <a:lstStyle>
            <a:lvl1pPr algn="l">
              <a:defRPr/>
            </a:lvl1p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a:xfrm>
            <a:off x="8414871" y="6425641"/>
            <a:ext cx="3490259" cy="365125"/>
          </a:xfrm>
        </p:spPr>
        <p:txBody>
          <a:bodyPr/>
          <a:lstStyle>
            <a:lvl1pPr algn="r">
              <a:defRPr/>
            </a:lvl1pPr>
          </a:lstStyle>
          <a:p>
            <a:r>
              <a:rPr lang="en-GB">
                <a:solidFill>
                  <a:prstClr val="black">
                    <a:lumMod val="65000"/>
                    <a:lumOff val="35000"/>
                  </a:prstClr>
                </a:solidFill>
              </a:rPr>
              <a:t>© 2016 Pearson Education, Inc., Hoboken, NJ. All rights reserved.</a:t>
            </a:r>
            <a:endParaRPr lang="en-GB" dirty="0">
              <a:solidFill>
                <a:prstClr val="black">
                  <a:lumMod val="65000"/>
                  <a:lumOff val="35000"/>
                </a:prstClr>
              </a:solidFill>
            </a:endParaRPr>
          </a:p>
        </p:txBody>
      </p:sp>
      <p:sp>
        <p:nvSpPr>
          <p:cNvPr id="7" name="Rectangle 6"/>
          <p:cNvSpPr/>
          <p:nvPr/>
        </p:nvSpPr>
        <p:spPr>
          <a:xfrm>
            <a:off x="376767" y="228600"/>
            <a:ext cx="5647267"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8" name="Rectangle 7"/>
          <p:cNvSpPr/>
          <p:nvPr/>
        </p:nvSpPr>
        <p:spPr>
          <a:xfrm>
            <a:off x="9069917" y="228600"/>
            <a:ext cx="27432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10" name="Rectangle 9"/>
          <p:cNvSpPr/>
          <p:nvPr/>
        </p:nvSpPr>
        <p:spPr>
          <a:xfrm>
            <a:off x="6165851" y="2377440"/>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sz="1800">
              <a:solidFill>
                <a:prstClr val="white"/>
              </a:solidFill>
            </a:endParaRPr>
          </a:p>
        </p:txBody>
      </p:sp>
      <p:sp>
        <p:nvSpPr>
          <p:cNvPr id="15" name="TextBox 14"/>
          <p:cNvSpPr txBox="1"/>
          <p:nvPr/>
        </p:nvSpPr>
        <p:spPr>
          <a:xfrm>
            <a:off x="566522" y="174813"/>
            <a:ext cx="551079" cy="830997"/>
          </a:xfrm>
          <a:prstGeom prst="rect">
            <a:avLst/>
          </a:prstGeom>
          <a:noFill/>
        </p:spPr>
        <p:txBody>
          <a:bodyPr wrap="square" lIns="0" tIns="0" rIns="0" bIns="0" rtlCol="0">
            <a:spAutoFit/>
          </a:bodyPr>
          <a:lstStyle/>
          <a:p>
            <a:pPr eaLnBrk="0" fontAlgn="base" hangingPunct="0">
              <a:spcBef>
                <a:spcPct val="0"/>
              </a:spcBef>
              <a:spcAft>
                <a:spcPct val="0"/>
              </a:spcAft>
            </a:pPr>
            <a:r>
              <a:rPr sz="5400" b="1">
                <a:solidFill>
                  <a:srgbClr val="663366">
                    <a:lumMod val="60000"/>
                    <a:lumOff val="40000"/>
                  </a:srgbClr>
                </a:solidFill>
                <a:latin typeface="Times New Roman" pitchFamily="-1" charset="0"/>
              </a:rPr>
              <a:t>+</a:t>
            </a:r>
          </a:p>
        </p:txBody>
      </p:sp>
      <p:sp>
        <p:nvSpPr>
          <p:cNvPr id="11" name="Rectangle 10"/>
          <p:cNvSpPr/>
          <p:nvPr/>
        </p:nvSpPr>
        <p:spPr>
          <a:xfrm>
            <a:off x="6165851" y="228600"/>
            <a:ext cx="27432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12" name="Rectangle 11"/>
          <p:cNvSpPr/>
          <p:nvPr/>
        </p:nvSpPr>
        <p:spPr>
          <a:xfrm>
            <a:off x="9069917" y="2377440"/>
            <a:ext cx="27432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Tree>
    <p:extLst>
      <p:ext uri="{BB962C8B-B14F-4D97-AF65-F5344CB8AC3E}">
        <p14:creationId xmlns:p14="http://schemas.microsoft.com/office/powerpoint/2010/main" val="306549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10" name="TextBox 9"/>
          <p:cNvSpPr txBox="1"/>
          <p:nvPr/>
        </p:nvSpPr>
        <p:spPr>
          <a:xfrm>
            <a:off x="297581" y="228600"/>
            <a:ext cx="347879" cy="553998"/>
          </a:xfrm>
          <a:prstGeom prst="rect">
            <a:avLst/>
          </a:prstGeom>
          <a:noFill/>
        </p:spPr>
        <p:txBody>
          <a:bodyPr wrap="square" lIns="0" tIns="0" rIns="0" bIns="0" rtlCol="0">
            <a:spAutoFit/>
          </a:bodyPr>
          <a:lstStyle/>
          <a:p>
            <a:pPr eaLnBrk="0" fontAlgn="base" hangingPunct="0">
              <a:spcBef>
                <a:spcPct val="0"/>
              </a:spcBef>
              <a:spcAft>
                <a:spcPct val="0"/>
              </a:spcAft>
            </a:pPr>
            <a:r>
              <a:rPr sz="3600" b="1">
                <a:solidFill>
                  <a:srgbClr val="663366">
                    <a:lumMod val="60000"/>
                    <a:lumOff val="40000"/>
                  </a:srgbClr>
                </a:solidFill>
                <a:latin typeface="Times New Roman" pitchFamily="-1" charset="0"/>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endParaRPr>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US">
                <a:solidFill>
                  <a:prstClr val="black">
                    <a:lumMod val="65000"/>
                    <a:lumOff val="35000"/>
                  </a:prstClr>
                </a:solidFill>
              </a:rPr>
              <a:t>© 2016 Pearson Education, Inc., Hoboken, NJ. All rights reserved.</a:t>
            </a:r>
            <a:endParaRPr>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
        <p:nvSpPr>
          <p:cNvPr id="12" name="Content Placeholder 2"/>
          <p:cNvSpPr>
            <a:spLocks noGrp="1"/>
          </p:cNvSpPr>
          <p:nvPr>
            <p:ph sz="half" idx="17"/>
          </p:nvPr>
        </p:nvSpPr>
        <p:spPr>
          <a:xfrm>
            <a:off x="670561" y="1985963"/>
            <a:ext cx="4876551"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670561" y="4164965"/>
            <a:ext cx="4876551"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5880100" y="1985963"/>
            <a:ext cx="48768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5880100" y="4169664"/>
            <a:ext cx="48768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284871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8" name="TextBox 7"/>
          <p:cNvSpPr txBox="1"/>
          <p:nvPr/>
        </p:nvSpPr>
        <p:spPr>
          <a:xfrm>
            <a:off x="297581" y="228600"/>
            <a:ext cx="347879" cy="553998"/>
          </a:xfrm>
          <a:prstGeom prst="rect">
            <a:avLst/>
          </a:prstGeom>
          <a:noFill/>
        </p:spPr>
        <p:txBody>
          <a:bodyPr wrap="square" lIns="0" tIns="0" rIns="0" bIns="0" rtlCol="0">
            <a:spAutoFit/>
          </a:bodyPr>
          <a:lstStyle/>
          <a:p>
            <a:pPr eaLnBrk="0" fontAlgn="base" hangingPunct="0">
              <a:spcBef>
                <a:spcPct val="0"/>
              </a:spcBef>
              <a:spcAft>
                <a:spcPct val="0"/>
              </a:spcAft>
            </a:pPr>
            <a:r>
              <a:rPr sz="3600" b="1">
                <a:solidFill>
                  <a:srgbClr val="663366">
                    <a:lumMod val="60000"/>
                    <a:lumOff val="40000"/>
                  </a:srgbClr>
                </a:solidFill>
                <a:latin typeface="Times New Roman" pitchFamily="-1" charset="0"/>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solidFill>
                <a:prstClr val="black">
                  <a:lumMod val="65000"/>
                  <a:lumOff val="35000"/>
                </a:prstClr>
              </a:solidFill>
            </a:endParaRPr>
          </a:p>
        </p:txBody>
      </p:sp>
      <p:sp>
        <p:nvSpPr>
          <p:cNvPr id="4" name="Footer Placeholder 3"/>
          <p:cNvSpPr>
            <a:spLocks noGrp="1"/>
          </p:cNvSpPr>
          <p:nvPr>
            <p:ph type="ftr" sz="quarter" idx="11"/>
          </p:nvPr>
        </p:nvSpPr>
        <p:spPr/>
        <p:txBody>
          <a:bodyPr/>
          <a:lstStyle/>
          <a:p>
            <a:r>
              <a:rPr lang="en-US">
                <a:solidFill>
                  <a:prstClr val="black">
                    <a:lumMod val="65000"/>
                    <a:lumOff val="35000"/>
                  </a:prstClr>
                </a:solidFill>
              </a:rPr>
              <a:t>© 2016 Pearson Education, Inc., Hoboken, NJ. All rights reserved.</a:t>
            </a:r>
            <a:endParaRPr>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1408875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10889129" y="282574"/>
            <a:ext cx="9144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2" name="Date Placeholder 1"/>
          <p:cNvSpPr>
            <a:spLocks noGrp="1"/>
          </p:cNvSpPr>
          <p:nvPr>
            <p:ph type="dt" sz="half" idx="10"/>
          </p:nvPr>
        </p:nvSpPr>
        <p:spPr/>
        <p:txBody>
          <a:bodyPr/>
          <a:lstStyle/>
          <a:p>
            <a:endParaRPr>
              <a:solidFill>
                <a:prstClr val="black">
                  <a:lumMod val="65000"/>
                  <a:lumOff val="35000"/>
                </a:prstClr>
              </a:solidFill>
            </a:endParaRPr>
          </a:p>
        </p:txBody>
      </p:sp>
      <p:sp>
        <p:nvSpPr>
          <p:cNvPr id="3" name="Footer Placeholder 2"/>
          <p:cNvSpPr>
            <a:spLocks noGrp="1"/>
          </p:cNvSpPr>
          <p:nvPr>
            <p:ph type="ftr" sz="quarter" idx="11"/>
          </p:nvPr>
        </p:nvSpPr>
        <p:spPr/>
        <p:txBody>
          <a:bodyPr/>
          <a:lstStyle/>
          <a:p>
            <a:r>
              <a:rPr lang="en-US">
                <a:solidFill>
                  <a:prstClr val="black">
                    <a:lumMod val="65000"/>
                    <a:lumOff val="35000"/>
                  </a:prstClr>
                </a:solidFill>
              </a:rPr>
              <a:t>© 2016 Pearson Education, Inc., Hoboken, NJ. All rights reserved.</a:t>
            </a:r>
            <a:endParaRPr>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670287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76768" y="228600"/>
            <a:ext cx="4601633"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2" name="Title 1"/>
          <p:cNvSpPr>
            <a:spLocks noGrp="1"/>
          </p:cNvSpPr>
          <p:nvPr>
            <p:ph type="title"/>
          </p:nvPr>
        </p:nvSpPr>
        <p:spPr>
          <a:xfrm>
            <a:off x="507407" y="2571750"/>
            <a:ext cx="4340352"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558368" y="273051"/>
            <a:ext cx="6129865"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08124" y="3733801"/>
            <a:ext cx="4340352"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855200" y="6423586"/>
            <a:ext cx="2049929" cy="365125"/>
          </a:xfrm>
        </p:spPr>
        <p:txBody>
          <a:bodyPr/>
          <a:lstStyle/>
          <a:p>
            <a:endParaRPr>
              <a:solidFill>
                <a:prstClr val="black">
                  <a:lumMod val="65000"/>
                  <a:lumOff val="35000"/>
                </a:prstClr>
              </a:solidFill>
            </a:endParaRPr>
          </a:p>
        </p:txBody>
      </p:sp>
      <p:sp>
        <p:nvSpPr>
          <p:cNvPr id="6" name="Footer Placeholder 5"/>
          <p:cNvSpPr>
            <a:spLocks noGrp="1"/>
          </p:cNvSpPr>
          <p:nvPr>
            <p:ph type="ftr" sz="quarter" idx="11"/>
          </p:nvPr>
        </p:nvSpPr>
        <p:spPr>
          <a:xfrm>
            <a:off x="5145741" y="6423586"/>
            <a:ext cx="4422588" cy="365125"/>
          </a:xfrm>
        </p:spPr>
        <p:txBody>
          <a:bodyPr/>
          <a:lstStyle/>
          <a:p>
            <a:r>
              <a:rPr lang="en-US">
                <a:solidFill>
                  <a:prstClr val="black">
                    <a:lumMod val="65000"/>
                    <a:lumOff val="35000"/>
                  </a:prstClr>
                </a:solidFill>
              </a:rPr>
              <a:t>© 2016 Pearson Education, Inc., Hoboken, NJ. All rights reserved.</a:t>
            </a:r>
            <a:endParaRPr>
              <a:solidFill>
                <a:prstClr val="black">
                  <a:lumMod val="65000"/>
                  <a:lumOff val="35000"/>
                </a:prstClr>
              </a:solidFill>
            </a:endParaRPr>
          </a:p>
        </p:txBody>
      </p:sp>
      <p:sp>
        <p:nvSpPr>
          <p:cNvPr id="9" name="TextBox 8"/>
          <p:cNvSpPr txBox="1"/>
          <p:nvPr/>
        </p:nvSpPr>
        <p:spPr>
          <a:xfrm>
            <a:off x="566522" y="174813"/>
            <a:ext cx="551079" cy="830997"/>
          </a:xfrm>
          <a:prstGeom prst="rect">
            <a:avLst/>
          </a:prstGeom>
          <a:noFill/>
        </p:spPr>
        <p:txBody>
          <a:bodyPr wrap="square" lIns="0" tIns="0" rIns="0" bIns="0" rtlCol="0">
            <a:spAutoFit/>
          </a:bodyPr>
          <a:lstStyle/>
          <a:p>
            <a:pPr eaLnBrk="0" fontAlgn="base" hangingPunct="0">
              <a:spcBef>
                <a:spcPct val="0"/>
              </a:spcBef>
              <a:spcAft>
                <a:spcPct val="0"/>
              </a:spcAft>
            </a:pPr>
            <a:r>
              <a:rPr sz="5400" b="1">
                <a:solidFill>
                  <a:srgbClr val="663366">
                    <a:lumMod val="60000"/>
                    <a:lumOff val="40000"/>
                  </a:srgbClr>
                </a:solidFill>
                <a:latin typeface="Times New Roman" pitchFamily="-1" charset="0"/>
              </a:rPr>
              <a:t>+</a:t>
            </a:r>
          </a:p>
        </p:txBody>
      </p:sp>
    </p:spTree>
    <p:extLst>
      <p:ext uri="{BB962C8B-B14F-4D97-AF65-F5344CB8AC3E}">
        <p14:creationId xmlns:p14="http://schemas.microsoft.com/office/powerpoint/2010/main" val="3627296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10889129" y="282574"/>
            <a:ext cx="9144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2" name="Title 1"/>
          <p:cNvSpPr>
            <a:spLocks noGrp="1"/>
          </p:cNvSpPr>
          <p:nvPr>
            <p:ph type="title"/>
          </p:nvPr>
        </p:nvSpPr>
        <p:spPr>
          <a:xfrm>
            <a:off x="5559205" y="3124200"/>
            <a:ext cx="5197696"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370541" y="228600"/>
            <a:ext cx="4614211"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559205" y="3995737"/>
            <a:ext cx="5197696"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855200" y="6423586"/>
            <a:ext cx="2049929" cy="365125"/>
          </a:xfrm>
        </p:spPr>
        <p:txBody>
          <a:bodyPr/>
          <a:lstStyle/>
          <a:p>
            <a:endParaRPr>
              <a:solidFill>
                <a:prstClr val="black">
                  <a:lumMod val="65000"/>
                  <a:lumOff val="35000"/>
                </a:prstClr>
              </a:solidFill>
            </a:endParaRPr>
          </a:p>
        </p:txBody>
      </p:sp>
      <p:sp>
        <p:nvSpPr>
          <p:cNvPr id="6" name="Footer Placeholder 5"/>
          <p:cNvSpPr>
            <a:spLocks noGrp="1"/>
          </p:cNvSpPr>
          <p:nvPr>
            <p:ph type="ftr" sz="quarter" idx="11"/>
          </p:nvPr>
        </p:nvSpPr>
        <p:spPr>
          <a:xfrm>
            <a:off x="5588000" y="6423586"/>
            <a:ext cx="4006851" cy="365125"/>
          </a:xfrm>
        </p:spPr>
        <p:txBody>
          <a:bodyPr/>
          <a:lstStyle/>
          <a:p>
            <a:r>
              <a:rPr lang="en-US">
                <a:solidFill>
                  <a:prstClr val="black">
                    <a:lumMod val="65000"/>
                    <a:lumOff val="35000"/>
                  </a:prstClr>
                </a:solidFill>
              </a:rPr>
              <a:t>© 2016 Pearson Education, Inc., Hoboken, NJ. All rights reserved.</a:t>
            </a:r>
            <a:endParaRPr>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
        <p:nvSpPr>
          <p:cNvPr id="10" name="TextBox 9"/>
          <p:cNvSpPr txBox="1"/>
          <p:nvPr/>
        </p:nvSpPr>
        <p:spPr>
          <a:xfrm>
            <a:off x="5320147" y="3370730"/>
            <a:ext cx="294091" cy="369332"/>
          </a:xfrm>
          <a:prstGeom prst="rect">
            <a:avLst/>
          </a:prstGeom>
          <a:noFill/>
        </p:spPr>
        <p:txBody>
          <a:bodyPr wrap="square" lIns="0" tIns="0" rIns="0" bIns="0" rtlCol="0">
            <a:spAutoFit/>
          </a:bodyPr>
          <a:lstStyle/>
          <a:p>
            <a:pPr eaLnBrk="0" fontAlgn="base" hangingPunct="0">
              <a:spcBef>
                <a:spcPct val="0"/>
              </a:spcBef>
              <a:spcAft>
                <a:spcPct val="0"/>
              </a:spcAft>
            </a:pPr>
            <a:r>
              <a:rPr sz="2400" b="1">
                <a:solidFill>
                  <a:srgbClr val="663366">
                    <a:lumMod val="60000"/>
                    <a:lumOff val="40000"/>
                  </a:srgbClr>
                </a:solidFill>
                <a:latin typeface="Times New Roman" pitchFamily="-1" charset="0"/>
              </a:rPr>
              <a:t>+ </a:t>
            </a:r>
          </a:p>
        </p:txBody>
      </p:sp>
    </p:spTree>
    <p:extLst>
      <p:ext uri="{BB962C8B-B14F-4D97-AF65-F5344CB8AC3E}">
        <p14:creationId xmlns:p14="http://schemas.microsoft.com/office/powerpoint/2010/main" val="2247160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75341" y="4424082"/>
            <a:ext cx="8254876"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370541" y="228600"/>
            <a:ext cx="85045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675341" y="5257800"/>
            <a:ext cx="8254876"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US">
                <a:solidFill>
                  <a:prstClr val="black">
                    <a:lumMod val="65000"/>
                    <a:lumOff val="35000"/>
                  </a:prstClr>
                </a:solidFill>
              </a:rPr>
              <a:t>© 2016 Pearson Education, Inc., Hoboken, NJ. All rights reserved.</a:t>
            </a:r>
            <a:endParaRPr>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
        <p:nvSpPr>
          <p:cNvPr id="8" name="Rectangle 7"/>
          <p:cNvSpPr/>
          <p:nvPr/>
        </p:nvSpPr>
        <p:spPr>
          <a:xfrm>
            <a:off x="9069917" y="228600"/>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9" name="Rectangle 8"/>
          <p:cNvSpPr/>
          <p:nvPr/>
        </p:nvSpPr>
        <p:spPr>
          <a:xfrm>
            <a:off x="9069917" y="2377440"/>
            <a:ext cx="27432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10" name="TextBox 9"/>
          <p:cNvSpPr txBox="1"/>
          <p:nvPr/>
        </p:nvSpPr>
        <p:spPr>
          <a:xfrm>
            <a:off x="436283" y="4632792"/>
            <a:ext cx="294091" cy="369332"/>
          </a:xfrm>
          <a:prstGeom prst="rect">
            <a:avLst/>
          </a:prstGeom>
          <a:noFill/>
        </p:spPr>
        <p:txBody>
          <a:bodyPr wrap="square" lIns="0" tIns="0" rIns="0" bIns="0" rtlCol="0">
            <a:spAutoFit/>
          </a:bodyPr>
          <a:lstStyle/>
          <a:p>
            <a:pPr eaLnBrk="0" fontAlgn="base" hangingPunct="0">
              <a:spcBef>
                <a:spcPct val="0"/>
              </a:spcBef>
              <a:spcAft>
                <a:spcPct val="0"/>
              </a:spcAft>
            </a:pPr>
            <a:r>
              <a:rPr sz="2400" b="1">
                <a:solidFill>
                  <a:srgbClr val="663366">
                    <a:lumMod val="60000"/>
                    <a:lumOff val="40000"/>
                  </a:srgbClr>
                </a:solidFill>
                <a:latin typeface="Times New Roman" pitchFamily="-1" charset="0"/>
              </a:rPr>
              <a:t>+ </a:t>
            </a:r>
          </a:p>
        </p:txBody>
      </p:sp>
    </p:spTree>
    <p:extLst>
      <p:ext uri="{BB962C8B-B14F-4D97-AF65-F5344CB8AC3E}">
        <p14:creationId xmlns:p14="http://schemas.microsoft.com/office/powerpoint/2010/main" val="2782864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376766" y="228600"/>
            <a:ext cx="8516223"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2" name="Title 1"/>
          <p:cNvSpPr>
            <a:spLocks noGrp="1"/>
          </p:cNvSpPr>
          <p:nvPr>
            <p:ph type="title"/>
          </p:nvPr>
        </p:nvSpPr>
        <p:spPr>
          <a:xfrm>
            <a:off x="507406" y="2571750"/>
            <a:ext cx="8242148"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508126" y="3733801"/>
            <a:ext cx="8239421"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949683" y="6235608"/>
            <a:ext cx="1797864" cy="365125"/>
          </a:xfrm>
        </p:spPr>
        <p:txBody>
          <a:bodyPr/>
          <a:lstStyle>
            <a:lvl1pPr>
              <a:defRPr>
                <a:solidFill>
                  <a:schemeClr val="bg1"/>
                </a:solidFill>
              </a:defRPr>
            </a:lvl1pPr>
          </a:lstStyle>
          <a:p>
            <a:endParaRPr>
              <a:solidFill>
                <a:prstClr val="white"/>
              </a:solidFill>
            </a:endParaRPr>
          </a:p>
        </p:txBody>
      </p:sp>
      <p:sp>
        <p:nvSpPr>
          <p:cNvPr id="6" name="Footer Placeholder 5"/>
          <p:cNvSpPr>
            <a:spLocks noGrp="1"/>
          </p:cNvSpPr>
          <p:nvPr>
            <p:ph type="ftr" sz="quarter" idx="11"/>
          </p:nvPr>
        </p:nvSpPr>
        <p:spPr>
          <a:xfrm>
            <a:off x="508128" y="6235608"/>
            <a:ext cx="6197473" cy="365125"/>
          </a:xfrm>
        </p:spPr>
        <p:txBody>
          <a:bodyPr/>
          <a:lstStyle>
            <a:lvl1pPr>
              <a:defRPr>
                <a:solidFill>
                  <a:schemeClr val="bg1"/>
                </a:solidFill>
              </a:defRPr>
            </a:lvl1pPr>
          </a:lstStyle>
          <a:p>
            <a:r>
              <a:rPr lang="en-US">
                <a:solidFill>
                  <a:prstClr val="white"/>
                </a:solidFill>
              </a:rPr>
              <a:t>© 2016 Pearson Education, Inc., Hoboken, NJ. All rights reserved.</a:t>
            </a:r>
            <a:endParaRPr>
              <a:solidFill>
                <a:prstClr val="white"/>
              </a:solidFill>
            </a:endParaRPr>
          </a:p>
        </p:txBody>
      </p:sp>
      <p:sp>
        <p:nvSpPr>
          <p:cNvPr id="7" name="Slide Number Placeholder 6"/>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
        <p:nvSpPr>
          <p:cNvPr id="9" name="TextBox 8"/>
          <p:cNvSpPr txBox="1"/>
          <p:nvPr/>
        </p:nvSpPr>
        <p:spPr>
          <a:xfrm>
            <a:off x="566522" y="174813"/>
            <a:ext cx="551079" cy="830997"/>
          </a:xfrm>
          <a:prstGeom prst="rect">
            <a:avLst/>
          </a:prstGeom>
          <a:noFill/>
        </p:spPr>
        <p:txBody>
          <a:bodyPr wrap="square" lIns="0" tIns="0" rIns="0" bIns="0" rtlCol="0">
            <a:spAutoFit/>
          </a:bodyPr>
          <a:lstStyle/>
          <a:p>
            <a:pPr eaLnBrk="0" fontAlgn="base" hangingPunct="0">
              <a:spcBef>
                <a:spcPct val="0"/>
              </a:spcBef>
              <a:spcAft>
                <a:spcPct val="0"/>
              </a:spcAft>
            </a:pPr>
            <a:r>
              <a:rPr sz="5400" b="1">
                <a:solidFill>
                  <a:srgbClr val="663366">
                    <a:lumMod val="60000"/>
                    <a:lumOff val="40000"/>
                  </a:srgbClr>
                </a:solidFill>
                <a:latin typeface="Times New Roman" pitchFamily="-1" charset="0"/>
              </a:rPr>
              <a:t>+</a:t>
            </a:r>
          </a:p>
        </p:txBody>
      </p:sp>
      <p:sp>
        <p:nvSpPr>
          <p:cNvPr id="10" name="Rectangle 9"/>
          <p:cNvSpPr/>
          <p:nvPr/>
        </p:nvSpPr>
        <p:spPr>
          <a:xfrm>
            <a:off x="9069917" y="228600"/>
            <a:ext cx="27432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12" name="Picture Placeholder 12"/>
          <p:cNvSpPr>
            <a:spLocks noGrp="1"/>
          </p:cNvSpPr>
          <p:nvPr>
            <p:ph type="pic" sz="quarter" idx="13"/>
          </p:nvPr>
        </p:nvSpPr>
        <p:spPr>
          <a:xfrm>
            <a:off x="9069917" y="2374940"/>
            <a:ext cx="27432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9069917" y="4535424"/>
            <a:ext cx="2743200" cy="2039112"/>
          </a:xfrm>
        </p:spPr>
        <p:txBody>
          <a:bodyPr/>
          <a:lstStyle>
            <a:lvl1pPr>
              <a:buNone/>
              <a:defRPr/>
            </a:lvl1pPr>
          </a:lstStyle>
          <a:p>
            <a:r>
              <a:rPr lang="en-US" dirty="0"/>
              <a:t>Click icon to add picture</a:t>
            </a:r>
            <a:endParaRPr dirty="0"/>
          </a:p>
        </p:txBody>
      </p:sp>
    </p:spTree>
    <p:extLst>
      <p:ext uri="{BB962C8B-B14F-4D97-AF65-F5344CB8AC3E}">
        <p14:creationId xmlns:p14="http://schemas.microsoft.com/office/powerpoint/2010/main" val="1918718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376767" y="228600"/>
            <a:ext cx="56472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2" name="Title 1"/>
          <p:cNvSpPr>
            <a:spLocks noGrp="1"/>
          </p:cNvSpPr>
          <p:nvPr>
            <p:ph type="title"/>
          </p:nvPr>
        </p:nvSpPr>
        <p:spPr>
          <a:xfrm>
            <a:off x="507406" y="2571750"/>
            <a:ext cx="53555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508125" y="3733801"/>
            <a:ext cx="5353739"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064000" y="6235608"/>
            <a:ext cx="1797864" cy="365125"/>
          </a:xfrm>
        </p:spPr>
        <p:txBody>
          <a:bodyPr/>
          <a:lstStyle>
            <a:lvl1pPr>
              <a:defRPr>
                <a:solidFill>
                  <a:schemeClr val="bg1"/>
                </a:solidFill>
              </a:defRPr>
            </a:lvl1pPr>
          </a:lstStyle>
          <a:p>
            <a:endParaRPr>
              <a:solidFill>
                <a:prstClr val="white"/>
              </a:solidFill>
            </a:endParaRPr>
          </a:p>
        </p:txBody>
      </p:sp>
      <p:sp>
        <p:nvSpPr>
          <p:cNvPr id="6" name="Footer Placeholder 5"/>
          <p:cNvSpPr>
            <a:spLocks noGrp="1"/>
          </p:cNvSpPr>
          <p:nvPr>
            <p:ph type="ftr" sz="quarter" idx="11"/>
          </p:nvPr>
        </p:nvSpPr>
        <p:spPr>
          <a:xfrm>
            <a:off x="508128" y="6235608"/>
            <a:ext cx="3454273" cy="365125"/>
          </a:xfrm>
        </p:spPr>
        <p:txBody>
          <a:bodyPr/>
          <a:lstStyle>
            <a:lvl1pPr>
              <a:defRPr>
                <a:solidFill>
                  <a:schemeClr val="bg1"/>
                </a:solidFill>
              </a:defRPr>
            </a:lvl1pPr>
          </a:lstStyle>
          <a:p>
            <a:r>
              <a:rPr lang="en-US">
                <a:solidFill>
                  <a:prstClr val="white"/>
                </a:solidFill>
              </a:rPr>
              <a:t>© 2016 Pearson Education, Inc., Hoboken, NJ. All rights reserved.</a:t>
            </a:r>
            <a:endParaRPr>
              <a:solidFill>
                <a:prstClr val="white"/>
              </a:solidFill>
            </a:endParaRPr>
          </a:p>
        </p:txBody>
      </p:sp>
      <p:sp>
        <p:nvSpPr>
          <p:cNvPr id="7" name="Slide Number Placeholder 6"/>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
        <p:nvSpPr>
          <p:cNvPr id="9" name="TextBox 8"/>
          <p:cNvSpPr txBox="1"/>
          <p:nvPr/>
        </p:nvSpPr>
        <p:spPr>
          <a:xfrm>
            <a:off x="566522" y="174813"/>
            <a:ext cx="551079" cy="830997"/>
          </a:xfrm>
          <a:prstGeom prst="rect">
            <a:avLst/>
          </a:prstGeom>
          <a:noFill/>
        </p:spPr>
        <p:txBody>
          <a:bodyPr wrap="square" lIns="0" tIns="0" rIns="0" bIns="0" rtlCol="0">
            <a:spAutoFit/>
          </a:bodyPr>
          <a:lstStyle/>
          <a:p>
            <a:pPr eaLnBrk="0" fontAlgn="base" hangingPunct="0">
              <a:spcBef>
                <a:spcPct val="0"/>
              </a:spcBef>
              <a:spcAft>
                <a:spcPct val="0"/>
              </a:spcAft>
            </a:pPr>
            <a:r>
              <a:rPr sz="5400" b="1">
                <a:solidFill>
                  <a:srgbClr val="663366">
                    <a:lumMod val="60000"/>
                    <a:lumOff val="40000"/>
                  </a:srgbClr>
                </a:solidFill>
                <a:latin typeface="Times New Roman" pitchFamily="-1" charset="0"/>
              </a:rPr>
              <a:t>+</a:t>
            </a:r>
          </a:p>
        </p:txBody>
      </p:sp>
      <p:sp>
        <p:nvSpPr>
          <p:cNvPr id="10" name="Rectangle 9"/>
          <p:cNvSpPr/>
          <p:nvPr/>
        </p:nvSpPr>
        <p:spPr>
          <a:xfrm>
            <a:off x="9069917" y="228600"/>
            <a:ext cx="27432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11" name="Rectangle 10"/>
          <p:cNvSpPr/>
          <p:nvPr/>
        </p:nvSpPr>
        <p:spPr>
          <a:xfrm>
            <a:off x="6165851" y="4534726"/>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12" name="Picture Placeholder 12"/>
          <p:cNvSpPr>
            <a:spLocks noGrp="1"/>
          </p:cNvSpPr>
          <p:nvPr>
            <p:ph type="pic" sz="quarter" idx="13"/>
          </p:nvPr>
        </p:nvSpPr>
        <p:spPr>
          <a:xfrm>
            <a:off x="6165851" y="228600"/>
            <a:ext cx="27432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165851" y="2381663"/>
            <a:ext cx="27432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9070848" y="2381662"/>
            <a:ext cx="2743200" cy="4187952"/>
          </a:xfrm>
        </p:spPr>
        <p:txBody>
          <a:bodyPr/>
          <a:lstStyle>
            <a:lvl1pPr>
              <a:buNone/>
              <a:defRPr/>
            </a:lvl1pPr>
          </a:lstStyle>
          <a:p>
            <a:r>
              <a:rPr lang="en-US" dirty="0"/>
              <a:t>Click icon to add picture</a:t>
            </a:r>
            <a:endParaRPr dirty="0"/>
          </a:p>
        </p:txBody>
      </p:sp>
    </p:spTree>
    <p:extLst>
      <p:ext uri="{BB962C8B-B14F-4D97-AF65-F5344CB8AC3E}">
        <p14:creationId xmlns:p14="http://schemas.microsoft.com/office/powerpoint/2010/main" val="2583295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10889129" y="282574"/>
            <a:ext cx="9144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2" name="Title 1"/>
          <p:cNvSpPr>
            <a:spLocks noGrp="1"/>
          </p:cNvSpPr>
          <p:nvPr>
            <p:ph type="title"/>
          </p:nvPr>
        </p:nvSpPr>
        <p:spPr>
          <a:xfrm>
            <a:off x="6604000" y="3124200"/>
            <a:ext cx="414528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370541" y="2365248"/>
            <a:ext cx="5653492"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6604000" y="3995737"/>
            <a:ext cx="414528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855200" y="6423586"/>
            <a:ext cx="2049929" cy="365125"/>
          </a:xfrm>
        </p:spPr>
        <p:txBody>
          <a:bodyPr/>
          <a:lstStyle/>
          <a:p>
            <a:endParaRPr>
              <a:solidFill>
                <a:prstClr val="black">
                  <a:lumMod val="65000"/>
                  <a:lumOff val="35000"/>
                </a:prstClr>
              </a:solidFill>
            </a:endParaRPr>
          </a:p>
        </p:txBody>
      </p:sp>
      <p:sp>
        <p:nvSpPr>
          <p:cNvPr id="6" name="Footer Placeholder 5"/>
          <p:cNvSpPr>
            <a:spLocks noGrp="1"/>
          </p:cNvSpPr>
          <p:nvPr>
            <p:ph type="ftr" sz="quarter" idx="11"/>
          </p:nvPr>
        </p:nvSpPr>
        <p:spPr>
          <a:xfrm>
            <a:off x="5588000" y="6423586"/>
            <a:ext cx="4006851" cy="365125"/>
          </a:xfrm>
        </p:spPr>
        <p:txBody>
          <a:bodyPr/>
          <a:lstStyle/>
          <a:p>
            <a:r>
              <a:rPr lang="en-US">
                <a:solidFill>
                  <a:prstClr val="black">
                    <a:lumMod val="65000"/>
                    <a:lumOff val="35000"/>
                  </a:prstClr>
                </a:solidFill>
              </a:rPr>
              <a:t>© 2016 Pearson Education, Inc., Hoboken, NJ. All rights reserved.</a:t>
            </a:r>
            <a:endParaRPr>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
        <p:nvSpPr>
          <p:cNvPr id="10" name="TextBox 9"/>
          <p:cNvSpPr txBox="1"/>
          <p:nvPr/>
        </p:nvSpPr>
        <p:spPr>
          <a:xfrm>
            <a:off x="6333815" y="3370730"/>
            <a:ext cx="294091" cy="369332"/>
          </a:xfrm>
          <a:prstGeom prst="rect">
            <a:avLst/>
          </a:prstGeom>
          <a:noFill/>
        </p:spPr>
        <p:txBody>
          <a:bodyPr wrap="square" lIns="0" tIns="0" rIns="0" bIns="0" rtlCol="0">
            <a:spAutoFit/>
          </a:bodyPr>
          <a:lstStyle/>
          <a:p>
            <a:pPr eaLnBrk="0" fontAlgn="base" hangingPunct="0">
              <a:spcBef>
                <a:spcPct val="0"/>
              </a:spcBef>
              <a:spcAft>
                <a:spcPct val="0"/>
              </a:spcAft>
            </a:pPr>
            <a:r>
              <a:rPr sz="2400" b="1">
                <a:solidFill>
                  <a:srgbClr val="663366">
                    <a:lumMod val="60000"/>
                    <a:lumOff val="40000"/>
                  </a:srgbClr>
                </a:solidFill>
                <a:latin typeface="Times New Roman" pitchFamily="-1" charset="0"/>
              </a:rPr>
              <a:t>+ </a:t>
            </a:r>
          </a:p>
        </p:txBody>
      </p:sp>
      <p:sp>
        <p:nvSpPr>
          <p:cNvPr id="14" name="Picture Placeholder 12"/>
          <p:cNvSpPr>
            <a:spLocks noGrp="1"/>
          </p:cNvSpPr>
          <p:nvPr>
            <p:ph type="pic" sz="quarter" idx="13"/>
          </p:nvPr>
        </p:nvSpPr>
        <p:spPr>
          <a:xfrm>
            <a:off x="370540" y="228600"/>
            <a:ext cx="27432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3280833" y="228600"/>
            <a:ext cx="2743200" cy="2039112"/>
          </a:xfrm>
        </p:spPr>
        <p:txBody>
          <a:bodyPr/>
          <a:lstStyle>
            <a:lvl1pPr>
              <a:buNone/>
              <a:defRPr/>
            </a:lvl1pPr>
          </a:lstStyle>
          <a:p>
            <a:r>
              <a:rPr lang="en-US" dirty="0"/>
              <a:t>Click icon to add picture</a:t>
            </a:r>
            <a:endParaRPr dirty="0"/>
          </a:p>
        </p:txBody>
      </p:sp>
    </p:spTree>
    <p:extLst>
      <p:ext uri="{BB962C8B-B14F-4D97-AF65-F5344CB8AC3E}">
        <p14:creationId xmlns:p14="http://schemas.microsoft.com/office/powerpoint/2010/main" val="2610559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9" name="TextBox 8"/>
          <p:cNvSpPr txBox="1"/>
          <p:nvPr/>
        </p:nvSpPr>
        <p:spPr>
          <a:xfrm>
            <a:off x="297581" y="228600"/>
            <a:ext cx="347879" cy="553998"/>
          </a:xfrm>
          <a:prstGeom prst="rect">
            <a:avLst/>
          </a:prstGeom>
          <a:noFill/>
        </p:spPr>
        <p:txBody>
          <a:bodyPr wrap="square" lIns="0" tIns="0" rIns="0" bIns="0" rtlCol="0">
            <a:spAutoFit/>
          </a:bodyPr>
          <a:lstStyle/>
          <a:p>
            <a:pPr eaLnBrk="0" fontAlgn="base" hangingPunct="0">
              <a:spcBef>
                <a:spcPct val="0"/>
              </a:spcBef>
              <a:spcAft>
                <a:spcPct val="0"/>
              </a:spcAft>
            </a:pPr>
            <a:r>
              <a:rPr sz="3600" b="1">
                <a:solidFill>
                  <a:srgbClr val="663366">
                    <a:lumMod val="60000"/>
                    <a:lumOff val="40000"/>
                  </a:srgbClr>
                </a:solidFill>
                <a:latin typeface="Times New Roman" pitchFamily="-1" charset="0"/>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US">
                <a:solidFill>
                  <a:prstClr val="black">
                    <a:lumMod val="65000"/>
                    <a:lumOff val="35000"/>
                  </a:prstClr>
                </a:solidFill>
              </a:rPr>
              <a:t>© 2016 Pearson Education, Inc., Hoboken, NJ. All rights reserved.</a:t>
            </a:r>
            <a:endParaRPr>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28152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10947401" y="282574"/>
            <a:ext cx="856129"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US">
                <a:solidFill>
                  <a:prstClr val="black">
                    <a:lumMod val="65000"/>
                    <a:lumOff val="35000"/>
                  </a:prstClr>
                </a:solidFill>
              </a:rPr>
              <a:t>© 2016 Pearson Education, Inc., Hoboken, NJ. All rights reserved.</a:t>
            </a:r>
            <a:endParaRPr>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
        <p:nvSpPr>
          <p:cNvPr id="9" name="TextBox 8"/>
          <p:cNvSpPr txBox="1"/>
          <p:nvPr/>
        </p:nvSpPr>
        <p:spPr>
          <a:xfrm>
            <a:off x="297581" y="228600"/>
            <a:ext cx="347879" cy="553998"/>
          </a:xfrm>
          <a:prstGeom prst="rect">
            <a:avLst/>
          </a:prstGeom>
          <a:noFill/>
        </p:spPr>
        <p:txBody>
          <a:bodyPr wrap="square" lIns="0" tIns="0" rIns="0" bIns="0" rtlCol="0">
            <a:spAutoFit/>
          </a:bodyPr>
          <a:lstStyle/>
          <a:p>
            <a:pPr eaLnBrk="0" fontAlgn="base" hangingPunct="0">
              <a:spcBef>
                <a:spcPct val="0"/>
              </a:spcBef>
              <a:spcAft>
                <a:spcPct val="0"/>
              </a:spcAft>
            </a:pPr>
            <a:r>
              <a:rPr sz="3600" b="1">
                <a:solidFill>
                  <a:srgbClr val="663366">
                    <a:lumMod val="60000"/>
                    <a:lumOff val="40000"/>
                  </a:srgbClr>
                </a:solidFill>
                <a:latin typeface="Times New Roman" pitchFamily="-1" charset="0"/>
              </a:rPr>
              <a:t>+</a:t>
            </a:r>
          </a:p>
        </p:txBody>
      </p:sp>
      <p:sp>
        <p:nvSpPr>
          <p:cNvPr id="10" name="Rectangle 9"/>
          <p:cNvSpPr/>
          <p:nvPr/>
        </p:nvSpPr>
        <p:spPr>
          <a:xfrm>
            <a:off x="10757647" y="282574"/>
            <a:ext cx="12192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Tree>
    <p:extLst>
      <p:ext uri="{BB962C8B-B14F-4D97-AF65-F5344CB8AC3E}">
        <p14:creationId xmlns:p14="http://schemas.microsoft.com/office/powerpoint/2010/main" val="33742049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10889129" y="282574"/>
            <a:ext cx="9144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2" name="Vertical Title 1"/>
          <p:cNvSpPr>
            <a:spLocks noGrp="1"/>
          </p:cNvSpPr>
          <p:nvPr>
            <p:ph type="title" orient="vert"/>
          </p:nvPr>
        </p:nvSpPr>
        <p:spPr>
          <a:xfrm>
            <a:off x="10661029" y="954742"/>
            <a:ext cx="908424"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609600" y="958757"/>
            <a:ext cx="9144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US">
                <a:solidFill>
                  <a:prstClr val="black">
                    <a:lumMod val="65000"/>
                    <a:lumOff val="35000"/>
                  </a:prstClr>
                </a:solidFill>
              </a:rPr>
              <a:t>© 2016 Pearson Education, Inc., Hoboken, NJ. All rights reserved.</a:t>
            </a:r>
            <a:endParaRPr>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
        <p:nvSpPr>
          <p:cNvPr id="9" name="TextBox 8"/>
          <p:cNvSpPr txBox="1"/>
          <p:nvPr/>
        </p:nvSpPr>
        <p:spPr>
          <a:xfrm rot="16200000">
            <a:off x="11500967" y="561668"/>
            <a:ext cx="260909" cy="553998"/>
          </a:xfrm>
          <a:prstGeom prst="rect">
            <a:avLst/>
          </a:prstGeom>
          <a:noFill/>
        </p:spPr>
        <p:txBody>
          <a:bodyPr wrap="square" lIns="0" tIns="0" rIns="0" bIns="0" rtlCol="0">
            <a:spAutoFit/>
          </a:bodyPr>
          <a:lstStyle/>
          <a:p>
            <a:pPr eaLnBrk="0" fontAlgn="base" hangingPunct="0">
              <a:spcBef>
                <a:spcPct val="0"/>
              </a:spcBef>
              <a:spcAft>
                <a:spcPct val="0"/>
              </a:spcAft>
            </a:pPr>
            <a:r>
              <a:rPr sz="3600" b="1">
                <a:solidFill>
                  <a:srgbClr val="663366">
                    <a:lumMod val="60000"/>
                    <a:lumOff val="40000"/>
                  </a:srgbClr>
                </a:solidFill>
                <a:latin typeface="Times New Roman" pitchFamily="-1" charset="0"/>
              </a:rPr>
              <a:t>+</a:t>
            </a:r>
          </a:p>
        </p:txBody>
      </p:sp>
    </p:spTree>
    <p:extLst>
      <p:ext uri="{BB962C8B-B14F-4D97-AF65-F5344CB8AC3E}">
        <p14:creationId xmlns:p14="http://schemas.microsoft.com/office/powerpoint/2010/main" val="135601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2" name="Title 1"/>
          <p:cNvSpPr>
            <a:spLocks noGrp="1"/>
          </p:cNvSpPr>
          <p:nvPr>
            <p:ph type="title"/>
          </p:nvPr>
        </p:nvSpPr>
        <p:spPr>
          <a:xfrm>
            <a:off x="664633" y="134471"/>
            <a:ext cx="10075084"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US">
                <a:solidFill>
                  <a:prstClr val="black">
                    <a:lumMod val="65000"/>
                    <a:lumOff val="35000"/>
                  </a:prstClr>
                </a:solidFill>
              </a:rPr>
              <a:t>© 2016 Pearson Education, Inc., Hoboken, NJ. All rights reserved.</a:t>
            </a:r>
            <a:endParaRPr>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
        <p:nvSpPr>
          <p:cNvPr id="9" name="TextBox 8"/>
          <p:cNvSpPr txBox="1"/>
          <p:nvPr/>
        </p:nvSpPr>
        <p:spPr>
          <a:xfrm>
            <a:off x="297581" y="228600"/>
            <a:ext cx="347879" cy="553998"/>
          </a:xfrm>
          <a:prstGeom prst="rect">
            <a:avLst/>
          </a:prstGeom>
          <a:noFill/>
        </p:spPr>
        <p:txBody>
          <a:bodyPr wrap="square" lIns="0" tIns="0" rIns="0" bIns="0" rtlCol="0">
            <a:spAutoFit/>
          </a:bodyPr>
          <a:lstStyle/>
          <a:p>
            <a:pPr eaLnBrk="0" fontAlgn="base" hangingPunct="0">
              <a:spcBef>
                <a:spcPct val="0"/>
              </a:spcBef>
              <a:spcAft>
                <a:spcPct val="0"/>
              </a:spcAft>
            </a:pPr>
            <a:r>
              <a:rPr sz="3600" b="1">
                <a:solidFill>
                  <a:srgbClr val="663366">
                    <a:lumMod val="60000"/>
                    <a:lumOff val="40000"/>
                  </a:srgbClr>
                </a:solidFill>
                <a:latin typeface="Times New Roman" pitchFamily="-1" charset="0"/>
              </a:rPr>
              <a:t>+</a:t>
            </a:r>
          </a:p>
        </p:txBody>
      </p:sp>
      <p:sp>
        <p:nvSpPr>
          <p:cNvPr id="10" name="Text Placeholder 3"/>
          <p:cNvSpPr>
            <a:spLocks noGrp="1"/>
          </p:cNvSpPr>
          <p:nvPr>
            <p:ph type="body" sz="half" idx="2"/>
          </p:nvPr>
        </p:nvSpPr>
        <p:spPr>
          <a:xfrm>
            <a:off x="664691" y="1129553"/>
            <a:ext cx="10078613"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extLst>
      <p:ext uri="{BB962C8B-B14F-4D97-AF65-F5344CB8AC3E}">
        <p14:creationId xmlns:p14="http://schemas.microsoft.com/office/powerpoint/2010/main" val="2365426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624668"/>
            <a:ext cx="53848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6400800" y="5562600"/>
            <a:ext cx="53848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6400801" y="6425641"/>
            <a:ext cx="1643529" cy="365125"/>
          </a:xfrm>
        </p:spPr>
        <p:txBody>
          <a:bodyPr/>
          <a:lstStyle>
            <a:lvl1pPr algn="l">
              <a:defRPr/>
            </a:lvl1pPr>
          </a:lstStyle>
          <a:p>
            <a:endParaRPr>
              <a:solidFill>
                <a:prstClr val="black">
                  <a:lumMod val="65000"/>
                  <a:lumOff val="35000"/>
                </a:prstClr>
              </a:solidFill>
            </a:endParaRPr>
          </a:p>
        </p:txBody>
      </p:sp>
      <p:sp>
        <p:nvSpPr>
          <p:cNvPr id="5" name="Footer Placeholder 4"/>
          <p:cNvSpPr>
            <a:spLocks noGrp="1"/>
          </p:cNvSpPr>
          <p:nvPr>
            <p:ph type="ftr" sz="quarter" idx="11"/>
          </p:nvPr>
        </p:nvSpPr>
        <p:spPr>
          <a:xfrm>
            <a:off x="8414871" y="6425641"/>
            <a:ext cx="3490259" cy="365125"/>
          </a:xfrm>
        </p:spPr>
        <p:txBody>
          <a:bodyPr/>
          <a:lstStyle>
            <a:lvl1pPr algn="r">
              <a:defRPr/>
            </a:lvl1pPr>
          </a:lstStyle>
          <a:p>
            <a:r>
              <a:rPr lang="en-US">
                <a:solidFill>
                  <a:prstClr val="black">
                    <a:lumMod val="65000"/>
                    <a:lumOff val="35000"/>
                  </a:prstClr>
                </a:solidFill>
              </a:rPr>
              <a:t>© 2016 Pearson Education, Inc., Hoboken, NJ. All rights reserved.</a:t>
            </a:r>
            <a:endParaRPr>
              <a:solidFill>
                <a:prstClr val="black">
                  <a:lumMod val="65000"/>
                  <a:lumOff val="35000"/>
                </a:prstClr>
              </a:solidFill>
            </a:endParaRPr>
          </a:p>
        </p:txBody>
      </p:sp>
      <p:sp>
        <p:nvSpPr>
          <p:cNvPr id="7" name="Rectangle 6"/>
          <p:cNvSpPr/>
          <p:nvPr/>
        </p:nvSpPr>
        <p:spPr>
          <a:xfrm>
            <a:off x="376767" y="228600"/>
            <a:ext cx="5647267"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8" name="Rectangle 7"/>
          <p:cNvSpPr/>
          <p:nvPr/>
        </p:nvSpPr>
        <p:spPr>
          <a:xfrm>
            <a:off x="9069917" y="228600"/>
            <a:ext cx="27432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10" name="Rectangle 9"/>
          <p:cNvSpPr/>
          <p:nvPr/>
        </p:nvSpPr>
        <p:spPr>
          <a:xfrm>
            <a:off x="6165851" y="2377440"/>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13" name="Picture Placeholder 12"/>
          <p:cNvSpPr>
            <a:spLocks noGrp="1"/>
          </p:cNvSpPr>
          <p:nvPr>
            <p:ph type="pic" sz="quarter" idx="12"/>
          </p:nvPr>
        </p:nvSpPr>
        <p:spPr>
          <a:xfrm>
            <a:off x="6165851" y="228600"/>
            <a:ext cx="27432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9069917" y="2377440"/>
            <a:ext cx="27432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1143000" y="1779495"/>
            <a:ext cx="41148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566522" y="174813"/>
            <a:ext cx="551079" cy="830997"/>
          </a:xfrm>
          <a:prstGeom prst="rect">
            <a:avLst/>
          </a:prstGeom>
          <a:noFill/>
        </p:spPr>
        <p:txBody>
          <a:bodyPr wrap="square" lIns="0" tIns="0" rIns="0" bIns="0" rtlCol="0">
            <a:spAutoFit/>
          </a:bodyPr>
          <a:lstStyle/>
          <a:p>
            <a:pPr eaLnBrk="0" fontAlgn="base" hangingPunct="0">
              <a:spcBef>
                <a:spcPct val="0"/>
              </a:spcBef>
              <a:spcAft>
                <a:spcPct val="0"/>
              </a:spcAft>
            </a:pPr>
            <a:r>
              <a:rPr sz="5400" b="1">
                <a:solidFill>
                  <a:srgbClr val="663366">
                    <a:lumMod val="60000"/>
                    <a:lumOff val="40000"/>
                  </a:srgbClr>
                </a:solidFill>
                <a:latin typeface="Times New Roman" pitchFamily="-1" charset="0"/>
              </a:rPr>
              <a:t>+</a:t>
            </a:r>
          </a:p>
        </p:txBody>
      </p:sp>
    </p:spTree>
    <p:extLst>
      <p:ext uri="{BB962C8B-B14F-4D97-AF65-F5344CB8AC3E}">
        <p14:creationId xmlns:p14="http://schemas.microsoft.com/office/powerpoint/2010/main" val="1982851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878543" y="228600"/>
            <a:ext cx="10934573"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2" name="Title 1"/>
          <p:cNvSpPr>
            <a:spLocks noGrp="1"/>
          </p:cNvSpPr>
          <p:nvPr>
            <p:ph type="title"/>
          </p:nvPr>
        </p:nvSpPr>
        <p:spPr>
          <a:xfrm>
            <a:off x="3048000" y="3124201"/>
            <a:ext cx="75184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3048000" y="4495801"/>
            <a:ext cx="75184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8541" y="6248775"/>
            <a:ext cx="1966259" cy="365125"/>
          </a:xfrm>
        </p:spPr>
        <p:txBody>
          <a:bodyPr/>
          <a:lstStyle>
            <a:lvl1pPr algn="l">
              <a:defRPr>
                <a:solidFill>
                  <a:schemeClr val="bg1"/>
                </a:solidFill>
              </a:defRPr>
            </a:lvl1pPr>
          </a:lstStyle>
          <a:p>
            <a:endParaRPr>
              <a:solidFill>
                <a:prstClr val="white"/>
              </a:solidFill>
            </a:endParaRPr>
          </a:p>
        </p:txBody>
      </p:sp>
      <p:sp>
        <p:nvSpPr>
          <p:cNvPr id="5" name="Footer Placeholder 4"/>
          <p:cNvSpPr>
            <a:spLocks noGrp="1"/>
          </p:cNvSpPr>
          <p:nvPr>
            <p:ph type="ftr" sz="quarter" idx="11"/>
          </p:nvPr>
        </p:nvSpPr>
        <p:spPr>
          <a:xfrm>
            <a:off x="3048000" y="6248775"/>
            <a:ext cx="7518400" cy="365125"/>
          </a:xfrm>
        </p:spPr>
        <p:txBody>
          <a:bodyPr/>
          <a:lstStyle>
            <a:lvl1pPr>
              <a:defRPr>
                <a:solidFill>
                  <a:schemeClr val="bg1"/>
                </a:solidFill>
              </a:defRPr>
            </a:lvl1pPr>
          </a:lstStyle>
          <a:p>
            <a:r>
              <a:rPr lang="en-US">
                <a:solidFill>
                  <a:prstClr val="white"/>
                </a:solidFill>
              </a:rPr>
              <a:t>© 2016 Pearson Education, Inc., Hoboken, NJ. All rights reserved.</a:t>
            </a:r>
            <a:endParaRPr>
              <a:solidFill>
                <a:prstClr val="white"/>
              </a:solidFill>
            </a:endParaRPr>
          </a:p>
        </p:txBody>
      </p:sp>
      <p:sp>
        <p:nvSpPr>
          <p:cNvPr id="6" name="Slide Number Placeholder 5"/>
          <p:cNvSpPr>
            <a:spLocks noGrp="1"/>
          </p:cNvSpPr>
          <p:nvPr>
            <p:ph type="sldNum" sz="quarter" idx="12"/>
          </p:nvPr>
        </p:nvSpPr>
        <p:spPr>
          <a:xfrm>
            <a:off x="11074400" y="6248775"/>
            <a:ext cx="738717" cy="365125"/>
          </a:xfrm>
        </p:spPr>
        <p:txBody>
          <a:bodyPr/>
          <a:lstStyle/>
          <a:p>
            <a:fld id="{8AF02B71-8991-4516-A01E-F1A9ACD28BDC}" type="slidenum">
              <a:rPr>
                <a:solidFill>
                  <a:prstClr val="white"/>
                </a:solidFill>
              </a:rPr>
              <a:pPr/>
              <a:t>‹#›</a:t>
            </a:fld>
            <a:endParaRPr>
              <a:solidFill>
                <a:prstClr val="white"/>
              </a:solidFill>
            </a:endParaRPr>
          </a:p>
        </p:txBody>
      </p:sp>
      <p:sp>
        <p:nvSpPr>
          <p:cNvPr id="8" name="TextBox 7"/>
          <p:cNvSpPr txBox="1"/>
          <p:nvPr/>
        </p:nvSpPr>
        <p:spPr>
          <a:xfrm>
            <a:off x="2671483" y="3110755"/>
            <a:ext cx="347879" cy="615553"/>
          </a:xfrm>
          <a:prstGeom prst="rect">
            <a:avLst/>
          </a:prstGeom>
          <a:noFill/>
        </p:spPr>
        <p:txBody>
          <a:bodyPr wrap="square" lIns="0" tIns="0" rIns="0" bIns="0" rtlCol="0">
            <a:spAutoFit/>
          </a:bodyPr>
          <a:lstStyle/>
          <a:p>
            <a:pPr eaLnBrk="0" fontAlgn="base" hangingPunct="0">
              <a:spcBef>
                <a:spcPct val="0"/>
              </a:spcBef>
              <a:spcAft>
                <a:spcPct val="0"/>
              </a:spcAft>
            </a:pPr>
            <a:r>
              <a:rPr sz="4000" b="1">
                <a:solidFill>
                  <a:srgbClr val="663366">
                    <a:lumMod val="60000"/>
                    <a:lumOff val="40000"/>
                  </a:srgbClr>
                </a:solidFill>
                <a:latin typeface="Times New Roman" pitchFamily="-1" charset="0"/>
              </a:rPr>
              <a:t>+</a:t>
            </a:r>
          </a:p>
        </p:txBody>
      </p:sp>
      <p:sp>
        <p:nvSpPr>
          <p:cNvPr id="9" name="Rectangle 8"/>
          <p:cNvSpPr/>
          <p:nvPr/>
        </p:nvSpPr>
        <p:spPr>
          <a:xfrm>
            <a:off x="381001" y="228600"/>
            <a:ext cx="283633"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Tree>
    <p:extLst>
      <p:ext uri="{BB962C8B-B14F-4D97-AF65-F5344CB8AC3E}">
        <p14:creationId xmlns:p14="http://schemas.microsoft.com/office/powerpoint/2010/main" val="227923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10947401" y="282574"/>
            <a:ext cx="856129"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12" name="Rectangle 11"/>
          <p:cNvSpPr/>
          <p:nvPr/>
        </p:nvSpPr>
        <p:spPr>
          <a:xfrm>
            <a:off x="10757647" y="282574"/>
            <a:ext cx="12192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10" name="TextBox 9"/>
          <p:cNvSpPr txBox="1"/>
          <p:nvPr/>
        </p:nvSpPr>
        <p:spPr>
          <a:xfrm>
            <a:off x="297581" y="228600"/>
            <a:ext cx="347879" cy="553998"/>
          </a:xfrm>
          <a:prstGeom prst="rect">
            <a:avLst/>
          </a:prstGeom>
          <a:noFill/>
        </p:spPr>
        <p:txBody>
          <a:bodyPr wrap="square" lIns="0" tIns="0" rIns="0" bIns="0" rtlCol="0">
            <a:spAutoFit/>
          </a:bodyPr>
          <a:lstStyle/>
          <a:p>
            <a:pPr eaLnBrk="0" fontAlgn="base" hangingPunct="0">
              <a:spcBef>
                <a:spcPct val="0"/>
              </a:spcBef>
              <a:spcAft>
                <a:spcPct val="0"/>
              </a:spcAft>
            </a:pPr>
            <a:r>
              <a:rPr sz="3600" b="1">
                <a:solidFill>
                  <a:srgbClr val="663366">
                    <a:lumMod val="60000"/>
                    <a:lumOff val="40000"/>
                  </a:srgbClr>
                </a:solidFill>
                <a:latin typeface="Times New Roman" pitchFamily="-1" charset="0"/>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64691" y="1985963"/>
            <a:ext cx="48768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866504" y="1985963"/>
            <a:ext cx="48768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US">
                <a:solidFill>
                  <a:prstClr val="black">
                    <a:lumMod val="65000"/>
                    <a:lumOff val="35000"/>
                  </a:prstClr>
                </a:solidFill>
              </a:rPr>
              <a:t>© 2016 Pearson Education, Inc., Hoboken, NJ. All rights reserved.</a:t>
            </a:r>
            <a:endParaRPr>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245080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12" name="TextBox 11"/>
          <p:cNvSpPr txBox="1"/>
          <p:nvPr/>
        </p:nvSpPr>
        <p:spPr>
          <a:xfrm>
            <a:off x="297581" y="228600"/>
            <a:ext cx="347879" cy="553998"/>
          </a:xfrm>
          <a:prstGeom prst="rect">
            <a:avLst/>
          </a:prstGeom>
          <a:noFill/>
        </p:spPr>
        <p:txBody>
          <a:bodyPr wrap="square" lIns="0" tIns="0" rIns="0" bIns="0" rtlCol="0">
            <a:spAutoFit/>
          </a:bodyPr>
          <a:lstStyle/>
          <a:p>
            <a:pPr eaLnBrk="0" fontAlgn="base" hangingPunct="0">
              <a:spcBef>
                <a:spcPct val="0"/>
              </a:spcBef>
              <a:spcAft>
                <a:spcPct val="0"/>
              </a:spcAft>
            </a:pPr>
            <a:r>
              <a:rPr sz="3600" b="1">
                <a:solidFill>
                  <a:srgbClr val="663366">
                    <a:lumMod val="60000"/>
                    <a:lumOff val="40000"/>
                  </a:srgbClr>
                </a:solidFill>
                <a:latin typeface="Times New Roman" pitchFamily="-1" charset="0"/>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663388" y="2447366"/>
            <a:ext cx="48768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5866504" y="2447366"/>
            <a:ext cx="48768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solidFill>
                <a:prstClr val="black">
                  <a:lumMod val="65000"/>
                  <a:lumOff val="35000"/>
                </a:prstClr>
              </a:solidFill>
            </a:endParaRPr>
          </a:p>
        </p:txBody>
      </p:sp>
      <p:sp>
        <p:nvSpPr>
          <p:cNvPr id="8" name="Footer Placeholder 7"/>
          <p:cNvSpPr>
            <a:spLocks noGrp="1"/>
          </p:cNvSpPr>
          <p:nvPr>
            <p:ph type="ftr" sz="quarter" idx="11"/>
          </p:nvPr>
        </p:nvSpPr>
        <p:spPr/>
        <p:txBody>
          <a:bodyPr/>
          <a:lstStyle/>
          <a:p>
            <a:r>
              <a:rPr lang="en-US">
                <a:solidFill>
                  <a:prstClr val="black">
                    <a:lumMod val="65000"/>
                    <a:lumOff val="35000"/>
                  </a:prstClr>
                </a:solidFill>
              </a:rPr>
              <a:t>© 2016 Pearson Education, Inc., Hoboken, NJ. All rights reserved.</a:t>
            </a:r>
            <a:endParaRPr>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
        <p:nvSpPr>
          <p:cNvPr id="3" name="Text Placeholder 2"/>
          <p:cNvSpPr>
            <a:spLocks noGrp="1"/>
          </p:cNvSpPr>
          <p:nvPr>
            <p:ph type="body" idx="1"/>
          </p:nvPr>
        </p:nvSpPr>
        <p:spPr>
          <a:xfrm>
            <a:off x="663388" y="2070848"/>
            <a:ext cx="48768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5866504" y="2070848"/>
            <a:ext cx="48768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74566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97581" y="228600"/>
            <a:ext cx="347879" cy="553998"/>
          </a:xfrm>
          <a:prstGeom prst="rect">
            <a:avLst/>
          </a:prstGeom>
          <a:noFill/>
        </p:spPr>
        <p:txBody>
          <a:bodyPr wrap="square" lIns="0" tIns="0" rIns="0" bIns="0" rtlCol="0">
            <a:spAutoFit/>
          </a:bodyPr>
          <a:lstStyle/>
          <a:p>
            <a:pPr eaLnBrk="0" fontAlgn="base" hangingPunct="0">
              <a:spcBef>
                <a:spcPct val="0"/>
              </a:spcBef>
              <a:spcAft>
                <a:spcPct val="0"/>
              </a:spcAft>
            </a:pPr>
            <a:r>
              <a:rPr sz="3600" b="1">
                <a:solidFill>
                  <a:srgbClr val="663366">
                    <a:lumMod val="60000"/>
                    <a:lumOff val="40000"/>
                  </a:srgbClr>
                </a:solidFill>
                <a:latin typeface="Times New Roman" pitchFamily="-1" charset="0"/>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64690" y="1985963"/>
            <a:ext cx="10092209"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US">
                <a:solidFill>
                  <a:prstClr val="black">
                    <a:lumMod val="65000"/>
                    <a:lumOff val="35000"/>
                  </a:prstClr>
                </a:solidFill>
              </a:rPr>
              <a:t>© 2016 Pearson Education, Inc., Hoboken, NJ. All rights reserved.</a:t>
            </a:r>
            <a:endParaRPr>
              <a:solidFill>
                <a:prstClr val="black">
                  <a:lumMod val="65000"/>
                  <a:lumOff val="35000"/>
                </a:prstClr>
              </a:solidFill>
            </a:endParaRPr>
          </a:p>
        </p:txBody>
      </p:sp>
      <p:sp>
        <p:nvSpPr>
          <p:cNvPr id="13" name="Content Placeholder 2"/>
          <p:cNvSpPr>
            <a:spLocks noGrp="1"/>
          </p:cNvSpPr>
          <p:nvPr>
            <p:ph sz="half" idx="14"/>
          </p:nvPr>
        </p:nvSpPr>
        <p:spPr>
          <a:xfrm>
            <a:off x="664690" y="4164965"/>
            <a:ext cx="10092209"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15" name="Slide Number Placeholder 6"/>
          <p:cNvSpPr>
            <a:spLocks noGrp="1"/>
          </p:cNvSpPr>
          <p:nvPr>
            <p:ph type="sldNum" sz="quarter" idx="12"/>
          </p:nvPr>
        </p:nvSpPr>
        <p:spPr>
          <a:xfrm>
            <a:off x="11074400" y="242235"/>
            <a:ext cx="738717" cy="365125"/>
          </a:xfrm>
        </p:spPr>
        <p:txBody>
          <a:bodyPr/>
          <a:lstStyle/>
          <a:p>
            <a:fld id="{8AF02B71-8991-4516-A01E-F1A9ACD28BDC}"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781614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sz="2400">
              <a:solidFill>
                <a:prstClr val="white"/>
              </a:solidFill>
            </a:endParaRPr>
          </a:p>
        </p:txBody>
      </p:sp>
      <p:sp>
        <p:nvSpPr>
          <p:cNvPr id="10" name="TextBox 9"/>
          <p:cNvSpPr txBox="1"/>
          <p:nvPr/>
        </p:nvSpPr>
        <p:spPr>
          <a:xfrm>
            <a:off x="297581" y="228600"/>
            <a:ext cx="347879" cy="553998"/>
          </a:xfrm>
          <a:prstGeom prst="rect">
            <a:avLst/>
          </a:prstGeom>
          <a:noFill/>
        </p:spPr>
        <p:txBody>
          <a:bodyPr wrap="square" lIns="0" tIns="0" rIns="0" bIns="0" rtlCol="0">
            <a:spAutoFit/>
          </a:bodyPr>
          <a:lstStyle/>
          <a:p>
            <a:pPr eaLnBrk="0" fontAlgn="base" hangingPunct="0">
              <a:spcBef>
                <a:spcPct val="0"/>
              </a:spcBef>
              <a:spcAft>
                <a:spcPct val="0"/>
              </a:spcAft>
            </a:pPr>
            <a:r>
              <a:rPr sz="3600" b="1">
                <a:solidFill>
                  <a:srgbClr val="663366">
                    <a:lumMod val="60000"/>
                    <a:lumOff val="40000"/>
                  </a:srgbClr>
                </a:solidFill>
                <a:latin typeface="Times New Roman" pitchFamily="-1" charset="0"/>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880100" y="1985963"/>
            <a:ext cx="48768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US">
                <a:solidFill>
                  <a:prstClr val="black">
                    <a:lumMod val="65000"/>
                    <a:lumOff val="35000"/>
                  </a:prstClr>
                </a:solidFill>
              </a:rPr>
              <a:t>© 2016 Pearson Education, Inc., Hoboken, NJ. All rights reserved.</a:t>
            </a:r>
            <a:endParaRPr>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8AF02B71-8991-4516-A01E-F1A9ACD28BDC}" type="slidenum">
              <a:rPr>
                <a:solidFill>
                  <a:prstClr val="white"/>
                </a:solidFill>
              </a:rPr>
              <a:pPr/>
              <a:t>‹#›</a:t>
            </a:fld>
            <a:endParaRPr>
              <a:solidFill>
                <a:prstClr val="white"/>
              </a:solidFill>
            </a:endParaRPr>
          </a:p>
        </p:txBody>
      </p:sp>
      <p:sp>
        <p:nvSpPr>
          <p:cNvPr id="11" name="Content Placeholder 2"/>
          <p:cNvSpPr>
            <a:spLocks noGrp="1"/>
          </p:cNvSpPr>
          <p:nvPr>
            <p:ph sz="half" idx="15"/>
          </p:nvPr>
        </p:nvSpPr>
        <p:spPr>
          <a:xfrm>
            <a:off x="664691" y="1985963"/>
            <a:ext cx="48768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5880100" y="4169664"/>
            <a:ext cx="48768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193959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4633" y="484094"/>
            <a:ext cx="10075084"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64633" y="1981201"/>
            <a:ext cx="10075084"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060329" y="6423586"/>
            <a:ext cx="28448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pPr eaLnBrk="0" fontAlgn="base" hangingPunct="0">
              <a:spcBef>
                <a:spcPct val="0"/>
              </a:spcBef>
              <a:spcAft>
                <a:spcPct val="0"/>
              </a:spcAft>
            </a:pPr>
            <a:endParaRPr>
              <a:solidFill>
                <a:prstClr val="black">
                  <a:lumMod val="65000"/>
                  <a:lumOff val="35000"/>
                </a:prstClr>
              </a:solidFill>
              <a:latin typeface="Times New Roman" pitchFamily="-1" charset="0"/>
            </a:endParaRPr>
          </a:p>
        </p:txBody>
      </p:sp>
      <p:sp>
        <p:nvSpPr>
          <p:cNvPr id="5" name="Footer Placeholder 4"/>
          <p:cNvSpPr>
            <a:spLocks noGrp="1"/>
          </p:cNvSpPr>
          <p:nvPr>
            <p:ph type="ftr" sz="quarter" idx="3"/>
          </p:nvPr>
        </p:nvSpPr>
        <p:spPr>
          <a:xfrm>
            <a:off x="268941" y="6423586"/>
            <a:ext cx="8163859"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pPr eaLnBrk="0" fontAlgn="base" hangingPunct="0">
              <a:spcBef>
                <a:spcPct val="0"/>
              </a:spcBef>
              <a:spcAft>
                <a:spcPct val="0"/>
              </a:spcAft>
            </a:pPr>
            <a:r>
              <a:rPr lang="en-US">
                <a:solidFill>
                  <a:prstClr val="black">
                    <a:lumMod val="65000"/>
                    <a:lumOff val="35000"/>
                  </a:prstClr>
                </a:solidFill>
                <a:latin typeface="Times New Roman" pitchFamily="-1" charset="0"/>
              </a:rPr>
              <a:t>© 2016 Pearson Education, Inc., Hoboken, NJ. All rights reserved.</a:t>
            </a:r>
            <a:endParaRPr>
              <a:solidFill>
                <a:prstClr val="black">
                  <a:lumMod val="65000"/>
                  <a:lumOff val="35000"/>
                </a:prstClr>
              </a:solidFill>
              <a:latin typeface="Times New Roman" pitchFamily="-1" charset="0"/>
            </a:endParaRPr>
          </a:p>
        </p:txBody>
      </p:sp>
      <p:sp>
        <p:nvSpPr>
          <p:cNvPr id="6" name="Slide Number Placeholder 5"/>
          <p:cNvSpPr>
            <a:spLocks noGrp="1"/>
          </p:cNvSpPr>
          <p:nvPr>
            <p:ph type="sldNum" sz="quarter" idx="4"/>
          </p:nvPr>
        </p:nvSpPr>
        <p:spPr>
          <a:xfrm>
            <a:off x="11074400" y="242235"/>
            <a:ext cx="738717" cy="365125"/>
          </a:xfrm>
          <a:prstGeom prst="rect">
            <a:avLst/>
          </a:prstGeom>
        </p:spPr>
        <p:txBody>
          <a:bodyPr vert="horz" lIns="91440" tIns="45720" rIns="91440" bIns="45720" rtlCol="0" anchor="ctr"/>
          <a:lstStyle>
            <a:lvl1pPr algn="r">
              <a:defRPr sz="1400">
                <a:solidFill>
                  <a:schemeClr val="bg1"/>
                </a:solidFill>
              </a:defRPr>
            </a:lvl1pPr>
          </a:lstStyle>
          <a:p>
            <a:pPr eaLnBrk="0" fontAlgn="base" hangingPunct="0">
              <a:spcBef>
                <a:spcPct val="0"/>
              </a:spcBef>
              <a:spcAft>
                <a:spcPct val="0"/>
              </a:spcAft>
            </a:pPr>
            <a:fld id="{8AF02B71-8991-4516-A01E-F1A9ACD28BDC}" type="slidenum">
              <a:rPr>
                <a:solidFill>
                  <a:prstClr val="white"/>
                </a:solidFill>
                <a:latin typeface="Times New Roman" pitchFamily="-1" charset="0"/>
              </a:rPr>
              <a:pPr eaLnBrk="0" fontAlgn="base" hangingPunct="0">
                <a:spcBef>
                  <a:spcPct val="0"/>
                </a:spcBef>
                <a:spcAft>
                  <a:spcPct val="0"/>
                </a:spcAft>
              </a:pPr>
              <a:t>‹#›</a:t>
            </a:fld>
            <a:endParaRPr>
              <a:solidFill>
                <a:prstClr val="white"/>
              </a:solidFill>
              <a:latin typeface="Times New Roman" pitchFamily="-1" charset="0"/>
            </a:endParaRPr>
          </a:p>
        </p:txBody>
      </p:sp>
    </p:spTree>
    <p:extLst>
      <p:ext uri="{BB962C8B-B14F-4D97-AF65-F5344CB8AC3E}">
        <p14:creationId xmlns:p14="http://schemas.microsoft.com/office/powerpoint/2010/main" val="973253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altLang="en-US" dirty="0" smtClean="0"/>
              <a:t>Parallel Organization</a:t>
            </a:r>
            <a:endParaRPr lang="en-US" altLang="en-US" dirty="0"/>
          </a:p>
        </p:txBody>
      </p:sp>
    </p:spTree>
    <p:extLst>
      <p:ext uri="{BB962C8B-B14F-4D97-AF65-F5344CB8AC3E}">
        <p14:creationId xmlns:p14="http://schemas.microsoft.com/office/powerpoint/2010/main" val="337755337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t>Multiple Instruction, Single Data Stream - MISD</a:t>
            </a:r>
          </a:p>
        </p:txBody>
      </p:sp>
      <p:sp>
        <p:nvSpPr>
          <p:cNvPr id="73731" name="Rectangle 3"/>
          <p:cNvSpPr>
            <a:spLocks noGrp="1" noChangeArrowheads="1"/>
          </p:cNvSpPr>
          <p:nvPr>
            <p:ph type="body" idx="1"/>
          </p:nvPr>
        </p:nvSpPr>
        <p:spPr/>
        <p:txBody>
          <a:bodyPr/>
          <a:lstStyle/>
          <a:p>
            <a:r>
              <a:rPr lang="en-US" altLang="en-US"/>
              <a:t>Sequence of data</a:t>
            </a:r>
          </a:p>
          <a:p>
            <a:r>
              <a:rPr lang="en-US" altLang="en-US"/>
              <a:t>Transmitted to set of processors</a:t>
            </a:r>
          </a:p>
          <a:p>
            <a:r>
              <a:rPr lang="en-US" altLang="en-US"/>
              <a:t>Each processor executes different instruction sequence</a:t>
            </a:r>
          </a:p>
          <a:p>
            <a:r>
              <a:rPr lang="en-US" altLang="en-US"/>
              <a:t>Never been implemented</a:t>
            </a:r>
          </a:p>
          <a:p>
            <a:endParaRPr lang="en-US" altLang="en-US"/>
          </a:p>
        </p:txBody>
      </p:sp>
      <p:pic>
        <p:nvPicPr>
          <p:cNvPr id="2" name="Picture 1"/>
          <p:cNvPicPr>
            <a:picLocks noChangeAspect="1"/>
          </p:cNvPicPr>
          <p:nvPr/>
        </p:nvPicPr>
        <p:blipFill>
          <a:blip r:embed="rId3" cstate="print"/>
          <a:stretch>
            <a:fillRect/>
          </a:stretch>
        </p:blipFill>
        <p:spPr>
          <a:xfrm>
            <a:off x="5212716" y="3529474"/>
            <a:ext cx="5797240" cy="2977691"/>
          </a:xfrm>
          <a:prstGeom prst="rect">
            <a:avLst/>
          </a:prstGeom>
        </p:spPr>
      </p:pic>
    </p:spTree>
    <p:extLst>
      <p:ext uri="{BB962C8B-B14F-4D97-AF65-F5344CB8AC3E}">
        <p14:creationId xmlns:p14="http://schemas.microsoft.com/office/powerpoint/2010/main" val="12047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Multiple Instruction, Multiple Data Stream- MIMD</a:t>
            </a:r>
          </a:p>
        </p:txBody>
      </p:sp>
      <p:sp>
        <p:nvSpPr>
          <p:cNvPr id="74755" name="Rectangle 3"/>
          <p:cNvSpPr>
            <a:spLocks noGrp="1" noChangeArrowheads="1"/>
          </p:cNvSpPr>
          <p:nvPr>
            <p:ph type="body" idx="1"/>
          </p:nvPr>
        </p:nvSpPr>
        <p:spPr/>
        <p:txBody>
          <a:bodyPr/>
          <a:lstStyle/>
          <a:p>
            <a:r>
              <a:rPr lang="en-US" altLang="en-US"/>
              <a:t>Set of processors</a:t>
            </a:r>
          </a:p>
          <a:p>
            <a:r>
              <a:rPr lang="en-US" altLang="en-US"/>
              <a:t>Simultaneously execute different instruction sequences</a:t>
            </a:r>
          </a:p>
          <a:p>
            <a:r>
              <a:rPr lang="en-US" altLang="en-US"/>
              <a:t>Different sets of data</a:t>
            </a:r>
          </a:p>
          <a:p>
            <a:r>
              <a:rPr lang="en-US" altLang="en-US"/>
              <a:t>SMPs, clusters and NUMA systems</a:t>
            </a:r>
          </a:p>
          <a:p>
            <a:endParaRPr lang="en-US" altLang="en-US"/>
          </a:p>
        </p:txBody>
      </p:sp>
    </p:spTree>
    <p:extLst>
      <p:ext uri="{BB962C8B-B14F-4D97-AF65-F5344CB8AC3E}">
        <p14:creationId xmlns:p14="http://schemas.microsoft.com/office/powerpoint/2010/main" val="100799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t>MIMD - Overview</a:t>
            </a:r>
          </a:p>
        </p:txBody>
      </p:sp>
      <p:sp>
        <p:nvSpPr>
          <p:cNvPr id="76803" name="Rectangle 3"/>
          <p:cNvSpPr>
            <a:spLocks noGrp="1" noChangeArrowheads="1"/>
          </p:cNvSpPr>
          <p:nvPr>
            <p:ph type="body" idx="1"/>
          </p:nvPr>
        </p:nvSpPr>
        <p:spPr>
          <a:xfrm>
            <a:off x="417745" y="1034703"/>
            <a:ext cx="8744543" cy="1617058"/>
          </a:xfrm>
        </p:spPr>
        <p:txBody>
          <a:bodyPr/>
          <a:lstStyle/>
          <a:p>
            <a:r>
              <a:rPr lang="en-US" altLang="en-US" dirty="0"/>
              <a:t>General purpose processors</a:t>
            </a:r>
          </a:p>
          <a:p>
            <a:r>
              <a:rPr lang="en-US" altLang="en-US" dirty="0"/>
              <a:t>Each can process all instructions necessary</a:t>
            </a:r>
          </a:p>
          <a:p>
            <a:r>
              <a:rPr lang="en-US" altLang="en-US" dirty="0"/>
              <a:t>Further classified by method of processor communication</a:t>
            </a:r>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t="43893" r="55891" b="19466"/>
          <a:stretch>
            <a:fillRect/>
          </a:stretch>
        </p:blipFill>
        <p:spPr bwMode="auto">
          <a:xfrm>
            <a:off x="521208" y="3574481"/>
            <a:ext cx="5007882" cy="3210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50000" t="43002" b="19466"/>
          <a:stretch>
            <a:fillRect/>
          </a:stretch>
        </p:blipFill>
        <p:spPr bwMode="auto">
          <a:xfrm>
            <a:off x="6038088" y="3574481"/>
            <a:ext cx="5542214" cy="3210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88264" y="2928455"/>
            <a:ext cx="2584704" cy="369332"/>
          </a:xfrm>
          <a:prstGeom prst="rect">
            <a:avLst/>
          </a:prstGeom>
          <a:noFill/>
        </p:spPr>
        <p:txBody>
          <a:bodyPr wrap="square" rtlCol="0">
            <a:spAutoFit/>
          </a:bodyPr>
          <a:lstStyle/>
          <a:p>
            <a:r>
              <a:rPr lang="en-US" dirty="0" smtClean="0"/>
              <a:t>Shared Memory</a:t>
            </a:r>
            <a:endParaRPr lang="en-IN" dirty="0"/>
          </a:p>
        </p:txBody>
      </p:sp>
      <p:sp>
        <p:nvSpPr>
          <p:cNvPr id="7" name="TextBox 6"/>
          <p:cNvSpPr txBox="1"/>
          <p:nvPr/>
        </p:nvSpPr>
        <p:spPr>
          <a:xfrm>
            <a:off x="6577584" y="3017704"/>
            <a:ext cx="2584704" cy="369332"/>
          </a:xfrm>
          <a:prstGeom prst="rect">
            <a:avLst/>
          </a:prstGeom>
          <a:noFill/>
        </p:spPr>
        <p:txBody>
          <a:bodyPr wrap="square" rtlCol="0">
            <a:spAutoFit/>
          </a:bodyPr>
          <a:lstStyle/>
          <a:p>
            <a:r>
              <a:rPr lang="en-US" dirty="0" smtClean="0"/>
              <a:t>Distributed Memory</a:t>
            </a:r>
            <a:endParaRPr lang="en-IN" dirty="0"/>
          </a:p>
        </p:txBody>
      </p:sp>
    </p:spTree>
    <p:extLst>
      <p:ext uri="{BB962C8B-B14F-4D97-AF65-F5344CB8AC3E}">
        <p14:creationId xmlns:p14="http://schemas.microsoft.com/office/powerpoint/2010/main" val="1063754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Taxonomy of Parallel Processor Architectures</a:t>
            </a:r>
          </a:p>
        </p:txBody>
      </p:sp>
      <p:pic>
        <p:nvPicPr>
          <p:cNvPr id="7578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b="13715"/>
          <a:stretch>
            <a:fillRect/>
          </a:stretch>
        </p:blipFill>
        <p:spPr bwMode="auto">
          <a:xfrm>
            <a:off x="2514600" y="1644650"/>
            <a:ext cx="7315200" cy="509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010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Tightly Coupled - SMP</a:t>
            </a:r>
          </a:p>
        </p:txBody>
      </p:sp>
      <p:sp>
        <p:nvSpPr>
          <p:cNvPr id="77827" name="Rectangle 3"/>
          <p:cNvSpPr>
            <a:spLocks noGrp="1" noChangeArrowheads="1"/>
          </p:cNvSpPr>
          <p:nvPr>
            <p:ph type="body" idx="1"/>
          </p:nvPr>
        </p:nvSpPr>
        <p:spPr/>
        <p:txBody>
          <a:bodyPr/>
          <a:lstStyle/>
          <a:p>
            <a:r>
              <a:rPr lang="en-US" altLang="en-US"/>
              <a:t>Processors share memory</a:t>
            </a:r>
          </a:p>
          <a:p>
            <a:r>
              <a:rPr lang="en-US" altLang="en-US"/>
              <a:t>Communicate via that shared memory</a:t>
            </a:r>
          </a:p>
          <a:p>
            <a:r>
              <a:rPr lang="en-US" altLang="en-US"/>
              <a:t>Symmetric Multiprocessor (SMP)</a:t>
            </a:r>
          </a:p>
          <a:p>
            <a:pPr lvl="1"/>
            <a:r>
              <a:rPr lang="en-US" altLang="en-US"/>
              <a:t>Share single memory or pool</a:t>
            </a:r>
          </a:p>
          <a:p>
            <a:pPr lvl="1"/>
            <a:r>
              <a:rPr lang="en-US" altLang="en-US"/>
              <a:t>Shared bus to access memory</a:t>
            </a:r>
          </a:p>
          <a:p>
            <a:pPr lvl="1"/>
            <a:r>
              <a:rPr lang="en-US" altLang="en-US"/>
              <a:t>Memory access time to given area of memory is approximately the same for each processor</a:t>
            </a:r>
          </a:p>
        </p:txBody>
      </p:sp>
    </p:spTree>
    <p:extLst>
      <p:ext uri="{BB962C8B-B14F-4D97-AF65-F5344CB8AC3E}">
        <p14:creationId xmlns:p14="http://schemas.microsoft.com/office/powerpoint/2010/main" val="3754808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91481" y="29087"/>
            <a:ext cx="10075084" cy="1116106"/>
          </a:xfrm>
        </p:spPr>
        <p:txBody>
          <a:bodyPr/>
          <a:lstStyle/>
          <a:p>
            <a:r>
              <a:rPr lang="en-US" altLang="en-US" dirty="0" smtClean="0"/>
              <a:t>Shared Memory Multiprocessors</a:t>
            </a:r>
            <a:endParaRPr lang="en-US" altLang="en-US" dirty="0"/>
          </a:p>
        </p:txBody>
      </p:sp>
      <p:pic>
        <p:nvPicPr>
          <p:cNvPr id="2" name="Picture 1"/>
          <p:cNvPicPr>
            <a:picLocks noChangeAspect="1"/>
          </p:cNvPicPr>
          <p:nvPr/>
        </p:nvPicPr>
        <p:blipFill>
          <a:blip r:embed="rId3" cstate="print"/>
          <a:stretch>
            <a:fillRect/>
          </a:stretch>
        </p:blipFill>
        <p:spPr>
          <a:xfrm>
            <a:off x="2384784" y="878951"/>
            <a:ext cx="3508800" cy="2380334"/>
          </a:xfrm>
          <a:prstGeom prst="rect">
            <a:avLst/>
          </a:prstGeom>
        </p:spPr>
      </p:pic>
      <p:pic>
        <p:nvPicPr>
          <p:cNvPr id="3" name="Picture 2"/>
          <p:cNvPicPr>
            <a:picLocks noChangeAspect="1"/>
          </p:cNvPicPr>
          <p:nvPr/>
        </p:nvPicPr>
        <p:blipFill>
          <a:blip r:embed="rId4" cstate="print"/>
          <a:stretch>
            <a:fillRect/>
          </a:stretch>
        </p:blipFill>
        <p:spPr>
          <a:xfrm>
            <a:off x="2881848" y="3253681"/>
            <a:ext cx="2167200" cy="250900"/>
          </a:xfrm>
          <a:prstGeom prst="rect">
            <a:avLst/>
          </a:prstGeom>
        </p:spPr>
      </p:pic>
      <p:pic>
        <p:nvPicPr>
          <p:cNvPr id="4" name="Picture 3"/>
          <p:cNvPicPr>
            <a:picLocks noChangeAspect="1"/>
          </p:cNvPicPr>
          <p:nvPr/>
        </p:nvPicPr>
        <p:blipFill>
          <a:blip r:embed="rId5" cstate="print"/>
          <a:stretch>
            <a:fillRect/>
          </a:stretch>
        </p:blipFill>
        <p:spPr>
          <a:xfrm>
            <a:off x="391980" y="3842908"/>
            <a:ext cx="3549084" cy="2943515"/>
          </a:xfrm>
          <a:prstGeom prst="rect">
            <a:avLst/>
          </a:prstGeom>
        </p:spPr>
      </p:pic>
      <p:pic>
        <p:nvPicPr>
          <p:cNvPr id="5" name="Picture 4"/>
          <p:cNvPicPr>
            <a:picLocks noChangeAspect="1"/>
          </p:cNvPicPr>
          <p:nvPr/>
        </p:nvPicPr>
        <p:blipFill>
          <a:blip r:embed="rId6" cstate="print"/>
          <a:stretch>
            <a:fillRect/>
          </a:stretch>
        </p:blipFill>
        <p:spPr>
          <a:xfrm>
            <a:off x="4732082" y="3842908"/>
            <a:ext cx="4457638" cy="3001130"/>
          </a:xfrm>
          <a:prstGeom prst="rect">
            <a:avLst/>
          </a:prstGeom>
        </p:spPr>
      </p:pic>
    </p:spTree>
    <p:extLst>
      <p:ext uri="{BB962C8B-B14F-4D97-AF65-F5344CB8AC3E}">
        <p14:creationId xmlns:p14="http://schemas.microsoft.com/office/powerpoint/2010/main" val="96772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t>Loosely Coupled - Clusters</a:t>
            </a:r>
          </a:p>
        </p:txBody>
      </p:sp>
      <p:sp>
        <p:nvSpPr>
          <p:cNvPr id="79875" name="Rectangle 3"/>
          <p:cNvSpPr>
            <a:spLocks noGrp="1" noChangeArrowheads="1"/>
          </p:cNvSpPr>
          <p:nvPr>
            <p:ph type="body" idx="1"/>
          </p:nvPr>
        </p:nvSpPr>
        <p:spPr/>
        <p:txBody>
          <a:bodyPr/>
          <a:lstStyle/>
          <a:p>
            <a:r>
              <a:rPr lang="en-US" altLang="en-US"/>
              <a:t>Collection of independent uniprocessors or SMPs</a:t>
            </a:r>
          </a:p>
          <a:p>
            <a:r>
              <a:rPr lang="en-US" altLang="en-US"/>
              <a:t>Interconnected to form a cluster</a:t>
            </a:r>
          </a:p>
          <a:p>
            <a:r>
              <a:rPr lang="en-US" altLang="en-US"/>
              <a:t>Communication via fixed path or network connections</a:t>
            </a:r>
          </a:p>
        </p:txBody>
      </p:sp>
    </p:spTree>
    <p:extLst>
      <p:ext uri="{BB962C8B-B14F-4D97-AF65-F5344CB8AC3E}">
        <p14:creationId xmlns:p14="http://schemas.microsoft.com/office/powerpoint/2010/main" val="747704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r>
              <a:rPr lang="en-US" altLang="en-US"/>
              <a:t>Symmetric Multiprocessors</a:t>
            </a:r>
          </a:p>
        </p:txBody>
      </p:sp>
      <p:sp>
        <p:nvSpPr>
          <p:cNvPr id="84997" name="Rectangle 5"/>
          <p:cNvSpPr>
            <a:spLocks noGrp="1" noChangeArrowheads="1"/>
          </p:cNvSpPr>
          <p:nvPr>
            <p:ph type="body" idx="1"/>
          </p:nvPr>
        </p:nvSpPr>
        <p:spPr/>
        <p:txBody>
          <a:bodyPr>
            <a:normAutofit lnSpcReduction="10000"/>
          </a:bodyPr>
          <a:lstStyle/>
          <a:p>
            <a:r>
              <a:rPr lang="en-US" altLang="en-US" sz="2400" dirty="0"/>
              <a:t>A stand alone computer with the following characteristics</a:t>
            </a:r>
          </a:p>
          <a:p>
            <a:pPr lvl="1"/>
            <a:r>
              <a:rPr lang="en-US" altLang="en-US" sz="2000" dirty="0"/>
              <a:t>Two or more similar processors of comparable capacity</a:t>
            </a:r>
          </a:p>
          <a:p>
            <a:pPr lvl="1"/>
            <a:r>
              <a:rPr lang="en-US" altLang="en-US" sz="2000" dirty="0"/>
              <a:t>Processors share same memory and I/O</a:t>
            </a:r>
          </a:p>
          <a:p>
            <a:pPr lvl="1"/>
            <a:r>
              <a:rPr lang="en-US" altLang="en-US" sz="2000" dirty="0"/>
              <a:t>Processors are connected by a bus or other internal connection</a:t>
            </a:r>
          </a:p>
          <a:p>
            <a:pPr lvl="1"/>
            <a:r>
              <a:rPr lang="en-US" altLang="en-US" sz="2000" dirty="0"/>
              <a:t>Memory access time is approximately the same for each processor</a:t>
            </a:r>
          </a:p>
          <a:p>
            <a:pPr lvl="1"/>
            <a:r>
              <a:rPr lang="en-US" altLang="en-US" sz="2000" dirty="0"/>
              <a:t>All processors share access to I/O</a:t>
            </a:r>
          </a:p>
          <a:p>
            <a:pPr lvl="2"/>
            <a:r>
              <a:rPr lang="en-US" altLang="en-US" dirty="0"/>
              <a:t>Either through same channels or different channels giving paths to same devices</a:t>
            </a:r>
          </a:p>
          <a:p>
            <a:pPr lvl="1"/>
            <a:r>
              <a:rPr lang="en-US" altLang="en-US" sz="2000" dirty="0"/>
              <a:t>All processors can perform the same functions (hence symmetric)</a:t>
            </a:r>
          </a:p>
          <a:p>
            <a:pPr lvl="1"/>
            <a:r>
              <a:rPr lang="en-US" altLang="en-US" sz="2000" dirty="0"/>
              <a:t>System controlled by integrated operating system</a:t>
            </a:r>
          </a:p>
          <a:p>
            <a:pPr lvl="2"/>
            <a:r>
              <a:rPr lang="en-US" altLang="en-US" dirty="0"/>
              <a:t>providing interaction between processors </a:t>
            </a:r>
          </a:p>
          <a:p>
            <a:pPr lvl="2"/>
            <a:r>
              <a:rPr lang="en-US" altLang="en-US" dirty="0"/>
              <a:t>Interaction at job, task, file and data element levels</a:t>
            </a:r>
          </a:p>
        </p:txBody>
      </p:sp>
    </p:spTree>
    <p:extLst>
      <p:ext uri="{BB962C8B-B14F-4D97-AF65-F5344CB8AC3E}">
        <p14:creationId xmlns:p14="http://schemas.microsoft.com/office/powerpoint/2010/main" val="1919559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a:t>SMP Advantages</a:t>
            </a:r>
          </a:p>
        </p:txBody>
      </p:sp>
      <p:sp>
        <p:nvSpPr>
          <p:cNvPr id="86019" name="Rectangle 3"/>
          <p:cNvSpPr>
            <a:spLocks noGrp="1" noChangeArrowheads="1"/>
          </p:cNvSpPr>
          <p:nvPr>
            <p:ph type="body" idx="1"/>
          </p:nvPr>
        </p:nvSpPr>
        <p:spPr/>
        <p:txBody>
          <a:bodyPr/>
          <a:lstStyle/>
          <a:p>
            <a:r>
              <a:rPr lang="en-US" altLang="en-US"/>
              <a:t>Performance</a:t>
            </a:r>
          </a:p>
          <a:p>
            <a:pPr lvl="1"/>
            <a:r>
              <a:rPr lang="en-US" altLang="en-US"/>
              <a:t>If some work can be done in parallel</a:t>
            </a:r>
          </a:p>
          <a:p>
            <a:r>
              <a:rPr lang="en-US" altLang="en-US"/>
              <a:t>Availability</a:t>
            </a:r>
          </a:p>
          <a:p>
            <a:pPr lvl="1"/>
            <a:r>
              <a:rPr lang="en-US" altLang="en-US"/>
              <a:t>Since all processors can perform the same functions, failure of a single processor does not halt the system</a:t>
            </a:r>
          </a:p>
          <a:p>
            <a:r>
              <a:rPr lang="en-US" altLang="en-US"/>
              <a:t>Incremental growth</a:t>
            </a:r>
          </a:p>
          <a:p>
            <a:pPr lvl="1"/>
            <a:r>
              <a:rPr lang="en-US" altLang="en-US"/>
              <a:t>User can enhance performance by adding additional processors</a:t>
            </a:r>
          </a:p>
          <a:p>
            <a:r>
              <a:rPr lang="en-US" altLang="en-US"/>
              <a:t>Scaling</a:t>
            </a:r>
          </a:p>
          <a:p>
            <a:pPr lvl="1"/>
            <a:r>
              <a:rPr lang="en-US" altLang="en-US"/>
              <a:t>Vendors can offer range of products based on number of processors</a:t>
            </a:r>
          </a:p>
        </p:txBody>
      </p:sp>
    </p:spTree>
    <p:extLst>
      <p:ext uri="{BB962C8B-B14F-4D97-AF65-F5344CB8AC3E}">
        <p14:creationId xmlns:p14="http://schemas.microsoft.com/office/powerpoint/2010/main" val="3580840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en-US"/>
              <a:t>Block Diagram of Tightly Coupled Multiprocessor</a:t>
            </a:r>
          </a:p>
        </p:txBody>
      </p:sp>
      <p:pic>
        <p:nvPicPr>
          <p:cNvPr id="8704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r="21591" b="13333"/>
          <a:stretch>
            <a:fillRect/>
          </a:stretch>
        </p:blipFill>
        <p:spPr bwMode="auto">
          <a:xfrm>
            <a:off x="2895600" y="1682751"/>
            <a:ext cx="5562600" cy="505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4709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4633" y="484094"/>
            <a:ext cx="10075084" cy="860074"/>
          </a:xfrm>
        </p:spPr>
        <p:txBody>
          <a:bodyPr/>
          <a:lstStyle/>
          <a:p>
            <a:r>
              <a:rPr lang="en-US" dirty="0" smtClean="0"/>
              <a:t>Multiprocessing</a:t>
            </a:r>
            <a:endParaRPr lang="en-IN" dirty="0"/>
          </a:p>
        </p:txBody>
      </p:sp>
      <p:sp>
        <p:nvSpPr>
          <p:cNvPr id="6" name="Content Placeholder 5"/>
          <p:cNvSpPr>
            <a:spLocks noGrp="1"/>
          </p:cNvSpPr>
          <p:nvPr>
            <p:ph idx="1"/>
          </p:nvPr>
        </p:nvSpPr>
        <p:spPr>
          <a:xfrm>
            <a:off x="664633" y="1133857"/>
            <a:ext cx="10075084" cy="4992308"/>
          </a:xfrm>
        </p:spPr>
        <p:txBody>
          <a:bodyPr>
            <a:normAutofit/>
          </a:bodyPr>
          <a:lstStyle/>
          <a:p>
            <a:pPr eaLnBrk="0" fontAlgn="base" hangingPunct="0">
              <a:spcBef>
                <a:spcPct val="0"/>
              </a:spcBef>
              <a:spcAft>
                <a:spcPct val="0"/>
              </a:spcAft>
              <a:buClrTx/>
              <a:buSzTx/>
            </a:pPr>
            <a:r>
              <a:rPr lang="en-US" altLang="en-US" dirty="0" smtClean="0">
                <a:solidFill>
                  <a:srgbClr val="40424E"/>
                </a:solidFill>
                <a:latin typeface="urw-din"/>
              </a:rPr>
              <a:t>Multiprocessing </a:t>
            </a:r>
            <a:r>
              <a:rPr lang="en-US" altLang="en-US" dirty="0">
                <a:solidFill>
                  <a:srgbClr val="40424E"/>
                </a:solidFill>
                <a:latin typeface="urw-din"/>
              </a:rPr>
              <a:t>is a system that has two or more than one processors</a:t>
            </a:r>
            <a:r>
              <a:rPr lang="en-US" altLang="en-US" dirty="0" smtClean="0">
                <a:solidFill>
                  <a:srgbClr val="40424E"/>
                </a:solidFill>
                <a:latin typeface="urw-din"/>
              </a:rPr>
              <a:t>.</a:t>
            </a:r>
          </a:p>
          <a:p>
            <a:pPr eaLnBrk="0" fontAlgn="base" hangingPunct="0">
              <a:spcBef>
                <a:spcPct val="0"/>
              </a:spcBef>
              <a:spcAft>
                <a:spcPct val="0"/>
              </a:spcAft>
              <a:buClrTx/>
              <a:buSzTx/>
            </a:pPr>
            <a:r>
              <a:rPr lang="en-US" altLang="en-US" dirty="0" smtClean="0">
                <a:solidFill>
                  <a:srgbClr val="40424E"/>
                </a:solidFill>
                <a:latin typeface="urw-din"/>
              </a:rPr>
              <a:t>In </a:t>
            </a:r>
            <a:r>
              <a:rPr lang="en-US" altLang="en-US" dirty="0">
                <a:solidFill>
                  <a:srgbClr val="40424E"/>
                </a:solidFill>
                <a:latin typeface="urw-din"/>
              </a:rPr>
              <a:t>this, CPUs are added for increasing computing speed of the system. </a:t>
            </a:r>
            <a:endParaRPr lang="en-US" altLang="en-US" dirty="0" smtClean="0">
              <a:solidFill>
                <a:srgbClr val="40424E"/>
              </a:solidFill>
              <a:latin typeface="urw-din"/>
            </a:endParaRPr>
          </a:p>
          <a:p>
            <a:pPr eaLnBrk="0" fontAlgn="base" hangingPunct="0">
              <a:spcBef>
                <a:spcPct val="0"/>
              </a:spcBef>
              <a:spcAft>
                <a:spcPct val="0"/>
              </a:spcAft>
              <a:buClrTx/>
              <a:buSzTx/>
            </a:pPr>
            <a:r>
              <a:rPr lang="en-US" altLang="en-US" dirty="0" smtClean="0">
                <a:solidFill>
                  <a:srgbClr val="40424E"/>
                </a:solidFill>
                <a:latin typeface="urw-din"/>
              </a:rPr>
              <a:t>Hence there </a:t>
            </a:r>
            <a:r>
              <a:rPr lang="en-US" altLang="en-US" dirty="0">
                <a:solidFill>
                  <a:srgbClr val="40424E"/>
                </a:solidFill>
                <a:latin typeface="urw-din"/>
              </a:rPr>
              <a:t>are many processes that are executed simultaneously. </a:t>
            </a:r>
          </a:p>
        </p:txBody>
      </p:sp>
      <p:sp>
        <p:nvSpPr>
          <p:cNvPr id="7" name="Rectangle 1"/>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40424E"/>
              </a:solidFill>
              <a:effectLst/>
              <a:latin typeface="urw-din"/>
            </a:endParaRPr>
          </a:p>
        </p:txBody>
      </p:sp>
      <p:pic>
        <p:nvPicPr>
          <p:cNvPr id="1026" name="Picture 2" descr="https://media.geeksforgeeks.org/wp-content/uploads/20201024154456/multiprocessin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0190" y="1993931"/>
            <a:ext cx="6408202" cy="4440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053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US" altLang="en-US" dirty="0"/>
              <a:t>Time Shared Bus</a:t>
            </a:r>
          </a:p>
        </p:txBody>
      </p:sp>
      <p:sp>
        <p:nvSpPr>
          <p:cNvPr id="89093" name="Rectangle 5"/>
          <p:cNvSpPr>
            <a:spLocks noGrp="1" noChangeArrowheads="1"/>
          </p:cNvSpPr>
          <p:nvPr>
            <p:ph type="body" idx="1"/>
          </p:nvPr>
        </p:nvSpPr>
        <p:spPr/>
        <p:txBody>
          <a:bodyPr/>
          <a:lstStyle/>
          <a:p>
            <a:r>
              <a:rPr lang="en-US" altLang="en-US" dirty="0"/>
              <a:t>Simplest form</a:t>
            </a:r>
          </a:p>
          <a:p>
            <a:r>
              <a:rPr lang="en-US" altLang="en-US" dirty="0"/>
              <a:t>Structure and interface similar to single processor system</a:t>
            </a:r>
          </a:p>
          <a:p>
            <a:r>
              <a:rPr lang="en-US" altLang="en-US" dirty="0"/>
              <a:t>Following features </a:t>
            </a:r>
            <a:r>
              <a:rPr lang="en-US" altLang="en-US" dirty="0" smtClean="0"/>
              <a:t>provided for DMA transfers from I/O sub-system to </a:t>
            </a:r>
            <a:r>
              <a:rPr lang="en-US" altLang="en-US" dirty="0" err="1" smtClean="0"/>
              <a:t>processsor</a:t>
            </a:r>
            <a:endParaRPr lang="en-US" altLang="en-US" dirty="0"/>
          </a:p>
          <a:p>
            <a:pPr lvl="1"/>
            <a:r>
              <a:rPr lang="en-US" altLang="en-US" dirty="0"/>
              <a:t>Addressing - distinguish modules on bus </a:t>
            </a:r>
          </a:p>
          <a:p>
            <a:pPr lvl="1"/>
            <a:r>
              <a:rPr lang="en-US" altLang="en-US" dirty="0"/>
              <a:t>Arbitration - any module can be temporary master</a:t>
            </a:r>
          </a:p>
          <a:p>
            <a:pPr lvl="1"/>
            <a:r>
              <a:rPr lang="en-US" altLang="en-US" dirty="0"/>
              <a:t>Time sharing - if one module has the bus, others must wait and may have to suspend</a:t>
            </a:r>
          </a:p>
          <a:p>
            <a:r>
              <a:rPr lang="en-US" altLang="en-US" dirty="0"/>
              <a:t>Now have multiple processors as well as multiple I/O modules</a:t>
            </a:r>
          </a:p>
        </p:txBody>
      </p:sp>
    </p:spTree>
    <p:extLst>
      <p:ext uri="{BB962C8B-B14F-4D97-AF65-F5344CB8AC3E}">
        <p14:creationId xmlns:p14="http://schemas.microsoft.com/office/powerpoint/2010/main" val="2940241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26"/>
          <p:cNvSpPr>
            <a:spLocks noGrp="1" noChangeArrowheads="1"/>
          </p:cNvSpPr>
          <p:nvPr>
            <p:ph type="title"/>
          </p:nvPr>
        </p:nvSpPr>
        <p:spPr/>
        <p:txBody>
          <a:bodyPr/>
          <a:lstStyle/>
          <a:p>
            <a:r>
              <a:rPr lang="en-GB" altLang="en-US"/>
              <a:t>Symmetric Multiprocessor Organization</a:t>
            </a:r>
          </a:p>
        </p:txBody>
      </p:sp>
      <p:pic>
        <p:nvPicPr>
          <p:cNvPr id="157702" name="Picture 10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1" y="1158876"/>
            <a:ext cx="7191375"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986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a:t>Time Share Bus - Advantages</a:t>
            </a:r>
          </a:p>
        </p:txBody>
      </p:sp>
      <p:sp>
        <p:nvSpPr>
          <p:cNvPr id="90115" name="Rectangle 3"/>
          <p:cNvSpPr>
            <a:spLocks noGrp="1" noChangeArrowheads="1"/>
          </p:cNvSpPr>
          <p:nvPr>
            <p:ph type="body" idx="1"/>
          </p:nvPr>
        </p:nvSpPr>
        <p:spPr/>
        <p:txBody>
          <a:bodyPr/>
          <a:lstStyle/>
          <a:p>
            <a:r>
              <a:rPr lang="en-US" altLang="en-US"/>
              <a:t>Simplicity</a:t>
            </a:r>
          </a:p>
          <a:p>
            <a:r>
              <a:rPr lang="en-US" altLang="en-US"/>
              <a:t>Flexibility</a:t>
            </a:r>
          </a:p>
          <a:p>
            <a:r>
              <a:rPr lang="en-US" altLang="en-US"/>
              <a:t>Reliability</a:t>
            </a:r>
          </a:p>
        </p:txBody>
      </p:sp>
    </p:spTree>
    <p:extLst>
      <p:ext uri="{BB962C8B-B14F-4D97-AF65-F5344CB8AC3E}">
        <p14:creationId xmlns:p14="http://schemas.microsoft.com/office/powerpoint/2010/main" val="690204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a:t>Time Share Bus - Disadvantage</a:t>
            </a:r>
          </a:p>
        </p:txBody>
      </p:sp>
      <p:sp>
        <p:nvSpPr>
          <p:cNvPr id="91139" name="Rectangle 3"/>
          <p:cNvSpPr>
            <a:spLocks noGrp="1" noChangeArrowheads="1"/>
          </p:cNvSpPr>
          <p:nvPr>
            <p:ph type="body" idx="1"/>
          </p:nvPr>
        </p:nvSpPr>
        <p:spPr/>
        <p:txBody>
          <a:bodyPr/>
          <a:lstStyle/>
          <a:p>
            <a:r>
              <a:rPr lang="en-US" altLang="en-US"/>
              <a:t>Performance limited by bus cycle time</a:t>
            </a:r>
          </a:p>
          <a:p>
            <a:r>
              <a:rPr lang="en-US" altLang="en-US"/>
              <a:t>Each processor should have local cache</a:t>
            </a:r>
          </a:p>
          <a:p>
            <a:pPr lvl="1"/>
            <a:r>
              <a:rPr lang="en-US" altLang="en-US"/>
              <a:t>Reduce number of bus accesses</a:t>
            </a:r>
          </a:p>
          <a:p>
            <a:r>
              <a:rPr lang="en-US" altLang="en-US"/>
              <a:t>Leads to problems with cache coherence</a:t>
            </a:r>
          </a:p>
          <a:p>
            <a:pPr lvl="1"/>
            <a:r>
              <a:rPr lang="en-US" altLang="en-US"/>
              <a:t>Solved in hardware - see later</a:t>
            </a:r>
          </a:p>
        </p:txBody>
      </p:sp>
    </p:spTree>
    <p:extLst>
      <p:ext uri="{BB962C8B-B14F-4D97-AF65-F5344CB8AC3E}">
        <p14:creationId xmlns:p14="http://schemas.microsoft.com/office/powerpoint/2010/main" val="2276072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Operating System Issues</a:t>
            </a:r>
          </a:p>
        </p:txBody>
      </p:sp>
      <p:sp>
        <p:nvSpPr>
          <p:cNvPr id="96259" name="Rectangle 3"/>
          <p:cNvSpPr>
            <a:spLocks noGrp="1" noChangeArrowheads="1"/>
          </p:cNvSpPr>
          <p:nvPr>
            <p:ph type="body" idx="1"/>
          </p:nvPr>
        </p:nvSpPr>
        <p:spPr>
          <a:xfrm>
            <a:off x="1981200" y="1174576"/>
            <a:ext cx="8178800" cy="5638800"/>
          </a:xfrm>
        </p:spPr>
        <p:txBody>
          <a:bodyPr/>
          <a:lstStyle/>
          <a:p>
            <a:r>
              <a:rPr lang="en-US" altLang="en-US"/>
              <a:t>Simultaneous concurrent processes</a:t>
            </a:r>
          </a:p>
          <a:p>
            <a:r>
              <a:rPr lang="en-US" altLang="en-US"/>
              <a:t>Scheduling</a:t>
            </a:r>
          </a:p>
          <a:p>
            <a:r>
              <a:rPr lang="en-US" altLang="en-US"/>
              <a:t>Synchronization</a:t>
            </a:r>
          </a:p>
          <a:p>
            <a:r>
              <a:rPr lang="en-US" altLang="en-US"/>
              <a:t>Memory management</a:t>
            </a:r>
          </a:p>
          <a:p>
            <a:r>
              <a:rPr lang="en-US" altLang="en-US"/>
              <a:t>Reliability and fault tolerance</a:t>
            </a:r>
          </a:p>
          <a:p>
            <a:endParaRPr lang="en-US" altLang="en-US"/>
          </a:p>
        </p:txBody>
      </p:sp>
    </p:spTree>
    <p:extLst>
      <p:ext uri="{BB962C8B-B14F-4D97-AF65-F5344CB8AC3E}">
        <p14:creationId xmlns:p14="http://schemas.microsoft.com/office/powerpoint/2010/main" val="300808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dirty="0"/>
              <a:t>Cache Coherence </a:t>
            </a:r>
          </a:p>
        </p:txBody>
      </p:sp>
      <p:sp>
        <p:nvSpPr>
          <p:cNvPr id="100355" name="Rectangle 3"/>
          <p:cNvSpPr>
            <a:spLocks noGrp="1" noChangeArrowheads="1"/>
          </p:cNvSpPr>
          <p:nvPr>
            <p:ph type="body" idx="1"/>
          </p:nvPr>
        </p:nvSpPr>
        <p:spPr/>
        <p:txBody>
          <a:bodyPr/>
          <a:lstStyle/>
          <a:p>
            <a:r>
              <a:rPr lang="en-US" altLang="en-US" dirty="0"/>
              <a:t>Problem - multiple copies of same data in different caches</a:t>
            </a:r>
          </a:p>
          <a:p>
            <a:r>
              <a:rPr lang="en-US" altLang="en-US" dirty="0"/>
              <a:t>Can result in an inconsistent view of memory</a:t>
            </a:r>
          </a:p>
          <a:p>
            <a:r>
              <a:rPr lang="en-US" altLang="en-US" dirty="0"/>
              <a:t>Write back policy can lead to inconsistency</a:t>
            </a:r>
          </a:p>
          <a:p>
            <a:r>
              <a:rPr lang="en-US" altLang="en-US" dirty="0"/>
              <a:t>Write through can also give problems unless caches monitor memory traffic</a:t>
            </a:r>
          </a:p>
        </p:txBody>
      </p:sp>
    </p:spTree>
    <p:extLst>
      <p:ext uri="{BB962C8B-B14F-4D97-AF65-F5344CB8AC3E}">
        <p14:creationId xmlns:p14="http://schemas.microsoft.com/office/powerpoint/2010/main" val="662744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en-US"/>
              <a:t>Software Solutions</a:t>
            </a:r>
          </a:p>
        </p:txBody>
      </p:sp>
      <p:sp>
        <p:nvSpPr>
          <p:cNvPr id="101379" name="Rectangle 3"/>
          <p:cNvSpPr>
            <a:spLocks noGrp="1" noChangeArrowheads="1"/>
          </p:cNvSpPr>
          <p:nvPr>
            <p:ph type="body" idx="1"/>
          </p:nvPr>
        </p:nvSpPr>
        <p:spPr/>
        <p:txBody>
          <a:bodyPr/>
          <a:lstStyle/>
          <a:p>
            <a:r>
              <a:rPr lang="en-US" altLang="en-US"/>
              <a:t>Compiler and operating system deal with problem</a:t>
            </a:r>
          </a:p>
          <a:p>
            <a:r>
              <a:rPr lang="en-US" altLang="en-US"/>
              <a:t>Overhead transferred to compile time</a:t>
            </a:r>
          </a:p>
          <a:p>
            <a:r>
              <a:rPr lang="en-US" altLang="en-US"/>
              <a:t>Design complexity transferred from hardware to software</a:t>
            </a:r>
          </a:p>
          <a:p>
            <a:r>
              <a:rPr lang="en-US" altLang="en-US"/>
              <a:t>However, software tends to make conservative decisions</a:t>
            </a:r>
          </a:p>
          <a:p>
            <a:pPr lvl="1"/>
            <a:r>
              <a:rPr lang="en-US" altLang="en-US"/>
              <a:t>Inefficient cache utilization</a:t>
            </a:r>
          </a:p>
          <a:p>
            <a:r>
              <a:rPr lang="en-US" altLang="en-US"/>
              <a:t>Analyze code to determine safe periods for caching shared variables</a:t>
            </a:r>
          </a:p>
        </p:txBody>
      </p:sp>
    </p:spTree>
    <p:extLst>
      <p:ext uri="{BB962C8B-B14F-4D97-AF65-F5344CB8AC3E}">
        <p14:creationId xmlns:p14="http://schemas.microsoft.com/office/powerpoint/2010/main" val="1816406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dirty="0"/>
              <a:t>Hardware Solution</a:t>
            </a:r>
          </a:p>
        </p:txBody>
      </p:sp>
      <p:sp>
        <p:nvSpPr>
          <p:cNvPr id="102403" name="Rectangle 3"/>
          <p:cNvSpPr>
            <a:spLocks noGrp="1" noChangeArrowheads="1"/>
          </p:cNvSpPr>
          <p:nvPr>
            <p:ph type="body" idx="1"/>
          </p:nvPr>
        </p:nvSpPr>
        <p:spPr/>
        <p:txBody>
          <a:bodyPr/>
          <a:lstStyle/>
          <a:p>
            <a:r>
              <a:rPr lang="en-US" altLang="en-US" dirty="0"/>
              <a:t>Cache coherence protocols</a:t>
            </a:r>
          </a:p>
          <a:p>
            <a:r>
              <a:rPr lang="en-US" altLang="en-US" dirty="0"/>
              <a:t>Dynamic recognition of potential problems</a:t>
            </a:r>
          </a:p>
          <a:p>
            <a:r>
              <a:rPr lang="en-US" altLang="en-US" dirty="0"/>
              <a:t>Run time</a:t>
            </a:r>
          </a:p>
          <a:p>
            <a:r>
              <a:rPr lang="en-US" altLang="en-US" dirty="0"/>
              <a:t>More efficient use of cache</a:t>
            </a:r>
          </a:p>
          <a:p>
            <a:r>
              <a:rPr lang="en-US" altLang="en-US" dirty="0"/>
              <a:t>Transparent to </a:t>
            </a:r>
            <a:r>
              <a:rPr lang="en-US" altLang="en-US" dirty="0" smtClean="0"/>
              <a:t>programmer</a:t>
            </a:r>
          </a:p>
          <a:p>
            <a:r>
              <a:rPr lang="en-US" altLang="en-US" dirty="0" smtClean="0"/>
              <a:t>There are 2 hardware schemes: </a:t>
            </a:r>
            <a:endParaRPr lang="en-US" altLang="en-US" dirty="0"/>
          </a:p>
          <a:p>
            <a:pPr lvl="1"/>
            <a:r>
              <a:rPr lang="en-US" altLang="en-US" dirty="0"/>
              <a:t>Directory protocols</a:t>
            </a:r>
          </a:p>
          <a:p>
            <a:pPr lvl="1"/>
            <a:r>
              <a:rPr lang="en-US" altLang="en-US" dirty="0"/>
              <a:t>Snoopy protocols</a:t>
            </a:r>
          </a:p>
          <a:p>
            <a:endParaRPr lang="en-US" altLang="en-US" dirty="0"/>
          </a:p>
        </p:txBody>
      </p:sp>
    </p:spTree>
    <p:extLst>
      <p:ext uri="{BB962C8B-B14F-4D97-AF65-F5344CB8AC3E}">
        <p14:creationId xmlns:p14="http://schemas.microsoft.com/office/powerpoint/2010/main" val="435610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en-US"/>
              <a:t>Directory Protocols</a:t>
            </a:r>
          </a:p>
        </p:txBody>
      </p:sp>
      <p:sp>
        <p:nvSpPr>
          <p:cNvPr id="103427" name="Rectangle 3"/>
          <p:cNvSpPr>
            <a:spLocks noGrp="1" noChangeArrowheads="1"/>
          </p:cNvSpPr>
          <p:nvPr>
            <p:ph type="body" idx="1"/>
          </p:nvPr>
        </p:nvSpPr>
        <p:spPr/>
        <p:txBody>
          <a:bodyPr/>
          <a:lstStyle/>
          <a:p>
            <a:r>
              <a:rPr lang="en-US" altLang="en-US"/>
              <a:t>Collect and maintain information about copies of data in cache</a:t>
            </a:r>
          </a:p>
          <a:p>
            <a:r>
              <a:rPr lang="en-US" altLang="en-US"/>
              <a:t>Directory stored in main memory</a:t>
            </a:r>
          </a:p>
          <a:p>
            <a:r>
              <a:rPr lang="en-US" altLang="en-US"/>
              <a:t>Requests are checked against directory</a:t>
            </a:r>
          </a:p>
          <a:p>
            <a:r>
              <a:rPr lang="en-US" altLang="en-US"/>
              <a:t>Appropriate transfers are performed</a:t>
            </a:r>
          </a:p>
          <a:p>
            <a:r>
              <a:rPr lang="en-US" altLang="en-US"/>
              <a:t>Creates central bottleneck</a:t>
            </a:r>
          </a:p>
          <a:p>
            <a:r>
              <a:rPr lang="en-US" altLang="en-US"/>
              <a:t>Effective in large scale systems with complex interconnection schemes</a:t>
            </a:r>
          </a:p>
          <a:p>
            <a:endParaRPr lang="en-US" altLang="en-US"/>
          </a:p>
        </p:txBody>
      </p:sp>
    </p:spTree>
    <p:extLst>
      <p:ext uri="{BB962C8B-B14F-4D97-AF65-F5344CB8AC3E}">
        <p14:creationId xmlns:p14="http://schemas.microsoft.com/office/powerpoint/2010/main" val="3355102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a:t>Snoopy Protocols</a:t>
            </a:r>
          </a:p>
        </p:txBody>
      </p:sp>
      <p:sp>
        <p:nvSpPr>
          <p:cNvPr id="104451" name="Rectangle 3"/>
          <p:cNvSpPr>
            <a:spLocks noGrp="1" noChangeArrowheads="1"/>
          </p:cNvSpPr>
          <p:nvPr>
            <p:ph type="body" idx="1"/>
          </p:nvPr>
        </p:nvSpPr>
        <p:spPr/>
        <p:txBody>
          <a:bodyPr/>
          <a:lstStyle/>
          <a:p>
            <a:r>
              <a:rPr lang="en-US" altLang="en-US" dirty="0"/>
              <a:t>Distribute cache coherence responsibility among cache controllers</a:t>
            </a:r>
          </a:p>
          <a:p>
            <a:r>
              <a:rPr lang="en-US" altLang="en-US" dirty="0"/>
              <a:t>Cache recognizes that a line is shared</a:t>
            </a:r>
          </a:p>
          <a:p>
            <a:r>
              <a:rPr lang="en-US" altLang="en-US" dirty="0"/>
              <a:t>Updates announced to other caches</a:t>
            </a:r>
          </a:p>
          <a:p>
            <a:r>
              <a:rPr lang="en-US" altLang="en-US" dirty="0"/>
              <a:t>Suited to bus based multiprocessor</a:t>
            </a:r>
          </a:p>
          <a:p>
            <a:r>
              <a:rPr lang="en-US" altLang="en-US" dirty="0"/>
              <a:t>Increases bus traffic</a:t>
            </a:r>
          </a:p>
          <a:p>
            <a:r>
              <a:rPr lang="en-US" altLang="en-US" dirty="0" smtClean="0"/>
              <a:t>Two approaches to Snoopy protocols</a:t>
            </a:r>
          </a:p>
          <a:p>
            <a:pPr lvl="1"/>
            <a:r>
              <a:rPr lang="en-US" altLang="en-US" dirty="0" smtClean="0"/>
              <a:t>Write Invalidate (MESI protocol)</a:t>
            </a:r>
          </a:p>
          <a:p>
            <a:pPr lvl="1"/>
            <a:r>
              <a:rPr lang="en-US" altLang="en-US" dirty="0" smtClean="0"/>
              <a:t>Write Update</a:t>
            </a:r>
            <a:endParaRPr lang="en-US" altLang="en-US" dirty="0"/>
          </a:p>
        </p:txBody>
      </p:sp>
    </p:spTree>
    <p:extLst>
      <p:ext uri="{BB962C8B-B14F-4D97-AF65-F5344CB8AC3E}">
        <p14:creationId xmlns:p14="http://schemas.microsoft.com/office/powerpoint/2010/main" val="184567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Multiprogramming</a:t>
            </a:r>
            <a:endParaRPr lang="en-IN" dirty="0"/>
          </a:p>
        </p:txBody>
      </p:sp>
      <p:sp>
        <p:nvSpPr>
          <p:cNvPr id="3" name="Content Placeholder 2"/>
          <p:cNvSpPr>
            <a:spLocks noGrp="1"/>
          </p:cNvSpPr>
          <p:nvPr>
            <p:ph idx="1"/>
          </p:nvPr>
        </p:nvSpPr>
        <p:spPr>
          <a:xfrm>
            <a:off x="509185" y="1042147"/>
            <a:ext cx="10075084" cy="2295413"/>
          </a:xfrm>
        </p:spPr>
        <p:txBody>
          <a:bodyPr/>
          <a:lstStyle/>
          <a:p>
            <a:r>
              <a:rPr lang="en-US" dirty="0"/>
              <a:t>Multi-programming is more than one process running at a time</a:t>
            </a:r>
            <a:r>
              <a:rPr lang="en-US" dirty="0" smtClean="0"/>
              <a:t>,</a:t>
            </a:r>
          </a:p>
          <a:p>
            <a:r>
              <a:rPr lang="en-US" dirty="0" smtClean="0"/>
              <a:t>It </a:t>
            </a:r>
            <a:r>
              <a:rPr lang="en-US" dirty="0"/>
              <a:t>increases CPU utilization by organizing jobs (code and data) so that the CPU always has one to execute. </a:t>
            </a:r>
            <a:endParaRPr lang="en-US" dirty="0" smtClean="0"/>
          </a:p>
          <a:p>
            <a:r>
              <a:rPr lang="en-US" dirty="0" smtClean="0"/>
              <a:t>The </a:t>
            </a:r>
            <a:r>
              <a:rPr lang="en-US" dirty="0"/>
              <a:t>motive is to keep multiple jobs in main memory. If one job gets occupied with Input/output, CPU can be assigned to other job.</a:t>
            </a:r>
            <a:endParaRPr lang="en-IN" dirty="0"/>
          </a:p>
        </p:txBody>
      </p:sp>
      <p:pic>
        <p:nvPicPr>
          <p:cNvPr id="2050" name="Picture 2" descr="https://media.geeksforgeeks.org/wp-content/uploads/20201023130826/MULTIPROCESS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5995" y="3128518"/>
            <a:ext cx="3489325" cy="3953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721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dirty="0"/>
              <a:t>Write Invalidate</a:t>
            </a:r>
          </a:p>
        </p:txBody>
      </p:sp>
      <p:sp>
        <p:nvSpPr>
          <p:cNvPr id="105475" name="Rectangle 3"/>
          <p:cNvSpPr>
            <a:spLocks noGrp="1" noChangeArrowheads="1"/>
          </p:cNvSpPr>
          <p:nvPr>
            <p:ph type="body" idx="1"/>
          </p:nvPr>
        </p:nvSpPr>
        <p:spPr/>
        <p:txBody>
          <a:bodyPr/>
          <a:lstStyle/>
          <a:p>
            <a:r>
              <a:rPr lang="en-US" altLang="en-US" dirty="0"/>
              <a:t>Multiple readers, one writer</a:t>
            </a:r>
          </a:p>
          <a:p>
            <a:r>
              <a:rPr lang="en-US" altLang="en-US" dirty="0"/>
              <a:t>When a write is required, all other caches of the line are invalidated</a:t>
            </a:r>
          </a:p>
          <a:p>
            <a:r>
              <a:rPr lang="en-US" altLang="en-US" dirty="0"/>
              <a:t>Writing processor then has exclusive </a:t>
            </a:r>
            <a:r>
              <a:rPr lang="en-US" altLang="en-US" dirty="0" smtClean="0"/>
              <a:t>access </a:t>
            </a:r>
            <a:r>
              <a:rPr lang="en-US" altLang="en-US" dirty="0"/>
              <a:t>until line required by another processor</a:t>
            </a:r>
          </a:p>
          <a:p>
            <a:r>
              <a:rPr lang="en-US" altLang="en-US" dirty="0"/>
              <a:t>Used in Pentium II and PowerPC systems</a:t>
            </a:r>
          </a:p>
          <a:p>
            <a:r>
              <a:rPr lang="en-US" altLang="en-US" dirty="0"/>
              <a:t>State of every line is marked as modified, exclusive, shared or </a:t>
            </a:r>
            <a:r>
              <a:rPr lang="en-US" altLang="en-US" dirty="0" smtClean="0"/>
              <a:t>invalid</a:t>
            </a:r>
            <a:endParaRPr lang="en-US" altLang="en-US" dirty="0"/>
          </a:p>
        </p:txBody>
      </p:sp>
    </p:spTree>
    <p:extLst>
      <p:ext uri="{BB962C8B-B14F-4D97-AF65-F5344CB8AC3E}">
        <p14:creationId xmlns:p14="http://schemas.microsoft.com/office/powerpoint/2010/main" val="748235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a:t>Write Update</a:t>
            </a:r>
          </a:p>
        </p:txBody>
      </p:sp>
      <p:sp>
        <p:nvSpPr>
          <p:cNvPr id="106499" name="Rectangle 3"/>
          <p:cNvSpPr>
            <a:spLocks noGrp="1" noChangeArrowheads="1"/>
          </p:cNvSpPr>
          <p:nvPr>
            <p:ph type="body" idx="1"/>
          </p:nvPr>
        </p:nvSpPr>
        <p:spPr/>
        <p:txBody>
          <a:bodyPr/>
          <a:lstStyle/>
          <a:p>
            <a:r>
              <a:rPr lang="en-US" altLang="en-US"/>
              <a:t>Multiple readers and writers</a:t>
            </a:r>
          </a:p>
          <a:p>
            <a:r>
              <a:rPr lang="en-US" altLang="en-US"/>
              <a:t>Updated word is distributed to all other processors</a:t>
            </a:r>
          </a:p>
          <a:p>
            <a:endParaRPr lang="en-US" altLang="en-US"/>
          </a:p>
          <a:p>
            <a:r>
              <a:rPr lang="en-US" altLang="en-US"/>
              <a:t>Some systems use an adaptive mixture of both solutions</a:t>
            </a:r>
          </a:p>
          <a:p>
            <a:endParaRPr lang="en-US" altLang="en-US"/>
          </a:p>
        </p:txBody>
      </p:sp>
    </p:spTree>
    <p:extLst>
      <p:ext uri="{BB962C8B-B14F-4D97-AF65-F5344CB8AC3E}">
        <p14:creationId xmlns:p14="http://schemas.microsoft.com/office/powerpoint/2010/main" val="2816423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MESI Protocol</a:t>
            </a:r>
            <a:endParaRPr lang="en-US" dirty="0"/>
          </a:p>
        </p:txBody>
      </p:sp>
      <p:sp>
        <p:nvSpPr>
          <p:cNvPr id="3" name="Content Placeholder 2"/>
          <p:cNvSpPr>
            <a:spLocks noGrp="1"/>
          </p:cNvSpPr>
          <p:nvPr>
            <p:ph idx="1"/>
          </p:nvPr>
        </p:nvSpPr>
        <p:spPr/>
        <p:txBody>
          <a:bodyPr>
            <a:normAutofit/>
          </a:bodyPr>
          <a:lstStyle/>
          <a:p>
            <a:r>
              <a:rPr lang="en-US" dirty="0" smtClean="0"/>
              <a:t>For MESI, the data cache includes two status bits per tag, so that each line can be in one of four states:</a:t>
            </a:r>
          </a:p>
          <a:p>
            <a:r>
              <a:rPr lang="en-US" b="1" dirty="0" smtClean="0"/>
              <a:t>Modified: The line in the cache has been modified (different from main memory) </a:t>
            </a:r>
            <a:r>
              <a:rPr lang="en-US" dirty="0" smtClean="0"/>
              <a:t>and is available only in this cache.</a:t>
            </a:r>
          </a:p>
          <a:p>
            <a:r>
              <a:rPr lang="en-US" b="1" dirty="0" smtClean="0"/>
              <a:t>Exclusive: The line in the cache is the same as that in main memory and is not </a:t>
            </a:r>
            <a:r>
              <a:rPr lang="en-US" dirty="0" smtClean="0"/>
              <a:t>present in any other cache.</a:t>
            </a:r>
          </a:p>
          <a:p>
            <a:r>
              <a:rPr lang="en-US" b="1" dirty="0" smtClean="0"/>
              <a:t>Shared: The line in the cache is the same as that in main memory and may be </a:t>
            </a:r>
            <a:r>
              <a:rPr lang="en-US" dirty="0" smtClean="0"/>
              <a:t>present in another cache.</a:t>
            </a:r>
          </a:p>
          <a:p>
            <a:r>
              <a:rPr lang="en-US" b="1" dirty="0" smtClean="0"/>
              <a:t>Invalid: The line in the cache does not contain valid data.</a:t>
            </a:r>
            <a:endParaRPr lang="en-US" dirty="0"/>
          </a:p>
        </p:txBody>
      </p:sp>
    </p:spTree>
    <p:extLst>
      <p:ext uri="{BB962C8B-B14F-4D97-AF65-F5344CB8AC3E}">
        <p14:creationId xmlns:p14="http://schemas.microsoft.com/office/powerpoint/2010/main" val="1584221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MESI Protocol State Transitions</a:t>
            </a:r>
            <a:br>
              <a:rPr lang="en-US" dirty="0" smtClean="0"/>
            </a:b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020445"/>
            <a:ext cx="7120255" cy="5754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6952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33" y="484094"/>
            <a:ext cx="10075084" cy="645966"/>
          </a:xfrm>
        </p:spPr>
        <p:txBody>
          <a:bodyPr/>
          <a:lstStyle/>
          <a:p>
            <a:r>
              <a:rPr lang="en-US" dirty="0" smtClean="0"/>
              <a:t>In case of Read Miss</a:t>
            </a:r>
            <a:endParaRPr lang="en-US" dirty="0"/>
          </a:p>
        </p:txBody>
      </p:sp>
      <p:sp>
        <p:nvSpPr>
          <p:cNvPr id="3" name="Content Placeholder 2"/>
          <p:cNvSpPr>
            <a:spLocks noGrp="1"/>
          </p:cNvSpPr>
          <p:nvPr>
            <p:ph idx="1"/>
          </p:nvPr>
        </p:nvSpPr>
        <p:spPr>
          <a:xfrm>
            <a:off x="664633" y="1061049"/>
            <a:ext cx="10075084" cy="5065115"/>
          </a:xfrm>
        </p:spPr>
        <p:txBody>
          <a:bodyPr>
            <a:normAutofit fontScale="92500" lnSpcReduction="10000"/>
          </a:bodyPr>
          <a:lstStyle/>
          <a:p>
            <a:pPr>
              <a:buNone/>
            </a:pPr>
            <a:r>
              <a:rPr lang="en-US" dirty="0" smtClean="0"/>
              <a:t>If one other cache has a clean (unmodified since read from memory) copy of  the line in the </a:t>
            </a:r>
            <a:r>
              <a:rPr lang="en-US" b="1" dirty="0" smtClean="0"/>
              <a:t>exclusive stat</a:t>
            </a:r>
            <a:r>
              <a:rPr lang="en-US" dirty="0" smtClean="0"/>
              <a:t>e, it returns a signal indicating that it shares this line. The responding processor then transitions the state of its copy from exclusive to shared, and the initiating processor reads the line from main memory  and transitions the line in its cache from </a:t>
            </a:r>
            <a:r>
              <a:rPr lang="en-US" b="1" dirty="0" smtClean="0"/>
              <a:t>invalid to shared</a:t>
            </a:r>
            <a:r>
              <a:rPr lang="en-US" dirty="0" smtClean="0"/>
              <a:t>. </a:t>
            </a:r>
          </a:p>
          <a:p>
            <a:pPr>
              <a:buNone/>
            </a:pPr>
            <a:r>
              <a:rPr lang="en-US" dirty="0" smtClean="0"/>
              <a:t> If one or more caches have a clean copy of the line in the </a:t>
            </a:r>
            <a:r>
              <a:rPr lang="en-US" b="1" dirty="0" smtClean="0"/>
              <a:t>shared state</a:t>
            </a:r>
            <a:r>
              <a:rPr lang="en-US" dirty="0" smtClean="0"/>
              <a:t>, each of them signals that it shares the line. The initiating processor reads the line and transitions the line in its cache from </a:t>
            </a:r>
            <a:r>
              <a:rPr lang="en-US" b="1" dirty="0" smtClean="0"/>
              <a:t>invalid to shared</a:t>
            </a:r>
            <a:r>
              <a:rPr lang="en-US" dirty="0" smtClean="0"/>
              <a:t>.</a:t>
            </a:r>
          </a:p>
          <a:p>
            <a:pPr>
              <a:buNone/>
            </a:pPr>
            <a:r>
              <a:rPr lang="en-US" dirty="0" smtClean="0"/>
              <a:t>If one other cache has a </a:t>
            </a:r>
            <a:r>
              <a:rPr lang="en-US" b="1" dirty="0" smtClean="0"/>
              <a:t>modified</a:t>
            </a:r>
            <a:r>
              <a:rPr lang="en-US" dirty="0" smtClean="0"/>
              <a:t> copy of the line, then that cache blocks the memory read and provides the line to the requesting cache over the shared bus. The responding cache then changes its line from </a:t>
            </a:r>
            <a:r>
              <a:rPr lang="en-US" b="1" dirty="0" smtClean="0"/>
              <a:t>modified to shared</a:t>
            </a:r>
            <a:r>
              <a:rPr lang="en-US" dirty="0" smtClean="0"/>
              <a:t>. The line sent to the requesting cache is also received and processed by the memory controller, which stores the block in memory.</a:t>
            </a:r>
          </a:p>
          <a:p>
            <a:pPr>
              <a:buNone/>
            </a:pPr>
            <a:r>
              <a:rPr lang="en-US" dirty="0" smtClean="0"/>
              <a:t>If no other cache has a copy of the line (clean or modified), then no signals are returned. The initiating processor reads the line and transitions the line in its cache from invalid to exclusive.</a:t>
            </a:r>
            <a:endParaRPr lang="en-US" dirty="0"/>
          </a:p>
        </p:txBody>
      </p:sp>
    </p:spTree>
    <p:extLst>
      <p:ext uri="{BB962C8B-B14F-4D97-AF65-F5344CB8AC3E}">
        <p14:creationId xmlns:p14="http://schemas.microsoft.com/office/powerpoint/2010/main" val="717787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case of Read Hit</a:t>
            </a:r>
            <a:endParaRPr lang="en-US" dirty="0"/>
          </a:p>
        </p:txBody>
      </p:sp>
      <p:sp>
        <p:nvSpPr>
          <p:cNvPr id="3" name="Content Placeholder 2"/>
          <p:cNvSpPr>
            <a:spLocks noGrp="1"/>
          </p:cNvSpPr>
          <p:nvPr>
            <p:ph idx="1"/>
          </p:nvPr>
        </p:nvSpPr>
        <p:spPr/>
        <p:txBody>
          <a:bodyPr/>
          <a:lstStyle/>
          <a:p>
            <a:r>
              <a:rPr lang="en-US" dirty="0" smtClean="0"/>
              <a:t>When a read hit occurs on a line currently in the local cache, the processor simply reads the required item. There is no state change: The state remains modified, shared, or exclusive.</a:t>
            </a:r>
            <a:endParaRPr lang="en-US" dirty="0"/>
          </a:p>
        </p:txBody>
      </p:sp>
    </p:spTree>
    <p:extLst>
      <p:ext uri="{BB962C8B-B14F-4D97-AF65-F5344CB8AC3E}">
        <p14:creationId xmlns:p14="http://schemas.microsoft.com/office/powerpoint/2010/main" val="3973571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case of Write Miss</a:t>
            </a:r>
            <a:endParaRPr lang="en-US" dirty="0"/>
          </a:p>
        </p:txBody>
      </p:sp>
      <p:sp>
        <p:nvSpPr>
          <p:cNvPr id="3" name="Content Placeholder 2"/>
          <p:cNvSpPr>
            <a:spLocks noGrp="1"/>
          </p:cNvSpPr>
          <p:nvPr>
            <p:ph idx="1"/>
          </p:nvPr>
        </p:nvSpPr>
        <p:spPr/>
        <p:txBody>
          <a:bodyPr>
            <a:normAutofit/>
          </a:bodyPr>
          <a:lstStyle/>
          <a:p>
            <a:r>
              <a:rPr lang="en-US" dirty="0" smtClean="0"/>
              <a:t>When a write miss occurs in the local cache, the processor initiates a memory read to read the line of main memory containing the missing address. For this purpose, the processor issues a signal on the bus that means </a:t>
            </a:r>
            <a:r>
              <a:rPr lang="en-US" i="1" dirty="0" smtClean="0"/>
              <a:t>read- with- intent- to- modify </a:t>
            </a:r>
            <a:r>
              <a:rPr lang="en-US" dirty="0" smtClean="0"/>
              <a:t>(RWITM). </a:t>
            </a:r>
          </a:p>
          <a:p>
            <a:r>
              <a:rPr lang="en-US" dirty="0" smtClean="0"/>
              <a:t>When the line is loaded, it is immediately marked </a:t>
            </a:r>
            <a:r>
              <a:rPr lang="en-US" dirty="0" err="1" smtClean="0"/>
              <a:t>modified.With</a:t>
            </a:r>
            <a:r>
              <a:rPr lang="en-US" dirty="0" smtClean="0"/>
              <a:t> respect to other caches, two possible scenarios precede the loading of the line of data</a:t>
            </a:r>
          </a:p>
          <a:p>
            <a:pPr lvl="1"/>
            <a:r>
              <a:rPr lang="en-US" dirty="0" smtClean="0"/>
              <a:t>Some other cache may have a modified copy of this line (state = modify).</a:t>
            </a:r>
          </a:p>
          <a:p>
            <a:pPr lvl="1"/>
            <a:r>
              <a:rPr lang="en-US" dirty="0" smtClean="0"/>
              <a:t>No other cache has a modified copy of the requested line.</a:t>
            </a:r>
            <a:endParaRPr lang="en-US" dirty="0"/>
          </a:p>
        </p:txBody>
      </p:sp>
    </p:spTree>
    <p:extLst>
      <p:ext uri="{BB962C8B-B14F-4D97-AF65-F5344CB8AC3E}">
        <p14:creationId xmlns:p14="http://schemas.microsoft.com/office/powerpoint/2010/main" val="3379951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33" y="484094"/>
            <a:ext cx="10075084" cy="689098"/>
          </a:xfrm>
        </p:spPr>
        <p:txBody>
          <a:bodyPr/>
          <a:lstStyle/>
          <a:p>
            <a:r>
              <a:rPr lang="en-US" dirty="0" smtClean="0"/>
              <a:t>In case of Write Hit</a:t>
            </a:r>
            <a:endParaRPr lang="en-US" dirty="0"/>
          </a:p>
        </p:txBody>
      </p:sp>
      <p:sp>
        <p:nvSpPr>
          <p:cNvPr id="3" name="Content Placeholder 2"/>
          <p:cNvSpPr>
            <a:spLocks noGrp="1"/>
          </p:cNvSpPr>
          <p:nvPr>
            <p:ph idx="1"/>
          </p:nvPr>
        </p:nvSpPr>
        <p:spPr>
          <a:xfrm>
            <a:off x="664633" y="1086929"/>
            <a:ext cx="10075084" cy="5039236"/>
          </a:xfrm>
        </p:spPr>
        <p:txBody>
          <a:bodyPr>
            <a:normAutofit/>
          </a:bodyPr>
          <a:lstStyle/>
          <a:p>
            <a:r>
              <a:rPr lang="en-US" dirty="0" smtClean="0"/>
              <a:t>When a write hit occurs on a line currently in the local cache, the effect depends on the current state of that line in the local cache:</a:t>
            </a:r>
          </a:p>
          <a:p>
            <a:r>
              <a:rPr lang="en-US" b="1" dirty="0" smtClean="0"/>
              <a:t>Shared: </a:t>
            </a:r>
            <a:r>
              <a:rPr lang="en-US" sz="2100" dirty="0" smtClean="0"/>
              <a:t>Before performing the update, the processor must gain exclusive ownership </a:t>
            </a:r>
            <a:r>
              <a:rPr lang="en-US" b="1" dirty="0" smtClean="0"/>
              <a:t> </a:t>
            </a:r>
            <a:r>
              <a:rPr lang="en-US" dirty="0" smtClean="0"/>
              <a:t>of the line. The processor signals its intent on the bus. Each processor that has a shared copy of the line in its cache transitions the sector from shared to invalid. The initiating processor then performs the update and transitions its copy of the line from shared to modified.</a:t>
            </a:r>
          </a:p>
          <a:p>
            <a:r>
              <a:rPr lang="en-US" b="1" dirty="0" smtClean="0"/>
              <a:t>Exclusive: </a:t>
            </a:r>
            <a:r>
              <a:rPr lang="en-US" sz="2100" dirty="0" smtClean="0"/>
              <a:t>The processor already has exclusive control of this line, and so it simply performs the update and transitions its copy of the line from exclusive to modified.</a:t>
            </a:r>
          </a:p>
          <a:p>
            <a:r>
              <a:rPr lang="en-US" b="1" dirty="0" smtClean="0"/>
              <a:t>Modified: </a:t>
            </a:r>
            <a:r>
              <a:rPr lang="en-US" sz="2100" dirty="0" smtClean="0"/>
              <a:t>The processor already has exclusive control of this line and has the line marked as modified, and so it simply performs the update.</a:t>
            </a:r>
          </a:p>
        </p:txBody>
      </p:sp>
    </p:spTree>
    <p:extLst>
      <p:ext uri="{BB962C8B-B14F-4D97-AF65-F5344CB8AC3E}">
        <p14:creationId xmlns:p14="http://schemas.microsoft.com/office/powerpoint/2010/main" val="4110626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MESI Protocol State Transitions</a:t>
            </a:r>
            <a:br>
              <a:rPr lang="en-US" dirty="0" smtClean="0"/>
            </a:b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020445"/>
            <a:ext cx="7120255" cy="5754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06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MESI Cache Line States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075" y="2319931"/>
            <a:ext cx="10493375"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502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71135692"/>
              </p:ext>
            </p:extLst>
          </p:nvPr>
        </p:nvGraphicFramePr>
        <p:xfrm>
          <a:off x="329183" y="768097"/>
          <a:ext cx="11164824" cy="5939588"/>
        </p:xfrm>
        <a:graphic>
          <a:graphicData uri="http://schemas.openxmlformats.org/drawingml/2006/table">
            <a:tbl>
              <a:tblPr/>
              <a:tblGrid>
                <a:gridCol w="958982"/>
                <a:gridCol w="6484234"/>
                <a:gridCol w="3721608"/>
              </a:tblGrid>
              <a:tr h="587985">
                <a:tc>
                  <a:txBody>
                    <a:bodyPr/>
                    <a:lstStyle/>
                    <a:p>
                      <a:pPr algn="l" fontAlgn="base"/>
                      <a:r>
                        <a:rPr lang="en-IN" sz="2800" b="0" dirty="0" err="1">
                          <a:effectLst/>
                        </a:rPr>
                        <a:t>S.No</a:t>
                      </a:r>
                      <a:r>
                        <a:rPr lang="en-IN" sz="2800" b="0" dirty="0">
                          <a:effectLst/>
                        </a:rPr>
                        <a:t>.</a:t>
                      </a:r>
                    </a:p>
                  </a:txBody>
                  <a:tcPr marL="56330" marR="56330" marT="28165" marB="28165" anchor="ctr">
                    <a:lnL>
                      <a:noFill/>
                    </a:lnL>
                    <a:lnR>
                      <a:noFill/>
                    </a:lnR>
                    <a:lnT>
                      <a:noFill/>
                    </a:lnT>
                    <a:lnB>
                      <a:noFill/>
                    </a:lnB>
                    <a:solidFill>
                      <a:srgbClr val="FFFFFF"/>
                    </a:solidFill>
                  </a:tcPr>
                </a:tc>
                <a:tc>
                  <a:txBody>
                    <a:bodyPr/>
                    <a:lstStyle/>
                    <a:p>
                      <a:pPr algn="l" fontAlgn="base"/>
                      <a:r>
                        <a:rPr lang="en-IN" sz="2800" b="0" dirty="0">
                          <a:effectLst/>
                        </a:rPr>
                        <a:t>Multiprocessing</a:t>
                      </a:r>
                    </a:p>
                  </a:txBody>
                  <a:tcPr marL="56330" marR="56330" marT="28165" marB="28165" anchor="ctr">
                    <a:lnL>
                      <a:noFill/>
                    </a:lnL>
                    <a:lnR>
                      <a:noFill/>
                    </a:lnR>
                    <a:lnT>
                      <a:noFill/>
                    </a:lnT>
                    <a:lnB>
                      <a:noFill/>
                    </a:lnB>
                    <a:solidFill>
                      <a:srgbClr val="FFFFFF"/>
                    </a:solidFill>
                  </a:tcPr>
                </a:tc>
                <a:tc>
                  <a:txBody>
                    <a:bodyPr/>
                    <a:lstStyle/>
                    <a:p>
                      <a:pPr algn="l" fontAlgn="base"/>
                      <a:r>
                        <a:rPr lang="en-IN" sz="2800" b="0">
                          <a:effectLst/>
                        </a:rPr>
                        <a:t>Multiprogramming</a:t>
                      </a:r>
                    </a:p>
                  </a:txBody>
                  <a:tcPr marL="56330" marR="56330" marT="28165" marB="28165" anchor="ctr">
                    <a:lnL>
                      <a:noFill/>
                    </a:lnL>
                    <a:lnR>
                      <a:noFill/>
                    </a:lnR>
                    <a:lnT>
                      <a:noFill/>
                    </a:lnT>
                    <a:lnB>
                      <a:noFill/>
                    </a:lnB>
                    <a:solidFill>
                      <a:srgbClr val="FFFFFF"/>
                    </a:solidFill>
                  </a:tcPr>
                </a:tc>
              </a:tr>
              <a:tr h="1463987">
                <a:tc>
                  <a:txBody>
                    <a:bodyPr/>
                    <a:lstStyle/>
                    <a:p>
                      <a:pPr algn="l" fontAlgn="base"/>
                      <a:r>
                        <a:rPr lang="en-IN" sz="1600" b="0">
                          <a:effectLst/>
                        </a:rPr>
                        <a:t>1.</a:t>
                      </a:r>
                    </a:p>
                  </a:txBody>
                  <a:tcPr marL="46942" marR="46942" marT="65719" marB="65719" anchor="ctr">
                    <a:lnL>
                      <a:noFill/>
                    </a:lnL>
                    <a:lnR>
                      <a:noFill/>
                    </a:lnR>
                    <a:lnT>
                      <a:noFill/>
                    </a:lnT>
                    <a:lnB>
                      <a:noFill/>
                    </a:lnB>
                    <a:solidFill>
                      <a:srgbClr val="FFFFFF"/>
                    </a:solidFill>
                  </a:tcPr>
                </a:tc>
                <a:tc>
                  <a:txBody>
                    <a:bodyPr/>
                    <a:lstStyle/>
                    <a:p>
                      <a:pPr algn="l" fontAlgn="base"/>
                      <a:r>
                        <a:rPr lang="en-US" sz="1600" b="0" dirty="0">
                          <a:effectLst/>
                        </a:rPr>
                        <a:t>The availability of more than one processor per system, that can execute several set of instructions in parallel is known as multiprocessing.</a:t>
                      </a:r>
                    </a:p>
                  </a:txBody>
                  <a:tcPr marL="46942" marR="46942" marT="65719" marB="65719" anchor="ctr">
                    <a:lnL>
                      <a:noFill/>
                    </a:lnL>
                    <a:lnR>
                      <a:noFill/>
                    </a:lnR>
                    <a:lnT>
                      <a:noFill/>
                    </a:lnT>
                    <a:lnB>
                      <a:noFill/>
                    </a:lnB>
                    <a:solidFill>
                      <a:srgbClr val="FFFFFF"/>
                    </a:solidFill>
                  </a:tcPr>
                </a:tc>
                <a:tc>
                  <a:txBody>
                    <a:bodyPr/>
                    <a:lstStyle/>
                    <a:p>
                      <a:pPr algn="l" fontAlgn="base"/>
                      <a:r>
                        <a:rPr lang="en-US" sz="1600" b="0">
                          <a:effectLst/>
                        </a:rPr>
                        <a:t>The concurrent application of more than one program in the main memory is known as multiprogramming.</a:t>
                      </a:r>
                    </a:p>
                  </a:txBody>
                  <a:tcPr marL="46942" marR="46942" marT="65719" marB="65719" anchor="ctr">
                    <a:lnL>
                      <a:noFill/>
                    </a:lnL>
                    <a:lnR>
                      <a:noFill/>
                    </a:lnR>
                    <a:lnT>
                      <a:noFill/>
                    </a:lnT>
                    <a:lnB>
                      <a:noFill/>
                    </a:lnB>
                    <a:solidFill>
                      <a:srgbClr val="FFFFFF"/>
                    </a:solidFill>
                  </a:tcPr>
                </a:tc>
              </a:tr>
              <a:tr h="500837">
                <a:tc>
                  <a:txBody>
                    <a:bodyPr/>
                    <a:lstStyle/>
                    <a:p>
                      <a:pPr algn="l" fontAlgn="base"/>
                      <a:r>
                        <a:rPr lang="en-IN" sz="1600" b="0">
                          <a:effectLst/>
                        </a:rPr>
                        <a:t>2.</a:t>
                      </a:r>
                    </a:p>
                  </a:txBody>
                  <a:tcPr marL="46942" marR="46942" marT="65719" marB="65719" anchor="ctr">
                    <a:lnL>
                      <a:noFill/>
                    </a:lnL>
                    <a:lnR>
                      <a:noFill/>
                    </a:lnR>
                    <a:lnT>
                      <a:noFill/>
                    </a:lnT>
                    <a:lnB>
                      <a:noFill/>
                    </a:lnB>
                    <a:solidFill>
                      <a:srgbClr val="FFFFFF"/>
                    </a:solidFill>
                  </a:tcPr>
                </a:tc>
                <a:tc>
                  <a:txBody>
                    <a:bodyPr/>
                    <a:lstStyle/>
                    <a:p>
                      <a:pPr algn="l" fontAlgn="base"/>
                      <a:r>
                        <a:rPr lang="en-US" sz="1600" b="0" dirty="0">
                          <a:effectLst/>
                        </a:rPr>
                        <a:t>The number of CPU is more than one.</a:t>
                      </a:r>
                    </a:p>
                  </a:txBody>
                  <a:tcPr marL="46942" marR="46942" marT="65719" marB="65719" anchor="ctr">
                    <a:lnL>
                      <a:noFill/>
                    </a:lnL>
                    <a:lnR>
                      <a:noFill/>
                    </a:lnR>
                    <a:lnT>
                      <a:noFill/>
                    </a:lnT>
                    <a:lnB>
                      <a:noFill/>
                    </a:lnB>
                    <a:solidFill>
                      <a:srgbClr val="FFFFFF"/>
                    </a:solidFill>
                  </a:tcPr>
                </a:tc>
                <a:tc>
                  <a:txBody>
                    <a:bodyPr/>
                    <a:lstStyle/>
                    <a:p>
                      <a:pPr algn="l" fontAlgn="base"/>
                      <a:r>
                        <a:rPr lang="en-US" sz="1600" b="0">
                          <a:effectLst/>
                        </a:rPr>
                        <a:t>The number of CPU is one.</a:t>
                      </a:r>
                    </a:p>
                  </a:txBody>
                  <a:tcPr marL="46942" marR="46942" marT="65719" marB="65719" anchor="ctr">
                    <a:lnL>
                      <a:noFill/>
                    </a:lnL>
                    <a:lnR>
                      <a:noFill/>
                    </a:lnR>
                    <a:lnT>
                      <a:noFill/>
                    </a:lnT>
                    <a:lnB>
                      <a:noFill/>
                    </a:lnB>
                    <a:solidFill>
                      <a:srgbClr val="FFFFFF"/>
                    </a:solidFill>
                  </a:tcPr>
                </a:tc>
              </a:tr>
              <a:tr h="513329">
                <a:tc>
                  <a:txBody>
                    <a:bodyPr/>
                    <a:lstStyle/>
                    <a:p>
                      <a:pPr algn="l" fontAlgn="base"/>
                      <a:r>
                        <a:rPr lang="en-IN" sz="1600" b="0">
                          <a:effectLst/>
                        </a:rPr>
                        <a:t>3.</a:t>
                      </a:r>
                    </a:p>
                  </a:txBody>
                  <a:tcPr marL="46942" marR="46942" marT="65719" marB="65719" anchor="ctr">
                    <a:lnL>
                      <a:noFill/>
                    </a:lnL>
                    <a:lnR>
                      <a:noFill/>
                    </a:lnR>
                    <a:lnT>
                      <a:noFill/>
                    </a:lnT>
                    <a:lnB>
                      <a:noFill/>
                    </a:lnB>
                    <a:solidFill>
                      <a:srgbClr val="FFFFFF"/>
                    </a:solidFill>
                  </a:tcPr>
                </a:tc>
                <a:tc>
                  <a:txBody>
                    <a:bodyPr/>
                    <a:lstStyle/>
                    <a:p>
                      <a:pPr algn="l" fontAlgn="base"/>
                      <a:r>
                        <a:rPr lang="en-US" sz="1600" b="0" dirty="0">
                          <a:effectLst/>
                        </a:rPr>
                        <a:t>It takes less time for job processing.</a:t>
                      </a:r>
                    </a:p>
                  </a:txBody>
                  <a:tcPr marL="46942" marR="46942" marT="65719" marB="65719" anchor="ctr">
                    <a:lnL>
                      <a:noFill/>
                    </a:lnL>
                    <a:lnR>
                      <a:noFill/>
                    </a:lnR>
                    <a:lnT>
                      <a:noFill/>
                    </a:lnT>
                    <a:lnB>
                      <a:noFill/>
                    </a:lnB>
                    <a:solidFill>
                      <a:srgbClr val="FFFFFF"/>
                    </a:solidFill>
                  </a:tcPr>
                </a:tc>
                <a:tc>
                  <a:txBody>
                    <a:bodyPr/>
                    <a:lstStyle/>
                    <a:p>
                      <a:pPr algn="l" fontAlgn="base"/>
                      <a:r>
                        <a:rPr lang="en-US" sz="1600" b="0" dirty="0">
                          <a:effectLst/>
                        </a:rPr>
                        <a:t>It takes more time to process the jobs.</a:t>
                      </a:r>
                    </a:p>
                  </a:txBody>
                  <a:tcPr marL="46942" marR="46942" marT="65719" marB="65719" anchor="ctr">
                    <a:lnL>
                      <a:noFill/>
                    </a:lnL>
                    <a:lnR>
                      <a:noFill/>
                    </a:lnR>
                    <a:lnT>
                      <a:noFill/>
                    </a:lnT>
                    <a:lnB>
                      <a:noFill/>
                    </a:lnB>
                    <a:solidFill>
                      <a:srgbClr val="FFFFFF"/>
                    </a:solidFill>
                  </a:tcPr>
                </a:tc>
              </a:tr>
              <a:tr h="753612">
                <a:tc>
                  <a:txBody>
                    <a:bodyPr/>
                    <a:lstStyle/>
                    <a:p>
                      <a:pPr algn="l" fontAlgn="base"/>
                      <a:r>
                        <a:rPr lang="en-IN" sz="1600" b="0">
                          <a:effectLst/>
                        </a:rPr>
                        <a:t>4.</a:t>
                      </a:r>
                    </a:p>
                  </a:txBody>
                  <a:tcPr marL="46942" marR="46942" marT="65719" marB="65719" anchor="ctr">
                    <a:lnL>
                      <a:noFill/>
                    </a:lnL>
                    <a:lnR>
                      <a:noFill/>
                    </a:lnR>
                    <a:lnT>
                      <a:noFill/>
                    </a:lnT>
                    <a:lnB>
                      <a:noFill/>
                    </a:lnB>
                    <a:solidFill>
                      <a:srgbClr val="FFFFFF"/>
                    </a:solidFill>
                  </a:tcPr>
                </a:tc>
                <a:tc>
                  <a:txBody>
                    <a:bodyPr/>
                    <a:lstStyle/>
                    <a:p>
                      <a:pPr algn="l" fontAlgn="base"/>
                      <a:r>
                        <a:rPr lang="en-US" sz="1600" b="0">
                          <a:effectLst/>
                        </a:rPr>
                        <a:t>In this, more than one process can be executed at a time.</a:t>
                      </a:r>
                    </a:p>
                  </a:txBody>
                  <a:tcPr marL="46942" marR="46942" marT="65719" marB="65719" anchor="ctr">
                    <a:lnL>
                      <a:noFill/>
                    </a:lnL>
                    <a:lnR>
                      <a:noFill/>
                    </a:lnR>
                    <a:lnT>
                      <a:noFill/>
                    </a:lnT>
                    <a:lnB>
                      <a:noFill/>
                    </a:lnB>
                    <a:solidFill>
                      <a:srgbClr val="FFFFFF"/>
                    </a:solidFill>
                  </a:tcPr>
                </a:tc>
                <a:tc>
                  <a:txBody>
                    <a:bodyPr/>
                    <a:lstStyle/>
                    <a:p>
                      <a:pPr algn="l" fontAlgn="base"/>
                      <a:r>
                        <a:rPr lang="en-US" sz="1600" b="0" dirty="0">
                          <a:effectLst/>
                        </a:rPr>
                        <a:t>In this, one process can be executed at a time.</a:t>
                      </a:r>
                    </a:p>
                  </a:txBody>
                  <a:tcPr marL="46942" marR="46942" marT="65719" marB="65719" anchor="ctr">
                    <a:lnL>
                      <a:noFill/>
                    </a:lnL>
                    <a:lnR>
                      <a:noFill/>
                    </a:lnR>
                    <a:lnT>
                      <a:noFill/>
                    </a:lnT>
                    <a:lnB>
                      <a:noFill/>
                    </a:lnB>
                    <a:solidFill>
                      <a:srgbClr val="FFFFFF"/>
                    </a:solidFill>
                  </a:tcPr>
                </a:tc>
              </a:tr>
              <a:tr h="456801">
                <a:tc>
                  <a:txBody>
                    <a:bodyPr/>
                    <a:lstStyle/>
                    <a:p>
                      <a:pPr algn="l" fontAlgn="base"/>
                      <a:r>
                        <a:rPr lang="en-IN" sz="1600" b="0">
                          <a:effectLst/>
                        </a:rPr>
                        <a:t>5.</a:t>
                      </a:r>
                    </a:p>
                  </a:txBody>
                  <a:tcPr marL="46942" marR="46942" marT="65719" marB="65719" anchor="ctr">
                    <a:lnL>
                      <a:noFill/>
                    </a:lnL>
                    <a:lnR>
                      <a:noFill/>
                    </a:lnR>
                    <a:lnT>
                      <a:noFill/>
                    </a:lnT>
                    <a:lnB>
                      <a:noFill/>
                    </a:lnB>
                    <a:solidFill>
                      <a:srgbClr val="FFFFFF"/>
                    </a:solidFill>
                  </a:tcPr>
                </a:tc>
                <a:tc>
                  <a:txBody>
                    <a:bodyPr/>
                    <a:lstStyle/>
                    <a:p>
                      <a:pPr algn="l" fontAlgn="base"/>
                      <a:r>
                        <a:rPr lang="en-IN" sz="1600" b="0">
                          <a:effectLst/>
                        </a:rPr>
                        <a:t>It is economical.</a:t>
                      </a:r>
                    </a:p>
                  </a:txBody>
                  <a:tcPr marL="46942" marR="46942" marT="65719" marB="65719" anchor="ctr">
                    <a:lnL>
                      <a:noFill/>
                    </a:lnL>
                    <a:lnR>
                      <a:noFill/>
                    </a:lnR>
                    <a:lnT>
                      <a:noFill/>
                    </a:lnT>
                    <a:lnB>
                      <a:noFill/>
                    </a:lnB>
                    <a:solidFill>
                      <a:srgbClr val="FFFFFF"/>
                    </a:solidFill>
                  </a:tcPr>
                </a:tc>
                <a:tc>
                  <a:txBody>
                    <a:bodyPr/>
                    <a:lstStyle/>
                    <a:p>
                      <a:pPr algn="l" fontAlgn="base"/>
                      <a:r>
                        <a:rPr lang="en-IN" sz="1600" b="0" dirty="0">
                          <a:effectLst/>
                        </a:rPr>
                        <a:t>It is economical.</a:t>
                      </a:r>
                    </a:p>
                  </a:txBody>
                  <a:tcPr marL="46942" marR="46942" marT="65719" marB="65719" anchor="ctr">
                    <a:lnL>
                      <a:noFill/>
                    </a:lnL>
                    <a:lnR>
                      <a:noFill/>
                    </a:lnR>
                    <a:lnT>
                      <a:noFill/>
                    </a:lnT>
                    <a:lnB>
                      <a:noFill/>
                    </a:lnB>
                    <a:solidFill>
                      <a:srgbClr val="FFFFFF"/>
                    </a:solidFill>
                  </a:tcPr>
                </a:tc>
              </a:tr>
              <a:tr h="661363">
                <a:tc>
                  <a:txBody>
                    <a:bodyPr/>
                    <a:lstStyle/>
                    <a:p>
                      <a:pPr algn="l" fontAlgn="base"/>
                      <a:r>
                        <a:rPr lang="en-IN" sz="1600" b="0">
                          <a:effectLst/>
                        </a:rPr>
                        <a:t>6.</a:t>
                      </a:r>
                    </a:p>
                  </a:txBody>
                  <a:tcPr marL="46942" marR="46942" marT="65719" marB="65719" anchor="ctr">
                    <a:lnL>
                      <a:noFill/>
                    </a:lnL>
                    <a:lnR>
                      <a:noFill/>
                    </a:lnR>
                    <a:lnT>
                      <a:noFill/>
                    </a:lnT>
                    <a:lnB>
                      <a:noFill/>
                    </a:lnB>
                    <a:solidFill>
                      <a:srgbClr val="FFFFFF"/>
                    </a:solidFill>
                  </a:tcPr>
                </a:tc>
                <a:tc>
                  <a:txBody>
                    <a:bodyPr/>
                    <a:lstStyle/>
                    <a:p>
                      <a:pPr algn="l" fontAlgn="base"/>
                      <a:r>
                        <a:rPr lang="en-US" sz="1600" b="0">
                          <a:effectLst/>
                        </a:rPr>
                        <a:t>The number of users is can be one or more than one.</a:t>
                      </a:r>
                    </a:p>
                  </a:txBody>
                  <a:tcPr marL="46942" marR="46942" marT="65719" marB="65719" anchor="ctr">
                    <a:lnL>
                      <a:noFill/>
                    </a:lnL>
                    <a:lnR>
                      <a:noFill/>
                    </a:lnR>
                    <a:lnT>
                      <a:noFill/>
                    </a:lnT>
                    <a:lnB>
                      <a:noFill/>
                    </a:lnB>
                    <a:solidFill>
                      <a:srgbClr val="FFFFFF"/>
                    </a:solidFill>
                  </a:tcPr>
                </a:tc>
                <a:tc>
                  <a:txBody>
                    <a:bodyPr/>
                    <a:lstStyle/>
                    <a:p>
                      <a:pPr algn="l" fontAlgn="base"/>
                      <a:r>
                        <a:rPr lang="en-US" sz="1600" b="0" dirty="0">
                          <a:effectLst/>
                        </a:rPr>
                        <a:t>The number of users is one at a time.</a:t>
                      </a:r>
                    </a:p>
                  </a:txBody>
                  <a:tcPr marL="46942" marR="46942" marT="65719" marB="65719" anchor="ctr">
                    <a:lnL>
                      <a:noFill/>
                    </a:lnL>
                    <a:lnR>
                      <a:noFill/>
                    </a:lnR>
                    <a:lnT>
                      <a:noFill/>
                    </a:lnT>
                    <a:lnB>
                      <a:noFill/>
                    </a:lnB>
                    <a:solidFill>
                      <a:srgbClr val="FFFFFF"/>
                    </a:solidFill>
                  </a:tcPr>
                </a:tc>
              </a:tr>
              <a:tr h="500837">
                <a:tc>
                  <a:txBody>
                    <a:bodyPr/>
                    <a:lstStyle/>
                    <a:p>
                      <a:pPr algn="l" fontAlgn="base"/>
                      <a:r>
                        <a:rPr lang="en-IN" sz="1600" b="0">
                          <a:effectLst/>
                        </a:rPr>
                        <a:t>7.</a:t>
                      </a:r>
                    </a:p>
                  </a:txBody>
                  <a:tcPr marL="46942" marR="46942" marT="65719" marB="65719" anchor="ctr">
                    <a:lnL>
                      <a:noFill/>
                    </a:lnL>
                    <a:lnR>
                      <a:noFill/>
                    </a:lnR>
                    <a:lnT>
                      <a:noFill/>
                    </a:lnT>
                    <a:lnB>
                      <a:noFill/>
                    </a:lnB>
                    <a:solidFill>
                      <a:srgbClr val="FFFFFF"/>
                    </a:solidFill>
                  </a:tcPr>
                </a:tc>
                <a:tc>
                  <a:txBody>
                    <a:bodyPr/>
                    <a:lstStyle/>
                    <a:p>
                      <a:pPr algn="l" fontAlgn="base"/>
                      <a:r>
                        <a:rPr lang="en-IN" sz="1600" b="0">
                          <a:effectLst/>
                        </a:rPr>
                        <a:t>Throughput is maximum.</a:t>
                      </a:r>
                    </a:p>
                  </a:txBody>
                  <a:tcPr marL="46942" marR="46942" marT="65719" marB="65719" anchor="ctr">
                    <a:lnL>
                      <a:noFill/>
                    </a:lnL>
                    <a:lnR>
                      <a:noFill/>
                    </a:lnR>
                    <a:lnT>
                      <a:noFill/>
                    </a:lnT>
                    <a:lnB>
                      <a:noFill/>
                    </a:lnB>
                    <a:solidFill>
                      <a:srgbClr val="FFFFFF"/>
                    </a:solidFill>
                  </a:tcPr>
                </a:tc>
                <a:tc>
                  <a:txBody>
                    <a:bodyPr/>
                    <a:lstStyle/>
                    <a:p>
                      <a:pPr algn="l" fontAlgn="base"/>
                      <a:r>
                        <a:rPr lang="en-IN" sz="1600" b="0" dirty="0">
                          <a:effectLst/>
                        </a:rPr>
                        <a:t>Throughput is less.</a:t>
                      </a:r>
                    </a:p>
                  </a:txBody>
                  <a:tcPr marL="46942" marR="46942" marT="65719" marB="65719" anchor="ctr">
                    <a:lnL>
                      <a:noFill/>
                    </a:lnL>
                    <a:lnR>
                      <a:noFill/>
                    </a:lnR>
                    <a:lnT>
                      <a:noFill/>
                    </a:lnT>
                    <a:lnB>
                      <a:noFill/>
                    </a:lnB>
                    <a:solidFill>
                      <a:srgbClr val="FFFFFF"/>
                    </a:solidFill>
                  </a:tcPr>
                </a:tc>
              </a:tr>
              <a:tr h="500837">
                <a:tc>
                  <a:txBody>
                    <a:bodyPr/>
                    <a:lstStyle/>
                    <a:p>
                      <a:pPr algn="l" fontAlgn="base"/>
                      <a:r>
                        <a:rPr lang="en-IN" sz="1600" b="0" dirty="0">
                          <a:effectLst/>
                        </a:rPr>
                        <a:t>8.</a:t>
                      </a:r>
                    </a:p>
                  </a:txBody>
                  <a:tcPr marL="46942" marR="46942" marT="65719" marB="65719" anchor="ctr">
                    <a:lnL>
                      <a:noFill/>
                    </a:lnL>
                    <a:lnR>
                      <a:noFill/>
                    </a:lnR>
                    <a:lnT>
                      <a:noFill/>
                    </a:lnT>
                    <a:lnB>
                      <a:noFill/>
                    </a:lnB>
                    <a:solidFill>
                      <a:srgbClr val="FFFFFF"/>
                    </a:solidFill>
                  </a:tcPr>
                </a:tc>
                <a:tc>
                  <a:txBody>
                    <a:bodyPr/>
                    <a:lstStyle/>
                    <a:p>
                      <a:pPr algn="l" fontAlgn="base"/>
                      <a:r>
                        <a:rPr lang="en-IN" sz="1600" b="0" dirty="0">
                          <a:effectLst/>
                        </a:rPr>
                        <a:t>Its efficiency is maximum.</a:t>
                      </a:r>
                    </a:p>
                  </a:txBody>
                  <a:tcPr marL="46942" marR="46942" marT="65719" marB="65719" anchor="ctr">
                    <a:lnL>
                      <a:noFill/>
                    </a:lnL>
                    <a:lnR>
                      <a:noFill/>
                    </a:lnR>
                    <a:lnT>
                      <a:noFill/>
                    </a:lnT>
                    <a:lnB>
                      <a:noFill/>
                    </a:lnB>
                    <a:solidFill>
                      <a:srgbClr val="FFFFFF"/>
                    </a:solidFill>
                  </a:tcPr>
                </a:tc>
                <a:tc>
                  <a:txBody>
                    <a:bodyPr/>
                    <a:lstStyle/>
                    <a:p>
                      <a:pPr algn="l" fontAlgn="base"/>
                      <a:r>
                        <a:rPr lang="en-IN" sz="1600" b="0" dirty="0">
                          <a:effectLst/>
                        </a:rPr>
                        <a:t>Its efficiency is Less.</a:t>
                      </a:r>
                    </a:p>
                  </a:txBody>
                  <a:tcPr marL="46942" marR="46942" marT="65719" marB="65719"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760169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a:bodyPr>
          <a:lstStyle/>
          <a:p>
            <a:r>
              <a:rPr lang="en-US" dirty="0" err="1" smtClean="0"/>
              <a:t>Multicore</a:t>
            </a:r>
            <a:r>
              <a:rPr lang="en-US" dirty="0" smtClean="0"/>
              <a:t> Organization</a:t>
            </a:r>
          </a:p>
        </p:txBody>
      </p:sp>
    </p:spTree>
    <p:extLst>
      <p:ext uri="{BB962C8B-B14F-4D97-AF65-F5344CB8AC3E}">
        <p14:creationId xmlns:p14="http://schemas.microsoft.com/office/powerpoint/2010/main" val="334171277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smtClean="0"/>
              <a:t>Hardware Performance Issues</a:t>
            </a:r>
          </a:p>
        </p:txBody>
      </p:sp>
      <p:sp>
        <p:nvSpPr>
          <p:cNvPr id="4099" name="Rectangle 3"/>
          <p:cNvSpPr>
            <a:spLocks noGrp="1" noChangeArrowheads="1"/>
          </p:cNvSpPr>
          <p:nvPr>
            <p:ph type="body" idx="1"/>
          </p:nvPr>
        </p:nvSpPr>
        <p:spPr/>
        <p:txBody>
          <a:bodyPr/>
          <a:lstStyle/>
          <a:p>
            <a:pPr>
              <a:lnSpc>
                <a:spcPct val="90000"/>
              </a:lnSpc>
            </a:pPr>
            <a:r>
              <a:rPr lang="en-GB" smtClean="0"/>
              <a:t>Microprocessors have seen an exponential increase in performance</a:t>
            </a:r>
          </a:p>
          <a:p>
            <a:pPr lvl="1">
              <a:lnSpc>
                <a:spcPct val="90000"/>
              </a:lnSpc>
            </a:pPr>
            <a:r>
              <a:rPr lang="en-GB" smtClean="0"/>
              <a:t>Improved organization</a:t>
            </a:r>
          </a:p>
          <a:p>
            <a:pPr lvl="1">
              <a:lnSpc>
                <a:spcPct val="90000"/>
              </a:lnSpc>
            </a:pPr>
            <a:r>
              <a:rPr lang="en-GB" smtClean="0"/>
              <a:t>Increased clock frequency</a:t>
            </a:r>
          </a:p>
          <a:p>
            <a:pPr>
              <a:lnSpc>
                <a:spcPct val="90000"/>
              </a:lnSpc>
            </a:pPr>
            <a:r>
              <a:rPr lang="en-GB" smtClean="0"/>
              <a:t>Increase in Parallelism</a:t>
            </a:r>
          </a:p>
          <a:p>
            <a:pPr lvl="1">
              <a:lnSpc>
                <a:spcPct val="90000"/>
              </a:lnSpc>
            </a:pPr>
            <a:r>
              <a:rPr lang="en-GB" smtClean="0"/>
              <a:t>Pipelining</a:t>
            </a:r>
          </a:p>
          <a:p>
            <a:pPr lvl="1">
              <a:lnSpc>
                <a:spcPct val="90000"/>
              </a:lnSpc>
            </a:pPr>
            <a:r>
              <a:rPr lang="en-GB" smtClean="0"/>
              <a:t>Superscalar</a:t>
            </a:r>
          </a:p>
          <a:p>
            <a:pPr lvl="1">
              <a:lnSpc>
                <a:spcPct val="90000"/>
              </a:lnSpc>
            </a:pPr>
            <a:r>
              <a:rPr lang="en-GB" smtClean="0"/>
              <a:t>Simultaneous multithreading (SMT)</a:t>
            </a:r>
          </a:p>
          <a:p>
            <a:pPr>
              <a:lnSpc>
                <a:spcPct val="90000"/>
              </a:lnSpc>
            </a:pPr>
            <a:r>
              <a:rPr lang="en-GB" smtClean="0"/>
              <a:t>Diminishing returns</a:t>
            </a:r>
          </a:p>
          <a:p>
            <a:pPr lvl="1">
              <a:lnSpc>
                <a:spcPct val="90000"/>
              </a:lnSpc>
            </a:pPr>
            <a:r>
              <a:rPr lang="en-GB" smtClean="0"/>
              <a:t>More complexity requires more logic</a:t>
            </a:r>
          </a:p>
          <a:p>
            <a:pPr lvl="1">
              <a:lnSpc>
                <a:spcPct val="90000"/>
              </a:lnSpc>
            </a:pPr>
            <a:r>
              <a:rPr lang="en-GB" smtClean="0"/>
              <a:t>Increasing chip area for coordinating and signal transfer logic</a:t>
            </a:r>
          </a:p>
          <a:p>
            <a:pPr lvl="2">
              <a:lnSpc>
                <a:spcPct val="90000"/>
              </a:lnSpc>
            </a:pPr>
            <a:r>
              <a:rPr lang="en-GB" smtClean="0"/>
              <a:t>Harder to design, make and debug</a:t>
            </a:r>
          </a:p>
        </p:txBody>
      </p:sp>
    </p:spTree>
    <p:extLst>
      <p:ext uri="{BB962C8B-B14F-4D97-AF65-F5344CB8AC3E}">
        <p14:creationId xmlns:p14="http://schemas.microsoft.com/office/powerpoint/2010/main" val="25040449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Chip Organization</a:t>
            </a:r>
            <a:endParaRPr lang="en-US" dirty="0"/>
          </a:p>
        </p:txBody>
      </p:sp>
      <p:sp>
        <p:nvSpPr>
          <p:cNvPr id="3" name="Content Placeholder 2"/>
          <p:cNvSpPr>
            <a:spLocks noGrp="1"/>
          </p:cNvSpPr>
          <p:nvPr>
            <p:ph idx="1"/>
          </p:nvPr>
        </p:nvSpPr>
        <p:spPr/>
        <p:txBody>
          <a:bodyPr/>
          <a:lstStyle/>
          <a:p>
            <a:r>
              <a:rPr lang="en-US" dirty="0" smtClean="0"/>
              <a:t>Superscalar</a:t>
            </a:r>
          </a:p>
          <a:p>
            <a:r>
              <a:rPr lang="en-US" dirty="0" smtClean="0"/>
              <a:t>Simultaneous multithreading</a:t>
            </a:r>
          </a:p>
          <a:p>
            <a:r>
              <a:rPr lang="en-US" dirty="0" err="1" smtClean="0"/>
              <a:t>Multicore</a:t>
            </a:r>
            <a:endParaRPr lang="en-US" dirty="0" smtClean="0"/>
          </a:p>
          <a:p>
            <a:endParaRPr lang="en-US" dirty="0"/>
          </a:p>
        </p:txBody>
      </p:sp>
    </p:spTree>
    <p:extLst>
      <p:ext uri="{BB962C8B-B14F-4D97-AF65-F5344CB8AC3E}">
        <p14:creationId xmlns:p14="http://schemas.microsoft.com/office/powerpoint/2010/main" val="5474793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633" y="1155939"/>
            <a:ext cx="10075084" cy="4970225"/>
          </a:xfrm>
        </p:spPr>
        <p:txBody>
          <a:bodyPr/>
          <a:lstStyle/>
          <a:p>
            <a:pPr algn="just"/>
            <a:r>
              <a:rPr lang="en-US" dirty="0" smtClean="0"/>
              <a:t>A </a:t>
            </a:r>
            <a:r>
              <a:rPr lang="en-US" b="1" dirty="0" smtClean="0"/>
              <a:t>superscalar processor</a:t>
            </a:r>
            <a:r>
              <a:rPr lang="en-US" dirty="0" smtClean="0"/>
              <a:t> is a CPU that implements a form of parallelism called instruction-level parallelism within a single processor.</a:t>
            </a:r>
          </a:p>
          <a:p>
            <a:pPr algn="just"/>
            <a:r>
              <a:rPr lang="en-US" dirty="0" smtClean="0"/>
              <a:t> In contrast to a scalar processor that can execute at most one single instruction per clock cycle, a superscalar processor can execute more than one instruction during a clock cycle by simultaneously dispatching multiple instructions to different execution units on the processor. </a:t>
            </a:r>
          </a:p>
          <a:p>
            <a:pPr algn="just"/>
            <a:r>
              <a:rPr lang="en-US" dirty="0" smtClean="0"/>
              <a:t>It therefore allows for more throughput (the number of instructions that can be executed in a unit of time) than would otherwise be possible at a given clock rate. Each execution unit is not a separate processor (or a core if the processor is a multi-core processor), but an execution resource within a single CPU such as an arithmetic logic unit.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043633" y="5003234"/>
            <a:ext cx="5105400" cy="1647825"/>
          </a:xfrm>
          <a:prstGeom prst="rect">
            <a:avLst/>
          </a:prstGeom>
          <a:noFill/>
          <a:ln w="9525">
            <a:noFill/>
            <a:miter lim="800000"/>
            <a:headEnd/>
            <a:tailEnd/>
          </a:ln>
          <a:effectLst/>
        </p:spPr>
      </p:pic>
      <p:sp>
        <p:nvSpPr>
          <p:cNvPr id="6" name="TextBox 5"/>
          <p:cNvSpPr txBox="1"/>
          <p:nvPr/>
        </p:nvSpPr>
        <p:spPr>
          <a:xfrm>
            <a:off x="905774" y="353684"/>
            <a:ext cx="7617125" cy="646331"/>
          </a:xfrm>
          <a:prstGeom prst="rect">
            <a:avLst/>
          </a:prstGeom>
          <a:noFill/>
        </p:spPr>
        <p:txBody>
          <a:bodyPr wrap="square" rtlCol="0">
            <a:spAutoFit/>
          </a:bodyPr>
          <a:lstStyle/>
          <a:p>
            <a:r>
              <a:rPr lang="en-US" sz="3600" b="1" dirty="0" smtClean="0">
                <a:solidFill>
                  <a:schemeClr val="accent1"/>
                </a:solidFill>
                <a:latin typeface="+mj-lt"/>
                <a:ea typeface="+mj-ea"/>
                <a:cs typeface="+mj-cs"/>
              </a:rPr>
              <a:t>Superscalar processor</a:t>
            </a:r>
          </a:p>
        </p:txBody>
      </p:sp>
    </p:spTree>
    <p:extLst>
      <p:ext uri="{BB962C8B-B14F-4D97-AF65-F5344CB8AC3E}">
        <p14:creationId xmlns:p14="http://schemas.microsoft.com/office/powerpoint/2010/main" val="18034470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33" y="484094"/>
            <a:ext cx="10075084" cy="896132"/>
          </a:xfrm>
        </p:spPr>
        <p:txBody>
          <a:bodyPr/>
          <a:lstStyle/>
          <a:p>
            <a:r>
              <a:rPr lang="en-US" b="1" dirty="0" smtClean="0"/>
              <a:t>Simultaneous multithreading</a:t>
            </a:r>
            <a:r>
              <a:rPr lang="en-US" dirty="0" smtClean="0"/>
              <a:t> (</a:t>
            </a:r>
            <a:r>
              <a:rPr lang="en-US" b="1" dirty="0" smtClean="0"/>
              <a:t>SMT</a:t>
            </a:r>
            <a:r>
              <a:rPr lang="en-US" dirty="0" smtClean="0"/>
              <a:t>)</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716842" y="3182593"/>
            <a:ext cx="4953000" cy="2190750"/>
          </a:xfrm>
          <a:prstGeom prst="rect">
            <a:avLst/>
          </a:prstGeom>
          <a:noFill/>
          <a:ln w="9525">
            <a:noFill/>
            <a:miter lim="800000"/>
            <a:headEnd/>
            <a:tailEnd/>
          </a:ln>
          <a:effectLst/>
        </p:spPr>
      </p:pic>
      <p:sp>
        <p:nvSpPr>
          <p:cNvPr id="6" name="Rectangle 5"/>
          <p:cNvSpPr/>
          <p:nvPr/>
        </p:nvSpPr>
        <p:spPr>
          <a:xfrm>
            <a:off x="623976" y="1870350"/>
            <a:ext cx="10719759" cy="923330"/>
          </a:xfrm>
          <a:prstGeom prst="rect">
            <a:avLst/>
          </a:prstGeom>
        </p:spPr>
        <p:txBody>
          <a:bodyPr wrap="square">
            <a:spAutoFit/>
          </a:bodyPr>
          <a:lstStyle/>
          <a:p>
            <a:pPr algn="just"/>
            <a:r>
              <a:rPr lang="en-US" b="1" dirty="0" smtClean="0"/>
              <a:t>Simultaneous multithreading</a:t>
            </a:r>
            <a:r>
              <a:rPr lang="en-US" dirty="0" smtClean="0"/>
              <a:t> (</a:t>
            </a:r>
            <a:r>
              <a:rPr lang="en-US" b="1" dirty="0" smtClean="0"/>
              <a:t>SMT</a:t>
            </a:r>
            <a:r>
              <a:rPr lang="en-US" dirty="0" smtClean="0"/>
              <a:t>) is a technique for improving the overall efficiency of superscalar CPUs with hardware multithreading. SMT permits multiple independent threads of execution to better utilize the resources provided by modern </a:t>
            </a:r>
            <a:r>
              <a:rPr lang="en-US" u="sng" dirty="0" smtClean="0"/>
              <a:t>processor architectures</a:t>
            </a:r>
            <a:r>
              <a:rPr lang="en-US" dirty="0" smtClean="0"/>
              <a:t>.</a:t>
            </a:r>
            <a:endParaRPr lang="en-US" dirty="0"/>
          </a:p>
        </p:txBody>
      </p:sp>
    </p:spTree>
    <p:extLst>
      <p:ext uri="{BB962C8B-B14F-4D97-AF65-F5344CB8AC3E}">
        <p14:creationId xmlns:p14="http://schemas.microsoft.com/office/powerpoint/2010/main" val="42057401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33" y="484094"/>
            <a:ext cx="10075084" cy="758110"/>
          </a:xfrm>
        </p:spPr>
        <p:txBody>
          <a:bodyPr/>
          <a:lstStyle/>
          <a:p>
            <a:r>
              <a:rPr lang="en-US" dirty="0" err="1" smtClean="0"/>
              <a:t>Multicore</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7234387" y="4501910"/>
            <a:ext cx="4048964" cy="2078365"/>
          </a:xfrm>
          <a:prstGeom prst="rect">
            <a:avLst/>
          </a:prstGeom>
          <a:noFill/>
          <a:ln w="9525">
            <a:noFill/>
            <a:miter lim="800000"/>
            <a:headEnd/>
            <a:tailEnd/>
          </a:ln>
          <a:effectLst/>
        </p:spPr>
      </p:pic>
      <p:sp>
        <p:nvSpPr>
          <p:cNvPr id="6" name="Rectangle 5"/>
          <p:cNvSpPr/>
          <p:nvPr/>
        </p:nvSpPr>
        <p:spPr>
          <a:xfrm>
            <a:off x="589472" y="1137105"/>
            <a:ext cx="10693879" cy="3580467"/>
          </a:xfrm>
          <a:prstGeom prst="rect">
            <a:avLst/>
          </a:prstGeom>
        </p:spPr>
        <p:txBody>
          <a:bodyPr wrap="square">
            <a:spAutoFit/>
          </a:bodyPr>
          <a:lstStyle/>
          <a:p>
            <a:pPr marL="228600" indent="-228600">
              <a:spcBef>
                <a:spcPts val="2000"/>
              </a:spcBef>
              <a:buClr>
                <a:schemeClr val="accent1"/>
              </a:buClr>
              <a:buSzPct val="75000"/>
              <a:buFont typeface="Wingdings" pitchFamily="2" charset="2"/>
              <a:buChar char="n"/>
            </a:pPr>
            <a:r>
              <a:rPr lang="en-US" sz="2000" dirty="0" err="1" smtClean="0">
                <a:solidFill>
                  <a:schemeClr val="tx1">
                    <a:lumMod val="65000"/>
                    <a:lumOff val="35000"/>
                  </a:schemeClr>
                </a:solidFill>
              </a:rPr>
              <a:t>Multicore</a:t>
            </a:r>
            <a:r>
              <a:rPr lang="en-US" sz="2000" dirty="0" smtClean="0">
                <a:solidFill>
                  <a:schemeClr val="tx1">
                    <a:lumMod val="65000"/>
                    <a:lumOff val="35000"/>
                  </a:schemeClr>
                </a:solidFill>
              </a:rPr>
              <a:t> refers to an architecture in which a single physical processor incorporates the core logic of more than one processor.</a:t>
            </a:r>
          </a:p>
          <a:p>
            <a:pPr marL="228600" indent="-228600">
              <a:spcBef>
                <a:spcPts val="2000"/>
              </a:spcBef>
              <a:buClr>
                <a:schemeClr val="accent1"/>
              </a:buClr>
              <a:buSzPct val="75000"/>
              <a:buFont typeface="Wingdings" pitchFamily="2" charset="2"/>
              <a:buChar char="n"/>
            </a:pPr>
            <a:r>
              <a:rPr lang="en-US" sz="2000" dirty="0" smtClean="0">
                <a:solidFill>
                  <a:schemeClr val="tx1">
                    <a:lumMod val="65000"/>
                    <a:lumOff val="35000"/>
                  </a:schemeClr>
                </a:solidFill>
              </a:rPr>
              <a:t>A single integrated circuit is used to package or hold these processors. </a:t>
            </a:r>
          </a:p>
          <a:p>
            <a:pPr marL="228600" indent="-228600">
              <a:spcBef>
                <a:spcPts val="2000"/>
              </a:spcBef>
              <a:buClr>
                <a:schemeClr val="accent1"/>
              </a:buClr>
              <a:buSzPct val="75000"/>
              <a:buFont typeface="Wingdings" pitchFamily="2" charset="2"/>
              <a:buChar char="n"/>
            </a:pPr>
            <a:r>
              <a:rPr lang="en-US" sz="2000" dirty="0" smtClean="0">
                <a:solidFill>
                  <a:schemeClr val="tx1">
                    <a:lumMod val="65000"/>
                    <a:lumOff val="35000"/>
                  </a:schemeClr>
                </a:solidFill>
              </a:rPr>
              <a:t>These single integrated circuits are known as a die. </a:t>
            </a:r>
          </a:p>
          <a:p>
            <a:pPr marL="228600" indent="-228600">
              <a:spcBef>
                <a:spcPts val="2000"/>
              </a:spcBef>
              <a:buClr>
                <a:schemeClr val="accent1"/>
              </a:buClr>
              <a:buSzPct val="75000"/>
              <a:buFont typeface="Wingdings" pitchFamily="2" charset="2"/>
              <a:buChar char="n"/>
            </a:pPr>
            <a:r>
              <a:rPr lang="en-US" sz="2000" dirty="0" err="1" smtClean="0">
                <a:solidFill>
                  <a:schemeClr val="tx1">
                    <a:lumMod val="65000"/>
                    <a:lumOff val="35000"/>
                  </a:schemeClr>
                </a:solidFill>
              </a:rPr>
              <a:t>Multicore</a:t>
            </a:r>
            <a:r>
              <a:rPr lang="en-US" sz="2000" dirty="0" smtClean="0">
                <a:solidFill>
                  <a:schemeClr val="tx1">
                    <a:lumMod val="65000"/>
                    <a:lumOff val="35000"/>
                  </a:schemeClr>
                </a:solidFill>
              </a:rPr>
              <a:t> architecture places multiple processor cores and bundles them as a single physical processor. </a:t>
            </a:r>
          </a:p>
          <a:p>
            <a:pPr marL="228600" indent="-228600">
              <a:spcBef>
                <a:spcPts val="2000"/>
              </a:spcBef>
              <a:buClr>
                <a:schemeClr val="accent1"/>
              </a:buClr>
              <a:buSzPct val="75000"/>
              <a:buFont typeface="Wingdings" pitchFamily="2" charset="2"/>
              <a:buChar char="n"/>
            </a:pPr>
            <a:r>
              <a:rPr lang="en-US" sz="2000" dirty="0" smtClean="0">
                <a:solidFill>
                  <a:schemeClr val="tx1">
                    <a:lumMod val="65000"/>
                    <a:lumOff val="35000"/>
                  </a:schemeClr>
                </a:solidFill>
              </a:rPr>
              <a:t>The objective is to create a system that can complete more tasks at the same time, thereby gaining better overall system performance.</a:t>
            </a:r>
          </a:p>
        </p:txBody>
      </p:sp>
    </p:spTree>
    <p:extLst>
      <p:ext uri="{BB962C8B-B14F-4D97-AF65-F5344CB8AC3E}">
        <p14:creationId xmlns:p14="http://schemas.microsoft.com/office/powerpoint/2010/main" val="28709631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Software Performance Issues</a:t>
            </a:r>
          </a:p>
        </p:txBody>
      </p:sp>
      <p:sp>
        <p:nvSpPr>
          <p:cNvPr id="10243" name="Rectangle 3"/>
          <p:cNvSpPr>
            <a:spLocks noGrp="1" noChangeArrowheads="1"/>
          </p:cNvSpPr>
          <p:nvPr>
            <p:ph type="body" idx="1"/>
          </p:nvPr>
        </p:nvSpPr>
        <p:spPr/>
        <p:txBody>
          <a:bodyPr/>
          <a:lstStyle/>
          <a:p>
            <a:r>
              <a:rPr lang="en-GB" dirty="0" smtClean="0"/>
              <a:t>Performance benefits dependent on effective exploitation of parallel resources</a:t>
            </a:r>
          </a:p>
        </p:txBody>
      </p:sp>
      <p:pic>
        <p:nvPicPr>
          <p:cNvPr id="4098" name="Picture 2"/>
          <p:cNvPicPr>
            <a:picLocks noChangeAspect="1" noChangeArrowheads="1"/>
          </p:cNvPicPr>
          <p:nvPr/>
        </p:nvPicPr>
        <p:blipFill>
          <a:blip r:embed="rId2" cstate="print"/>
          <a:srcRect/>
          <a:stretch>
            <a:fillRect/>
          </a:stretch>
        </p:blipFill>
        <p:spPr bwMode="auto">
          <a:xfrm>
            <a:off x="984041" y="2568606"/>
            <a:ext cx="3857625" cy="31527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5520007" y="2605268"/>
            <a:ext cx="4134261" cy="3036407"/>
          </a:xfrm>
          <a:prstGeom prst="rect">
            <a:avLst/>
          </a:prstGeom>
          <a:noFill/>
          <a:ln w="9525">
            <a:noFill/>
            <a:miter lim="800000"/>
            <a:headEnd/>
            <a:tailEnd/>
          </a:ln>
          <a:effectLst/>
        </p:spPr>
      </p:pic>
    </p:spTree>
    <p:extLst>
      <p:ext uri="{BB962C8B-B14F-4D97-AF65-F5344CB8AC3E}">
        <p14:creationId xmlns:p14="http://schemas.microsoft.com/office/powerpoint/2010/main" val="3281421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Process and a what is a Thread? </a:t>
            </a:r>
            <a:endParaRPr lang="en-US" dirty="0"/>
          </a:p>
        </p:txBody>
      </p:sp>
      <p:sp>
        <p:nvSpPr>
          <p:cNvPr id="3" name="Content Placeholder 2"/>
          <p:cNvSpPr>
            <a:spLocks noGrp="1"/>
          </p:cNvSpPr>
          <p:nvPr>
            <p:ph idx="1"/>
          </p:nvPr>
        </p:nvSpPr>
        <p:spPr>
          <a:xfrm>
            <a:off x="621501" y="1109933"/>
            <a:ext cx="10075084" cy="1728158"/>
          </a:xfrm>
        </p:spPr>
        <p:txBody>
          <a:bodyPr/>
          <a:lstStyle/>
          <a:p>
            <a:r>
              <a:rPr lang="en-US" dirty="0" smtClean="0"/>
              <a:t>Process means any program is in execution. Process control block controls the operation of any process.</a:t>
            </a:r>
          </a:p>
          <a:p>
            <a:r>
              <a:rPr lang="en-US" dirty="0" smtClean="0"/>
              <a:t>Thread is the segment of a process means a process can have multiple threads and these multiple threads are contained within a process</a:t>
            </a:r>
            <a:endParaRPr lang="en-US" dirty="0"/>
          </a:p>
        </p:txBody>
      </p:sp>
      <p:sp>
        <p:nvSpPr>
          <p:cNvPr id="5122" name="AutoShape 2" descr="https://media.geeksforgeeks.org/wp-content/uploads/20190522155604/Untitled-Diagram-36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https://media.geeksforgeeks.org/wp-content/uploads/20190522155604/Untitled-Diagram-36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2" cstate="print"/>
          <a:srcRect/>
          <a:stretch>
            <a:fillRect/>
          </a:stretch>
        </p:blipFill>
        <p:spPr bwMode="auto">
          <a:xfrm>
            <a:off x="4504648" y="2775726"/>
            <a:ext cx="3103802" cy="3764451"/>
          </a:xfrm>
          <a:prstGeom prst="rect">
            <a:avLst/>
          </a:prstGeom>
          <a:noFill/>
          <a:ln w="9525">
            <a:noFill/>
            <a:miter lim="800000"/>
            <a:headEnd/>
            <a:tailEnd/>
          </a:ln>
          <a:effectLst/>
        </p:spPr>
      </p:pic>
    </p:spTree>
    <p:extLst>
      <p:ext uri="{BB962C8B-B14F-4D97-AF65-F5344CB8AC3E}">
        <p14:creationId xmlns:p14="http://schemas.microsoft.com/office/powerpoint/2010/main" val="7397218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Level Parallelism</a:t>
            </a:r>
            <a:endParaRPr lang="en-US" dirty="0"/>
          </a:p>
        </p:txBody>
      </p:sp>
      <p:sp>
        <p:nvSpPr>
          <p:cNvPr id="3" name="Content Placeholder 2"/>
          <p:cNvSpPr>
            <a:spLocks noGrp="1"/>
          </p:cNvSpPr>
          <p:nvPr>
            <p:ph idx="1"/>
          </p:nvPr>
        </p:nvSpPr>
        <p:spPr/>
        <p:txBody>
          <a:bodyPr/>
          <a:lstStyle/>
          <a:p>
            <a:r>
              <a:rPr lang="en-US" b="1" dirty="0" smtClean="0"/>
              <a:t>Thread</a:t>
            </a:r>
            <a:r>
              <a:rPr lang="en-US" dirty="0" smtClean="0"/>
              <a:t>-</a:t>
            </a:r>
            <a:r>
              <a:rPr lang="en-US" b="1" dirty="0" smtClean="0"/>
              <a:t>level parallelism</a:t>
            </a:r>
            <a:r>
              <a:rPr lang="en-US" dirty="0" smtClean="0"/>
              <a:t> (TLP) is the </a:t>
            </a:r>
            <a:r>
              <a:rPr lang="en-US" b="1" dirty="0" smtClean="0"/>
              <a:t>parallelism</a:t>
            </a:r>
            <a:r>
              <a:rPr lang="en-US" dirty="0" smtClean="0"/>
              <a:t> inherent in an application that runs multiple </a:t>
            </a:r>
            <a:r>
              <a:rPr lang="en-US" b="1" dirty="0" smtClean="0"/>
              <a:t>threads</a:t>
            </a:r>
            <a:r>
              <a:rPr lang="en-US" dirty="0" smtClean="0"/>
              <a:t> at once. </a:t>
            </a:r>
          </a:p>
          <a:p>
            <a:r>
              <a:rPr lang="en-US" dirty="0" smtClean="0"/>
              <a:t>This type of </a:t>
            </a:r>
            <a:r>
              <a:rPr lang="en-US" b="1" dirty="0" smtClean="0"/>
              <a:t>parallelism</a:t>
            </a:r>
            <a:r>
              <a:rPr lang="en-US" dirty="0" smtClean="0"/>
              <a:t> is found largely in applications written for commercial servers such as databases.</a:t>
            </a:r>
          </a:p>
          <a:p>
            <a:r>
              <a:rPr lang="en-US" dirty="0" smtClean="0"/>
              <a:t>Task </a:t>
            </a:r>
            <a:r>
              <a:rPr lang="en-US" b="1" dirty="0" smtClean="0"/>
              <a:t>parallelism</a:t>
            </a:r>
            <a:r>
              <a:rPr lang="en-US" dirty="0" smtClean="0"/>
              <a:t> (also known as </a:t>
            </a:r>
            <a:r>
              <a:rPr lang="en-US" b="1" dirty="0" smtClean="0"/>
              <a:t>Thread level parallelism</a:t>
            </a:r>
            <a:r>
              <a:rPr lang="en-US" dirty="0" smtClean="0"/>
              <a:t>, function </a:t>
            </a:r>
            <a:r>
              <a:rPr lang="en-US" b="1" dirty="0" smtClean="0"/>
              <a:t>parallelism</a:t>
            </a:r>
            <a:r>
              <a:rPr lang="en-US" dirty="0" smtClean="0"/>
              <a:t> and control </a:t>
            </a:r>
            <a:r>
              <a:rPr lang="en-US" b="1" dirty="0" smtClean="0"/>
              <a:t>parallelism</a:t>
            </a:r>
            <a:r>
              <a:rPr lang="en-US" dirty="0" smtClean="0"/>
              <a:t>) is a form of parallel </a:t>
            </a:r>
            <a:r>
              <a:rPr lang="en-US" b="1" dirty="0" smtClean="0"/>
              <a:t>computing</a:t>
            </a:r>
            <a:r>
              <a:rPr lang="en-US" dirty="0" smtClean="0"/>
              <a:t> for multiple processors using a technique for distributing execution of processes and </a:t>
            </a:r>
            <a:r>
              <a:rPr lang="en-US" b="1" dirty="0" smtClean="0"/>
              <a:t>threads</a:t>
            </a:r>
            <a:r>
              <a:rPr lang="en-US" dirty="0" smtClean="0"/>
              <a:t> across different parallel processor nodes.</a:t>
            </a:r>
            <a:endParaRPr lang="en-US" dirty="0"/>
          </a:p>
        </p:txBody>
      </p:sp>
    </p:spTree>
    <p:extLst>
      <p:ext uri="{BB962C8B-B14F-4D97-AF65-F5344CB8AC3E}">
        <p14:creationId xmlns:p14="http://schemas.microsoft.com/office/powerpoint/2010/main" val="3138318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33" y="484094"/>
            <a:ext cx="10075084" cy="663219"/>
          </a:xfrm>
        </p:spPr>
        <p:txBody>
          <a:bodyPr/>
          <a:lstStyle/>
          <a:p>
            <a:r>
              <a:rPr lang="en-US" dirty="0" smtClean="0"/>
              <a:t>Process Level Parallelism</a:t>
            </a:r>
            <a:endParaRPr lang="en-US" dirty="0"/>
          </a:p>
        </p:txBody>
      </p:sp>
      <p:sp>
        <p:nvSpPr>
          <p:cNvPr id="3" name="Content Placeholder 2"/>
          <p:cNvSpPr>
            <a:spLocks noGrp="1"/>
          </p:cNvSpPr>
          <p:nvPr>
            <p:ph idx="1"/>
          </p:nvPr>
        </p:nvSpPr>
        <p:spPr>
          <a:xfrm>
            <a:off x="517984" y="1429111"/>
            <a:ext cx="10075084" cy="1150188"/>
          </a:xfrm>
        </p:spPr>
        <p:txBody>
          <a:bodyPr/>
          <a:lstStyle/>
          <a:p>
            <a:r>
              <a:rPr lang="en-US" dirty="0" smtClean="0"/>
              <a:t>Multiprocess applications are characterized by the presence of many single threaded processes.</a:t>
            </a:r>
            <a:endParaRPr lang="en-US" dirty="0"/>
          </a:p>
        </p:txBody>
      </p:sp>
      <p:sp>
        <p:nvSpPr>
          <p:cNvPr id="5" name="Title 1"/>
          <p:cNvSpPr txBox="1">
            <a:spLocks/>
          </p:cNvSpPr>
          <p:nvPr/>
        </p:nvSpPr>
        <p:spPr>
          <a:xfrm>
            <a:off x="739395" y="2698208"/>
            <a:ext cx="10075084" cy="683347"/>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Application Level Parallelism</a:t>
            </a:r>
            <a:endParaRPr kumimoji="0" lang="en-US" sz="3600" b="0" i="0" u="none" strike="noStrike" kern="1200" cap="none" spc="0" normalizeH="0" baseline="0" noProof="0" dirty="0">
              <a:ln>
                <a:noFill/>
              </a:ln>
              <a:solidFill>
                <a:schemeClr val="accent1"/>
              </a:solidFill>
              <a:effectLst/>
              <a:uLnTx/>
              <a:uFillTx/>
              <a:latin typeface="+mj-lt"/>
              <a:ea typeface="+mj-ea"/>
              <a:cs typeface="+mj-cs"/>
            </a:endParaRPr>
          </a:p>
        </p:txBody>
      </p:sp>
      <p:sp>
        <p:nvSpPr>
          <p:cNvPr id="7" name="Content Placeholder 2"/>
          <p:cNvSpPr txBox="1">
            <a:spLocks/>
          </p:cNvSpPr>
          <p:nvPr/>
        </p:nvSpPr>
        <p:spPr>
          <a:xfrm>
            <a:off x="661757" y="3375805"/>
            <a:ext cx="10075084" cy="1150188"/>
          </a:xfrm>
          <a:prstGeom prst="rect">
            <a:avLst/>
          </a:prstGeom>
        </p:spPr>
        <p:txBody>
          <a:bodyPr vert="horz" lIns="91440" tIns="45720" rIns="91440" bIns="45720" rtlCol="0">
            <a:normAutofit/>
          </a:bodyPr>
          <a:lstStyle/>
          <a:p>
            <a:pPr marL="228600" lvl="0" indent="-228600">
              <a:spcBef>
                <a:spcPts val="2000"/>
              </a:spcBef>
              <a:buClr>
                <a:schemeClr val="accent1"/>
              </a:buClr>
              <a:buSzPct val="75000"/>
              <a:buFont typeface="Wingdings" pitchFamily="2" charset="2"/>
              <a:buChar char="n"/>
            </a:pPr>
            <a:r>
              <a:rPr lang="en-US" sz="2000" dirty="0" smtClean="0">
                <a:solidFill>
                  <a:schemeClr val="tx1">
                    <a:lumMod val="65000"/>
                    <a:lumOff val="35000"/>
                  </a:schemeClr>
                </a:solidFill>
              </a:rPr>
              <a:t>Running multiple instances of the application in parallel</a:t>
            </a:r>
            <a:endParaRPr kumimoji="0" lang="en-US" sz="20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extLst>
      <p:ext uri="{BB962C8B-B14F-4D97-AF65-F5344CB8AC3E}">
        <p14:creationId xmlns:p14="http://schemas.microsoft.com/office/powerpoint/2010/main" val="1978998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GB"/>
              <a:t>Multiprogramming and Multiprocessing</a:t>
            </a:r>
          </a:p>
        </p:txBody>
      </p:sp>
      <p:pic>
        <p:nvPicPr>
          <p:cNvPr id="2068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3218" y="1233488"/>
            <a:ext cx="9789583" cy="539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043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smtClean="0"/>
              <a:t>Multicore Organization</a:t>
            </a:r>
          </a:p>
        </p:txBody>
      </p:sp>
      <p:sp>
        <p:nvSpPr>
          <p:cNvPr id="12291" name="Rectangle 3"/>
          <p:cNvSpPr>
            <a:spLocks noGrp="1" noChangeArrowheads="1"/>
          </p:cNvSpPr>
          <p:nvPr>
            <p:ph type="body" idx="1"/>
          </p:nvPr>
        </p:nvSpPr>
        <p:spPr>
          <a:xfrm>
            <a:off x="609600" y="1066800"/>
            <a:ext cx="10905067" cy="5602288"/>
          </a:xfrm>
        </p:spPr>
        <p:txBody>
          <a:bodyPr/>
          <a:lstStyle/>
          <a:p>
            <a:r>
              <a:rPr lang="en-GB" sz="2000" smtClean="0"/>
              <a:t>Number of core processors on chip</a:t>
            </a:r>
          </a:p>
          <a:p>
            <a:r>
              <a:rPr lang="en-GB" sz="2000" smtClean="0"/>
              <a:t>Number of levels of cache on chip</a:t>
            </a:r>
          </a:p>
          <a:p>
            <a:r>
              <a:rPr lang="en-GB" sz="2000" smtClean="0"/>
              <a:t>Amount of shared cache</a:t>
            </a:r>
          </a:p>
          <a:p>
            <a:r>
              <a:rPr lang="en-GB" sz="2000" smtClean="0"/>
              <a:t>Next slide examples of each organization:</a:t>
            </a:r>
          </a:p>
          <a:p>
            <a:r>
              <a:rPr lang="en-GB" sz="2000" smtClean="0"/>
              <a:t>(a) ARM11 MPCore</a:t>
            </a:r>
          </a:p>
          <a:p>
            <a:r>
              <a:rPr lang="en-GB" sz="2000" smtClean="0"/>
              <a:t>(b) AMD Opteron</a:t>
            </a:r>
          </a:p>
          <a:p>
            <a:r>
              <a:rPr lang="en-GB" sz="2000" smtClean="0"/>
              <a:t>(c) Intel Core Duo</a:t>
            </a:r>
          </a:p>
          <a:p>
            <a:r>
              <a:rPr lang="en-GB" sz="2000" smtClean="0"/>
              <a:t>(d) Intel Core i7</a:t>
            </a:r>
          </a:p>
          <a:p>
            <a:endParaRPr lang="en-GB" sz="2000" smtClean="0"/>
          </a:p>
        </p:txBody>
      </p:sp>
    </p:spTree>
    <p:extLst>
      <p:ext uri="{BB962C8B-B14F-4D97-AF65-F5344CB8AC3E}">
        <p14:creationId xmlns:p14="http://schemas.microsoft.com/office/powerpoint/2010/main" val="25137936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t>Multicore Organization Alternatives</a:t>
            </a:r>
          </a:p>
        </p:txBody>
      </p:sp>
      <p:pic>
        <p:nvPicPr>
          <p:cNvPr id="13315" name="Picture 4"/>
          <p:cNvPicPr>
            <a:picLocks noChangeAspect="1" noChangeArrowheads="1"/>
          </p:cNvPicPr>
          <p:nvPr/>
        </p:nvPicPr>
        <p:blipFill>
          <a:blip r:embed="rId2" cstate="print"/>
          <a:srcRect/>
          <a:stretch>
            <a:fillRect/>
          </a:stretch>
        </p:blipFill>
        <p:spPr bwMode="auto">
          <a:xfrm>
            <a:off x="1562100" y="981075"/>
            <a:ext cx="7797800" cy="5805488"/>
          </a:xfrm>
          <a:prstGeom prst="rect">
            <a:avLst/>
          </a:prstGeom>
          <a:noFill/>
          <a:ln w="9525">
            <a:noFill/>
            <a:miter lim="800000"/>
            <a:headEnd/>
            <a:tailEnd/>
          </a:ln>
          <a:effectLst/>
        </p:spPr>
      </p:pic>
    </p:spTree>
    <p:extLst>
      <p:ext uri="{BB962C8B-B14F-4D97-AF65-F5344CB8AC3E}">
        <p14:creationId xmlns:p14="http://schemas.microsoft.com/office/powerpoint/2010/main" val="3425053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Homogenous </a:t>
            </a:r>
            <a:r>
              <a:rPr lang="en-US" b="1" dirty="0" err="1" smtClean="0"/>
              <a:t>multicore</a:t>
            </a:r>
            <a:r>
              <a:rPr lang="en-US" b="1" dirty="0" smtClean="0"/>
              <a:t> organization</a:t>
            </a:r>
            <a:endParaRPr lang="en-US" dirty="0"/>
          </a:p>
        </p:txBody>
      </p:sp>
      <p:sp>
        <p:nvSpPr>
          <p:cNvPr id="3" name="Content Placeholder 2"/>
          <p:cNvSpPr>
            <a:spLocks noGrp="1"/>
          </p:cNvSpPr>
          <p:nvPr>
            <p:ph idx="1"/>
          </p:nvPr>
        </p:nvSpPr>
        <p:spPr/>
        <p:txBody>
          <a:bodyPr/>
          <a:lstStyle/>
          <a:p>
            <a:r>
              <a:rPr lang="en-US" b="1" dirty="0" smtClean="0"/>
              <a:t>Homogeneous </a:t>
            </a:r>
            <a:r>
              <a:rPr lang="en-US" b="1" dirty="0" err="1" smtClean="0"/>
              <a:t>multicore</a:t>
            </a:r>
            <a:r>
              <a:rPr lang="en-US" dirty="0" smtClean="0"/>
              <a:t> systems have more than one core and share the same architecture and </a:t>
            </a:r>
            <a:r>
              <a:rPr lang="en-US" dirty="0" err="1" smtClean="0"/>
              <a:t>microarchitecture</a:t>
            </a:r>
            <a:r>
              <a:rPr lang="en-US" dirty="0" smtClean="0"/>
              <a:t>. </a:t>
            </a:r>
          </a:p>
          <a:p>
            <a:r>
              <a:rPr lang="en-US" dirty="0" smtClean="0"/>
              <a:t>Example of this is the Arm quad-core Cortex-A53 system;</a:t>
            </a:r>
          </a:p>
          <a:p>
            <a:r>
              <a:rPr lang="en-US" dirty="0" smtClean="0"/>
              <a:t>Each core is identical in this system..</a:t>
            </a:r>
            <a:endParaRPr lang="en-US" dirty="0"/>
          </a:p>
        </p:txBody>
      </p:sp>
    </p:spTree>
    <p:extLst>
      <p:ext uri="{BB962C8B-B14F-4D97-AF65-F5344CB8AC3E}">
        <p14:creationId xmlns:p14="http://schemas.microsoft.com/office/powerpoint/2010/main" val="16007226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Heterogeneous </a:t>
            </a:r>
            <a:r>
              <a:rPr lang="en-US" b="1" dirty="0" err="1" smtClean="0"/>
              <a:t>multicore</a:t>
            </a:r>
            <a:endParaRPr lang="en-US" dirty="0"/>
          </a:p>
        </p:txBody>
      </p:sp>
      <p:sp>
        <p:nvSpPr>
          <p:cNvPr id="3" name="Content Placeholder 2"/>
          <p:cNvSpPr>
            <a:spLocks noGrp="1"/>
          </p:cNvSpPr>
          <p:nvPr>
            <p:ph idx="1"/>
          </p:nvPr>
        </p:nvSpPr>
        <p:spPr>
          <a:xfrm>
            <a:off x="664633" y="1981202"/>
            <a:ext cx="10075084" cy="3520188"/>
          </a:xfrm>
        </p:spPr>
        <p:txBody>
          <a:bodyPr>
            <a:normAutofit/>
          </a:bodyPr>
          <a:lstStyle/>
          <a:p>
            <a:r>
              <a:rPr lang="en-US" dirty="0" smtClean="0"/>
              <a:t>Heterogeneous </a:t>
            </a:r>
            <a:r>
              <a:rPr lang="en-US" b="1" dirty="0" err="1" smtClean="0"/>
              <a:t>multicore</a:t>
            </a:r>
            <a:r>
              <a:rPr lang="en-US" dirty="0" smtClean="0"/>
              <a:t> systems have two or more cores that differ in architecture or </a:t>
            </a:r>
            <a:r>
              <a:rPr lang="en-US" dirty="0" err="1" smtClean="0"/>
              <a:t>microarchitecture</a:t>
            </a:r>
            <a:endParaRPr lang="en-US" dirty="0" smtClean="0"/>
          </a:p>
          <a:p>
            <a:r>
              <a:rPr lang="en-US" dirty="0" smtClean="0"/>
              <a:t>Example of </a:t>
            </a:r>
            <a:r>
              <a:rPr lang="en-US" b="1" dirty="0" smtClean="0"/>
              <a:t>heterogeneous </a:t>
            </a:r>
            <a:r>
              <a:rPr lang="en-US" b="1" dirty="0" err="1" smtClean="0"/>
              <a:t>multicore</a:t>
            </a:r>
            <a:r>
              <a:rPr lang="en-US" dirty="0" smtClean="0"/>
              <a:t> systems is the combination of a microprocessor core with a microcontroller class core (for example, mix of Cortex-A, Cortex-M or DSP cores</a:t>
            </a:r>
          </a:p>
          <a:p>
            <a:r>
              <a:rPr lang="en-US" dirty="0" smtClean="0"/>
              <a:t>two approaches to heterogeneous </a:t>
            </a:r>
            <a:r>
              <a:rPr lang="en-US" dirty="0" err="1" smtClean="0"/>
              <a:t>multicore</a:t>
            </a:r>
            <a:r>
              <a:rPr lang="en-US" dirty="0" smtClean="0"/>
              <a:t> organization.</a:t>
            </a:r>
          </a:p>
          <a:p>
            <a:pPr lvl="1"/>
            <a:r>
              <a:rPr lang="en-US" b="1" dirty="0" smtClean="0"/>
              <a:t>Different Instruction Set Architectures (CPU</a:t>
            </a:r>
            <a:r>
              <a:rPr lang="en-US" b="1" i="1" dirty="0" smtClean="0"/>
              <a:t>/GPU </a:t>
            </a:r>
            <a:r>
              <a:rPr lang="en-US" b="1" i="1" dirty="0" err="1" smtClean="0"/>
              <a:t>multicore</a:t>
            </a:r>
            <a:r>
              <a:rPr lang="en-US" b="1" i="1" dirty="0" smtClean="0"/>
              <a:t>, CPU/DSP </a:t>
            </a:r>
            <a:r>
              <a:rPr lang="en-US" b="1" i="1" dirty="0" err="1" smtClean="0"/>
              <a:t>multicore</a:t>
            </a:r>
            <a:r>
              <a:rPr lang="en-US" b="1" i="1" dirty="0" smtClean="0"/>
              <a:t>)</a:t>
            </a:r>
          </a:p>
          <a:p>
            <a:pPr lvl="1"/>
            <a:r>
              <a:rPr lang="en-US" b="1" dirty="0" smtClean="0"/>
              <a:t>Equivalent Instruction Set Architectures</a:t>
            </a:r>
          </a:p>
          <a:p>
            <a:pPr lvl="1"/>
            <a:endParaRPr lang="en-US" dirty="0"/>
          </a:p>
        </p:txBody>
      </p:sp>
    </p:spTree>
    <p:extLst>
      <p:ext uri="{BB962C8B-B14F-4D97-AF65-F5344CB8AC3E}">
        <p14:creationId xmlns:p14="http://schemas.microsoft.com/office/powerpoint/2010/main" val="25355423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3"/>
          <p:cNvPicPr>
            <a:picLocks noGrp="1" noChangeAspect="1" noChangeArrowheads="1"/>
          </p:cNvPicPr>
          <p:nvPr>
            <p:ph idx="1"/>
          </p:nvPr>
        </p:nvPicPr>
        <p:blipFill>
          <a:blip r:embed="rId2" cstate="print"/>
          <a:srcRect/>
          <a:stretch>
            <a:fillRect/>
          </a:stretch>
        </p:blipFill>
        <p:spPr bwMode="auto">
          <a:xfrm>
            <a:off x="460427" y="2360105"/>
            <a:ext cx="5248360" cy="2646609"/>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cstate="print"/>
          <a:srcRect/>
          <a:stretch>
            <a:fillRect/>
          </a:stretch>
        </p:blipFill>
        <p:spPr bwMode="auto">
          <a:xfrm>
            <a:off x="6216002" y="2233925"/>
            <a:ext cx="4966661" cy="2984043"/>
          </a:xfrm>
          <a:prstGeom prst="rect">
            <a:avLst/>
          </a:prstGeom>
          <a:noFill/>
          <a:ln w="9525">
            <a:noFill/>
            <a:miter lim="800000"/>
            <a:headEnd/>
            <a:tailEnd/>
          </a:ln>
        </p:spPr>
      </p:pic>
    </p:spTree>
    <p:extLst>
      <p:ext uri="{BB962C8B-B14F-4D97-AF65-F5344CB8AC3E}">
        <p14:creationId xmlns:p14="http://schemas.microsoft.com/office/powerpoint/2010/main" val="5430307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4294967295"/>
          </p:nvPr>
        </p:nvPicPr>
        <p:blipFill>
          <a:blip r:embed="rId2" cstate="print"/>
          <a:srcRect/>
          <a:stretch>
            <a:fillRect/>
          </a:stretch>
        </p:blipFill>
        <p:spPr bwMode="auto">
          <a:xfrm>
            <a:off x="1289154" y="1179539"/>
            <a:ext cx="8272463" cy="4899025"/>
          </a:xfrm>
          <a:prstGeom prst="rect">
            <a:avLst/>
          </a:prstGeom>
          <a:noFill/>
          <a:ln w="9525">
            <a:noFill/>
            <a:miter lim="800000"/>
            <a:headEnd/>
            <a:tailEnd/>
          </a:ln>
        </p:spPr>
      </p:pic>
    </p:spTree>
    <p:extLst>
      <p:ext uri="{BB962C8B-B14F-4D97-AF65-F5344CB8AC3E}">
        <p14:creationId xmlns:p14="http://schemas.microsoft.com/office/powerpoint/2010/main" val="20290848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568113" y="488272"/>
            <a:ext cx="8355376" cy="5974625"/>
          </a:xfrm>
          <a:prstGeom prst="rect">
            <a:avLst/>
          </a:prstGeom>
          <a:noFill/>
          <a:ln w="9525">
            <a:noFill/>
            <a:miter lim="800000"/>
            <a:headEnd/>
            <a:tailEnd/>
          </a:ln>
        </p:spPr>
      </p:pic>
    </p:spTree>
    <p:extLst>
      <p:ext uri="{BB962C8B-B14F-4D97-AF65-F5344CB8AC3E}">
        <p14:creationId xmlns:p14="http://schemas.microsoft.com/office/powerpoint/2010/main" val="241203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Processing</a:t>
            </a:r>
            <a:endParaRPr lang="en-IN" dirty="0"/>
          </a:p>
        </p:txBody>
      </p:sp>
      <p:sp>
        <p:nvSpPr>
          <p:cNvPr id="3" name="Content Placeholder 2"/>
          <p:cNvSpPr>
            <a:spLocks noGrp="1"/>
          </p:cNvSpPr>
          <p:nvPr>
            <p:ph idx="1"/>
          </p:nvPr>
        </p:nvSpPr>
        <p:spPr>
          <a:xfrm>
            <a:off x="472609" y="1249681"/>
            <a:ext cx="10075084" cy="4144963"/>
          </a:xfrm>
        </p:spPr>
        <p:txBody>
          <a:bodyPr/>
          <a:lstStyle/>
          <a:p>
            <a:pPr algn="just"/>
            <a:r>
              <a:rPr lang="en-US" b="1" dirty="0" smtClean="0"/>
              <a:t>Parallel </a:t>
            </a:r>
            <a:r>
              <a:rPr lang="en-US" b="1" dirty="0"/>
              <a:t>processing</a:t>
            </a:r>
            <a:r>
              <a:rPr lang="en-US" dirty="0"/>
              <a:t> is a method of simultaneously breaking up and running program tasks on multiple microprocessors, </a:t>
            </a:r>
            <a:r>
              <a:rPr lang="en-US" dirty="0" smtClean="0"/>
              <a:t>thereby reducing</a:t>
            </a:r>
            <a:r>
              <a:rPr lang="en-US" dirty="0"/>
              <a:t> </a:t>
            </a:r>
            <a:r>
              <a:rPr lang="en-US" b="1" dirty="0"/>
              <a:t>processing</a:t>
            </a:r>
            <a:r>
              <a:rPr lang="en-US" dirty="0"/>
              <a:t> time. </a:t>
            </a:r>
            <a:endParaRPr lang="en-US" dirty="0" smtClean="0"/>
          </a:p>
          <a:p>
            <a:pPr algn="just"/>
            <a:r>
              <a:rPr lang="en-US" b="1" dirty="0" smtClean="0"/>
              <a:t>Parallel </a:t>
            </a:r>
            <a:r>
              <a:rPr lang="en-US" b="1" dirty="0"/>
              <a:t>processing</a:t>
            </a:r>
            <a:r>
              <a:rPr lang="en-US" dirty="0"/>
              <a:t> may be accomplished via a computer with two or more </a:t>
            </a:r>
            <a:r>
              <a:rPr lang="en-US" b="1" dirty="0"/>
              <a:t>processors</a:t>
            </a:r>
            <a:r>
              <a:rPr lang="en-US" dirty="0"/>
              <a:t> or via a computer network. </a:t>
            </a:r>
            <a:r>
              <a:rPr lang="en-US" b="1" dirty="0"/>
              <a:t>Parallel processing</a:t>
            </a:r>
            <a:r>
              <a:rPr lang="en-US" dirty="0"/>
              <a:t> is also called </a:t>
            </a:r>
            <a:r>
              <a:rPr lang="en-US" b="1" dirty="0"/>
              <a:t>parallel computing</a:t>
            </a:r>
            <a:r>
              <a:rPr lang="en-US" dirty="0"/>
              <a:t>.</a:t>
            </a:r>
            <a:endParaRPr lang="en-IN" dirty="0"/>
          </a:p>
        </p:txBody>
      </p:sp>
      <p:pic>
        <p:nvPicPr>
          <p:cNvPr id="3074" name="Picture 2" descr="Diagram from LLNL shows the general parallel computing architecture used to break down larger, complex problems into smaller calcula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6271" y="3322162"/>
            <a:ext cx="6231467" cy="341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895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dirty="0" smtClean="0"/>
              <a:t>Flynn’s Taxonomy -Multiple </a:t>
            </a:r>
            <a:r>
              <a:rPr lang="en-US" altLang="en-US" dirty="0"/>
              <a:t>Processor Organization</a:t>
            </a:r>
          </a:p>
        </p:txBody>
      </p:sp>
      <p:sp>
        <p:nvSpPr>
          <p:cNvPr id="70659" name="Rectangle 3"/>
          <p:cNvSpPr>
            <a:spLocks noGrp="1" noChangeArrowheads="1"/>
          </p:cNvSpPr>
          <p:nvPr>
            <p:ph type="body" idx="1"/>
          </p:nvPr>
        </p:nvSpPr>
        <p:spPr/>
        <p:txBody>
          <a:bodyPr/>
          <a:lstStyle/>
          <a:p>
            <a:r>
              <a:rPr lang="en-US" altLang="en-US"/>
              <a:t>Single instruction, single data stream - SISD</a:t>
            </a:r>
          </a:p>
          <a:p>
            <a:r>
              <a:rPr lang="en-US" altLang="en-US"/>
              <a:t>Single instruction, multiple data stream - SIMD</a:t>
            </a:r>
          </a:p>
          <a:p>
            <a:r>
              <a:rPr lang="en-US" altLang="en-US"/>
              <a:t>Multiple instruction, single data stream - MISD</a:t>
            </a:r>
          </a:p>
          <a:p>
            <a:r>
              <a:rPr lang="en-US" altLang="en-US"/>
              <a:t>Multiple instruction, multiple data stream- MIMD</a:t>
            </a:r>
          </a:p>
          <a:p>
            <a:endParaRPr lang="en-US" altLang="en-US"/>
          </a:p>
        </p:txBody>
      </p:sp>
    </p:spTree>
    <p:extLst>
      <p:ext uri="{BB962C8B-B14F-4D97-AF65-F5344CB8AC3E}">
        <p14:creationId xmlns:p14="http://schemas.microsoft.com/office/powerpoint/2010/main" val="179582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t>Single Instruction, Single Data Stream - SISD</a:t>
            </a:r>
          </a:p>
        </p:txBody>
      </p:sp>
      <p:sp>
        <p:nvSpPr>
          <p:cNvPr id="71683" name="Rectangle 3"/>
          <p:cNvSpPr>
            <a:spLocks noGrp="1" noChangeArrowheads="1"/>
          </p:cNvSpPr>
          <p:nvPr>
            <p:ph type="body" idx="1"/>
          </p:nvPr>
        </p:nvSpPr>
        <p:spPr/>
        <p:txBody>
          <a:bodyPr/>
          <a:lstStyle/>
          <a:p>
            <a:r>
              <a:rPr lang="en-US" altLang="en-US" dirty="0"/>
              <a:t>Single processor</a:t>
            </a:r>
          </a:p>
          <a:p>
            <a:r>
              <a:rPr lang="en-US" altLang="en-US" dirty="0"/>
              <a:t>Single instruction stream</a:t>
            </a:r>
          </a:p>
          <a:p>
            <a:r>
              <a:rPr lang="en-US" altLang="en-US" dirty="0"/>
              <a:t>Data stored in single memory</a:t>
            </a:r>
          </a:p>
          <a:p>
            <a:r>
              <a:rPr lang="en-US" altLang="en-US" dirty="0" err="1"/>
              <a:t>Uni</a:t>
            </a:r>
            <a:r>
              <a:rPr lang="en-US" altLang="en-US" dirty="0"/>
              <a:t>-processor</a:t>
            </a:r>
          </a:p>
          <a:p>
            <a:endParaRPr lang="en-US" altLang="en-US" dirty="0"/>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t="12978" r="53534" b="71756"/>
          <a:stretch>
            <a:fillRect/>
          </a:stretch>
        </p:blipFill>
        <p:spPr bwMode="auto">
          <a:xfrm>
            <a:off x="1893000" y="4416108"/>
            <a:ext cx="6205537" cy="157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995278" y="4416108"/>
            <a:ext cx="2200026" cy="923330"/>
          </a:xfrm>
          <a:prstGeom prst="rect">
            <a:avLst/>
          </a:prstGeom>
          <a:noFill/>
        </p:spPr>
        <p:txBody>
          <a:bodyPr wrap="none" rtlCol="0">
            <a:spAutoFit/>
          </a:bodyPr>
          <a:lstStyle/>
          <a:p>
            <a:r>
              <a:rPr lang="en-US" dirty="0" smtClean="0"/>
              <a:t>CU-Control Unit</a:t>
            </a:r>
          </a:p>
          <a:p>
            <a:r>
              <a:rPr lang="en-US" dirty="0" smtClean="0"/>
              <a:t>PU-Processing Unit</a:t>
            </a:r>
          </a:p>
          <a:p>
            <a:r>
              <a:rPr lang="en-US" dirty="0" smtClean="0"/>
              <a:t>MU-Memory Unit</a:t>
            </a:r>
            <a:endParaRPr lang="en-IN" dirty="0"/>
          </a:p>
        </p:txBody>
      </p:sp>
    </p:spTree>
    <p:extLst>
      <p:ext uri="{BB962C8B-B14F-4D97-AF65-F5344CB8AC3E}">
        <p14:creationId xmlns:p14="http://schemas.microsoft.com/office/powerpoint/2010/main" val="2939456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dirty="0"/>
              <a:t>Single Instruction, Multiple Data Stream - SIMD</a:t>
            </a:r>
          </a:p>
        </p:txBody>
      </p:sp>
      <p:sp>
        <p:nvSpPr>
          <p:cNvPr id="72707" name="Rectangle 3"/>
          <p:cNvSpPr>
            <a:spLocks noGrp="1" noChangeArrowheads="1"/>
          </p:cNvSpPr>
          <p:nvPr>
            <p:ph type="body" idx="1"/>
          </p:nvPr>
        </p:nvSpPr>
        <p:spPr>
          <a:xfrm>
            <a:off x="600625" y="1084986"/>
            <a:ext cx="10075084" cy="4144963"/>
          </a:xfrm>
        </p:spPr>
        <p:txBody>
          <a:bodyPr/>
          <a:lstStyle/>
          <a:p>
            <a:r>
              <a:rPr lang="en-US" altLang="en-US" dirty="0"/>
              <a:t>Single machine instruction </a:t>
            </a:r>
          </a:p>
          <a:p>
            <a:r>
              <a:rPr lang="en-US" altLang="en-US" dirty="0"/>
              <a:t>Controls simultaneous execution</a:t>
            </a:r>
          </a:p>
          <a:p>
            <a:r>
              <a:rPr lang="en-US" altLang="en-US" dirty="0"/>
              <a:t>Number of processing elements</a:t>
            </a:r>
          </a:p>
          <a:p>
            <a:r>
              <a:rPr lang="en-US" altLang="en-US" dirty="0"/>
              <a:t>Lockstep </a:t>
            </a:r>
            <a:r>
              <a:rPr lang="en-US" altLang="en-US" dirty="0" smtClean="0"/>
              <a:t>basis (</a:t>
            </a:r>
            <a:r>
              <a:rPr lang="en-US" sz="1600" b="1" dirty="0"/>
              <a:t>Lockstep</a:t>
            </a:r>
            <a:r>
              <a:rPr lang="en-US" sz="1600" dirty="0"/>
              <a:t> systems are fault-tolerant </a:t>
            </a:r>
            <a:r>
              <a:rPr lang="en-US" sz="1600" b="1" dirty="0"/>
              <a:t>computer</a:t>
            </a:r>
            <a:r>
              <a:rPr lang="en-US" sz="1600" dirty="0"/>
              <a:t> systems that run the same set of operations at the same time in parallel</a:t>
            </a:r>
            <a:r>
              <a:rPr lang="en-US" dirty="0" smtClean="0"/>
              <a:t>.)</a:t>
            </a:r>
            <a:endParaRPr lang="en-US" altLang="en-US" dirty="0"/>
          </a:p>
          <a:p>
            <a:r>
              <a:rPr lang="en-US" altLang="en-US" dirty="0"/>
              <a:t>Each processing element has associated data memory</a:t>
            </a:r>
          </a:p>
          <a:p>
            <a:r>
              <a:rPr lang="en-US" altLang="en-US" dirty="0"/>
              <a:t>Each instruction executed on different set of data by different processors</a:t>
            </a:r>
          </a:p>
          <a:p>
            <a:pPr marL="0" indent="0">
              <a:buNone/>
            </a:pPr>
            <a:endParaRPr lang="en-US" altLang="en-US" dirty="0"/>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50000" b="65266"/>
          <a:stretch>
            <a:fillRect/>
          </a:stretch>
        </p:blipFill>
        <p:spPr bwMode="auto">
          <a:xfrm>
            <a:off x="4370832" y="4509392"/>
            <a:ext cx="4381188" cy="234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068430" y="5202834"/>
            <a:ext cx="2644057" cy="923330"/>
          </a:xfrm>
          <a:prstGeom prst="rect">
            <a:avLst/>
          </a:prstGeom>
          <a:noFill/>
        </p:spPr>
        <p:txBody>
          <a:bodyPr wrap="none" rtlCol="0">
            <a:spAutoFit/>
          </a:bodyPr>
          <a:lstStyle/>
          <a:p>
            <a:r>
              <a:rPr lang="en-US" dirty="0" smtClean="0"/>
              <a:t>CU-Control Unit</a:t>
            </a:r>
          </a:p>
          <a:p>
            <a:r>
              <a:rPr lang="en-US" dirty="0" smtClean="0"/>
              <a:t>PE-Processing Element</a:t>
            </a:r>
          </a:p>
          <a:p>
            <a:r>
              <a:rPr lang="en-US" dirty="0" smtClean="0"/>
              <a:t>LM-Local Memory </a:t>
            </a:r>
            <a:endParaRPr lang="en-IN" dirty="0"/>
          </a:p>
        </p:txBody>
      </p:sp>
    </p:spTree>
    <p:extLst>
      <p:ext uri="{BB962C8B-B14F-4D97-AF65-F5344CB8AC3E}">
        <p14:creationId xmlns:p14="http://schemas.microsoft.com/office/powerpoint/2010/main" val="616178416"/>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TotalTime>
  <Words>2049</Words>
  <Application>Microsoft Office PowerPoint</Application>
  <PresentationFormat>Custom</PresentationFormat>
  <Paragraphs>301</Paragraphs>
  <Slides>56</Slides>
  <Notes>26</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Advantage</vt:lpstr>
      <vt:lpstr>Parallel Organization</vt:lpstr>
      <vt:lpstr>Multiprocessing</vt:lpstr>
      <vt:lpstr>Multiprogramming</vt:lpstr>
      <vt:lpstr>PowerPoint Presentation</vt:lpstr>
      <vt:lpstr>Multiprogramming and Multiprocessing</vt:lpstr>
      <vt:lpstr>Parallel Processing</vt:lpstr>
      <vt:lpstr>Flynn’s Taxonomy -Multiple Processor Organization</vt:lpstr>
      <vt:lpstr>Single Instruction, Single Data Stream - SISD</vt:lpstr>
      <vt:lpstr>Single Instruction, Multiple Data Stream - SIMD</vt:lpstr>
      <vt:lpstr>Multiple Instruction, Single Data Stream - MISD</vt:lpstr>
      <vt:lpstr>Multiple Instruction, Multiple Data Stream- MIMD</vt:lpstr>
      <vt:lpstr>MIMD - Overview</vt:lpstr>
      <vt:lpstr>Taxonomy of Parallel Processor Architectures</vt:lpstr>
      <vt:lpstr>Tightly Coupled - SMP</vt:lpstr>
      <vt:lpstr>Shared Memory Multiprocessors</vt:lpstr>
      <vt:lpstr>Loosely Coupled - Clusters</vt:lpstr>
      <vt:lpstr>Symmetric Multiprocessors</vt:lpstr>
      <vt:lpstr>SMP Advantages</vt:lpstr>
      <vt:lpstr>Block Diagram of Tightly Coupled Multiprocessor</vt:lpstr>
      <vt:lpstr>Time Shared Bus</vt:lpstr>
      <vt:lpstr>Symmetric Multiprocessor Organization</vt:lpstr>
      <vt:lpstr>Time Share Bus - Advantages</vt:lpstr>
      <vt:lpstr>Time Share Bus - Disadvantage</vt:lpstr>
      <vt:lpstr>Operating System Issues</vt:lpstr>
      <vt:lpstr>Cache Coherence </vt:lpstr>
      <vt:lpstr>Software Solutions</vt:lpstr>
      <vt:lpstr>Hardware Solution</vt:lpstr>
      <vt:lpstr>Directory Protocols</vt:lpstr>
      <vt:lpstr>Snoopy Protocols</vt:lpstr>
      <vt:lpstr>Write Invalidate</vt:lpstr>
      <vt:lpstr>Write Update</vt:lpstr>
      <vt:lpstr>MESI Protocol</vt:lpstr>
      <vt:lpstr>MESI Protocol State Transitions </vt:lpstr>
      <vt:lpstr>In case of Read Miss</vt:lpstr>
      <vt:lpstr>In case of Read Hit</vt:lpstr>
      <vt:lpstr>In case of Write Miss</vt:lpstr>
      <vt:lpstr>In case of Write Hit</vt:lpstr>
      <vt:lpstr>MESI Protocol State Transitions </vt:lpstr>
      <vt:lpstr>MESI Cache Line States</vt:lpstr>
      <vt:lpstr>Multicore Organization</vt:lpstr>
      <vt:lpstr>Hardware Performance Issues</vt:lpstr>
      <vt:lpstr>Alternate Chip Organization</vt:lpstr>
      <vt:lpstr>PowerPoint Presentation</vt:lpstr>
      <vt:lpstr>Simultaneous multithreading (SMT)</vt:lpstr>
      <vt:lpstr>Multicore</vt:lpstr>
      <vt:lpstr>Software Performance Issues</vt:lpstr>
      <vt:lpstr>What is a Process and a what is a Thread? </vt:lpstr>
      <vt:lpstr>Thread Level Parallelism</vt:lpstr>
      <vt:lpstr>Process Level Parallelism</vt:lpstr>
      <vt:lpstr>Multicore Organization</vt:lpstr>
      <vt:lpstr>Multicore Organization Alternatives</vt:lpstr>
      <vt:lpstr>Homogenous multicore organization</vt:lpstr>
      <vt:lpstr>Heterogeneous multicore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 Prediction</dc:title>
  <dc:creator>Dr S S Hiremath</dc:creator>
  <cp:lastModifiedBy>user</cp:lastModifiedBy>
  <cp:revision>40</cp:revision>
  <dcterms:created xsi:type="dcterms:W3CDTF">2021-01-26T04:52:35Z</dcterms:created>
  <dcterms:modified xsi:type="dcterms:W3CDTF">2021-12-23T03:58:24Z</dcterms:modified>
</cp:coreProperties>
</file>