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1-->
<p:presentation xmlns:r="http://schemas.openxmlformats.org/officeDocument/2006/relationships" xmlns:a="http://schemas.openxmlformats.org/drawingml/2006/main" xmlns:p="http://schemas.openxmlformats.org/presentationml/2006/main" saveSubsetFonts="1">
  <p:sldMasterIdLst>
    <p:sldMasterId id="2147483648" r:id="rId1"/>
    <p:sldMasterId id="2147484245" r:id="rId2"/>
    <p:sldMasterId id="2147484376" r:id="rId3"/>
  </p:sldMasterIdLst>
  <p:notesMasterIdLst>
    <p:notesMasterId r:id="rId4"/>
  </p:notesMasterIdLst>
  <p:sldIdLst>
    <p:sldId id="259" r:id="rId5"/>
    <p:sldId id="262" r:id="rId6"/>
    <p:sldId id="265" r:id="rId7"/>
    <p:sldId id="268" r:id="rId8"/>
    <p:sldId id="271" r:id="rId9"/>
    <p:sldId id="274" r:id="rId10"/>
    <p:sldId id="277" r:id="rId11"/>
    <p:sldId id="280" r:id="rId12"/>
    <p:sldId id="283" r:id="rId13"/>
    <p:sldId id="286" r:id="rId14"/>
    <p:sldId id="289" r:id="rId15"/>
    <p:sldId id="292" r:id="rId16"/>
    <p:sldId id="295" r:id="rId17"/>
    <p:sldId id="298" r:id="rId18"/>
    <p:sldId id="301" r:id="rId19"/>
    <p:sldId id="304" r:id="rId20"/>
    <p:sldId id="307" r:id="rId21"/>
    <p:sldId id="310" r:id="rId22"/>
    <p:sldId id="313" r:id="rId23"/>
    <p:sldId id="316" r:id="rId24"/>
    <p:sldId id="319" r:id="rId25"/>
    <p:sldId id="322" r:id="rId26"/>
    <p:sldId id="325" r:id="rId27"/>
    <p:sldId id="328" r:id="rId28"/>
    <p:sldId id="331" r:id="rId29"/>
    <p:sldId id="334" r:id="rId30"/>
    <p:sldId id="337" r:id="rId31"/>
    <p:sldId id="340" r:id="rId32"/>
    <p:sldId id="343" r:id="rId33"/>
    <p:sldId id="346" r:id="rId34"/>
    <p:sldId id="349" r:id="rId35"/>
    <p:sldId id="352" r:id="rId36"/>
    <p:sldId id="355" r:id="rId37"/>
    <p:sldId id="358" r:id="rId38"/>
    <p:sldId id="361" r:id="rId39"/>
    <p:sldId id="364" r:id="rId40"/>
    <p:sldId id="367" r:id="rId41"/>
    <p:sldId id="370" r:id="rId42"/>
    <p:sldId id="373" r:id="rId43"/>
    <p:sldId id="376" r:id="rId44"/>
    <p:sldId id="379" r:id="rId45"/>
    <p:sldId id="382" r:id="rId46"/>
    <p:sldId id="385" r:id="rId47"/>
    <p:sldId id="388" r:id="rId48"/>
    <p:sldId id="391" r:id="rId49"/>
    <p:sldId id="394" r:id="rId50"/>
    <p:sldId id="397" r:id="rId51"/>
    <p:sldId id="400" r:id="rId52"/>
    <p:sldId id="403" r:id="rId53"/>
    <p:sldId id="406" r:id="rId54"/>
    <p:sldId id="409" r:id="rId55"/>
    <p:sldId id="412" r:id="rId56"/>
    <p:sldId id="415" r:id="rId57"/>
    <p:sldId id="418" r:id="rId58"/>
    <p:sldId id="421" r:id="rId59"/>
    <p:sldId id="424" r:id="rId60"/>
    <p:sldId id="427" r:id="rId61"/>
    <p:sldId id="430" r:id="rId62"/>
    <p:sldId id="433" r:id="rId63"/>
    <p:sldId id="436" r:id="rId64"/>
    <p:sldId id="439" r:id="rId65"/>
    <p:sldId id="442" r:id="rId66"/>
    <p:sldId id="445" r:id="rId67"/>
    <p:sldId id="448" r:id="rId68"/>
    <p:sldId id="451" r:id="rId69"/>
    <p:sldId id="454" r:id="rId70"/>
    <p:sldId id="457" r:id="rId71"/>
    <p:sldId id="460" r:id="rId72"/>
    <p:sldId id="463" r:id="rId73"/>
    <p:sldId id="466" r:id="rId74"/>
    <p:sldId id="469" r:id="rId75"/>
    <p:sldId id="472" r:id="rId76"/>
    <p:sldId id="475" r:id="rId77"/>
    <p:sldId id="478" r:id="rId78"/>
    <p:sldId id="481" r:id="rId79"/>
    <p:sldId id="484" r:id="rId80"/>
    <p:sldId id="487" r:id="rId81"/>
    <p:sldId id="490" r:id="rId82"/>
    <p:sldId id="493" r:id="rId83"/>
    <p:sldId id="496" r:id="rId84"/>
    <p:sldId id="499" r:id="rId85"/>
    <p:sldId id="502" r:id="rId86"/>
    <p:sldId id="505" r:id="rId87"/>
    <p:sldId id="508" r:id="rId88"/>
    <p:sldId id="511" r:id="rId89"/>
    <p:sldId id="514" r:id="rId90"/>
    <p:sldId id="517" r:id="rId91"/>
    <p:sldId id="520" r:id="rId92"/>
    <p:sldId id="523" r:id="rId93"/>
    <p:sldId id="526" r:id="rId94"/>
    <p:sldId id="529" r:id="rId95"/>
    <p:sldId id="532" r:id="rId96"/>
    <p:sldId id="535" r:id="rId97"/>
    <p:sldId id="538" r:id="rId98"/>
    <p:sldId id="541" r:id="rId99"/>
    <p:sldId id="544" r:id="rId100"/>
    <p:sldId id="547" r:id="rId101"/>
    <p:sldId id="550" r:id="rId102"/>
    <p:sldId id="553" r:id="rId103"/>
    <p:sldId id="556" r:id="rId104"/>
    <p:sldId id="559" r:id="rId105"/>
    <p:sldId id="562" r:id="rId106"/>
    <p:sldId id="565" r:id="rId107"/>
    <p:sldId id="568" r:id="rId108"/>
    <p:sldId id="571" r:id="rId109"/>
    <p:sldId id="574" r:id="rId110"/>
    <p:sldId id="577" r:id="rId111"/>
    <p:sldId id="580" r:id="rId112"/>
    <p:sldId id="583" r:id="rId113"/>
    <p:sldId id="586" r:id="rId114"/>
    <p:sldId id="589" r:id="rId115"/>
    <p:sldId id="592" r:id="rId116"/>
    <p:sldId id="595" r:id="rId117"/>
    <p:sldId id="598" r:id="rId118"/>
    <p:sldId id="601" r:id="rId119"/>
    <p:sldId id="604" r:id="rId120"/>
  </p:sldIdLst>
  <p:sldSz cx="9144000" cy="6858000"/>
  <p:notesSz cx="6858000" cy="9144000"/>
  <p:custDataLst>
    <p:tags r:id="rId1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C4B1156A-380E-4F78-BDF5-A606A8083BF9}" styleName="Medium Style 4 - Accent 4">
    <a:wholeTbl>
      <a:tcTxStyle>
        <a:fontRef idx="minor"/>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fill>
          <a:solidFill>
            <a:schemeClr val="accent4">
              <a:tint val="40000"/>
            </a:schemeClr>
          </a:solidFill>
        </a:fill>
      </a:tcStyle>
    </a:band1H>
    <a:band1V>
      <a:tcStyle>
        <a:fill>
          <a:solidFill>
            <a:schemeClr val="accent4">
              <a:tint val="40000"/>
            </a:schemeClr>
          </a:solidFill>
        </a:fill>
      </a:tcStyle>
    </a:band1V>
    <a:lastCol>
      <a:tcTxStyle b="on"/>
    </a:lastCol>
    <a:firstCol>
      <a:tcTxStyle b="on"/>
    </a:firstCol>
    <a:lastRow>
      <a:tcTxStyle b="on"/>
      <a:tcStyle>
        <a:tcBdr>
          <a:top>
            <a:ln w="25400" cmpd="sng">
              <a:solidFill>
                <a:schemeClr val="accent4"/>
              </a:solidFill>
            </a:ln>
          </a:top>
        </a:tcBdr>
        <a:fill>
          <a:solidFill>
            <a:schemeClr val="accent4">
              <a:tint val="20000"/>
            </a:schemeClr>
          </a:solidFill>
        </a:fill>
      </a:tcStyle>
    </a:lastRow>
    <a:firstRow>
      <a:tcTxStyle b="on"/>
      <a:tcStyle>
        <a:fill>
          <a:solidFill>
            <a:schemeClr val="accent4">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6.xml" /><Relationship Id="rId100" Type="http://schemas.openxmlformats.org/officeDocument/2006/relationships/slide" Target="slides/slide96.xml" /><Relationship Id="rId101" Type="http://schemas.openxmlformats.org/officeDocument/2006/relationships/slide" Target="slides/slide97.xml" /><Relationship Id="rId102" Type="http://schemas.openxmlformats.org/officeDocument/2006/relationships/slide" Target="slides/slide98.xml" /><Relationship Id="rId103" Type="http://schemas.openxmlformats.org/officeDocument/2006/relationships/slide" Target="slides/slide99.xml" /><Relationship Id="rId104" Type="http://schemas.openxmlformats.org/officeDocument/2006/relationships/slide" Target="slides/slide100.xml" /><Relationship Id="rId105" Type="http://schemas.openxmlformats.org/officeDocument/2006/relationships/slide" Target="slides/slide101.xml" /><Relationship Id="rId106" Type="http://schemas.openxmlformats.org/officeDocument/2006/relationships/slide" Target="slides/slide102.xml" /><Relationship Id="rId107" Type="http://schemas.openxmlformats.org/officeDocument/2006/relationships/slide" Target="slides/slide103.xml" /><Relationship Id="rId108" Type="http://schemas.openxmlformats.org/officeDocument/2006/relationships/slide" Target="slides/slide104.xml" /><Relationship Id="rId109" Type="http://schemas.openxmlformats.org/officeDocument/2006/relationships/slide" Target="slides/slide105.xml" /><Relationship Id="rId11" Type="http://schemas.openxmlformats.org/officeDocument/2006/relationships/slide" Target="slides/slide7.xml" /><Relationship Id="rId110" Type="http://schemas.openxmlformats.org/officeDocument/2006/relationships/slide" Target="slides/slide106.xml" /><Relationship Id="rId111" Type="http://schemas.openxmlformats.org/officeDocument/2006/relationships/slide" Target="slides/slide107.xml" /><Relationship Id="rId112" Type="http://schemas.openxmlformats.org/officeDocument/2006/relationships/slide" Target="slides/slide108.xml" /><Relationship Id="rId113" Type="http://schemas.openxmlformats.org/officeDocument/2006/relationships/slide" Target="slides/slide109.xml" /><Relationship Id="rId114" Type="http://schemas.openxmlformats.org/officeDocument/2006/relationships/slide" Target="slides/slide110.xml" /><Relationship Id="rId115" Type="http://schemas.openxmlformats.org/officeDocument/2006/relationships/slide" Target="slides/slide111.xml" /><Relationship Id="rId116" Type="http://schemas.openxmlformats.org/officeDocument/2006/relationships/slide" Target="slides/slide112.xml" /><Relationship Id="rId117" Type="http://schemas.openxmlformats.org/officeDocument/2006/relationships/slide" Target="slides/slide113.xml" /><Relationship Id="rId118" Type="http://schemas.openxmlformats.org/officeDocument/2006/relationships/slide" Target="slides/slide114.xml" /><Relationship Id="rId119" Type="http://schemas.openxmlformats.org/officeDocument/2006/relationships/slide" Target="slides/slide115.xml" /><Relationship Id="rId12" Type="http://schemas.openxmlformats.org/officeDocument/2006/relationships/slide" Target="slides/slide8.xml" /><Relationship Id="rId120" Type="http://schemas.openxmlformats.org/officeDocument/2006/relationships/slide" Target="slides/slide116.xml" /><Relationship Id="rId121" Type="http://schemas.openxmlformats.org/officeDocument/2006/relationships/tags" Target="tags/tag1.xml" /><Relationship Id="rId122" Type="http://schemas.openxmlformats.org/officeDocument/2006/relationships/presProps" Target="presProps.xml" /><Relationship Id="rId123" Type="http://schemas.openxmlformats.org/officeDocument/2006/relationships/viewProps" Target="viewProps.xml" /><Relationship Id="rId124" Type="http://schemas.openxmlformats.org/officeDocument/2006/relationships/theme" Target="theme/theme1.xml" /><Relationship Id="rId125" Type="http://schemas.openxmlformats.org/officeDocument/2006/relationships/tableStyles" Target="tableStyles.xml" /><Relationship Id="rId13" Type="http://schemas.openxmlformats.org/officeDocument/2006/relationships/slide" Target="slides/slide9.xml" /><Relationship Id="rId14" Type="http://schemas.openxmlformats.org/officeDocument/2006/relationships/slide" Target="slides/slide10.xml" /><Relationship Id="rId15" Type="http://schemas.openxmlformats.org/officeDocument/2006/relationships/slide" Target="slides/slide11.xml" /><Relationship Id="rId16" Type="http://schemas.openxmlformats.org/officeDocument/2006/relationships/slide" Target="slides/slide12.xml" /><Relationship Id="rId17" Type="http://schemas.openxmlformats.org/officeDocument/2006/relationships/slide" Target="slides/slide13.xml" /><Relationship Id="rId18" Type="http://schemas.openxmlformats.org/officeDocument/2006/relationships/slide" Target="slides/slide14.xml" /><Relationship Id="rId19" Type="http://schemas.openxmlformats.org/officeDocument/2006/relationships/slide" Target="slides/slide15.xml" /><Relationship Id="rId2" Type="http://schemas.openxmlformats.org/officeDocument/2006/relationships/slideMaster" Target="slideMasters/slideMaster2.xml" /><Relationship Id="rId20" Type="http://schemas.openxmlformats.org/officeDocument/2006/relationships/slide" Target="slides/slide16.xml" /><Relationship Id="rId21" Type="http://schemas.openxmlformats.org/officeDocument/2006/relationships/slide" Target="slides/slide17.xml" /><Relationship Id="rId22" Type="http://schemas.openxmlformats.org/officeDocument/2006/relationships/slide" Target="slides/slide18.xml" /><Relationship Id="rId23" Type="http://schemas.openxmlformats.org/officeDocument/2006/relationships/slide" Target="slides/slide19.xml" /><Relationship Id="rId24" Type="http://schemas.openxmlformats.org/officeDocument/2006/relationships/slide" Target="slides/slide20.xml" /><Relationship Id="rId25" Type="http://schemas.openxmlformats.org/officeDocument/2006/relationships/slide" Target="slides/slide21.xml" /><Relationship Id="rId26" Type="http://schemas.openxmlformats.org/officeDocument/2006/relationships/slide" Target="slides/slide22.xml" /><Relationship Id="rId27" Type="http://schemas.openxmlformats.org/officeDocument/2006/relationships/slide" Target="slides/slide23.xml" /><Relationship Id="rId28" Type="http://schemas.openxmlformats.org/officeDocument/2006/relationships/slide" Target="slides/slide24.xml" /><Relationship Id="rId29" Type="http://schemas.openxmlformats.org/officeDocument/2006/relationships/slide" Target="slides/slide25.xml" /><Relationship Id="rId3" Type="http://schemas.openxmlformats.org/officeDocument/2006/relationships/slideMaster" Target="slideMasters/slideMaster3.xml" /><Relationship Id="rId30" Type="http://schemas.openxmlformats.org/officeDocument/2006/relationships/slide" Target="slides/slide26.xml" /><Relationship Id="rId31" Type="http://schemas.openxmlformats.org/officeDocument/2006/relationships/slide" Target="slides/slide27.xml" /><Relationship Id="rId32" Type="http://schemas.openxmlformats.org/officeDocument/2006/relationships/slide" Target="slides/slide28.xml" /><Relationship Id="rId33" Type="http://schemas.openxmlformats.org/officeDocument/2006/relationships/slide" Target="slides/slide29.xml" /><Relationship Id="rId34" Type="http://schemas.openxmlformats.org/officeDocument/2006/relationships/slide" Target="slides/slide30.xml" /><Relationship Id="rId35" Type="http://schemas.openxmlformats.org/officeDocument/2006/relationships/slide" Target="slides/slide31.xml" /><Relationship Id="rId36" Type="http://schemas.openxmlformats.org/officeDocument/2006/relationships/slide" Target="slides/slide32.xml" /><Relationship Id="rId37" Type="http://schemas.openxmlformats.org/officeDocument/2006/relationships/slide" Target="slides/slide33.xml" /><Relationship Id="rId38" Type="http://schemas.openxmlformats.org/officeDocument/2006/relationships/slide" Target="slides/slide34.xml" /><Relationship Id="rId39" Type="http://schemas.openxmlformats.org/officeDocument/2006/relationships/slide" Target="slides/slide35.xml" /><Relationship Id="rId4" Type="http://schemas.openxmlformats.org/officeDocument/2006/relationships/notesMaster" Target="notesMasters/notesMaster1.xml" /><Relationship Id="rId40" Type="http://schemas.openxmlformats.org/officeDocument/2006/relationships/slide" Target="slides/slide36.xml" /><Relationship Id="rId41" Type="http://schemas.openxmlformats.org/officeDocument/2006/relationships/slide" Target="slides/slide37.xml" /><Relationship Id="rId42" Type="http://schemas.openxmlformats.org/officeDocument/2006/relationships/slide" Target="slides/slide38.xml" /><Relationship Id="rId43" Type="http://schemas.openxmlformats.org/officeDocument/2006/relationships/slide" Target="slides/slide39.xml" /><Relationship Id="rId44" Type="http://schemas.openxmlformats.org/officeDocument/2006/relationships/slide" Target="slides/slide40.xml" /><Relationship Id="rId45" Type="http://schemas.openxmlformats.org/officeDocument/2006/relationships/slide" Target="slides/slide41.xml" /><Relationship Id="rId46" Type="http://schemas.openxmlformats.org/officeDocument/2006/relationships/slide" Target="slides/slide42.xml" /><Relationship Id="rId47" Type="http://schemas.openxmlformats.org/officeDocument/2006/relationships/slide" Target="slides/slide43.xml" /><Relationship Id="rId48" Type="http://schemas.openxmlformats.org/officeDocument/2006/relationships/slide" Target="slides/slide44.xml" /><Relationship Id="rId49" Type="http://schemas.openxmlformats.org/officeDocument/2006/relationships/slide" Target="slides/slide45.xml" /><Relationship Id="rId5" Type="http://schemas.openxmlformats.org/officeDocument/2006/relationships/slide" Target="slides/slide1.xml" /><Relationship Id="rId50" Type="http://schemas.openxmlformats.org/officeDocument/2006/relationships/slide" Target="slides/slide46.xml" /><Relationship Id="rId51" Type="http://schemas.openxmlformats.org/officeDocument/2006/relationships/slide" Target="slides/slide47.xml" /><Relationship Id="rId52" Type="http://schemas.openxmlformats.org/officeDocument/2006/relationships/slide" Target="slides/slide48.xml" /><Relationship Id="rId53" Type="http://schemas.openxmlformats.org/officeDocument/2006/relationships/slide" Target="slides/slide49.xml" /><Relationship Id="rId54" Type="http://schemas.openxmlformats.org/officeDocument/2006/relationships/slide" Target="slides/slide50.xml" /><Relationship Id="rId55" Type="http://schemas.openxmlformats.org/officeDocument/2006/relationships/slide" Target="slides/slide51.xml" /><Relationship Id="rId56" Type="http://schemas.openxmlformats.org/officeDocument/2006/relationships/slide" Target="slides/slide52.xml" /><Relationship Id="rId57" Type="http://schemas.openxmlformats.org/officeDocument/2006/relationships/slide" Target="slides/slide53.xml" /><Relationship Id="rId58" Type="http://schemas.openxmlformats.org/officeDocument/2006/relationships/slide" Target="slides/slide54.xml" /><Relationship Id="rId59" Type="http://schemas.openxmlformats.org/officeDocument/2006/relationships/slide" Target="slides/slide55.xml" /><Relationship Id="rId6" Type="http://schemas.openxmlformats.org/officeDocument/2006/relationships/slide" Target="slides/slide2.xml" /><Relationship Id="rId60" Type="http://schemas.openxmlformats.org/officeDocument/2006/relationships/slide" Target="slides/slide56.xml" /><Relationship Id="rId61" Type="http://schemas.openxmlformats.org/officeDocument/2006/relationships/slide" Target="slides/slide57.xml" /><Relationship Id="rId62" Type="http://schemas.openxmlformats.org/officeDocument/2006/relationships/slide" Target="slides/slide58.xml" /><Relationship Id="rId63" Type="http://schemas.openxmlformats.org/officeDocument/2006/relationships/slide" Target="slides/slide59.xml" /><Relationship Id="rId64" Type="http://schemas.openxmlformats.org/officeDocument/2006/relationships/slide" Target="slides/slide60.xml" /><Relationship Id="rId65" Type="http://schemas.openxmlformats.org/officeDocument/2006/relationships/slide" Target="slides/slide61.xml" /><Relationship Id="rId66" Type="http://schemas.openxmlformats.org/officeDocument/2006/relationships/slide" Target="slides/slide62.xml" /><Relationship Id="rId67" Type="http://schemas.openxmlformats.org/officeDocument/2006/relationships/slide" Target="slides/slide63.xml" /><Relationship Id="rId68" Type="http://schemas.openxmlformats.org/officeDocument/2006/relationships/slide" Target="slides/slide64.xml" /><Relationship Id="rId69" Type="http://schemas.openxmlformats.org/officeDocument/2006/relationships/slide" Target="slides/slide65.xml" /><Relationship Id="rId7" Type="http://schemas.openxmlformats.org/officeDocument/2006/relationships/slide" Target="slides/slide3.xml" /><Relationship Id="rId70" Type="http://schemas.openxmlformats.org/officeDocument/2006/relationships/slide" Target="slides/slide66.xml" /><Relationship Id="rId71" Type="http://schemas.openxmlformats.org/officeDocument/2006/relationships/slide" Target="slides/slide67.xml" /><Relationship Id="rId72" Type="http://schemas.openxmlformats.org/officeDocument/2006/relationships/slide" Target="slides/slide68.xml" /><Relationship Id="rId73" Type="http://schemas.openxmlformats.org/officeDocument/2006/relationships/slide" Target="slides/slide69.xml" /><Relationship Id="rId74" Type="http://schemas.openxmlformats.org/officeDocument/2006/relationships/slide" Target="slides/slide70.xml" /><Relationship Id="rId75" Type="http://schemas.openxmlformats.org/officeDocument/2006/relationships/slide" Target="slides/slide71.xml" /><Relationship Id="rId76" Type="http://schemas.openxmlformats.org/officeDocument/2006/relationships/slide" Target="slides/slide72.xml" /><Relationship Id="rId77" Type="http://schemas.openxmlformats.org/officeDocument/2006/relationships/slide" Target="slides/slide73.xml" /><Relationship Id="rId78" Type="http://schemas.openxmlformats.org/officeDocument/2006/relationships/slide" Target="slides/slide74.xml" /><Relationship Id="rId79" Type="http://schemas.openxmlformats.org/officeDocument/2006/relationships/slide" Target="slides/slide75.xml" /><Relationship Id="rId8" Type="http://schemas.openxmlformats.org/officeDocument/2006/relationships/slide" Target="slides/slide4.xml" /><Relationship Id="rId80" Type="http://schemas.openxmlformats.org/officeDocument/2006/relationships/slide" Target="slides/slide76.xml" /><Relationship Id="rId81" Type="http://schemas.openxmlformats.org/officeDocument/2006/relationships/slide" Target="slides/slide77.xml" /><Relationship Id="rId82" Type="http://schemas.openxmlformats.org/officeDocument/2006/relationships/slide" Target="slides/slide78.xml" /><Relationship Id="rId83" Type="http://schemas.openxmlformats.org/officeDocument/2006/relationships/slide" Target="slides/slide79.xml" /><Relationship Id="rId84" Type="http://schemas.openxmlformats.org/officeDocument/2006/relationships/slide" Target="slides/slide80.xml" /><Relationship Id="rId85" Type="http://schemas.openxmlformats.org/officeDocument/2006/relationships/slide" Target="slides/slide81.xml" /><Relationship Id="rId86" Type="http://schemas.openxmlformats.org/officeDocument/2006/relationships/slide" Target="slides/slide82.xml" /><Relationship Id="rId87" Type="http://schemas.openxmlformats.org/officeDocument/2006/relationships/slide" Target="slides/slide83.xml" /><Relationship Id="rId88" Type="http://schemas.openxmlformats.org/officeDocument/2006/relationships/slide" Target="slides/slide84.xml" /><Relationship Id="rId89" Type="http://schemas.openxmlformats.org/officeDocument/2006/relationships/slide" Target="slides/slide85.xml" /><Relationship Id="rId9" Type="http://schemas.openxmlformats.org/officeDocument/2006/relationships/slide" Target="slides/slide5.xml" /><Relationship Id="rId90" Type="http://schemas.openxmlformats.org/officeDocument/2006/relationships/slide" Target="slides/slide86.xml" /><Relationship Id="rId91" Type="http://schemas.openxmlformats.org/officeDocument/2006/relationships/slide" Target="slides/slide87.xml" /><Relationship Id="rId92" Type="http://schemas.openxmlformats.org/officeDocument/2006/relationships/slide" Target="slides/slide88.xml" /><Relationship Id="rId93" Type="http://schemas.openxmlformats.org/officeDocument/2006/relationships/slide" Target="slides/slide89.xml" /><Relationship Id="rId94" Type="http://schemas.openxmlformats.org/officeDocument/2006/relationships/slide" Target="slides/slide90.xml" /><Relationship Id="rId95" Type="http://schemas.openxmlformats.org/officeDocument/2006/relationships/slide" Target="slides/slide91.xml" /><Relationship Id="rId96" Type="http://schemas.openxmlformats.org/officeDocument/2006/relationships/slide" Target="slides/slide92.xml" /><Relationship Id="rId97" Type="http://schemas.openxmlformats.org/officeDocument/2006/relationships/slide" Target="slides/slide93.xml" /><Relationship Id="rId98" Type="http://schemas.openxmlformats.org/officeDocument/2006/relationships/slide" Target="slides/slide94.xml" /><Relationship Id="rId99" Type="http://schemas.openxmlformats.org/officeDocument/2006/relationships/slide" Target="slides/slide95.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27.wmf" /><Relationship Id="rId2" Type="http://schemas.openxmlformats.org/officeDocument/2006/relationships/image" Target="../media/image28.w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50.wmf" /><Relationship Id="rId2" Type="http://schemas.openxmlformats.org/officeDocument/2006/relationships/image" Target="../media/image51.wmf" /><Relationship Id="rId3" Type="http://schemas.openxmlformats.org/officeDocument/2006/relationships/image" Target="../media/image52.w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53.wmf" /><Relationship Id="rId2" Type="http://schemas.openxmlformats.org/officeDocument/2006/relationships/image" Target="../media/image54.w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53.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29.wmf" /><Relationship Id="rId2" Type="http://schemas.openxmlformats.org/officeDocument/2006/relationships/image" Target="../media/image30.w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31.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32.w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33.w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34.wmf" /><Relationship Id="rId2" Type="http://schemas.openxmlformats.org/officeDocument/2006/relationships/image" Target="../media/image35.wmf" /><Relationship Id="rId3" Type="http://schemas.openxmlformats.org/officeDocument/2006/relationships/image" Target="../media/image36.wmf" /><Relationship Id="rId4" Type="http://schemas.openxmlformats.org/officeDocument/2006/relationships/image" Target="../media/image37.w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38.wmf" /><Relationship Id="rId2" Type="http://schemas.openxmlformats.org/officeDocument/2006/relationships/image" Target="../media/image39.wmf" /><Relationship Id="rId3" Type="http://schemas.openxmlformats.org/officeDocument/2006/relationships/image" Target="../media/image40.w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41.wmf" /><Relationship Id="rId2" Type="http://schemas.openxmlformats.org/officeDocument/2006/relationships/image" Target="../media/image42.w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48.wmf" /><Relationship Id="rId2" Type="http://schemas.openxmlformats.org/officeDocument/2006/relationships/image" Target="../media/image49.w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p:bgPr>
    </p:bg>
    <p:spTree>
      <p:nvGrpSpPr>
        <p:cNvPr id="1" name="" title=""/>
        <p:cNvGrpSpPr/>
        <p:nvPr/>
      </p:nvGrpSpPr>
      <p:grpSpPr/>
      <p:sp>
        <p:nvSpPr>
          <p:cNvPr id="75778" name="Rectangle 2">
            <a:extLst>
              <a:ext uri="{FF2B5EF4-FFF2-40B4-BE49-F238E27FC236}"/>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1" hangingPunct="1">
              <a:defRPr sz="1200">
                <a:ea typeface="+mn-ea"/>
                <a:cs typeface="Times New Roman"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CSE 504 Discrete Structures &amp; Foudations of Computer Science</a:t>
            </a:r>
          </a:p>
        </p:txBody>
      </p:sp>
      <p:sp>
        <p:nvSpPr>
          <p:cNvPr id="75779" name="Rectangle 3">
            <a:extLst>
              <a:ext uri="{FF2B5EF4-FFF2-40B4-BE49-F238E27FC236}"/>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sz="1200">
                <a:ea typeface="+mn-ea"/>
                <a:cs typeface="Times New Roman"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Dr. Djamel Bouchaffra</a:t>
            </a:r>
          </a:p>
        </p:txBody>
      </p:sp>
      <p:sp>
        <p:nvSpPr>
          <p:cNvPr id="75780" name="Rectangle 4" title=""/>
          <p:cNvSpPr>
            <a:spLocks noTextEdit="1"/>
          </p:cNvSpPr>
          <p:nvPr>
            <p:ph type="sldImg" idx="2"/>
          </p:nvPr>
        </p:nvSpPr>
        <p:spPr>
          <a:xfrm>
            <a:off x="1143000" y="685800"/>
            <a:ext cx="4572000" cy="3429000"/>
          </a:xfrm>
          <a:prstGeom prst="rect">
            <a:avLst/>
          </a:prstGeom>
          <a:noFill/>
          <a:ln>
            <a:solidFill>
              <a:prstClr val="black"/>
            </a:solidFill>
            <a:miter lim="800000"/>
          </a:ln>
        </p:spPr>
      </p:sp>
      <p:sp>
        <p:nvSpPr>
          <p:cNvPr id="75781" name="Rectangle 5">
            <a:extLst>
              <a:ext uri="{FF2B5EF4-FFF2-40B4-BE49-F238E27FC236}"/>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Fifth level</a:t>
            </a:r>
          </a:p>
        </p:txBody>
      </p:sp>
      <p:sp>
        <p:nvSpPr>
          <p:cNvPr id="75782" name="Rectangle 6">
            <a:extLst>
              <a:ext uri="{FF2B5EF4-FFF2-40B4-BE49-F238E27FC236}"/>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eaLnBrk="1" hangingPunct="1">
              <a:defRPr sz="1200">
                <a:ea typeface="+mn-ea"/>
                <a:cs typeface="Times New Roman"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Ch1 (Part 3)</a:t>
            </a:r>
          </a:p>
        </p:txBody>
      </p:sp>
      <p:sp>
        <p:nvSpPr>
          <p:cNvPr id="75783" name="Rectangle 7">
            <a:extLst>
              <a:ext uri="{FF2B5EF4-FFF2-40B4-BE49-F238E27FC236}"/>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solidFill>
                <a:effectLst/>
                <a:latin typeface="Times New Roman" pitchFamily="18" charset="0"/>
                <a:ea typeface="新細明體" pitchFamily="18" charset="-120"/>
                <a:cs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285E4C79-1754-4B6D-8609-CCFE7821FA6A}" type="slidenum">
              <a:rPr sz="1200">
                <a:ea typeface="Times New Roman" pitchFamily="18" charset="0"/>
              </a:rPr>
              <a:t>‹#›</a:t>
            </a:fld>
            <a:endParaRPr sz="1200">
              <a:ea typeface="Times New Roman" pitchFamily="18" charset="0"/>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65.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92.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96.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98.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02.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03.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04.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06.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07.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08.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68.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109.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110.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111.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11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82.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83.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84.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85.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86.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7.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88.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6802"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93354B79-3EEC-40DD-8BA6-C9CCF199275B}" type="slidenum">
              <a:rPr lang="en-US" altLang="zh-TW" sz="1200">
                <a:latin typeface="Arial"/>
                <a:ea typeface="Times New Roman" pitchFamily="18" charset="0"/>
              </a:rPr>
              <a:t>65</a:t>
            </a:fld>
            <a:endParaRPr lang="en-US" altLang="zh-TW" sz="1200">
              <a:latin typeface="Arial"/>
              <a:ea typeface="Times New Roman" pitchFamily="18" charset="0"/>
            </a:endParaRPr>
          </a:p>
        </p:txBody>
      </p:sp>
      <p:sp>
        <p:nvSpPr>
          <p:cNvPr id="76803" name="Rectangle 2" title=""/>
          <p:cNvSpPr>
            <a:spLocks noRot="1" noTextEdit="1"/>
          </p:cNvSpPr>
          <p:nvPr>
            <p:ph type="sldImg" idx="2"/>
          </p:nvPr>
        </p:nvSpPr>
        <p:spPr>
          <a:xfrm>
            <a:off x="1143000" y="685800"/>
            <a:ext cx="4572000" cy="3429000"/>
          </a:xfrm>
          <a:noFill/>
          <a:ln>
            <a:miter lim="800000"/>
          </a:ln>
        </p:spPr>
      </p:sp>
      <p:sp>
        <p:nvSpPr>
          <p:cNvPr id="76804"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6018"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47D8D1D1-94AD-4743-980B-265DD67D4345}" type="slidenum">
              <a:rPr lang="en-US" altLang="zh-TW" sz="1200">
                <a:latin typeface="Arial"/>
                <a:ea typeface="Times New Roman" pitchFamily="18" charset="0"/>
              </a:rPr>
              <a:t>89</a:t>
            </a:fld>
            <a:endParaRPr lang="en-US" altLang="zh-TW" sz="1200">
              <a:latin typeface="Arial"/>
              <a:ea typeface="Times New Roman" pitchFamily="18" charset="0"/>
            </a:endParaRPr>
          </a:p>
        </p:txBody>
      </p:sp>
      <p:sp>
        <p:nvSpPr>
          <p:cNvPr id="86019" name="Rectangle 2" title=""/>
          <p:cNvSpPr>
            <a:spLocks noGrp="1" noRot="1" noChangeAspect="1" noTextEdit="1"/>
          </p:cNvSpPr>
          <p:nvPr>
            <p:ph type="sldImg" idx="2"/>
          </p:nvPr>
        </p:nvSpPr>
        <p:spPr>
          <a:xfrm>
            <a:off x="1143000" y="685800"/>
            <a:ext cx="4572000" cy="3429000"/>
          </a:xfrm>
          <a:noFill/>
          <a:ln>
            <a:miter lim="800000"/>
          </a:ln>
        </p:spPr>
      </p:sp>
      <p:sp>
        <p:nvSpPr>
          <p:cNvPr id="86020"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7042"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2D992035-3B2C-4BAC-AB79-16B9CE31359F}" type="slidenum">
              <a:rPr lang="en-US" altLang="zh-TW" sz="1200">
                <a:latin typeface="Arial"/>
                <a:ea typeface="Times New Roman" pitchFamily="18" charset="0"/>
              </a:rPr>
              <a:t>92</a:t>
            </a:fld>
            <a:endParaRPr lang="en-US" altLang="zh-TW" sz="1200">
              <a:latin typeface="Arial"/>
              <a:ea typeface="Times New Roman" pitchFamily="18" charset="0"/>
            </a:endParaRPr>
          </a:p>
        </p:txBody>
      </p:sp>
      <p:sp>
        <p:nvSpPr>
          <p:cNvPr id="87043" name="Rectangle 2" title=""/>
          <p:cNvSpPr>
            <a:spLocks noGrp="1" noRot="1" noChangeAspect="1" noTextEdit="1"/>
          </p:cNvSpPr>
          <p:nvPr>
            <p:ph type="sldImg" idx="2"/>
          </p:nvPr>
        </p:nvSpPr>
        <p:spPr>
          <a:xfrm>
            <a:off x="1143000" y="685800"/>
            <a:ext cx="4572000" cy="3429000"/>
          </a:xfrm>
          <a:noFill/>
          <a:ln>
            <a:miter lim="800000"/>
          </a:ln>
        </p:spPr>
      </p:sp>
      <p:sp>
        <p:nvSpPr>
          <p:cNvPr id="87044"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8066"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135F0818-4DCB-4FA5-80A5-5F961C27359A}" type="slidenum">
              <a:rPr lang="en-US" altLang="zh-TW" sz="1200">
                <a:latin typeface="Arial"/>
                <a:ea typeface="Times New Roman" pitchFamily="18" charset="0"/>
              </a:rPr>
              <a:t>96</a:t>
            </a:fld>
            <a:endParaRPr lang="en-US" altLang="zh-TW" sz="1200">
              <a:latin typeface="Arial"/>
              <a:ea typeface="Times New Roman" pitchFamily="18" charset="0"/>
            </a:endParaRPr>
          </a:p>
        </p:txBody>
      </p:sp>
      <p:sp>
        <p:nvSpPr>
          <p:cNvPr id="88067" name="Rectangle 2" title=""/>
          <p:cNvSpPr>
            <a:spLocks noGrp="1" noRot="1" noChangeAspect="1" noTextEdit="1"/>
          </p:cNvSpPr>
          <p:nvPr>
            <p:ph type="sldImg" idx="2"/>
          </p:nvPr>
        </p:nvSpPr>
        <p:spPr>
          <a:xfrm>
            <a:off x="1143000" y="685800"/>
            <a:ext cx="4572000" cy="3429000"/>
          </a:xfrm>
          <a:noFill/>
          <a:ln>
            <a:miter lim="800000"/>
          </a:ln>
        </p:spPr>
      </p:sp>
      <p:sp>
        <p:nvSpPr>
          <p:cNvPr id="88068"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9090"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98AB9A66-F408-4D90-810E-838F864574AB}" type="slidenum">
              <a:rPr lang="en-US" altLang="zh-TW" sz="1200">
                <a:latin typeface="Arial"/>
                <a:ea typeface="Times New Roman" pitchFamily="18" charset="0"/>
              </a:rPr>
              <a:t>98</a:t>
            </a:fld>
            <a:endParaRPr lang="en-US" altLang="zh-TW" sz="1200">
              <a:latin typeface="Arial"/>
              <a:ea typeface="Times New Roman" pitchFamily="18" charset="0"/>
            </a:endParaRPr>
          </a:p>
        </p:txBody>
      </p:sp>
      <p:sp>
        <p:nvSpPr>
          <p:cNvPr id="89091" name="Rectangle 2" title=""/>
          <p:cNvSpPr>
            <a:spLocks noGrp="1" noRot="1" noChangeAspect="1" noTextEdit="1"/>
          </p:cNvSpPr>
          <p:nvPr>
            <p:ph type="sldImg" idx="2"/>
          </p:nvPr>
        </p:nvSpPr>
        <p:spPr>
          <a:xfrm>
            <a:off x="1143000" y="685800"/>
            <a:ext cx="4572000" cy="3429000"/>
          </a:xfrm>
          <a:noFill/>
          <a:ln>
            <a:miter lim="800000"/>
          </a:ln>
        </p:spPr>
      </p:sp>
      <p:sp>
        <p:nvSpPr>
          <p:cNvPr id="89092"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0114" name="Rectangle 7" title=""/>
          <p:cNvSpPr txBox="1">
            <a:spLocks noGrp="1"/>
          </p:cNvSpPr>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D6496656-B3C1-47BE-905A-060D744360D0}" type="slidenum">
              <a:rPr lang="en-US" altLang="zh-TW" sz="1200">
                <a:ea typeface="Times New Roman" pitchFamily="18" charset="0"/>
              </a:rPr>
              <a:t>102</a:t>
            </a:fld>
            <a:endParaRPr lang="en-US" altLang="zh-TW" sz="1200">
              <a:ea typeface="Times New Roman" pitchFamily="18" charset="0"/>
            </a:endParaRPr>
          </a:p>
        </p:txBody>
      </p:sp>
      <p:sp>
        <p:nvSpPr>
          <p:cNvPr id="90115" name="Rectangle 2" title=""/>
          <p:cNvSpPr>
            <a:spLocks noGrp="1" noRot="1" noChangeAspect="1" noTextEdit="1"/>
          </p:cNvSpPr>
          <p:nvPr>
            <p:ph type="sldImg" idx="2"/>
          </p:nvPr>
        </p:nvSpPr>
        <p:spPr>
          <a:xfrm>
            <a:off x="1143000" y="685800"/>
            <a:ext cx="4572000" cy="3429000"/>
          </a:xfrm>
          <a:noFill/>
          <a:ln>
            <a:miter lim="800000"/>
          </a:ln>
        </p:spPr>
      </p:sp>
      <p:sp>
        <p:nvSpPr>
          <p:cNvPr id="90116"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1138" name="Rectangle 7" title=""/>
          <p:cNvSpPr txBox="1">
            <a:spLocks noGrp="1"/>
          </p:cNvSpPr>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69039169-523F-460B-9C62-E924DEFA2571}" type="slidenum">
              <a:rPr lang="en-US" altLang="zh-TW" sz="1200">
                <a:ea typeface="Times New Roman" pitchFamily="18" charset="0"/>
              </a:rPr>
              <a:t>103</a:t>
            </a:fld>
            <a:endParaRPr lang="en-US" altLang="zh-TW" sz="1200">
              <a:ea typeface="Times New Roman" pitchFamily="18" charset="0"/>
            </a:endParaRPr>
          </a:p>
        </p:txBody>
      </p:sp>
      <p:sp>
        <p:nvSpPr>
          <p:cNvPr id="91139" name="Rectangle 2" title=""/>
          <p:cNvSpPr>
            <a:spLocks noGrp="1" noRot="1" noChangeAspect="1" noTextEdit="1"/>
          </p:cNvSpPr>
          <p:nvPr>
            <p:ph type="sldImg" idx="2"/>
          </p:nvPr>
        </p:nvSpPr>
        <p:spPr>
          <a:xfrm>
            <a:off x="1143000" y="685800"/>
            <a:ext cx="4572000" cy="3429000"/>
          </a:xfrm>
          <a:noFill/>
          <a:ln>
            <a:miter lim="800000"/>
          </a:ln>
        </p:spPr>
      </p:sp>
      <p:sp>
        <p:nvSpPr>
          <p:cNvPr id="91140"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2162"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8A6DFEC2-8566-4E4A-86FA-2BE890B2076F}" type="slidenum">
              <a:rPr lang="en-US" altLang="zh-TW" sz="1200">
                <a:latin typeface="Arial"/>
                <a:ea typeface="Times New Roman" pitchFamily="18" charset="0"/>
              </a:rPr>
              <a:t>104</a:t>
            </a:fld>
            <a:endParaRPr lang="en-US" altLang="zh-TW" sz="1200">
              <a:latin typeface="Arial"/>
              <a:ea typeface="Times New Roman" pitchFamily="18" charset="0"/>
            </a:endParaRPr>
          </a:p>
        </p:txBody>
      </p:sp>
      <p:sp>
        <p:nvSpPr>
          <p:cNvPr id="92163" name="Rectangle 2" title=""/>
          <p:cNvSpPr>
            <a:spLocks noGrp="1" noRot="1" noChangeAspect="1" noTextEdit="1"/>
          </p:cNvSpPr>
          <p:nvPr>
            <p:ph type="sldImg" idx="2"/>
          </p:nvPr>
        </p:nvSpPr>
        <p:spPr>
          <a:xfrm>
            <a:off x="1143000" y="685800"/>
            <a:ext cx="4572000" cy="3429000"/>
          </a:xfrm>
          <a:noFill/>
          <a:ln>
            <a:miter lim="800000"/>
          </a:ln>
        </p:spPr>
      </p:sp>
      <p:sp>
        <p:nvSpPr>
          <p:cNvPr id="92164"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3186"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293499F1-3104-4037-BCD6-35A084502DA2}" type="slidenum">
              <a:rPr lang="en-US" altLang="zh-TW" sz="1200">
                <a:latin typeface="Arial"/>
                <a:ea typeface="Times New Roman" pitchFamily="18" charset="0"/>
              </a:rPr>
              <a:t>106</a:t>
            </a:fld>
            <a:endParaRPr lang="en-US" altLang="zh-TW" sz="1200">
              <a:latin typeface="Arial"/>
              <a:ea typeface="Times New Roman" pitchFamily="18" charset="0"/>
            </a:endParaRPr>
          </a:p>
        </p:txBody>
      </p:sp>
      <p:sp>
        <p:nvSpPr>
          <p:cNvPr id="93187" name="Rectangle 2" title=""/>
          <p:cNvSpPr>
            <a:spLocks noGrp="1" noRot="1" noChangeAspect="1" noTextEdit="1"/>
          </p:cNvSpPr>
          <p:nvPr>
            <p:ph type="sldImg" idx="2"/>
          </p:nvPr>
        </p:nvSpPr>
        <p:spPr>
          <a:xfrm>
            <a:off x="1143000" y="685800"/>
            <a:ext cx="4572000" cy="3429000"/>
          </a:xfrm>
          <a:noFill/>
          <a:ln>
            <a:miter lim="800000"/>
          </a:ln>
        </p:spPr>
      </p:sp>
      <p:sp>
        <p:nvSpPr>
          <p:cNvPr id="93188"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4210"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E7B39512-7D94-4BE4-86BE-6CF65007F69A}" type="slidenum">
              <a:rPr lang="en-US" altLang="zh-TW" sz="1200">
                <a:latin typeface="Arial"/>
                <a:ea typeface="Times New Roman" pitchFamily="18" charset="0"/>
              </a:rPr>
              <a:t>107</a:t>
            </a:fld>
            <a:endParaRPr lang="en-US" altLang="zh-TW" sz="1200">
              <a:latin typeface="Arial"/>
              <a:ea typeface="Times New Roman" pitchFamily="18" charset="0"/>
            </a:endParaRPr>
          </a:p>
        </p:txBody>
      </p:sp>
      <p:sp>
        <p:nvSpPr>
          <p:cNvPr id="94211" name="Rectangle 2" title=""/>
          <p:cNvSpPr>
            <a:spLocks noGrp="1" noRot="1" noChangeAspect="1" noTextEdit="1"/>
          </p:cNvSpPr>
          <p:nvPr>
            <p:ph type="sldImg" idx="2"/>
          </p:nvPr>
        </p:nvSpPr>
        <p:spPr>
          <a:xfrm>
            <a:off x="1143000" y="685800"/>
            <a:ext cx="4572000" cy="3429000"/>
          </a:xfrm>
          <a:noFill/>
          <a:ln>
            <a:miter lim="800000"/>
          </a:ln>
        </p:spPr>
      </p:sp>
      <p:sp>
        <p:nvSpPr>
          <p:cNvPr id="94212"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5234" name="Rectangle 7" title=""/>
          <p:cNvSpPr txBox="1">
            <a:spLocks noGrp="1"/>
          </p:cNvSpPr>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48FB15AB-C87A-44EB-8694-60F101FA5962}" type="slidenum">
              <a:rPr lang="en-US" altLang="zh-TW" sz="1200">
                <a:ea typeface="Times New Roman" pitchFamily="18" charset="0"/>
              </a:rPr>
              <a:t>108</a:t>
            </a:fld>
            <a:endParaRPr lang="en-US" altLang="zh-TW" sz="1200">
              <a:ea typeface="Times New Roman" pitchFamily="18" charset="0"/>
            </a:endParaRPr>
          </a:p>
        </p:txBody>
      </p:sp>
      <p:sp>
        <p:nvSpPr>
          <p:cNvPr id="95235" name="Rectangle 2" title=""/>
          <p:cNvSpPr>
            <a:spLocks noGrp="1" noRot="1" noChangeAspect="1" noTextEdit="1"/>
          </p:cNvSpPr>
          <p:nvPr>
            <p:ph type="sldImg" idx="2"/>
          </p:nvPr>
        </p:nvSpPr>
        <p:spPr>
          <a:xfrm>
            <a:off x="1143000" y="685800"/>
            <a:ext cx="4572000" cy="3429000"/>
          </a:xfrm>
          <a:noFill/>
          <a:ln>
            <a:miter lim="800000"/>
          </a:ln>
        </p:spPr>
      </p:sp>
      <p:sp>
        <p:nvSpPr>
          <p:cNvPr id="95236"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7826"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00960431-7809-41AD-B058-3B114263E37A}" type="slidenum">
              <a:rPr lang="en-US" altLang="zh-TW" sz="1200">
                <a:latin typeface="Arial"/>
                <a:ea typeface="Times New Roman" pitchFamily="18" charset="0"/>
              </a:rPr>
              <a:t>68</a:t>
            </a:fld>
            <a:endParaRPr lang="en-US" altLang="zh-TW" sz="1200">
              <a:latin typeface="Arial"/>
              <a:ea typeface="Times New Roman" pitchFamily="18" charset="0"/>
            </a:endParaRPr>
          </a:p>
        </p:txBody>
      </p:sp>
      <p:sp>
        <p:nvSpPr>
          <p:cNvPr id="77827" name="Rectangle 2" title=""/>
          <p:cNvSpPr>
            <a:spLocks noRot="1" noTextEdit="1"/>
          </p:cNvSpPr>
          <p:nvPr>
            <p:ph type="sldImg" idx="2"/>
          </p:nvPr>
        </p:nvSpPr>
        <p:spPr>
          <a:xfrm>
            <a:off x="1143000" y="685800"/>
            <a:ext cx="4572000" cy="3429000"/>
          </a:xfrm>
          <a:noFill/>
          <a:ln>
            <a:miter lim="800000"/>
          </a:ln>
        </p:spPr>
      </p:sp>
      <p:sp>
        <p:nvSpPr>
          <p:cNvPr id="77828"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6258" name="Rectangle 7" title=""/>
          <p:cNvSpPr txBox="1">
            <a:spLocks noGrp="1"/>
          </p:cNvSpPr>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08C470CF-775A-49B4-9572-472726DA9855}" type="slidenum">
              <a:rPr lang="en-US" altLang="zh-TW" sz="1200">
                <a:ea typeface="Times New Roman" pitchFamily="18" charset="0"/>
              </a:rPr>
              <a:t>109</a:t>
            </a:fld>
            <a:endParaRPr lang="en-US" altLang="zh-TW" sz="1200">
              <a:ea typeface="Times New Roman" pitchFamily="18" charset="0"/>
            </a:endParaRPr>
          </a:p>
        </p:txBody>
      </p:sp>
      <p:sp>
        <p:nvSpPr>
          <p:cNvPr id="96259" name="Rectangle 2" title=""/>
          <p:cNvSpPr>
            <a:spLocks noGrp="1" noRot="1" noChangeAspect="1" noTextEdit="1"/>
          </p:cNvSpPr>
          <p:nvPr>
            <p:ph type="sldImg" idx="2"/>
          </p:nvPr>
        </p:nvSpPr>
        <p:spPr>
          <a:xfrm>
            <a:off x="1143000" y="685800"/>
            <a:ext cx="4572000" cy="3429000"/>
          </a:xfrm>
          <a:noFill/>
          <a:ln>
            <a:miter lim="800000"/>
          </a:ln>
        </p:spPr>
      </p:sp>
      <p:sp>
        <p:nvSpPr>
          <p:cNvPr id="96260"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7282"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4E8FAF80-E7D6-4215-B579-76839E8FE3A1}" type="slidenum">
              <a:rPr lang="en-US" altLang="zh-TW" sz="1200">
                <a:latin typeface="Arial"/>
                <a:ea typeface="Times New Roman" pitchFamily="18" charset="0"/>
              </a:rPr>
              <a:t>110</a:t>
            </a:fld>
            <a:endParaRPr lang="en-US" altLang="zh-TW" sz="1200">
              <a:latin typeface="Arial"/>
              <a:ea typeface="Times New Roman" pitchFamily="18" charset="0"/>
            </a:endParaRPr>
          </a:p>
        </p:txBody>
      </p:sp>
      <p:sp>
        <p:nvSpPr>
          <p:cNvPr id="97283" name="Rectangle 2" title=""/>
          <p:cNvSpPr>
            <a:spLocks noGrp="1" noRot="1" noChangeAspect="1" noTextEdit="1"/>
          </p:cNvSpPr>
          <p:nvPr>
            <p:ph type="sldImg" idx="2"/>
          </p:nvPr>
        </p:nvSpPr>
        <p:spPr>
          <a:xfrm>
            <a:off x="1143000" y="685800"/>
            <a:ext cx="4572000" cy="3429000"/>
          </a:xfrm>
          <a:noFill/>
          <a:ln>
            <a:miter lim="800000"/>
          </a:ln>
        </p:spPr>
      </p:sp>
      <p:sp>
        <p:nvSpPr>
          <p:cNvPr id="97284"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8306" name="Rectangle 7" title=""/>
          <p:cNvSpPr txBox="1">
            <a:spLocks noGrp="1"/>
          </p:cNvSpPr>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CA837074-3C09-4C5A-AA58-C7EFB40EDA78}" type="slidenum">
              <a:rPr lang="en-US" altLang="zh-TW" sz="1200">
                <a:ea typeface="Times New Roman" pitchFamily="18" charset="0"/>
              </a:rPr>
              <a:t>111</a:t>
            </a:fld>
            <a:endParaRPr lang="en-US" altLang="zh-TW" sz="1200">
              <a:ea typeface="Times New Roman" pitchFamily="18" charset="0"/>
            </a:endParaRPr>
          </a:p>
        </p:txBody>
      </p:sp>
      <p:sp>
        <p:nvSpPr>
          <p:cNvPr id="98307" name="Rectangle 2" title=""/>
          <p:cNvSpPr>
            <a:spLocks noGrp="1" noRot="1" noChangeAspect="1" noTextEdit="1"/>
          </p:cNvSpPr>
          <p:nvPr>
            <p:ph type="sldImg" idx="2"/>
          </p:nvPr>
        </p:nvSpPr>
        <p:spPr>
          <a:xfrm>
            <a:off x="1143000" y="685800"/>
            <a:ext cx="4572000" cy="3429000"/>
          </a:xfrm>
          <a:noFill/>
          <a:ln>
            <a:miter lim="800000"/>
          </a:ln>
        </p:spPr>
      </p:sp>
      <p:sp>
        <p:nvSpPr>
          <p:cNvPr id="98308"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9330" name="Rectangle 7" title=""/>
          <p:cNvSpPr txBox="1">
            <a:spLocks noGrp="1"/>
          </p:cNvSpPr>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084CB57C-A0F1-4F3C-81A9-01A14FDCB77D}" type="slidenum">
              <a:rPr lang="en-US" altLang="zh-TW" sz="1200">
                <a:ea typeface="Times New Roman" pitchFamily="18" charset="0"/>
              </a:rPr>
              <a:t>112</a:t>
            </a:fld>
            <a:endParaRPr lang="en-US" altLang="zh-TW" sz="1200">
              <a:ea typeface="Times New Roman" pitchFamily="18" charset="0"/>
            </a:endParaRPr>
          </a:p>
        </p:txBody>
      </p:sp>
      <p:sp>
        <p:nvSpPr>
          <p:cNvPr id="99331" name="Rectangle 2" title=""/>
          <p:cNvSpPr>
            <a:spLocks noGrp="1" noRot="1" noChangeAspect="1" noTextEdit="1"/>
          </p:cNvSpPr>
          <p:nvPr>
            <p:ph type="sldImg" idx="2"/>
          </p:nvPr>
        </p:nvSpPr>
        <p:spPr>
          <a:xfrm>
            <a:off x="1143000" y="685800"/>
            <a:ext cx="4572000" cy="3429000"/>
          </a:xfrm>
          <a:noFill/>
          <a:ln>
            <a:miter lim="800000"/>
          </a:ln>
        </p:spPr>
      </p:sp>
      <p:sp>
        <p:nvSpPr>
          <p:cNvPr id="99332"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8850"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52CDC207-A55F-4B86-83EF-0F0697E1C352}" type="slidenum">
              <a:rPr lang="en-US" altLang="zh-TW" sz="1200">
                <a:latin typeface="Arial"/>
                <a:ea typeface="Times New Roman" pitchFamily="18" charset="0"/>
              </a:rPr>
              <a:t>82</a:t>
            </a:fld>
            <a:endParaRPr lang="en-US" altLang="zh-TW" sz="1200">
              <a:latin typeface="Arial"/>
              <a:ea typeface="Times New Roman" pitchFamily="18" charset="0"/>
            </a:endParaRPr>
          </a:p>
        </p:txBody>
      </p:sp>
      <p:sp>
        <p:nvSpPr>
          <p:cNvPr id="78851" name="Rectangle 2" title=""/>
          <p:cNvSpPr>
            <a:spLocks noGrp="1" noRot="1" noChangeAspect="1" noTextEdit="1"/>
          </p:cNvSpPr>
          <p:nvPr>
            <p:ph type="sldImg" idx="2"/>
          </p:nvPr>
        </p:nvSpPr>
        <p:spPr>
          <a:xfrm>
            <a:off x="1143000" y="685800"/>
            <a:ext cx="4572000" cy="3429000"/>
          </a:xfrm>
          <a:noFill/>
          <a:ln>
            <a:miter lim="800000"/>
          </a:ln>
        </p:spPr>
      </p:sp>
      <p:sp>
        <p:nvSpPr>
          <p:cNvPr id="78852"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9874"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6BCDCC5F-1BF7-4AB8-9C90-7A0341B821E1}" type="slidenum">
              <a:rPr lang="en-US" altLang="zh-TW" sz="1200">
                <a:latin typeface="Arial"/>
                <a:ea typeface="Times New Roman" pitchFamily="18" charset="0"/>
              </a:rPr>
              <a:t>83</a:t>
            </a:fld>
            <a:endParaRPr lang="en-US" altLang="zh-TW" sz="1200">
              <a:latin typeface="Arial"/>
              <a:ea typeface="Times New Roman" pitchFamily="18" charset="0"/>
            </a:endParaRPr>
          </a:p>
        </p:txBody>
      </p:sp>
      <p:sp>
        <p:nvSpPr>
          <p:cNvPr id="79875" name="Rectangle 2" title=""/>
          <p:cNvSpPr>
            <a:spLocks noGrp="1" noRot="1" noChangeAspect="1" noTextEdit="1"/>
          </p:cNvSpPr>
          <p:nvPr>
            <p:ph type="sldImg" idx="2"/>
          </p:nvPr>
        </p:nvSpPr>
        <p:spPr>
          <a:xfrm>
            <a:off x="1143000" y="685800"/>
            <a:ext cx="4572000" cy="3429000"/>
          </a:xfrm>
          <a:noFill/>
          <a:ln>
            <a:miter lim="800000"/>
          </a:ln>
        </p:spPr>
      </p:sp>
      <p:sp>
        <p:nvSpPr>
          <p:cNvPr id="79876"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0898"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1CA9A70D-98E7-42BA-9911-F181A8697AC4}" type="slidenum">
              <a:rPr lang="en-US" altLang="zh-TW" sz="1200">
                <a:latin typeface="Arial"/>
                <a:ea typeface="Times New Roman" pitchFamily="18" charset="0"/>
              </a:rPr>
              <a:t>84</a:t>
            </a:fld>
            <a:endParaRPr lang="en-US" altLang="zh-TW" sz="1200">
              <a:latin typeface="Arial"/>
              <a:ea typeface="Times New Roman" pitchFamily="18" charset="0"/>
            </a:endParaRPr>
          </a:p>
        </p:txBody>
      </p:sp>
      <p:sp>
        <p:nvSpPr>
          <p:cNvPr id="80899" name="Rectangle 2" title=""/>
          <p:cNvSpPr>
            <a:spLocks noGrp="1" noRot="1" noChangeAspect="1" noTextEdit="1"/>
          </p:cNvSpPr>
          <p:nvPr>
            <p:ph type="sldImg" idx="2"/>
          </p:nvPr>
        </p:nvSpPr>
        <p:spPr>
          <a:xfrm>
            <a:off x="1143000" y="685800"/>
            <a:ext cx="4572000" cy="3429000"/>
          </a:xfrm>
          <a:noFill/>
          <a:ln>
            <a:miter lim="800000"/>
          </a:ln>
        </p:spPr>
      </p:sp>
      <p:sp>
        <p:nvSpPr>
          <p:cNvPr id="80900"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1922"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769ABE98-FA8D-4226-AEE6-45113B1CDE3C}" type="slidenum">
              <a:rPr lang="en-US" altLang="zh-TW" sz="1200">
                <a:latin typeface="Arial"/>
                <a:ea typeface="Times New Roman" pitchFamily="18" charset="0"/>
              </a:rPr>
              <a:t>85</a:t>
            </a:fld>
            <a:endParaRPr lang="en-US" altLang="zh-TW" sz="1200">
              <a:latin typeface="Arial"/>
              <a:ea typeface="Times New Roman" pitchFamily="18" charset="0"/>
            </a:endParaRPr>
          </a:p>
        </p:txBody>
      </p:sp>
      <p:sp>
        <p:nvSpPr>
          <p:cNvPr id="81923" name="Rectangle 2" title=""/>
          <p:cNvSpPr>
            <a:spLocks noGrp="1" noRot="1" noChangeAspect="1" noTextEdit="1"/>
          </p:cNvSpPr>
          <p:nvPr>
            <p:ph type="sldImg" idx="2"/>
          </p:nvPr>
        </p:nvSpPr>
        <p:spPr>
          <a:xfrm>
            <a:off x="1143000" y="685800"/>
            <a:ext cx="4572000" cy="3429000"/>
          </a:xfrm>
          <a:noFill/>
          <a:ln>
            <a:miter lim="800000"/>
          </a:ln>
        </p:spPr>
      </p:sp>
      <p:sp>
        <p:nvSpPr>
          <p:cNvPr id="81924"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2946"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F6210698-D5D6-4965-9F91-3411D4735581}" type="slidenum">
              <a:rPr lang="en-US" altLang="zh-TW" sz="1200">
                <a:latin typeface="Arial"/>
                <a:ea typeface="Times New Roman" pitchFamily="18" charset="0"/>
              </a:rPr>
              <a:t>86</a:t>
            </a:fld>
            <a:endParaRPr lang="en-US" altLang="zh-TW" sz="1200">
              <a:latin typeface="Arial"/>
              <a:ea typeface="Times New Roman" pitchFamily="18" charset="0"/>
            </a:endParaRPr>
          </a:p>
        </p:txBody>
      </p:sp>
      <p:sp>
        <p:nvSpPr>
          <p:cNvPr id="82947" name="Rectangle 2" title=""/>
          <p:cNvSpPr>
            <a:spLocks noGrp="1" noRot="1" noChangeAspect="1" noTextEdit="1"/>
          </p:cNvSpPr>
          <p:nvPr>
            <p:ph type="sldImg" idx="2"/>
          </p:nvPr>
        </p:nvSpPr>
        <p:spPr>
          <a:xfrm>
            <a:off x="1143000" y="685800"/>
            <a:ext cx="4572000" cy="3429000"/>
          </a:xfrm>
          <a:noFill/>
          <a:ln>
            <a:miter lim="800000"/>
          </a:ln>
        </p:spPr>
      </p:sp>
      <p:sp>
        <p:nvSpPr>
          <p:cNvPr id="82948"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3970"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4CA67D48-518F-4A2B-833B-F32040FA0921}" type="slidenum">
              <a:rPr lang="en-US" altLang="zh-TW" sz="1200">
                <a:latin typeface="Arial"/>
                <a:ea typeface="Times New Roman" pitchFamily="18" charset="0"/>
              </a:rPr>
              <a:t>87</a:t>
            </a:fld>
            <a:endParaRPr lang="en-US" altLang="zh-TW" sz="1200">
              <a:latin typeface="Arial"/>
              <a:ea typeface="Times New Roman" pitchFamily="18" charset="0"/>
            </a:endParaRPr>
          </a:p>
        </p:txBody>
      </p:sp>
      <p:sp>
        <p:nvSpPr>
          <p:cNvPr id="83971" name="Rectangle 2" title=""/>
          <p:cNvSpPr>
            <a:spLocks noGrp="1" noRot="1" noChangeAspect="1" noTextEdit="1"/>
          </p:cNvSpPr>
          <p:nvPr>
            <p:ph type="sldImg" idx="2"/>
          </p:nvPr>
        </p:nvSpPr>
        <p:spPr>
          <a:xfrm>
            <a:off x="1143000" y="685800"/>
            <a:ext cx="4572000" cy="3429000"/>
          </a:xfrm>
          <a:noFill/>
          <a:ln>
            <a:miter lim="800000"/>
          </a:ln>
        </p:spPr>
      </p:sp>
      <p:sp>
        <p:nvSpPr>
          <p:cNvPr id="83972"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4994"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03F6BC34-B10E-4282-9781-A24D8B7D68DF}" type="slidenum">
              <a:rPr lang="en-US" altLang="zh-TW" sz="1200">
                <a:latin typeface="Arial"/>
                <a:ea typeface="Times New Roman" pitchFamily="18" charset="0"/>
              </a:rPr>
              <a:t>88</a:t>
            </a:fld>
            <a:endParaRPr lang="en-US" altLang="zh-TW" sz="1200">
              <a:latin typeface="Arial"/>
              <a:ea typeface="Times New Roman" pitchFamily="18" charset="0"/>
            </a:endParaRPr>
          </a:p>
        </p:txBody>
      </p:sp>
      <p:sp>
        <p:nvSpPr>
          <p:cNvPr id="84995" name="Rectangle 2" title=""/>
          <p:cNvSpPr>
            <a:spLocks noGrp="1" noRot="1" noChangeAspect="1" noTextEdit="1"/>
          </p:cNvSpPr>
          <p:nvPr>
            <p:ph type="sldImg" idx="2"/>
          </p:nvPr>
        </p:nvSpPr>
        <p:spPr>
          <a:xfrm>
            <a:off x="1143000" y="685800"/>
            <a:ext cx="4572000" cy="3429000"/>
          </a:xfrm>
          <a:noFill/>
          <a:ln>
            <a:miter lim="800000"/>
          </a:ln>
        </p:spPr>
      </p:sp>
      <p:sp>
        <p:nvSpPr>
          <p:cNvPr id="84996"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1" lang="en-US" altLang="en-US" sz="1200" b="0" i="0" u="none" baseline="0">
                <a:solidFill>
                  <a:schemeClr val="tx1"/>
                </a:solidFill>
                <a:effectLst/>
                <a:latin typeface="Times New Roman" pitchFamily="18" charset="0"/>
                <a:ea typeface="Times New Roman" pitchFamily="18" charset="0"/>
              </a:defRPr>
            </a:lvl5pPr>
          </a:lstStyle>
          <a:p>
            <a:pPr marL="0" lvl="0" indent="0" eaLnBrk="1" hangingPunct="1"/>
            <a:endParaRPr lang="zh-TW" altLang="zh-TW">
              <a:latin typeface="Arial"/>
              <a:ea typeface="新細明體" pitchFamily="18" charset="-120"/>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9154E927-11C7-41C0-BBE1-712B506404B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C140BA0F-BC9B-4753-9D81-CE88615FE96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A6BE8B56-1B4F-4FD9-ADD3-3B50C5F91B5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r>
              <a:rPr lang="en-US"/>
              <a:t>© by Kenneth H. Rosen, </a:t>
            </a:r>
            <a:r>
              <a:rPr lang="en-US" i="1"/>
              <a:t>Discrete Mathematics &amp; its Applications</a:t>
            </a:r>
            <a:r>
              <a:rPr lang="en-US"/>
              <a:t>, Sifth Edition, Mc Graw-Hill, 2007</a:t>
            </a:r>
          </a:p>
        </p:txBody>
      </p:sp>
      <p:sp>
        <p:nvSpPr>
          <p:cNvPr id="5" name="Rectangle 6"/>
          <p:cNvSpPr>
            <a:spLocks noGrp="1" noChangeArrowheads="1"/>
          </p:cNvSpPr>
          <p:nvPr>
            <p:ph type="sldNum" sz="quarter" idx="11"/>
          </p:nvPr>
        </p:nvSpPr>
        <p:spPr/>
        <p:txBody>
          <a:bodyPr/>
          <a:lstStyle>
            <a:lvl1pPr>
              <a:defRPr/>
            </a:lvl1pPr>
          </a:lstStyle>
          <a:p>
            <a:fld id="{65189367-FBE1-4E1F-B8B7-75715B7140D6}" type="slidenum">
              <a:rPr lang="en-US"/>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23F7333A-EB9F-46E8-BA0B-C577A329B407}" type="datetimeFigureOut">
              <a:rPr lang="en-US"/>
              <a:pPr>
                <a:defRPr/>
              </a:pPr>
              <a:t>9/18/2019</a:t>
            </a:fld>
            <a:endParaRPr lang="en-US"/>
          </a:p>
        </p:txBody>
      </p:sp>
      <p:sp>
        <p:nvSpPr>
          <p:cNvPr id="5" name="Rectangle 6"/>
          <p:cNvSpPr>
            <a:spLocks noGrp="1" noChangeArrowheads="1"/>
          </p:cNvSpPr>
          <p:nvPr>
            <p:ph type="sldNum" sz="quarter" idx="11"/>
          </p:nvPr>
        </p:nvSpPr>
        <p:spPr/>
        <p:txBody>
          <a:bodyPr/>
          <a:lstStyle>
            <a:lvl1pPr>
              <a:defRPr/>
            </a:lvl1pPr>
          </a:lstStyle>
          <a:p>
            <a:fld id="{D0C32882-F2C1-4675-8726-D9F0B470FB9F}" type="slidenum">
              <a:rPr lang="en-US"/>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50ECD3C4-0E9C-4A4D-B80F-8C4DE0053CDC}" type="datetimeFigureOut">
              <a:rPr lang="en-US"/>
              <a:pPr>
                <a:defRPr/>
              </a:pPr>
              <a:t>9/18/2019</a:t>
            </a:fld>
            <a:endParaRPr lang="en-US"/>
          </a:p>
        </p:txBody>
      </p:sp>
      <p:sp>
        <p:nvSpPr>
          <p:cNvPr id="5" name="Rectangle 6"/>
          <p:cNvSpPr>
            <a:spLocks noGrp="1" noChangeArrowheads="1"/>
          </p:cNvSpPr>
          <p:nvPr>
            <p:ph type="sldNum" sz="quarter" idx="11"/>
          </p:nvPr>
        </p:nvSpPr>
        <p:spPr/>
        <p:txBody>
          <a:bodyPr/>
          <a:lstStyle>
            <a:lvl1pPr>
              <a:defRPr/>
            </a:lvl1pPr>
          </a:lstStyle>
          <a:p>
            <a:fld id="{A0C87B55-96FE-46F6-B565-5804ACA59E04}" type="slidenum">
              <a:rPr lang="en-US"/>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DA1A022E-8480-41D9-BBB4-E39D649BD2F4}" type="datetimeFigureOut">
              <a:rPr lang="en-US"/>
              <a:pPr>
                <a:defRPr/>
              </a:pPr>
              <a:t>9/18/2019</a:t>
            </a:fld>
            <a:endParaRPr lang="en-US"/>
          </a:p>
        </p:txBody>
      </p:sp>
      <p:sp>
        <p:nvSpPr>
          <p:cNvPr id="6" name="Rectangle 6"/>
          <p:cNvSpPr>
            <a:spLocks noGrp="1" noChangeArrowheads="1"/>
          </p:cNvSpPr>
          <p:nvPr>
            <p:ph type="sldNum" sz="quarter" idx="11"/>
          </p:nvPr>
        </p:nvSpPr>
        <p:spPr/>
        <p:txBody>
          <a:bodyPr/>
          <a:lstStyle>
            <a:lvl1pPr>
              <a:defRPr/>
            </a:lvl1pPr>
          </a:lstStyle>
          <a:p>
            <a:fld id="{A1A40172-FB26-4A87-8C63-A8429CFA4381}" type="slidenum">
              <a:rPr lang="en-US"/>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F1550488-1E19-45C1-8444-DECBD8869B0F}" type="datetimeFigureOut">
              <a:rPr lang="en-US"/>
              <a:pPr>
                <a:defRPr/>
              </a:pPr>
              <a:t>9/18/2019</a:t>
            </a:fld>
            <a:endParaRPr lang="en-US"/>
          </a:p>
        </p:txBody>
      </p:sp>
      <p:sp>
        <p:nvSpPr>
          <p:cNvPr id="8" name="Rectangle 6"/>
          <p:cNvSpPr>
            <a:spLocks noGrp="1" noChangeArrowheads="1"/>
          </p:cNvSpPr>
          <p:nvPr>
            <p:ph type="sldNum" sz="quarter" idx="11"/>
          </p:nvPr>
        </p:nvSpPr>
        <p:spPr/>
        <p:txBody>
          <a:bodyPr/>
          <a:lstStyle>
            <a:lvl1pPr>
              <a:defRPr/>
            </a:lvl1pPr>
          </a:lstStyle>
          <a:p>
            <a:fld id="{A69913AD-1F07-4694-ABBF-DAC5C3D87E71}" type="slidenum">
              <a:rPr lang="en-US"/>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EF5825D0-0F03-4F91-84A9-0FF2E5A7D13B}" type="datetimeFigureOut">
              <a:rPr lang="en-US"/>
              <a:pPr>
                <a:defRPr/>
              </a:pPr>
              <a:t>9/18/2019</a:t>
            </a:fld>
            <a:endParaRPr lang="en-US"/>
          </a:p>
        </p:txBody>
      </p:sp>
      <p:sp>
        <p:nvSpPr>
          <p:cNvPr id="4" name="Rectangle 6"/>
          <p:cNvSpPr>
            <a:spLocks noGrp="1" noChangeArrowheads="1"/>
          </p:cNvSpPr>
          <p:nvPr>
            <p:ph type="sldNum" sz="quarter" idx="11"/>
          </p:nvPr>
        </p:nvSpPr>
        <p:spPr/>
        <p:txBody>
          <a:bodyPr/>
          <a:lstStyle>
            <a:lvl1pPr>
              <a:defRPr/>
            </a:lvl1pPr>
          </a:lstStyle>
          <a:p>
            <a:fld id="{7FC427D4-AA21-49AB-8510-7BA1785665FE}" type="slidenum">
              <a:rPr lang="en-US"/>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Rectangle 4"/>
          <p:cNvSpPr>
            <a:spLocks noGrp="1" noChangeArrowheads="1"/>
          </p:cNvSpPr>
          <p:nvPr>
            <p:ph type="dt" sz="half" idx="10"/>
          </p:nvPr>
        </p:nvSpPr>
        <p:spPr/>
        <p:txBody>
          <a:bodyPr/>
          <a:lstStyle>
            <a:lvl1pPr>
              <a:defRPr/>
            </a:lvl1pPr>
          </a:lstStyle>
          <a:p>
            <a:pPr>
              <a:defRPr/>
            </a:pPr>
            <a:fld id="{F59BB995-850E-4190-8736-668909D97977}" type="datetimeFigureOut">
              <a:rPr lang="en-US"/>
              <a:pPr>
                <a:defRPr/>
              </a:pPr>
              <a:t>9/18/2019</a:t>
            </a:fld>
            <a:endParaRPr lang="en-US"/>
          </a:p>
        </p:txBody>
      </p:sp>
      <p:sp>
        <p:nvSpPr>
          <p:cNvPr id="3" name="Rectangle 6"/>
          <p:cNvSpPr>
            <a:spLocks noGrp="1" noChangeArrowheads="1"/>
          </p:cNvSpPr>
          <p:nvPr>
            <p:ph type="sldNum" sz="quarter" idx="11"/>
          </p:nvPr>
        </p:nvSpPr>
        <p:spPr/>
        <p:txBody>
          <a:bodyPr/>
          <a:lstStyle>
            <a:lvl1pPr>
              <a:defRPr/>
            </a:lvl1pPr>
          </a:lstStyle>
          <a:p>
            <a:fld id="{2724C9D5-BE7B-494C-A16F-10DA05D6EDD8}" type="slidenum">
              <a:rPr lang="en-US"/>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7B7E89E5-BAEE-429E-9047-ABC87C65B0DF}" type="datetimeFigureOut">
              <a:rPr lang="en-US"/>
              <a:pPr>
                <a:defRPr/>
              </a:pPr>
              <a:t>9/18/2019</a:t>
            </a:fld>
            <a:endParaRPr lang="en-US"/>
          </a:p>
        </p:txBody>
      </p:sp>
      <p:sp>
        <p:nvSpPr>
          <p:cNvPr id="6" name="Rectangle 6"/>
          <p:cNvSpPr>
            <a:spLocks noGrp="1" noChangeArrowheads="1"/>
          </p:cNvSpPr>
          <p:nvPr>
            <p:ph type="sldNum" sz="quarter" idx="11"/>
          </p:nvPr>
        </p:nvSpPr>
        <p:spPr/>
        <p:txBody>
          <a:bodyPr/>
          <a:lstStyle>
            <a:lvl1pPr>
              <a:defRPr/>
            </a:lvl1pPr>
          </a:lstStyle>
          <a:p>
            <a:fld id="{E6839BE9-DA08-4783-8E2D-05D3E1D934B7}" type="slidenum">
              <a:rPr lang="en-US"/>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9301802-0F36-4252-9745-EA3ED653728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72200A09-9CFC-4ED3-BFF6-5E215D91FD26}" type="datetimeFigureOut">
              <a:rPr lang="en-US"/>
              <a:pPr>
                <a:defRPr/>
              </a:pPr>
              <a:t>9/18/2019</a:t>
            </a:fld>
            <a:endParaRPr lang="en-US"/>
          </a:p>
        </p:txBody>
      </p:sp>
      <p:sp>
        <p:nvSpPr>
          <p:cNvPr id="6" name="Rectangle 6"/>
          <p:cNvSpPr>
            <a:spLocks noGrp="1" noChangeArrowheads="1"/>
          </p:cNvSpPr>
          <p:nvPr>
            <p:ph type="sldNum" sz="quarter" idx="11"/>
          </p:nvPr>
        </p:nvSpPr>
        <p:spPr/>
        <p:txBody>
          <a:bodyPr/>
          <a:lstStyle>
            <a:lvl1pPr>
              <a:defRPr/>
            </a:lvl1pPr>
          </a:lstStyle>
          <a:p>
            <a:fld id="{56A97952-CB5E-44CA-94B3-DFB417B7FA3B}" type="slidenum">
              <a:rPr lang="en-US"/>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43FB2F90-FFD5-4397-A1D1-D69C0C3B097A}" type="datetimeFigureOut">
              <a:rPr lang="en-US"/>
              <a:pPr>
                <a:defRPr/>
              </a:pPr>
              <a:t>9/18/2019</a:t>
            </a:fld>
            <a:endParaRPr lang="en-US"/>
          </a:p>
        </p:txBody>
      </p:sp>
      <p:sp>
        <p:nvSpPr>
          <p:cNvPr id="5" name="Rectangle 6"/>
          <p:cNvSpPr>
            <a:spLocks noGrp="1" noChangeArrowheads="1"/>
          </p:cNvSpPr>
          <p:nvPr>
            <p:ph type="sldNum" sz="quarter" idx="11"/>
          </p:nvPr>
        </p:nvSpPr>
        <p:spPr/>
        <p:txBody>
          <a:bodyPr/>
          <a:lstStyle>
            <a:lvl1pPr>
              <a:defRPr/>
            </a:lvl1pPr>
          </a:lstStyle>
          <a:p>
            <a:fld id="{9F779995-13BE-48AA-9DA6-D8C9D23E12D8}" type="slidenum">
              <a:rPr lang="en-US"/>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8926D890-FC28-4321-964D-6DC8415B46CE}" type="datetimeFigureOut">
              <a:rPr lang="en-US"/>
              <a:pPr>
                <a:defRPr/>
              </a:pPr>
              <a:t>9/18/2019</a:t>
            </a:fld>
            <a:endParaRPr lang="en-US"/>
          </a:p>
        </p:txBody>
      </p:sp>
      <p:sp>
        <p:nvSpPr>
          <p:cNvPr id="5" name="Rectangle 6"/>
          <p:cNvSpPr>
            <a:spLocks noGrp="1" noChangeArrowheads="1"/>
          </p:cNvSpPr>
          <p:nvPr>
            <p:ph type="sldNum" sz="quarter" idx="11"/>
          </p:nvPr>
        </p:nvSpPr>
        <p:spPr/>
        <p:txBody>
          <a:bodyPr/>
          <a:lstStyle>
            <a:lvl1pPr>
              <a:defRPr/>
            </a:lvl1pPr>
          </a:lstStyle>
          <a:p>
            <a:fld id="{1EF7AE69-090D-4028-972E-17E4DF61EA32}" type="slidenum">
              <a:rPr lang="en-US"/>
              <a:t>‹#›</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Title Slide">
    <p:bg>
      <p:bgPr>
        <a:solidFill>
          <a:schemeClr val="bg1"/>
        </a:solidFill>
      </p:bgPr>
    </p:bg>
    <p:spTree>
      <p:nvGrpSpPr>
        <p:cNvPr id="1" name="" title=""/>
        <p:cNvGrpSpPr/>
        <p:nvPr/>
      </p:nvGrpSpPr>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14342" name="Rectangle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1"/>
                </a:solidFill>
                <a:effectLst/>
                <a:uLnTx/>
                <a:uFillTx/>
                <a:latin typeface="Arial"/>
                <a:ea typeface="+mn-ea"/>
                <a:cs typeface="+mn-cs"/>
              </a:rPr>
              <a:t>© by Kenneth H. Rosen, </a:t>
            </a:r>
            <a:r>
              <a:rPr kumimoji="0" lang="en-US" sz="1400" b="0" i="1" u="none" strike="noStrike" kern="1200" cap="none" spc="0" normalizeH="0" baseline="0" noProof="0">
                <a:ln>
                  <a:noFill/>
                </a:ln>
                <a:solidFill>
                  <a:schemeClr val="tx1"/>
                </a:solidFill>
                <a:effectLst/>
                <a:uLnTx/>
                <a:uFillTx/>
                <a:latin typeface="Arial"/>
                <a:ea typeface="+mn-ea"/>
                <a:cs typeface="+mn-cs"/>
              </a:rPr>
              <a:t>Discrete Mathematics &amp; its Applications</a:t>
            </a:r>
            <a:r>
              <a:rPr kumimoji="0" lang="en-US" sz="1400" b="0" i="0" u="none" strike="noStrike" kern="1200" cap="none" spc="0" normalizeH="0" baseline="0" noProof="0">
                <a:ln>
                  <a:noFill/>
                </a:ln>
                <a:solidFill>
                  <a:schemeClr val="tx1"/>
                </a:solidFill>
                <a:effectLst/>
                <a:uLnTx/>
                <a:uFillTx/>
                <a:latin typeface="Arial"/>
                <a:ea typeface="+mn-ea"/>
                <a:cs typeface="+mn-cs"/>
              </a:rPr>
              <a:t>, Sifth Edition, Mc Graw-Hill, 2007</a:t>
            </a:r>
          </a:p>
        </p:txBody>
      </p:sp>
      <p:sp>
        <p:nvSpPr>
          <p:cNvPr id="14343"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FC062460-E583-4A97-9944-452F566CAAEE}" type="slidenum">
              <a:rPr sz="1400">
                <a:latin typeface="Arial"/>
              </a:rPr>
              <a:t>‹#›</a:t>
            </a:fld>
            <a:endParaRPr sz="1400">
              <a:latin typeface="Arial"/>
            </a:endParaRPr>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Title and Content">
    <p:bg>
      <p:bgPr>
        <a:solidFill>
          <a:schemeClr val="bg1"/>
        </a:solidFill>
      </p:bgPr>
    </p:bg>
    <p:spTree>
      <p:nvGrpSpPr>
        <p:cNvPr id="1" name="" title=""/>
        <p:cNvGrpSpPr/>
        <p:nvPr/>
      </p:nvGrpSpPr>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366" name="Rectangle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0EEF120-0732-4196-8566-41D7591E6D98}"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15367"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25B43480-6A9F-4191-BCC9-18C8AF965CED}" type="slidenum">
              <a:rPr sz="1400">
                <a:latin typeface="Arial"/>
              </a:rPr>
              <a:t>‹#›</a:t>
            </a:fld>
            <a:endParaRPr sz="1400">
              <a:latin typeface="Arial"/>
            </a:endParaRPr>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cSld name="Section Header">
    <p:bg>
      <p:bgPr>
        <a:solidFill>
          <a:schemeClr val="bg1"/>
        </a:solidFill>
      </p:bgPr>
    </p:bg>
    <p:spTree>
      <p:nvGrpSpPr>
        <p:cNvPr id="1" name="" title=""/>
        <p:cNvGrpSpPr/>
        <p:nvPr/>
      </p:nvGrpSpPr>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6390" name="Rectangle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423716ED-9371-4A26-A56A-0FF3949D6094}"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16391"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43383685-0E7A-4FEC-971F-972E18FA34B0}" type="slidenum">
              <a:rPr sz="1400">
                <a:latin typeface="Arial"/>
              </a:rPr>
              <a:t>‹#›</a:t>
            </a:fld>
            <a:endParaRPr sz="1400">
              <a:latin typeface="Arial"/>
            </a:endParaRPr>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cSld name="Two Content">
    <p:bg>
      <p:bgPr>
        <a:solidFill>
          <a:schemeClr val="bg1"/>
        </a:solidFill>
      </p:bgPr>
    </p:bg>
    <p:spTree>
      <p:nvGrpSpPr>
        <p:cNvPr id="1" name="" title=""/>
        <p:cNvGrpSpPr/>
        <p:nvPr/>
      </p:nvGrpSpPr>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Date Placeholder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BCC9DC5-03A3-47B1-AD7E-0D3360956292}"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17415"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AC60BD0B-0D47-4059-BC60-BA8A2F40B79D}" type="slidenum">
              <a:rPr sz="1400">
                <a:latin typeface="Arial"/>
              </a:rPr>
              <a:t>‹#›</a:t>
            </a:fld>
            <a:endParaRPr sz="1400">
              <a:latin typeface="Arial"/>
            </a:endParaRPr>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cSld name="Comparison">
    <p:bg>
      <p:bgPr>
        <a:solidFill>
          <a:schemeClr val="bg1"/>
        </a:solidFill>
      </p:bgPr>
    </p:bg>
    <p:spTree>
      <p:nvGrpSpPr>
        <p:cNvPr id="1" name="" title=""/>
        <p:cNvGrpSpPr/>
        <p:nvPr/>
      </p:nvGrpSpPr>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438" name="Rectangle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D03F0F8D-381D-42C9-BA4E-326E58600E03}"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18439"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56F18B57-180B-4A84-9BFE-2691388E8369}" type="slidenum">
              <a:rPr sz="1400">
                <a:latin typeface="Arial"/>
              </a:rPr>
              <a:t>‹#›</a:t>
            </a:fld>
            <a:endParaRPr sz="1400">
              <a:latin typeface="Arial"/>
            </a:endParaRPr>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cSld name="Title Only">
    <p:bg>
      <p:bgPr>
        <a:solidFill>
          <a:schemeClr val="bg1"/>
        </a:solidFill>
      </p:bgPr>
    </p:bg>
    <p:spTree>
      <p:nvGrpSpPr>
        <p:cNvPr id="1" name="" title=""/>
        <p:cNvGrpSpPr/>
        <p:nvPr/>
      </p:nvGrpSpPr>
      <p:grpSpPr/>
      <p:sp>
        <p:nvSpPr>
          <p:cNvPr id="2" name="Title 1"/>
          <p:cNvSpPr>
            <a:spLocks noGrp="1"/>
          </p:cNvSpPr>
          <p:nvPr>
            <p:ph type="title"/>
          </p:nvPr>
        </p:nvSpPr>
        <p:spPr/>
        <p:txBody>
          <a:bodyPr/>
          <a:lstStyle/>
          <a:p>
            <a:r>
              <a:rPr lang="en-US"/>
              <a:t>Click to edit Master title style</a:t>
            </a:r>
          </a:p>
        </p:txBody>
      </p:sp>
      <p:sp>
        <p:nvSpPr>
          <p:cNvPr id="19462" name="Rectangle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3EC22AA7-05CE-42CD-B9E2-B526AD57D4E9}"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19463"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BB29EB63-9EED-4325-8079-21ADAAA47CAB}" type="slidenum">
              <a:rPr sz="1400">
                <a:latin typeface="Arial"/>
              </a:rPr>
              <a:t>‹#›</a:t>
            </a:fld>
            <a:endParaRPr sz="1400">
              <a:latin typeface="Arial"/>
            </a:endParaRPr>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cSld name="Blank">
    <p:bg>
      <p:bgPr>
        <a:solidFill>
          <a:schemeClr val="bg1"/>
        </a:solidFill>
      </p:bgPr>
    </p:bg>
    <p:spTree>
      <p:nvGrpSpPr>
        <p:cNvPr id="1" name="" title=""/>
        <p:cNvGrpSpPr/>
        <p:nvPr/>
      </p:nvGrpSpPr>
      <p:grpSpPr/>
      <p:sp>
        <p:nvSpPr>
          <p:cNvPr id="20486" name="Rectangle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55E16A0-03A3-46CD-A3E1-616CE68A23CC}"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20487"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909A570A-5B74-4C57-A5E6-2EE93CA4BD68}" type="slidenum">
              <a:rPr sz="1400">
                <a:latin typeface="Arial"/>
              </a:rPr>
              <a:t>‹#›</a:t>
            </a:fld>
            <a:endParaRPr sz="1400">
              <a:latin typeface="Arial"/>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47D21C0F-52D2-4294-9F45-1254EFF46B9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cSld name="Content with Caption">
    <p:bg>
      <p:bgPr>
        <a:solidFill>
          <a:schemeClr val="bg1"/>
        </a:solidFill>
      </p:bgPr>
    </p:bg>
    <p:spTree>
      <p:nvGrpSpPr>
        <p:cNvPr id="1" name="" title=""/>
        <p:cNvGrpSpPr/>
        <p:nvPr/>
      </p:nvGrpSpPr>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510" name="Date Placeholder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0C29905-A0AF-48E9-AFE5-74B2AC413E2D}"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21511"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900C2B0D-3178-45D0-ADA5-8E80B6DF2E1A}" type="slidenum">
              <a:rPr sz="1400">
                <a:latin typeface="Arial"/>
              </a:rPr>
              <a:t>‹#›</a:t>
            </a:fld>
            <a:endParaRPr sz="1400">
              <a:latin typeface="Arial"/>
            </a:endParaRPr>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cSld name="Picture with Caption">
    <p:bg>
      <p:bgPr>
        <a:solidFill>
          <a:schemeClr val="bg1"/>
        </a:solidFill>
      </p:bgPr>
    </p:bg>
    <p:spTree>
      <p:nvGrpSpPr>
        <p:cNvPr id="1" name="" title=""/>
        <p:cNvGrpSpPr/>
        <p:nvPr/>
      </p:nvGrpSpPr>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en-US" sz="3200" b="0" i="0" u="none" strike="noStrike" kern="0" cap="none" spc="0" normalizeH="0" baseline="0" noProof="0">
                <a:ln>
                  <a:noFill/>
                </a:ln>
                <a:solidFill>
                  <a:schemeClr val="tx1"/>
                </a:solidFill>
                <a:effectLst/>
                <a:uLnTx/>
                <a:uFillTx/>
                <a:latin typeface="+mn-lt"/>
                <a:ea typeface="+mn-ea"/>
                <a:cs typeface="新細明體"/>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534" name="Date Placeholder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46DCCC41-D00A-4FDB-B614-EDF1F71836BA}"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22535"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120FDE5D-3F41-4D40-9237-6E05F4C0EB81}" type="slidenum">
              <a:rPr sz="1400">
                <a:latin typeface="Arial"/>
              </a:rPr>
              <a:t>‹#›</a:t>
            </a:fld>
            <a:endParaRPr sz="1400">
              <a:latin typeface="Arial"/>
            </a:endParaRPr>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cSld name="Title and Vertical Text">
    <p:bg>
      <p:bgPr>
        <a:solidFill>
          <a:schemeClr val="bg1"/>
        </a:solidFill>
      </p:bgPr>
    </p:bg>
    <p:spTree>
      <p:nvGrpSpPr>
        <p:cNvPr id="1" name="" title=""/>
        <p:cNvGrpSpPr/>
        <p:nvPr/>
      </p:nvGrpSpPr>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558" name="Rectangle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55A3475F-8E5E-40E3-AC13-99A0E2DDFBE1}"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23559"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8EC7E98B-4663-4517-9875-C5FB9645FC2E}" type="slidenum">
              <a:rPr sz="1400">
                <a:latin typeface="Arial"/>
              </a:rPr>
              <a:t>‹#›</a:t>
            </a:fld>
            <a:endParaRPr sz="1400">
              <a:latin typeface="Arial"/>
            </a:endParaRPr>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cSld name="Vertical Title and Text">
    <p:bg>
      <p:bgPr>
        <a:solidFill>
          <a:schemeClr val="bg1"/>
        </a:solidFill>
      </p:bgPr>
    </p:bg>
    <p:spTree>
      <p:nvGrpSpPr>
        <p:cNvPr id="1" name="" title=""/>
        <p:cNvGrpSpPr/>
        <p:nvPr/>
      </p:nvGrpSpPr>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2" name="Rectangle 4">
            <a:extLst>
              <a:ext uri="{FF2B5EF4-FFF2-40B4-BE49-F238E27FC236}"/>
            </a:extLst>
          </p:cNvPr>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D4258E7-7A3A-403C-BF3A-4D29606554C7}"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1"/>
              </a:solidFill>
              <a:effectLst/>
              <a:uLnTx/>
              <a:uFillTx/>
              <a:latin typeface="Arial"/>
              <a:ea typeface="+mn-ea"/>
              <a:cs typeface="+mn-cs"/>
            </a:endParaRPr>
          </a:p>
        </p:txBody>
      </p:sp>
      <p:sp>
        <p:nvSpPr>
          <p:cNvPr id="24583" name="Rectangle 6">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5DD7E458-F7EA-470E-930A-BC1161924985}" type="slidenum">
              <a:rPr sz="1400">
                <a:latin typeface="Arial"/>
              </a:rPr>
              <a:t>‹#›</a:t>
            </a:fld>
            <a:endParaRPr sz="1400">
              <a:latin typeface="Arial"/>
            </a:endParaRPr>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TwoObj">
  <p:cSld name="標題，文字及兩項物件">
    <p:bg>
      <p:bgPr>
        <a:solidFill>
          <a:schemeClr val="bg1"/>
        </a:solidFill>
      </p:bgPr>
    </p:bg>
    <p:spTree>
      <p:nvGrpSpPr>
        <p:cNvPr id="1" name="" title=""/>
        <p:cNvGrpSpPr/>
        <p:nvPr/>
      </p:nvGrpSpPr>
      <p:grpSpPr/>
      <p:sp>
        <p:nvSpPr>
          <p:cNvPr id="2" name="標題 1"/>
          <p:cNvSpPr>
            <a:spLocks noGrp="1"/>
          </p:cNvSpPr>
          <p:nvPr>
            <p:ph type="title"/>
          </p:nvPr>
        </p:nvSpPr>
        <p:spPr>
          <a:xfrm>
            <a:off x="457200" y="457200"/>
            <a:ext cx="8229600" cy="1371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981200"/>
            <a:ext cx="4038600" cy="18669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4000500"/>
            <a:ext cx="4038600" cy="18669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5606" name="Rectangle 2">
            <a:extLst>
              <a:ext uri="{FF2B5EF4-FFF2-40B4-BE49-F238E27FC236}"/>
            </a:extLst>
          </p:cNvPr>
          <p:cNvSpPr>
            <a:spLocks noGrp="1" noChangeArrowheads="1"/>
          </p:cNvSpPr>
          <p:nvPr>
            <p:ph type="ftr" sz="quarter" idx="10"/>
          </p:nvPr>
        </p:nvSpPr>
        <p:spPr>
          <a:xfrm>
            <a:off x="3124200" y="6248400"/>
            <a:ext cx="2895600" cy="457200"/>
          </a:xfrm>
          <a:prstGeom prst="rect">
            <a:avLst/>
          </a:prstGeom>
        </p:spPr>
        <p:txBody>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2400" b="0" i="0" u="none" baseline="0">
                <a:solidFill>
                  <a:schemeClr val="tx1"/>
                </a:solidFill>
                <a:effectLst/>
                <a:latin typeface="Arial"/>
                <a:ea typeface="新細明體" pitchFamily="18" charset="-120"/>
                <a:cs typeface="+mn-cs"/>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2400" b="0" i="0" u="none" strike="noStrike" kern="1200" cap="none" spc="0" normalizeH="0" baseline="0" noProof="0">
                <a:ln>
                  <a:noFill/>
                </a:ln>
                <a:solidFill>
                  <a:schemeClr val="tx1"/>
                </a:solidFill>
                <a:effectLst/>
                <a:uLnTx/>
                <a:uFillTx/>
                <a:latin typeface="Arial"/>
                <a:ea typeface="新細明體" pitchFamily="18" charset="-120"/>
                <a:cs typeface="+mn-cs"/>
              </a:rPr>
              <a:t>KLETECH-DMS-2016-2017</a:t>
            </a:r>
          </a:p>
        </p:txBody>
      </p:sp>
      <p:sp>
        <p:nvSpPr>
          <p:cNvPr id="25607" name="Rectangle 3">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r>
              <a:rPr lang="en-US" altLang="zh-TW" sz="1400">
                <a:latin typeface="Arial"/>
              </a:rPr>
              <a:t>Ch8-</a:t>
            </a:r>
            <a:fld id="{286A889B-0904-49E5-BB4C-C32F0C61122C}" type="slidenum">
              <a:rPr lang="en-US" altLang="zh-TW" sz="1400">
                <a:latin typeface="Arial"/>
              </a:rPr>
              <a:t>‹#›</a:t>
            </a:fld>
            <a:endParaRPr lang="en-US" altLang="zh-TW" sz="1400">
              <a:latin typeface="Arial"/>
            </a:endParaRPr>
          </a:p>
        </p:txBody>
      </p:sp>
      <p:sp>
        <p:nvSpPr>
          <p:cNvPr id="25608" name="Rectangle 16">
            <a:extLst>
              <a:ext uri="{FF2B5EF4-FFF2-40B4-BE49-F238E27FC236}"/>
            </a:extLst>
          </p:cNvPr>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altLang="zh-TW" sz="1400" b="0" i="0" u="none" strike="noStrike" kern="1200" cap="none" spc="0" normalizeH="0" baseline="0" noProof="0">
              <a:ln>
                <a:noFill/>
              </a:ln>
              <a:solidFill>
                <a:schemeClr val="tx1"/>
              </a:solidFill>
              <a:effectLst/>
              <a:uLnTx/>
              <a:uFillTx/>
              <a:latin typeface="Arial"/>
              <a:ea typeface="+mn-ea"/>
              <a:cs typeface="+mn-cs"/>
            </a:endParaRPr>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Obj">
  <p:cSld name="標題，文字及物件">
    <p:bg>
      <p:bgPr>
        <a:solidFill>
          <a:schemeClr val="bg1"/>
        </a:solidFill>
      </p:bgPr>
    </p:bg>
    <p:spTree>
      <p:nvGrpSpPr>
        <p:cNvPr id="1" name="" title=""/>
        <p:cNvGrpSpPr/>
        <p:nvPr/>
      </p:nvGrpSpPr>
      <p:grpSpPr/>
      <p:sp>
        <p:nvSpPr>
          <p:cNvPr id="2" name="標題 1"/>
          <p:cNvSpPr>
            <a:spLocks noGrp="1"/>
          </p:cNvSpPr>
          <p:nvPr>
            <p:ph type="title"/>
          </p:nvPr>
        </p:nvSpPr>
        <p:spPr>
          <a:xfrm>
            <a:off x="457200" y="457200"/>
            <a:ext cx="8229600" cy="1371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6630" name="Rectangle 2">
            <a:extLst>
              <a:ext uri="{FF2B5EF4-FFF2-40B4-BE49-F238E27FC236}"/>
            </a:extLst>
          </p:cNvPr>
          <p:cNvSpPr>
            <a:spLocks noGrp="1" noChangeArrowheads="1"/>
          </p:cNvSpPr>
          <p:nvPr>
            <p:ph type="ftr" sz="quarter" idx="10"/>
          </p:nvPr>
        </p:nvSpPr>
        <p:spPr>
          <a:xfrm>
            <a:off x="3124200" y="6248400"/>
            <a:ext cx="2895600" cy="457200"/>
          </a:xfrm>
          <a:prstGeom prst="rect">
            <a:avLst/>
          </a:prstGeom>
        </p:spPr>
        <p:txBody>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2400" b="0" i="0" u="none" baseline="0">
                <a:solidFill>
                  <a:schemeClr val="tx1"/>
                </a:solidFill>
                <a:effectLst/>
                <a:latin typeface="Arial"/>
                <a:ea typeface="新細明體" pitchFamily="18" charset="-120"/>
                <a:cs typeface="+mn-cs"/>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2400" b="0" i="0" u="none" strike="noStrike" kern="1200" cap="none" spc="0" normalizeH="0" baseline="0" noProof="0">
                <a:ln>
                  <a:noFill/>
                </a:ln>
                <a:solidFill>
                  <a:schemeClr val="tx1"/>
                </a:solidFill>
                <a:effectLst/>
                <a:uLnTx/>
                <a:uFillTx/>
                <a:latin typeface="Arial"/>
                <a:ea typeface="新細明體" pitchFamily="18" charset="-120"/>
                <a:cs typeface="+mn-cs"/>
              </a:rPr>
              <a:t>KLETECH-DMS-2016-2017</a:t>
            </a:r>
          </a:p>
        </p:txBody>
      </p:sp>
      <p:sp>
        <p:nvSpPr>
          <p:cNvPr id="26631" name="Rectangle 3">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r>
              <a:rPr lang="en-US" altLang="zh-TW" sz="1400">
                <a:latin typeface="Arial"/>
              </a:rPr>
              <a:t>Ch8-</a:t>
            </a:r>
            <a:fld id="{65DA4268-2188-45D5-950D-0EDEC38037BF}" type="slidenum">
              <a:rPr lang="en-US" altLang="zh-TW" sz="1400">
                <a:latin typeface="Arial"/>
              </a:rPr>
              <a:t>‹#›</a:t>
            </a:fld>
            <a:endParaRPr lang="en-US" altLang="zh-TW" sz="1400">
              <a:latin typeface="Arial"/>
            </a:endParaRPr>
          </a:p>
        </p:txBody>
      </p:sp>
      <p:sp>
        <p:nvSpPr>
          <p:cNvPr id="26632" name="Rectangle 16">
            <a:extLst>
              <a:ext uri="{FF2B5EF4-FFF2-40B4-BE49-F238E27FC236}"/>
            </a:extLst>
          </p:cNvPr>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altLang="zh-TW" sz="1400" b="0" i="0" u="none" strike="noStrike" kern="1200" cap="none" spc="0" normalizeH="0" baseline="0" noProof="0">
              <a:ln>
                <a:noFill/>
              </a:ln>
              <a:solidFill>
                <a:schemeClr val="tx1"/>
              </a:solidFill>
              <a:effectLst/>
              <a:uLnTx/>
              <a:uFillTx/>
              <a:latin typeface="Arial"/>
              <a:ea typeface="+mn-ea"/>
              <a:cs typeface="+mn-cs"/>
            </a:endParaRPr>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cSld name="物件">
    <p:bg>
      <p:bgPr>
        <a:solidFill>
          <a:schemeClr val="bg1"/>
        </a:solidFill>
      </p:bgPr>
    </p:bg>
    <p:spTree>
      <p:nvGrpSpPr>
        <p:cNvPr id="1" name="" title=""/>
        <p:cNvGrpSpPr/>
        <p:nvPr/>
      </p:nvGrpSpPr>
      <p:grpSpPr/>
      <p:sp>
        <p:nvSpPr>
          <p:cNvPr id="2" name="內容版面配置區 1"/>
          <p:cNvSpPr>
            <a:spLocks noGrp="1"/>
          </p:cNvSpPr>
          <p:nvPr>
            <p:ph/>
          </p:nvPr>
        </p:nvSpPr>
        <p:spPr>
          <a:xfrm>
            <a:off x="457200" y="457200"/>
            <a:ext cx="8229600" cy="5410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7654" name="Footer Placeholder 2">
            <a:extLst>
              <a:ext uri="{FF2B5EF4-FFF2-40B4-BE49-F238E27FC236}"/>
            </a:extLst>
          </p:cNvPr>
          <p:cNvSpPr>
            <a:spLocks noGrp="1" noChangeArrowheads="1"/>
          </p:cNvSpPr>
          <p:nvPr>
            <p:ph type="ftr" sz="quarter" idx="10"/>
          </p:nvPr>
        </p:nvSpPr>
        <p:spPr>
          <a:xfrm>
            <a:off x="3124200" y="6248400"/>
            <a:ext cx="2895600" cy="457200"/>
          </a:xfrm>
          <a:prstGeom prst="rect">
            <a:avLst/>
          </a:prstGeom>
        </p:spPr>
        <p:txBody>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2400" b="0" i="0" u="none" baseline="0">
                <a:solidFill>
                  <a:schemeClr val="tx1"/>
                </a:solidFill>
                <a:effectLst/>
                <a:latin typeface="Arial"/>
                <a:ea typeface="新細明體" pitchFamily="18" charset="-120"/>
                <a:cs typeface="+mn-cs"/>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2400" b="0" i="0" u="none" strike="noStrike" kern="1200" cap="none" spc="0" normalizeH="0" baseline="0" noProof="0">
                <a:ln>
                  <a:noFill/>
                </a:ln>
                <a:solidFill>
                  <a:schemeClr val="tx1"/>
                </a:solidFill>
                <a:effectLst/>
                <a:uLnTx/>
                <a:uFillTx/>
                <a:latin typeface="Arial"/>
                <a:ea typeface="新細明體" pitchFamily="18" charset="-120"/>
                <a:cs typeface="+mn-cs"/>
              </a:rPr>
              <a:t>KLETECH-DMS-2016-2017</a:t>
            </a:r>
          </a:p>
        </p:txBody>
      </p:sp>
      <p:sp>
        <p:nvSpPr>
          <p:cNvPr id="27655" name="Slide Number Placeholder 3">
            <a:extLst>
              <a:ext uri="{FF2B5EF4-FFF2-40B4-BE49-F238E27FC236}"/>
            </a:extLst>
          </p:cNvPr>
          <p:cNvSpPr>
            <a:spLocks noGrp="1" noChangeArrowheads="1"/>
          </p:cNvSpPr>
          <p:nvPr>
            <p:ph type="sldNum" sz="quarter" idx="11"/>
          </p:nvPr>
        </p:nvSpPr>
        <p:spPr bwMode="auto">
          <a:xfrm>
            <a:off x="6553200" y="6245225"/>
            <a:ext cx="2133600" cy="476250"/>
          </a:xfrm>
          <a:prstGeom prst="rect">
            <a:avLst/>
          </a:prstGeom>
          <a:ln>
            <a:miter lim="800000"/>
          </a:ln>
        </p:spPr>
        <p:txBody>
          <a:bodyPr numCol="1" compatLnSpc="1">
            <a:prstTxWarp prst="textNoShape">
              <a:avLst/>
            </a:prstTxWarp>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r>
              <a:rPr lang="en-US" altLang="zh-TW" sz="1400">
                <a:latin typeface="Arial"/>
              </a:rPr>
              <a:t>Ch8-</a:t>
            </a:r>
            <a:fld id="{07003E34-EEED-46C5-9B5B-563FE56D7A4F}" type="slidenum">
              <a:rPr lang="en-US" altLang="zh-TW" sz="1400">
                <a:latin typeface="Arial"/>
              </a:rPr>
              <a:t>‹#›</a:t>
            </a:fld>
            <a:endParaRPr lang="en-US" altLang="zh-TW" sz="1400">
              <a:latin typeface="Arial"/>
            </a:endParaRPr>
          </a:p>
        </p:txBody>
      </p:sp>
      <p:sp>
        <p:nvSpPr>
          <p:cNvPr id="27656" name="Rectangle 16">
            <a:extLst>
              <a:ext uri="{FF2B5EF4-FFF2-40B4-BE49-F238E27FC236}"/>
            </a:extLst>
          </p:cNvPr>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altLang="zh-TW" sz="1400" b="0" i="0" u="none" strike="noStrike" kern="1200" cap="none" spc="0" normalizeH="0" baseline="0" noProof="0">
              <a:ln>
                <a:noFill/>
              </a:ln>
              <a:solidFill>
                <a:schemeClr val="tx1"/>
              </a:solidFill>
              <a:effectLst/>
              <a:uLnTx/>
              <a:uFillTx/>
              <a:latin typeface="Arial"/>
              <a:ea typeface="+mn-ea"/>
              <a:cs typeface="+mn-cs"/>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3378E581-D789-4E21-80AB-C3ADA472B19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3BF797FB-15B9-4E72-9C63-992E25045373}"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581E2C32-8222-4B61-B00C-3D04E5EF9EC4}"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6128E5EB-4B33-4036-9FFE-0A4DDCD00C7F}"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29DC19C7-EF4C-4D8A-9C28-7CD1FDE90900}"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A48F3481-5E09-45B6-8872-037016FE4E49}"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image" Target="../media/image1.png" /><Relationship Id="rId13"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slideLayout" Target="../slideLayouts/slideLayout34.xml" /><Relationship Id="rId13" Type="http://schemas.openxmlformats.org/officeDocument/2006/relationships/slideLayout" Target="../slideLayouts/slideLayout35.xml" /><Relationship Id="rId14" Type="http://schemas.openxmlformats.org/officeDocument/2006/relationships/slideLayout" Target="../slideLayouts/slideLayout36.xml" /><Relationship Id="rId15" Type="http://schemas.openxmlformats.org/officeDocument/2006/relationships/image" Target="../media/image1.png" /><Relationship Id="rId16"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Rectangle 2"/>
          <p:cNvSpPr>
            <a:spLocks noGrp="1" noChangeArrowheads="1"/>
          </p:cNvSpPr>
          <p:nvPr>
            <p:ph type="title"/>
          </p:nvPr>
        </p:nvSpPr>
        <p:spPr bwMode="auto">
          <a:xfrm>
            <a:off x="457200" y="762000"/>
            <a:ext cx="8229600" cy="8382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en-US"/>
            </a:defPPr>
            <a:lvl1pPr algn="l" rtl="0" eaLnBrk="1" fontAlgn="auto" hangingPunct="1">
              <a:spcBef>
                <a:spcPct val="0"/>
              </a:spcBef>
              <a:spcAft>
                <a:spcPct val="0"/>
              </a:spcAft>
              <a:defRPr sz="1400" kern="1200">
                <a:solidFill>
                  <a:schemeClr val="tx1"/>
                </a:solidFill>
                <a:latin typeface="Arial"/>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a:defRPr/>
            </a:pPr>
            <a:fld id="{EE8BF794-F115-4056-8319-DA593704E4F8}" type="datetimeFigureOut">
              <a:rPr lang="en-US"/>
              <a:pPr>
                <a:defRPr/>
              </a:pPr>
              <a:t>9/18/2019</a:t>
            </a:fld>
            <a:endParaRPr lang="en-US">
              <a:solidFill>
                <a:schemeClr val="tx2">
                  <a:shade val="90000"/>
                </a:schemeClr>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fld id="{74DC6C5D-100D-4BB4-99AB-5986B8F89660}" type="slidenum">
              <a:rPr lang="en-US"/>
              <a:t>‹#›</a:t>
            </a:fld>
            <a:endParaRPr lang="en-US"/>
          </a:p>
        </p:txBody>
      </p:sp>
      <p:pic>
        <p:nvPicPr>
          <p:cNvPr id="2" name="Picture 6" descr="kle tech logo"/>
          <p:cNvPicPr>
            <a:picLocks noChangeAspect="1" noChangeArrowheads="1"/>
          </p:cNvPicPr>
          <p:nvPr/>
        </p:nvPicPr>
        <p:blipFill>
          <a:blip r:embed="rId12"/>
          <a:stretch>
            <a:fillRect/>
          </a:stretch>
        </p:blipFill>
        <p:spPr bwMode="auto">
          <a:xfrm>
            <a:off x="76200" y="44450"/>
            <a:ext cx="3048000" cy="717550"/>
          </a:xfrm>
          <a:prstGeom prst="rect">
            <a:avLst/>
          </a:prstGeom>
          <a:noFill/>
          <a:ln w="9525">
            <a:noFill/>
            <a:miter lim="800000"/>
          </a:ln>
        </p:spPr>
      </p:pic>
      <p:sp>
        <p:nvSpPr>
          <p:cNvPr id="11" name="Rectangle 5"/>
          <p:cNvSpPr txBox="1">
            <a:spLocks noChangeArrowheads="1"/>
          </p:cNvSpPr>
          <p:nvPr/>
        </p:nvSpPr>
        <p:spPr bwMode="auto">
          <a:xfrm>
            <a:off x="2286000" y="6324600"/>
            <a:ext cx="4495800" cy="304800"/>
          </a:xfrm>
          <a:prstGeom prst="rect">
            <a:avLst/>
          </a:prstGeom>
          <a:noFill/>
          <a:ln w="9525">
            <a:noFill/>
            <a:miter lim="800000"/>
          </a:ln>
          <a:effectLst/>
        </p:spPr>
        <p:txBody>
          <a:bodyPr/>
          <a:lstStyle>
            <a:defPPr>
              <a:defRPr lang="en-US"/>
            </a:defPPr>
            <a:lvl1pPr algn="ctr" rtl="0" eaLnBrk="0" fontAlgn="base" hangingPunct="0">
              <a:spcBef>
                <a:spcPct val="0"/>
              </a:spcBef>
              <a:spcAft>
                <a:spcPct val="0"/>
              </a:spcAft>
              <a:defRPr sz="1400" kern="1200">
                <a:solidFill>
                  <a:schemeClr val="tx1"/>
                </a:solidFill>
                <a:latin typeface="Arial"/>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defRPr/>
            </a:pPr>
            <a:r>
              <a:rPr kumimoji="1" lang="en-IN" smtClean="0"/>
              <a:t>School Of Computer Science &amp; Engg.</a:t>
            </a:r>
            <a:endParaRPr kumimoji="1" lang="en-US" altLang="zh-TW"/>
          </a:p>
        </p:txBody>
      </p:sp>
    </p:spTree>
  </p:cSld>
  <p:clrMap bg1="lt1" tx1="dk1" bg2="lt2" tx2="dk2" accent1="accent1" accent2="accent2" accent3="accent3" accent4="accent4" accent5="accent5" accent6="accent6" hlink="hlink" folHlink="folHlink"/>
  <p:sldLayoutIdLst>
    <p:sldLayoutId id="2147483660"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Lst>
  <p:transition/>
  <p:timing/>
  <p:hf hdr="0" dt="0"/>
  <p:txStyles>
    <p:titleStyle>
      <a:lvl1pPr algn="ctr" rtl="0" eaLnBrk="0" fontAlgn="base" hangingPunct="0">
        <a:spcBef>
          <a:spcPct val="0"/>
        </a:spcBef>
        <a:spcAft>
          <a:spcPct val="0"/>
        </a:spcAft>
        <a:defRPr kumimoji="1" sz="4400">
          <a:solidFill>
            <a:schemeClr val="tx2"/>
          </a:solidFill>
          <a:latin typeface="+mj-lt"/>
          <a:ea typeface="+mj-ea"/>
          <a:cs typeface="新細明體"/>
        </a:defRPr>
      </a:lvl1pPr>
      <a:lvl2pPr algn="ctr" rtl="0" eaLnBrk="0" fontAlgn="base" hangingPunct="0">
        <a:spcBef>
          <a:spcPct val="0"/>
        </a:spcBef>
        <a:spcAft>
          <a:spcPct val="0"/>
        </a:spcAft>
        <a:defRPr kumimoji="1" sz="4400">
          <a:solidFill>
            <a:schemeClr val="tx2"/>
          </a:solidFill>
          <a:latin typeface="Arial"/>
          <a:ea typeface="新細明體" pitchFamily="18" charset="-120"/>
          <a:cs typeface="新細明體"/>
        </a:defRPr>
      </a:lvl2pPr>
      <a:lvl3pPr algn="ctr" rtl="0" eaLnBrk="0" fontAlgn="base" hangingPunct="0">
        <a:spcBef>
          <a:spcPct val="0"/>
        </a:spcBef>
        <a:spcAft>
          <a:spcPct val="0"/>
        </a:spcAft>
        <a:defRPr kumimoji="1" sz="4400">
          <a:solidFill>
            <a:schemeClr val="tx2"/>
          </a:solidFill>
          <a:latin typeface="Arial"/>
          <a:ea typeface="新細明體" pitchFamily="18" charset="-120"/>
          <a:cs typeface="新細明體"/>
        </a:defRPr>
      </a:lvl3pPr>
      <a:lvl4pPr algn="ctr" rtl="0" eaLnBrk="0" fontAlgn="base" hangingPunct="0">
        <a:spcBef>
          <a:spcPct val="0"/>
        </a:spcBef>
        <a:spcAft>
          <a:spcPct val="0"/>
        </a:spcAft>
        <a:defRPr kumimoji="1" sz="4400">
          <a:solidFill>
            <a:schemeClr val="tx2"/>
          </a:solidFill>
          <a:latin typeface="Arial"/>
          <a:ea typeface="新細明體" pitchFamily="18" charset="-120"/>
          <a:cs typeface="新細明體"/>
        </a:defRPr>
      </a:lvl4pPr>
      <a:lvl5pPr algn="ctr" rtl="0" eaLnBrk="0" fontAlgn="base" hangingPunct="0">
        <a:spcBef>
          <a:spcPct val="0"/>
        </a:spcBef>
        <a:spcAft>
          <a:spcPct val="0"/>
        </a:spcAft>
        <a:defRPr kumimoji="1" sz="4400">
          <a:solidFill>
            <a:schemeClr val="tx2"/>
          </a:solidFill>
          <a:latin typeface="Arial"/>
          <a:ea typeface="新細明體" pitchFamily="18" charset="-120"/>
          <a:cs typeface="新細明體"/>
        </a:defRPr>
      </a:lvl5pPr>
      <a:lvl6pPr marL="457200" algn="ctr" rtl="0" eaLnBrk="1" fontAlgn="base" hangingPunct="1">
        <a:spcBef>
          <a:spcPct val="0"/>
        </a:spcBef>
        <a:spcAft>
          <a:spcPct val="0"/>
        </a:spcAft>
        <a:defRPr kumimoji="1" sz="4400">
          <a:solidFill>
            <a:schemeClr val="tx2"/>
          </a:solidFill>
          <a:latin typeface="Arial"/>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新細明體"/>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新細明體"/>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新細明體"/>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新細明體"/>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新細明體"/>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3314" name="Rectangle 2" title=""/>
          <p:cNvSpPr>
            <a:spLocks noGrp="1"/>
          </p:cNvSpPr>
          <p:nvPr>
            <p:ph type="title"/>
          </p:nvPr>
        </p:nvSpPr>
        <p:spPr>
          <a:xfrm>
            <a:off x="457200" y="762000"/>
            <a:ext cx="8229600" cy="838200"/>
          </a:xfrm>
          <a:prstGeom prst="rect">
            <a:avLst/>
          </a:prstGeom>
          <a:noFill/>
          <a:ln>
            <a:noFill/>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r>
              <a:t>Click to edit Master title style</a:t>
            </a:r>
          </a:p>
        </p:txBody>
      </p:sp>
      <p:sp>
        <p:nvSpPr>
          <p:cNvPr id="13315" name="Rectangle 3" title=""/>
          <p:cNvSpPr>
            <a:spLocks noGrp="1"/>
          </p:cNvSpPr>
          <p:nvPr>
            <p:ph type="body" idx="1"/>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r>
              <a:t>Click to edit Master text styles</a:t>
            </a:r>
          </a:p>
          <a:p>
            <a:pPr lvl="1"/>
            <a:r>
              <a:t>Second level</a:t>
            </a:r>
          </a:p>
          <a:p>
            <a:pPr lvl="2"/>
            <a:r>
              <a:t>Third level</a:t>
            </a:r>
          </a:p>
          <a:p>
            <a:pPr lvl="3"/>
            <a:r>
              <a:t>Fourth level</a:t>
            </a:r>
          </a:p>
          <a:p>
            <a:pPr lvl="4"/>
            <a:r>
              <a:t>Fifth level</a:t>
            </a:r>
          </a:p>
        </p:txBody>
      </p:sp>
      <p:sp>
        <p:nvSpPr>
          <p:cNvPr id="13316" name="Rectangle 4">
            <a:extLst>
              <a:ext uri="{FF2B5EF4-FFF2-40B4-BE49-F238E27FC236}"/>
            </a:extLst>
          </p:cNvPr>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en-US"/>
            </a:defPPr>
            <a:lvl1pPr marL="0" indent="0" algn="l" defTabSz="914400" rtl="0" eaLnBrk="1" fontAlgn="auto" hangingPunct="1">
              <a:lnSpc>
                <a:spcPct val="100000"/>
              </a:lnSpc>
              <a:spcBef>
                <a:spcPct val="0"/>
              </a:spcBef>
              <a:spcAft>
                <a:spcPct val="0"/>
              </a:spcAft>
              <a:buClrTx/>
              <a:buSzTx/>
              <a:buFontTx/>
              <a:buNone/>
              <a:defRPr kumimoji="0" sz="1400" b="0" i="0" u="none" baseline="0">
                <a:solidFill>
                  <a:schemeClr val="tx1"/>
                </a:solidFill>
                <a:effectLst/>
                <a:latin typeface="Arial"/>
                <a:ea typeface="+mn-ea"/>
                <a:cs typeface="+mn-cs"/>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4D88CF8E-2E7E-4797-B6D9-33E4A2799F3C}" type="hfDateTime">
              <a:rPr kumimoji="0" lang="en-US" sz="1400" b="0" i="0" u="none" strike="noStrike" kern="1200" cap="none" spc="0" normalizeH="0" baseline="0" noProof="0">
                <a:ln>
                  <a:noFill/>
                </a:ln>
                <a:solidFill>
                  <a:schemeClr val="tx1"/>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400" b="0" i="0" u="none" strike="noStrike" kern="1200" cap="none" spc="0" normalizeH="0" baseline="0" noProof="0">
              <a:ln>
                <a:noFill/>
              </a:ln>
              <a:solidFill>
                <a:schemeClr val="tx2">
                  <a:shade val="90000"/>
                </a:schemeClr>
              </a:solidFill>
              <a:effectLst/>
              <a:uLnTx/>
              <a:uFillTx/>
              <a:latin typeface="Arial"/>
              <a:ea typeface="+mn-ea"/>
              <a:cs typeface="+mn-cs"/>
            </a:endParaRPr>
          </a:p>
        </p:txBody>
      </p:sp>
      <p:sp>
        <p:nvSpPr>
          <p:cNvPr id="13317" name="Rectangle 6">
            <a:extLst>
              <a:ext uri="{FF2B5EF4-FFF2-40B4-BE49-F238E27FC236}"/>
            </a:extLst>
          </p:cNvPr>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lvl="0" algn="r" eaLnBrk="1" hangingPunct="1"/>
            <a:fld id="{723F9683-C5F9-41AE-BFEC-8F7E1E908998}" type="slidenum">
              <a:rPr sz="1400">
                <a:latin typeface="Arial"/>
              </a:rPr>
              <a:t>‹#›</a:t>
            </a:fld>
            <a:endParaRPr sz="1400">
              <a:latin typeface="Arial"/>
            </a:endParaRPr>
          </a:p>
        </p:txBody>
      </p:sp>
      <p:pic>
        <p:nvPicPr>
          <p:cNvPr id="13318" name="Picture 6" descr="kle tech logo" title=""/>
          <p:cNvPicPr>
            <a:picLocks noChangeAspect="1"/>
          </p:cNvPicPr>
          <p:nvPr/>
        </p:nvPicPr>
        <p:blipFill>
          <a:blip r:embed="rId15"/>
          <a:stretch>
            <a:fillRect/>
          </a:stretch>
        </p:blipFill>
        <p:spPr>
          <a:xfrm>
            <a:off x="76200" y="44450"/>
            <a:ext cx="3048000" cy="717550"/>
          </a:xfrm>
          <a:prstGeom prst="rect">
            <a:avLst/>
          </a:prstGeom>
          <a:noFill/>
          <a:ln>
            <a:noFill/>
            <a:miter lim="800000"/>
          </a:ln>
        </p:spPr>
      </p:pic>
      <p:sp>
        <p:nvSpPr>
          <p:cNvPr id="13319" name="Rectangle 5">
            <a:extLst>
              <a:ext uri="{FF2B5EF4-FFF2-40B4-BE49-F238E27FC236}"/>
            </a:extLst>
          </p:cNvPr>
          <p:cNvSpPr txBox="1">
            <a:spLocks noChangeArrowheads="1"/>
          </p:cNvSpPr>
          <p:nvPr/>
        </p:nvSpPr>
        <p:spPr bwMode="auto">
          <a:xfrm>
            <a:off x="2286000" y="6324600"/>
            <a:ext cx="4495800" cy="304800"/>
          </a:xfrm>
          <a:prstGeom prst="rect">
            <a:avLst/>
          </a:prstGeom>
          <a:noFill/>
          <a:ln w="9525">
            <a:noFill/>
            <a:miter lim="800000"/>
          </a:ln>
          <a:effectLst/>
        </p:spPr>
        <p:txBody>
          <a:bodyPr/>
          <a:lstStyle>
            <a:defPPr>
              <a:defRPr lang="en-US"/>
            </a:defPPr>
            <a:lvl1pPr marL="0" indent="0" algn="ctr" defTabSz="914400" rtl="0" eaLnBrk="0" fontAlgn="base" hangingPunct="0">
              <a:lnSpc>
                <a:spcPct val="100000"/>
              </a:lnSpc>
              <a:spcBef>
                <a:spcPct val="0"/>
              </a:spcBef>
              <a:spcAft>
                <a:spcPct val="0"/>
              </a:spcAft>
              <a:buClrTx/>
              <a:buSzTx/>
              <a:buFontTx/>
              <a:buNone/>
              <a:defRPr kumimoji="0" sz="1400" b="0" i="0" u="none" baseline="0">
                <a:solidFill>
                  <a:schemeClr val="tx1"/>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IN" sz="1400" b="0" i="0" u="none" strike="noStrike" kern="1200" cap="none" spc="0" normalizeH="0" baseline="0" noProof="0">
                <a:ln>
                  <a:noFill/>
                </a:ln>
                <a:solidFill>
                  <a:schemeClr val="tx1"/>
                </a:solidFill>
                <a:effectLst/>
                <a:uLnTx/>
                <a:uFillTx/>
                <a:latin typeface="Arial"/>
                <a:ea typeface="新細明體" pitchFamily="18" charset="-120"/>
                <a:cs typeface="+mn-cs"/>
              </a:rPr>
              <a:t>School Of Computer Science &amp; Engg.</a:t>
            </a:r>
            <a:endParaRPr kumimoji="1" lang="en-US" altLang="zh-TW" sz="1400" b="0" i="0" u="none" strike="noStrike" kern="1200" cap="none" spc="0" normalizeH="0" baseline="0" noProof="0">
              <a:ln>
                <a:noFill/>
              </a:ln>
              <a:solidFill>
                <a:schemeClr val="tx1"/>
              </a:solidFill>
              <a:effectLst/>
              <a:uLnTx/>
              <a:uFillTx/>
              <a:latin typeface="Arial"/>
              <a:ea typeface="新細明體" pitchFamily="18" charset="-120"/>
              <a:cs typeface="+mn-cs"/>
            </a:endParaRPr>
          </a:p>
        </p:txBody>
      </p:sp>
    </p:spTree>
  </p:cSld>
  <p:clrMap bg1="lt1" tx1="dk1" bg2="lt2" tx2="dk2" accent1="accent1" accent2="accent2" accent3="accent3" accent4="accent4" accent5="accent5" accent6="accent6" hlink="hlink" folHlink="folHlink"/>
  <p:sldLayoutIdLst>
    <p:sldLayoutId id="2147484246" r:id="rId1"/>
    <p:sldLayoutId id="2147484350" r:id="rId2"/>
    <p:sldLayoutId id="2147484352" r:id="rId3"/>
    <p:sldLayoutId id="2147484354" r:id="rId4"/>
    <p:sldLayoutId id="2147484356" r:id="rId5"/>
    <p:sldLayoutId id="2147484358" r:id="rId6"/>
    <p:sldLayoutId id="2147484360" r:id="rId7"/>
    <p:sldLayoutId id="2147484362" r:id="rId8"/>
    <p:sldLayoutId id="2147484364" r:id="rId9"/>
    <p:sldLayoutId id="2147484366" r:id="rId10"/>
    <p:sldLayoutId id="2147484368" r:id="rId11"/>
    <p:sldLayoutId id="2147484370" r:id="rId12"/>
    <p:sldLayoutId id="2147484372" r:id="rId13"/>
    <p:sldLayoutId id="2147484374" r:id="rId14"/>
  </p:sldLayoutIdLst>
  <p:transition/>
  <p:timing/>
  <p:txStyles>
    <p:titleStyle>
      <a:lvl1pPr marL="0" indent="0" algn="ctr" defTabSz="914400" rtl="0" eaLnBrk="0" fontAlgn="base" hangingPunct="0">
        <a:lnSpc>
          <a:spcPct val="100000"/>
        </a:lnSpc>
        <a:spcBef>
          <a:spcPct val="0"/>
        </a:spcBef>
        <a:spcAft>
          <a:spcPct val="0"/>
        </a:spcAft>
        <a:buClrTx/>
        <a:buSzTx/>
        <a:buFontTx/>
        <a:buNone/>
        <a:defRPr kumimoji="1" sz="4400" b="0" i="0" u="none" baseline="0">
          <a:solidFill>
            <a:schemeClr val="tx2"/>
          </a:solidFill>
          <a:effectLst/>
          <a:latin typeface="Arial"/>
          <a:ea typeface="新細明體" pitchFamily="18" charset="-120"/>
          <a:cs typeface="新細明體"/>
        </a:defRPr>
      </a:lvl1pPr>
    </p:titleStyle>
    <p:bodyStyle>
      <a:lvl1pPr marL="342900" indent="-342900" algn="l" defTabSz="914400" rtl="0" eaLnBrk="0" fontAlgn="base" hangingPunct="0">
        <a:lnSpc>
          <a:spcPct val="100000"/>
        </a:lnSpc>
        <a:spcBef>
          <a:spcPct val="20000"/>
        </a:spcBef>
        <a:spcAft>
          <a:spcPct val="0"/>
        </a:spcAft>
        <a:buClrTx/>
        <a:buSzTx/>
        <a:buFontTx/>
        <a:buChar char="•"/>
        <a:defRPr kumimoji="1"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7.png"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14.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15.xml" /><Relationship Id="rId3" Type="http://schemas.openxmlformats.org/officeDocument/2006/relationships/oleObject" Target="../embeddings/oleObject17.bin" TargetMode="Internal" /><Relationship Id="rId4" Type="http://schemas.openxmlformats.org/officeDocument/2006/relationships/image" Target="../media/image48.wmf" /><Relationship Id="rId5" Type="http://schemas.openxmlformats.org/officeDocument/2006/relationships/oleObject" Target="../embeddings/oleObject18.bin" TargetMode="Internal" /><Relationship Id="rId6" Type="http://schemas.openxmlformats.org/officeDocument/2006/relationships/image" Target="../media/image49.wmf" /><Relationship Id="rId7" Type="http://schemas.openxmlformats.org/officeDocument/2006/relationships/vmlDrawing" Target="../drawings/vmlDrawing9.vml"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notesSlide" Target="../notesSlides/notesSlide16.xml"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oleObject" Target="../embeddings/oleObject19.bin" TargetMode="Internal" /><Relationship Id="rId3" Type="http://schemas.openxmlformats.org/officeDocument/2006/relationships/image" Target="../media/image50.wmf" /><Relationship Id="rId4" Type="http://schemas.openxmlformats.org/officeDocument/2006/relationships/oleObject" Target="../embeddings/oleObject20.bin" TargetMode="Internal" /><Relationship Id="rId5" Type="http://schemas.openxmlformats.org/officeDocument/2006/relationships/image" Target="../media/image51.wmf" /><Relationship Id="rId6" Type="http://schemas.openxmlformats.org/officeDocument/2006/relationships/oleObject" Target="../embeddings/oleObject21.bin" TargetMode="Internal" /><Relationship Id="rId7" Type="http://schemas.openxmlformats.org/officeDocument/2006/relationships/image" Target="../media/image52.wmf" /><Relationship Id="rId8" Type="http://schemas.openxmlformats.org/officeDocument/2006/relationships/vmlDrawing" Target="../drawings/vmlDrawing10.v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7.x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8.x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19.xm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5.jpeg"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21.xm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29.xml" /><Relationship Id="rId10" Type="http://schemas.openxmlformats.org/officeDocument/2006/relationships/oleObject" Target="../embeddings/oleObject27.bin" TargetMode="Internal" /><Relationship Id="rId11" Type="http://schemas.openxmlformats.org/officeDocument/2006/relationships/oleObject" Target="../embeddings/oleObject28.bin" TargetMode="Internal" /><Relationship Id="rId12" Type="http://schemas.openxmlformats.org/officeDocument/2006/relationships/oleObject" Target="../embeddings/oleObject29.bin" TargetMode="Internal" /><Relationship Id="rId13" Type="http://schemas.openxmlformats.org/officeDocument/2006/relationships/oleObject" Target="../embeddings/oleObject30.bin" TargetMode="Internal" /><Relationship Id="rId14" Type="http://schemas.openxmlformats.org/officeDocument/2006/relationships/oleObject" Target="../embeddings/oleObject31.bin" TargetMode="Internal" /><Relationship Id="rId15" Type="http://schemas.openxmlformats.org/officeDocument/2006/relationships/vmlDrawing" Target="../drawings/vmlDrawing11.vml" /><Relationship Id="rId2" Type="http://schemas.openxmlformats.org/officeDocument/2006/relationships/notesSlide" Target="../notesSlides/notesSlide22.xml" /><Relationship Id="rId3" Type="http://schemas.openxmlformats.org/officeDocument/2006/relationships/oleObject" Target="../embeddings/oleObject22.bin" TargetMode="Internal" /><Relationship Id="rId4" Type="http://schemas.openxmlformats.org/officeDocument/2006/relationships/image" Target="../media/image53.wmf" /><Relationship Id="rId5" Type="http://schemas.openxmlformats.org/officeDocument/2006/relationships/oleObject" Target="../embeddings/oleObject23.bin" TargetMode="Internal" /><Relationship Id="rId6" Type="http://schemas.openxmlformats.org/officeDocument/2006/relationships/image" Target="../media/image54.wmf" /><Relationship Id="rId7" Type="http://schemas.openxmlformats.org/officeDocument/2006/relationships/oleObject" Target="../embeddings/oleObject24.bin" TargetMode="Internal" /><Relationship Id="rId8" Type="http://schemas.openxmlformats.org/officeDocument/2006/relationships/oleObject" Target="../embeddings/oleObject25.bin" TargetMode="Internal" /><Relationship Id="rId9" Type="http://schemas.openxmlformats.org/officeDocument/2006/relationships/oleObject" Target="../embeddings/oleObject26.bin" TargetMode="Internal"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3.xml" /><Relationship Id="rId3" Type="http://schemas.openxmlformats.org/officeDocument/2006/relationships/oleObject" Target="../embeddings/oleObject32.bin" TargetMode="Internal" /><Relationship Id="rId4" Type="http://schemas.openxmlformats.org/officeDocument/2006/relationships/image" Target="../media/image53.wmf" /><Relationship Id="rId5" Type="http://schemas.openxmlformats.org/officeDocument/2006/relationships/oleObject" Target="../embeddings/oleObject33.bin" TargetMode="Internal" /><Relationship Id="rId6" Type="http://schemas.openxmlformats.org/officeDocument/2006/relationships/oleObject" Target="../embeddings/oleObject34.bin" TargetMode="Internal" /><Relationship Id="rId7" Type="http://schemas.openxmlformats.org/officeDocument/2006/relationships/oleObject" Target="../embeddings/oleObject35.bin" TargetMode="Internal" /><Relationship Id="rId8" Type="http://schemas.openxmlformats.org/officeDocument/2006/relationships/vmlDrawing" Target="../drawings/vmlDrawing12.v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55.png"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56.png" /><Relationship Id="rId3" Type="http://schemas.openxmlformats.org/officeDocument/2006/relationships/image" Target="../media/image57.wmf" /><Relationship Id="rId4" Type="http://schemas.openxmlformats.org/officeDocument/2006/relationships/image" Target="../media/image58.wmf"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image" Target="../media/image8.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9.jpeg" /><Relationship Id="rId3" Type="http://schemas.openxmlformats.org/officeDocument/2006/relationships/image" Target="../media/image10.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2.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3.png" /><Relationship Id="rId3" Type="http://schemas.openxmlformats.org/officeDocument/2006/relationships/image" Target="../media/image14.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5.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6.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6.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7.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7.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jpeg" /><Relationship Id="rId3" Type="http://schemas.openxmlformats.org/officeDocument/2006/relationships/image" Target="../media/image3.pn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hyperlink" Target="http://cpsc.ualr.edu/srini/DM/chapters/review4.3.html" TargetMode="External" /><Relationship Id="rId3" Type="http://schemas.openxmlformats.org/officeDocument/2006/relationships/image" Target="../media/image22.png" /><Relationship Id="rId4" Type="http://schemas.openxmlformats.org/officeDocument/2006/relationships/image" Target="../media/image23.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4.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5.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4.png"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xm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2.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oleObject" Target="../embeddings/oleObject1.bin" TargetMode="Internal" /><Relationship Id="rId3" Type="http://schemas.openxmlformats.org/officeDocument/2006/relationships/image" Target="../media/image27.wmf" /><Relationship Id="rId4" Type="http://schemas.openxmlformats.org/officeDocument/2006/relationships/oleObject" Target="../embeddings/oleObject2.bin" TargetMode="Internal" /><Relationship Id="rId5" Type="http://schemas.openxmlformats.org/officeDocument/2006/relationships/image" Target="../media/image28.wmf" /><Relationship Id="rId6" Type="http://schemas.openxmlformats.org/officeDocument/2006/relationships/vmlDrawing" Target="../drawings/vmlDrawing1.v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notesSlide" Target="../notesSlides/notesSlide3.xml" /><Relationship Id="rId3" Type="http://schemas.openxmlformats.org/officeDocument/2006/relationships/oleObject" Target="../embeddings/oleObject3.bin" TargetMode="Internal" /><Relationship Id="rId4" Type="http://schemas.openxmlformats.org/officeDocument/2006/relationships/image" Target="../media/image29.wmf" /><Relationship Id="rId5" Type="http://schemas.openxmlformats.org/officeDocument/2006/relationships/oleObject" Target="../embeddings/oleObject4.bin" TargetMode="Internal" /><Relationship Id="rId6" Type="http://schemas.openxmlformats.org/officeDocument/2006/relationships/image" Target="../media/image30.wmf" /><Relationship Id="rId7" Type="http://schemas.openxmlformats.org/officeDocument/2006/relationships/vmlDrawing" Target="../drawings/vmlDrawing2.v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notesSlide" Target="../notesSlides/notesSlide4.xml" /><Relationship Id="rId3" Type="http://schemas.openxmlformats.org/officeDocument/2006/relationships/oleObject" Target="../embeddings/oleObject5.bin" TargetMode="Internal" /><Relationship Id="rId4" Type="http://schemas.openxmlformats.org/officeDocument/2006/relationships/image" Target="../media/image31.wmf" /><Relationship Id="rId5" Type="http://schemas.openxmlformats.org/officeDocument/2006/relationships/vmlDrawing" Target="../drawings/vmlDrawing3.v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notesSlide" Target="../notesSlides/notesSlide5.xml" /><Relationship Id="rId3" Type="http://schemas.openxmlformats.org/officeDocument/2006/relationships/oleObject" Target="../embeddings/oleObject6.bin" TargetMode="Internal" /><Relationship Id="rId4" Type="http://schemas.openxmlformats.org/officeDocument/2006/relationships/image" Target="../media/image32.wmf" /><Relationship Id="rId5" Type="http://schemas.openxmlformats.org/officeDocument/2006/relationships/vmlDrawing" Target="../drawings/vmlDrawing4.v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notesSlide" Target="../notesSlides/notesSlide6.xml" /><Relationship Id="rId3" Type="http://schemas.openxmlformats.org/officeDocument/2006/relationships/oleObject" Target="../embeddings/oleObject7.bin" TargetMode="Internal" /><Relationship Id="rId4" Type="http://schemas.openxmlformats.org/officeDocument/2006/relationships/image" Target="../media/image33.wmf" /><Relationship Id="rId5" Type="http://schemas.openxmlformats.org/officeDocument/2006/relationships/vmlDrawing" Target="../drawings/vmlDrawing5.v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35.xml" /><Relationship Id="rId10" Type="http://schemas.openxmlformats.org/officeDocument/2006/relationships/image" Target="../media/image37.wmf" /><Relationship Id="rId11" Type="http://schemas.openxmlformats.org/officeDocument/2006/relationships/vmlDrawing" Target="../drawings/vmlDrawing6.vml" /><Relationship Id="rId2" Type="http://schemas.openxmlformats.org/officeDocument/2006/relationships/notesSlide" Target="../notesSlides/notesSlide7.xml" /><Relationship Id="rId3" Type="http://schemas.openxmlformats.org/officeDocument/2006/relationships/oleObject" Target="../embeddings/oleObject8.bin" TargetMode="Internal" /><Relationship Id="rId4" Type="http://schemas.openxmlformats.org/officeDocument/2006/relationships/image" Target="../media/image34.wmf" /><Relationship Id="rId5" Type="http://schemas.openxmlformats.org/officeDocument/2006/relationships/oleObject" Target="../embeddings/oleObject9.bin" TargetMode="Internal" /><Relationship Id="rId6" Type="http://schemas.openxmlformats.org/officeDocument/2006/relationships/image" Target="../media/image35.wmf" /><Relationship Id="rId7" Type="http://schemas.openxmlformats.org/officeDocument/2006/relationships/oleObject" Target="../embeddings/oleObject10.bin" TargetMode="Internal" /><Relationship Id="rId8" Type="http://schemas.openxmlformats.org/officeDocument/2006/relationships/image" Target="../media/image36.wmf" /><Relationship Id="rId9" Type="http://schemas.openxmlformats.org/officeDocument/2006/relationships/oleObject" Target="../embeddings/oleObject11.bin" TargetMode="Interna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notesSlide" Target="../notesSlides/notesSlide8.xml" /><Relationship Id="rId3" Type="http://schemas.openxmlformats.org/officeDocument/2006/relationships/oleObject" Target="../embeddings/oleObject12.bin" TargetMode="Internal" /><Relationship Id="rId4" Type="http://schemas.openxmlformats.org/officeDocument/2006/relationships/image" Target="../media/image38.wmf" /><Relationship Id="rId5" Type="http://schemas.openxmlformats.org/officeDocument/2006/relationships/oleObject" Target="../embeddings/oleObject13.bin" TargetMode="Internal" /><Relationship Id="rId6" Type="http://schemas.openxmlformats.org/officeDocument/2006/relationships/image" Target="../media/image39.wmf" /><Relationship Id="rId7" Type="http://schemas.openxmlformats.org/officeDocument/2006/relationships/oleObject" Target="../embeddings/oleObject14.bin" TargetMode="Internal" /><Relationship Id="rId8" Type="http://schemas.openxmlformats.org/officeDocument/2006/relationships/image" Target="../media/image40.wmf" /><Relationship Id="rId9" Type="http://schemas.openxmlformats.org/officeDocument/2006/relationships/vmlDrawing" Target="../drawings/vmlDrawing7.v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notesSlide" Target="../notesSlides/notesSlide9.xml" /><Relationship Id="rId3" Type="http://schemas.openxmlformats.org/officeDocument/2006/relationships/oleObject" Target="../embeddings/oleObject15.bin" TargetMode="Internal" /><Relationship Id="rId4" Type="http://schemas.openxmlformats.org/officeDocument/2006/relationships/image" Target="../media/image41.wmf" /><Relationship Id="rId5" Type="http://schemas.openxmlformats.org/officeDocument/2006/relationships/oleObject" Target="../embeddings/oleObject16.bin" TargetMode="Internal" /><Relationship Id="rId6" Type="http://schemas.openxmlformats.org/officeDocument/2006/relationships/image" Target="../media/image42.wmf" /><Relationship Id="rId7" Type="http://schemas.openxmlformats.org/officeDocument/2006/relationships/vmlDrawing" Target="../drawings/vmlDrawing8.v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0.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1.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3.png"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4.png" /><Relationship Id="rId3" Type="http://schemas.openxmlformats.org/officeDocument/2006/relationships/image" Target="../media/image45.png" /><Relationship Id="rId4" Type="http://schemas.openxmlformats.org/officeDocument/2006/relationships/image" Target="../media/image46.png"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2.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3.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lstStyle/>
          <a:p>
            <a:pPr algn="ctr" eaLnBrk="1" hangingPunct="1">
              <a:buFont typeface="Wingdings 2" pitchFamily="18" charset="2"/>
              <a:buNone/>
              <a:defRPr/>
            </a:pPr>
            <a:endParaRPr lang="en-US" smtClean="0">
              <a:solidFill>
                <a:schemeClr val="tx2">
                  <a:satMod val="130000"/>
                </a:schemeClr>
              </a:solidFill>
            </a:endParaRPr>
          </a:p>
          <a:p>
            <a:pPr algn="ctr" eaLnBrk="1" hangingPunct="1">
              <a:buFont typeface="Wingdings 2" pitchFamily="18" charset="2"/>
              <a:buNone/>
              <a:defRPr/>
            </a:pPr>
            <a:endParaRPr lang="en-US" smtClean="0">
              <a:solidFill>
                <a:schemeClr val="tx2">
                  <a:satMod val="130000"/>
                </a:schemeClr>
              </a:solidFill>
            </a:endParaRPr>
          </a:p>
        </p:txBody>
      </p:sp>
      <p:sp>
        <p:nvSpPr>
          <p:cNvPr id="4" name="Title 3"/>
          <p:cNvSpPr txBox="1"/>
          <p:nvPr/>
        </p:nvSpPr>
        <p:spPr bwMode="auto">
          <a:xfrm>
            <a:off x="838200" y="2362200"/>
            <a:ext cx="7772400" cy="1470025"/>
          </a:xfrm>
          <a:prstGeom prst="rect">
            <a:avLst/>
          </a:prstGeom>
          <a:solidFill>
            <a:schemeClr val="accent1">
              <a:lumMod val="90000"/>
            </a:schemeClr>
          </a:solidFill>
          <a:ln w="9525">
            <a:solidFill>
              <a:schemeClr val="accent6">
                <a:lumMod val="75000"/>
              </a:schemeClr>
            </a:solid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algn="ctr" eaLnBrk="1" hangingPunct="1">
              <a:buFont typeface="Wingdings 2" pitchFamily="18" charset="2"/>
              <a:buNone/>
              <a:defRPr/>
            </a:pPr>
            <a:r>
              <a:rPr lang="en-US" sz="4400">
                <a:solidFill>
                  <a:schemeClr val="tx2">
                    <a:satMod val="130000"/>
                  </a:schemeClr>
                </a:solidFill>
                <a:latin typeface="Cambria" pitchFamily="18" charset="0"/>
                <a:ea typeface="+mn-ea"/>
                <a:cs typeface="Times New Roman" pitchFamily="18" charset="0"/>
              </a:rPr>
              <a:t>Chapter 2 :Sets</a:t>
            </a:r>
            <a:endParaRPr lang="en-US" sz="4400">
              <a:latin typeface="Cambria" pitchFamily="18" charset="0"/>
              <a:ea typeface="+mn-ea"/>
              <a:cs typeface="Times New Roman" pitchFamily="18"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5602" name="Title 1"/>
          <p:cNvSpPr>
            <a:spLocks noGrp="1"/>
          </p:cNvSpPr>
          <p:nvPr>
            <p:ph type="title"/>
          </p:nvPr>
        </p:nvSpPr>
        <p:spPr>
          <a:xfrm>
            <a:off x="457200" y="685800"/>
            <a:ext cx="8229600" cy="838200"/>
          </a:xfrm>
        </p:spPr>
        <p:txBody>
          <a:bodyPr/>
          <a:lstStyle/>
          <a:p>
            <a:pPr eaLnBrk="1" hangingPunct="1"/>
            <a:r>
              <a:rPr lang="en-US" sz="2800" smtClean="0">
                <a:latin typeface="Times New Roman" pitchFamily="18" charset="0"/>
                <a:cs typeface="Times New Roman" pitchFamily="18" charset="0"/>
              </a:rPr>
              <a:t>Types of sets</a:t>
            </a:r>
          </a:p>
        </p:txBody>
      </p:sp>
      <p:sp>
        <p:nvSpPr>
          <p:cNvPr id="25603"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Empty Set or Null Set:</a:t>
            </a:r>
          </a:p>
          <a:p>
            <a:pPr eaLnBrk="1" hangingPunct="1"/>
            <a:r>
              <a:rPr lang="en-US" sz="2400" smtClean="0">
                <a:latin typeface="Times New Roman" pitchFamily="18" charset="0"/>
                <a:cs typeface="Times New Roman" pitchFamily="18" charset="0"/>
              </a:rPr>
              <a:t>Singleton Set:</a:t>
            </a:r>
          </a:p>
          <a:p>
            <a:pPr eaLnBrk="1" hangingPunct="1"/>
            <a:r>
              <a:rPr lang="en-US" sz="2400" smtClean="0">
                <a:latin typeface="Times New Roman" pitchFamily="18" charset="0"/>
                <a:cs typeface="Times New Roman" pitchFamily="18" charset="0"/>
              </a:rPr>
              <a:t>Finite Set:</a:t>
            </a:r>
          </a:p>
          <a:p>
            <a:pPr eaLnBrk="1" hangingPunct="1"/>
            <a:r>
              <a:rPr lang="en-US" sz="2400" smtClean="0">
                <a:latin typeface="Times New Roman" pitchFamily="18" charset="0"/>
                <a:cs typeface="Times New Roman" pitchFamily="18" charset="0"/>
              </a:rPr>
              <a:t>Infinite Set:</a:t>
            </a:r>
          </a:p>
        </p:txBody>
      </p:sp>
      <p:sp>
        <p:nvSpPr>
          <p:cNvPr id="25604" name="Slide Number Placeholder 3"/>
          <p:cNvSpPr>
            <a:spLocks noGrp="1"/>
          </p:cNvSpPr>
          <p:nvPr>
            <p:ph type="sldNum" sz="quarter" idx="11"/>
          </p:nvPr>
        </p:nvSpPr>
        <p:spPr>
          <a:noFill/>
        </p:spPr>
        <p:txBody>
          <a:bodyPr/>
          <a:lstStyle/>
          <a:p>
            <a:fld id="{E930D19F-4753-4737-850C-352F13C16E1E}" type="slidenum">
              <a:rPr lang="en-US"/>
              <a:t>10</a:t>
            </a:fld>
            <a:endParaRPr lang="en-US"/>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2466" name="Content Placeholder 2" title=""/>
          <p:cNvSpPr>
            <a:spLocks noGrp="1"/>
          </p:cNvSpPr>
          <p:nvPr>
            <p:ph idx="1"/>
          </p:nvPr>
        </p:nvSpPr>
        <p:spPr>
          <a:xfrm>
            <a:off x="457200" y="990600"/>
            <a:ext cx="8229600"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buNone/>
            </a:pPr>
            <a:r>
              <a:rPr lang="en-US" altLang="en-US" sz="2400" b="1">
                <a:solidFill>
                  <a:srgbClr val="FF0000"/>
                </a:solidFill>
                <a:latin typeface="Times New Roman" pitchFamily="18" charset="0"/>
                <a:ea typeface="Times New Roman" pitchFamily="18" charset="0"/>
              </a:rPr>
              <a:t>Definition:</a:t>
            </a:r>
            <a:endParaRPr lang="en-US" altLang="en-US" sz="2400" b="1">
              <a:solidFill>
                <a:srgbClr val="FF0000"/>
              </a:solidFill>
              <a:latin typeface="Times New Roman" pitchFamily="18" charset="0"/>
              <a:ea typeface="Times New Roman" pitchFamily="18" charset="0"/>
            </a:endParaRPr>
          </a:p>
          <a:p>
            <a:pPr lvl="0" algn="just"/>
            <a:r>
              <a:rPr lang="en-US" altLang="en-US" sz="2400">
                <a:latin typeface="Times New Roman" pitchFamily="18" charset="0"/>
                <a:ea typeface="Times New Roman" pitchFamily="18" charset="0"/>
              </a:rPr>
              <a:t>A path from a to b in the directed graph G is a sequence of edges (x0, x1), (x1, x2), (x2, x3), . . . , (xn−1, xn) in G, where n is a nonnegative integer, and x0 = a and xn = b, that is, a sequence of edges where the terminal vertex of an edge is the same as the initial vertex in the next edge in the path. This path is denoted by x0, x1, x2, . . . , xn−1, xn and has length n. We view the empty set of edges as a path of length zero from a to a. A path of length n ≥ 1 that begins and ends at the same vertex is called a circuit or cycle.</a:t>
            </a:r>
            <a:endParaRPr lang="en-US" altLang="en-US" sz="2400">
              <a:latin typeface="Times New Roman" pitchFamily="18" charset="0"/>
              <a:ea typeface="Times New Roman" pitchFamily="18" charset="0"/>
            </a:endParaRPr>
          </a:p>
          <a:p>
            <a:pPr lvl="0" algn="just"/>
            <a:r>
              <a:rPr lang="en-US" altLang="en-US" sz="2400">
                <a:latin typeface="Times New Roman" pitchFamily="18" charset="0"/>
                <a:ea typeface="Times New Roman" pitchFamily="18" charset="0"/>
              </a:rPr>
              <a:t>A path in a directed graph can pass through a vertex more than once. Moreover, an edge in a directed graph can occur more than once in a path.</a:t>
            </a:r>
            <a:endParaRPr lang="en-US" altLang="en-US" sz="2400">
              <a:latin typeface="Times New Roman" pitchFamily="18" charset="0"/>
              <a:ea typeface="Times New Roman" pitchFamily="18" charset="0"/>
            </a:endParaRPr>
          </a:p>
        </p:txBody>
      </p:sp>
      <p:sp>
        <p:nvSpPr>
          <p:cNvPr id="62467"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9083BA5F-9482-4C1A-B4CC-90881C54FD91}" type="slidenum">
              <a:rPr lang="en-US" altLang="en-US" sz="1400">
                <a:latin typeface="Arial"/>
              </a:rPr>
              <a:t>100</a:t>
            </a:fld>
            <a:endParaRPr lang="en-US" altLang="en-US" sz="1400">
              <a:latin typeface="Arial"/>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3490" name="Content Placeholder 2" title=""/>
          <p:cNvSpPr>
            <a:spLocks noGrp="1"/>
          </p:cNvSpPr>
          <p:nvPr>
            <p:ph idx="1"/>
          </p:nvPr>
        </p:nvSpPr>
        <p:spPr>
          <a:xfrm>
            <a:off x="457200" y="838200"/>
            <a:ext cx="8229600"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r>
              <a:rPr lang="en-US" altLang="en-US" sz="2400">
                <a:latin typeface="Times New Roman" pitchFamily="18" charset="0"/>
                <a:ea typeface="Times New Roman" pitchFamily="18" charset="0"/>
              </a:rPr>
              <a:t>Which of the following are paths in the directed graph shown in Figure 1: </a:t>
            </a:r>
            <a:r>
              <a:rPr lang="en-US" altLang="en-US" sz="2400" i="1">
                <a:latin typeface="Times New Roman" pitchFamily="18" charset="0"/>
                <a:ea typeface="Times New Roman" pitchFamily="18" charset="0"/>
              </a:rPr>
              <a:t>a, b, e, d; a, e, c, d, b;b, a, c, b, a, a, b; d, c; c, b, a; e, b, a, b, a, b, e? What are the lengths of those that are paths?</a:t>
            </a:r>
            <a:r>
              <a:rPr lang="en-US" altLang="en-US" sz="2400">
                <a:latin typeface="Times New Roman" pitchFamily="18" charset="0"/>
                <a:ea typeface="Times New Roman" pitchFamily="18" charset="0"/>
              </a:rPr>
              <a:t>Which of the paths in this list are circuits?</a:t>
            </a:r>
            <a:endParaRPr lang="en-US" altLang="en-US" sz="2400">
              <a:latin typeface="Times New Roman" pitchFamily="18" charset="0"/>
              <a:ea typeface="Times New Roman" pitchFamily="18" charset="0"/>
            </a:endParaRPr>
          </a:p>
        </p:txBody>
      </p:sp>
      <p:sp>
        <p:nvSpPr>
          <p:cNvPr id="63491"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EFEA1397-8D71-4765-A4E6-C1855F81B0FE}" type="slidenum">
              <a:rPr lang="en-US" altLang="en-US" sz="1400">
                <a:latin typeface="Arial"/>
              </a:rPr>
              <a:t>101</a:t>
            </a:fld>
            <a:endParaRPr lang="en-US" altLang="en-US" sz="1400">
              <a:latin typeface="Arial"/>
            </a:endParaRPr>
          </a:p>
        </p:txBody>
      </p:sp>
      <p:pic>
        <p:nvPicPr>
          <p:cNvPr id="63492" name="Picture 2" title=""/>
          <p:cNvPicPr>
            <a:picLocks noChangeAspect="1"/>
          </p:cNvPicPr>
          <p:nvPr/>
        </p:nvPicPr>
        <p:blipFill>
          <a:blip r:embed="rId2"/>
          <a:stretch>
            <a:fillRect/>
          </a:stretch>
        </p:blipFill>
        <p:spPr>
          <a:xfrm>
            <a:off x="1371600" y="2667000"/>
            <a:ext cx="5105400" cy="2895600"/>
          </a:xfrm>
          <a:prstGeom prst="rect">
            <a:avLst/>
          </a:prstGeom>
          <a:noFill/>
          <a:ln>
            <a:noFill/>
            <a:miter lim="800000"/>
          </a:ln>
        </p:spPr>
      </p:pic>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4514" name="投影片編號版面配置區 4" title=""/>
          <p:cNvSpPr txBox="1">
            <a:spLocks noGrp="1"/>
          </p:cNvSpPr>
          <p:nvPr/>
        </p:nvSpPr>
        <p:spPr>
          <a:xfrm>
            <a:off x="7010400" y="6400800"/>
            <a:ext cx="21336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r>
              <a:rPr lang="en-US" altLang="zh-TW" sz="1200"/>
              <a:t>Ch8-</a:t>
            </a:r>
            <a:fld id="{20E5A60F-78AB-4D80-A0FB-01FB9EB5E41D}" type="slidenum">
              <a:rPr lang="en-US" altLang="zh-TW" sz="1200"/>
              <a:t>102</a:t>
            </a:fld>
            <a:endParaRPr lang="en-US" altLang="zh-TW" sz="1200"/>
          </a:p>
        </p:txBody>
      </p:sp>
      <p:sp>
        <p:nvSpPr>
          <p:cNvPr id="64515" name="Text Box 5" title=""/>
          <p:cNvSpPr txBox="1"/>
          <p:nvPr/>
        </p:nvSpPr>
        <p:spPr>
          <a:xfrm>
            <a:off x="347663" y="914400"/>
            <a:ext cx="8796337" cy="18002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i.e</a:t>
            </a:r>
            <a:r>
              <a:rPr lang="en-US" altLang="zh-TW" sz="2800"/>
              <a:t> A </a:t>
            </a:r>
            <a:r>
              <a:rPr lang="en-US" altLang="zh-TW" sz="2800">
                <a:solidFill>
                  <a:srgbClr val="FF3300"/>
                </a:solidFill>
              </a:rPr>
              <a:t>path</a:t>
            </a:r>
            <a:r>
              <a:rPr lang="en-US" altLang="zh-TW" sz="2800"/>
              <a:t> from </a:t>
            </a:r>
            <a:r>
              <a:rPr lang="en-US" altLang="zh-TW" sz="2800" i="1"/>
              <a:t>a</a:t>
            </a:r>
            <a:r>
              <a:rPr lang="en-US" altLang="zh-TW" sz="2800"/>
              <a:t> to </a:t>
            </a:r>
            <a:r>
              <a:rPr lang="en-US" altLang="zh-TW" sz="2800" i="1"/>
              <a:t>b</a:t>
            </a:r>
            <a:r>
              <a:rPr lang="en-US" altLang="zh-TW" sz="2800"/>
              <a:t> in the digraph </a:t>
            </a:r>
            <a:r>
              <a:rPr lang="en-US" altLang="zh-TW" sz="2800" i="1"/>
              <a:t>G</a:t>
            </a:r>
            <a:r>
              <a:rPr lang="en-US" altLang="zh-TW" sz="2800"/>
              <a:t> is a sequence of edges (</a:t>
            </a:r>
            <a:r>
              <a:rPr lang="en-US" altLang="zh-TW" sz="2800" i="1"/>
              <a:t>x</a:t>
            </a:r>
            <a:r>
              <a:rPr lang="en-US" altLang="zh-TW" sz="2800" baseline="-25000"/>
              <a:t>0</a:t>
            </a:r>
            <a:r>
              <a:rPr lang="en-US" altLang="zh-TW" sz="2800"/>
              <a:t>, </a:t>
            </a:r>
            <a:r>
              <a:rPr lang="en-US" altLang="zh-TW" sz="2800" i="1"/>
              <a:t>x</a:t>
            </a:r>
            <a:r>
              <a:rPr lang="en-US" altLang="zh-TW" sz="2800" baseline="-25000"/>
              <a:t>1</a:t>
            </a:r>
            <a:r>
              <a:rPr lang="en-US" altLang="zh-TW" sz="2800"/>
              <a:t>), (</a:t>
            </a:r>
            <a:r>
              <a:rPr lang="en-US" altLang="zh-TW" sz="2800" i="1"/>
              <a:t>x</a:t>
            </a:r>
            <a:r>
              <a:rPr lang="en-US" altLang="zh-TW" sz="2800" baseline="-25000"/>
              <a:t>1</a:t>
            </a:r>
            <a:r>
              <a:rPr lang="en-US" altLang="zh-TW" sz="2800"/>
              <a:t>, </a:t>
            </a:r>
            <a:r>
              <a:rPr lang="en-US" altLang="zh-TW" sz="2800" i="1"/>
              <a:t>x</a:t>
            </a:r>
            <a:r>
              <a:rPr lang="en-US" altLang="zh-TW" sz="2800" baseline="-25000"/>
              <a:t>2</a:t>
            </a:r>
            <a:r>
              <a:rPr lang="en-US" altLang="zh-TW" sz="2800"/>
              <a:t>), …, (</a:t>
            </a:r>
            <a:r>
              <a:rPr lang="en-US" altLang="zh-TW" sz="2800" i="1"/>
              <a:t>x</a:t>
            </a:r>
            <a:r>
              <a:rPr lang="en-US" altLang="zh-TW" sz="2800" i="1" baseline="-25000"/>
              <a:t>n</a:t>
            </a:r>
            <a:r>
              <a:rPr lang="en-US" altLang="zh-TW" sz="2800" baseline="-25000"/>
              <a:t>-1</a:t>
            </a:r>
            <a:r>
              <a:rPr lang="en-US" altLang="zh-TW" sz="2800"/>
              <a:t>, </a:t>
            </a:r>
            <a:r>
              <a:rPr lang="en-US" altLang="zh-TW" sz="2800" i="1"/>
              <a:t>x</a:t>
            </a:r>
            <a:r>
              <a:rPr lang="en-US" altLang="zh-TW" sz="2800" i="1" baseline="-25000"/>
              <a:t>n</a:t>
            </a:r>
            <a:r>
              <a:rPr lang="en-US" altLang="zh-TW" sz="2800"/>
              <a:t>) in </a:t>
            </a:r>
            <a:r>
              <a:rPr lang="en-US" altLang="zh-TW" sz="2800" i="1"/>
              <a:t>G</a:t>
            </a:r>
            <a:r>
              <a:rPr lang="en-US" altLang="zh-TW" sz="2800"/>
              <a:t>, where </a:t>
            </a:r>
            <a:r>
              <a:rPr lang="en-US" altLang="zh-TW" sz="2800" i="1"/>
              <a:t>n</a:t>
            </a:r>
            <a:r>
              <a:rPr lang="en-US" altLang="zh-TW" sz="2800">
                <a:sym typeface="Symbol" pitchFamily="18" charset="2"/>
              </a:rPr>
              <a:t></a:t>
            </a:r>
            <a:r>
              <a:rPr lang="en-US" altLang="zh-TW" sz="2800" b="1">
                <a:sym typeface="Symbol" pitchFamily="18" charset="2"/>
              </a:rPr>
              <a:t>Z</a:t>
            </a:r>
            <a:r>
              <a:rPr lang="en-US" altLang="zh-TW" sz="2800" baseline="30000">
                <a:sym typeface="Symbol" pitchFamily="18" charset="2"/>
              </a:rPr>
              <a:t>+</a:t>
            </a:r>
            <a:r>
              <a:rPr lang="en-US" altLang="zh-TW" sz="2800">
                <a:sym typeface="Symbol" pitchFamily="18" charset="2"/>
              </a:rPr>
              <a:t>, and </a:t>
            </a:r>
            <a:r>
              <a:rPr lang="en-US" altLang="zh-TW" sz="2800" i="1"/>
              <a:t>x</a:t>
            </a:r>
            <a:r>
              <a:rPr lang="en-US" altLang="zh-TW" sz="2800" baseline="-25000"/>
              <a:t>0</a:t>
            </a:r>
            <a:r>
              <a:rPr lang="en-US" altLang="zh-TW" sz="2800"/>
              <a:t>= </a:t>
            </a:r>
            <a:r>
              <a:rPr lang="en-US" altLang="zh-TW" sz="2800" i="1"/>
              <a:t>a</a:t>
            </a:r>
            <a:r>
              <a:rPr lang="en-US" altLang="zh-TW" sz="2800"/>
              <a:t>, </a:t>
            </a:r>
            <a:r>
              <a:rPr lang="en-US" altLang="zh-TW" sz="2800" i="1"/>
              <a:t>x</a:t>
            </a:r>
            <a:r>
              <a:rPr lang="en-US" altLang="zh-TW" sz="2800" i="1" baseline="-25000"/>
              <a:t>n</a:t>
            </a:r>
            <a:r>
              <a:rPr lang="en-US" altLang="zh-TW" sz="2800"/>
              <a:t>= </a:t>
            </a:r>
            <a:r>
              <a:rPr lang="en-US" altLang="zh-TW" sz="2800" i="1"/>
              <a:t>b</a:t>
            </a:r>
            <a:r>
              <a:rPr lang="en-US" altLang="zh-TW" sz="2800"/>
              <a:t>. This path is denoted by </a:t>
            </a:r>
            <a:r>
              <a:rPr lang="en-US" altLang="zh-TW" sz="2800" i="1"/>
              <a:t>x</a:t>
            </a:r>
            <a:r>
              <a:rPr lang="en-US" altLang="zh-TW" sz="2800" baseline="-25000"/>
              <a:t>0</a:t>
            </a:r>
            <a:r>
              <a:rPr lang="en-US" altLang="zh-TW" sz="2800"/>
              <a:t>, </a:t>
            </a:r>
            <a:r>
              <a:rPr lang="en-US" altLang="zh-TW" sz="2800" i="1"/>
              <a:t>x</a:t>
            </a:r>
            <a:r>
              <a:rPr lang="en-US" altLang="zh-TW" sz="2800" baseline="-25000"/>
              <a:t>1</a:t>
            </a:r>
            <a:r>
              <a:rPr lang="en-US" altLang="zh-TW" sz="2800"/>
              <a:t>, </a:t>
            </a:r>
            <a:r>
              <a:rPr lang="en-US" altLang="zh-TW" sz="2800" i="1"/>
              <a:t>x</a:t>
            </a:r>
            <a:r>
              <a:rPr lang="en-US" altLang="zh-TW" sz="2800" baseline="-25000"/>
              <a:t>2</a:t>
            </a:r>
            <a:r>
              <a:rPr lang="en-US" altLang="zh-TW" sz="2800"/>
              <a:t>, …, </a:t>
            </a:r>
            <a:r>
              <a:rPr lang="en-US" altLang="zh-TW" sz="2800" i="1"/>
              <a:t>x</a:t>
            </a:r>
            <a:r>
              <a:rPr lang="en-US" altLang="zh-TW" sz="2800" i="1" baseline="-25000"/>
              <a:t>n </a:t>
            </a:r>
            <a:r>
              <a:rPr lang="en-US" altLang="zh-TW" sz="2800"/>
              <a:t>and has </a:t>
            </a:r>
            <a:r>
              <a:rPr lang="en-US" altLang="zh-TW" sz="2800">
                <a:solidFill>
                  <a:srgbClr val="0066FF"/>
                </a:solidFill>
              </a:rPr>
              <a:t>length</a:t>
            </a:r>
            <a:r>
              <a:rPr lang="en-US" altLang="zh-TW" sz="2800"/>
              <a:t> </a:t>
            </a:r>
            <a:r>
              <a:rPr lang="en-US" altLang="zh-TW" sz="2800" i="1"/>
              <a:t>n</a:t>
            </a:r>
            <a:r>
              <a:rPr lang="en-US" altLang="zh-TW" sz="2800"/>
              <a:t>.</a:t>
            </a:r>
            <a:endParaRPr lang="en-US" altLang="zh-TW" sz="2800"/>
          </a:p>
        </p:txBody>
      </p:sp>
      <p:grpSp>
        <p:nvGrpSpPr>
          <p:cNvPr id="64516" name="Group 26" title=""/>
          <p:cNvGrpSpPr/>
          <p:nvPr/>
        </p:nvGrpSpPr>
        <p:grpSpPr>
          <a:xfrm>
            <a:off x="1295400" y="3733800"/>
            <a:ext cx="3460750" cy="700088"/>
            <a:chOff x="672" y="2064"/>
            <a:chExt cx="2180" cy="441"/>
          </a:xfrm>
        </p:grpSpPr>
        <p:cxnSp>
          <p:nvCxnSpPr>
            <p:cNvPr id="64520" name="Line 11" title=""/>
            <p:cNvCxnSpPr/>
            <p:nvPr/>
          </p:nvCxnSpPr>
          <p:spPr>
            <a:xfrm>
              <a:off x="768" y="2448"/>
              <a:ext cx="432" cy="0"/>
            </a:xfrm>
            <a:prstGeom prst="line">
              <a:avLst/>
            </a:prstGeom>
            <a:noFill/>
            <a:ln>
              <a:solidFill>
                <a:schemeClr val="tx1"/>
              </a:solidFill>
              <a:miter lim="800000"/>
              <a:tailEnd type="triangle" w="lg" len="lg"/>
            </a:ln>
          </p:spPr>
        </p:cxnSp>
        <p:sp>
          <p:nvSpPr>
            <p:cNvPr id="64521" name="Oval 5" title=""/>
            <p:cNvSpPr/>
            <p:nvPr/>
          </p:nvSpPr>
          <p:spPr>
            <a:xfrm>
              <a:off x="719" y="2400"/>
              <a:ext cx="90" cy="105"/>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64522" name="Text Box 20" title=""/>
            <p:cNvSpPr txBox="1"/>
            <p:nvPr/>
          </p:nvSpPr>
          <p:spPr>
            <a:xfrm>
              <a:off x="672" y="2064"/>
              <a:ext cx="212"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1</a:t>
              </a:r>
              <a:endParaRPr lang="en-US" altLang="zh-TW"/>
            </a:p>
          </p:txBody>
        </p:sp>
        <p:sp>
          <p:nvSpPr>
            <p:cNvPr id="64523" name="Text Box 22" title=""/>
            <p:cNvSpPr txBox="1"/>
            <p:nvPr/>
          </p:nvSpPr>
          <p:spPr>
            <a:xfrm>
              <a:off x="1680" y="2064"/>
              <a:ext cx="212"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3</a:t>
              </a:r>
              <a:endParaRPr lang="en-US" altLang="zh-TW"/>
            </a:p>
          </p:txBody>
        </p:sp>
        <p:sp>
          <p:nvSpPr>
            <p:cNvPr id="64524" name="Oval 5" title=""/>
            <p:cNvSpPr/>
            <p:nvPr/>
          </p:nvSpPr>
          <p:spPr>
            <a:xfrm>
              <a:off x="1728" y="2400"/>
              <a:ext cx="90" cy="105"/>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64525" name="Text Box 24" title=""/>
            <p:cNvSpPr txBox="1"/>
            <p:nvPr/>
          </p:nvSpPr>
          <p:spPr>
            <a:xfrm>
              <a:off x="2640" y="2064"/>
              <a:ext cx="212"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5</a:t>
              </a:r>
              <a:endParaRPr lang="en-US" altLang="zh-TW"/>
            </a:p>
          </p:txBody>
        </p:sp>
        <p:sp>
          <p:nvSpPr>
            <p:cNvPr id="64526" name="Oval 5" title=""/>
            <p:cNvSpPr/>
            <p:nvPr/>
          </p:nvSpPr>
          <p:spPr>
            <a:xfrm>
              <a:off x="2688" y="2400"/>
              <a:ext cx="90" cy="105"/>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64527" name="Text Box 21" title=""/>
            <p:cNvSpPr txBox="1"/>
            <p:nvPr/>
          </p:nvSpPr>
          <p:spPr>
            <a:xfrm>
              <a:off x="1152" y="2064"/>
              <a:ext cx="212"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2</a:t>
              </a:r>
              <a:endParaRPr lang="en-US" altLang="zh-TW"/>
            </a:p>
          </p:txBody>
        </p:sp>
        <p:sp>
          <p:nvSpPr>
            <p:cNvPr id="64528" name="Oval 5" title=""/>
            <p:cNvSpPr/>
            <p:nvPr/>
          </p:nvSpPr>
          <p:spPr>
            <a:xfrm>
              <a:off x="1200" y="2400"/>
              <a:ext cx="90" cy="105"/>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64529" name="Text Box 23" title=""/>
            <p:cNvSpPr txBox="1"/>
            <p:nvPr/>
          </p:nvSpPr>
          <p:spPr>
            <a:xfrm>
              <a:off x="2160" y="2064"/>
              <a:ext cx="212"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4</a:t>
              </a:r>
              <a:endParaRPr lang="en-US" altLang="zh-TW"/>
            </a:p>
          </p:txBody>
        </p:sp>
        <p:sp>
          <p:nvSpPr>
            <p:cNvPr id="64530" name="Oval 5" title=""/>
            <p:cNvSpPr/>
            <p:nvPr/>
          </p:nvSpPr>
          <p:spPr>
            <a:xfrm>
              <a:off x="2208" y="2400"/>
              <a:ext cx="90" cy="105"/>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cxnSp>
          <p:nvCxnSpPr>
            <p:cNvPr id="64531" name="Line 11" title=""/>
            <p:cNvCxnSpPr/>
            <p:nvPr/>
          </p:nvCxnSpPr>
          <p:spPr>
            <a:xfrm>
              <a:off x="1296" y="2448"/>
              <a:ext cx="432" cy="0"/>
            </a:xfrm>
            <a:prstGeom prst="line">
              <a:avLst/>
            </a:prstGeom>
            <a:noFill/>
            <a:ln>
              <a:solidFill>
                <a:schemeClr val="tx1"/>
              </a:solidFill>
              <a:miter lim="800000"/>
              <a:tailEnd type="triangle" w="lg" len="lg"/>
            </a:ln>
          </p:spPr>
        </p:cxnSp>
        <p:cxnSp>
          <p:nvCxnSpPr>
            <p:cNvPr id="64532" name="Line 11" title=""/>
            <p:cNvCxnSpPr/>
            <p:nvPr/>
          </p:nvCxnSpPr>
          <p:spPr>
            <a:xfrm>
              <a:off x="1776" y="2448"/>
              <a:ext cx="432" cy="0"/>
            </a:xfrm>
            <a:prstGeom prst="line">
              <a:avLst/>
            </a:prstGeom>
            <a:noFill/>
            <a:ln>
              <a:solidFill>
                <a:schemeClr val="tx1"/>
              </a:solidFill>
              <a:miter lim="800000"/>
              <a:tailEnd type="triangle" w="lg" len="lg"/>
            </a:ln>
          </p:spPr>
        </p:cxnSp>
        <p:cxnSp>
          <p:nvCxnSpPr>
            <p:cNvPr id="64533" name="Line 11" title=""/>
            <p:cNvCxnSpPr/>
            <p:nvPr/>
          </p:nvCxnSpPr>
          <p:spPr>
            <a:xfrm>
              <a:off x="2256" y="2448"/>
              <a:ext cx="432" cy="0"/>
            </a:xfrm>
            <a:prstGeom prst="line">
              <a:avLst/>
            </a:prstGeom>
            <a:noFill/>
            <a:ln>
              <a:solidFill>
                <a:schemeClr val="tx1"/>
              </a:solidFill>
              <a:miter lim="800000"/>
              <a:tailEnd type="triangle" w="lg" len="lg"/>
            </a:ln>
          </p:spPr>
        </p:cxnSp>
      </p:grpSp>
      <p:sp>
        <p:nvSpPr>
          <p:cNvPr id="64517" name="Rectangle 28" title=""/>
          <p:cNvSpPr/>
          <p:nvPr/>
        </p:nvSpPr>
        <p:spPr>
          <a:xfrm>
            <a:off x="304800" y="3352800"/>
            <a:ext cx="717550"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t>
            </a:r>
            <a:endParaRPr lang="zh-TW" altLang="en-US" sz="2800" b="1">
              <a:solidFill>
                <a:srgbClr val="008000"/>
              </a:solidFill>
            </a:endParaRPr>
          </a:p>
        </p:txBody>
      </p:sp>
      <p:sp>
        <p:nvSpPr>
          <p:cNvPr id="64518" name="Rectangle 30" title=""/>
          <p:cNvSpPr/>
          <p:nvPr/>
        </p:nvSpPr>
        <p:spPr>
          <a:xfrm>
            <a:off x="5410200" y="3733800"/>
            <a:ext cx="2971800" cy="9461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t>A </a:t>
            </a:r>
            <a:r>
              <a:rPr lang="en-US" altLang="zh-TW" sz="2800">
                <a:solidFill>
                  <a:srgbClr val="FF3300"/>
                </a:solidFill>
              </a:rPr>
              <a:t>path</a:t>
            </a:r>
            <a:r>
              <a:rPr lang="en-US" altLang="zh-TW" sz="2800"/>
              <a:t> from 1 to 5</a:t>
            </a:r>
            <a:br>
              <a:rPr lang="en-US" altLang="zh-TW" sz="2800"/>
            </a:br>
            <a:r>
              <a:rPr lang="en-US" altLang="zh-TW" sz="2800"/>
              <a:t>of length 4</a:t>
            </a:r>
            <a:endParaRPr lang="zh-TW" altLang="en-US" sz="2800"/>
          </a:p>
        </p:txBody>
      </p:sp>
      <p:sp>
        <p:nvSpPr>
          <p:cNvPr id="64519" name="Text Box 31" title=""/>
          <p:cNvSpPr txBox="1"/>
          <p:nvPr/>
        </p:nvSpPr>
        <p:spPr>
          <a:xfrm>
            <a:off x="152400" y="4876800"/>
            <a:ext cx="8796338" cy="1382713"/>
          </a:xfrm>
          <a:prstGeom prst="rect">
            <a:avLst/>
          </a:prstGeom>
          <a:noFill/>
          <a:ln>
            <a:solidFill>
              <a:schemeClr val="tx1"/>
            </a:solid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Theorem 1 </a:t>
            </a:r>
            <a:r>
              <a:rPr lang="en-US" altLang="zh-TW" sz="2800"/>
              <a:t>Let </a:t>
            </a:r>
            <a:r>
              <a:rPr lang="en-US" altLang="zh-TW" sz="2800" i="1"/>
              <a:t>R</a:t>
            </a:r>
            <a:r>
              <a:rPr lang="en-US" altLang="zh-TW" sz="2800"/>
              <a:t> be a relation on a set </a:t>
            </a:r>
            <a:r>
              <a:rPr lang="en-US" altLang="zh-TW" sz="2800" i="1"/>
              <a:t>A</a:t>
            </a:r>
            <a:r>
              <a:rPr lang="en-US" altLang="zh-TW" sz="2800"/>
              <a:t>. There is a path of length </a:t>
            </a:r>
            <a:r>
              <a:rPr lang="en-US" altLang="zh-TW" sz="2800" i="1"/>
              <a:t>n</a:t>
            </a:r>
            <a:r>
              <a:rPr lang="en-US" altLang="zh-TW" sz="2800"/>
              <a:t>, where </a:t>
            </a:r>
            <a:r>
              <a:rPr lang="en-US" altLang="zh-TW" sz="2800" i="1"/>
              <a:t>n</a:t>
            </a:r>
            <a:r>
              <a:rPr lang="en-US" altLang="zh-TW" sz="2800">
                <a:sym typeface="Symbol" pitchFamily="18" charset="2"/>
              </a:rPr>
              <a:t></a:t>
            </a:r>
            <a:r>
              <a:rPr lang="en-US" altLang="zh-TW" sz="2800" b="1">
                <a:sym typeface="Symbol" pitchFamily="18" charset="2"/>
              </a:rPr>
              <a:t>Z</a:t>
            </a:r>
            <a:r>
              <a:rPr lang="en-US" altLang="zh-TW" sz="2800" baseline="30000">
                <a:sym typeface="Symbol" pitchFamily="18" charset="2"/>
              </a:rPr>
              <a:t>+</a:t>
            </a:r>
            <a:r>
              <a:rPr lang="en-US" altLang="zh-TW" sz="2800">
                <a:sym typeface="Symbol" pitchFamily="18" charset="2"/>
              </a:rPr>
              <a:t>, </a:t>
            </a:r>
            <a:r>
              <a:rPr lang="en-US" altLang="zh-TW" sz="2800"/>
              <a:t>from </a:t>
            </a:r>
            <a:r>
              <a:rPr lang="en-US" altLang="zh-TW" sz="2800" i="1"/>
              <a:t>a</a:t>
            </a:r>
            <a:r>
              <a:rPr lang="en-US" altLang="zh-TW" sz="2800"/>
              <a:t> to </a:t>
            </a:r>
            <a:r>
              <a:rPr lang="en-US" altLang="zh-TW" sz="2800" i="1"/>
              <a:t>b</a:t>
            </a:r>
            <a:r>
              <a:rPr lang="en-US" altLang="zh-TW" sz="2800"/>
              <a:t> if and only if</a:t>
            </a:r>
            <a:br>
              <a:rPr lang="en-US" altLang="zh-TW" sz="2800"/>
            </a:br>
            <a:r>
              <a:rPr lang="en-US" altLang="zh-TW" sz="2800"/>
              <a:t>(</a:t>
            </a:r>
            <a:r>
              <a:rPr lang="en-US" altLang="zh-TW" sz="2800" i="1"/>
              <a:t>a, b</a:t>
            </a:r>
            <a:r>
              <a:rPr lang="en-US" altLang="zh-TW" sz="2800"/>
              <a:t>) </a:t>
            </a:r>
            <a:r>
              <a:rPr lang="en-US" altLang="zh-TW" sz="2800">
                <a:sym typeface="Symbol" pitchFamily="18" charset="2"/>
              </a:rPr>
              <a:t> </a:t>
            </a:r>
            <a:r>
              <a:rPr lang="en-US" altLang="zh-TW" sz="2800" i="1"/>
              <a:t>R</a:t>
            </a:r>
            <a:r>
              <a:rPr lang="en-US" altLang="zh-TW" sz="2800" i="1" baseline="30000"/>
              <a:t>n</a:t>
            </a:r>
            <a:r>
              <a:rPr lang="en-US" altLang="zh-TW" sz="2800"/>
              <a:t>.</a:t>
            </a:r>
            <a:endParaRPr lang="en-US" altLang="zh-TW"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ppt_x"/>
                                          </p:val>
                                        </p:tav>
                                        <p:tav tm="100000">
                                          <p:val>
                                            <p:strVal val="#ppt_x"/>
                                          </p:val>
                                        </p:tav>
                                      </p:tavLst>
                                    </p:anim>
                                    <p:anim calcmode="lin" valueType="num">
                                      <p:cBhvr additive="base">
                                        <p:cTn id="8" dur="500" fill="hold"/>
                                        <p:tgtEl>
                                          <p:spTgt spid="64516"/>
                                        </p:tgtEl>
                                        <p:attrNameLst>
                                          <p:attrName>ppt_y</p:attrName>
                                        </p:attrNameLst>
                                      </p:cBhvr>
                                      <p:tavLst>
                                        <p:tav tm="0">
                                          <p:val>
                                            <p:strVal val="1+#ppt_h/2"/>
                                          </p:val>
                                        </p:tav>
                                        <p:tav tm="100000">
                                          <p:val>
                                            <p:strVal val="#ppt_y"/>
                                          </p:val>
                                        </p:tav>
                                      </p:tavLst>
                                    </p:anim>
                                  </p:childTnLst>
                                </p:cTn>
                              </p:par>
                              <p:par>
                                <p:cTn id="9" presetID="2" presetClass="entr" presetSubtype="4" dur="500" fill="hold" grpId="0" nodeType="withEffect">
                                  <p:stCondLst>
                                    <p:cond delay="0"/>
                                  </p:stCondLst>
                                  <p:childTnLst>
                                    <p:set>
                                      <p:cBhvr>
                                        <p:cTn id="10" dur="1" fill="hold">
                                          <p:stCondLst>
                                            <p:cond delay="0"/>
                                          </p:stCondLst>
                                        </p:cTn>
                                        <p:tgtEl>
                                          <p:spTgt spid="64518"/>
                                        </p:tgtEl>
                                        <p:attrNameLst>
                                          <p:attrName>style.visibility</p:attrName>
                                        </p:attrNameLst>
                                      </p:cBhvr>
                                      <p:to>
                                        <p:strVal val="visible"/>
                                      </p:to>
                                    </p:set>
                                    <p:anim calcmode="lin" valueType="num">
                                      <p:cBhvr additive="base">
                                        <p:cTn id="11" dur="500" fill="hold"/>
                                        <p:tgtEl>
                                          <p:spTgt spid="64518"/>
                                        </p:tgtEl>
                                        <p:attrNameLst>
                                          <p:attrName>ppt_x</p:attrName>
                                        </p:attrNameLst>
                                      </p:cBhvr>
                                      <p:tavLst>
                                        <p:tav tm="0">
                                          <p:val>
                                            <p:strVal val="#ppt_x"/>
                                          </p:val>
                                        </p:tav>
                                        <p:tav tm="100000">
                                          <p:val>
                                            <p:strVal val="#ppt_x"/>
                                          </p:val>
                                        </p:tav>
                                      </p:tavLst>
                                    </p:anim>
                                    <p:anim calcmode="lin" valueType="num">
                                      <p:cBhvr additive="base">
                                        <p:cTn id="12"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dur="500" fill="hold" grpId="0" nodeType="clickEffect">
                                  <p:stCondLst>
                                    <p:cond delay="0"/>
                                  </p:stCondLst>
                                  <p:childTnLst>
                                    <p:set>
                                      <p:cBhvr>
                                        <p:cTn id="16" dur="1" fill="hold">
                                          <p:stCondLst>
                                            <p:cond delay="0"/>
                                          </p:stCondLst>
                                        </p:cTn>
                                        <p:tgtEl>
                                          <p:spTgt spid="64519"/>
                                        </p:tgtEl>
                                        <p:attrNameLst>
                                          <p:attrName>style.visibility</p:attrName>
                                        </p:attrNameLst>
                                      </p:cBhvr>
                                      <p:to>
                                        <p:strVal val="visible"/>
                                      </p:to>
                                    </p:set>
                                    <p:anim calcmode="lin" valueType="num">
                                      <p:cBhvr additive="base">
                                        <p:cTn id="17" dur="500" fill="hold"/>
                                        <p:tgtEl>
                                          <p:spTgt spid="64519"/>
                                        </p:tgtEl>
                                        <p:attrNameLst>
                                          <p:attrName>ppt_x</p:attrName>
                                        </p:attrNameLst>
                                      </p:cBhvr>
                                      <p:tavLst>
                                        <p:tav tm="0">
                                          <p:val>
                                            <p:strVal val="#ppt_x"/>
                                          </p:val>
                                        </p:tav>
                                        <p:tav tm="100000">
                                          <p:val>
                                            <p:strVal val="#ppt_x"/>
                                          </p:val>
                                        </p:tav>
                                      </p:tavLst>
                                    </p:anim>
                                    <p:anim calcmode="lin" valueType="num">
                                      <p:cBhvr additive="base">
                                        <p:cTn id="18"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p:bldP spid="64519" grpId="0"/>
    </p:bldLst>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9220" name="投影片編號版面配置區 4" title=""/>
          <p:cNvSpPr txBox="1">
            <a:spLocks noGrp="1"/>
          </p:cNvSpPr>
          <p:nvPr/>
        </p:nvSpPr>
        <p:spPr>
          <a:xfrm>
            <a:off x="7010400" y="6400800"/>
            <a:ext cx="21336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r>
              <a:rPr lang="en-US" altLang="zh-TW" sz="1200"/>
              <a:t>Ch8-</a:t>
            </a:r>
            <a:fld id="{7D2E2F63-9C51-4906-9978-36B49F7E772F}" type="slidenum">
              <a:rPr lang="en-US" altLang="zh-TW" sz="1200"/>
              <a:t>103</a:t>
            </a:fld>
            <a:endParaRPr lang="en-US" altLang="zh-TW" sz="1200"/>
          </a:p>
        </p:txBody>
      </p:sp>
      <p:sp>
        <p:nvSpPr>
          <p:cNvPr id="9221" name="Rectangle 3" title=""/>
          <p:cNvSpPr>
            <a:spLocks noGrp="1"/>
          </p:cNvSpPr>
          <p:nvPr>
            <p:ph type="body" idx="4294967295"/>
          </p:nvPr>
        </p:nvSpPr>
        <p:spPr>
          <a:xfrm>
            <a:off x="0" y="457200"/>
            <a:ext cx="8763000" cy="7620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buFont typeface="Wingdings" pitchFamily="2" charset="2"/>
              <a:buNone/>
            </a:pPr>
            <a:r>
              <a:rPr lang="en-US" altLang="zh-TW" b="1" u="sng">
                <a:solidFill>
                  <a:srgbClr val="008000"/>
                </a:solidFill>
              </a:rPr>
              <a:t>Transitive Closures</a:t>
            </a:r>
            <a:r>
              <a:rPr lang="en-US" altLang="zh-TW">
                <a:solidFill>
                  <a:srgbClr val="008000"/>
                </a:solidFill>
              </a:rPr>
              <a:t> </a:t>
            </a:r>
            <a:endParaRPr lang="en-US" altLang="zh-TW">
              <a:solidFill>
                <a:srgbClr val="008000"/>
              </a:solidFill>
            </a:endParaRPr>
          </a:p>
        </p:txBody>
      </p:sp>
      <p:sp>
        <p:nvSpPr>
          <p:cNvPr id="9222" name="Text Box 4" title=""/>
          <p:cNvSpPr txBox="1"/>
          <p:nvPr/>
        </p:nvSpPr>
        <p:spPr>
          <a:xfrm>
            <a:off x="176213" y="1295400"/>
            <a:ext cx="8796337" cy="13731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Def 2. </a:t>
            </a:r>
            <a:r>
              <a:rPr lang="en-US" altLang="zh-TW" sz="2800"/>
              <a:t>Let </a:t>
            </a:r>
            <a:r>
              <a:rPr lang="en-US" altLang="zh-TW" sz="2800" i="1"/>
              <a:t>R</a:t>
            </a:r>
            <a:r>
              <a:rPr lang="en-US" altLang="zh-TW" sz="2800"/>
              <a:t> be a relation on a set </a:t>
            </a:r>
            <a:r>
              <a:rPr lang="en-US" altLang="zh-TW" sz="2800" i="1"/>
              <a:t>A</a:t>
            </a:r>
            <a:r>
              <a:rPr lang="en-US" altLang="zh-TW" sz="2800"/>
              <a:t>. The </a:t>
            </a:r>
            <a:r>
              <a:rPr lang="en-US" altLang="zh-TW" sz="2800">
                <a:solidFill>
                  <a:srgbClr val="0066FF"/>
                </a:solidFill>
              </a:rPr>
              <a:t>connectivity relation </a:t>
            </a:r>
            <a:r>
              <a:rPr lang="en-US" altLang="zh-TW" sz="2800" i="1"/>
              <a:t>R*</a:t>
            </a:r>
            <a:r>
              <a:rPr lang="en-US" altLang="zh-TW" sz="2800"/>
              <a:t> consists of pairs (</a:t>
            </a:r>
            <a:r>
              <a:rPr lang="en-US" altLang="zh-TW" sz="2800" i="1"/>
              <a:t>a, b</a:t>
            </a:r>
            <a:r>
              <a:rPr lang="en-US" altLang="zh-TW" sz="2800"/>
              <a:t>) such that there is a path of length at least one from </a:t>
            </a:r>
            <a:r>
              <a:rPr lang="en-US" altLang="zh-TW" sz="2800" i="1"/>
              <a:t>a</a:t>
            </a:r>
            <a:r>
              <a:rPr lang="en-US" altLang="zh-TW" sz="2800"/>
              <a:t> to </a:t>
            </a:r>
            <a:r>
              <a:rPr lang="en-US" altLang="zh-TW" sz="2800" i="1"/>
              <a:t>b</a:t>
            </a:r>
            <a:r>
              <a:rPr lang="en-US" altLang="zh-TW" sz="2800"/>
              <a:t> in </a:t>
            </a:r>
            <a:r>
              <a:rPr lang="en-US" altLang="zh-TW" sz="2800" i="1"/>
              <a:t>R</a:t>
            </a:r>
            <a:r>
              <a:rPr lang="en-US" altLang="zh-TW" sz="2800"/>
              <a:t>.</a:t>
            </a:r>
            <a:endParaRPr lang="en-US" altLang="zh-TW" sz="2800"/>
          </a:p>
        </p:txBody>
      </p:sp>
      <p:sp>
        <p:nvSpPr>
          <p:cNvPr id="9223" name="Rectangle 20" title=""/>
          <p:cNvSpPr/>
          <p:nvPr/>
        </p:nvSpPr>
        <p:spPr>
          <a:xfrm>
            <a:off x="228600" y="2971800"/>
            <a:ext cx="855663"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t>i.e.,</a:t>
            </a:r>
            <a:r>
              <a:rPr lang="en-US" altLang="zh-TW" sz="2800" b="1">
                <a:solidFill>
                  <a:srgbClr val="008000"/>
                </a:solidFill>
              </a:rPr>
              <a:t> </a:t>
            </a:r>
            <a:endParaRPr lang="zh-TW" altLang="en-US" sz="2800"/>
          </a:p>
        </p:txBody>
      </p:sp>
      <p:sp>
        <p:nvSpPr>
          <p:cNvPr id="9224" name="Text Box 22" title=""/>
          <p:cNvSpPr txBox="1"/>
          <p:nvPr/>
        </p:nvSpPr>
        <p:spPr>
          <a:xfrm>
            <a:off x="152400" y="3886200"/>
            <a:ext cx="8796338" cy="955675"/>
          </a:xfrm>
          <a:prstGeom prst="rect">
            <a:avLst/>
          </a:prstGeom>
          <a:noFill/>
          <a:ln>
            <a:solidFill>
              <a:schemeClr val="tx1"/>
            </a:solid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Theorem 2 </a:t>
            </a:r>
            <a:r>
              <a:rPr lang="en-US" altLang="zh-TW" sz="2800"/>
              <a:t>The transitive closure of a relation </a:t>
            </a:r>
            <a:r>
              <a:rPr lang="en-US" altLang="zh-TW" sz="2800" i="1"/>
              <a:t>R</a:t>
            </a:r>
            <a:r>
              <a:rPr lang="en-US" altLang="zh-TW" sz="2800"/>
              <a:t> equals the connectivity relation</a:t>
            </a:r>
            <a:r>
              <a:rPr lang="en-US" altLang="zh-TW" sz="2800">
                <a:solidFill>
                  <a:srgbClr val="0066FF"/>
                </a:solidFill>
              </a:rPr>
              <a:t> </a:t>
            </a:r>
            <a:r>
              <a:rPr lang="en-US" altLang="zh-TW" sz="2800" i="1"/>
              <a:t>R*</a:t>
            </a:r>
            <a:r>
              <a:rPr lang="en-US" altLang="zh-TW" sz="2800"/>
              <a:t>.</a:t>
            </a:r>
            <a:endParaRPr lang="en-US" altLang="zh-TW" sz="2800"/>
          </a:p>
        </p:txBody>
      </p:sp>
      <p:graphicFrame>
        <p:nvGraphicFramePr>
          <p:cNvPr id="9218" name="Object 23" title=""/>
          <p:cNvGraphicFramePr>
            <a:graphicFrameLocks noChangeAspect="1"/>
          </p:cNvGraphicFramePr>
          <p:nvPr/>
        </p:nvGraphicFramePr>
        <p:xfrm>
          <a:off x="1173163" y="2743200"/>
          <a:ext cx="1584325" cy="1016000"/>
        </p:xfrm>
        <a:graphic>
          <a:graphicData uri="http://schemas.openxmlformats.org/presentationml/2006/ole">
            <mc:AlternateContent>
              <mc:Choice xmlns:v="urn:schemas-microsoft-com:vml" Requires="v">
                <p:oleObj spid="_x0000_s1054" name="方程式" r:id="rId3" imgW="1584325" imgH="1016000" progId="Equation.3">
                  <p:embed/>
                </p:oleObj>
              </mc:Choice>
              <mc:Fallback>
                <p:oleObj name="方程式" r:id="rId3" imgW="1584325" imgH="1016000" progId="Equation.3">
                  <p:embed/>
                  <p:pic>
                    <p:nvPicPr>
                      <p:cNvPr id="0" name="OLE substitute image"/>
                      <p:cNvPicPr/>
                      <p:nvPr/>
                    </p:nvPicPr>
                    <p:blipFill>
                      <a:blip r:embed="rId4"/>
                      <a:stretch>
                        <a:fillRect/>
                      </a:stretch>
                    </p:blipFill>
                    <p:spPr>
                      <a:xfrm>
                        <a:off x="1173163" y="2743200"/>
                        <a:ext cx="1584325" cy="1016000"/>
                      </a:xfrm>
                      <a:prstGeom prst="rect">
                        <a:avLst/>
                      </a:prstGeom>
                      <a:noFill/>
                      <a:ln>
                        <a:noFill/>
                        <a:miter lim="800000"/>
                      </a:ln>
                      <a:effectLst/>
                    </p:spPr>
                  </p:pic>
                </p:oleObj>
              </mc:Fallback>
            </mc:AlternateContent>
          </a:graphicData>
        </a:graphic>
      </p:graphicFrame>
      <p:sp>
        <p:nvSpPr>
          <p:cNvPr id="9225" name="Rectangle 25" title=""/>
          <p:cNvSpPr/>
          <p:nvPr/>
        </p:nvSpPr>
        <p:spPr>
          <a:xfrm>
            <a:off x="152400" y="5029200"/>
            <a:ext cx="8120063" cy="9461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Lemma 1 </a:t>
            </a:r>
            <a:r>
              <a:rPr lang="en-US" altLang="zh-TW" sz="2800"/>
              <a:t>Let </a:t>
            </a:r>
            <a:r>
              <a:rPr lang="en-US" altLang="zh-TW" sz="2800" i="1"/>
              <a:t>R</a:t>
            </a:r>
            <a:r>
              <a:rPr lang="en-US" altLang="zh-TW" sz="2800"/>
              <a:t> be a relation on a set </a:t>
            </a:r>
            <a:r>
              <a:rPr lang="en-US" altLang="zh-TW" sz="2800" i="1"/>
              <a:t>A </a:t>
            </a:r>
            <a:r>
              <a:rPr lang="en-US" altLang="zh-TW" sz="2800"/>
              <a:t>with</a:t>
            </a:r>
            <a:r>
              <a:rPr lang="en-US" altLang="zh-TW" sz="2800" i="1"/>
              <a:t> |A|=n</a:t>
            </a:r>
            <a:r>
              <a:rPr lang="en-US" altLang="zh-TW" sz="2800"/>
              <a:t>.</a:t>
            </a:r>
            <a:br>
              <a:rPr lang="en-US" altLang="zh-TW" sz="2800"/>
            </a:br>
            <a:r>
              <a:rPr lang="en-US" altLang="zh-TW" sz="2800"/>
              <a:t>                 then </a:t>
            </a:r>
            <a:endParaRPr lang="zh-TW" altLang="en-US" sz="2800"/>
          </a:p>
        </p:txBody>
      </p:sp>
      <p:graphicFrame>
        <p:nvGraphicFramePr>
          <p:cNvPr id="9219" name="Object 26" title=""/>
          <p:cNvGraphicFramePr>
            <a:graphicFrameLocks noChangeAspect="1"/>
          </p:cNvGraphicFramePr>
          <p:nvPr/>
        </p:nvGraphicFramePr>
        <p:xfrm>
          <a:off x="2895600" y="5562600"/>
          <a:ext cx="1584325" cy="1016000"/>
        </p:xfrm>
        <a:graphic>
          <a:graphicData uri="http://schemas.openxmlformats.org/presentationml/2006/ole">
            <mc:AlternateContent>
              <mc:Choice xmlns:v="urn:schemas-microsoft-com:vml" Requires="v">
                <p:oleObj spid="_x0000_s1055" name="方程式" r:id="rId5" imgW="1584325" imgH="1016000" progId="Equation.3">
                  <p:embed/>
                </p:oleObj>
              </mc:Choice>
              <mc:Fallback>
                <p:oleObj name="方程式" r:id="rId5" imgW="1584325" imgH="1016000" progId="Equation.3">
                  <p:embed/>
                  <p:pic>
                    <p:nvPicPr>
                      <p:cNvPr id="0" name="OLE substitute image"/>
                      <p:cNvPicPr/>
                      <p:nvPr/>
                    </p:nvPicPr>
                    <p:blipFill>
                      <a:blip r:embed="rId6"/>
                      <a:stretch>
                        <a:fillRect/>
                      </a:stretch>
                    </p:blipFill>
                    <p:spPr>
                      <a:xfrm>
                        <a:off x="2895600" y="5562600"/>
                        <a:ext cx="1584325" cy="1016000"/>
                      </a:xfrm>
                      <a:prstGeom prst="rect">
                        <a:avLst/>
                      </a:prstGeom>
                      <a:noFill/>
                      <a:ln>
                        <a:noFill/>
                        <a:miter lim="800000"/>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additive="base">
                                        <p:cTn id="7" dur="500" fill="hold"/>
                                        <p:tgtEl>
                                          <p:spTgt spid="9222"/>
                                        </p:tgtEl>
                                        <p:attrNameLst>
                                          <p:attrName>ppt_x</p:attrName>
                                        </p:attrNameLst>
                                      </p:cBhvr>
                                      <p:tavLst>
                                        <p:tav tm="0">
                                          <p:val>
                                            <p:strVal val="#ppt_x"/>
                                          </p:val>
                                        </p:tav>
                                        <p:tav tm="100000">
                                          <p:val>
                                            <p:strVal val="#ppt_x"/>
                                          </p:val>
                                        </p:tav>
                                      </p:tavLst>
                                    </p:anim>
                                    <p:anim calcmode="lin" valueType="num">
                                      <p:cBhvr additive="base">
                                        <p:cTn id="8"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9223"/>
                                        </p:tgtEl>
                                        <p:attrNameLst>
                                          <p:attrName>style.visibility</p:attrName>
                                        </p:attrNameLst>
                                      </p:cBhvr>
                                      <p:to>
                                        <p:strVal val="visible"/>
                                      </p:to>
                                    </p:set>
                                    <p:anim calcmode="lin" valueType="num">
                                      <p:cBhvr additive="base">
                                        <p:cTn id="13" dur="500" fill="hold"/>
                                        <p:tgtEl>
                                          <p:spTgt spid="9223"/>
                                        </p:tgtEl>
                                        <p:attrNameLst>
                                          <p:attrName>ppt_x</p:attrName>
                                        </p:attrNameLst>
                                      </p:cBhvr>
                                      <p:tavLst>
                                        <p:tav tm="0">
                                          <p:val>
                                            <p:strVal val="#ppt_x"/>
                                          </p:val>
                                        </p:tav>
                                        <p:tav tm="100000">
                                          <p:val>
                                            <p:strVal val="#ppt_x"/>
                                          </p:val>
                                        </p:tav>
                                      </p:tavLst>
                                    </p:anim>
                                    <p:anim calcmode="lin" valueType="num">
                                      <p:cBhvr additive="base">
                                        <p:cTn id="14" dur="500" fill="hold"/>
                                        <p:tgtEl>
                                          <p:spTgt spid="9223"/>
                                        </p:tgtEl>
                                        <p:attrNameLst>
                                          <p:attrName>ppt_y</p:attrName>
                                        </p:attrNameLst>
                                      </p:cBhvr>
                                      <p:tavLst>
                                        <p:tav tm="0">
                                          <p:val>
                                            <p:strVal val="1+#ppt_h/2"/>
                                          </p:val>
                                        </p:tav>
                                        <p:tav tm="100000">
                                          <p:val>
                                            <p:strVal val="#ppt_y"/>
                                          </p:val>
                                        </p:tav>
                                      </p:tavLst>
                                    </p:anim>
                                  </p:childTnLst>
                                </p:cTn>
                              </p:par>
                              <p:par>
                                <p:cTn id="15" presetID="2" presetClass="entr" presetSubtype="4" dur="500" fill="hold" nodeType="with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additive="base">
                                        <p:cTn id="17" dur="500" fill="hold"/>
                                        <p:tgtEl>
                                          <p:spTgt spid="9218"/>
                                        </p:tgtEl>
                                        <p:attrNameLst>
                                          <p:attrName>ppt_x</p:attrName>
                                        </p:attrNameLst>
                                      </p:cBhvr>
                                      <p:tavLst>
                                        <p:tav tm="0">
                                          <p:val>
                                            <p:strVal val="#ppt_x"/>
                                          </p:val>
                                        </p:tav>
                                        <p:tav tm="100000">
                                          <p:val>
                                            <p:strVal val="#ppt_x"/>
                                          </p:val>
                                        </p:tav>
                                      </p:tavLst>
                                    </p:anim>
                                    <p:anim calcmode="lin" valueType="num">
                                      <p:cBhvr additive="base">
                                        <p:cTn id="1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dur="500" fill="hold" grpId="0" nodeType="clickEffect">
                                  <p:stCondLst>
                                    <p:cond delay="0"/>
                                  </p:stCondLst>
                                  <p:childTnLst>
                                    <p:set>
                                      <p:cBhvr>
                                        <p:cTn id="22" dur="1" fill="hold">
                                          <p:stCondLst>
                                            <p:cond delay="0"/>
                                          </p:stCondLst>
                                        </p:cTn>
                                        <p:tgtEl>
                                          <p:spTgt spid="9224"/>
                                        </p:tgtEl>
                                        <p:attrNameLst>
                                          <p:attrName>style.visibility</p:attrName>
                                        </p:attrNameLst>
                                      </p:cBhvr>
                                      <p:to>
                                        <p:strVal val="visible"/>
                                      </p:to>
                                    </p:set>
                                    <p:anim calcmode="lin" valueType="num">
                                      <p:cBhvr additive="base">
                                        <p:cTn id="23" dur="500" fill="hold"/>
                                        <p:tgtEl>
                                          <p:spTgt spid="9224"/>
                                        </p:tgtEl>
                                        <p:attrNameLst>
                                          <p:attrName>ppt_x</p:attrName>
                                        </p:attrNameLst>
                                      </p:cBhvr>
                                      <p:tavLst>
                                        <p:tav tm="0">
                                          <p:val>
                                            <p:strVal val="#ppt_x"/>
                                          </p:val>
                                        </p:tav>
                                        <p:tav tm="100000">
                                          <p:val>
                                            <p:strVal val="#ppt_x"/>
                                          </p:val>
                                        </p:tav>
                                      </p:tavLst>
                                    </p:anim>
                                    <p:anim calcmode="lin" valueType="num">
                                      <p:cBhvr additive="base">
                                        <p:cTn id="24"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dur="500" fill="hold" grpId="0" nodeType="clickEffect">
                                  <p:stCondLst>
                                    <p:cond delay="0"/>
                                  </p:stCondLst>
                                  <p:childTnLst>
                                    <p:set>
                                      <p:cBhvr>
                                        <p:cTn id="28" dur="1" fill="hold">
                                          <p:stCondLst>
                                            <p:cond delay="0"/>
                                          </p:stCondLst>
                                        </p:cTn>
                                        <p:tgtEl>
                                          <p:spTgt spid="9225"/>
                                        </p:tgtEl>
                                        <p:attrNameLst>
                                          <p:attrName>style.visibility</p:attrName>
                                        </p:attrNameLst>
                                      </p:cBhvr>
                                      <p:to>
                                        <p:strVal val="visible"/>
                                      </p:to>
                                    </p:set>
                                    <p:anim calcmode="lin" valueType="num">
                                      <p:cBhvr additive="base">
                                        <p:cTn id="29" dur="500" fill="hold"/>
                                        <p:tgtEl>
                                          <p:spTgt spid="9225"/>
                                        </p:tgtEl>
                                        <p:attrNameLst>
                                          <p:attrName>ppt_x</p:attrName>
                                        </p:attrNameLst>
                                      </p:cBhvr>
                                      <p:tavLst>
                                        <p:tav tm="0">
                                          <p:val>
                                            <p:strVal val="#ppt_x"/>
                                          </p:val>
                                        </p:tav>
                                        <p:tav tm="100000">
                                          <p:val>
                                            <p:strVal val="#ppt_x"/>
                                          </p:val>
                                        </p:tav>
                                      </p:tavLst>
                                    </p:anim>
                                    <p:anim calcmode="lin" valueType="num">
                                      <p:cBhvr additive="base">
                                        <p:cTn id="30" dur="500" fill="hold"/>
                                        <p:tgtEl>
                                          <p:spTgt spid="9225"/>
                                        </p:tgtEl>
                                        <p:attrNameLst>
                                          <p:attrName>ppt_y</p:attrName>
                                        </p:attrNameLst>
                                      </p:cBhvr>
                                      <p:tavLst>
                                        <p:tav tm="0">
                                          <p:val>
                                            <p:strVal val="1+#ppt_h/2"/>
                                          </p:val>
                                        </p:tav>
                                        <p:tav tm="100000">
                                          <p:val>
                                            <p:strVal val="#ppt_y"/>
                                          </p:val>
                                        </p:tav>
                                      </p:tavLst>
                                    </p:anim>
                                  </p:childTnLst>
                                </p:cTn>
                              </p:par>
                              <p:par>
                                <p:cTn id="31" presetID="2" presetClass="entr" presetSubtype="4" dur="500" fill="hold" nodeType="withEffect">
                                  <p:stCondLst>
                                    <p:cond delay="0"/>
                                  </p:stCondLst>
                                  <p:childTnLst>
                                    <p:set>
                                      <p:cBhvr>
                                        <p:cTn id="32" dur="1" fill="hold">
                                          <p:stCondLst>
                                            <p:cond delay="0"/>
                                          </p:stCondLst>
                                        </p:cTn>
                                        <p:tgtEl>
                                          <p:spTgt spid="9219"/>
                                        </p:tgtEl>
                                        <p:attrNameLst>
                                          <p:attrName>style.visibility</p:attrName>
                                        </p:attrNameLst>
                                      </p:cBhvr>
                                      <p:to>
                                        <p:strVal val="visible"/>
                                      </p:to>
                                    </p:set>
                                    <p:anim calcmode="lin" valueType="num">
                                      <p:cBhvr additive="base">
                                        <p:cTn id="33" dur="500" fill="hold"/>
                                        <p:tgtEl>
                                          <p:spTgt spid="9219"/>
                                        </p:tgtEl>
                                        <p:attrNameLst>
                                          <p:attrName>ppt_x</p:attrName>
                                        </p:attrNameLst>
                                      </p:cBhvr>
                                      <p:tavLst>
                                        <p:tav tm="0">
                                          <p:val>
                                            <p:strVal val="#ppt_x"/>
                                          </p:val>
                                        </p:tav>
                                        <p:tav tm="100000">
                                          <p:val>
                                            <p:strVal val="#ppt_x"/>
                                          </p:val>
                                        </p:tav>
                                      </p:tavLst>
                                    </p:anim>
                                    <p:anim calcmode="lin" valueType="num">
                                      <p:cBhvr additive="base">
                                        <p:cTn id="34"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3" grpId="0"/>
      <p:bldP spid="9224" grpId="0"/>
      <p:bldP spid="9225" grpId="0"/>
    </p:bldLst>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5538" name="Text Box 4" title=""/>
          <p:cNvSpPr txBox="1"/>
          <p:nvPr/>
        </p:nvSpPr>
        <p:spPr>
          <a:xfrm>
            <a:off x="0" y="533400"/>
            <a:ext cx="9144000" cy="20415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b="1">
                <a:solidFill>
                  <a:srgbClr val="008000"/>
                </a:solidFill>
              </a:rPr>
              <a:t>Example.</a:t>
            </a:r>
            <a:r>
              <a:rPr lang="en-US" altLang="zh-TW" sz="3200"/>
              <a:t>  Let </a:t>
            </a:r>
            <a:r>
              <a:rPr lang="en-US" altLang="zh-TW" sz="3200" i="1"/>
              <a:t>R</a:t>
            </a:r>
            <a:r>
              <a:rPr lang="en-US" altLang="zh-TW" sz="3200"/>
              <a:t> be a relation on a set </a:t>
            </a:r>
            <a:r>
              <a:rPr lang="en-US" altLang="zh-TW" sz="3200" i="1"/>
              <a:t>A</a:t>
            </a:r>
            <a:r>
              <a:rPr lang="en-US" altLang="zh-TW" sz="3200"/>
              <a:t>, where</a:t>
            </a:r>
            <a:endParaRPr lang="en-US" altLang="zh-TW" sz="3200"/>
          </a:p>
          <a:p>
            <a:pPr marL="0" lvl="0" indent="0" eaLnBrk="1" hangingPunct="1"/>
            <a:r>
              <a:rPr lang="en-US" altLang="zh-TW" sz="3200"/>
              <a:t>             </a:t>
            </a:r>
            <a:r>
              <a:rPr lang="en-US" altLang="zh-TW" sz="3200" i="1"/>
              <a:t>A</a:t>
            </a:r>
            <a:r>
              <a:rPr lang="en-US" altLang="zh-TW" sz="3200"/>
              <a:t>={1,2,3,4,5}, </a:t>
            </a:r>
            <a:r>
              <a:rPr lang="en-US" altLang="zh-TW" sz="3200" i="1"/>
              <a:t>R</a:t>
            </a:r>
            <a:r>
              <a:rPr lang="en-US" altLang="zh-TW" sz="3200"/>
              <a:t>={(1,2),(2,3),(3,4),(4,5)}.</a:t>
            </a:r>
            <a:endParaRPr lang="en-US" altLang="zh-TW" sz="3200"/>
          </a:p>
          <a:p>
            <a:pPr marL="0" lvl="0" indent="0" eaLnBrk="1" hangingPunct="1"/>
            <a:r>
              <a:rPr lang="en-US" altLang="zh-TW" sz="3200"/>
              <a:t>             What is the transitive closure </a:t>
            </a:r>
            <a:r>
              <a:rPr lang="en-US" altLang="zh-TW" sz="3200" i="1"/>
              <a:t>R</a:t>
            </a:r>
            <a:r>
              <a:rPr lang="en-US" altLang="zh-TW" sz="3200" i="1" baseline="-25000"/>
              <a:t>t</a:t>
            </a:r>
            <a:r>
              <a:rPr lang="en-US" altLang="zh-TW" sz="3200" i="1"/>
              <a:t> </a:t>
            </a:r>
            <a:r>
              <a:rPr lang="en-US" altLang="zh-TW" sz="3200"/>
              <a:t>of </a:t>
            </a:r>
            <a:r>
              <a:rPr lang="en-US" altLang="zh-TW" sz="3200" i="1"/>
              <a:t>R</a:t>
            </a:r>
            <a:r>
              <a:rPr lang="en-US" altLang="zh-TW" sz="3200"/>
              <a:t> ?</a:t>
            </a:r>
            <a:endParaRPr lang="en-US" altLang="zh-TW" sz="3200"/>
          </a:p>
          <a:p>
            <a:pPr marL="0" lvl="0" indent="0" eaLnBrk="1" hangingPunct="1"/>
            <a:r>
              <a:rPr lang="en-US" altLang="zh-TW" sz="3200" b="1">
                <a:solidFill>
                  <a:srgbClr val="008000"/>
                </a:solidFill>
              </a:rPr>
              <a:t>Sol :</a:t>
            </a:r>
            <a:r>
              <a:rPr lang="en-US" altLang="zh-TW" sz="3200"/>
              <a:t> </a:t>
            </a:r>
            <a:endParaRPr lang="en-US" altLang="zh-TW" sz="3200"/>
          </a:p>
        </p:txBody>
      </p:sp>
      <p:cxnSp>
        <p:nvCxnSpPr>
          <p:cNvPr id="65539" name="Line 11" title=""/>
          <p:cNvCxnSpPr/>
          <p:nvPr/>
        </p:nvCxnSpPr>
        <p:spPr>
          <a:xfrm>
            <a:off x="838200" y="3048000"/>
            <a:ext cx="1709738" cy="46038"/>
          </a:xfrm>
          <a:prstGeom prst="line">
            <a:avLst/>
          </a:prstGeom>
          <a:noFill/>
          <a:ln>
            <a:solidFill>
              <a:srgbClr val="FF0000"/>
            </a:solidFill>
            <a:miter lim="800000"/>
            <a:tailEnd type="triangle" w="lg" len="lg"/>
          </a:ln>
        </p:spPr>
      </p:cxnSp>
      <p:cxnSp>
        <p:nvCxnSpPr>
          <p:cNvPr id="65540" name="Line 12" title=""/>
          <p:cNvCxnSpPr/>
          <p:nvPr/>
        </p:nvCxnSpPr>
        <p:spPr>
          <a:xfrm flipV="1">
            <a:off x="762000" y="5137150"/>
            <a:ext cx="1785938" cy="57150"/>
          </a:xfrm>
          <a:prstGeom prst="line">
            <a:avLst/>
          </a:prstGeom>
          <a:noFill/>
          <a:ln>
            <a:solidFill>
              <a:srgbClr val="FF0000"/>
            </a:solidFill>
            <a:miter lim="800000"/>
            <a:tailEnd type="triangle" w="lg" len="lg"/>
          </a:ln>
        </p:spPr>
      </p:cxnSp>
      <p:cxnSp>
        <p:nvCxnSpPr>
          <p:cNvPr id="65541" name="Line 14" title=""/>
          <p:cNvCxnSpPr/>
          <p:nvPr/>
        </p:nvCxnSpPr>
        <p:spPr>
          <a:xfrm>
            <a:off x="762000" y="3136900"/>
            <a:ext cx="1819275" cy="1963738"/>
          </a:xfrm>
          <a:prstGeom prst="line">
            <a:avLst/>
          </a:prstGeom>
          <a:noFill/>
          <a:ln>
            <a:solidFill>
              <a:srgbClr val="FF0000"/>
            </a:solidFill>
            <a:miter lim="800000"/>
            <a:tailEnd type="triangle" w="lg" len="lg"/>
          </a:ln>
        </p:spPr>
      </p:cxnSp>
      <p:cxnSp>
        <p:nvCxnSpPr>
          <p:cNvPr id="65542" name="Line 16" title=""/>
          <p:cNvCxnSpPr/>
          <p:nvPr/>
        </p:nvCxnSpPr>
        <p:spPr>
          <a:xfrm>
            <a:off x="838200" y="3136900"/>
            <a:ext cx="3581400" cy="1066800"/>
          </a:xfrm>
          <a:prstGeom prst="line">
            <a:avLst/>
          </a:prstGeom>
          <a:noFill/>
          <a:ln>
            <a:solidFill>
              <a:srgbClr val="FF0000"/>
            </a:solidFill>
            <a:miter lim="800000"/>
            <a:tailEnd type="triangle" w="lg" len="lg"/>
          </a:ln>
        </p:spPr>
      </p:cxnSp>
      <p:cxnSp>
        <p:nvCxnSpPr>
          <p:cNvPr id="65543" name="Line 17" title=""/>
          <p:cNvCxnSpPr/>
          <p:nvPr/>
        </p:nvCxnSpPr>
        <p:spPr>
          <a:xfrm flipV="1">
            <a:off x="762000" y="4279900"/>
            <a:ext cx="3657600" cy="914400"/>
          </a:xfrm>
          <a:prstGeom prst="line">
            <a:avLst/>
          </a:prstGeom>
          <a:noFill/>
          <a:ln>
            <a:solidFill>
              <a:srgbClr val="FF0000"/>
            </a:solidFill>
            <a:miter lim="800000"/>
            <a:tailEnd type="triangle" w="lg" len="lg"/>
          </a:ln>
        </p:spPr>
      </p:cxnSp>
      <p:cxnSp>
        <p:nvCxnSpPr>
          <p:cNvPr id="65544" name="Line 18" title=""/>
          <p:cNvCxnSpPr/>
          <p:nvPr/>
        </p:nvCxnSpPr>
        <p:spPr>
          <a:xfrm>
            <a:off x="2667000" y="3060700"/>
            <a:ext cx="1828800" cy="1066800"/>
          </a:xfrm>
          <a:prstGeom prst="line">
            <a:avLst/>
          </a:prstGeom>
          <a:noFill/>
          <a:ln>
            <a:solidFill>
              <a:srgbClr val="FF0000"/>
            </a:solidFill>
            <a:miter lim="800000"/>
            <a:tailEnd type="triangle" w="lg" len="lg"/>
          </a:ln>
        </p:spPr>
      </p:cxnSp>
      <p:grpSp>
        <p:nvGrpSpPr>
          <p:cNvPr id="65545" name="群組 40" title=""/>
          <p:cNvGrpSpPr/>
          <p:nvPr/>
        </p:nvGrpSpPr>
        <p:grpSpPr>
          <a:xfrm>
            <a:off x="749300" y="3136900"/>
            <a:ext cx="3684588" cy="2057400"/>
            <a:chOff x="521019" y="4114800"/>
            <a:chExt cx="3684270" cy="2057400"/>
          </a:xfrm>
        </p:grpSpPr>
        <p:cxnSp>
          <p:nvCxnSpPr>
            <p:cNvPr id="65563" name="Line 10" title=""/>
            <p:cNvCxnSpPr/>
            <p:nvPr/>
          </p:nvCxnSpPr>
          <p:spPr>
            <a:xfrm>
              <a:off x="521019" y="4114800"/>
              <a:ext cx="45719" cy="1981200"/>
            </a:xfrm>
            <a:prstGeom prst="line">
              <a:avLst/>
            </a:prstGeom>
            <a:noFill/>
            <a:ln>
              <a:solidFill>
                <a:schemeClr val="tx1"/>
              </a:solidFill>
              <a:miter lim="800000"/>
              <a:tailEnd type="triangle" w="lg" len="lg"/>
            </a:ln>
          </p:spPr>
        </p:cxnSp>
        <p:cxnSp>
          <p:nvCxnSpPr>
            <p:cNvPr id="65564" name="Line 13" title=""/>
            <p:cNvCxnSpPr/>
            <p:nvPr/>
          </p:nvCxnSpPr>
          <p:spPr>
            <a:xfrm flipV="1">
              <a:off x="533400" y="4114800"/>
              <a:ext cx="1878013" cy="2057400"/>
            </a:xfrm>
            <a:prstGeom prst="line">
              <a:avLst/>
            </a:prstGeom>
            <a:noFill/>
            <a:ln>
              <a:solidFill>
                <a:schemeClr val="tx1"/>
              </a:solidFill>
              <a:miter lim="800000"/>
              <a:tailEnd type="triangle" w="lg" len="lg"/>
            </a:ln>
          </p:spPr>
        </p:cxnSp>
        <p:cxnSp>
          <p:nvCxnSpPr>
            <p:cNvPr id="65565" name="Line 15" title=""/>
            <p:cNvCxnSpPr/>
            <p:nvPr/>
          </p:nvCxnSpPr>
          <p:spPr>
            <a:xfrm flipH="1" flipV="1">
              <a:off x="2438399" y="4191000"/>
              <a:ext cx="45719" cy="1905000"/>
            </a:xfrm>
            <a:prstGeom prst="line">
              <a:avLst/>
            </a:prstGeom>
            <a:noFill/>
            <a:ln>
              <a:solidFill>
                <a:schemeClr val="tx1"/>
              </a:solidFill>
              <a:miter lim="800000"/>
              <a:headEnd type="triangle" w="lg" len="lg"/>
            </a:ln>
          </p:spPr>
        </p:cxnSp>
        <p:cxnSp>
          <p:nvCxnSpPr>
            <p:cNvPr id="65566" name="Line 19" title=""/>
            <p:cNvCxnSpPr/>
            <p:nvPr/>
          </p:nvCxnSpPr>
          <p:spPr>
            <a:xfrm flipV="1">
              <a:off x="2438401" y="5329238"/>
              <a:ext cx="1766888" cy="842962"/>
            </a:xfrm>
            <a:prstGeom prst="line">
              <a:avLst/>
            </a:prstGeom>
            <a:noFill/>
            <a:ln>
              <a:solidFill>
                <a:schemeClr val="tx1"/>
              </a:solidFill>
              <a:miter lim="800000"/>
              <a:tailEnd type="triangle" w="lg" len="lg"/>
            </a:ln>
          </p:spPr>
        </p:cxnSp>
      </p:grpSp>
      <p:sp>
        <p:nvSpPr>
          <p:cNvPr id="65546" name="Text Box 26" title=""/>
          <p:cNvSpPr txBox="1"/>
          <p:nvPr/>
        </p:nvSpPr>
        <p:spPr>
          <a:xfrm>
            <a:off x="4038600" y="2362200"/>
            <a:ext cx="4876800" cy="222726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t>∴</a:t>
            </a:r>
            <a:r>
              <a:rPr lang="en-US" altLang="zh-TW" sz="2800" i="1"/>
              <a:t>R</a:t>
            </a:r>
            <a:r>
              <a:rPr lang="en-US" altLang="zh-TW" sz="2800" i="1" baseline="-25000"/>
              <a:t>t</a:t>
            </a:r>
            <a:r>
              <a:rPr lang="en-US" altLang="zh-TW" sz="2800" i="1"/>
              <a:t> </a:t>
            </a:r>
            <a:r>
              <a:rPr lang="en-US" altLang="zh-TW" sz="2800"/>
              <a:t>= </a:t>
            </a:r>
            <a:r>
              <a:rPr lang="en-US" altLang="zh-TW" sz="2800" i="1"/>
              <a:t>R</a:t>
            </a:r>
            <a:r>
              <a:rPr lang="en-US" altLang="zh-TW" sz="2800"/>
              <a:t> </a:t>
            </a:r>
            <a:r>
              <a:rPr lang="en-US" altLang="zh-TW" sz="2800">
                <a:sym typeface="Symbol" pitchFamily="18" charset="2"/>
              </a:rPr>
              <a:t></a:t>
            </a:r>
            <a:r>
              <a:rPr lang="en-US" altLang="zh-TW" sz="2800"/>
              <a:t> </a:t>
            </a:r>
            <a:r>
              <a:rPr lang="en-US" altLang="zh-TW" sz="2800" i="1"/>
              <a:t>R</a:t>
            </a:r>
            <a:r>
              <a:rPr lang="en-US" altLang="zh-TW" sz="2800" baseline="30000"/>
              <a:t>2 </a:t>
            </a:r>
            <a:r>
              <a:rPr lang="en-US" altLang="zh-TW" sz="2800">
                <a:sym typeface="Symbol" pitchFamily="18" charset="2"/>
              </a:rPr>
              <a:t></a:t>
            </a:r>
            <a:r>
              <a:rPr lang="en-US" altLang="zh-TW" sz="2800"/>
              <a:t> </a:t>
            </a:r>
            <a:r>
              <a:rPr lang="en-US" altLang="zh-TW" sz="2800" i="1"/>
              <a:t>R</a:t>
            </a:r>
            <a:r>
              <a:rPr lang="en-US" altLang="zh-TW" sz="2800" baseline="30000"/>
              <a:t>3</a:t>
            </a:r>
            <a:r>
              <a:rPr lang="en-US" altLang="zh-TW" sz="2800"/>
              <a:t> </a:t>
            </a:r>
            <a:r>
              <a:rPr lang="en-US" altLang="zh-TW" sz="2800">
                <a:sym typeface="Symbol" pitchFamily="18" charset="2"/>
              </a:rPr>
              <a:t></a:t>
            </a:r>
            <a:r>
              <a:rPr lang="en-US" altLang="zh-TW" sz="2800"/>
              <a:t> </a:t>
            </a:r>
            <a:r>
              <a:rPr lang="en-US" altLang="zh-TW" sz="2800" i="1"/>
              <a:t>R</a:t>
            </a:r>
            <a:r>
              <a:rPr lang="en-US" altLang="zh-TW" sz="2800" baseline="30000"/>
              <a:t>4</a:t>
            </a:r>
            <a:r>
              <a:rPr lang="en-US" altLang="zh-TW" sz="2800"/>
              <a:t> </a:t>
            </a:r>
            <a:r>
              <a:rPr lang="en-US" altLang="zh-TW" sz="2800">
                <a:sym typeface="Symbol" pitchFamily="18" charset="2"/>
              </a:rPr>
              <a:t></a:t>
            </a:r>
            <a:r>
              <a:rPr lang="en-US" altLang="zh-TW" sz="2800"/>
              <a:t> </a:t>
            </a:r>
            <a:r>
              <a:rPr lang="en-US" altLang="zh-TW" sz="2800" i="1"/>
              <a:t>R</a:t>
            </a:r>
            <a:r>
              <a:rPr lang="en-US" altLang="zh-TW" sz="2800" baseline="30000"/>
              <a:t>5</a:t>
            </a:r>
            <a:r>
              <a:rPr lang="en-US" altLang="zh-TW" sz="2800"/>
              <a:t> </a:t>
            </a:r>
            <a:endParaRPr lang="en-US" altLang="zh-TW" sz="2800"/>
          </a:p>
          <a:p>
            <a:pPr marL="0" lvl="0" indent="0" eaLnBrk="1" hangingPunct="1"/>
            <a:r>
              <a:rPr lang="en-US" altLang="zh-TW" sz="2800"/>
              <a:t>        = {(1,2),(2,3),(3,4),(4,5),</a:t>
            </a:r>
            <a:endParaRPr lang="en-US" altLang="zh-TW" sz="2800"/>
          </a:p>
          <a:p>
            <a:pPr marL="0" lvl="0" indent="0" eaLnBrk="1" hangingPunct="1"/>
            <a:r>
              <a:rPr lang="en-US" altLang="zh-TW" sz="2800"/>
              <a:t>              (1,3), (2,4), (3,5),</a:t>
            </a:r>
            <a:endParaRPr lang="en-US" altLang="zh-TW" sz="2800"/>
          </a:p>
          <a:p>
            <a:pPr marL="0" lvl="0" indent="0" eaLnBrk="1" hangingPunct="1"/>
            <a:r>
              <a:rPr lang="en-US" altLang="zh-TW" sz="2800"/>
              <a:t>              (1,4), (2,5),</a:t>
            </a:r>
            <a:endParaRPr lang="en-US" altLang="zh-TW" sz="2800"/>
          </a:p>
          <a:p>
            <a:pPr marL="0" lvl="0" indent="0" eaLnBrk="1" hangingPunct="1"/>
            <a:r>
              <a:rPr lang="en-US" altLang="zh-TW" sz="2800"/>
              <a:t>              (1,5)}</a:t>
            </a:r>
            <a:endParaRPr lang="en-US" altLang="zh-TW" sz="2800"/>
          </a:p>
        </p:txBody>
      </p:sp>
      <p:grpSp>
        <p:nvGrpSpPr>
          <p:cNvPr id="65547" name="群組 39" title=""/>
          <p:cNvGrpSpPr/>
          <p:nvPr/>
        </p:nvGrpSpPr>
        <p:grpSpPr>
          <a:xfrm>
            <a:off x="382588" y="2451100"/>
            <a:ext cx="4297362" cy="3124200"/>
            <a:chOff x="153988" y="3429000"/>
            <a:chExt cx="4297362" cy="3124200"/>
          </a:xfrm>
        </p:grpSpPr>
        <p:grpSp>
          <p:nvGrpSpPr>
            <p:cNvPr id="65548" name="群組 34" title=""/>
            <p:cNvGrpSpPr/>
            <p:nvPr/>
          </p:nvGrpSpPr>
          <p:grpSpPr>
            <a:xfrm>
              <a:off x="304800" y="3429000"/>
              <a:ext cx="336550" cy="699364"/>
              <a:chOff x="304800" y="3429000"/>
              <a:chExt cx="336550" cy="699364"/>
            </a:xfrm>
          </p:grpSpPr>
          <p:sp>
            <p:nvSpPr>
              <p:cNvPr id="65561" name="Oval 5" title=""/>
              <p:cNvSpPr/>
              <p:nvPr/>
            </p:nvSpPr>
            <p:spPr>
              <a:xfrm>
                <a:off x="457200" y="3962400"/>
                <a:ext cx="142494" cy="165964"/>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65562" name="Text Box 20" title=""/>
              <p:cNvSpPr txBox="1"/>
              <p:nvPr/>
            </p:nvSpPr>
            <p:spPr>
              <a:xfrm>
                <a:off x="304800" y="3429000"/>
                <a:ext cx="336550" cy="45672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1</a:t>
                </a:r>
                <a:endParaRPr lang="en-US" altLang="zh-TW"/>
              </a:p>
            </p:txBody>
          </p:sp>
        </p:grpSp>
        <p:grpSp>
          <p:nvGrpSpPr>
            <p:cNvPr id="65549" name="群組 35" title=""/>
            <p:cNvGrpSpPr/>
            <p:nvPr/>
          </p:nvGrpSpPr>
          <p:grpSpPr>
            <a:xfrm>
              <a:off x="2286000" y="3505200"/>
              <a:ext cx="336550" cy="623164"/>
              <a:chOff x="2286000" y="3505200"/>
              <a:chExt cx="336550" cy="623164"/>
            </a:xfrm>
          </p:grpSpPr>
          <p:sp>
            <p:nvSpPr>
              <p:cNvPr id="65559" name="Text Box 22" title=""/>
              <p:cNvSpPr txBox="1"/>
              <p:nvPr/>
            </p:nvSpPr>
            <p:spPr>
              <a:xfrm>
                <a:off x="2286000" y="3505200"/>
                <a:ext cx="336550" cy="45667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3</a:t>
                </a:r>
                <a:endParaRPr lang="en-US" altLang="zh-TW"/>
              </a:p>
            </p:txBody>
          </p:sp>
          <p:sp>
            <p:nvSpPr>
              <p:cNvPr id="65560" name="Oval 5" title=""/>
              <p:cNvSpPr/>
              <p:nvPr/>
            </p:nvSpPr>
            <p:spPr>
              <a:xfrm>
                <a:off x="2362200" y="3962400"/>
                <a:ext cx="142494" cy="165964"/>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pSp>
          <p:nvGrpSpPr>
            <p:cNvPr id="65550" name="群組 36" title=""/>
            <p:cNvGrpSpPr/>
            <p:nvPr/>
          </p:nvGrpSpPr>
          <p:grpSpPr>
            <a:xfrm>
              <a:off x="4114800" y="5105400"/>
              <a:ext cx="336550" cy="685800"/>
              <a:chOff x="4114800" y="5105400"/>
              <a:chExt cx="336550" cy="685800"/>
            </a:xfrm>
          </p:grpSpPr>
          <p:sp>
            <p:nvSpPr>
              <p:cNvPr id="65557" name="Text Box 24" title=""/>
              <p:cNvSpPr txBox="1"/>
              <p:nvPr/>
            </p:nvSpPr>
            <p:spPr>
              <a:xfrm>
                <a:off x="4114800" y="5334000"/>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5</a:t>
                </a:r>
                <a:endParaRPr lang="en-US" altLang="zh-TW"/>
              </a:p>
            </p:txBody>
          </p:sp>
          <p:sp>
            <p:nvSpPr>
              <p:cNvPr id="65558" name="Oval 5" title=""/>
              <p:cNvSpPr/>
              <p:nvPr/>
            </p:nvSpPr>
            <p:spPr>
              <a:xfrm>
                <a:off x="4191000" y="5105400"/>
                <a:ext cx="142494" cy="165964"/>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pSp>
          <p:nvGrpSpPr>
            <p:cNvPr id="65551" name="群組 38" title=""/>
            <p:cNvGrpSpPr/>
            <p:nvPr/>
          </p:nvGrpSpPr>
          <p:grpSpPr>
            <a:xfrm>
              <a:off x="153988" y="6096000"/>
              <a:ext cx="445706" cy="457200"/>
              <a:chOff x="153988" y="6096000"/>
              <a:chExt cx="445706" cy="457200"/>
            </a:xfrm>
          </p:grpSpPr>
          <p:sp>
            <p:nvSpPr>
              <p:cNvPr id="65555" name="Text Box 21" title=""/>
              <p:cNvSpPr txBox="1"/>
              <p:nvPr/>
            </p:nvSpPr>
            <p:spPr>
              <a:xfrm>
                <a:off x="153988" y="6096000"/>
                <a:ext cx="336262"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2</a:t>
                </a:r>
                <a:endParaRPr lang="en-US" altLang="zh-TW"/>
              </a:p>
            </p:txBody>
          </p:sp>
          <p:sp>
            <p:nvSpPr>
              <p:cNvPr id="65556" name="Oval 5" title=""/>
              <p:cNvSpPr/>
              <p:nvPr/>
            </p:nvSpPr>
            <p:spPr>
              <a:xfrm>
                <a:off x="457200" y="6096000"/>
                <a:ext cx="142494" cy="165964"/>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pSp>
          <p:nvGrpSpPr>
            <p:cNvPr id="65552" name="群組 37" title=""/>
            <p:cNvGrpSpPr/>
            <p:nvPr/>
          </p:nvGrpSpPr>
          <p:grpSpPr>
            <a:xfrm>
              <a:off x="2362200" y="6096000"/>
              <a:ext cx="488950" cy="457200"/>
              <a:chOff x="2362200" y="6096000"/>
              <a:chExt cx="488950" cy="457200"/>
            </a:xfrm>
          </p:grpSpPr>
          <p:sp>
            <p:nvSpPr>
              <p:cNvPr id="65553" name="Text Box 23" title=""/>
              <p:cNvSpPr txBox="1"/>
              <p:nvPr/>
            </p:nvSpPr>
            <p:spPr>
              <a:xfrm>
                <a:off x="2514600" y="6096000"/>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4</a:t>
                </a:r>
                <a:endParaRPr lang="en-US" altLang="zh-TW"/>
              </a:p>
            </p:txBody>
          </p:sp>
          <p:sp>
            <p:nvSpPr>
              <p:cNvPr id="65554" name="Oval 5" title=""/>
              <p:cNvSpPr/>
              <p:nvPr/>
            </p:nvSpPr>
            <p:spPr>
              <a:xfrm>
                <a:off x="2362200" y="6096000"/>
                <a:ext cx="142494" cy="165964"/>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65546">
                                            <p:txEl>
                                              <p:pRg st="0" end="0"/>
                                            </p:txEl>
                                          </p:spTgt>
                                        </p:tgtEl>
                                        <p:attrNameLst>
                                          <p:attrName>style.visibility</p:attrName>
                                        </p:attrNameLst>
                                      </p:cBhvr>
                                      <p:to>
                                        <p:strVal val="visible"/>
                                      </p:to>
                                    </p:set>
                                    <p:anim calcmode="lin" valueType="num">
                                      <p:cBhvr additive="base">
                                        <p:cTn id="7" dur="500" fill="hold"/>
                                        <p:tgtEl>
                                          <p:spTgt spid="655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nodeType="clickEffect">
                                  <p:stCondLst>
                                    <p:cond delay="0"/>
                                  </p:stCondLst>
                                  <p:childTnLst>
                                    <p:set>
                                      <p:cBhvr>
                                        <p:cTn id="12" dur="1" fill="hold">
                                          <p:stCondLst>
                                            <p:cond delay="0"/>
                                          </p:stCondLst>
                                        </p:cTn>
                                        <p:tgtEl>
                                          <p:spTgt spid="65547"/>
                                        </p:tgtEl>
                                        <p:attrNameLst>
                                          <p:attrName>style.visibility</p:attrName>
                                        </p:attrNameLst>
                                      </p:cBhvr>
                                      <p:to>
                                        <p:strVal val="visible"/>
                                      </p:to>
                                    </p:set>
                                    <p:anim calcmode="lin" valueType="num">
                                      <p:cBhvr additive="base">
                                        <p:cTn id="13" dur="500" fill="hold"/>
                                        <p:tgtEl>
                                          <p:spTgt spid="65547"/>
                                        </p:tgtEl>
                                        <p:attrNameLst>
                                          <p:attrName>ppt_x</p:attrName>
                                        </p:attrNameLst>
                                      </p:cBhvr>
                                      <p:tavLst>
                                        <p:tav tm="0">
                                          <p:val>
                                            <p:strVal val="#ppt_x"/>
                                          </p:val>
                                        </p:tav>
                                        <p:tav tm="100000">
                                          <p:val>
                                            <p:strVal val="#ppt_x"/>
                                          </p:val>
                                        </p:tav>
                                      </p:tavLst>
                                    </p:anim>
                                    <p:anim calcmode="lin" valueType="num">
                                      <p:cBhvr additive="base">
                                        <p:cTn id="14" dur="500" fill="hold"/>
                                        <p:tgtEl>
                                          <p:spTgt spid="6554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nodeType="clickEffect">
                                  <p:stCondLst>
                                    <p:cond delay="0"/>
                                  </p:stCondLst>
                                  <p:childTnLst>
                                    <p:set>
                                      <p:cBhvr>
                                        <p:cTn id="18" dur="1" fill="hold">
                                          <p:stCondLst>
                                            <p:cond delay="0"/>
                                          </p:stCondLst>
                                        </p:cTn>
                                        <p:tgtEl>
                                          <p:spTgt spid="65545"/>
                                        </p:tgtEl>
                                        <p:attrNameLst>
                                          <p:attrName>style.visibility</p:attrName>
                                        </p:attrNameLst>
                                      </p:cBhvr>
                                      <p:to>
                                        <p:strVal val="visible"/>
                                      </p:to>
                                    </p:set>
                                    <p:anim calcmode="lin" valueType="num">
                                      <p:cBhvr additive="base">
                                        <p:cTn id="19" dur="500" fill="hold"/>
                                        <p:tgtEl>
                                          <p:spTgt spid="65545"/>
                                        </p:tgtEl>
                                        <p:attrNameLst>
                                          <p:attrName>ppt_x</p:attrName>
                                        </p:attrNameLst>
                                      </p:cBhvr>
                                      <p:tavLst>
                                        <p:tav tm="0">
                                          <p:val>
                                            <p:strVal val="#ppt_x"/>
                                          </p:val>
                                        </p:tav>
                                        <p:tav tm="100000">
                                          <p:val>
                                            <p:strVal val="#ppt_x"/>
                                          </p:val>
                                        </p:tav>
                                      </p:tavLst>
                                    </p:anim>
                                    <p:anim calcmode="lin" valueType="num">
                                      <p:cBhvr additive="base">
                                        <p:cTn id="20" dur="500" fill="hold"/>
                                        <p:tgtEl>
                                          <p:spTgt spid="6554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dur="500" fill="hold" nodeType="clickEffect">
                                  <p:stCondLst>
                                    <p:cond delay="0"/>
                                  </p:stCondLst>
                                  <p:childTnLst>
                                    <p:set>
                                      <p:cBhvr>
                                        <p:cTn id="24" dur="1" fill="hold">
                                          <p:stCondLst>
                                            <p:cond delay="0"/>
                                          </p:stCondLst>
                                        </p:cTn>
                                        <p:tgtEl>
                                          <p:spTgt spid="65546">
                                            <p:txEl>
                                              <p:pRg st="1" end="1"/>
                                            </p:txEl>
                                          </p:spTgt>
                                        </p:tgtEl>
                                        <p:attrNameLst>
                                          <p:attrName>style.visibility</p:attrName>
                                        </p:attrNameLst>
                                      </p:cBhvr>
                                      <p:to>
                                        <p:strVal val="visible"/>
                                      </p:to>
                                    </p:set>
                                    <p:anim calcmode="lin" valueType="num">
                                      <p:cBhvr additive="base">
                                        <p:cTn id="25" dur="500" fill="hold"/>
                                        <p:tgtEl>
                                          <p:spTgt spid="6554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dur="500" fill="hold" nodeType="clickEffect">
                                  <p:stCondLst>
                                    <p:cond delay="0"/>
                                  </p:stCondLst>
                                  <p:childTnLst>
                                    <p:set>
                                      <p:cBhvr>
                                        <p:cTn id="30" dur="1" fill="hold">
                                          <p:stCondLst>
                                            <p:cond delay="0"/>
                                          </p:stCondLst>
                                        </p:cTn>
                                        <p:tgtEl>
                                          <p:spTgt spid="65539"/>
                                        </p:tgtEl>
                                        <p:attrNameLst>
                                          <p:attrName>style.visibility</p:attrName>
                                        </p:attrNameLst>
                                      </p:cBhvr>
                                      <p:to>
                                        <p:strVal val="visible"/>
                                      </p:to>
                                    </p:set>
                                    <p:anim calcmode="lin" valueType="num">
                                      <p:cBhvr additive="base">
                                        <p:cTn id="31" dur="500" fill="hold"/>
                                        <p:tgtEl>
                                          <p:spTgt spid="65539"/>
                                        </p:tgtEl>
                                        <p:attrNameLst>
                                          <p:attrName>ppt_x</p:attrName>
                                        </p:attrNameLst>
                                      </p:cBhvr>
                                      <p:tavLst>
                                        <p:tav tm="0">
                                          <p:val>
                                            <p:strVal val="#ppt_x"/>
                                          </p:val>
                                        </p:tav>
                                        <p:tav tm="100000">
                                          <p:val>
                                            <p:strVal val="#ppt_x"/>
                                          </p:val>
                                        </p:tav>
                                      </p:tavLst>
                                    </p:anim>
                                    <p:anim calcmode="lin" valueType="num">
                                      <p:cBhvr additive="base">
                                        <p:cTn id="32" dur="500" fill="hold"/>
                                        <p:tgtEl>
                                          <p:spTgt spid="6553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dur="500" fill="hold" nodeType="clickEffect">
                                  <p:stCondLst>
                                    <p:cond delay="0"/>
                                  </p:stCondLst>
                                  <p:childTnLst>
                                    <p:set>
                                      <p:cBhvr>
                                        <p:cTn id="36" dur="1" fill="hold">
                                          <p:stCondLst>
                                            <p:cond delay="0"/>
                                          </p:stCondLst>
                                        </p:cTn>
                                        <p:tgtEl>
                                          <p:spTgt spid="65540"/>
                                        </p:tgtEl>
                                        <p:attrNameLst>
                                          <p:attrName>style.visibility</p:attrName>
                                        </p:attrNameLst>
                                      </p:cBhvr>
                                      <p:to>
                                        <p:strVal val="visible"/>
                                      </p:to>
                                    </p:set>
                                    <p:anim calcmode="lin" valueType="num">
                                      <p:cBhvr additive="base">
                                        <p:cTn id="37" dur="500" fill="hold"/>
                                        <p:tgtEl>
                                          <p:spTgt spid="65540"/>
                                        </p:tgtEl>
                                        <p:attrNameLst>
                                          <p:attrName>ppt_x</p:attrName>
                                        </p:attrNameLst>
                                      </p:cBhvr>
                                      <p:tavLst>
                                        <p:tav tm="0">
                                          <p:val>
                                            <p:strVal val="#ppt_x"/>
                                          </p:val>
                                        </p:tav>
                                        <p:tav tm="100000">
                                          <p:val>
                                            <p:strVal val="#ppt_x"/>
                                          </p:val>
                                        </p:tav>
                                      </p:tavLst>
                                    </p:anim>
                                    <p:anim calcmode="lin" valueType="num">
                                      <p:cBhvr additive="base">
                                        <p:cTn id="38"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dur="500" fill="hold" nodeType="clickEffect">
                                  <p:stCondLst>
                                    <p:cond delay="0"/>
                                  </p:stCondLst>
                                  <p:childTnLst>
                                    <p:set>
                                      <p:cBhvr>
                                        <p:cTn id="42" dur="1" fill="hold">
                                          <p:stCondLst>
                                            <p:cond delay="0"/>
                                          </p:stCondLst>
                                        </p:cTn>
                                        <p:tgtEl>
                                          <p:spTgt spid="65544"/>
                                        </p:tgtEl>
                                        <p:attrNameLst>
                                          <p:attrName>style.visibility</p:attrName>
                                        </p:attrNameLst>
                                      </p:cBhvr>
                                      <p:to>
                                        <p:strVal val="visible"/>
                                      </p:to>
                                    </p:set>
                                    <p:anim calcmode="lin" valueType="num">
                                      <p:cBhvr additive="base">
                                        <p:cTn id="43" dur="500" fill="hold"/>
                                        <p:tgtEl>
                                          <p:spTgt spid="65544"/>
                                        </p:tgtEl>
                                        <p:attrNameLst>
                                          <p:attrName>ppt_x</p:attrName>
                                        </p:attrNameLst>
                                      </p:cBhvr>
                                      <p:tavLst>
                                        <p:tav tm="0">
                                          <p:val>
                                            <p:strVal val="#ppt_x"/>
                                          </p:val>
                                        </p:tav>
                                        <p:tav tm="100000">
                                          <p:val>
                                            <p:strVal val="#ppt_x"/>
                                          </p:val>
                                        </p:tav>
                                      </p:tavLst>
                                    </p:anim>
                                    <p:anim calcmode="lin" valueType="num">
                                      <p:cBhvr additive="base">
                                        <p:cTn id="44" dur="500" fill="hold"/>
                                        <p:tgtEl>
                                          <p:spTgt spid="6554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dur="500" fill="hold" nodeType="clickEffect">
                                  <p:stCondLst>
                                    <p:cond delay="0"/>
                                  </p:stCondLst>
                                  <p:childTnLst>
                                    <p:set>
                                      <p:cBhvr>
                                        <p:cTn id="48" dur="1" fill="hold">
                                          <p:stCondLst>
                                            <p:cond delay="0"/>
                                          </p:stCondLst>
                                        </p:cTn>
                                        <p:tgtEl>
                                          <p:spTgt spid="65546">
                                            <p:txEl>
                                              <p:pRg st="2" end="2"/>
                                            </p:txEl>
                                          </p:spTgt>
                                        </p:tgtEl>
                                        <p:attrNameLst>
                                          <p:attrName>style.visibility</p:attrName>
                                        </p:attrNameLst>
                                      </p:cBhvr>
                                      <p:to>
                                        <p:strVal val="visible"/>
                                      </p:to>
                                    </p:set>
                                    <p:anim calcmode="lin" valueType="num">
                                      <p:cBhvr additive="base">
                                        <p:cTn id="49" dur="500" fill="hold"/>
                                        <p:tgtEl>
                                          <p:spTgt spid="6554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55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dur="500" fill="hold" nodeType="clickEffect">
                                  <p:stCondLst>
                                    <p:cond delay="0"/>
                                  </p:stCondLst>
                                  <p:childTnLst>
                                    <p:set>
                                      <p:cBhvr>
                                        <p:cTn id="54" dur="1" fill="hold">
                                          <p:stCondLst>
                                            <p:cond delay="0"/>
                                          </p:stCondLst>
                                        </p:cTn>
                                        <p:tgtEl>
                                          <p:spTgt spid="65541"/>
                                        </p:tgtEl>
                                        <p:attrNameLst>
                                          <p:attrName>style.visibility</p:attrName>
                                        </p:attrNameLst>
                                      </p:cBhvr>
                                      <p:to>
                                        <p:strVal val="visible"/>
                                      </p:to>
                                    </p:set>
                                    <p:anim calcmode="lin" valueType="num">
                                      <p:cBhvr additive="base">
                                        <p:cTn id="55" dur="500" fill="hold"/>
                                        <p:tgtEl>
                                          <p:spTgt spid="65541"/>
                                        </p:tgtEl>
                                        <p:attrNameLst>
                                          <p:attrName>ppt_x</p:attrName>
                                        </p:attrNameLst>
                                      </p:cBhvr>
                                      <p:tavLst>
                                        <p:tav tm="0">
                                          <p:val>
                                            <p:strVal val="#ppt_x"/>
                                          </p:val>
                                        </p:tav>
                                        <p:tav tm="100000">
                                          <p:val>
                                            <p:strVal val="#ppt_x"/>
                                          </p:val>
                                        </p:tav>
                                      </p:tavLst>
                                    </p:anim>
                                    <p:anim calcmode="lin" valueType="num">
                                      <p:cBhvr additive="base">
                                        <p:cTn id="56" dur="500" fill="hold"/>
                                        <p:tgtEl>
                                          <p:spTgt spid="6554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dur="500" fill="hold" nodeType="clickEffect">
                                  <p:stCondLst>
                                    <p:cond delay="0"/>
                                  </p:stCondLst>
                                  <p:childTnLst>
                                    <p:set>
                                      <p:cBhvr>
                                        <p:cTn id="60" dur="1" fill="hold">
                                          <p:stCondLst>
                                            <p:cond delay="0"/>
                                          </p:stCondLst>
                                        </p:cTn>
                                        <p:tgtEl>
                                          <p:spTgt spid="65543"/>
                                        </p:tgtEl>
                                        <p:attrNameLst>
                                          <p:attrName>style.visibility</p:attrName>
                                        </p:attrNameLst>
                                      </p:cBhvr>
                                      <p:to>
                                        <p:strVal val="visible"/>
                                      </p:to>
                                    </p:set>
                                    <p:anim calcmode="lin" valueType="num">
                                      <p:cBhvr additive="base">
                                        <p:cTn id="61" dur="500" fill="hold"/>
                                        <p:tgtEl>
                                          <p:spTgt spid="65543"/>
                                        </p:tgtEl>
                                        <p:attrNameLst>
                                          <p:attrName>ppt_x</p:attrName>
                                        </p:attrNameLst>
                                      </p:cBhvr>
                                      <p:tavLst>
                                        <p:tav tm="0">
                                          <p:val>
                                            <p:strVal val="#ppt_x"/>
                                          </p:val>
                                        </p:tav>
                                        <p:tav tm="100000">
                                          <p:val>
                                            <p:strVal val="#ppt_x"/>
                                          </p:val>
                                        </p:tav>
                                      </p:tavLst>
                                    </p:anim>
                                    <p:anim calcmode="lin" valueType="num">
                                      <p:cBhvr additive="base">
                                        <p:cTn id="62" dur="500" fill="hold"/>
                                        <p:tgtEl>
                                          <p:spTgt spid="65543"/>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dur="500" fill="hold" nodeType="clickEffect">
                                  <p:stCondLst>
                                    <p:cond delay="0"/>
                                  </p:stCondLst>
                                  <p:childTnLst>
                                    <p:set>
                                      <p:cBhvr>
                                        <p:cTn id="66" dur="1" fill="hold">
                                          <p:stCondLst>
                                            <p:cond delay="0"/>
                                          </p:stCondLst>
                                        </p:cTn>
                                        <p:tgtEl>
                                          <p:spTgt spid="65546">
                                            <p:txEl>
                                              <p:pRg st="3" end="3"/>
                                            </p:txEl>
                                          </p:spTgt>
                                        </p:tgtEl>
                                        <p:attrNameLst>
                                          <p:attrName>style.visibility</p:attrName>
                                        </p:attrNameLst>
                                      </p:cBhvr>
                                      <p:to>
                                        <p:strVal val="visible"/>
                                      </p:to>
                                    </p:set>
                                    <p:anim calcmode="lin" valueType="num">
                                      <p:cBhvr additive="base">
                                        <p:cTn id="67" dur="500" fill="hold"/>
                                        <p:tgtEl>
                                          <p:spTgt spid="65546">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55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dur="500" fill="hold" nodeType="clickEffect">
                                  <p:stCondLst>
                                    <p:cond delay="0"/>
                                  </p:stCondLst>
                                  <p:childTnLst>
                                    <p:set>
                                      <p:cBhvr>
                                        <p:cTn id="72" dur="1" fill="hold">
                                          <p:stCondLst>
                                            <p:cond delay="0"/>
                                          </p:stCondLst>
                                        </p:cTn>
                                        <p:tgtEl>
                                          <p:spTgt spid="65542"/>
                                        </p:tgtEl>
                                        <p:attrNameLst>
                                          <p:attrName>style.visibility</p:attrName>
                                        </p:attrNameLst>
                                      </p:cBhvr>
                                      <p:to>
                                        <p:strVal val="visible"/>
                                      </p:to>
                                    </p:set>
                                    <p:anim calcmode="lin" valueType="num">
                                      <p:cBhvr additive="base">
                                        <p:cTn id="73" dur="500" fill="hold"/>
                                        <p:tgtEl>
                                          <p:spTgt spid="65542"/>
                                        </p:tgtEl>
                                        <p:attrNameLst>
                                          <p:attrName>ppt_x</p:attrName>
                                        </p:attrNameLst>
                                      </p:cBhvr>
                                      <p:tavLst>
                                        <p:tav tm="0">
                                          <p:val>
                                            <p:strVal val="#ppt_x"/>
                                          </p:val>
                                        </p:tav>
                                        <p:tav tm="100000">
                                          <p:val>
                                            <p:strVal val="#ppt_x"/>
                                          </p:val>
                                        </p:tav>
                                      </p:tavLst>
                                    </p:anim>
                                    <p:anim calcmode="lin" valueType="num">
                                      <p:cBhvr additive="base">
                                        <p:cTn id="74" dur="500" fill="hold"/>
                                        <p:tgtEl>
                                          <p:spTgt spid="65542"/>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dur="500" fill="hold" nodeType="clickEffect">
                                  <p:stCondLst>
                                    <p:cond delay="0"/>
                                  </p:stCondLst>
                                  <p:childTnLst>
                                    <p:set>
                                      <p:cBhvr>
                                        <p:cTn id="78" dur="1" fill="hold">
                                          <p:stCondLst>
                                            <p:cond delay="0"/>
                                          </p:stCondLst>
                                        </p:cTn>
                                        <p:tgtEl>
                                          <p:spTgt spid="65546">
                                            <p:txEl>
                                              <p:pRg st="4" end="4"/>
                                            </p:txEl>
                                          </p:spTgt>
                                        </p:tgtEl>
                                        <p:attrNameLst>
                                          <p:attrName>style.visibility</p:attrName>
                                        </p:attrNameLst>
                                      </p:cBhvr>
                                      <p:to>
                                        <p:strVal val="visible"/>
                                      </p:to>
                                    </p:set>
                                    <p:anim calcmode="lin" valueType="num">
                                      <p:cBhvr additive="base">
                                        <p:cTn id="79" dur="500" fill="hold"/>
                                        <p:tgtEl>
                                          <p:spTgt spid="65546">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55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0242" name="Object 33" title=""/>
          <p:cNvGraphicFramePr>
            <a:graphicFrameLocks noChangeAspect="1"/>
          </p:cNvGraphicFramePr>
          <p:nvPr/>
        </p:nvGraphicFramePr>
        <p:xfrm>
          <a:off x="1600200" y="2081213"/>
          <a:ext cx="4337050" cy="536575"/>
        </p:xfrm>
        <a:graphic>
          <a:graphicData uri="http://schemas.openxmlformats.org/presentationml/2006/ole">
            <mc:AlternateContent>
              <mc:Choice xmlns:v="urn:schemas-microsoft-com:vml" Requires="v">
                <p:oleObj spid="_x0000_s1056" name="方程式" r:id="rId2" imgW="4337050" imgH="536575" progId="Equation.3">
                  <p:embed/>
                </p:oleObj>
              </mc:Choice>
              <mc:Fallback>
                <p:oleObj name="方程式" r:id="rId2" imgW="4337050" imgH="536575" progId="Equation.3">
                  <p:embed/>
                  <p:pic>
                    <p:nvPicPr>
                      <p:cNvPr id="0" name="OLE substitute image"/>
                      <p:cNvPicPr/>
                      <p:nvPr/>
                    </p:nvPicPr>
                    <p:blipFill>
                      <a:blip r:embed="rId3"/>
                      <a:stretch>
                        <a:fillRect/>
                      </a:stretch>
                    </p:blipFill>
                    <p:spPr>
                      <a:xfrm>
                        <a:off x="1600200" y="2081213"/>
                        <a:ext cx="4337050" cy="536575"/>
                      </a:xfrm>
                      <a:prstGeom prst="rect">
                        <a:avLst/>
                      </a:prstGeom>
                      <a:noFill/>
                      <a:ln>
                        <a:noFill/>
                        <a:miter lim="800000"/>
                      </a:ln>
                    </p:spPr>
                  </p:pic>
                </p:oleObj>
              </mc:Fallback>
            </mc:AlternateContent>
          </a:graphicData>
        </a:graphic>
      </p:graphicFrame>
      <p:sp>
        <p:nvSpPr>
          <p:cNvPr id="10245" name="Text Box 7" title=""/>
          <p:cNvSpPr txBox="1"/>
          <p:nvPr/>
        </p:nvSpPr>
        <p:spPr>
          <a:xfrm>
            <a:off x="347663" y="609600"/>
            <a:ext cx="8643937" cy="2112963"/>
          </a:xfrm>
          <a:prstGeom prst="rect">
            <a:avLst/>
          </a:prstGeom>
          <a:noFill/>
          <a:ln>
            <a:solidFill>
              <a:schemeClr val="tx1"/>
            </a:solid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Theorem 3 </a:t>
            </a:r>
            <a:r>
              <a:rPr lang="en-US" altLang="zh-TW" sz="2800"/>
              <a:t>Let </a:t>
            </a:r>
            <a:r>
              <a:rPr lang="en-US" altLang="zh-TW" sz="2800" i="1"/>
              <a:t>M</a:t>
            </a:r>
            <a:r>
              <a:rPr lang="en-US" altLang="zh-TW" sz="2800" i="1" baseline="-25000"/>
              <a:t>R</a:t>
            </a:r>
            <a:r>
              <a:rPr lang="en-US" altLang="zh-TW" sz="2800"/>
              <a:t> be the zero-one matrix of the relation </a:t>
            </a:r>
            <a:r>
              <a:rPr lang="en-US" altLang="zh-TW" sz="2800" i="1"/>
              <a:t>R</a:t>
            </a:r>
            <a:r>
              <a:rPr lang="en-US" altLang="zh-TW" sz="2800"/>
              <a:t> on a set with </a:t>
            </a:r>
            <a:r>
              <a:rPr lang="en-US" altLang="zh-TW" sz="2800" i="1">
                <a:ea typeface="Times New Roman" pitchFamily="18" charset="0"/>
              </a:rPr>
              <a:t>n</a:t>
            </a:r>
            <a:r>
              <a:rPr lang="en-US" altLang="zh-TW" sz="2800">
                <a:ea typeface="Times New Roman" pitchFamily="18" charset="0"/>
              </a:rPr>
              <a:t> elements. Then the </a:t>
            </a:r>
            <a:br>
              <a:rPr lang="en-US" altLang="zh-TW" sz="2800">
                <a:ea typeface="Times New Roman" pitchFamily="18" charset="0"/>
              </a:rPr>
            </a:br>
            <a:r>
              <a:rPr lang="en-US" altLang="zh-TW" sz="2800">
                <a:ea typeface="Times New Roman" pitchFamily="18" charset="0"/>
              </a:rPr>
              <a:t>zero-one matrix of the transitive closure </a:t>
            </a:r>
            <a:r>
              <a:rPr lang="en-US" altLang="zh-TW" sz="2800" i="1">
                <a:ea typeface="Times New Roman" pitchFamily="18" charset="0"/>
              </a:rPr>
              <a:t>R*</a:t>
            </a:r>
            <a:r>
              <a:rPr lang="en-US" altLang="zh-TW" sz="2800">
                <a:ea typeface="Times New Roman" pitchFamily="18" charset="0"/>
              </a:rPr>
              <a:t> is</a:t>
            </a:r>
            <a:br>
              <a:rPr lang="en-US" altLang="zh-TW" sz="2800">
                <a:ea typeface="Times New Roman" pitchFamily="18" charset="0"/>
              </a:rPr>
            </a:br>
            <a:br>
              <a:rPr lang="en-US" altLang="zh-TW">
                <a:ea typeface="Times New Roman" pitchFamily="18" charset="0"/>
              </a:rPr>
            </a:br>
            <a:endParaRPr lang="en-US" altLang="zh-TW">
              <a:ea typeface="Times New Roman" pitchFamily="18" charset="0"/>
            </a:endParaRPr>
          </a:p>
        </p:txBody>
      </p:sp>
      <p:sp>
        <p:nvSpPr>
          <p:cNvPr id="10246" name="Text Box 4" title=""/>
          <p:cNvSpPr txBox="1"/>
          <p:nvPr/>
        </p:nvSpPr>
        <p:spPr>
          <a:xfrm>
            <a:off x="228600" y="2819400"/>
            <a:ext cx="8686800" cy="18002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7.</a:t>
            </a:r>
            <a:r>
              <a:rPr lang="en-US" altLang="zh-TW" sz="2800"/>
              <a:t>  Find the zero-one matrix of the transitive closure of the relation </a:t>
            </a:r>
            <a:r>
              <a:rPr lang="en-US" altLang="zh-TW" sz="2800" i="1"/>
              <a:t>R</a:t>
            </a:r>
            <a:r>
              <a:rPr lang="en-US" altLang="zh-TW" sz="2800"/>
              <a:t> where</a:t>
            </a:r>
            <a:br>
              <a:rPr lang="en-US" altLang="zh-TW" sz="2800"/>
            </a:br>
            <a:br>
              <a:rPr lang="en-US" altLang="zh-TW" sz="2800"/>
            </a:br>
            <a:r>
              <a:rPr lang="en-US" altLang="zh-TW" sz="2800" b="1">
                <a:solidFill>
                  <a:srgbClr val="008000"/>
                </a:solidFill>
              </a:rPr>
              <a:t>Sol :</a:t>
            </a:r>
            <a:r>
              <a:rPr lang="en-US" altLang="zh-TW" sz="2800"/>
              <a:t> </a:t>
            </a:r>
            <a:endParaRPr lang="en-US" altLang="zh-TW" sz="2800"/>
          </a:p>
        </p:txBody>
      </p:sp>
      <p:graphicFrame>
        <p:nvGraphicFramePr>
          <p:cNvPr id="10243" name="Object 4" title=""/>
          <p:cNvGraphicFramePr>
            <a:graphicFrameLocks noChangeAspect="1"/>
          </p:cNvGraphicFramePr>
          <p:nvPr>
            <p:ph/>
          </p:nvPr>
        </p:nvGraphicFramePr>
        <p:xfrm>
          <a:off x="4025900" y="2806700"/>
          <a:ext cx="1092200" cy="711200"/>
        </p:xfrm>
        <a:graphic>
          <a:graphicData uri="http://schemas.openxmlformats.org/presentationml/2006/ole">
            <mc:AlternateContent>
              <mc:Choice xmlns:v="urn:schemas-microsoft-com:vml" Requires="v">
                <p:oleObj spid="_x0000_s1057" name="方程式" r:id="rId4" imgW="1092200" imgH="711200" progId="Equation.3">
                  <p:embed/>
                </p:oleObj>
              </mc:Choice>
              <mc:Fallback>
                <p:oleObj name="方程式" r:id="rId4" imgW="1092200" imgH="711200" progId="Equation.3">
                  <p:embed/>
                  <p:pic>
                    <p:nvPicPr>
                      <p:cNvPr id="0" name="OLE substitute image"/>
                      <p:cNvPicPr/>
                      <p:nvPr/>
                    </p:nvPicPr>
                    <p:blipFill>
                      <a:blip r:embed="rId5"/>
                      <a:stretch>
                        <a:fillRect/>
                      </a:stretch>
                    </p:blipFill>
                    <p:spPr>
                      <a:xfrm>
                        <a:off x="4025900" y="2806700"/>
                        <a:ext cx="1092200" cy="711200"/>
                      </a:xfrm>
                      <a:prstGeom prst="rect">
                        <a:avLst/>
                      </a:prstGeom>
                      <a:noFill/>
                      <a:ln w="9525">
                        <a:noFill/>
                        <a:miter lim="800000"/>
                      </a:ln>
                    </p:spPr>
                  </p:pic>
                </p:oleObj>
              </mc:Fallback>
            </mc:AlternateContent>
          </a:graphicData>
        </a:graphic>
      </p:graphicFrame>
      <p:graphicFrame>
        <p:nvGraphicFramePr>
          <p:cNvPr id="10244" name="Object 15" title=""/>
          <p:cNvGraphicFramePr>
            <a:graphicFrameLocks noChangeAspect="1"/>
          </p:cNvGraphicFramePr>
          <p:nvPr/>
        </p:nvGraphicFramePr>
        <p:xfrm>
          <a:off x="304800" y="4724400"/>
          <a:ext cx="8529638" cy="1447800"/>
        </p:xfrm>
        <a:graphic>
          <a:graphicData uri="http://schemas.openxmlformats.org/presentationml/2006/ole">
            <mc:AlternateContent>
              <mc:Choice xmlns:v="urn:schemas-microsoft-com:vml" Requires="v">
                <p:oleObj spid="_x0000_s1058" name="方程式" r:id="rId6" imgW="8529638" imgH="1447800" progId="Equation.3">
                  <p:embed/>
                </p:oleObj>
              </mc:Choice>
              <mc:Fallback>
                <p:oleObj name="方程式" r:id="rId6" imgW="8529638" imgH="1447800" progId="Equation.3">
                  <p:embed/>
                  <p:pic>
                    <p:nvPicPr>
                      <p:cNvPr id="0" name="OLE substitute image"/>
                      <p:cNvPicPr/>
                      <p:nvPr/>
                    </p:nvPicPr>
                    <p:blipFill>
                      <a:blip r:embed="rId7"/>
                      <a:stretch>
                        <a:fillRect/>
                      </a:stretch>
                    </p:blipFill>
                    <p:spPr>
                      <a:xfrm>
                        <a:off x="304800" y="4724400"/>
                        <a:ext cx="8529638" cy="1447800"/>
                      </a:xfrm>
                      <a:prstGeom prst="rect">
                        <a:avLst/>
                      </a:prstGeom>
                      <a:noFill/>
                      <a:ln>
                        <a:noFill/>
                        <a:miter lim="800000"/>
                      </a:ln>
                    </p:spPr>
                  </p:pic>
                </p:oleObj>
              </mc:Fallback>
            </mc:AlternateContent>
          </a:graphicData>
        </a:graphic>
      </p:graphicFrame>
      <p:sp>
        <p:nvSpPr>
          <p:cNvPr id="10247" name="文字方塊 7" title=""/>
          <p:cNvSpPr txBox="1"/>
          <p:nvPr/>
        </p:nvSpPr>
        <p:spPr>
          <a:xfrm>
            <a:off x="457200" y="6172200"/>
            <a:ext cx="1874838" cy="469900"/>
          </a:xfrm>
          <a:prstGeom prst="rect">
            <a:avLst/>
          </a:prstGeom>
          <a:solidFill>
            <a:srgbClr val="FFFF00"/>
          </a:solidFill>
          <a:ln w="12700">
            <a:solidFill>
              <a:schemeClr val="tx1"/>
            </a:solid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Exercise: 25</a:t>
            </a:r>
            <a:endParaRPr lang="zh-TW" altLang="en-US"/>
          </a:p>
        </p:txBody>
      </p:sp>
      <p:sp>
        <p:nvSpPr>
          <p:cNvPr id="10248" name="投影片編號版面配置區 3" title=""/>
          <p:cNvSpPr txBox="1">
            <a:spLocks noGrp="1"/>
          </p:cNvSpPr>
          <p:nvPr/>
        </p:nvSpPr>
        <p:spPr>
          <a:xfrm>
            <a:off x="7010400" y="6400800"/>
            <a:ext cx="21336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r>
              <a:rPr lang="en-US" altLang="zh-TW" sz="1200"/>
              <a:t>Ch8-</a:t>
            </a:r>
            <a:fld id="{FF30316A-BE7A-44F3-9468-45B9B39C45A8}" type="slidenum">
              <a:rPr lang="en-US" altLang="zh-TW" sz="1200"/>
              <a:t>105</a:t>
            </a:fld>
            <a:endParaRPr lang="en-US" altLang="zh-TW" sz="1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par>
                                <p:cTn id="9" presetID="2" presetClass="entr" presetSubtype="4" dur="500" fill="hold" grpId="0" nodeType="withEffect">
                                  <p:stCondLst>
                                    <p:cond delay="0"/>
                                  </p:stCondLst>
                                  <p:childTnLst>
                                    <p:set>
                                      <p:cBhvr>
                                        <p:cTn id="10" dur="1" fill="hold">
                                          <p:stCondLst>
                                            <p:cond delay="0"/>
                                          </p:stCondLst>
                                        </p:cTn>
                                        <p:tgtEl>
                                          <p:spTgt spid="10246"/>
                                        </p:tgtEl>
                                        <p:attrNameLst>
                                          <p:attrName>style.visibility</p:attrName>
                                        </p:attrNameLst>
                                      </p:cBhvr>
                                      <p:to>
                                        <p:strVal val="visible"/>
                                      </p:to>
                                    </p:set>
                                    <p:anim calcmode="lin" valueType="num">
                                      <p:cBhvr additive="base">
                                        <p:cTn id="11" dur="500" fill="hold"/>
                                        <p:tgtEl>
                                          <p:spTgt spid="10246"/>
                                        </p:tgtEl>
                                        <p:attrNameLst>
                                          <p:attrName>ppt_x</p:attrName>
                                        </p:attrNameLst>
                                      </p:cBhvr>
                                      <p:tavLst>
                                        <p:tav tm="0">
                                          <p:val>
                                            <p:strVal val="#ppt_x"/>
                                          </p:val>
                                        </p:tav>
                                        <p:tav tm="100000">
                                          <p:val>
                                            <p:strVal val="#ppt_x"/>
                                          </p:val>
                                        </p:tav>
                                      </p:tavLst>
                                    </p:anim>
                                    <p:anim calcmode="lin" valueType="num">
                                      <p:cBhvr additive="base">
                                        <p:cTn id="12"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dur="500" fill="hold" nodeType="clickEffect">
                                  <p:stCondLst>
                                    <p:cond delay="0"/>
                                  </p:stCondLst>
                                  <p:childTnLst>
                                    <p:set>
                                      <p:cBhvr>
                                        <p:cTn id="16" dur="1" fill="hold">
                                          <p:stCondLst>
                                            <p:cond delay="0"/>
                                          </p:stCondLst>
                                        </p:cTn>
                                        <p:tgtEl>
                                          <p:spTgt spid="10244"/>
                                        </p:tgtEl>
                                        <p:attrNameLst>
                                          <p:attrName>style.visibility</p:attrName>
                                        </p:attrNameLst>
                                      </p:cBhvr>
                                      <p:to>
                                        <p:strVal val="visible"/>
                                      </p:to>
                                    </p:set>
                                    <p:anim calcmode="lin" valueType="num">
                                      <p:cBhvr additive="base">
                                        <p:cTn id="17" dur="500" fill="hold"/>
                                        <p:tgtEl>
                                          <p:spTgt spid="10244"/>
                                        </p:tgtEl>
                                        <p:attrNameLst>
                                          <p:attrName>ppt_x</p:attrName>
                                        </p:attrNameLst>
                                      </p:cBhvr>
                                      <p:tavLst>
                                        <p:tav tm="0">
                                          <p:val>
                                            <p:strVal val="#ppt_x"/>
                                          </p:val>
                                        </p:tav>
                                        <p:tav tm="100000">
                                          <p:val>
                                            <p:strVal val="#ppt_x"/>
                                          </p:val>
                                        </p:tav>
                                      </p:tavLst>
                                    </p:anim>
                                    <p:anim calcmode="lin" valueType="num">
                                      <p:cBhvr additive="base">
                                        <p:cTn id="1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dur="500" fill="hold" grpId="0" nodeType="clickEffect">
                                  <p:stCondLst>
                                    <p:cond delay="0"/>
                                  </p:stCondLst>
                                  <p:childTnLst>
                                    <p:set>
                                      <p:cBhvr>
                                        <p:cTn id="22" dur="1" fill="hold">
                                          <p:stCondLst>
                                            <p:cond delay="0"/>
                                          </p:stCondLst>
                                        </p:cTn>
                                        <p:tgtEl>
                                          <p:spTgt spid="10247"/>
                                        </p:tgtEl>
                                        <p:attrNameLst>
                                          <p:attrName>style.visibility</p:attrName>
                                        </p:attrNameLst>
                                      </p:cBhvr>
                                      <p:to>
                                        <p:strVal val="visible"/>
                                      </p:to>
                                    </p:set>
                                    <p:anim calcmode="lin" valueType="num">
                                      <p:cBhvr additive="base">
                                        <p:cTn id="23" dur="500" fill="hold"/>
                                        <p:tgtEl>
                                          <p:spTgt spid="10247"/>
                                        </p:tgtEl>
                                        <p:attrNameLst>
                                          <p:attrName>ppt_x</p:attrName>
                                        </p:attrNameLst>
                                      </p:cBhvr>
                                      <p:tavLst>
                                        <p:tav tm="0">
                                          <p:val>
                                            <p:strVal val="#ppt_x"/>
                                          </p:val>
                                        </p:tav>
                                        <p:tav tm="100000">
                                          <p:val>
                                            <p:strVal val="#ppt_x"/>
                                          </p:val>
                                        </p:tav>
                                      </p:tavLst>
                                    </p:anim>
                                    <p:anim calcmode="lin" valueType="num">
                                      <p:cBhvr additive="base">
                                        <p:cTn id="24"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7" grpId="0"/>
    </p:bldLst>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6562" name="Rectangle 2" title=""/>
          <p:cNvSpPr>
            <a:spLocks noGrp="1"/>
          </p:cNvSpPr>
          <p:nvPr>
            <p:ph type="title"/>
          </p:nvPr>
        </p:nvSpPr>
        <p:spPr>
          <a:xfrm>
            <a:off x="381000" y="381000"/>
            <a:ext cx="822960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eaLnBrk="1" hangingPunct="1"/>
            <a:r>
              <a:rPr lang="en-US" altLang="zh-TW" sz="3600"/>
              <a:t> Equivalence Relations </a:t>
            </a:r>
            <a:endParaRPr lang="en-US" altLang="zh-TW" sz="3600"/>
          </a:p>
        </p:txBody>
      </p:sp>
      <p:sp>
        <p:nvSpPr>
          <p:cNvPr id="66563" name="Rectangle 3" title=""/>
          <p:cNvSpPr>
            <a:spLocks noGrp="1"/>
          </p:cNvSpPr>
          <p:nvPr>
            <p:ph idx="1"/>
          </p:nvPr>
        </p:nvSpPr>
        <p:spPr>
          <a:xfrm>
            <a:off x="304800" y="1066800"/>
            <a:ext cx="8610600" cy="990600"/>
          </a:xfrm>
          <a:noFill/>
          <a:ln w="19050">
            <a:solidFill>
              <a:srgbClr val="000080"/>
            </a:solidFill>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lnSpc>
                <a:spcPct val="90000"/>
              </a:lnSpc>
              <a:buFont typeface="Wingdings" pitchFamily="2" charset="2"/>
              <a:buNone/>
            </a:pPr>
            <a:r>
              <a:rPr lang="en-US" altLang="zh-TW" sz="2800"/>
              <a:t> A relation </a:t>
            </a:r>
            <a:r>
              <a:rPr lang="en-US" altLang="zh-TW" sz="2800" i="1">
                <a:latin typeface="Times New Roman" pitchFamily="18" charset="0"/>
              </a:rPr>
              <a:t>R</a:t>
            </a:r>
            <a:r>
              <a:rPr lang="en-US" altLang="zh-TW" sz="2800"/>
              <a:t> on a set </a:t>
            </a:r>
            <a:r>
              <a:rPr lang="en-US" altLang="zh-TW" sz="2800" i="1">
                <a:latin typeface="Times New Roman" pitchFamily="18" charset="0"/>
              </a:rPr>
              <a:t>A </a:t>
            </a:r>
            <a:r>
              <a:rPr lang="en-US" altLang="zh-TW" sz="2800"/>
              <a:t>is called an </a:t>
            </a:r>
            <a:r>
              <a:rPr lang="en-US" altLang="zh-TW" sz="2800">
                <a:solidFill>
                  <a:srgbClr val="0066FF"/>
                </a:solidFill>
              </a:rPr>
              <a:t>equivalence</a:t>
            </a:r>
            <a:endParaRPr lang="en-US" altLang="zh-TW" sz="2800">
              <a:solidFill>
                <a:srgbClr val="0066FF"/>
              </a:solidFill>
            </a:endParaRPr>
          </a:p>
          <a:p>
            <a:pPr lvl="0" eaLnBrk="1" hangingPunct="1">
              <a:lnSpc>
                <a:spcPct val="90000"/>
              </a:lnSpc>
              <a:buFont typeface="Wingdings" pitchFamily="2" charset="2"/>
              <a:buNone/>
            </a:pPr>
            <a:r>
              <a:rPr lang="en-US" altLang="zh-TW" sz="2800">
                <a:solidFill>
                  <a:srgbClr val="0066FF"/>
                </a:solidFill>
              </a:rPr>
              <a:t>relation</a:t>
            </a:r>
            <a:r>
              <a:rPr lang="en-US" altLang="zh-TW" sz="2800"/>
              <a:t> if it is reflexive, symmetric, and transitive.</a:t>
            </a:r>
            <a:endParaRPr lang="en-US" altLang="zh-TW" sz="2800"/>
          </a:p>
          <a:p>
            <a:pPr lvl="0" eaLnBrk="1" hangingPunct="1">
              <a:lnSpc>
                <a:spcPct val="90000"/>
              </a:lnSpc>
              <a:buFont typeface="Wingdings" pitchFamily="2" charset="2"/>
              <a:buNone/>
            </a:pPr>
            <a:endParaRPr lang="en-US" altLang="zh-TW" sz="2800"/>
          </a:p>
        </p:txBody>
      </p:sp>
      <p:sp>
        <p:nvSpPr>
          <p:cNvPr id="66564" name="Text Box 5" title=""/>
          <p:cNvSpPr txBox="1"/>
          <p:nvPr/>
        </p:nvSpPr>
        <p:spPr>
          <a:xfrm>
            <a:off x="228600" y="2286000"/>
            <a:ext cx="8686800" cy="18002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1.</a:t>
            </a:r>
            <a:r>
              <a:rPr lang="en-US" altLang="zh-TW" sz="2800"/>
              <a:t> </a:t>
            </a:r>
            <a:endParaRPr lang="en-US" altLang="zh-TW" sz="2800"/>
          </a:p>
          <a:p>
            <a:pPr marL="0" lvl="0" indent="0" eaLnBrk="1" hangingPunct="1"/>
            <a:r>
              <a:rPr lang="en-US" altLang="zh-TW" sz="2800"/>
              <a:t>    Let </a:t>
            </a:r>
            <a:r>
              <a:rPr lang="en-US" altLang="zh-TW" sz="2800" i="1"/>
              <a:t>R</a:t>
            </a:r>
            <a:r>
              <a:rPr lang="en-US" altLang="zh-TW" sz="2800"/>
              <a:t> be the relation on the set of integers such that </a:t>
            </a:r>
            <a:r>
              <a:rPr lang="en-US" altLang="zh-TW" sz="2800" i="1"/>
              <a:t>aRb</a:t>
            </a:r>
            <a:r>
              <a:rPr lang="en-US" altLang="zh-TW" sz="2800"/>
              <a:t> if and only if </a:t>
            </a:r>
            <a:r>
              <a:rPr lang="en-US" altLang="zh-TW" sz="2800" i="1"/>
              <a:t>a=b</a:t>
            </a:r>
            <a:r>
              <a:rPr lang="en-US" altLang="zh-TW" sz="2800"/>
              <a:t> or </a:t>
            </a:r>
            <a:r>
              <a:rPr lang="en-US" altLang="zh-TW" sz="2800" i="1"/>
              <a:t>a=</a:t>
            </a:r>
            <a:r>
              <a:rPr lang="en-US" altLang="zh-TW" sz="2800" i="1">
                <a:latin typeface="Symbol" pitchFamily="18" charset="2"/>
              </a:rPr>
              <a:t>-</a:t>
            </a:r>
            <a:r>
              <a:rPr lang="en-US" altLang="zh-TW" sz="2800" i="1"/>
              <a:t>b</a:t>
            </a:r>
            <a:r>
              <a:rPr lang="en-US" altLang="zh-TW" sz="2800"/>
              <a:t>.  Then </a:t>
            </a:r>
            <a:r>
              <a:rPr lang="en-US" altLang="zh-TW" sz="2800" i="1"/>
              <a:t>R</a:t>
            </a:r>
            <a:r>
              <a:rPr lang="en-US" altLang="zh-TW" sz="2800"/>
              <a:t> is an equivalence relation.</a:t>
            </a:r>
            <a:endParaRPr lang="en-US" altLang="zh-TW" sz="2800"/>
          </a:p>
        </p:txBody>
      </p:sp>
      <p:sp>
        <p:nvSpPr>
          <p:cNvPr id="66565" name="Text Box 5" title=""/>
          <p:cNvSpPr txBox="1"/>
          <p:nvPr/>
        </p:nvSpPr>
        <p:spPr>
          <a:xfrm>
            <a:off x="152400" y="4191000"/>
            <a:ext cx="8686800" cy="18002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2.</a:t>
            </a:r>
            <a:r>
              <a:rPr lang="en-US" altLang="zh-TW" sz="2800"/>
              <a:t> </a:t>
            </a:r>
            <a:endParaRPr lang="en-US" altLang="zh-TW" sz="2800"/>
          </a:p>
          <a:p>
            <a:pPr marL="0" lvl="0" indent="0" eaLnBrk="1" hangingPunct="1"/>
            <a:r>
              <a:rPr lang="en-US" altLang="zh-TW" sz="2800"/>
              <a:t>    Let </a:t>
            </a:r>
            <a:r>
              <a:rPr lang="en-US" altLang="zh-TW" sz="2800" i="1"/>
              <a:t>R</a:t>
            </a:r>
            <a:r>
              <a:rPr lang="en-US" altLang="zh-TW" sz="2800"/>
              <a:t> be the relation on the set of real numbers such that </a:t>
            </a:r>
            <a:r>
              <a:rPr lang="en-US" altLang="zh-TW" sz="2800" i="1"/>
              <a:t>aRb</a:t>
            </a:r>
            <a:r>
              <a:rPr lang="en-US" altLang="zh-TW" sz="2800"/>
              <a:t> if and only if </a:t>
            </a:r>
            <a:r>
              <a:rPr lang="en-US" altLang="zh-TW" sz="2800" i="1"/>
              <a:t>a</a:t>
            </a:r>
            <a:r>
              <a:rPr lang="en-US" altLang="zh-TW" sz="2800" i="1">
                <a:latin typeface="Symbol" pitchFamily="18" charset="2"/>
              </a:rPr>
              <a:t>-</a:t>
            </a:r>
            <a:r>
              <a:rPr lang="en-US" altLang="zh-TW" sz="2800" i="1"/>
              <a:t>b</a:t>
            </a:r>
            <a:r>
              <a:rPr lang="en-US" altLang="zh-TW" sz="2800"/>
              <a:t> is an integer. </a:t>
            </a:r>
            <a:br>
              <a:rPr lang="en-US" altLang="zh-TW" sz="2800"/>
            </a:br>
            <a:r>
              <a:rPr lang="en-US" altLang="zh-TW" sz="2800"/>
              <a:t>Then </a:t>
            </a:r>
            <a:r>
              <a:rPr lang="en-US" altLang="zh-TW" sz="2800" i="1"/>
              <a:t>R</a:t>
            </a:r>
            <a:r>
              <a:rPr lang="en-US" altLang="zh-TW" sz="2800"/>
              <a:t> is an equivalence relation.</a:t>
            </a:r>
            <a:endParaRPr lang="en-US" altLang="zh-TW"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ppt_x"/>
                                          </p:val>
                                        </p:tav>
                                        <p:tav tm="100000">
                                          <p:val>
                                            <p:strVal val="#ppt_x"/>
                                          </p:val>
                                        </p:tav>
                                      </p:tavLst>
                                    </p:anim>
                                    <p:anim calcmode="lin" valueType="num">
                                      <p:cBhvr additive="base">
                                        <p:cTn id="8" dur="500" fill="hold"/>
                                        <p:tgtEl>
                                          <p:spTgt spid="66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66565"/>
                                        </p:tgtEl>
                                        <p:attrNameLst>
                                          <p:attrName>style.visibility</p:attrName>
                                        </p:attrNameLst>
                                      </p:cBhvr>
                                      <p:to>
                                        <p:strVal val="visible"/>
                                      </p:to>
                                    </p:set>
                                    <p:anim calcmode="lin" valueType="num">
                                      <p:cBhvr additive="base">
                                        <p:cTn id="13" dur="500" fill="hold"/>
                                        <p:tgtEl>
                                          <p:spTgt spid="66565"/>
                                        </p:tgtEl>
                                        <p:attrNameLst>
                                          <p:attrName>ppt_x</p:attrName>
                                        </p:attrNameLst>
                                      </p:cBhvr>
                                      <p:tavLst>
                                        <p:tav tm="0">
                                          <p:val>
                                            <p:strVal val="#ppt_x"/>
                                          </p:val>
                                        </p:tav>
                                        <p:tav tm="100000">
                                          <p:val>
                                            <p:strVal val="#ppt_x"/>
                                          </p:val>
                                        </p:tav>
                                      </p:tavLst>
                                    </p:anim>
                                    <p:anim calcmode="lin" valueType="num">
                                      <p:cBhvr additive="base">
                                        <p:cTn id="14" dur="500" fill="hold"/>
                                        <p:tgtEl>
                                          <p:spTgt spid="66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p:bldLst>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7586" name="Rectangle 3" title=""/>
          <p:cNvSpPr>
            <a:spLocks noGrp="1"/>
          </p:cNvSpPr>
          <p:nvPr>
            <p:ph idx="1"/>
          </p:nvPr>
        </p:nvSpPr>
        <p:spPr>
          <a:xfrm>
            <a:off x="152400" y="838200"/>
            <a:ext cx="8991600" cy="16002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eaLnBrk="1" hangingPunct="1">
              <a:lnSpc>
                <a:spcPct val="90000"/>
              </a:lnSpc>
              <a:buFont typeface="Wingdings" pitchFamily="2" charset="2"/>
              <a:buNone/>
            </a:pPr>
            <a:r>
              <a:rPr lang="en-US" altLang="zh-TW" sz="2400" b="1">
                <a:solidFill>
                  <a:srgbClr val="008000"/>
                </a:solidFill>
                <a:latin typeface="Times New Roman" pitchFamily="18" charset="0"/>
                <a:ea typeface="Times New Roman" pitchFamily="18" charset="0"/>
              </a:rPr>
              <a:t>Example 3.</a:t>
            </a:r>
            <a:r>
              <a:rPr lang="en-US" altLang="zh-TW" sz="2400">
                <a:latin typeface="Times New Roman" pitchFamily="18" charset="0"/>
                <a:ea typeface="Times New Roman" pitchFamily="18" charset="0"/>
              </a:rPr>
              <a:t> (Congruence Modulo </a:t>
            </a:r>
            <a:r>
              <a:rPr lang="en-US" altLang="zh-TW" sz="2400" i="1">
                <a:latin typeface="Times New Roman" pitchFamily="18" charset="0"/>
                <a:ea typeface="Times New Roman" pitchFamily="18" charset="0"/>
              </a:rPr>
              <a:t>m</a:t>
            </a:r>
            <a:r>
              <a:rPr lang="en-US" altLang="zh-TW" sz="2400">
                <a:latin typeface="Times New Roman" pitchFamily="18" charset="0"/>
                <a:ea typeface="Times New Roman" pitchFamily="18" charset="0"/>
              </a:rPr>
              <a:t>)</a:t>
            </a:r>
            <a:endParaRPr lang="en-US" altLang="zh-TW" sz="2400">
              <a:latin typeface="Times New Roman" pitchFamily="18" charset="0"/>
              <a:ea typeface="Times New Roman" pitchFamily="18" charset="0"/>
            </a:endParaRPr>
          </a:p>
          <a:p>
            <a:pPr lvl="0" algn="just" eaLnBrk="1" hangingPunct="1">
              <a:lnSpc>
                <a:spcPct val="90000"/>
              </a:lnSpc>
              <a:buFont typeface="Wingdings" pitchFamily="2" charset="2"/>
              <a:buNone/>
            </a:pPr>
            <a:r>
              <a:rPr lang="en-US" altLang="zh-TW" sz="2400">
                <a:latin typeface="Times New Roman" pitchFamily="18" charset="0"/>
                <a:ea typeface="Times New Roman" pitchFamily="18" charset="0"/>
              </a:rPr>
              <a:t>	Let </a:t>
            </a:r>
            <a:r>
              <a:rPr lang="en-US" altLang="zh-TW" sz="2400" i="1">
                <a:latin typeface="Times New Roman" pitchFamily="18" charset="0"/>
                <a:ea typeface="Times New Roman" pitchFamily="18" charset="0"/>
              </a:rPr>
              <a:t>m </a:t>
            </a:r>
            <a:r>
              <a:rPr lang="en-US" altLang="zh-TW" sz="2400">
                <a:latin typeface="Times New Roman" pitchFamily="18" charset="0"/>
                <a:ea typeface="Times New Roman" pitchFamily="18" charset="0"/>
                <a:sym typeface="Symbol" pitchFamily="18" charset="2"/>
              </a:rPr>
              <a:t> </a:t>
            </a:r>
            <a:r>
              <a:rPr lang="en-US" altLang="zh-TW" sz="2400" b="1">
                <a:latin typeface="Times New Roman" pitchFamily="18" charset="0"/>
                <a:ea typeface="Times New Roman" pitchFamily="18" charset="0"/>
                <a:sym typeface="Symbol" pitchFamily="18" charset="2"/>
              </a:rPr>
              <a:t>Z</a:t>
            </a:r>
            <a:r>
              <a:rPr lang="en-US" altLang="zh-TW" sz="2400">
                <a:latin typeface="Times New Roman" pitchFamily="18" charset="0"/>
                <a:ea typeface="Times New Roman" pitchFamily="18" charset="0"/>
                <a:sym typeface="Symbol" pitchFamily="18" charset="2"/>
              </a:rPr>
              <a:t> and </a:t>
            </a:r>
            <a:r>
              <a:rPr lang="en-US" altLang="zh-TW" sz="2400" i="1">
                <a:latin typeface="Times New Roman" pitchFamily="18" charset="0"/>
                <a:ea typeface="Times New Roman" pitchFamily="18" charset="0"/>
                <a:sym typeface="Symbol" pitchFamily="18" charset="2"/>
              </a:rPr>
              <a:t>m</a:t>
            </a:r>
            <a:r>
              <a:rPr lang="en-US" altLang="zh-TW" sz="2400">
                <a:latin typeface="Times New Roman" pitchFamily="18" charset="0"/>
                <a:ea typeface="Times New Roman" pitchFamily="18" charset="0"/>
                <a:sym typeface="Symbol" pitchFamily="18" charset="2"/>
              </a:rPr>
              <a:t> &gt; 1.  Show that the relation</a:t>
            </a:r>
            <a:endParaRPr lang="en-US" altLang="zh-TW" sz="2400">
              <a:latin typeface="Times New Roman" pitchFamily="18" charset="0"/>
              <a:ea typeface="Times New Roman" pitchFamily="18" charset="0"/>
              <a:sym typeface="Symbol" pitchFamily="18" charset="2"/>
            </a:endParaRPr>
          </a:p>
          <a:p>
            <a:pPr lvl="0" algn="just" eaLnBrk="1" hangingPunct="1">
              <a:lnSpc>
                <a:spcPct val="90000"/>
              </a:lnSpc>
              <a:buFont typeface="Wingdings" pitchFamily="2" charset="2"/>
              <a:buNone/>
            </a:pP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 |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AR MingtiM BIG-5" pitchFamily="49" charset="-128"/>
                <a:sym typeface="Symbol" pitchFamily="18" charset="2"/>
              </a:rPr>
              <a:t>≡</a:t>
            </a:r>
            <a:r>
              <a:rPr lang="en-US" altLang="zh-TW" sz="2400" i="1">
                <a:latin typeface="Times New Roman" pitchFamily="18" charset="0"/>
                <a:ea typeface="AR MingtiM BIG-5" pitchFamily="49" charset="-128"/>
                <a:sym typeface="Symbol" pitchFamily="18" charset="2"/>
              </a:rPr>
              <a:t>b</a:t>
            </a:r>
            <a:r>
              <a:rPr lang="en-US" altLang="zh-TW" sz="2400">
                <a:latin typeface="Times New Roman" pitchFamily="18" charset="0"/>
                <a:ea typeface="AR MingtiM BIG-5" pitchFamily="49" charset="-128"/>
                <a:sym typeface="Symbol" pitchFamily="18" charset="2"/>
              </a:rPr>
              <a:t> (mod </a:t>
            </a:r>
            <a:r>
              <a:rPr lang="en-US" altLang="zh-TW" sz="2400" i="1">
                <a:latin typeface="Times New Roman" pitchFamily="18" charset="0"/>
                <a:ea typeface="AR MingtiM BIG-5" pitchFamily="49" charset="-128"/>
                <a:sym typeface="Symbol" pitchFamily="18" charset="2"/>
              </a:rPr>
              <a:t>m</a:t>
            </a:r>
            <a:r>
              <a:rPr lang="en-US" altLang="zh-TW" sz="2400">
                <a:latin typeface="Times New Roman" pitchFamily="18" charset="0"/>
                <a:ea typeface="AR MingtiM BIG-5" pitchFamily="49" charset="-128"/>
                <a:sym typeface="Symbol" pitchFamily="18" charset="2"/>
              </a:rPr>
              <a:t>) } is an equivalence relation on the set of integers.</a:t>
            </a:r>
            <a:endParaRPr lang="en-US" altLang="zh-TW" sz="2400">
              <a:latin typeface="Times New Roman" pitchFamily="18" charset="0"/>
              <a:ea typeface="AR MingtiM BIG-5" pitchFamily="49" charset="-128"/>
              <a:sym typeface="Symbol" pitchFamily="18" charset="2"/>
            </a:endParaRPr>
          </a:p>
        </p:txBody>
      </p:sp>
      <p:sp>
        <p:nvSpPr>
          <p:cNvPr id="67587" name="Text Box 7" title=""/>
          <p:cNvSpPr txBox="1"/>
          <p:nvPr/>
        </p:nvSpPr>
        <p:spPr>
          <a:xfrm>
            <a:off x="685800" y="3048000"/>
            <a:ext cx="6391275" cy="3108325"/>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just" eaLnBrk="1" hangingPunct="1"/>
            <a:r>
              <a:rPr lang="en-US" altLang="zh-TW" sz="2800"/>
              <a:t>    </a:t>
            </a:r>
            <a:r>
              <a:rPr lang="en-US" altLang="zh-TW">
                <a:ea typeface="Times New Roman" pitchFamily="18" charset="0"/>
              </a:rPr>
              <a:t>Note that </a:t>
            </a:r>
            <a:r>
              <a:rPr lang="en-US" altLang="zh-TW" i="1">
                <a:ea typeface="Times New Roman" pitchFamily="18" charset="0"/>
              </a:rPr>
              <a:t>a</a:t>
            </a:r>
            <a:r>
              <a:rPr lang="en-US" altLang="zh-TW">
                <a:ea typeface="Times New Roman" pitchFamily="18" charset="0"/>
                <a:sym typeface="Symbol" pitchFamily="18" charset="2"/>
              </a:rPr>
              <a:t>≡</a:t>
            </a:r>
            <a:r>
              <a:rPr lang="en-US" altLang="zh-TW" i="1">
                <a:ea typeface="Times New Roman" pitchFamily="18" charset="0"/>
                <a:sym typeface="Symbol" pitchFamily="18" charset="2"/>
              </a:rPr>
              <a:t>b</a:t>
            </a:r>
            <a:r>
              <a:rPr lang="en-US" altLang="zh-TW">
                <a:ea typeface="Times New Roman" pitchFamily="18" charset="0"/>
                <a:sym typeface="Symbol" pitchFamily="18" charset="2"/>
              </a:rPr>
              <a:t>(mod </a:t>
            </a:r>
            <a:r>
              <a:rPr lang="en-US" altLang="zh-TW" i="1">
                <a:ea typeface="Times New Roman" pitchFamily="18" charset="0"/>
                <a:sym typeface="Symbol" pitchFamily="18" charset="2"/>
              </a:rPr>
              <a:t>m</a:t>
            </a:r>
            <a:r>
              <a:rPr lang="en-US" altLang="zh-TW">
                <a:ea typeface="Times New Roman" pitchFamily="18" charset="0"/>
                <a:sym typeface="Symbol" pitchFamily="18" charset="2"/>
              </a:rPr>
              <a:t>)  iff  </a:t>
            </a:r>
            <a:r>
              <a:rPr lang="en-US" altLang="zh-TW" i="1">
                <a:ea typeface="Times New Roman" pitchFamily="18" charset="0"/>
                <a:sym typeface="Symbol" pitchFamily="18" charset="2"/>
              </a:rPr>
              <a:t>m</a:t>
            </a:r>
            <a:r>
              <a:rPr lang="en-US" altLang="zh-TW">
                <a:ea typeface="Times New Roman" pitchFamily="18" charset="0"/>
                <a:sym typeface="Symbol" pitchFamily="18" charset="2"/>
              </a:rPr>
              <a:t> | (</a:t>
            </a:r>
            <a:r>
              <a:rPr lang="en-US" altLang="zh-TW" i="1">
                <a:ea typeface="Times New Roman" pitchFamily="18" charset="0"/>
                <a:sym typeface="Symbol" pitchFamily="18" charset="2"/>
              </a:rPr>
              <a:t>a</a:t>
            </a:r>
            <a:r>
              <a:rPr lang="en-US" altLang="zh-TW">
                <a:ea typeface="Times New Roman" pitchFamily="18" charset="0"/>
                <a:sym typeface="Symbol" pitchFamily="18" charset="2"/>
              </a:rPr>
              <a:t>-</a:t>
            </a:r>
            <a:r>
              <a:rPr lang="en-US" altLang="zh-TW" i="1">
                <a:ea typeface="Times New Roman" pitchFamily="18" charset="0"/>
                <a:sym typeface="Symbol" pitchFamily="18" charset="2"/>
              </a:rPr>
              <a:t>b</a:t>
            </a:r>
            <a:r>
              <a:rPr lang="en-US" altLang="zh-TW">
                <a:ea typeface="Times New Roman" pitchFamily="18" charset="0"/>
                <a:sym typeface="Symbol" pitchFamily="18" charset="2"/>
              </a:rPr>
              <a:t>).</a:t>
            </a:r>
            <a:endParaRPr lang="en-US" altLang="zh-TW">
              <a:ea typeface="Times New Roman" pitchFamily="18" charset="0"/>
              <a:sym typeface="Symbol" pitchFamily="18" charset="2"/>
            </a:endParaRPr>
          </a:p>
          <a:p>
            <a:pPr marL="0" lvl="0" indent="0" algn="just" eaLnBrk="1" hangingPunct="1"/>
            <a:r>
              <a:rPr lang="en-US" altLang="zh-TW">
                <a:ea typeface="Times New Roman" pitchFamily="18" charset="0"/>
                <a:sym typeface="Symbol" pitchFamily="18" charset="2"/>
              </a:rPr>
              <a:t>∵</a:t>
            </a:r>
            <a:r>
              <a:rPr lang="en-US" altLang="zh-TW">
                <a:ea typeface="Times New Roman" pitchFamily="18" charset="0"/>
                <a:sym typeface="Wingdings" pitchFamily="2" charset="2"/>
              </a:rPr>
              <a:t> </a:t>
            </a:r>
            <a:r>
              <a:rPr lang="en-US" altLang="zh-TW" i="1">
                <a:ea typeface="Times New Roman" pitchFamily="18" charset="0"/>
              </a:rPr>
              <a:t>a</a:t>
            </a:r>
            <a:r>
              <a:rPr lang="en-US" altLang="zh-TW">
                <a:ea typeface="AR MingtiM BIG-5" pitchFamily="49" charset="-128"/>
              </a:rPr>
              <a:t>≡</a:t>
            </a:r>
            <a:r>
              <a:rPr lang="en-US" altLang="zh-TW" i="1">
                <a:ea typeface="AR MingtiM BIG-5" pitchFamily="49" charset="-128"/>
              </a:rPr>
              <a:t>a</a:t>
            </a:r>
            <a:r>
              <a:rPr lang="en-US" altLang="zh-TW">
                <a:ea typeface="AR MingtiM BIG-5" pitchFamily="49" charset="-128"/>
              </a:rPr>
              <a:t> (mod </a:t>
            </a:r>
            <a:r>
              <a:rPr lang="en-US" altLang="zh-TW" i="1">
                <a:ea typeface="AR MingtiM BIG-5" pitchFamily="49" charset="-128"/>
              </a:rPr>
              <a:t>m</a:t>
            </a:r>
            <a:r>
              <a:rPr lang="en-US" altLang="zh-TW">
                <a:ea typeface="AR MingtiM BIG-5" pitchFamily="49" charset="-128"/>
              </a:rPr>
              <a:t>) </a:t>
            </a:r>
            <a:r>
              <a:rPr lang="en-US" altLang="zh-TW">
                <a:ea typeface="AR MingtiM BIG-5" pitchFamily="49" charset="-128"/>
                <a:sym typeface="Symbol" pitchFamily="18" charset="2"/>
              </a:rPr>
              <a:t></a:t>
            </a:r>
            <a:r>
              <a:rPr lang="en-US" altLang="zh-TW">
                <a:ea typeface="AR MingtiM BIG-5" pitchFamily="49" charset="-128"/>
              </a:rPr>
              <a:t> (</a:t>
            </a:r>
            <a:r>
              <a:rPr lang="en-US" altLang="zh-TW" i="1">
                <a:ea typeface="AR MingtiM BIG-5" pitchFamily="49" charset="-128"/>
              </a:rPr>
              <a:t>a</a:t>
            </a:r>
            <a:r>
              <a:rPr lang="en-US" altLang="zh-TW">
                <a:ea typeface="AR MingtiM BIG-5" pitchFamily="49" charset="-128"/>
              </a:rPr>
              <a:t>, </a:t>
            </a:r>
            <a:r>
              <a:rPr lang="en-US" altLang="zh-TW" i="1">
                <a:ea typeface="AR MingtiM BIG-5" pitchFamily="49" charset="-128"/>
              </a:rPr>
              <a:t>a</a:t>
            </a:r>
            <a:r>
              <a:rPr lang="en-US" altLang="zh-TW">
                <a:ea typeface="AR MingtiM BIG-5" pitchFamily="49" charset="-128"/>
              </a:rPr>
              <a:t>)</a:t>
            </a:r>
            <a:r>
              <a:rPr lang="en-US" altLang="zh-TW">
                <a:ea typeface="AR MingtiM BIG-5" pitchFamily="49" charset="-128"/>
                <a:sym typeface="Symbol" pitchFamily="18" charset="2"/>
              </a:rPr>
              <a:t></a:t>
            </a:r>
            <a:r>
              <a:rPr lang="en-US" altLang="zh-TW" i="1">
                <a:ea typeface="AR MingtiM BIG-5" pitchFamily="49" charset="-128"/>
                <a:sym typeface="Symbol" pitchFamily="18" charset="2"/>
              </a:rPr>
              <a:t>R</a:t>
            </a:r>
            <a:r>
              <a:rPr lang="en-US" altLang="zh-TW">
                <a:ea typeface="AR MingtiM BIG-5" pitchFamily="49" charset="-128"/>
                <a:sym typeface="Symbol" pitchFamily="18" charset="2"/>
              </a:rPr>
              <a:t>    </a:t>
            </a:r>
            <a:r>
              <a:rPr lang="en-US" altLang="zh-TW" b="1">
                <a:solidFill>
                  <a:srgbClr val="0066FF"/>
                </a:solidFill>
                <a:ea typeface="AR MingtiM BIG-5" pitchFamily="49" charset="-128"/>
                <a:sym typeface="Symbol" pitchFamily="18" charset="2"/>
              </a:rPr>
              <a:t>reflexive</a:t>
            </a:r>
            <a:endParaRPr lang="en-US" altLang="zh-TW" b="1">
              <a:solidFill>
                <a:srgbClr val="0066FF"/>
              </a:solidFill>
              <a:ea typeface="AR MingtiM BIG-5" pitchFamily="49" charset="-128"/>
              <a:sym typeface="Symbol" pitchFamily="18" charset="2"/>
            </a:endParaRPr>
          </a:p>
          <a:p>
            <a:pPr marL="0" lvl="0" indent="0" algn="just" eaLnBrk="1" hangingPunct="1"/>
            <a:r>
              <a:rPr lang="en-US" altLang="zh-TW">
                <a:ea typeface="Times New Roman" pitchFamily="18" charset="0"/>
                <a:sym typeface="Wingdings" pitchFamily="2" charset="2"/>
              </a:rPr>
              <a:t>     </a:t>
            </a:r>
            <a:r>
              <a:rPr lang="en-US" altLang="zh-TW">
                <a:ea typeface="Times New Roman" pitchFamily="18" charset="0"/>
              </a:rPr>
              <a:t>If </a:t>
            </a:r>
            <a:r>
              <a:rPr lang="en-US" altLang="zh-TW" i="1">
                <a:ea typeface="Times New Roman" pitchFamily="18" charset="0"/>
              </a:rPr>
              <a:t>a</a:t>
            </a:r>
            <a:r>
              <a:rPr lang="en-US" altLang="zh-TW">
                <a:ea typeface="AR MingtiM BIG-5" pitchFamily="49" charset="-128"/>
              </a:rPr>
              <a:t>≡</a:t>
            </a:r>
            <a:r>
              <a:rPr lang="en-US" altLang="zh-TW" i="1">
                <a:ea typeface="AR MingtiM BIG-5" pitchFamily="49" charset="-128"/>
              </a:rPr>
              <a:t>b</a:t>
            </a:r>
            <a:r>
              <a:rPr lang="en-US" altLang="zh-TW">
                <a:ea typeface="AR MingtiM BIG-5" pitchFamily="49" charset="-128"/>
              </a:rPr>
              <a:t>(mod </a:t>
            </a:r>
            <a:r>
              <a:rPr lang="en-US" altLang="zh-TW" i="1">
                <a:ea typeface="AR MingtiM BIG-5" pitchFamily="49" charset="-128"/>
              </a:rPr>
              <a:t>m</a:t>
            </a:r>
            <a:r>
              <a:rPr lang="en-US" altLang="zh-TW">
                <a:ea typeface="AR MingtiM BIG-5" pitchFamily="49" charset="-128"/>
              </a:rPr>
              <a:t>), then </a:t>
            </a:r>
            <a:r>
              <a:rPr lang="en-US" altLang="zh-TW" i="1">
                <a:ea typeface="AR MingtiM BIG-5" pitchFamily="49" charset="-128"/>
              </a:rPr>
              <a:t>a</a:t>
            </a:r>
            <a:r>
              <a:rPr lang="en-US" altLang="zh-TW">
                <a:ea typeface="AR MingtiM BIG-5" pitchFamily="49" charset="-128"/>
              </a:rPr>
              <a:t>-</a:t>
            </a:r>
            <a:r>
              <a:rPr lang="en-US" altLang="zh-TW" i="1">
                <a:ea typeface="AR MingtiM BIG-5" pitchFamily="49" charset="-128"/>
              </a:rPr>
              <a:t>b</a:t>
            </a:r>
            <a:r>
              <a:rPr lang="en-US" altLang="zh-TW">
                <a:ea typeface="AR MingtiM BIG-5" pitchFamily="49" charset="-128"/>
              </a:rPr>
              <a:t>=</a:t>
            </a:r>
            <a:r>
              <a:rPr lang="en-US" altLang="zh-TW" i="1">
                <a:ea typeface="AR MingtiM BIG-5" pitchFamily="49" charset="-128"/>
              </a:rPr>
              <a:t>km</a:t>
            </a:r>
            <a:r>
              <a:rPr lang="en-US" altLang="zh-TW">
                <a:ea typeface="AR MingtiM BIG-5" pitchFamily="49" charset="-128"/>
              </a:rPr>
              <a:t>, </a:t>
            </a:r>
            <a:r>
              <a:rPr lang="en-US" altLang="zh-TW" i="1">
                <a:ea typeface="AR MingtiM BIG-5" pitchFamily="49" charset="-128"/>
              </a:rPr>
              <a:t>k</a:t>
            </a:r>
            <a:r>
              <a:rPr lang="en-US" altLang="zh-TW">
                <a:ea typeface="AR MingtiM BIG-5" pitchFamily="49" charset="-128"/>
                <a:sym typeface="Symbol" pitchFamily="18" charset="2"/>
              </a:rPr>
              <a:t></a:t>
            </a:r>
            <a:r>
              <a:rPr lang="en-US" altLang="zh-TW" b="1">
                <a:ea typeface="AR MingtiM BIG-5" pitchFamily="49" charset="-128"/>
                <a:sym typeface="Symbol" pitchFamily="18" charset="2"/>
              </a:rPr>
              <a:t>Z</a:t>
            </a:r>
            <a:endParaRPr lang="en-US" altLang="zh-TW" b="1">
              <a:ea typeface="AR MingtiM BIG-5" pitchFamily="49" charset="-128"/>
              <a:sym typeface="Symbol" pitchFamily="18" charset="2"/>
            </a:endParaRPr>
          </a:p>
          <a:p>
            <a:pPr marL="0" lvl="0" indent="0" algn="just" eaLnBrk="1" hangingPunct="1"/>
            <a:r>
              <a:rPr lang="en-US" altLang="zh-TW">
                <a:ea typeface="AR MingtiM BIG-5" pitchFamily="49" charset="-128"/>
                <a:sym typeface="Symbol" pitchFamily="18" charset="2"/>
              </a:rPr>
              <a:t>       </a:t>
            </a:r>
            <a:r>
              <a:rPr lang="en-US" altLang="zh-TW" i="1">
                <a:ea typeface="AR MingtiM BIG-5" pitchFamily="49" charset="-128"/>
                <a:sym typeface="Symbol" pitchFamily="18" charset="2"/>
              </a:rPr>
              <a:t>b</a:t>
            </a:r>
            <a:r>
              <a:rPr lang="en-US" altLang="zh-TW">
                <a:ea typeface="AR MingtiM BIG-5" pitchFamily="49" charset="-128"/>
                <a:sym typeface="Symbol" pitchFamily="18" charset="2"/>
              </a:rPr>
              <a:t>-</a:t>
            </a:r>
            <a:r>
              <a:rPr lang="en-US" altLang="zh-TW" i="1">
                <a:ea typeface="AR MingtiM BIG-5" pitchFamily="49" charset="-128"/>
                <a:sym typeface="Symbol" pitchFamily="18" charset="2"/>
              </a:rPr>
              <a:t>a</a:t>
            </a:r>
            <a:r>
              <a:rPr lang="en-US" altLang="zh-TW">
                <a:ea typeface="AR MingtiM BIG-5" pitchFamily="49" charset="-128"/>
                <a:sym typeface="Symbol" pitchFamily="18" charset="2"/>
              </a:rPr>
              <a:t>= (-</a:t>
            </a:r>
            <a:r>
              <a:rPr lang="en-US" altLang="zh-TW" i="1">
                <a:ea typeface="AR MingtiM BIG-5" pitchFamily="49" charset="-128"/>
                <a:sym typeface="Symbol" pitchFamily="18" charset="2"/>
              </a:rPr>
              <a:t>k</a:t>
            </a:r>
            <a:r>
              <a:rPr lang="en-US" altLang="zh-TW">
                <a:ea typeface="AR MingtiM BIG-5" pitchFamily="49" charset="-128"/>
                <a:sym typeface="Symbol" pitchFamily="18" charset="2"/>
              </a:rPr>
              <a:t>)</a:t>
            </a:r>
            <a:r>
              <a:rPr lang="en-US" altLang="zh-TW" i="1">
                <a:ea typeface="AR MingtiM BIG-5" pitchFamily="49" charset="-128"/>
                <a:sym typeface="Symbol" pitchFamily="18" charset="2"/>
              </a:rPr>
              <a:t>m</a:t>
            </a:r>
            <a:r>
              <a:rPr lang="en-US" altLang="zh-TW">
                <a:ea typeface="AR MingtiM BIG-5" pitchFamily="49" charset="-128"/>
                <a:sym typeface="Symbol" pitchFamily="18" charset="2"/>
              </a:rPr>
              <a:t>  </a:t>
            </a:r>
            <a:r>
              <a:rPr lang="en-US" altLang="zh-TW" i="1">
                <a:ea typeface="AR MingtiM BIG-5" pitchFamily="49" charset="-128"/>
                <a:sym typeface="Symbol" pitchFamily="18" charset="2"/>
              </a:rPr>
              <a:t>b</a:t>
            </a:r>
            <a:r>
              <a:rPr lang="en-US" altLang="zh-TW">
                <a:ea typeface="AR MingtiM BIG-5" pitchFamily="49" charset="-128"/>
                <a:sym typeface="Symbol" pitchFamily="18" charset="2"/>
              </a:rPr>
              <a:t>≡</a:t>
            </a:r>
            <a:r>
              <a:rPr lang="en-US" altLang="zh-TW" i="1">
                <a:ea typeface="AR MingtiM BIG-5" pitchFamily="49" charset="-128"/>
                <a:sym typeface="Symbol" pitchFamily="18" charset="2"/>
              </a:rPr>
              <a:t>a</a:t>
            </a:r>
            <a:r>
              <a:rPr lang="en-US" altLang="zh-TW">
                <a:ea typeface="AR MingtiM BIG-5" pitchFamily="49" charset="-128"/>
                <a:sym typeface="Symbol" pitchFamily="18" charset="2"/>
              </a:rPr>
              <a:t> (mod </a:t>
            </a:r>
            <a:r>
              <a:rPr lang="en-US" altLang="zh-TW" i="1">
                <a:ea typeface="AR MingtiM BIG-5" pitchFamily="49" charset="-128"/>
                <a:sym typeface="Symbol" pitchFamily="18" charset="2"/>
              </a:rPr>
              <a:t>m</a:t>
            </a:r>
            <a:r>
              <a:rPr lang="en-US" altLang="zh-TW">
                <a:ea typeface="AR MingtiM BIG-5" pitchFamily="49" charset="-128"/>
                <a:sym typeface="Symbol" pitchFamily="18" charset="2"/>
              </a:rPr>
              <a:t>)  </a:t>
            </a:r>
            <a:r>
              <a:rPr lang="en-US" altLang="zh-TW" b="1">
                <a:solidFill>
                  <a:srgbClr val="0066FF"/>
                </a:solidFill>
                <a:ea typeface="AR MingtiM BIG-5" pitchFamily="49" charset="-128"/>
                <a:sym typeface="Symbol" pitchFamily="18" charset="2"/>
              </a:rPr>
              <a:t>symmetric</a:t>
            </a:r>
            <a:endParaRPr lang="en-US" altLang="zh-TW" b="1">
              <a:solidFill>
                <a:srgbClr val="0066FF"/>
              </a:solidFill>
              <a:ea typeface="AR MingtiM BIG-5" pitchFamily="49" charset="-128"/>
              <a:sym typeface="Symbol" pitchFamily="18" charset="2"/>
            </a:endParaRPr>
          </a:p>
          <a:p>
            <a:pPr marL="0" lvl="0" indent="0" algn="just" eaLnBrk="1" hangingPunct="1"/>
            <a:r>
              <a:rPr lang="en-US" altLang="zh-TW">
                <a:ea typeface="Times New Roman" pitchFamily="18" charset="0"/>
                <a:sym typeface="Wingdings" pitchFamily="2" charset="2"/>
              </a:rPr>
              <a:t>     </a:t>
            </a:r>
            <a:r>
              <a:rPr lang="en-US" altLang="zh-TW">
                <a:ea typeface="Times New Roman" pitchFamily="18" charset="0"/>
              </a:rPr>
              <a:t>If </a:t>
            </a:r>
            <a:r>
              <a:rPr lang="en-US" altLang="zh-TW" i="1">
                <a:ea typeface="Times New Roman" pitchFamily="18" charset="0"/>
              </a:rPr>
              <a:t>a</a:t>
            </a:r>
            <a:r>
              <a:rPr lang="en-US" altLang="zh-TW">
                <a:ea typeface="AR MingtiM BIG-5" pitchFamily="49" charset="-128"/>
              </a:rPr>
              <a:t>≡</a:t>
            </a:r>
            <a:r>
              <a:rPr lang="en-US" altLang="zh-TW" i="1">
                <a:ea typeface="AR MingtiM BIG-5" pitchFamily="49" charset="-128"/>
              </a:rPr>
              <a:t>b</a:t>
            </a:r>
            <a:r>
              <a:rPr lang="en-US" altLang="zh-TW">
                <a:ea typeface="AR MingtiM BIG-5" pitchFamily="49" charset="-128"/>
              </a:rPr>
              <a:t>(mod </a:t>
            </a:r>
            <a:r>
              <a:rPr lang="en-US" altLang="zh-TW" i="1">
                <a:ea typeface="AR MingtiM BIG-5" pitchFamily="49" charset="-128"/>
              </a:rPr>
              <a:t>m</a:t>
            </a:r>
            <a:r>
              <a:rPr lang="en-US" altLang="zh-TW">
                <a:ea typeface="AR MingtiM BIG-5" pitchFamily="49" charset="-128"/>
              </a:rPr>
              <a:t>), </a:t>
            </a:r>
            <a:r>
              <a:rPr lang="en-US" altLang="zh-TW" i="1">
                <a:ea typeface="AR MingtiM BIG-5" pitchFamily="49" charset="-128"/>
              </a:rPr>
              <a:t>b</a:t>
            </a:r>
            <a:r>
              <a:rPr lang="en-US" altLang="zh-TW">
                <a:ea typeface="AR MingtiM BIG-5" pitchFamily="49" charset="-128"/>
              </a:rPr>
              <a:t>≡</a:t>
            </a:r>
            <a:r>
              <a:rPr lang="en-US" altLang="zh-TW" i="1">
                <a:ea typeface="AR MingtiM BIG-5" pitchFamily="49" charset="-128"/>
              </a:rPr>
              <a:t>c</a:t>
            </a:r>
            <a:r>
              <a:rPr lang="en-US" altLang="zh-TW">
                <a:ea typeface="AR MingtiM BIG-5" pitchFamily="49" charset="-128"/>
              </a:rPr>
              <a:t>(mod </a:t>
            </a:r>
            <a:r>
              <a:rPr lang="en-US" altLang="zh-TW" i="1">
                <a:ea typeface="AR MingtiM BIG-5" pitchFamily="49" charset="-128"/>
              </a:rPr>
              <a:t>m</a:t>
            </a:r>
            <a:r>
              <a:rPr lang="en-US" altLang="zh-TW">
                <a:ea typeface="AR MingtiM BIG-5" pitchFamily="49" charset="-128"/>
              </a:rPr>
              <a:t>)</a:t>
            </a:r>
            <a:endParaRPr lang="en-US" altLang="zh-TW">
              <a:ea typeface="AR MingtiM BIG-5" pitchFamily="49" charset="-128"/>
            </a:endParaRPr>
          </a:p>
          <a:p>
            <a:pPr marL="0" lvl="0" indent="0" algn="just" eaLnBrk="1" hangingPunct="1"/>
            <a:r>
              <a:rPr lang="en-US" altLang="zh-TW">
                <a:ea typeface="AR MingtiM BIG-5" pitchFamily="49" charset="-128"/>
              </a:rPr>
              <a:t>        then </a:t>
            </a:r>
            <a:r>
              <a:rPr lang="en-US" altLang="zh-TW" i="1">
                <a:ea typeface="AR MingtiM BIG-5" pitchFamily="49" charset="-128"/>
              </a:rPr>
              <a:t>a</a:t>
            </a:r>
            <a:r>
              <a:rPr lang="en-US" altLang="zh-TW">
                <a:ea typeface="AR MingtiM BIG-5" pitchFamily="49" charset="-128"/>
              </a:rPr>
              <a:t>-</a:t>
            </a:r>
            <a:r>
              <a:rPr lang="en-US" altLang="zh-TW" i="1">
                <a:ea typeface="AR MingtiM BIG-5" pitchFamily="49" charset="-128"/>
              </a:rPr>
              <a:t>b</a:t>
            </a:r>
            <a:r>
              <a:rPr lang="en-US" altLang="zh-TW">
                <a:ea typeface="AR MingtiM BIG-5" pitchFamily="49" charset="-128"/>
              </a:rPr>
              <a:t>=</a:t>
            </a:r>
            <a:r>
              <a:rPr lang="en-US" altLang="zh-TW" i="1">
                <a:ea typeface="AR MingtiM BIG-5" pitchFamily="49" charset="-128"/>
              </a:rPr>
              <a:t>km</a:t>
            </a:r>
            <a:r>
              <a:rPr lang="en-US" altLang="zh-TW">
                <a:ea typeface="AR MingtiM BIG-5" pitchFamily="49" charset="-128"/>
              </a:rPr>
              <a:t>, </a:t>
            </a:r>
            <a:r>
              <a:rPr lang="en-US" altLang="zh-TW" i="1">
                <a:ea typeface="AR MingtiM BIG-5" pitchFamily="49" charset="-128"/>
              </a:rPr>
              <a:t>b</a:t>
            </a:r>
            <a:r>
              <a:rPr lang="en-US" altLang="zh-TW">
                <a:ea typeface="AR MingtiM BIG-5" pitchFamily="49" charset="-128"/>
              </a:rPr>
              <a:t>-</a:t>
            </a:r>
            <a:r>
              <a:rPr lang="en-US" altLang="zh-TW" i="1">
                <a:ea typeface="AR MingtiM BIG-5" pitchFamily="49" charset="-128"/>
              </a:rPr>
              <a:t>c</a:t>
            </a:r>
            <a:r>
              <a:rPr lang="en-US" altLang="zh-TW">
                <a:ea typeface="AR MingtiM BIG-5" pitchFamily="49" charset="-128"/>
              </a:rPr>
              <a:t>=</a:t>
            </a:r>
            <a:r>
              <a:rPr lang="en-US" altLang="zh-TW" i="1">
                <a:ea typeface="AR MingtiM BIG-5" pitchFamily="49" charset="-128"/>
              </a:rPr>
              <a:t>lm</a:t>
            </a:r>
            <a:endParaRPr lang="en-US" altLang="zh-TW" i="1">
              <a:ea typeface="AR MingtiM BIG-5" pitchFamily="49" charset="-128"/>
            </a:endParaRPr>
          </a:p>
          <a:p>
            <a:pPr marL="0" lvl="0" indent="0" algn="just" eaLnBrk="1" hangingPunct="1"/>
            <a:r>
              <a:rPr lang="en-US" altLang="zh-TW">
                <a:ea typeface="AR MingtiM BIG-5" pitchFamily="49" charset="-128"/>
                <a:sym typeface="Symbol" pitchFamily="18" charset="2"/>
              </a:rPr>
              <a:t>       </a:t>
            </a:r>
            <a:r>
              <a:rPr lang="en-US" altLang="zh-TW" i="1">
                <a:ea typeface="AR MingtiM BIG-5" pitchFamily="49" charset="-128"/>
              </a:rPr>
              <a:t>a</a:t>
            </a:r>
            <a:r>
              <a:rPr lang="en-US" altLang="zh-TW">
                <a:ea typeface="AR MingtiM BIG-5" pitchFamily="49" charset="-128"/>
              </a:rPr>
              <a:t>-</a:t>
            </a:r>
            <a:r>
              <a:rPr lang="en-US" altLang="zh-TW" i="1">
                <a:ea typeface="AR MingtiM BIG-5" pitchFamily="49" charset="-128"/>
              </a:rPr>
              <a:t>c</a:t>
            </a:r>
            <a:r>
              <a:rPr lang="en-US" altLang="zh-TW">
                <a:ea typeface="AR MingtiM BIG-5" pitchFamily="49" charset="-128"/>
              </a:rPr>
              <a:t>=(</a:t>
            </a:r>
            <a:r>
              <a:rPr lang="en-US" altLang="zh-TW" i="1">
                <a:ea typeface="AR MingtiM BIG-5" pitchFamily="49" charset="-128"/>
              </a:rPr>
              <a:t>k</a:t>
            </a:r>
            <a:r>
              <a:rPr lang="en-US" altLang="zh-TW">
                <a:ea typeface="AR MingtiM BIG-5" pitchFamily="49" charset="-128"/>
              </a:rPr>
              <a:t>+</a:t>
            </a:r>
            <a:r>
              <a:rPr lang="en-US" altLang="zh-TW" i="1">
                <a:ea typeface="AR MingtiM BIG-5" pitchFamily="49" charset="-128"/>
              </a:rPr>
              <a:t>l</a:t>
            </a:r>
            <a:r>
              <a:rPr lang="en-US" altLang="zh-TW">
                <a:ea typeface="AR MingtiM BIG-5" pitchFamily="49" charset="-128"/>
              </a:rPr>
              <a:t>)</a:t>
            </a:r>
            <a:r>
              <a:rPr lang="en-US" altLang="zh-TW" i="1">
                <a:ea typeface="AR MingtiM BIG-5" pitchFamily="49" charset="-128"/>
              </a:rPr>
              <a:t>m</a:t>
            </a:r>
            <a:r>
              <a:rPr lang="en-US" altLang="zh-TW">
                <a:ea typeface="AR MingtiM BIG-5" pitchFamily="49" charset="-128"/>
              </a:rPr>
              <a:t> </a:t>
            </a:r>
            <a:r>
              <a:rPr lang="en-US" altLang="zh-TW">
                <a:ea typeface="AR MingtiM BIG-5" pitchFamily="49" charset="-128"/>
                <a:sym typeface="Symbol" pitchFamily="18" charset="2"/>
              </a:rPr>
              <a:t> </a:t>
            </a:r>
            <a:r>
              <a:rPr lang="en-US" altLang="zh-TW" i="1">
                <a:ea typeface="AR MingtiM BIG-5" pitchFamily="49" charset="-128"/>
              </a:rPr>
              <a:t>a</a:t>
            </a:r>
            <a:r>
              <a:rPr lang="en-US" altLang="zh-TW">
                <a:ea typeface="AR MingtiM BIG-5" pitchFamily="49" charset="-128"/>
              </a:rPr>
              <a:t>≡</a:t>
            </a:r>
            <a:r>
              <a:rPr lang="en-US" altLang="zh-TW" i="1">
                <a:ea typeface="AR MingtiM BIG-5" pitchFamily="49" charset="-128"/>
              </a:rPr>
              <a:t>c</a:t>
            </a:r>
            <a:r>
              <a:rPr lang="en-US" altLang="zh-TW">
                <a:ea typeface="AR MingtiM BIG-5" pitchFamily="49" charset="-128"/>
              </a:rPr>
              <a:t>(mod </a:t>
            </a:r>
            <a:r>
              <a:rPr lang="en-US" altLang="zh-TW" i="1">
                <a:ea typeface="AR MingtiM BIG-5" pitchFamily="49" charset="-128"/>
              </a:rPr>
              <a:t>m</a:t>
            </a:r>
            <a:r>
              <a:rPr lang="en-US" altLang="zh-TW">
                <a:ea typeface="AR MingtiM BIG-5" pitchFamily="49" charset="-128"/>
              </a:rPr>
              <a:t>)   </a:t>
            </a:r>
            <a:r>
              <a:rPr lang="en-US" altLang="zh-TW">
                <a:ea typeface="AR MingtiM BIG-5" pitchFamily="49" charset="-128"/>
                <a:sym typeface="Symbol" pitchFamily="18" charset="2"/>
              </a:rPr>
              <a:t> </a:t>
            </a:r>
            <a:r>
              <a:rPr lang="en-US" altLang="zh-TW" b="1">
                <a:solidFill>
                  <a:srgbClr val="0066FF"/>
                </a:solidFill>
                <a:ea typeface="AR MingtiM BIG-5" pitchFamily="49" charset="-128"/>
              </a:rPr>
              <a:t>transitive</a:t>
            </a:r>
            <a:endParaRPr lang="en-US" altLang="zh-TW" b="1">
              <a:solidFill>
                <a:srgbClr val="0066FF"/>
              </a:solidFill>
              <a:ea typeface="AR MingtiM BIG-5" pitchFamily="49" charset="-128"/>
            </a:endParaRPr>
          </a:p>
          <a:p>
            <a:pPr marL="0" lvl="0" indent="0" algn="just" eaLnBrk="1" hangingPunct="1">
              <a:buFont typeface="Symbol" pitchFamily="18" charset="2"/>
            </a:pPr>
            <a:r>
              <a:rPr lang="en-US" altLang="zh-TW">
                <a:ea typeface="Times New Roman" pitchFamily="18" charset="0"/>
                <a:sym typeface="Symbol" pitchFamily="18" charset="2"/>
              </a:rPr>
              <a:t>∴ </a:t>
            </a:r>
            <a:r>
              <a:rPr lang="en-US" altLang="zh-TW" i="1">
                <a:ea typeface="Times New Roman" pitchFamily="18" charset="0"/>
                <a:sym typeface="Symbol" pitchFamily="18" charset="2"/>
              </a:rPr>
              <a:t>R</a:t>
            </a:r>
            <a:r>
              <a:rPr lang="en-US" altLang="zh-TW">
                <a:ea typeface="Times New Roman" pitchFamily="18" charset="0"/>
                <a:sym typeface="Symbol" pitchFamily="18" charset="2"/>
              </a:rPr>
              <a:t> is an equivalence relation.</a:t>
            </a:r>
            <a:endParaRPr lang="en-US" altLang="zh-TW">
              <a:ea typeface="AR MingtiM BIG-5" pitchFamily="49" charset="-128"/>
            </a:endParaRPr>
          </a:p>
        </p:txBody>
      </p:sp>
      <p:sp>
        <p:nvSpPr>
          <p:cNvPr id="67588" name="Text Box 14" title=""/>
          <p:cNvSpPr txBox="1"/>
          <p:nvPr/>
        </p:nvSpPr>
        <p:spPr>
          <a:xfrm>
            <a:off x="0" y="3124200"/>
            <a:ext cx="954088"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Sol :</a:t>
            </a:r>
            <a:endParaRPr lang="en-US" altLang="zh-TW" sz="2800" b="1">
              <a:solidFill>
                <a:srgbClr val="008000"/>
              </a:solidFill>
            </a:endParaRPr>
          </a:p>
        </p:txBody>
      </p:sp>
      <p:sp>
        <p:nvSpPr>
          <p:cNvPr id="67589" name="Text Box 4" title=""/>
          <p:cNvSpPr txBox="1"/>
          <p:nvPr/>
        </p:nvSpPr>
        <p:spPr>
          <a:xfrm>
            <a:off x="1447800" y="2438400"/>
            <a:ext cx="4700588" cy="461963"/>
          </a:xfrm>
          <a:prstGeom prst="rect">
            <a:avLst/>
          </a:prstGeom>
          <a:solidFill>
            <a:srgbClr val="FFFF99"/>
          </a:solidFill>
          <a:ln>
            <a:solidFill>
              <a:srgbClr val="0066FF"/>
            </a:solid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 </a:t>
            </a:r>
            <a:r>
              <a:rPr lang="en-US" altLang="zh-TW" i="1"/>
              <a:t>a</a:t>
            </a:r>
            <a:r>
              <a:rPr lang="en-US" altLang="zh-TW"/>
              <a:t> is congruent to </a:t>
            </a:r>
            <a:r>
              <a:rPr lang="en-US" altLang="zh-TW" i="1"/>
              <a:t>b</a:t>
            </a:r>
            <a:r>
              <a:rPr lang="en-US" altLang="zh-TW"/>
              <a:t> modulo </a:t>
            </a:r>
            <a:r>
              <a:rPr lang="en-US" altLang="zh-TW" i="1"/>
              <a:t>m</a:t>
            </a:r>
            <a:r>
              <a:rPr lang="en-US" altLang="zh-TW"/>
              <a:t>, </a:t>
            </a:r>
            <a:r>
              <a:rPr lang="en-US" altLang="zh-TW" i="1"/>
              <a:t>a</a:t>
            </a:r>
            <a:endParaRPr lang="en-US" altLang="zh-TW"/>
          </a:p>
        </p:txBody>
      </p:sp>
      <p:cxnSp>
        <p:nvCxnSpPr>
          <p:cNvPr id="67590" name="Line 18" title=""/>
          <p:cNvCxnSpPr/>
          <p:nvPr/>
        </p:nvCxnSpPr>
        <p:spPr>
          <a:xfrm flipH="1" flipV="1">
            <a:off x="2590800" y="1905000"/>
            <a:ext cx="1524000" cy="76200"/>
          </a:xfrm>
          <a:prstGeom prst="line">
            <a:avLst/>
          </a:prstGeom>
          <a:noFill/>
          <a:ln w="28575">
            <a:solidFill>
              <a:srgbClr val="0066FF"/>
            </a:solidFill>
            <a:miter lim="800000"/>
            <a:tailEnd type="triangle" w="lg" len="lg"/>
          </a:ln>
        </p:spPr>
      </p:cxnSp>
      <p:cxnSp>
        <p:nvCxnSpPr>
          <p:cNvPr id="67591" name="Line 19" title=""/>
          <p:cNvCxnSpPr/>
          <p:nvPr/>
        </p:nvCxnSpPr>
        <p:spPr>
          <a:xfrm flipH="1">
            <a:off x="4114800" y="1981200"/>
            <a:ext cx="0" cy="457200"/>
          </a:xfrm>
          <a:prstGeom prst="line">
            <a:avLst/>
          </a:prstGeom>
          <a:noFill/>
          <a:ln w="28575">
            <a:solidFill>
              <a:srgbClr val="0066FF"/>
            </a:solidFill>
            <a:miter lim="800000"/>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nodeType="clickEffect">
                                  <p:stCondLst>
                                    <p:cond delay="0"/>
                                  </p:stCondLst>
                                  <p:childTnLst>
                                    <p:set>
                                      <p:cBhvr>
                                        <p:cTn id="12" dur="1" fill="hold">
                                          <p:stCondLst>
                                            <p:cond delay="0"/>
                                          </p:stCondLst>
                                        </p:cTn>
                                        <p:tgtEl>
                                          <p:spTgt spid="67587">
                                            <p:txEl>
                                              <p:pRg st="0" end="0"/>
                                            </p:txEl>
                                          </p:spTgt>
                                        </p:tgtEl>
                                        <p:attrNameLst>
                                          <p:attrName>style.visibility</p:attrName>
                                        </p:attrNameLst>
                                      </p:cBhvr>
                                      <p:to>
                                        <p:strVal val="visible"/>
                                      </p:to>
                                    </p:set>
                                    <p:anim calcmode="lin" valueType="num">
                                      <p:cBhvr additive="base">
                                        <p:cTn id="13"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nodeType="clickEffect">
                                  <p:stCondLst>
                                    <p:cond delay="0"/>
                                  </p:stCondLst>
                                  <p:childTnLst>
                                    <p:set>
                                      <p:cBhvr>
                                        <p:cTn id="18" dur="1" fill="hold">
                                          <p:stCondLst>
                                            <p:cond delay="0"/>
                                          </p:stCondLst>
                                        </p:cTn>
                                        <p:tgtEl>
                                          <p:spTgt spid="67587">
                                            <p:txEl>
                                              <p:pRg st="1" end="1"/>
                                            </p:txEl>
                                          </p:spTgt>
                                        </p:tgtEl>
                                        <p:attrNameLst>
                                          <p:attrName>style.visibility</p:attrName>
                                        </p:attrNameLst>
                                      </p:cBhvr>
                                      <p:to>
                                        <p:strVal val="visible"/>
                                      </p:to>
                                    </p:set>
                                    <p:anim calcmode="lin" valueType="num">
                                      <p:cBhvr additive="base">
                                        <p:cTn id="19"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dur="500" fill="hold" nodeType="clickEffect">
                                  <p:stCondLst>
                                    <p:cond delay="0"/>
                                  </p:stCondLst>
                                  <p:childTnLst>
                                    <p:set>
                                      <p:cBhvr>
                                        <p:cTn id="24" dur="1" fill="hold">
                                          <p:stCondLst>
                                            <p:cond delay="0"/>
                                          </p:stCondLst>
                                        </p:cTn>
                                        <p:tgtEl>
                                          <p:spTgt spid="67587">
                                            <p:txEl>
                                              <p:pRg st="2" end="2"/>
                                            </p:txEl>
                                          </p:spTgt>
                                        </p:tgtEl>
                                        <p:attrNameLst>
                                          <p:attrName>style.visibility</p:attrName>
                                        </p:attrNameLst>
                                      </p:cBhvr>
                                      <p:to>
                                        <p:strVal val="visible"/>
                                      </p:to>
                                    </p:set>
                                    <p:anim calcmode="lin" valueType="num">
                                      <p:cBhvr additive="base">
                                        <p:cTn id="25"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dur="500" fill="hold" nodeType="withEffect">
                                  <p:stCondLst>
                                    <p:cond delay="0"/>
                                  </p:stCondLst>
                                  <p:childTnLst>
                                    <p:set>
                                      <p:cBhvr>
                                        <p:cTn id="28" dur="1" fill="hold">
                                          <p:stCondLst>
                                            <p:cond delay="0"/>
                                          </p:stCondLst>
                                        </p:cTn>
                                        <p:tgtEl>
                                          <p:spTgt spid="67587">
                                            <p:txEl>
                                              <p:pRg st="3" end="3"/>
                                            </p:txEl>
                                          </p:spTgt>
                                        </p:tgtEl>
                                        <p:attrNameLst>
                                          <p:attrName>style.visibility</p:attrName>
                                        </p:attrNameLst>
                                      </p:cBhvr>
                                      <p:to>
                                        <p:strVal val="visible"/>
                                      </p:to>
                                    </p:set>
                                    <p:anim calcmode="lin" valueType="num">
                                      <p:cBhvr additive="base">
                                        <p:cTn id="29"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dur="500" fill="hold" nodeType="clickEffect">
                                  <p:stCondLst>
                                    <p:cond delay="0"/>
                                  </p:stCondLst>
                                  <p:childTnLst>
                                    <p:set>
                                      <p:cBhvr>
                                        <p:cTn id="34" dur="1" fill="hold">
                                          <p:stCondLst>
                                            <p:cond delay="0"/>
                                          </p:stCondLst>
                                        </p:cTn>
                                        <p:tgtEl>
                                          <p:spTgt spid="67587">
                                            <p:txEl>
                                              <p:pRg st="4" end="4"/>
                                            </p:txEl>
                                          </p:spTgt>
                                        </p:tgtEl>
                                        <p:attrNameLst>
                                          <p:attrName>style.visibility</p:attrName>
                                        </p:attrNameLst>
                                      </p:cBhvr>
                                      <p:to>
                                        <p:strVal val="visible"/>
                                      </p:to>
                                    </p:set>
                                    <p:anim calcmode="lin" valueType="num">
                                      <p:cBhvr additive="base">
                                        <p:cTn id="35"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587">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dur="500" fill="hold" nodeType="withEffect">
                                  <p:stCondLst>
                                    <p:cond delay="0"/>
                                  </p:stCondLst>
                                  <p:childTnLst>
                                    <p:set>
                                      <p:cBhvr>
                                        <p:cTn id="38" dur="1" fill="hold">
                                          <p:stCondLst>
                                            <p:cond delay="0"/>
                                          </p:stCondLst>
                                        </p:cTn>
                                        <p:tgtEl>
                                          <p:spTgt spid="67587">
                                            <p:txEl>
                                              <p:pRg st="5" end="5"/>
                                            </p:txEl>
                                          </p:spTgt>
                                        </p:tgtEl>
                                        <p:attrNameLst>
                                          <p:attrName>style.visibility</p:attrName>
                                        </p:attrNameLst>
                                      </p:cBhvr>
                                      <p:to>
                                        <p:strVal val="visible"/>
                                      </p:to>
                                    </p:set>
                                    <p:anim calcmode="lin" valueType="num">
                                      <p:cBhvr additive="base">
                                        <p:cTn id="39"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7587">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dur="500" fill="hold" nodeType="withEffect">
                                  <p:stCondLst>
                                    <p:cond delay="0"/>
                                  </p:stCondLst>
                                  <p:childTnLst>
                                    <p:set>
                                      <p:cBhvr>
                                        <p:cTn id="42" dur="1" fill="hold">
                                          <p:stCondLst>
                                            <p:cond delay="0"/>
                                          </p:stCondLst>
                                        </p:cTn>
                                        <p:tgtEl>
                                          <p:spTgt spid="67587">
                                            <p:txEl>
                                              <p:pRg st="6" end="6"/>
                                            </p:txEl>
                                          </p:spTgt>
                                        </p:tgtEl>
                                        <p:attrNameLst>
                                          <p:attrName>style.visibility</p:attrName>
                                        </p:attrNameLst>
                                      </p:cBhvr>
                                      <p:to>
                                        <p:strVal val="visible"/>
                                      </p:to>
                                    </p:set>
                                    <p:anim calcmode="lin" valueType="num">
                                      <p:cBhvr additive="base">
                                        <p:cTn id="43" dur="5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dur="500" fill="hold" nodeType="clickEffect">
                                  <p:stCondLst>
                                    <p:cond delay="0"/>
                                  </p:stCondLst>
                                  <p:childTnLst>
                                    <p:set>
                                      <p:cBhvr>
                                        <p:cTn id="48" dur="1" fill="hold">
                                          <p:stCondLst>
                                            <p:cond delay="0"/>
                                          </p:stCondLst>
                                        </p:cTn>
                                        <p:tgtEl>
                                          <p:spTgt spid="67587">
                                            <p:txEl>
                                              <p:pRg st="7" end="7"/>
                                            </p:txEl>
                                          </p:spTgt>
                                        </p:tgtEl>
                                        <p:attrNameLst>
                                          <p:attrName>style.visibility</p:attrName>
                                        </p:attrNameLst>
                                      </p:cBhvr>
                                      <p:to>
                                        <p:strVal val="visible"/>
                                      </p:to>
                                    </p:set>
                                    <p:anim calcmode="lin" valueType="num">
                                      <p:cBhvr additive="base">
                                        <p:cTn id="49" dur="500" fill="hold"/>
                                        <p:tgtEl>
                                          <p:spTgt spid="6758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75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Lst>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8610" name="投影片編號版面配置區 4" title=""/>
          <p:cNvSpPr txBox="1">
            <a:spLocks noGrp="1"/>
          </p:cNvSpPr>
          <p:nvPr/>
        </p:nvSpPr>
        <p:spPr>
          <a:xfrm>
            <a:off x="7010400" y="6400800"/>
            <a:ext cx="21336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r>
              <a:rPr lang="en-US" altLang="zh-TW" sz="1200"/>
              <a:t>Ch8-</a:t>
            </a:r>
            <a:fld id="{CD8D1E74-54E6-45ED-ADC5-0213F66CD979}" type="slidenum">
              <a:rPr lang="en-US" altLang="zh-TW" sz="1200"/>
              <a:t>108</a:t>
            </a:fld>
            <a:endParaRPr lang="en-US" altLang="zh-TW" sz="1200"/>
          </a:p>
        </p:txBody>
      </p:sp>
      <p:sp>
        <p:nvSpPr>
          <p:cNvPr id="68611" name="Text Box 5" title=""/>
          <p:cNvSpPr txBox="1"/>
          <p:nvPr/>
        </p:nvSpPr>
        <p:spPr>
          <a:xfrm>
            <a:off x="228600" y="685800"/>
            <a:ext cx="8915400" cy="222726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4.</a:t>
            </a:r>
            <a:r>
              <a:rPr lang="en-US" altLang="zh-TW" sz="2800"/>
              <a:t> </a:t>
            </a:r>
            <a:endParaRPr lang="en-US" altLang="zh-TW" sz="2800"/>
          </a:p>
          <a:p>
            <a:pPr marL="0" lvl="0" indent="0" eaLnBrk="1" hangingPunct="1"/>
            <a:r>
              <a:rPr lang="en-US" altLang="zh-TW" sz="2800"/>
              <a:t>    Let </a:t>
            </a:r>
            <a:r>
              <a:rPr lang="en-US" altLang="zh-TW" sz="2800" i="1">
                <a:ea typeface="SimHei" pitchFamily="49" charset="-122"/>
              </a:rPr>
              <a:t>l</a:t>
            </a:r>
            <a:r>
              <a:rPr lang="en-US" altLang="zh-TW" sz="2800">
                <a:ea typeface="SimHei" pitchFamily="49" charset="-122"/>
              </a:rPr>
              <a:t>(</a:t>
            </a:r>
            <a:r>
              <a:rPr lang="en-US" altLang="zh-TW" sz="2800" i="1">
                <a:ea typeface="SimHei" pitchFamily="49" charset="-122"/>
              </a:rPr>
              <a:t>x</a:t>
            </a:r>
            <a:r>
              <a:rPr lang="en-US" altLang="zh-TW" sz="2800">
                <a:ea typeface="SimHei" pitchFamily="49" charset="-122"/>
              </a:rPr>
              <a:t>) denote the length of the string </a:t>
            </a:r>
            <a:r>
              <a:rPr lang="en-US" altLang="zh-TW" sz="2800" i="1">
                <a:ea typeface="SimHei" pitchFamily="49" charset="-122"/>
              </a:rPr>
              <a:t>x</a:t>
            </a:r>
            <a:r>
              <a:rPr lang="en-US" altLang="zh-TW" sz="2800">
                <a:ea typeface="SimHei" pitchFamily="49" charset="-122"/>
              </a:rPr>
              <a:t>.</a:t>
            </a:r>
            <a:endParaRPr lang="en-US" altLang="zh-TW" sz="2800">
              <a:ea typeface="SimHei" pitchFamily="49" charset="-122"/>
            </a:endParaRPr>
          </a:p>
          <a:p>
            <a:pPr marL="0" lvl="0" indent="0" eaLnBrk="1" hangingPunct="1"/>
            <a:r>
              <a:rPr lang="en-US" altLang="zh-TW" sz="2800">
                <a:ea typeface="SimHei" pitchFamily="49" charset="-122"/>
              </a:rPr>
              <a:t>    Suppose that the relation</a:t>
            </a:r>
            <a:endParaRPr lang="en-US" altLang="zh-TW" sz="2800">
              <a:ea typeface="SimHei" pitchFamily="49" charset="-122"/>
            </a:endParaRPr>
          </a:p>
          <a:p>
            <a:pPr marL="0" lvl="0" indent="0" eaLnBrk="1" hangingPunct="1"/>
            <a:r>
              <a:rPr lang="en-US" altLang="zh-TW" sz="2800">
                <a:ea typeface="SimHei" pitchFamily="49" charset="-122"/>
              </a:rPr>
              <a:t>    </a:t>
            </a:r>
            <a:r>
              <a:rPr lang="en-US" altLang="zh-TW" sz="2800" i="1">
                <a:ea typeface="SimHei" pitchFamily="49" charset="-122"/>
              </a:rPr>
              <a:t>R</a:t>
            </a:r>
            <a:r>
              <a:rPr lang="en-US" altLang="zh-TW" sz="2800">
                <a:ea typeface="SimHei" pitchFamily="49" charset="-122"/>
              </a:rPr>
              <a:t>={(</a:t>
            </a:r>
            <a:r>
              <a:rPr lang="en-US" altLang="zh-TW" sz="2800" i="1">
                <a:ea typeface="SimHei" pitchFamily="49" charset="-122"/>
              </a:rPr>
              <a:t>a</a:t>
            </a:r>
            <a:r>
              <a:rPr lang="en-US" altLang="zh-TW" sz="2800">
                <a:ea typeface="SimHei" pitchFamily="49" charset="-122"/>
              </a:rPr>
              <a:t>,</a:t>
            </a:r>
            <a:r>
              <a:rPr lang="en-US" altLang="zh-TW" sz="2800" i="1">
                <a:ea typeface="SimHei" pitchFamily="49" charset="-122"/>
              </a:rPr>
              <a:t>b</a:t>
            </a:r>
            <a:r>
              <a:rPr lang="en-US" altLang="zh-TW" sz="2800">
                <a:ea typeface="SimHei" pitchFamily="49" charset="-122"/>
              </a:rPr>
              <a:t>) | </a:t>
            </a:r>
            <a:r>
              <a:rPr lang="en-US" altLang="zh-TW" sz="2800" i="1">
                <a:ea typeface="SimHei" pitchFamily="49" charset="-122"/>
              </a:rPr>
              <a:t>l</a:t>
            </a:r>
            <a:r>
              <a:rPr lang="en-US" altLang="zh-TW" sz="2800">
                <a:ea typeface="SimHei" pitchFamily="49" charset="-122"/>
              </a:rPr>
              <a:t>(</a:t>
            </a:r>
            <a:r>
              <a:rPr lang="en-US" altLang="zh-TW" sz="2800" i="1">
                <a:ea typeface="SimHei" pitchFamily="49" charset="-122"/>
              </a:rPr>
              <a:t>a</a:t>
            </a:r>
            <a:r>
              <a:rPr lang="en-US" altLang="zh-TW" sz="2800">
                <a:ea typeface="SimHei" pitchFamily="49" charset="-122"/>
              </a:rPr>
              <a:t>)=</a:t>
            </a:r>
            <a:r>
              <a:rPr lang="en-US" altLang="zh-TW" sz="2800" i="1">
                <a:ea typeface="SimHei" pitchFamily="49" charset="-122"/>
              </a:rPr>
              <a:t>l</a:t>
            </a:r>
            <a:r>
              <a:rPr lang="en-US" altLang="zh-TW" sz="2800">
                <a:ea typeface="SimHei" pitchFamily="49" charset="-122"/>
              </a:rPr>
              <a:t>(</a:t>
            </a:r>
            <a:r>
              <a:rPr lang="en-US" altLang="zh-TW" sz="2800" i="1">
                <a:ea typeface="SimHei" pitchFamily="49" charset="-122"/>
              </a:rPr>
              <a:t>b</a:t>
            </a:r>
            <a:r>
              <a:rPr lang="en-US" altLang="zh-TW" sz="2800">
                <a:ea typeface="SimHei" pitchFamily="49" charset="-122"/>
              </a:rPr>
              <a:t>), </a:t>
            </a:r>
            <a:r>
              <a:rPr lang="en-US" altLang="zh-TW" sz="2800" i="1">
                <a:ea typeface="SimHei" pitchFamily="49" charset="-122"/>
              </a:rPr>
              <a:t>a</a:t>
            </a:r>
            <a:r>
              <a:rPr lang="en-US" altLang="zh-TW" sz="2800">
                <a:ea typeface="SimHei" pitchFamily="49" charset="-122"/>
              </a:rPr>
              <a:t>,</a:t>
            </a:r>
            <a:r>
              <a:rPr lang="en-US" altLang="zh-TW" sz="2800" i="1">
                <a:ea typeface="SimHei" pitchFamily="49" charset="-122"/>
              </a:rPr>
              <a:t>b</a:t>
            </a:r>
            <a:r>
              <a:rPr lang="en-US" altLang="zh-TW" sz="2800">
                <a:ea typeface="SimHei" pitchFamily="49" charset="-122"/>
              </a:rPr>
              <a:t> are strings of English letters }</a:t>
            </a:r>
            <a:endParaRPr lang="en-US" altLang="zh-TW" sz="2800">
              <a:ea typeface="SimHei" pitchFamily="49" charset="-122"/>
            </a:endParaRPr>
          </a:p>
          <a:p>
            <a:pPr marL="0" lvl="0" indent="0" eaLnBrk="1" hangingPunct="1"/>
            <a:r>
              <a:rPr lang="en-US" altLang="zh-TW" sz="2800">
                <a:ea typeface="SimHei" pitchFamily="49" charset="-122"/>
              </a:rPr>
              <a:t>    Is </a:t>
            </a:r>
            <a:r>
              <a:rPr lang="en-US" altLang="zh-TW" sz="2800" i="1">
                <a:ea typeface="SimHei" pitchFamily="49" charset="-122"/>
              </a:rPr>
              <a:t>R</a:t>
            </a:r>
            <a:r>
              <a:rPr lang="en-US" altLang="zh-TW" sz="2800">
                <a:ea typeface="SimHei" pitchFamily="49" charset="-122"/>
              </a:rPr>
              <a:t> an equivalence relation?</a:t>
            </a:r>
            <a:endParaRPr lang="en-US" altLang="zh-TW" sz="2800">
              <a:ea typeface="SimHei" pitchFamily="49" charset="-122"/>
            </a:endParaRPr>
          </a:p>
        </p:txBody>
      </p:sp>
      <p:sp>
        <p:nvSpPr>
          <p:cNvPr id="68612" name="Text Box 7" title=""/>
          <p:cNvSpPr txBox="1"/>
          <p:nvPr/>
        </p:nvSpPr>
        <p:spPr>
          <a:xfrm>
            <a:off x="263525" y="3124200"/>
            <a:ext cx="1052513"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Sol :</a:t>
            </a:r>
            <a:r>
              <a:rPr lang="en-US" altLang="zh-TW" sz="2800"/>
              <a:t> </a:t>
            </a:r>
            <a:endParaRPr lang="en-US" altLang="zh-TW" sz="2800"/>
          </a:p>
        </p:txBody>
      </p:sp>
      <p:sp>
        <p:nvSpPr>
          <p:cNvPr id="68613" name="Text Box 11" title=""/>
          <p:cNvSpPr txBox="1"/>
          <p:nvPr/>
        </p:nvSpPr>
        <p:spPr>
          <a:xfrm>
            <a:off x="873125" y="3505200"/>
            <a:ext cx="6629400" cy="51911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 </a:t>
            </a:r>
            <a:r>
              <a:rPr lang="en-US" altLang="zh-TW" sz="2800"/>
              <a:t>(</a:t>
            </a:r>
            <a:r>
              <a:rPr lang="en-US" altLang="zh-TW" sz="2800" i="1"/>
              <a:t>a</a:t>
            </a:r>
            <a:r>
              <a:rPr lang="en-US" altLang="zh-TW" sz="2800"/>
              <a:t>,</a:t>
            </a:r>
            <a:r>
              <a:rPr lang="en-US" altLang="zh-TW" sz="2800" i="1"/>
              <a:t>a</a:t>
            </a:r>
            <a:r>
              <a:rPr lang="en-US" altLang="zh-TW" sz="2800"/>
              <a:t>)</a:t>
            </a:r>
            <a:r>
              <a:rPr lang="en-US" altLang="zh-TW" sz="2800">
                <a:sym typeface="Symbol" pitchFamily="18" charset="2"/>
              </a:rPr>
              <a:t></a:t>
            </a:r>
            <a:r>
              <a:rPr lang="en-US" altLang="zh-TW" sz="2800" i="1">
                <a:sym typeface="Symbol" pitchFamily="18" charset="2"/>
              </a:rPr>
              <a:t>R</a:t>
            </a:r>
            <a:r>
              <a:rPr lang="en-US" altLang="zh-TW" sz="2800">
                <a:sym typeface="Symbol" pitchFamily="18" charset="2"/>
              </a:rPr>
              <a:t>  string </a:t>
            </a:r>
            <a:r>
              <a:rPr lang="en-US" altLang="zh-TW" sz="2800" i="1">
                <a:sym typeface="Symbol" pitchFamily="18" charset="2"/>
              </a:rPr>
              <a:t>a</a:t>
            </a:r>
            <a:r>
              <a:rPr lang="en-US" altLang="zh-TW" sz="2800">
                <a:sym typeface="Symbol" pitchFamily="18" charset="2"/>
              </a:rPr>
              <a:t>               </a:t>
            </a:r>
            <a:r>
              <a:rPr lang="en-US" altLang="zh-TW" sz="2800">
                <a:solidFill>
                  <a:srgbClr val="0066FF"/>
                </a:solidFill>
                <a:sym typeface="Symbol" pitchFamily="18" charset="2"/>
              </a:rPr>
              <a:t> reflexive</a:t>
            </a:r>
            <a:endParaRPr lang="en-US" altLang="zh-TW" sz="2800">
              <a:solidFill>
                <a:srgbClr val="0066FF"/>
              </a:solidFill>
              <a:sym typeface="Symbol" pitchFamily="18" charset="2"/>
            </a:endParaRPr>
          </a:p>
        </p:txBody>
      </p:sp>
      <p:sp>
        <p:nvSpPr>
          <p:cNvPr id="68614" name="Text Box 12" title=""/>
          <p:cNvSpPr txBox="1"/>
          <p:nvPr/>
        </p:nvSpPr>
        <p:spPr>
          <a:xfrm>
            <a:off x="914400" y="4114800"/>
            <a:ext cx="7010400" cy="51911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 </a:t>
            </a:r>
            <a:r>
              <a:rPr lang="en-US" altLang="zh-TW" sz="2800"/>
              <a:t>(</a:t>
            </a:r>
            <a:r>
              <a:rPr lang="en-US" altLang="zh-TW" sz="2800" i="1"/>
              <a:t>a</a:t>
            </a:r>
            <a:r>
              <a:rPr lang="en-US" altLang="zh-TW" sz="2800"/>
              <a:t>,</a:t>
            </a:r>
            <a:r>
              <a:rPr lang="en-US" altLang="zh-TW" sz="2800" i="1"/>
              <a:t>b</a:t>
            </a:r>
            <a:r>
              <a:rPr lang="en-US" altLang="zh-TW" sz="2800"/>
              <a:t>)</a:t>
            </a:r>
            <a:r>
              <a:rPr lang="en-US" altLang="zh-TW" sz="2800">
                <a:sym typeface="Symbol" pitchFamily="18" charset="2"/>
              </a:rPr>
              <a:t></a:t>
            </a:r>
            <a:r>
              <a:rPr lang="en-US" altLang="zh-TW" sz="2800" i="1">
                <a:sym typeface="Symbol" pitchFamily="18" charset="2"/>
              </a:rPr>
              <a:t>R</a:t>
            </a:r>
            <a:r>
              <a:rPr lang="en-US" altLang="zh-TW" sz="2800">
                <a:sym typeface="Symbol" pitchFamily="18" charset="2"/>
              </a:rPr>
              <a:t>   (</a:t>
            </a:r>
            <a:r>
              <a:rPr lang="en-US" altLang="zh-TW" sz="2800" i="1">
                <a:sym typeface="Symbol" pitchFamily="18" charset="2"/>
              </a:rPr>
              <a:t>b</a:t>
            </a:r>
            <a:r>
              <a:rPr lang="en-US" altLang="zh-TW" sz="2800">
                <a:sym typeface="Symbol" pitchFamily="18" charset="2"/>
              </a:rPr>
              <a:t>,</a:t>
            </a:r>
            <a:r>
              <a:rPr lang="en-US" altLang="zh-TW" sz="2800" i="1">
                <a:sym typeface="Symbol" pitchFamily="18" charset="2"/>
              </a:rPr>
              <a:t>a</a:t>
            </a:r>
            <a:r>
              <a:rPr lang="en-US" altLang="zh-TW" sz="2800">
                <a:sym typeface="Symbol" pitchFamily="18" charset="2"/>
              </a:rPr>
              <a:t>)</a:t>
            </a:r>
            <a:r>
              <a:rPr lang="en-US" altLang="zh-TW" sz="2800" i="1">
                <a:sym typeface="Symbol" pitchFamily="18" charset="2"/>
              </a:rPr>
              <a:t>R</a:t>
            </a:r>
            <a:r>
              <a:rPr lang="en-US" altLang="zh-TW" sz="2800">
                <a:sym typeface="Symbol" pitchFamily="18" charset="2"/>
              </a:rPr>
              <a:t>             </a:t>
            </a:r>
            <a:r>
              <a:rPr lang="en-US" altLang="zh-TW" sz="2800">
                <a:solidFill>
                  <a:srgbClr val="0066FF"/>
                </a:solidFill>
                <a:sym typeface="Symbol" pitchFamily="18" charset="2"/>
              </a:rPr>
              <a:t> symmetric</a:t>
            </a:r>
            <a:endParaRPr lang="en-US" altLang="zh-TW" sz="2800">
              <a:solidFill>
                <a:srgbClr val="0066FF"/>
              </a:solidFill>
              <a:sym typeface="Symbol" pitchFamily="18" charset="2"/>
            </a:endParaRPr>
          </a:p>
        </p:txBody>
      </p:sp>
      <p:sp>
        <p:nvSpPr>
          <p:cNvPr id="68615" name="Text Box 13" title=""/>
          <p:cNvSpPr txBox="1"/>
          <p:nvPr/>
        </p:nvSpPr>
        <p:spPr>
          <a:xfrm>
            <a:off x="914400" y="4724400"/>
            <a:ext cx="6858000" cy="51911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 </a:t>
            </a:r>
            <a:r>
              <a:rPr lang="en-US" altLang="zh-TW" sz="2800"/>
              <a:t>(</a:t>
            </a:r>
            <a:r>
              <a:rPr lang="en-US" altLang="zh-TW" sz="2800" i="1"/>
              <a:t>a</a:t>
            </a:r>
            <a:r>
              <a:rPr lang="en-US" altLang="zh-TW" sz="2800"/>
              <a:t>,</a:t>
            </a:r>
            <a:r>
              <a:rPr lang="en-US" altLang="zh-TW" sz="2800" i="1"/>
              <a:t>b</a:t>
            </a:r>
            <a:r>
              <a:rPr lang="en-US" altLang="zh-TW" sz="2800"/>
              <a:t>)</a:t>
            </a:r>
            <a:r>
              <a:rPr lang="en-US" altLang="zh-TW" sz="2800">
                <a:sym typeface="Symbol" pitchFamily="18" charset="2"/>
              </a:rPr>
              <a:t></a:t>
            </a:r>
            <a:r>
              <a:rPr lang="en-US" altLang="zh-TW" sz="2800" i="1">
                <a:sym typeface="Symbol" pitchFamily="18" charset="2"/>
              </a:rPr>
              <a:t>R</a:t>
            </a:r>
            <a:r>
              <a:rPr lang="en-US" altLang="zh-TW" sz="2800">
                <a:sym typeface="Symbol" pitchFamily="18" charset="2"/>
              </a:rPr>
              <a:t>,(</a:t>
            </a:r>
            <a:r>
              <a:rPr lang="en-US" altLang="zh-TW" sz="2800" i="1">
                <a:sym typeface="Symbol" pitchFamily="18" charset="2"/>
              </a:rPr>
              <a:t>b</a:t>
            </a:r>
            <a:r>
              <a:rPr lang="en-US" altLang="zh-TW" sz="2800">
                <a:sym typeface="Symbol" pitchFamily="18" charset="2"/>
              </a:rPr>
              <a:t>,</a:t>
            </a:r>
            <a:r>
              <a:rPr lang="en-US" altLang="zh-TW" sz="2800" i="1">
                <a:sym typeface="Symbol" pitchFamily="18" charset="2"/>
              </a:rPr>
              <a:t>c</a:t>
            </a:r>
            <a:r>
              <a:rPr lang="en-US" altLang="zh-TW" sz="2800">
                <a:sym typeface="Symbol" pitchFamily="18" charset="2"/>
              </a:rPr>
              <a:t>)</a:t>
            </a:r>
            <a:r>
              <a:rPr lang="en-US" altLang="zh-TW" sz="2800" i="1">
                <a:sym typeface="Symbol" pitchFamily="18" charset="2"/>
              </a:rPr>
              <a:t>R</a:t>
            </a:r>
            <a:r>
              <a:rPr lang="en-US" altLang="zh-TW">
                <a:sym typeface="Symbol" pitchFamily="18" charset="2"/>
              </a:rPr>
              <a:t>  </a:t>
            </a:r>
            <a:r>
              <a:rPr lang="en-US" altLang="zh-TW" sz="2800">
                <a:sym typeface="Symbol" pitchFamily="18" charset="2"/>
              </a:rPr>
              <a:t> (</a:t>
            </a:r>
            <a:r>
              <a:rPr lang="en-US" altLang="zh-TW" sz="2800" i="1">
                <a:sym typeface="Symbol" pitchFamily="18" charset="2"/>
              </a:rPr>
              <a:t>a</a:t>
            </a:r>
            <a:r>
              <a:rPr lang="en-US" altLang="zh-TW" sz="2800">
                <a:sym typeface="Symbol" pitchFamily="18" charset="2"/>
              </a:rPr>
              <a:t>,</a:t>
            </a:r>
            <a:r>
              <a:rPr lang="en-US" altLang="zh-TW" sz="2800" i="1">
                <a:sym typeface="Symbol" pitchFamily="18" charset="2"/>
              </a:rPr>
              <a:t>c</a:t>
            </a:r>
            <a:r>
              <a:rPr lang="en-US" altLang="zh-TW" sz="2800">
                <a:sym typeface="Symbol" pitchFamily="18" charset="2"/>
              </a:rPr>
              <a:t>)</a:t>
            </a:r>
            <a:r>
              <a:rPr lang="en-US" altLang="zh-TW" sz="2800" i="1">
                <a:sym typeface="Symbol" pitchFamily="18" charset="2"/>
              </a:rPr>
              <a:t>R</a:t>
            </a:r>
            <a:r>
              <a:rPr lang="en-US" altLang="zh-TW">
                <a:sym typeface="Symbol" pitchFamily="18" charset="2"/>
              </a:rPr>
              <a:t>  </a:t>
            </a:r>
            <a:r>
              <a:rPr lang="en-US" altLang="zh-TW" sz="2800">
                <a:solidFill>
                  <a:srgbClr val="0066FF"/>
                </a:solidFill>
                <a:sym typeface="Symbol" pitchFamily="18" charset="2"/>
              </a:rPr>
              <a:t> transitive</a:t>
            </a:r>
            <a:endParaRPr lang="en-US" altLang="zh-TW" sz="2800">
              <a:solidFill>
                <a:srgbClr val="0066FF"/>
              </a:solidFill>
              <a:sym typeface="Symbol" pitchFamily="18" charset="2"/>
            </a:endParaRPr>
          </a:p>
        </p:txBody>
      </p:sp>
      <p:sp>
        <p:nvSpPr>
          <p:cNvPr id="68616" name="AutoShape 14" title=""/>
          <p:cNvSpPr/>
          <p:nvPr/>
        </p:nvSpPr>
        <p:spPr>
          <a:xfrm>
            <a:off x="7848600" y="3733800"/>
            <a:ext cx="187325" cy="1295400"/>
          </a:xfrm>
          <a:prstGeom prst="rightBrace">
            <a:avLst>
              <a:gd name="adj1" fmla="val 57627"/>
              <a:gd name="adj2" fmla="val 50000"/>
            </a:avLst>
          </a:prstGeom>
          <a:noFill/>
          <a:ln>
            <a:solidFill>
              <a:schemeClr val="tx1"/>
            </a:solidFill>
            <a:round/>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68617" name="Text Box 15" title=""/>
          <p:cNvSpPr txBox="1"/>
          <p:nvPr/>
        </p:nvSpPr>
        <p:spPr>
          <a:xfrm>
            <a:off x="8248650" y="4114800"/>
            <a:ext cx="895350"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t>Yes.</a:t>
            </a:r>
            <a:endParaRPr lang="en-US" altLang="zh-TW"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additive="base">
                                        <p:cTn id="7" dur="500" fill="hold"/>
                                        <p:tgtEl>
                                          <p:spTgt spid="68613"/>
                                        </p:tgtEl>
                                        <p:attrNameLst>
                                          <p:attrName>ppt_x</p:attrName>
                                        </p:attrNameLst>
                                      </p:cBhvr>
                                      <p:tavLst>
                                        <p:tav tm="0">
                                          <p:val>
                                            <p:strVal val="#ppt_x"/>
                                          </p:val>
                                        </p:tav>
                                        <p:tav tm="100000">
                                          <p:val>
                                            <p:strVal val="#ppt_x"/>
                                          </p:val>
                                        </p:tav>
                                      </p:tavLst>
                                    </p:anim>
                                    <p:anim calcmode="lin" valueType="num">
                                      <p:cBhvr additive="base">
                                        <p:cTn id="8"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68614"/>
                                        </p:tgtEl>
                                        <p:attrNameLst>
                                          <p:attrName>style.visibility</p:attrName>
                                        </p:attrNameLst>
                                      </p:cBhvr>
                                      <p:to>
                                        <p:strVal val="visible"/>
                                      </p:to>
                                    </p:set>
                                    <p:anim calcmode="lin" valueType="num">
                                      <p:cBhvr additive="base">
                                        <p:cTn id="13" dur="500" fill="hold"/>
                                        <p:tgtEl>
                                          <p:spTgt spid="68614"/>
                                        </p:tgtEl>
                                        <p:attrNameLst>
                                          <p:attrName>ppt_x</p:attrName>
                                        </p:attrNameLst>
                                      </p:cBhvr>
                                      <p:tavLst>
                                        <p:tav tm="0">
                                          <p:val>
                                            <p:strVal val="#ppt_x"/>
                                          </p:val>
                                        </p:tav>
                                        <p:tav tm="100000">
                                          <p:val>
                                            <p:strVal val="#ppt_x"/>
                                          </p:val>
                                        </p:tav>
                                      </p:tavLst>
                                    </p:anim>
                                    <p:anim calcmode="lin" valueType="num">
                                      <p:cBhvr additive="base">
                                        <p:cTn id="14"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grpId="0" nodeType="clickEffect">
                                  <p:stCondLst>
                                    <p:cond delay="0"/>
                                  </p:stCondLst>
                                  <p:childTnLst>
                                    <p:set>
                                      <p:cBhvr>
                                        <p:cTn id="18" dur="1" fill="hold">
                                          <p:stCondLst>
                                            <p:cond delay="0"/>
                                          </p:stCondLst>
                                        </p:cTn>
                                        <p:tgtEl>
                                          <p:spTgt spid="68615"/>
                                        </p:tgtEl>
                                        <p:attrNameLst>
                                          <p:attrName>style.visibility</p:attrName>
                                        </p:attrNameLst>
                                      </p:cBhvr>
                                      <p:to>
                                        <p:strVal val="visible"/>
                                      </p:to>
                                    </p:set>
                                    <p:anim calcmode="lin" valueType="num">
                                      <p:cBhvr additive="base">
                                        <p:cTn id="19" dur="500" fill="hold"/>
                                        <p:tgtEl>
                                          <p:spTgt spid="68615"/>
                                        </p:tgtEl>
                                        <p:attrNameLst>
                                          <p:attrName>ppt_x</p:attrName>
                                        </p:attrNameLst>
                                      </p:cBhvr>
                                      <p:tavLst>
                                        <p:tav tm="0">
                                          <p:val>
                                            <p:strVal val="#ppt_x"/>
                                          </p:val>
                                        </p:tav>
                                        <p:tav tm="100000">
                                          <p:val>
                                            <p:strVal val="#ppt_x"/>
                                          </p:val>
                                        </p:tav>
                                      </p:tavLst>
                                    </p:anim>
                                    <p:anim calcmode="lin" valueType="num">
                                      <p:cBhvr additive="base">
                                        <p:cTn id="20" dur="500" fill="hold"/>
                                        <p:tgtEl>
                                          <p:spTgt spid="6861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dur="500" fill="hold" grpId="0" nodeType="clickEffect">
                                  <p:stCondLst>
                                    <p:cond delay="0"/>
                                  </p:stCondLst>
                                  <p:childTnLst>
                                    <p:set>
                                      <p:cBhvr>
                                        <p:cTn id="24" dur="1" fill="hold">
                                          <p:stCondLst>
                                            <p:cond delay="0"/>
                                          </p:stCondLst>
                                        </p:cTn>
                                        <p:tgtEl>
                                          <p:spTgt spid="68616"/>
                                        </p:tgtEl>
                                        <p:attrNameLst>
                                          <p:attrName>style.visibility</p:attrName>
                                        </p:attrNameLst>
                                      </p:cBhvr>
                                      <p:to>
                                        <p:strVal val="visible"/>
                                      </p:to>
                                    </p:set>
                                    <p:anim calcmode="lin" valueType="num">
                                      <p:cBhvr additive="base">
                                        <p:cTn id="25" dur="500" fill="hold"/>
                                        <p:tgtEl>
                                          <p:spTgt spid="68616"/>
                                        </p:tgtEl>
                                        <p:attrNameLst>
                                          <p:attrName>ppt_x</p:attrName>
                                        </p:attrNameLst>
                                      </p:cBhvr>
                                      <p:tavLst>
                                        <p:tav tm="0">
                                          <p:val>
                                            <p:strVal val="#ppt_x"/>
                                          </p:val>
                                        </p:tav>
                                        <p:tav tm="100000">
                                          <p:val>
                                            <p:strVal val="#ppt_x"/>
                                          </p:val>
                                        </p:tav>
                                      </p:tavLst>
                                    </p:anim>
                                    <p:anim calcmode="lin" valueType="num">
                                      <p:cBhvr additive="base">
                                        <p:cTn id="26" dur="500" fill="hold"/>
                                        <p:tgtEl>
                                          <p:spTgt spid="68616"/>
                                        </p:tgtEl>
                                        <p:attrNameLst>
                                          <p:attrName>ppt_y</p:attrName>
                                        </p:attrNameLst>
                                      </p:cBhvr>
                                      <p:tavLst>
                                        <p:tav tm="0">
                                          <p:val>
                                            <p:strVal val="1+#ppt_h/2"/>
                                          </p:val>
                                        </p:tav>
                                        <p:tav tm="100000">
                                          <p:val>
                                            <p:strVal val="#ppt_y"/>
                                          </p:val>
                                        </p:tav>
                                      </p:tavLst>
                                    </p:anim>
                                  </p:childTnLst>
                                </p:cTn>
                              </p:par>
                              <p:par>
                                <p:cTn id="27" presetID="2" presetClass="entr" presetSubtype="4" dur="500" fill="hold" grpId="0" nodeType="withEffect">
                                  <p:stCondLst>
                                    <p:cond delay="0"/>
                                  </p:stCondLst>
                                  <p:childTnLst>
                                    <p:set>
                                      <p:cBhvr>
                                        <p:cTn id="28" dur="1" fill="hold">
                                          <p:stCondLst>
                                            <p:cond delay="0"/>
                                          </p:stCondLst>
                                        </p:cTn>
                                        <p:tgtEl>
                                          <p:spTgt spid="68617"/>
                                        </p:tgtEl>
                                        <p:attrNameLst>
                                          <p:attrName>style.visibility</p:attrName>
                                        </p:attrNameLst>
                                      </p:cBhvr>
                                      <p:to>
                                        <p:strVal val="visible"/>
                                      </p:to>
                                    </p:set>
                                    <p:anim calcmode="lin" valueType="num">
                                      <p:cBhvr additive="base">
                                        <p:cTn id="29" dur="500" fill="hold"/>
                                        <p:tgtEl>
                                          <p:spTgt spid="68617"/>
                                        </p:tgtEl>
                                        <p:attrNameLst>
                                          <p:attrName>ppt_x</p:attrName>
                                        </p:attrNameLst>
                                      </p:cBhvr>
                                      <p:tavLst>
                                        <p:tav tm="0">
                                          <p:val>
                                            <p:strVal val="#ppt_x"/>
                                          </p:val>
                                        </p:tav>
                                        <p:tav tm="100000">
                                          <p:val>
                                            <p:strVal val="#ppt_x"/>
                                          </p:val>
                                        </p:tav>
                                      </p:tavLst>
                                    </p:anim>
                                    <p:anim calcmode="lin" valueType="num">
                                      <p:cBhvr additive="base">
                                        <p:cTn id="30" dur="500" fill="hold"/>
                                        <p:tgtEl>
                                          <p:spTgt spid="686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4" grpId="0"/>
      <p:bldP spid="68615" grpId="0"/>
      <p:bldP spid="68616" grpId="0"/>
      <p:bldP spid="68617" grpId="0"/>
    </p:bldLst>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9634" name="投影片編號版面配置區 4" title=""/>
          <p:cNvSpPr txBox="1">
            <a:spLocks noGrp="1"/>
          </p:cNvSpPr>
          <p:nvPr/>
        </p:nvSpPr>
        <p:spPr>
          <a:xfrm>
            <a:off x="7010400" y="6400800"/>
            <a:ext cx="21336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r>
              <a:rPr lang="en-US" altLang="zh-TW" sz="1200"/>
              <a:t>Ch8-</a:t>
            </a:r>
            <a:fld id="{B31148B0-ED45-4FC2-A662-DD2C7867CF99}" type="slidenum">
              <a:rPr lang="en-US" altLang="zh-TW" sz="1200"/>
              <a:t>109</a:t>
            </a:fld>
            <a:endParaRPr lang="en-US" altLang="zh-TW" sz="1200"/>
          </a:p>
        </p:txBody>
      </p:sp>
      <p:sp>
        <p:nvSpPr>
          <p:cNvPr id="69635" name="Text Box 5" title=""/>
          <p:cNvSpPr txBox="1"/>
          <p:nvPr/>
        </p:nvSpPr>
        <p:spPr>
          <a:xfrm>
            <a:off x="228600" y="685800"/>
            <a:ext cx="8915400" cy="18002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7.</a:t>
            </a:r>
            <a:r>
              <a:rPr lang="en-US" altLang="zh-TW" sz="2800"/>
              <a:t> </a:t>
            </a:r>
            <a:endParaRPr lang="en-US" altLang="zh-TW" sz="2800"/>
          </a:p>
          <a:p>
            <a:pPr marL="0" lvl="0" indent="0" eaLnBrk="1" hangingPunct="1"/>
            <a:r>
              <a:rPr lang="en-US" altLang="zh-TW" sz="2800"/>
              <a:t>    Let </a:t>
            </a:r>
            <a:r>
              <a:rPr lang="en-US" altLang="zh-TW" sz="2800" i="1"/>
              <a:t>R</a:t>
            </a:r>
            <a:r>
              <a:rPr lang="en-US" altLang="zh-TW" sz="2800"/>
              <a:t> be the relation on the set of real numbers such that </a:t>
            </a:r>
            <a:r>
              <a:rPr lang="en-US" altLang="zh-TW" sz="2800" i="1"/>
              <a:t>xRy</a:t>
            </a:r>
            <a:r>
              <a:rPr lang="en-US" altLang="zh-TW" sz="2800"/>
              <a:t> if and only if </a:t>
            </a:r>
            <a:r>
              <a:rPr lang="en-US" altLang="zh-TW" sz="2800" i="1"/>
              <a:t>x</a:t>
            </a:r>
            <a:r>
              <a:rPr lang="en-US" altLang="zh-TW" sz="2800"/>
              <a:t> and </a:t>
            </a:r>
            <a:r>
              <a:rPr lang="en-US" altLang="zh-TW" sz="2800" i="1"/>
              <a:t>y</a:t>
            </a:r>
            <a:r>
              <a:rPr lang="en-US" altLang="zh-TW" sz="2800"/>
              <a:t> differ by less than 1, that is |</a:t>
            </a:r>
            <a:r>
              <a:rPr lang="en-US" altLang="zh-TW" sz="2800" i="1"/>
              <a:t>x</a:t>
            </a:r>
            <a:r>
              <a:rPr lang="en-US" altLang="zh-TW" sz="2800" i="1">
                <a:latin typeface="Symbol" pitchFamily="18" charset="2"/>
              </a:rPr>
              <a:t>- </a:t>
            </a:r>
            <a:r>
              <a:rPr lang="en-US" altLang="zh-TW" sz="2800" i="1"/>
              <a:t>y</a:t>
            </a:r>
            <a:r>
              <a:rPr lang="en-US" altLang="zh-TW" sz="2800"/>
              <a:t>| &lt; 1. Show that </a:t>
            </a:r>
            <a:r>
              <a:rPr lang="en-US" altLang="zh-TW" sz="2800" i="1"/>
              <a:t>R</a:t>
            </a:r>
            <a:r>
              <a:rPr lang="en-US" altLang="zh-TW" sz="2800"/>
              <a:t> is not an equivalence relation.</a:t>
            </a:r>
            <a:endParaRPr lang="en-US" altLang="zh-TW" sz="2800"/>
          </a:p>
        </p:txBody>
      </p:sp>
      <p:sp>
        <p:nvSpPr>
          <p:cNvPr id="69636" name="Text Box 7" title=""/>
          <p:cNvSpPr txBox="1"/>
          <p:nvPr/>
        </p:nvSpPr>
        <p:spPr>
          <a:xfrm>
            <a:off x="304800" y="2590800"/>
            <a:ext cx="1052513"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Sol :</a:t>
            </a:r>
            <a:r>
              <a:rPr lang="en-US" altLang="zh-TW" sz="2800"/>
              <a:t> </a:t>
            </a:r>
            <a:endParaRPr lang="en-US" altLang="zh-TW" sz="2800"/>
          </a:p>
        </p:txBody>
      </p:sp>
      <p:sp>
        <p:nvSpPr>
          <p:cNvPr id="69637" name="Text Box 11" title=""/>
          <p:cNvSpPr txBox="1"/>
          <p:nvPr/>
        </p:nvSpPr>
        <p:spPr>
          <a:xfrm>
            <a:off x="838200" y="3200400"/>
            <a:ext cx="6629400" cy="51911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 </a:t>
            </a:r>
            <a:r>
              <a:rPr lang="en-US" altLang="zh-TW" sz="2800" i="1"/>
              <a:t>xRx</a:t>
            </a:r>
            <a:r>
              <a:rPr lang="en-US" altLang="zh-TW" sz="2800">
                <a:sym typeface="Symbol" pitchFamily="18" charset="2"/>
              </a:rPr>
              <a:t> </a:t>
            </a:r>
            <a:r>
              <a:rPr lang="en-US" altLang="zh-TW" sz="2800" i="1">
                <a:sym typeface="Symbol" pitchFamily="18" charset="2"/>
              </a:rPr>
              <a:t>x</a:t>
            </a:r>
            <a:r>
              <a:rPr lang="en-US" altLang="zh-TW" sz="2800">
                <a:sym typeface="Symbol" pitchFamily="18" charset="2"/>
              </a:rPr>
              <a:t> since </a:t>
            </a:r>
            <a:r>
              <a:rPr lang="en-US" altLang="zh-TW" sz="2800" i="1"/>
              <a:t>x</a:t>
            </a:r>
            <a:r>
              <a:rPr lang="en-US" altLang="zh-TW" sz="2800" i="1">
                <a:latin typeface="Symbol" pitchFamily="18" charset="2"/>
              </a:rPr>
              <a:t>- </a:t>
            </a:r>
            <a:r>
              <a:rPr lang="en-US" altLang="zh-TW" sz="2800" i="1"/>
              <a:t>x</a:t>
            </a:r>
            <a:r>
              <a:rPr lang="en-US" altLang="zh-TW" sz="2800"/>
              <a:t> =0</a:t>
            </a:r>
            <a:r>
              <a:rPr lang="en-US" altLang="zh-TW" sz="2800">
                <a:sym typeface="Symbol" pitchFamily="18" charset="2"/>
              </a:rPr>
              <a:t>           </a:t>
            </a:r>
            <a:r>
              <a:rPr lang="en-US" altLang="zh-TW" sz="2800">
                <a:solidFill>
                  <a:srgbClr val="0066FF"/>
                </a:solidFill>
                <a:sym typeface="Symbol" pitchFamily="18" charset="2"/>
              </a:rPr>
              <a:t> reflexive</a:t>
            </a:r>
            <a:endParaRPr lang="en-US" altLang="zh-TW" sz="2800">
              <a:solidFill>
                <a:srgbClr val="0066FF"/>
              </a:solidFill>
              <a:sym typeface="Symbol" pitchFamily="18" charset="2"/>
            </a:endParaRPr>
          </a:p>
        </p:txBody>
      </p:sp>
      <p:sp>
        <p:nvSpPr>
          <p:cNvPr id="69638" name="Text Box 12" title=""/>
          <p:cNvSpPr txBox="1"/>
          <p:nvPr/>
        </p:nvSpPr>
        <p:spPr>
          <a:xfrm>
            <a:off x="838200" y="3810000"/>
            <a:ext cx="7010400" cy="94615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 </a:t>
            </a:r>
            <a:r>
              <a:rPr lang="en-US" altLang="zh-TW" sz="2800" i="1"/>
              <a:t>xRy</a:t>
            </a:r>
            <a:r>
              <a:rPr lang="en-US" altLang="zh-TW" sz="2800">
                <a:sym typeface="Symbol" pitchFamily="18" charset="2"/>
              </a:rPr>
              <a:t>  </a:t>
            </a:r>
            <a:r>
              <a:rPr lang="en-US" altLang="zh-TW" sz="2800"/>
              <a:t>|</a:t>
            </a:r>
            <a:r>
              <a:rPr lang="en-US" altLang="zh-TW" sz="2800" i="1"/>
              <a:t>x</a:t>
            </a:r>
            <a:r>
              <a:rPr lang="en-US" altLang="zh-TW" sz="2800" i="1">
                <a:latin typeface="Symbol" pitchFamily="18" charset="2"/>
              </a:rPr>
              <a:t>- </a:t>
            </a:r>
            <a:r>
              <a:rPr lang="en-US" altLang="zh-TW" sz="2800" i="1"/>
              <a:t>y</a:t>
            </a:r>
            <a:r>
              <a:rPr lang="en-US" altLang="zh-TW" sz="2800"/>
              <a:t>| &lt; 1   </a:t>
            </a:r>
            <a:r>
              <a:rPr lang="en-US" altLang="zh-TW" sz="2800">
                <a:sym typeface="Symbol" pitchFamily="18" charset="2"/>
              </a:rPr>
              <a:t> </a:t>
            </a:r>
            <a:r>
              <a:rPr lang="en-US" altLang="zh-TW" sz="2800"/>
              <a:t>|</a:t>
            </a:r>
            <a:r>
              <a:rPr lang="en-US" altLang="zh-TW" sz="2800" i="1"/>
              <a:t>y</a:t>
            </a:r>
            <a:r>
              <a:rPr lang="en-US" altLang="zh-TW" sz="2800" i="1">
                <a:latin typeface="Symbol" pitchFamily="18" charset="2"/>
              </a:rPr>
              <a:t>- </a:t>
            </a:r>
            <a:r>
              <a:rPr lang="en-US" altLang="zh-TW" sz="2800" i="1"/>
              <a:t>x</a:t>
            </a:r>
            <a:r>
              <a:rPr lang="en-US" altLang="zh-TW" sz="2800"/>
              <a:t>| &lt; 1   </a:t>
            </a:r>
            <a:r>
              <a:rPr lang="en-US" altLang="zh-TW" sz="2800">
                <a:sym typeface="Symbol" pitchFamily="18" charset="2"/>
              </a:rPr>
              <a:t> </a:t>
            </a:r>
            <a:r>
              <a:rPr lang="en-US" altLang="zh-TW" sz="2800" i="1"/>
              <a:t>yRx</a:t>
            </a:r>
            <a:r>
              <a:rPr lang="en-US" altLang="zh-TW" sz="2800">
                <a:sym typeface="Symbol" pitchFamily="18" charset="2"/>
              </a:rPr>
              <a:t> </a:t>
            </a:r>
            <a:br>
              <a:rPr lang="en-US" altLang="zh-TW" sz="2800">
                <a:sym typeface="Symbol" pitchFamily="18" charset="2"/>
              </a:rPr>
            </a:br>
            <a:r>
              <a:rPr lang="en-US" altLang="zh-TW" sz="2800">
                <a:sym typeface="Symbol" pitchFamily="18" charset="2"/>
              </a:rPr>
              <a:t>    </a:t>
            </a:r>
            <a:r>
              <a:rPr lang="en-US" altLang="zh-TW" sz="2800">
                <a:solidFill>
                  <a:srgbClr val="0066FF"/>
                </a:solidFill>
                <a:sym typeface="Symbol" pitchFamily="18" charset="2"/>
              </a:rPr>
              <a:t> symmetric</a:t>
            </a:r>
            <a:endParaRPr lang="en-US" altLang="zh-TW" sz="2800">
              <a:solidFill>
                <a:srgbClr val="0066FF"/>
              </a:solidFill>
              <a:sym typeface="Symbol" pitchFamily="18" charset="2"/>
            </a:endParaRPr>
          </a:p>
        </p:txBody>
      </p:sp>
      <p:sp>
        <p:nvSpPr>
          <p:cNvPr id="69639" name="Text Box 13" title=""/>
          <p:cNvSpPr txBox="1"/>
          <p:nvPr/>
        </p:nvSpPr>
        <p:spPr>
          <a:xfrm>
            <a:off x="838200" y="4800600"/>
            <a:ext cx="8077200" cy="94615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 </a:t>
            </a:r>
            <a:r>
              <a:rPr lang="en-US" altLang="zh-TW" sz="2800" i="1"/>
              <a:t>xRy</a:t>
            </a:r>
            <a:r>
              <a:rPr lang="en-US" altLang="zh-TW" sz="2800">
                <a:sym typeface="Symbol" pitchFamily="18" charset="2"/>
              </a:rPr>
              <a:t>, </a:t>
            </a:r>
            <a:r>
              <a:rPr lang="en-US" altLang="zh-TW" sz="2800" i="1"/>
              <a:t>yRz  </a:t>
            </a:r>
            <a:r>
              <a:rPr lang="en-US" altLang="zh-TW">
                <a:sym typeface="Symbol" pitchFamily="18" charset="2"/>
              </a:rPr>
              <a:t> </a:t>
            </a:r>
            <a:r>
              <a:rPr lang="en-US" altLang="zh-TW" sz="2800">
                <a:sym typeface="Symbol" pitchFamily="18" charset="2"/>
              </a:rPr>
              <a:t> </a:t>
            </a:r>
            <a:r>
              <a:rPr lang="en-US" altLang="zh-TW" sz="2800"/>
              <a:t>|</a:t>
            </a:r>
            <a:r>
              <a:rPr lang="en-US" altLang="zh-TW" sz="2800" i="1"/>
              <a:t>x</a:t>
            </a:r>
            <a:r>
              <a:rPr lang="en-US" altLang="zh-TW" sz="2800" i="1">
                <a:latin typeface="Symbol" pitchFamily="18" charset="2"/>
              </a:rPr>
              <a:t>- </a:t>
            </a:r>
            <a:r>
              <a:rPr lang="en-US" altLang="zh-TW" sz="2800" i="1"/>
              <a:t>y</a:t>
            </a:r>
            <a:r>
              <a:rPr lang="en-US" altLang="zh-TW" sz="2800"/>
              <a:t>| &lt; 1, |</a:t>
            </a:r>
            <a:r>
              <a:rPr lang="en-US" altLang="zh-TW" sz="2800" i="1"/>
              <a:t>y</a:t>
            </a:r>
            <a:r>
              <a:rPr lang="en-US" altLang="zh-TW" sz="2800" i="1">
                <a:latin typeface="Symbol" pitchFamily="18" charset="2"/>
              </a:rPr>
              <a:t>- </a:t>
            </a:r>
            <a:r>
              <a:rPr lang="en-US" altLang="zh-TW" sz="2800" i="1"/>
              <a:t>z</a:t>
            </a:r>
            <a:r>
              <a:rPr lang="en-US" altLang="zh-TW" sz="2800"/>
              <a:t>| &lt; 1    </a:t>
            </a:r>
            <a:r>
              <a:rPr lang="en-US" altLang="zh-TW" sz="2800">
                <a:sym typeface="Symbol" pitchFamily="18" charset="2"/>
              </a:rPr>
              <a:t> </a:t>
            </a:r>
            <a:r>
              <a:rPr lang="en-US" altLang="zh-TW" sz="2800"/>
              <a:t>|</a:t>
            </a:r>
            <a:r>
              <a:rPr lang="en-US" altLang="zh-TW" sz="2800" i="1"/>
              <a:t>x</a:t>
            </a:r>
            <a:r>
              <a:rPr lang="en-US" altLang="zh-TW" sz="2800" i="1">
                <a:latin typeface="Symbol" pitchFamily="18" charset="2"/>
              </a:rPr>
              <a:t>- </a:t>
            </a:r>
            <a:r>
              <a:rPr lang="en-US" altLang="zh-TW" sz="2800" i="1"/>
              <a:t>z</a:t>
            </a:r>
            <a:r>
              <a:rPr lang="en-US" altLang="zh-TW" sz="2800"/>
              <a:t>| &lt; 1  </a:t>
            </a:r>
            <a:br>
              <a:rPr lang="en-US" altLang="zh-TW" sz="2800"/>
            </a:br>
            <a:r>
              <a:rPr lang="en-US" altLang="zh-TW" sz="2800"/>
              <a:t>    </a:t>
            </a:r>
            <a:r>
              <a:rPr lang="en-US" altLang="zh-TW" sz="2800">
                <a:solidFill>
                  <a:srgbClr val="0066FF"/>
                </a:solidFill>
                <a:sym typeface="Symbol" pitchFamily="18" charset="2"/>
              </a:rPr>
              <a:t> Not transitive</a:t>
            </a:r>
            <a:endParaRPr lang="en-US" altLang="zh-TW" sz="2800">
              <a:solidFill>
                <a:srgbClr val="0066FF"/>
              </a:solidFill>
              <a:sym typeface="Symbol" pitchFamily="18" charset="2"/>
            </a:endParaRPr>
          </a:p>
        </p:txBody>
      </p:sp>
      <p:sp>
        <p:nvSpPr>
          <p:cNvPr id="69640" name="Rectangle 12" title=""/>
          <p:cNvSpPr/>
          <p:nvPr/>
        </p:nvSpPr>
        <p:spPr>
          <a:xfrm>
            <a:off x="6248400" y="4876800"/>
            <a:ext cx="414338"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FF3300"/>
                </a:solidFill>
                <a:sym typeface="Wingdings 2" pitchFamily="18" charset="2"/>
              </a:rPr>
              <a:t></a:t>
            </a:r>
            <a:endParaRPr lang="zh-TW" altLang="en-US" sz="2800" b="1">
              <a:solidFill>
                <a:srgbClr val="FF3300"/>
              </a:solidFill>
              <a:sym typeface="Wingdings 2"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anim calcmode="lin" valueType="num">
                                      <p:cBhvr additive="base">
                                        <p:cTn id="7" dur="500" fill="hold"/>
                                        <p:tgtEl>
                                          <p:spTgt spid="69637"/>
                                        </p:tgtEl>
                                        <p:attrNameLst>
                                          <p:attrName>ppt_x</p:attrName>
                                        </p:attrNameLst>
                                      </p:cBhvr>
                                      <p:tavLst>
                                        <p:tav tm="0">
                                          <p:val>
                                            <p:strVal val="#ppt_x"/>
                                          </p:val>
                                        </p:tav>
                                        <p:tav tm="100000">
                                          <p:val>
                                            <p:strVal val="#ppt_x"/>
                                          </p:val>
                                        </p:tav>
                                      </p:tavLst>
                                    </p:anim>
                                    <p:anim calcmode="lin" valueType="num">
                                      <p:cBhvr additive="base">
                                        <p:cTn id="8" dur="500" fill="hold"/>
                                        <p:tgtEl>
                                          <p:spTgt spid="696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69638"/>
                                        </p:tgtEl>
                                        <p:attrNameLst>
                                          <p:attrName>style.visibility</p:attrName>
                                        </p:attrNameLst>
                                      </p:cBhvr>
                                      <p:to>
                                        <p:strVal val="visible"/>
                                      </p:to>
                                    </p:set>
                                    <p:anim calcmode="lin" valueType="num">
                                      <p:cBhvr additive="base">
                                        <p:cTn id="13" dur="500" fill="hold"/>
                                        <p:tgtEl>
                                          <p:spTgt spid="69638"/>
                                        </p:tgtEl>
                                        <p:attrNameLst>
                                          <p:attrName>ppt_x</p:attrName>
                                        </p:attrNameLst>
                                      </p:cBhvr>
                                      <p:tavLst>
                                        <p:tav tm="0">
                                          <p:val>
                                            <p:strVal val="#ppt_x"/>
                                          </p:val>
                                        </p:tav>
                                        <p:tav tm="100000">
                                          <p:val>
                                            <p:strVal val="#ppt_x"/>
                                          </p:val>
                                        </p:tav>
                                      </p:tavLst>
                                    </p:anim>
                                    <p:anim calcmode="lin" valueType="num">
                                      <p:cBhvr additive="base">
                                        <p:cTn id="14" dur="500" fill="hold"/>
                                        <p:tgtEl>
                                          <p:spTgt spid="6963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grpId="0" nodeType="clickEffect">
                                  <p:stCondLst>
                                    <p:cond delay="0"/>
                                  </p:stCondLst>
                                  <p:childTnLst>
                                    <p:set>
                                      <p:cBhvr>
                                        <p:cTn id="18" dur="1" fill="hold">
                                          <p:stCondLst>
                                            <p:cond delay="0"/>
                                          </p:stCondLst>
                                        </p:cTn>
                                        <p:tgtEl>
                                          <p:spTgt spid="69639"/>
                                        </p:tgtEl>
                                        <p:attrNameLst>
                                          <p:attrName>style.visibility</p:attrName>
                                        </p:attrNameLst>
                                      </p:cBhvr>
                                      <p:to>
                                        <p:strVal val="visible"/>
                                      </p:to>
                                    </p:set>
                                    <p:anim calcmode="lin" valueType="num">
                                      <p:cBhvr additive="base">
                                        <p:cTn id="19" dur="500" fill="hold"/>
                                        <p:tgtEl>
                                          <p:spTgt spid="69639"/>
                                        </p:tgtEl>
                                        <p:attrNameLst>
                                          <p:attrName>ppt_x</p:attrName>
                                        </p:attrNameLst>
                                      </p:cBhvr>
                                      <p:tavLst>
                                        <p:tav tm="0">
                                          <p:val>
                                            <p:strVal val="#ppt_x"/>
                                          </p:val>
                                        </p:tav>
                                        <p:tav tm="100000">
                                          <p:val>
                                            <p:strVal val="#ppt_x"/>
                                          </p:val>
                                        </p:tav>
                                      </p:tavLst>
                                    </p:anim>
                                    <p:anim calcmode="lin" valueType="num">
                                      <p:cBhvr additive="base">
                                        <p:cTn id="20" dur="500" fill="hold"/>
                                        <p:tgtEl>
                                          <p:spTgt spid="696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8" grpId="0"/>
      <p:bldP spid="69639"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6626" name="Title 1"/>
          <p:cNvSpPr>
            <a:spLocks noGrp="1"/>
          </p:cNvSpPr>
          <p:nvPr>
            <p:ph type="title"/>
          </p:nvPr>
        </p:nvSpPr>
        <p:spPr>
          <a:xfrm>
            <a:off x="533400" y="304800"/>
            <a:ext cx="8229600" cy="838200"/>
          </a:xfrm>
        </p:spPr>
        <p:txBody>
          <a:bodyPr/>
          <a:lstStyle/>
          <a:p>
            <a:r>
              <a:rPr lang="en-US" sz="2800" smtClean="0">
                <a:latin typeface="Times New Roman" pitchFamily="18" charset="0"/>
                <a:cs typeface="Times New Roman" pitchFamily="18" charset="0"/>
              </a:rPr>
              <a:t>Empty Set</a:t>
            </a:r>
          </a:p>
        </p:txBody>
      </p:sp>
      <p:sp>
        <p:nvSpPr>
          <p:cNvPr id="26627" name="Content Placeholder 2"/>
          <p:cNvSpPr>
            <a:spLocks noGrp="1"/>
          </p:cNvSpPr>
          <p:nvPr>
            <p:ph idx="1"/>
          </p:nvPr>
        </p:nvSpPr>
        <p:spPr>
          <a:xfrm>
            <a:off x="228600" y="990600"/>
            <a:ext cx="8915400" cy="5181600"/>
          </a:xfrm>
        </p:spPr>
        <p:txBody>
          <a:bodyPr/>
          <a:lstStyle/>
          <a:p>
            <a:pPr algn="just"/>
            <a:r>
              <a:rPr lang="en-US" sz="2400" smtClean="0">
                <a:latin typeface="Times New Roman" pitchFamily="18" charset="0"/>
                <a:cs typeface="Times New Roman" pitchFamily="18" charset="0"/>
              </a:rPr>
              <a:t>A set which does not contain any element is called an empty set, or the null set and it is denoted by ∅ (read as phi).</a:t>
            </a:r>
          </a:p>
          <a:p>
            <a:pPr algn="just"/>
            <a:r>
              <a:rPr lang="en-US" sz="2400" smtClean="0">
                <a:latin typeface="Times New Roman" pitchFamily="18" charset="0"/>
                <a:cs typeface="Times New Roman" pitchFamily="18" charset="0"/>
              </a:rPr>
              <a:t>In roster form, ∅ is denoted by {}.</a:t>
            </a:r>
          </a:p>
          <a:p>
            <a:pPr algn="just"/>
            <a:r>
              <a:rPr lang="en-US" sz="2400" smtClean="0">
                <a:latin typeface="Times New Roman" pitchFamily="18" charset="0"/>
                <a:cs typeface="Times New Roman" pitchFamily="18" charset="0"/>
              </a:rPr>
              <a:t> An empty set is a finite set, since the number of elements in an empty set is finite, i.e., 0.</a:t>
            </a:r>
          </a:p>
          <a:p>
            <a:pPr algn="just">
              <a:buFontTx/>
              <a:buNone/>
            </a:pPr>
            <a:r>
              <a:rPr lang="en-US" sz="2400" b="1" smtClean="0">
                <a:latin typeface="Times New Roman" pitchFamily="18" charset="0"/>
                <a:cs typeface="Times New Roman" pitchFamily="18" charset="0"/>
              </a:rPr>
              <a:t>Ex</a:t>
            </a:r>
            <a:r>
              <a:rPr lang="en-US" sz="2400" b="1"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sym typeface="Wingdings" pitchFamily="2" charset="2"/>
              </a:rPr>
              <a:t>(i)</a:t>
            </a:r>
            <a:r>
              <a:rPr lang="en-US" sz="2400" smtClean="0">
                <a:latin typeface="Times New Roman" pitchFamily="18" charset="0"/>
                <a:cs typeface="Times New Roman" pitchFamily="18" charset="0"/>
              </a:rPr>
              <a:t>The set of whole numbers less than 0.</a:t>
            </a:r>
          </a:p>
          <a:p>
            <a:pPr algn="just">
              <a:buFontTx/>
              <a:buNone/>
            </a:pPr>
            <a:r>
              <a:rPr lang="en-US" sz="2400" smtClean="0">
                <a:latin typeface="Times New Roman" pitchFamily="18" charset="0"/>
                <a:cs typeface="Times New Roman" pitchFamily="18" charset="0"/>
              </a:rPr>
              <a:t>      (ii)N = {x : x ∈ N, 3 &lt; x &lt; 4}. </a:t>
            </a:r>
          </a:p>
          <a:p>
            <a:pPr algn="just">
              <a:buFontTx/>
              <a:buNone/>
            </a:pPr>
            <a:r>
              <a:rPr lang="en-US" sz="2400" smtClean="0">
                <a:latin typeface="Times New Roman" pitchFamily="18" charset="0"/>
                <a:cs typeface="Times New Roman" pitchFamily="18" charset="0"/>
              </a:rPr>
              <a:t>      (iii)The set of all positive integers that are greater than their </a:t>
            </a:r>
          </a:p>
          <a:p>
            <a:pPr algn="just">
              <a:buFontTx/>
              <a:buNone/>
            </a:pPr>
            <a:r>
              <a:rPr lang="en-US" sz="2400" smtClean="0">
                <a:latin typeface="Times New Roman" pitchFamily="18" charset="0"/>
                <a:cs typeface="Times New Roman" pitchFamily="18" charset="0"/>
              </a:rPr>
              <a:t>            squares is the null set.</a:t>
            </a:r>
          </a:p>
          <a:p>
            <a:pPr>
              <a:buFontTx/>
              <a:buNone/>
            </a:pPr>
            <a:r>
              <a:rPr lang="en-US" sz="2400" smtClean="0"/>
              <a:t> </a:t>
            </a:r>
            <a:r>
              <a:rPr lang="en-US" sz="2400" b="1" smtClean="0">
                <a:latin typeface="Times New Roman" pitchFamily="18" charset="0"/>
                <a:cs typeface="Times New Roman" pitchFamily="18" charset="0"/>
              </a:rPr>
              <a:t>Note:</a:t>
            </a:r>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 ≠ {0} ∴ has no element.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{0} is a set which has one element 0.</a:t>
            </a:r>
            <a:r>
              <a:rPr lang="en-US" sz="2400" smtClean="0"/>
              <a:t> </a:t>
            </a:r>
            <a:br>
              <a:rPr lang="en-US" sz="2400" smtClean="0"/>
            </a:br>
            <a:endParaRPr lang="en-US" sz="2400" smtClean="0">
              <a:latin typeface="Times New Roman" pitchFamily="18" charset="0"/>
              <a:cs typeface="Times New Roman" pitchFamily="18" charset="0"/>
            </a:endParaRPr>
          </a:p>
        </p:txBody>
      </p:sp>
      <p:sp>
        <p:nvSpPr>
          <p:cNvPr id="26628" name="Slide Number Placeholder 3"/>
          <p:cNvSpPr>
            <a:spLocks noGrp="1"/>
          </p:cNvSpPr>
          <p:nvPr>
            <p:ph type="sldNum" sz="quarter" idx="11"/>
          </p:nvPr>
        </p:nvSpPr>
        <p:spPr>
          <a:noFill/>
        </p:spPr>
        <p:txBody>
          <a:bodyPr/>
          <a:lstStyle/>
          <a:p>
            <a:fld id="{7664BD5A-FD86-449A-9A22-C0D5016BBF08}" type="slidenum">
              <a:rPr lang="en-US"/>
              <a:t>11</a:t>
            </a:fld>
            <a:endParaRPr lang="en-US"/>
          </a:p>
        </p:txBody>
      </p:sp>
      <p:pic>
        <p:nvPicPr>
          <p:cNvPr id="26629" name="Picture 2" descr="Image result for empty set with example"/>
          <p:cNvPicPr>
            <a:picLocks noChangeAspect="1" noChangeArrowheads="1"/>
          </p:cNvPicPr>
          <p:nvPr/>
        </p:nvPicPr>
        <p:blipFill>
          <a:blip r:embed="rId2"/>
          <a:stretch>
            <a:fillRect/>
          </a:stretch>
        </p:blipFill>
        <p:spPr bwMode="auto">
          <a:xfrm>
            <a:off x="6629400" y="4648200"/>
            <a:ext cx="1371600" cy="1371600"/>
          </a:xfrm>
          <a:prstGeom prst="rect">
            <a:avLst/>
          </a:prstGeom>
          <a:noFill/>
          <a:ln w="9525">
            <a:noFill/>
            <a:miter lim="800000"/>
          </a:ln>
        </p:spPr>
      </p:pic>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0658" name="Rectangle 2" title=""/>
          <p:cNvSpPr/>
          <p:nvPr/>
        </p:nvSpPr>
        <p:spPr>
          <a:xfrm>
            <a:off x="381000" y="533400"/>
            <a:ext cx="8229600" cy="533400"/>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600"/>
              <a:t> Partial Orderings</a:t>
            </a:r>
            <a:endParaRPr lang="en-US" altLang="zh-TW" sz="3600"/>
          </a:p>
        </p:txBody>
      </p:sp>
      <p:sp>
        <p:nvSpPr>
          <p:cNvPr id="70659" name="Rectangle 3" title=""/>
          <p:cNvSpPr/>
          <p:nvPr/>
        </p:nvSpPr>
        <p:spPr>
          <a:xfrm>
            <a:off x="228600" y="1219200"/>
            <a:ext cx="8534400" cy="2133600"/>
          </a:xfrm>
          <a:prstGeom prst="rect">
            <a:avLst/>
          </a:prstGeom>
          <a:noFill/>
          <a:ln w="19050">
            <a:solidFill>
              <a:srgbClr val="000080"/>
            </a:solid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342900" lvl="0" indent="-342900" algn="just" eaLnBrk="1" hangingPunct="1">
              <a:lnSpc>
                <a:spcPct val="90000"/>
              </a:lnSpc>
              <a:spcBef>
                <a:spcPct val="20000"/>
              </a:spcBef>
              <a:buClr>
                <a:schemeClr val="bg2"/>
              </a:buClr>
              <a:buSzPct val="75000"/>
            </a:pPr>
            <a:r>
              <a:rPr lang="en-US" altLang="zh-TW" sz="2800"/>
              <a:t>  A relation </a:t>
            </a:r>
            <a:r>
              <a:rPr lang="en-US" altLang="zh-TW" sz="2800" i="1"/>
              <a:t>R</a:t>
            </a:r>
            <a:r>
              <a:rPr lang="en-US" altLang="zh-TW" sz="2800"/>
              <a:t> on a set </a:t>
            </a:r>
            <a:r>
              <a:rPr lang="en-US" altLang="zh-TW" sz="2800" i="1"/>
              <a:t>S </a:t>
            </a:r>
            <a:r>
              <a:rPr lang="en-US" altLang="zh-TW" sz="2800"/>
              <a:t>is called a </a:t>
            </a:r>
            <a:r>
              <a:rPr lang="en-US" altLang="zh-TW" sz="2800">
                <a:solidFill>
                  <a:srgbClr val="0066FF"/>
                </a:solidFill>
              </a:rPr>
              <a:t>partial ordering </a:t>
            </a:r>
            <a:r>
              <a:rPr lang="en-US" altLang="zh-TW" sz="2800"/>
              <a:t> or</a:t>
            </a:r>
            <a:r>
              <a:rPr lang="en-US" altLang="zh-TW" sz="2800">
                <a:solidFill>
                  <a:srgbClr val="0066FF"/>
                </a:solidFill>
              </a:rPr>
              <a:t> partial order</a:t>
            </a:r>
            <a:r>
              <a:rPr lang="en-US" altLang="zh-TW" sz="2800"/>
              <a:t> if it is reflexive, </a:t>
            </a:r>
            <a:r>
              <a:rPr lang="en-US" altLang="zh-TW" sz="2800">
                <a:solidFill>
                  <a:srgbClr val="FF3300"/>
                </a:solidFill>
              </a:rPr>
              <a:t>antisymmetric</a:t>
            </a:r>
            <a:r>
              <a:rPr lang="en-US" altLang="zh-TW" sz="2800"/>
              <a:t>, and transitive.  A set </a:t>
            </a:r>
            <a:r>
              <a:rPr lang="en-US" altLang="zh-TW" sz="2800" i="1"/>
              <a:t>S</a:t>
            </a:r>
            <a:r>
              <a:rPr lang="en-US" altLang="zh-TW" sz="2800"/>
              <a:t> together with a partial ordering </a:t>
            </a:r>
            <a:r>
              <a:rPr lang="en-US" altLang="zh-TW" sz="2800" i="1"/>
              <a:t>R</a:t>
            </a:r>
            <a:r>
              <a:rPr lang="en-US" altLang="zh-TW" sz="2800"/>
              <a:t> is called a </a:t>
            </a:r>
            <a:r>
              <a:rPr lang="en-US" altLang="zh-TW" sz="2800">
                <a:solidFill>
                  <a:srgbClr val="0066FF"/>
                </a:solidFill>
              </a:rPr>
              <a:t>partially ordered set</a:t>
            </a:r>
            <a:r>
              <a:rPr lang="en-US" altLang="zh-TW" sz="2800"/>
              <a:t>, or</a:t>
            </a:r>
            <a:r>
              <a:rPr lang="en-US" altLang="zh-TW" sz="2800">
                <a:solidFill>
                  <a:srgbClr val="0066FF"/>
                </a:solidFill>
              </a:rPr>
              <a:t> poset</a:t>
            </a:r>
            <a:r>
              <a:rPr lang="en-US" altLang="zh-TW" sz="2800"/>
              <a:t>, and is denoted by </a:t>
            </a:r>
            <a:r>
              <a:rPr lang="en-US" altLang="zh-TW" sz="2800">
                <a:solidFill>
                  <a:srgbClr val="0066FF"/>
                </a:solidFill>
              </a:rPr>
              <a:t>(</a:t>
            </a:r>
            <a:r>
              <a:rPr lang="en-US" altLang="zh-TW" sz="2800" i="1">
                <a:solidFill>
                  <a:srgbClr val="0066FF"/>
                </a:solidFill>
              </a:rPr>
              <a:t>S</a:t>
            </a:r>
            <a:r>
              <a:rPr lang="en-US" altLang="zh-TW" sz="2800">
                <a:solidFill>
                  <a:srgbClr val="0066FF"/>
                </a:solidFill>
              </a:rPr>
              <a:t>, </a:t>
            </a:r>
            <a:r>
              <a:rPr lang="en-US" altLang="zh-TW" sz="2800" i="1">
                <a:solidFill>
                  <a:srgbClr val="0066FF"/>
                </a:solidFill>
              </a:rPr>
              <a:t>R</a:t>
            </a:r>
            <a:r>
              <a:rPr lang="en-US" altLang="zh-TW" sz="2800">
                <a:solidFill>
                  <a:srgbClr val="0066FF"/>
                </a:solidFill>
              </a:rPr>
              <a:t>)</a:t>
            </a:r>
            <a:r>
              <a:rPr lang="en-US" altLang="zh-TW" sz="2800"/>
              <a:t>. </a:t>
            </a:r>
            <a:endParaRPr lang="en-US" altLang="zh-TW" sz="2800"/>
          </a:p>
        </p:txBody>
      </p:sp>
      <p:sp>
        <p:nvSpPr>
          <p:cNvPr id="70660" name="Text Box 5" title=""/>
          <p:cNvSpPr txBox="1"/>
          <p:nvPr/>
        </p:nvSpPr>
        <p:spPr>
          <a:xfrm>
            <a:off x="228600" y="3352800"/>
            <a:ext cx="8915400" cy="13731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1.</a:t>
            </a:r>
            <a:r>
              <a:rPr lang="en-US" altLang="zh-TW" sz="2800"/>
              <a:t> </a:t>
            </a:r>
            <a:endParaRPr lang="en-US" altLang="zh-TW" sz="2800"/>
          </a:p>
          <a:p>
            <a:pPr marL="0" lvl="0" indent="0" eaLnBrk="1" hangingPunct="1"/>
            <a:r>
              <a:rPr lang="en-US" altLang="zh-TW" sz="2800"/>
              <a:t>    Show that the “greater than or equal” (</a:t>
            </a:r>
            <a:r>
              <a:rPr lang="en-US" altLang="zh-TW" sz="2800">
                <a:sym typeface="Symbol" pitchFamily="18" charset="2"/>
              </a:rPr>
              <a:t>) is a partial ordering on the set of integers. </a:t>
            </a:r>
            <a:endParaRPr lang="en-US" altLang="zh-TW" sz="2800"/>
          </a:p>
        </p:txBody>
      </p:sp>
      <p:sp>
        <p:nvSpPr>
          <p:cNvPr id="70661" name="Text Box 7" title=""/>
          <p:cNvSpPr txBox="1"/>
          <p:nvPr/>
        </p:nvSpPr>
        <p:spPr>
          <a:xfrm>
            <a:off x="228600" y="4648200"/>
            <a:ext cx="1052513"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Sol :</a:t>
            </a:r>
            <a:r>
              <a:rPr lang="en-US" altLang="zh-TW" sz="2800"/>
              <a:t> </a:t>
            </a:r>
            <a:endParaRPr lang="en-US" altLang="zh-TW" sz="2800"/>
          </a:p>
        </p:txBody>
      </p:sp>
      <p:sp>
        <p:nvSpPr>
          <p:cNvPr id="70662" name="Text Box 11" title=""/>
          <p:cNvSpPr txBox="1"/>
          <p:nvPr/>
        </p:nvSpPr>
        <p:spPr>
          <a:xfrm>
            <a:off x="609600" y="5029200"/>
            <a:ext cx="7924800" cy="51911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 </a:t>
            </a:r>
            <a:r>
              <a:rPr lang="en-US" altLang="zh-TW" sz="2800" i="1"/>
              <a:t>x </a:t>
            </a:r>
            <a:r>
              <a:rPr lang="en-US" altLang="zh-TW" sz="2800">
                <a:sym typeface="Symbol" pitchFamily="18" charset="2"/>
              </a:rPr>
              <a:t></a:t>
            </a:r>
            <a:r>
              <a:rPr lang="en-US" altLang="zh-TW" sz="2800" i="1"/>
              <a:t> x</a:t>
            </a:r>
            <a:r>
              <a:rPr lang="en-US" altLang="zh-TW" sz="2800">
                <a:sym typeface="Symbol" pitchFamily="18" charset="2"/>
              </a:rPr>
              <a:t> </a:t>
            </a:r>
            <a:r>
              <a:rPr lang="en-US" altLang="zh-TW" sz="2800" i="1">
                <a:sym typeface="Symbol" pitchFamily="18" charset="2"/>
              </a:rPr>
              <a:t>x</a:t>
            </a:r>
            <a:r>
              <a:rPr lang="en-US" altLang="zh-TW" sz="2800">
                <a:sym typeface="Symbol" pitchFamily="18" charset="2"/>
              </a:rPr>
              <a:t></a:t>
            </a:r>
            <a:r>
              <a:rPr lang="en-US" altLang="zh-TW" sz="2800" b="1">
                <a:sym typeface="Symbol" pitchFamily="18" charset="2"/>
              </a:rPr>
              <a:t>Z</a:t>
            </a:r>
            <a:r>
              <a:rPr lang="en-US" altLang="zh-TW" sz="2800">
                <a:sym typeface="Symbol" pitchFamily="18" charset="2"/>
              </a:rPr>
              <a:t>                               </a:t>
            </a:r>
            <a:r>
              <a:rPr lang="en-US" altLang="zh-TW" sz="2800">
                <a:solidFill>
                  <a:srgbClr val="0066FF"/>
                </a:solidFill>
                <a:sym typeface="Symbol" pitchFamily="18" charset="2"/>
              </a:rPr>
              <a:t> reflexive</a:t>
            </a:r>
            <a:endParaRPr lang="en-US" altLang="zh-TW" sz="2800">
              <a:solidFill>
                <a:srgbClr val="0066FF"/>
              </a:solidFill>
              <a:sym typeface="Symbol" pitchFamily="18" charset="2"/>
            </a:endParaRPr>
          </a:p>
        </p:txBody>
      </p:sp>
      <p:sp>
        <p:nvSpPr>
          <p:cNvPr id="70663" name="Text Box 12" title=""/>
          <p:cNvSpPr txBox="1"/>
          <p:nvPr/>
        </p:nvSpPr>
        <p:spPr>
          <a:xfrm>
            <a:off x="609600" y="5486400"/>
            <a:ext cx="7924800" cy="51911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 If </a:t>
            </a:r>
            <a:r>
              <a:rPr lang="en-US" altLang="zh-TW" sz="2800" i="1"/>
              <a:t>x </a:t>
            </a:r>
            <a:r>
              <a:rPr lang="en-US" altLang="zh-TW" sz="2800">
                <a:sym typeface="Symbol" pitchFamily="18" charset="2"/>
              </a:rPr>
              <a:t></a:t>
            </a:r>
            <a:r>
              <a:rPr lang="en-US" altLang="zh-TW" sz="2800" i="1"/>
              <a:t> y</a:t>
            </a:r>
            <a:r>
              <a:rPr lang="en-US" altLang="zh-TW" sz="2800">
                <a:sym typeface="Symbol" pitchFamily="18" charset="2"/>
              </a:rPr>
              <a:t> and </a:t>
            </a:r>
            <a:r>
              <a:rPr lang="en-US" altLang="zh-TW" sz="2800" i="1"/>
              <a:t>y </a:t>
            </a:r>
            <a:r>
              <a:rPr lang="en-US" altLang="zh-TW" sz="2800">
                <a:sym typeface="Symbol" pitchFamily="18" charset="2"/>
              </a:rPr>
              <a:t></a:t>
            </a:r>
            <a:r>
              <a:rPr lang="en-US" altLang="zh-TW" sz="2800" i="1"/>
              <a:t> x </a:t>
            </a:r>
            <a:r>
              <a:rPr lang="en-US" altLang="zh-TW" sz="2800"/>
              <a:t>then</a:t>
            </a:r>
            <a:r>
              <a:rPr lang="en-US" altLang="zh-TW" sz="2800">
                <a:sym typeface="Symbol" pitchFamily="18" charset="2"/>
              </a:rPr>
              <a:t> </a:t>
            </a:r>
            <a:r>
              <a:rPr lang="en-US" altLang="zh-TW" sz="2800" i="1"/>
              <a:t>x = y.</a:t>
            </a:r>
            <a:r>
              <a:rPr lang="en-US" altLang="zh-TW" sz="2800">
                <a:sym typeface="Symbol" pitchFamily="18" charset="2"/>
              </a:rPr>
              <a:t>     </a:t>
            </a:r>
            <a:r>
              <a:rPr lang="en-US" altLang="zh-TW" sz="2800">
                <a:solidFill>
                  <a:srgbClr val="0066FF"/>
                </a:solidFill>
                <a:sym typeface="Symbol" pitchFamily="18" charset="2"/>
              </a:rPr>
              <a:t> antisymmetric</a:t>
            </a:r>
            <a:endParaRPr lang="en-US" altLang="zh-TW" sz="2800">
              <a:solidFill>
                <a:srgbClr val="0066FF"/>
              </a:solidFill>
              <a:sym typeface="Symbol" pitchFamily="18" charset="2"/>
            </a:endParaRPr>
          </a:p>
        </p:txBody>
      </p:sp>
      <p:sp>
        <p:nvSpPr>
          <p:cNvPr id="70664" name="Text Box 13" title=""/>
          <p:cNvSpPr txBox="1"/>
          <p:nvPr/>
        </p:nvSpPr>
        <p:spPr>
          <a:xfrm>
            <a:off x="609600" y="5943600"/>
            <a:ext cx="8077200" cy="51911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 </a:t>
            </a:r>
            <a:r>
              <a:rPr lang="en-US" altLang="zh-TW" sz="2800" i="1"/>
              <a:t>x </a:t>
            </a:r>
            <a:r>
              <a:rPr lang="en-US" altLang="zh-TW" sz="2800">
                <a:sym typeface="Symbol" pitchFamily="18" charset="2"/>
              </a:rPr>
              <a:t></a:t>
            </a:r>
            <a:r>
              <a:rPr lang="en-US" altLang="zh-TW" sz="2800" i="1"/>
              <a:t> y</a:t>
            </a:r>
            <a:r>
              <a:rPr lang="en-US" altLang="zh-TW" sz="2800">
                <a:sym typeface="Symbol" pitchFamily="18" charset="2"/>
              </a:rPr>
              <a:t>, </a:t>
            </a:r>
            <a:r>
              <a:rPr lang="en-US" altLang="zh-TW" sz="2800" i="1"/>
              <a:t>y </a:t>
            </a:r>
            <a:r>
              <a:rPr lang="en-US" altLang="zh-TW" sz="2800">
                <a:sym typeface="Symbol" pitchFamily="18" charset="2"/>
              </a:rPr>
              <a:t></a:t>
            </a:r>
            <a:r>
              <a:rPr lang="en-US" altLang="zh-TW" sz="2800" i="1"/>
              <a:t> z  </a:t>
            </a:r>
            <a:r>
              <a:rPr lang="en-US" altLang="zh-TW">
                <a:sym typeface="Symbol" pitchFamily="18" charset="2"/>
              </a:rPr>
              <a:t> </a:t>
            </a:r>
            <a:r>
              <a:rPr lang="en-US" altLang="zh-TW" sz="2800">
                <a:sym typeface="Symbol" pitchFamily="18" charset="2"/>
              </a:rPr>
              <a:t>  </a:t>
            </a:r>
            <a:r>
              <a:rPr lang="en-US" altLang="zh-TW" sz="2800"/>
              <a:t> </a:t>
            </a:r>
            <a:r>
              <a:rPr lang="en-US" altLang="zh-TW" sz="2800" i="1"/>
              <a:t>x </a:t>
            </a:r>
            <a:r>
              <a:rPr lang="en-US" altLang="zh-TW" sz="2800">
                <a:sym typeface="Symbol" pitchFamily="18" charset="2"/>
              </a:rPr>
              <a:t></a:t>
            </a:r>
            <a:r>
              <a:rPr lang="en-US" altLang="zh-TW" sz="2800" i="1"/>
              <a:t> z</a:t>
            </a:r>
            <a:r>
              <a:rPr lang="en-US" altLang="zh-TW" sz="2800"/>
              <a:t>                  </a:t>
            </a:r>
            <a:r>
              <a:rPr lang="en-US" altLang="zh-TW" sz="2800">
                <a:solidFill>
                  <a:srgbClr val="0066FF"/>
                </a:solidFill>
                <a:sym typeface="Symbol" pitchFamily="18" charset="2"/>
              </a:rPr>
              <a:t> transitive</a:t>
            </a:r>
            <a:endParaRPr lang="en-US" altLang="zh-TW" sz="2800">
              <a:solidFill>
                <a:srgbClr val="0066FF"/>
              </a:solidFill>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500" fill="hold"/>
                                        <p:tgtEl>
                                          <p:spTgt spid="70660"/>
                                        </p:tgtEl>
                                        <p:attrNameLst>
                                          <p:attrName>ppt_x</p:attrName>
                                        </p:attrNameLst>
                                      </p:cBhvr>
                                      <p:tavLst>
                                        <p:tav tm="0">
                                          <p:val>
                                            <p:strVal val="#ppt_x"/>
                                          </p:val>
                                        </p:tav>
                                        <p:tav tm="100000">
                                          <p:val>
                                            <p:strVal val="#ppt_x"/>
                                          </p:val>
                                        </p:tav>
                                      </p:tavLst>
                                    </p:anim>
                                    <p:anim calcmode="lin" valueType="num">
                                      <p:cBhvr additive="base">
                                        <p:cTn id="8" dur="500" fill="hold"/>
                                        <p:tgtEl>
                                          <p:spTgt spid="70660"/>
                                        </p:tgtEl>
                                        <p:attrNameLst>
                                          <p:attrName>ppt_y</p:attrName>
                                        </p:attrNameLst>
                                      </p:cBhvr>
                                      <p:tavLst>
                                        <p:tav tm="0">
                                          <p:val>
                                            <p:strVal val="1+#ppt_h/2"/>
                                          </p:val>
                                        </p:tav>
                                        <p:tav tm="100000">
                                          <p:val>
                                            <p:strVal val="#ppt_y"/>
                                          </p:val>
                                        </p:tav>
                                      </p:tavLst>
                                    </p:anim>
                                  </p:childTnLst>
                                </p:cTn>
                              </p:par>
                              <p:par>
                                <p:cTn id="9" presetID="2" presetClass="entr" presetSubtype="4" dur="500" fill="hold" grpId="0" nodeType="withEffect">
                                  <p:stCondLst>
                                    <p:cond delay="0"/>
                                  </p:stCondLst>
                                  <p:childTnLst>
                                    <p:set>
                                      <p:cBhvr>
                                        <p:cTn id="10" dur="1" fill="hold">
                                          <p:stCondLst>
                                            <p:cond delay="0"/>
                                          </p:stCondLst>
                                        </p:cTn>
                                        <p:tgtEl>
                                          <p:spTgt spid="70661"/>
                                        </p:tgtEl>
                                        <p:attrNameLst>
                                          <p:attrName>style.visibility</p:attrName>
                                        </p:attrNameLst>
                                      </p:cBhvr>
                                      <p:to>
                                        <p:strVal val="visible"/>
                                      </p:to>
                                    </p:set>
                                    <p:anim calcmode="lin" valueType="num">
                                      <p:cBhvr additive="base">
                                        <p:cTn id="11" dur="500" fill="hold"/>
                                        <p:tgtEl>
                                          <p:spTgt spid="70661"/>
                                        </p:tgtEl>
                                        <p:attrNameLst>
                                          <p:attrName>ppt_x</p:attrName>
                                        </p:attrNameLst>
                                      </p:cBhvr>
                                      <p:tavLst>
                                        <p:tav tm="0">
                                          <p:val>
                                            <p:strVal val="#ppt_x"/>
                                          </p:val>
                                        </p:tav>
                                        <p:tav tm="100000">
                                          <p:val>
                                            <p:strVal val="#ppt_x"/>
                                          </p:val>
                                        </p:tav>
                                      </p:tavLst>
                                    </p:anim>
                                    <p:anim calcmode="lin" valueType="num">
                                      <p:cBhvr additive="base">
                                        <p:cTn id="12" dur="500" fill="hold"/>
                                        <p:tgtEl>
                                          <p:spTgt spid="7066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dur="500" fill="hold" grpId="0" nodeType="clickEffect">
                                  <p:stCondLst>
                                    <p:cond delay="0"/>
                                  </p:stCondLst>
                                  <p:childTnLst>
                                    <p:set>
                                      <p:cBhvr>
                                        <p:cTn id="16" dur="1" fill="hold">
                                          <p:stCondLst>
                                            <p:cond delay="0"/>
                                          </p:stCondLst>
                                        </p:cTn>
                                        <p:tgtEl>
                                          <p:spTgt spid="70662"/>
                                        </p:tgtEl>
                                        <p:attrNameLst>
                                          <p:attrName>style.visibility</p:attrName>
                                        </p:attrNameLst>
                                      </p:cBhvr>
                                      <p:to>
                                        <p:strVal val="visible"/>
                                      </p:to>
                                    </p:set>
                                    <p:anim calcmode="lin" valueType="num">
                                      <p:cBhvr additive="base">
                                        <p:cTn id="17" dur="500" fill="hold"/>
                                        <p:tgtEl>
                                          <p:spTgt spid="70662"/>
                                        </p:tgtEl>
                                        <p:attrNameLst>
                                          <p:attrName>ppt_x</p:attrName>
                                        </p:attrNameLst>
                                      </p:cBhvr>
                                      <p:tavLst>
                                        <p:tav tm="0">
                                          <p:val>
                                            <p:strVal val="#ppt_x"/>
                                          </p:val>
                                        </p:tav>
                                        <p:tav tm="100000">
                                          <p:val>
                                            <p:strVal val="#ppt_x"/>
                                          </p:val>
                                        </p:tav>
                                      </p:tavLst>
                                    </p:anim>
                                    <p:anim calcmode="lin" valueType="num">
                                      <p:cBhvr additive="base">
                                        <p:cTn id="18" dur="500" fill="hold"/>
                                        <p:tgtEl>
                                          <p:spTgt spid="7066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dur="500" fill="hold" grpId="0" nodeType="clickEffect">
                                  <p:stCondLst>
                                    <p:cond delay="0"/>
                                  </p:stCondLst>
                                  <p:childTnLst>
                                    <p:set>
                                      <p:cBhvr>
                                        <p:cTn id="22" dur="1" fill="hold">
                                          <p:stCondLst>
                                            <p:cond delay="0"/>
                                          </p:stCondLst>
                                        </p:cTn>
                                        <p:tgtEl>
                                          <p:spTgt spid="70663"/>
                                        </p:tgtEl>
                                        <p:attrNameLst>
                                          <p:attrName>style.visibility</p:attrName>
                                        </p:attrNameLst>
                                      </p:cBhvr>
                                      <p:to>
                                        <p:strVal val="visible"/>
                                      </p:to>
                                    </p:set>
                                    <p:anim calcmode="lin" valueType="num">
                                      <p:cBhvr additive="base">
                                        <p:cTn id="23" dur="500" fill="hold"/>
                                        <p:tgtEl>
                                          <p:spTgt spid="70663"/>
                                        </p:tgtEl>
                                        <p:attrNameLst>
                                          <p:attrName>ppt_x</p:attrName>
                                        </p:attrNameLst>
                                      </p:cBhvr>
                                      <p:tavLst>
                                        <p:tav tm="0">
                                          <p:val>
                                            <p:strVal val="#ppt_x"/>
                                          </p:val>
                                        </p:tav>
                                        <p:tav tm="100000">
                                          <p:val>
                                            <p:strVal val="#ppt_x"/>
                                          </p:val>
                                        </p:tav>
                                      </p:tavLst>
                                    </p:anim>
                                    <p:anim calcmode="lin" valueType="num">
                                      <p:cBhvr additive="base">
                                        <p:cTn id="24" dur="500" fill="hold"/>
                                        <p:tgtEl>
                                          <p:spTgt spid="7066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dur="500" fill="hold" grpId="0" nodeType="clickEffect">
                                  <p:stCondLst>
                                    <p:cond delay="0"/>
                                  </p:stCondLst>
                                  <p:childTnLst>
                                    <p:set>
                                      <p:cBhvr>
                                        <p:cTn id="28" dur="1" fill="hold">
                                          <p:stCondLst>
                                            <p:cond delay="0"/>
                                          </p:stCondLst>
                                        </p:cTn>
                                        <p:tgtEl>
                                          <p:spTgt spid="70664"/>
                                        </p:tgtEl>
                                        <p:attrNameLst>
                                          <p:attrName>style.visibility</p:attrName>
                                        </p:attrNameLst>
                                      </p:cBhvr>
                                      <p:to>
                                        <p:strVal val="visible"/>
                                      </p:to>
                                    </p:set>
                                    <p:anim calcmode="lin" valueType="num">
                                      <p:cBhvr additive="base">
                                        <p:cTn id="29" dur="500" fill="hold"/>
                                        <p:tgtEl>
                                          <p:spTgt spid="70664"/>
                                        </p:tgtEl>
                                        <p:attrNameLst>
                                          <p:attrName>ppt_x</p:attrName>
                                        </p:attrNameLst>
                                      </p:cBhvr>
                                      <p:tavLst>
                                        <p:tav tm="0">
                                          <p:val>
                                            <p:strVal val="#ppt_x"/>
                                          </p:val>
                                        </p:tav>
                                        <p:tav tm="100000">
                                          <p:val>
                                            <p:strVal val="#ppt_x"/>
                                          </p:val>
                                        </p:tav>
                                      </p:tavLst>
                                    </p:anim>
                                    <p:anim calcmode="lin" valueType="num">
                                      <p:cBhvr additive="base">
                                        <p:cTn id="30" dur="500" fill="hold"/>
                                        <p:tgtEl>
                                          <p:spTgt spid="706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p:bldP spid="70662" grpId="0"/>
      <p:bldP spid="70663" grpId="0"/>
      <p:bldP spid="70664" grpId="0"/>
    </p:bldLst>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276" name="投影片編號版面配置區 4" title=""/>
          <p:cNvSpPr txBox="1">
            <a:spLocks noGrp="1"/>
          </p:cNvSpPr>
          <p:nvPr/>
        </p:nvSpPr>
        <p:spPr>
          <a:xfrm>
            <a:off x="7010400" y="6400800"/>
            <a:ext cx="21336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r>
              <a:rPr lang="en-US" altLang="zh-TW" sz="1200"/>
              <a:t>Ch8-</a:t>
            </a:r>
            <a:fld id="{1E4CD5E6-E9CE-4657-A1FA-CB7728F85358}" type="slidenum">
              <a:rPr lang="en-US" altLang="zh-TW" sz="1200"/>
              <a:t>111</a:t>
            </a:fld>
            <a:endParaRPr lang="en-US" altLang="zh-TW" sz="1200"/>
          </a:p>
        </p:txBody>
      </p:sp>
      <p:sp>
        <p:nvSpPr>
          <p:cNvPr id="11277" name="Text Box 5">
            <a:extLst>
              <a:ext uri="{FF2B5EF4-FFF2-40B4-BE49-F238E27FC236}"/>
            </a:extLst>
          </p:cNvPr>
          <p:cNvSpPr txBox="1">
            <a:spLocks noChangeArrowheads="1"/>
          </p:cNvSpPr>
          <p:nvPr/>
        </p:nvSpPr>
        <p:spPr bwMode="auto">
          <a:xfrm>
            <a:off x="228600" y="685800"/>
            <a:ext cx="8915400" cy="2227263"/>
          </a:xfrm>
          <a:prstGeom prst="rect">
            <a:avLst/>
          </a:prstGeom>
          <a:noFill/>
          <a:ln w="9525">
            <a:solidFill>
              <a:schemeClr val="tx1"/>
            </a:solid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2800" b="1" i="0" u="none" strike="noStrike" kern="1200" cap="none" spc="0" normalizeH="0" baseline="0" noProof="0">
                <a:ln>
                  <a:noFill/>
                </a:ln>
                <a:solidFill>
                  <a:srgbClr val="008000"/>
                </a:solidFill>
                <a:effectLst/>
                <a:uLnTx/>
                <a:uFillTx/>
                <a:latin typeface="Times New Roman" pitchFamily="18" charset="0"/>
                <a:ea typeface="新細明體" pitchFamily="18" charset="-120"/>
                <a:cs typeface="+mn-cs"/>
              </a:rPr>
              <a:t>Definition 2.</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The elements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a</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and</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b</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of a poset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S</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t>
            </a:r>
            <a:r>
              <a:rPr kumimoji="0" lang="en-US" altLang="zh-TW" sz="24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pitchFamily="18" charset="2"/>
              </a:rPr>
              <a:t>    </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are called </a:t>
            </a:r>
            <a:r>
              <a:rPr kumimoji="0" lang="en-US" altLang="zh-TW" sz="2800" b="0" i="0" u="none" strike="noStrike" kern="1200" cap="none" spc="0" normalizeH="0" baseline="0" noProof="0">
                <a:ln>
                  <a:noFill/>
                </a:ln>
                <a:solidFill>
                  <a:srgbClr val="0066FF"/>
                </a:solidFill>
                <a:effectLst/>
                <a:uLnTx/>
                <a:uFillTx/>
                <a:latin typeface="Times New Roman" pitchFamily="18" charset="0"/>
                <a:ea typeface="新細明體" pitchFamily="18" charset="-120"/>
                <a:cs typeface="+mn-cs"/>
              </a:rPr>
              <a:t>comparable</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if either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a</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b</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or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b</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a</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pitchFamily="18" charset="2"/>
              </a:rPr>
              <a:t>. When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a</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and</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b</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are elements of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Times New Roman" pitchFamily="18" charset="0"/>
              </a:rPr>
              <a:t>S</a:t>
            </a:r>
            <a:r>
              <a:rPr kumimoji="0" lang="en-US" altLang="zh-TW" sz="2800" b="0" i="0" u="none" strike="noStrike" kern="1200" cap="none" spc="300" normalizeH="0" baseline="0" noProof="0">
                <a:ln>
                  <a:noFill/>
                </a:ln>
                <a:solidFill>
                  <a:schemeClr val="tx1"/>
                </a:solidFill>
                <a:effectLst/>
                <a:uLnTx/>
                <a:uFillTx/>
                <a:latin typeface="Times New Roman" pitchFamily="18" charset="0"/>
                <a:ea typeface="新細明體" pitchFamily="18" charset="-120"/>
                <a:cs typeface="+mn-cs"/>
              </a:rPr>
              <a:t> </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such that neither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a</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b</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or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b</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a</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pitchFamily="18" charset="2"/>
              </a:rPr>
              <a:t>, </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a</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and</a:t>
            </a:r>
            <a:r>
              <a:rPr kumimoji="0" lang="en-US" altLang="zh-TW" sz="28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b</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 are called </a:t>
            </a:r>
            <a:r>
              <a:rPr kumimoji="0" lang="en-US" altLang="zh-TW" sz="2800" b="0" i="0" u="none" strike="noStrike" kern="1200" cap="none" spc="0" normalizeH="0" baseline="0" noProof="0">
                <a:ln>
                  <a:noFill/>
                </a:ln>
                <a:solidFill>
                  <a:srgbClr val="0066FF"/>
                </a:solidFill>
                <a:effectLst/>
                <a:uLnTx/>
                <a:uFillTx/>
                <a:latin typeface="Times New Roman" pitchFamily="18" charset="0"/>
                <a:ea typeface="新細明體" pitchFamily="18" charset="-120"/>
                <a:cs typeface="+mn-cs"/>
              </a:rPr>
              <a:t>incomparable</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rPr>
              <a:t>.</a:t>
            </a:r>
          </a:p>
        </p:txBody>
      </p:sp>
      <p:grpSp>
        <p:nvGrpSpPr>
          <p:cNvPr id="11278" name="Group 13" title=""/>
          <p:cNvGrpSpPr/>
          <p:nvPr/>
        </p:nvGrpSpPr>
        <p:grpSpPr>
          <a:xfrm>
            <a:off x="6248400" y="1143000"/>
            <a:ext cx="449263" cy="415925"/>
            <a:chOff x="2038" y="2064"/>
            <a:chExt cx="283" cy="262"/>
          </a:xfrm>
        </p:grpSpPr>
        <p:grpSp>
          <p:nvGrpSpPr>
            <p:cNvPr id="11298" name="Group 12" title=""/>
            <p:cNvGrpSpPr/>
            <p:nvPr/>
          </p:nvGrpSpPr>
          <p:grpSpPr>
            <a:xfrm>
              <a:off x="2038" y="2069"/>
              <a:ext cx="262" cy="257"/>
              <a:chOff x="2038" y="2069"/>
              <a:chExt cx="262" cy="257"/>
            </a:xfrm>
          </p:grpSpPr>
          <p:graphicFrame>
            <p:nvGraphicFramePr>
              <p:cNvPr id="11275" name="Object 10" title=""/>
              <p:cNvGraphicFramePr>
                <a:graphicFrameLocks noChangeAspect="1"/>
              </p:cNvGraphicFramePr>
              <p:nvPr/>
            </p:nvGraphicFramePr>
            <p:xfrm>
              <a:off x="2064" y="2090"/>
              <a:ext cx="236" cy="236"/>
            </p:xfrm>
            <a:graphic>
              <a:graphicData uri="http://schemas.openxmlformats.org/presentationml/2006/ole">
                <mc:AlternateContent>
                  <mc:Choice xmlns:v="urn:schemas-microsoft-com:vml" Requires="v">
                    <p:oleObj spid="_x0000_s1059" name="方程式" r:id="rId3" imgW="374650" imgH="374650" progId="Equation.3">
                      <p:embed/>
                    </p:oleObj>
                  </mc:Choice>
                  <mc:Fallback>
                    <p:oleObj name="方程式" r:id="rId3" imgW="374650" imgH="374650" progId="Equation.3">
                      <p:embed/>
                      <p:pic>
                        <p:nvPicPr>
                          <p:cNvPr id="0" name="OLE substitute image"/>
                          <p:cNvPicPr/>
                          <p:nvPr/>
                        </p:nvPicPr>
                        <p:blipFill>
                          <a:blip r:embed="rId4"/>
                          <a:stretch>
                            <a:fillRect/>
                          </a:stretch>
                        </p:blipFill>
                        <p:spPr>
                          <a:xfrm>
                            <a:off x="2064" y="2090"/>
                            <a:ext cx="236" cy="236"/>
                          </a:xfrm>
                          <a:prstGeom prst="rect">
                            <a:avLst/>
                          </a:prstGeom>
                          <a:noFill/>
                          <a:ln>
                            <a:noFill/>
                            <a:miter lim="800000"/>
                          </a:ln>
                          <a:effectLst/>
                        </p:spPr>
                      </p:pic>
                    </p:oleObj>
                  </mc:Fallback>
                </mc:AlternateContent>
              </a:graphicData>
            </a:graphic>
          </p:graphicFrame>
          <p:sp>
            <p:nvSpPr>
              <p:cNvPr id="11299" name="Rectangle 11" title=""/>
              <p:cNvSpPr/>
              <p:nvPr/>
            </p:nvSpPr>
            <p:spPr>
              <a:xfrm>
                <a:off x="2038" y="2069"/>
                <a:ext cx="240" cy="144"/>
              </a:xfrm>
              <a:prstGeom prst="rect">
                <a:avLst/>
              </a:prstGeom>
              <a:solidFill>
                <a:schemeClr val="bg1"/>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aphicFrame>
          <p:nvGraphicFramePr>
            <p:cNvPr id="11274" name="Object 9" title=""/>
            <p:cNvGraphicFramePr>
              <a:graphicFrameLocks noChangeAspect="1"/>
            </p:cNvGraphicFramePr>
            <p:nvPr/>
          </p:nvGraphicFramePr>
          <p:xfrm>
            <a:off x="2085" y="2064"/>
            <a:ext cx="236" cy="236"/>
          </p:xfrm>
          <a:graphic>
            <a:graphicData uri="http://schemas.openxmlformats.org/presentationml/2006/ole">
              <mc:AlternateContent>
                <mc:Choice xmlns:v="urn:schemas-microsoft-com:vml" Requires="v">
                  <p:oleObj spid="_x0000_s1060" name="方程式" r:id="rId5" imgW="374650" imgH="374650" progId="Equation.3">
                    <p:embed/>
                  </p:oleObj>
                </mc:Choice>
                <mc:Fallback>
                  <p:oleObj name="方程式" r:id="rId5" imgW="374650" imgH="374650" progId="Equation.3">
                    <p:embed/>
                    <p:pic>
                      <p:nvPicPr>
                        <p:cNvPr id="0" name="OLE substitute image"/>
                        <p:cNvPicPr/>
                        <p:nvPr/>
                      </p:nvPicPr>
                      <p:blipFill>
                        <a:blip r:embed="rId6"/>
                        <a:stretch>
                          <a:fillRect/>
                        </a:stretch>
                      </p:blipFill>
                      <p:spPr>
                        <a:xfrm>
                          <a:off x="2085" y="2064"/>
                          <a:ext cx="236" cy="236"/>
                        </a:xfrm>
                        <a:prstGeom prst="rect">
                          <a:avLst/>
                        </a:prstGeom>
                        <a:noFill/>
                        <a:ln>
                          <a:noFill/>
                          <a:miter lim="800000"/>
                        </a:ln>
                        <a:effectLst/>
                      </p:spPr>
                    </p:pic>
                  </p:oleObj>
                </mc:Fallback>
              </mc:AlternateContent>
            </a:graphicData>
          </a:graphic>
        </p:graphicFrame>
      </p:grpSp>
      <p:grpSp>
        <p:nvGrpSpPr>
          <p:cNvPr id="11279" name="Group 14" title=""/>
          <p:cNvGrpSpPr/>
          <p:nvPr/>
        </p:nvGrpSpPr>
        <p:grpSpPr>
          <a:xfrm>
            <a:off x="3733800" y="1600200"/>
            <a:ext cx="449263" cy="415925"/>
            <a:chOff x="2038" y="2064"/>
            <a:chExt cx="283" cy="262"/>
          </a:xfrm>
        </p:grpSpPr>
        <p:grpSp>
          <p:nvGrpSpPr>
            <p:cNvPr id="11296" name="Group 15" title=""/>
            <p:cNvGrpSpPr/>
            <p:nvPr/>
          </p:nvGrpSpPr>
          <p:grpSpPr>
            <a:xfrm>
              <a:off x="2038" y="2069"/>
              <a:ext cx="262" cy="257"/>
              <a:chOff x="2038" y="2069"/>
              <a:chExt cx="262" cy="257"/>
            </a:xfrm>
          </p:grpSpPr>
          <p:graphicFrame>
            <p:nvGraphicFramePr>
              <p:cNvPr id="11273" name="Object 16" title=""/>
              <p:cNvGraphicFramePr>
                <a:graphicFrameLocks noChangeAspect="1"/>
              </p:cNvGraphicFramePr>
              <p:nvPr/>
            </p:nvGraphicFramePr>
            <p:xfrm>
              <a:off x="2064" y="2090"/>
              <a:ext cx="236" cy="236"/>
            </p:xfrm>
            <a:graphic>
              <a:graphicData uri="http://schemas.openxmlformats.org/presentationml/2006/ole">
                <mc:AlternateContent>
                  <mc:Choice xmlns:v="urn:schemas-microsoft-com:vml" Requires="v">
                    <p:oleObj spid="_x0000_s1061" name="方程式" r:id="rId7" imgW="374650" imgH="374650" progId="Equation.3">
                      <p:embed/>
                    </p:oleObj>
                  </mc:Choice>
                  <mc:Fallback>
                    <p:oleObj name="方程式" r:id="rId7" imgW="374650" imgH="374650" progId="Equation.3">
                      <p:embed/>
                      <p:pic>
                        <p:nvPicPr>
                          <p:cNvPr id="0" name="OLE substitute image"/>
                          <p:cNvPicPr/>
                          <p:nvPr/>
                        </p:nvPicPr>
                        <p:blipFill>
                          <a:blip r:embed="rId4"/>
                          <a:stretch>
                            <a:fillRect/>
                          </a:stretch>
                        </p:blipFill>
                        <p:spPr>
                          <a:xfrm>
                            <a:off x="2064" y="2090"/>
                            <a:ext cx="236" cy="236"/>
                          </a:xfrm>
                          <a:prstGeom prst="rect">
                            <a:avLst/>
                          </a:prstGeom>
                          <a:noFill/>
                          <a:ln>
                            <a:noFill/>
                            <a:miter lim="800000"/>
                          </a:ln>
                          <a:effectLst/>
                        </p:spPr>
                      </p:pic>
                    </p:oleObj>
                  </mc:Fallback>
                </mc:AlternateContent>
              </a:graphicData>
            </a:graphic>
          </p:graphicFrame>
          <p:sp>
            <p:nvSpPr>
              <p:cNvPr id="11297" name="Rectangle 17" title=""/>
              <p:cNvSpPr/>
              <p:nvPr/>
            </p:nvSpPr>
            <p:spPr>
              <a:xfrm>
                <a:off x="2038" y="2069"/>
                <a:ext cx="240" cy="144"/>
              </a:xfrm>
              <a:prstGeom prst="rect">
                <a:avLst/>
              </a:prstGeom>
              <a:solidFill>
                <a:schemeClr val="bg1"/>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aphicFrame>
          <p:nvGraphicFramePr>
            <p:cNvPr id="11272" name="Object 18" title=""/>
            <p:cNvGraphicFramePr>
              <a:graphicFrameLocks noChangeAspect="1"/>
            </p:cNvGraphicFramePr>
            <p:nvPr/>
          </p:nvGraphicFramePr>
          <p:xfrm>
            <a:off x="2085" y="2064"/>
            <a:ext cx="236" cy="236"/>
          </p:xfrm>
          <a:graphic>
            <a:graphicData uri="http://schemas.openxmlformats.org/presentationml/2006/ole">
              <mc:AlternateContent>
                <mc:Choice xmlns:v="urn:schemas-microsoft-com:vml" Requires="v">
                  <p:oleObj spid="_x0000_s1062" name="方程式" r:id="rId8" imgW="374650" imgH="374650" progId="Equation.3">
                    <p:embed/>
                  </p:oleObj>
                </mc:Choice>
                <mc:Fallback>
                  <p:oleObj name="方程式" r:id="rId8" imgW="374650" imgH="374650" progId="Equation.3">
                    <p:embed/>
                    <p:pic>
                      <p:nvPicPr>
                        <p:cNvPr id="0" name="OLE substitute image"/>
                        <p:cNvPicPr/>
                        <p:nvPr/>
                      </p:nvPicPr>
                      <p:blipFill>
                        <a:blip r:embed="rId4"/>
                        <a:stretch>
                          <a:fillRect/>
                        </a:stretch>
                      </p:blipFill>
                      <p:spPr>
                        <a:xfrm>
                          <a:off x="2085" y="2064"/>
                          <a:ext cx="236" cy="236"/>
                        </a:xfrm>
                        <a:prstGeom prst="rect">
                          <a:avLst/>
                        </a:prstGeom>
                        <a:noFill/>
                        <a:ln>
                          <a:noFill/>
                          <a:miter lim="800000"/>
                        </a:ln>
                        <a:effectLst/>
                      </p:spPr>
                    </p:pic>
                  </p:oleObj>
                </mc:Fallback>
              </mc:AlternateContent>
            </a:graphicData>
          </a:graphic>
        </p:graphicFrame>
      </p:grpSp>
      <p:grpSp>
        <p:nvGrpSpPr>
          <p:cNvPr id="11280" name="Group 19" title=""/>
          <p:cNvGrpSpPr/>
          <p:nvPr/>
        </p:nvGrpSpPr>
        <p:grpSpPr>
          <a:xfrm>
            <a:off x="5105400" y="1600200"/>
            <a:ext cx="449263" cy="415925"/>
            <a:chOff x="2038" y="2064"/>
            <a:chExt cx="283" cy="262"/>
          </a:xfrm>
        </p:grpSpPr>
        <p:grpSp>
          <p:nvGrpSpPr>
            <p:cNvPr id="11294" name="Group 20" title=""/>
            <p:cNvGrpSpPr/>
            <p:nvPr/>
          </p:nvGrpSpPr>
          <p:grpSpPr>
            <a:xfrm>
              <a:off x="2038" y="2069"/>
              <a:ext cx="262" cy="257"/>
              <a:chOff x="2038" y="2069"/>
              <a:chExt cx="262" cy="257"/>
            </a:xfrm>
          </p:grpSpPr>
          <p:graphicFrame>
            <p:nvGraphicFramePr>
              <p:cNvPr id="11271" name="Object 21" title=""/>
              <p:cNvGraphicFramePr>
                <a:graphicFrameLocks noChangeAspect="1"/>
              </p:cNvGraphicFramePr>
              <p:nvPr/>
            </p:nvGraphicFramePr>
            <p:xfrm>
              <a:off x="2064" y="2090"/>
              <a:ext cx="236" cy="236"/>
            </p:xfrm>
            <a:graphic>
              <a:graphicData uri="http://schemas.openxmlformats.org/presentationml/2006/ole">
                <mc:AlternateContent>
                  <mc:Choice xmlns:v="urn:schemas-microsoft-com:vml" Requires="v">
                    <p:oleObj spid="_x0000_s1063" name="方程式" r:id="rId9" imgW="374650" imgH="374650" progId="Equation.3">
                      <p:embed/>
                    </p:oleObj>
                  </mc:Choice>
                  <mc:Fallback>
                    <p:oleObj name="方程式" r:id="rId9" imgW="374650" imgH="374650" progId="Equation.3">
                      <p:embed/>
                      <p:pic>
                        <p:nvPicPr>
                          <p:cNvPr id="0" name="OLE substitute image"/>
                          <p:cNvPicPr/>
                          <p:nvPr/>
                        </p:nvPicPr>
                        <p:blipFill>
                          <a:blip r:embed="rId4"/>
                          <a:stretch>
                            <a:fillRect/>
                          </a:stretch>
                        </p:blipFill>
                        <p:spPr>
                          <a:xfrm>
                            <a:off x="2064" y="2090"/>
                            <a:ext cx="236" cy="236"/>
                          </a:xfrm>
                          <a:prstGeom prst="rect">
                            <a:avLst/>
                          </a:prstGeom>
                          <a:noFill/>
                          <a:ln>
                            <a:noFill/>
                            <a:miter lim="800000"/>
                          </a:ln>
                          <a:effectLst/>
                        </p:spPr>
                      </p:pic>
                    </p:oleObj>
                  </mc:Fallback>
                </mc:AlternateContent>
              </a:graphicData>
            </a:graphic>
          </p:graphicFrame>
          <p:sp>
            <p:nvSpPr>
              <p:cNvPr id="11295" name="Rectangle 22" title=""/>
              <p:cNvSpPr/>
              <p:nvPr/>
            </p:nvSpPr>
            <p:spPr>
              <a:xfrm>
                <a:off x="2038" y="2069"/>
                <a:ext cx="240" cy="144"/>
              </a:xfrm>
              <a:prstGeom prst="rect">
                <a:avLst/>
              </a:prstGeom>
              <a:solidFill>
                <a:schemeClr val="bg1"/>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aphicFrame>
          <p:nvGraphicFramePr>
            <p:cNvPr id="11270" name="Object 23" title=""/>
            <p:cNvGraphicFramePr>
              <a:graphicFrameLocks noChangeAspect="1"/>
            </p:cNvGraphicFramePr>
            <p:nvPr/>
          </p:nvGraphicFramePr>
          <p:xfrm>
            <a:off x="2085" y="2064"/>
            <a:ext cx="236" cy="236"/>
          </p:xfrm>
          <a:graphic>
            <a:graphicData uri="http://schemas.openxmlformats.org/presentationml/2006/ole">
              <mc:AlternateContent>
                <mc:Choice xmlns:v="urn:schemas-microsoft-com:vml" Requires="v">
                  <p:oleObj spid="_x0000_s1064" name="方程式" r:id="rId10" imgW="374650" imgH="374650" progId="Equation.3">
                    <p:embed/>
                  </p:oleObj>
                </mc:Choice>
                <mc:Fallback>
                  <p:oleObj name="方程式" r:id="rId10" imgW="374650" imgH="374650" progId="Equation.3">
                    <p:embed/>
                    <p:pic>
                      <p:nvPicPr>
                        <p:cNvPr id="0" name="OLE substitute image"/>
                        <p:cNvPicPr/>
                        <p:nvPr/>
                      </p:nvPicPr>
                      <p:blipFill>
                        <a:blip r:embed="rId4"/>
                        <a:stretch>
                          <a:fillRect/>
                        </a:stretch>
                      </p:blipFill>
                      <p:spPr>
                        <a:xfrm>
                          <a:off x="2085" y="2064"/>
                          <a:ext cx="236" cy="236"/>
                        </a:xfrm>
                        <a:prstGeom prst="rect">
                          <a:avLst/>
                        </a:prstGeom>
                        <a:noFill/>
                        <a:ln>
                          <a:noFill/>
                          <a:miter lim="800000"/>
                        </a:ln>
                        <a:effectLst/>
                      </p:spPr>
                    </p:pic>
                  </p:oleObj>
                </mc:Fallback>
              </mc:AlternateContent>
            </a:graphicData>
          </a:graphic>
        </p:graphicFrame>
      </p:grpSp>
      <p:grpSp>
        <p:nvGrpSpPr>
          <p:cNvPr id="11281" name="Group 25" title=""/>
          <p:cNvGrpSpPr/>
          <p:nvPr/>
        </p:nvGrpSpPr>
        <p:grpSpPr>
          <a:xfrm>
            <a:off x="5486400" y="2057400"/>
            <a:ext cx="449263" cy="415925"/>
            <a:chOff x="2038" y="2064"/>
            <a:chExt cx="283" cy="262"/>
          </a:xfrm>
        </p:grpSpPr>
        <p:grpSp>
          <p:nvGrpSpPr>
            <p:cNvPr id="11292" name="Group 26" title=""/>
            <p:cNvGrpSpPr/>
            <p:nvPr/>
          </p:nvGrpSpPr>
          <p:grpSpPr>
            <a:xfrm>
              <a:off x="2038" y="2069"/>
              <a:ext cx="262" cy="257"/>
              <a:chOff x="2038" y="2069"/>
              <a:chExt cx="262" cy="257"/>
            </a:xfrm>
          </p:grpSpPr>
          <p:graphicFrame>
            <p:nvGraphicFramePr>
              <p:cNvPr id="11269" name="Object 27" title=""/>
              <p:cNvGraphicFramePr>
                <a:graphicFrameLocks noChangeAspect="1"/>
              </p:cNvGraphicFramePr>
              <p:nvPr/>
            </p:nvGraphicFramePr>
            <p:xfrm>
              <a:off x="2064" y="2090"/>
              <a:ext cx="236" cy="236"/>
            </p:xfrm>
            <a:graphic>
              <a:graphicData uri="http://schemas.openxmlformats.org/presentationml/2006/ole">
                <mc:AlternateContent>
                  <mc:Choice xmlns:v="urn:schemas-microsoft-com:vml" Requires="v">
                    <p:oleObj spid="_x0000_s1065" name="方程式" r:id="rId11" imgW="374650" imgH="374650" progId="Equation.3">
                      <p:embed/>
                    </p:oleObj>
                  </mc:Choice>
                  <mc:Fallback>
                    <p:oleObj name="方程式" r:id="rId11" imgW="374650" imgH="374650" progId="Equation.3">
                      <p:embed/>
                      <p:pic>
                        <p:nvPicPr>
                          <p:cNvPr id="0" name="OLE substitute image"/>
                          <p:cNvPicPr/>
                          <p:nvPr/>
                        </p:nvPicPr>
                        <p:blipFill>
                          <a:blip r:embed="rId4"/>
                          <a:stretch>
                            <a:fillRect/>
                          </a:stretch>
                        </p:blipFill>
                        <p:spPr>
                          <a:xfrm>
                            <a:off x="2064" y="2090"/>
                            <a:ext cx="236" cy="236"/>
                          </a:xfrm>
                          <a:prstGeom prst="rect">
                            <a:avLst/>
                          </a:prstGeom>
                          <a:noFill/>
                          <a:ln>
                            <a:noFill/>
                            <a:miter lim="800000"/>
                          </a:ln>
                          <a:effectLst/>
                        </p:spPr>
                      </p:pic>
                    </p:oleObj>
                  </mc:Fallback>
                </mc:AlternateContent>
              </a:graphicData>
            </a:graphic>
          </p:graphicFrame>
          <p:sp>
            <p:nvSpPr>
              <p:cNvPr id="11293" name="Rectangle 28" title=""/>
              <p:cNvSpPr/>
              <p:nvPr/>
            </p:nvSpPr>
            <p:spPr>
              <a:xfrm>
                <a:off x="2038" y="2069"/>
                <a:ext cx="240" cy="144"/>
              </a:xfrm>
              <a:prstGeom prst="rect">
                <a:avLst/>
              </a:prstGeom>
              <a:solidFill>
                <a:schemeClr val="bg1"/>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aphicFrame>
          <p:nvGraphicFramePr>
            <p:cNvPr id="11268" name="Object 29" title=""/>
            <p:cNvGraphicFramePr>
              <a:graphicFrameLocks noChangeAspect="1"/>
            </p:cNvGraphicFramePr>
            <p:nvPr/>
          </p:nvGraphicFramePr>
          <p:xfrm>
            <a:off x="2085" y="2064"/>
            <a:ext cx="236" cy="236"/>
          </p:xfrm>
          <a:graphic>
            <a:graphicData uri="http://schemas.openxmlformats.org/presentationml/2006/ole">
              <mc:AlternateContent>
                <mc:Choice xmlns:v="urn:schemas-microsoft-com:vml" Requires="v">
                  <p:oleObj spid="_x0000_s1066" name="方程式" r:id="rId12" imgW="374650" imgH="374650" progId="Equation.3">
                    <p:embed/>
                  </p:oleObj>
                </mc:Choice>
                <mc:Fallback>
                  <p:oleObj name="方程式" r:id="rId12" imgW="374650" imgH="374650" progId="Equation.3">
                    <p:embed/>
                    <p:pic>
                      <p:nvPicPr>
                        <p:cNvPr id="0" name="OLE substitute image"/>
                        <p:cNvPicPr/>
                        <p:nvPr/>
                      </p:nvPicPr>
                      <p:blipFill>
                        <a:blip r:embed="rId4"/>
                        <a:stretch>
                          <a:fillRect/>
                        </a:stretch>
                      </p:blipFill>
                      <p:spPr>
                        <a:xfrm>
                          <a:off x="2085" y="2064"/>
                          <a:ext cx="236" cy="236"/>
                        </a:xfrm>
                        <a:prstGeom prst="rect">
                          <a:avLst/>
                        </a:prstGeom>
                        <a:noFill/>
                        <a:ln>
                          <a:noFill/>
                          <a:miter lim="800000"/>
                        </a:ln>
                        <a:effectLst/>
                      </p:spPr>
                    </p:pic>
                  </p:oleObj>
                </mc:Fallback>
              </mc:AlternateContent>
            </a:graphicData>
          </a:graphic>
        </p:graphicFrame>
      </p:grpSp>
      <p:grpSp>
        <p:nvGrpSpPr>
          <p:cNvPr id="11282" name="Group 30" title=""/>
          <p:cNvGrpSpPr/>
          <p:nvPr/>
        </p:nvGrpSpPr>
        <p:grpSpPr>
          <a:xfrm>
            <a:off x="6858000" y="2057400"/>
            <a:ext cx="449263" cy="415925"/>
            <a:chOff x="2038" y="2064"/>
            <a:chExt cx="283" cy="262"/>
          </a:xfrm>
        </p:grpSpPr>
        <p:grpSp>
          <p:nvGrpSpPr>
            <p:cNvPr id="11290" name="Group 31" title=""/>
            <p:cNvGrpSpPr/>
            <p:nvPr/>
          </p:nvGrpSpPr>
          <p:grpSpPr>
            <a:xfrm>
              <a:off x="2038" y="2069"/>
              <a:ext cx="262" cy="257"/>
              <a:chOff x="2038" y="2069"/>
              <a:chExt cx="262" cy="257"/>
            </a:xfrm>
          </p:grpSpPr>
          <p:graphicFrame>
            <p:nvGraphicFramePr>
              <p:cNvPr id="11267" name="Object 32" title=""/>
              <p:cNvGraphicFramePr>
                <a:graphicFrameLocks noChangeAspect="1"/>
              </p:cNvGraphicFramePr>
              <p:nvPr/>
            </p:nvGraphicFramePr>
            <p:xfrm>
              <a:off x="2064" y="2090"/>
              <a:ext cx="236" cy="236"/>
            </p:xfrm>
            <a:graphic>
              <a:graphicData uri="http://schemas.openxmlformats.org/presentationml/2006/ole">
                <mc:AlternateContent>
                  <mc:Choice xmlns:v="urn:schemas-microsoft-com:vml" Requires="v">
                    <p:oleObj spid="_x0000_s1067" name="方程式" r:id="rId13" imgW="374650" imgH="374650" progId="Equation.3">
                      <p:embed/>
                    </p:oleObj>
                  </mc:Choice>
                  <mc:Fallback>
                    <p:oleObj name="方程式" r:id="rId13" imgW="374650" imgH="374650" progId="Equation.3">
                      <p:embed/>
                      <p:pic>
                        <p:nvPicPr>
                          <p:cNvPr id="0" name="OLE substitute image"/>
                          <p:cNvPicPr/>
                          <p:nvPr/>
                        </p:nvPicPr>
                        <p:blipFill>
                          <a:blip r:embed="rId4"/>
                          <a:stretch>
                            <a:fillRect/>
                          </a:stretch>
                        </p:blipFill>
                        <p:spPr>
                          <a:xfrm>
                            <a:off x="2064" y="2090"/>
                            <a:ext cx="236" cy="236"/>
                          </a:xfrm>
                          <a:prstGeom prst="rect">
                            <a:avLst/>
                          </a:prstGeom>
                          <a:noFill/>
                          <a:ln>
                            <a:noFill/>
                            <a:miter lim="800000"/>
                          </a:ln>
                          <a:effectLst/>
                        </p:spPr>
                      </p:pic>
                    </p:oleObj>
                  </mc:Fallback>
                </mc:AlternateContent>
              </a:graphicData>
            </a:graphic>
          </p:graphicFrame>
          <p:sp>
            <p:nvSpPr>
              <p:cNvPr id="11291" name="Rectangle 33" title=""/>
              <p:cNvSpPr/>
              <p:nvPr/>
            </p:nvSpPr>
            <p:spPr>
              <a:xfrm>
                <a:off x="2038" y="2069"/>
                <a:ext cx="240" cy="144"/>
              </a:xfrm>
              <a:prstGeom prst="rect">
                <a:avLst/>
              </a:prstGeom>
              <a:solidFill>
                <a:schemeClr val="bg1"/>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aphicFrame>
          <p:nvGraphicFramePr>
            <p:cNvPr id="11266" name="Object 34" title=""/>
            <p:cNvGraphicFramePr>
              <a:graphicFrameLocks noChangeAspect="1"/>
            </p:cNvGraphicFramePr>
            <p:nvPr/>
          </p:nvGraphicFramePr>
          <p:xfrm>
            <a:off x="2085" y="2064"/>
            <a:ext cx="236" cy="236"/>
          </p:xfrm>
          <a:graphic>
            <a:graphicData uri="http://schemas.openxmlformats.org/presentationml/2006/ole">
              <mc:AlternateContent>
                <mc:Choice xmlns:v="urn:schemas-microsoft-com:vml" Requires="v">
                  <p:oleObj spid="_x0000_s1068" name="方程式" r:id="rId14" imgW="374650" imgH="374650" progId="Equation.3">
                    <p:embed/>
                  </p:oleObj>
                </mc:Choice>
                <mc:Fallback>
                  <p:oleObj name="方程式" r:id="rId14" imgW="374650" imgH="374650" progId="Equation.3">
                    <p:embed/>
                    <p:pic>
                      <p:nvPicPr>
                        <p:cNvPr id="0" name="OLE substitute image"/>
                        <p:cNvPicPr/>
                        <p:nvPr/>
                      </p:nvPicPr>
                      <p:blipFill>
                        <a:blip r:embed="rId4"/>
                        <a:stretch>
                          <a:fillRect/>
                        </a:stretch>
                      </p:blipFill>
                      <p:spPr>
                        <a:xfrm>
                          <a:off x="2085" y="2064"/>
                          <a:ext cx="236" cy="236"/>
                        </a:xfrm>
                        <a:prstGeom prst="rect">
                          <a:avLst/>
                        </a:prstGeom>
                        <a:noFill/>
                        <a:ln>
                          <a:noFill/>
                          <a:miter lim="800000"/>
                        </a:ln>
                        <a:effectLst/>
                      </p:spPr>
                    </p:pic>
                  </p:oleObj>
                </mc:Fallback>
              </mc:AlternateContent>
            </a:graphicData>
          </a:graphic>
        </p:graphicFrame>
      </p:grpSp>
      <p:sp>
        <p:nvSpPr>
          <p:cNvPr id="11283" name="Text Box 5" title=""/>
          <p:cNvSpPr txBox="1"/>
          <p:nvPr/>
        </p:nvSpPr>
        <p:spPr>
          <a:xfrm>
            <a:off x="228600" y="3048000"/>
            <a:ext cx="8915400" cy="13731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5.</a:t>
            </a:r>
            <a:r>
              <a:rPr lang="en-US" altLang="zh-TW" sz="2800"/>
              <a:t> </a:t>
            </a:r>
            <a:endParaRPr lang="en-US" altLang="zh-TW" sz="2800"/>
          </a:p>
          <a:p>
            <a:pPr marL="0" lvl="0" indent="0" eaLnBrk="1" hangingPunct="1"/>
            <a:r>
              <a:rPr lang="en-US" altLang="zh-TW" sz="2800"/>
              <a:t>    In the poset (</a:t>
            </a:r>
            <a:r>
              <a:rPr lang="en-US" altLang="zh-TW" sz="2800" b="1"/>
              <a:t>Z</a:t>
            </a:r>
            <a:r>
              <a:rPr lang="en-US" altLang="zh-TW" sz="2800" baseline="30000"/>
              <a:t>+</a:t>
            </a:r>
            <a:r>
              <a:rPr lang="en-US" altLang="zh-TW" sz="2800"/>
              <a:t>, |), are the integers 3 and 9 comparable? Are 5 and 7 comparable?</a:t>
            </a:r>
            <a:r>
              <a:rPr lang="en-US" altLang="zh-TW" sz="2800">
                <a:sym typeface="Symbol" pitchFamily="18" charset="2"/>
              </a:rPr>
              <a:t> </a:t>
            </a:r>
            <a:endParaRPr lang="en-US" altLang="zh-TW" sz="2800"/>
          </a:p>
        </p:txBody>
      </p:sp>
      <p:sp>
        <p:nvSpPr>
          <p:cNvPr id="11284" name="Text Box 7" title=""/>
          <p:cNvSpPr txBox="1"/>
          <p:nvPr/>
        </p:nvSpPr>
        <p:spPr>
          <a:xfrm>
            <a:off x="228600" y="4495800"/>
            <a:ext cx="1052513"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Sol :</a:t>
            </a:r>
            <a:r>
              <a:rPr lang="en-US" altLang="zh-TW" sz="2800"/>
              <a:t> </a:t>
            </a:r>
            <a:endParaRPr lang="en-US" altLang="zh-TW" sz="2800"/>
          </a:p>
        </p:txBody>
      </p:sp>
      <p:sp>
        <p:nvSpPr>
          <p:cNvPr id="11285" name="Text Box 11" title=""/>
          <p:cNvSpPr txBox="1"/>
          <p:nvPr/>
        </p:nvSpPr>
        <p:spPr>
          <a:xfrm>
            <a:off x="533400" y="5105400"/>
            <a:ext cx="7924800" cy="51911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3|9</a:t>
            </a:r>
            <a:r>
              <a:rPr lang="en-US" altLang="zh-TW" sz="2800">
                <a:sym typeface="Symbol" pitchFamily="18" charset="2"/>
              </a:rPr>
              <a:t>    </a:t>
            </a:r>
            <a:r>
              <a:rPr lang="en-US" altLang="zh-TW" sz="2800"/>
              <a:t>comparable</a:t>
            </a:r>
            <a:endParaRPr lang="en-US" altLang="zh-TW" sz="2800"/>
          </a:p>
        </p:txBody>
      </p:sp>
      <p:grpSp>
        <p:nvGrpSpPr>
          <p:cNvPr id="11286" name="Group 42" title=""/>
          <p:cNvGrpSpPr/>
          <p:nvPr/>
        </p:nvGrpSpPr>
        <p:grpSpPr>
          <a:xfrm>
            <a:off x="533400" y="5791200"/>
            <a:ext cx="7924800" cy="519113"/>
            <a:chOff x="336" y="3648"/>
            <a:chExt cx="4992" cy="327"/>
          </a:xfrm>
        </p:grpSpPr>
        <p:sp>
          <p:nvSpPr>
            <p:cNvPr id="11287" name="Text Box 11" title=""/>
            <p:cNvSpPr txBox="1"/>
            <p:nvPr/>
          </p:nvSpPr>
          <p:spPr>
            <a:xfrm>
              <a:off x="336" y="3648"/>
              <a:ext cx="4992" cy="32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ym typeface="Wingdings" pitchFamily="2" charset="2"/>
                </a:rPr>
                <a:t>5</a:t>
              </a:r>
              <a:r>
                <a:rPr lang="en-US" altLang="zh-TW" sz="2000">
                  <a:sym typeface="Wingdings" pitchFamily="2" charset="2"/>
                </a:rPr>
                <a:t> </a:t>
              </a:r>
              <a:r>
                <a:rPr lang="en-US" altLang="zh-TW" sz="2800">
                  <a:sym typeface="Wingdings" pitchFamily="2" charset="2"/>
                </a:rPr>
                <a:t>| 7 and 7</a:t>
              </a:r>
              <a:r>
                <a:rPr lang="en-US" altLang="zh-TW" sz="2000">
                  <a:sym typeface="Wingdings" pitchFamily="2" charset="2"/>
                </a:rPr>
                <a:t> </a:t>
              </a:r>
              <a:r>
                <a:rPr lang="en-US" altLang="zh-TW" sz="2800">
                  <a:sym typeface="Wingdings" pitchFamily="2" charset="2"/>
                </a:rPr>
                <a:t>| 5</a:t>
              </a:r>
              <a:r>
                <a:rPr lang="en-US" altLang="zh-TW" sz="2800">
                  <a:sym typeface="Symbol" pitchFamily="18" charset="2"/>
                </a:rPr>
                <a:t>  in</a:t>
              </a:r>
              <a:r>
                <a:rPr lang="en-US" altLang="zh-TW" sz="2800"/>
                <a:t>comparable</a:t>
              </a:r>
              <a:endParaRPr lang="en-US" altLang="zh-TW" sz="2800"/>
            </a:p>
          </p:txBody>
        </p:sp>
        <p:cxnSp>
          <p:nvCxnSpPr>
            <p:cNvPr id="11288" name="Line 40" title=""/>
            <p:cNvCxnSpPr/>
            <p:nvPr/>
          </p:nvCxnSpPr>
          <p:spPr>
            <a:xfrm flipH="1">
              <a:off x="499" y="3730"/>
              <a:ext cx="96" cy="193"/>
            </a:xfrm>
            <a:prstGeom prst="line">
              <a:avLst/>
            </a:prstGeom>
            <a:noFill/>
            <a:ln>
              <a:solidFill>
                <a:schemeClr val="tx1"/>
              </a:solidFill>
              <a:miter lim="800000"/>
            </a:ln>
          </p:spPr>
        </p:cxnSp>
        <p:cxnSp>
          <p:nvCxnSpPr>
            <p:cNvPr id="11289" name="Line 41" title=""/>
            <p:cNvCxnSpPr/>
            <p:nvPr/>
          </p:nvCxnSpPr>
          <p:spPr>
            <a:xfrm flipH="1">
              <a:off x="1304" y="3744"/>
              <a:ext cx="96" cy="192"/>
            </a:xfrm>
            <a:prstGeom prst="line">
              <a:avLst/>
            </a:prstGeom>
            <a:noFill/>
            <a:ln>
              <a:solidFill>
                <a:schemeClr val="tx1"/>
              </a:solidFill>
              <a:miter lim="800000"/>
            </a:ln>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11283"/>
                                        </p:tgtEl>
                                        <p:attrNameLst>
                                          <p:attrName>style.visibility</p:attrName>
                                        </p:attrNameLst>
                                      </p:cBhvr>
                                      <p:to>
                                        <p:strVal val="visible"/>
                                      </p:to>
                                    </p:set>
                                    <p:anim calcmode="lin" valueType="num">
                                      <p:cBhvr additive="base">
                                        <p:cTn id="7" dur="500" fill="hold"/>
                                        <p:tgtEl>
                                          <p:spTgt spid="11283"/>
                                        </p:tgtEl>
                                        <p:attrNameLst>
                                          <p:attrName>ppt_x</p:attrName>
                                        </p:attrNameLst>
                                      </p:cBhvr>
                                      <p:tavLst>
                                        <p:tav tm="0">
                                          <p:val>
                                            <p:strVal val="#ppt_x"/>
                                          </p:val>
                                        </p:tav>
                                        <p:tav tm="100000">
                                          <p:val>
                                            <p:strVal val="#ppt_x"/>
                                          </p:val>
                                        </p:tav>
                                      </p:tavLst>
                                    </p:anim>
                                    <p:anim calcmode="lin" valueType="num">
                                      <p:cBhvr additive="base">
                                        <p:cTn id="8" dur="500" fill="hold"/>
                                        <p:tgtEl>
                                          <p:spTgt spid="11283"/>
                                        </p:tgtEl>
                                        <p:attrNameLst>
                                          <p:attrName>ppt_y</p:attrName>
                                        </p:attrNameLst>
                                      </p:cBhvr>
                                      <p:tavLst>
                                        <p:tav tm="0">
                                          <p:val>
                                            <p:strVal val="1+#ppt_h/2"/>
                                          </p:val>
                                        </p:tav>
                                        <p:tav tm="100000">
                                          <p:val>
                                            <p:strVal val="#ppt_y"/>
                                          </p:val>
                                        </p:tav>
                                      </p:tavLst>
                                    </p:anim>
                                  </p:childTnLst>
                                </p:cTn>
                              </p:par>
                              <p:par>
                                <p:cTn id="9" presetID="2" presetClass="entr" presetSubtype="4" dur="500" fill="hold" grpId="0" nodeType="withEffect">
                                  <p:stCondLst>
                                    <p:cond delay="0"/>
                                  </p:stCondLst>
                                  <p:childTnLst>
                                    <p:set>
                                      <p:cBhvr>
                                        <p:cTn id="10" dur="1" fill="hold">
                                          <p:stCondLst>
                                            <p:cond delay="0"/>
                                          </p:stCondLst>
                                        </p:cTn>
                                        <p:tgtEl>
                                          <p:spTgt spid="11284"/>
                                        </p:tgtEl>
                                        <p:attrNameLst>
                                          <p:attrName>style.visibility</p:attrName>
                                        </p:attrNameLst>
                                      </p:cBhvr>
                                      <p:to>
                                        <p:strVal val="visible"/>
                                      </p:to>
                                    </p:set>
                                    <p:anim calcmode="lin" valueType="num">
                                      <p:cBhvr additive="base">
                                        <p:cTn id="11" dur="500" fill="hold"/>
                                        <p:tgtEl>
                                          <p:spTgt spid="11284"/>
                                        </p:tgtEl>
                                        <p:attrNameLst>
                                          <p:attrName>ppt_x</p:attrName>
                                        </p:attrNameLst>
                                      </p:cBhvr>
                                      <p:tavLst>
                                        <p:tav tm="0">
                                          <p:val>
                                            <p:strVal val="#ppt_x"/>
                                          </p:val>
                                        </p:tav>
                                        <p:tav tm="100000">
                                          <p:val>
                                            <p:strVal val="#ppt_x"/>
                                          </p:val>
                                        </p:tav>
                                      </p:tavLst>
                                    </p:anim>
                                    <p:anim calcmode="lin" valueType="num">
                                      <p:cBhvr additive="base">
                                        <p:cTn id="12" dur="500" fill="hold"/>
                                        <p:tgtEl>
                                          <p:spTgt spid="1128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dur="500" fill="hold" grpId="0" nodeType="clickEffect">
                                  <p:stCondLst>
                                    <p:cond delay="0"/>
                                  </p:stCondLst>
                                  <p:childTnLst>
                                    <p:set>
                                      <p:cBhvr>
                                        <p:cTn id="16" dur="1" fill="hold">
                                          <p:stCondLst>
                                            <p:cond delay="0"/>
                                          </p:stCondLst>
                                        </p:cTn>
                                        <p:tgtEl>
                                          <p:spTgt spid="11285"/>
                                        </p:tgtEl>
                                        <p:attrNameLst>
                                          <p:attrName>style.visibility</p:attrName>
                                        </p:attrNameLst>
                                      </p:cBhvr>
                                      <p:to>
                                        <p:strVal val="visible"/>
                                      </p:to>
                                    </p:set>
                                    <p:anim calcmode="lin" valueType="num">
                                      <p:cBhvr additive="base">
                                        <p:cTn id="17" dur="500" fill="hold"/>
                                        <p:tgtEl>
                                          <p:spTgt spid="11285"/>
                                        </p:tgtEl>
                                        <p:attrNameLst>
                                          <p:attrName>ppt_x</p:attrName>
                                        </p:attrNameLst>
                                      </p:cBhvr>
                                      <p:tavLst>
                                        <p:tav tm="0">
                                          <p:val>
                                            <p:strVal val="#ppt_x"/>
                                          </p:val>
                                        </p:tav>
                                        <p:tav tm="100000">
                                          <p:val>
                                            <p:strVal val="#ppt_x"/>
                                          </p:val>
                                        </p:tav>
                                      </p:tavLst>
                                    </p:anim>
                                    <p:anim calcmode="lin" valueType="num">
                                      <p:cBhvr additive="base">
                                        <p:cTn id="18" dur="500" fill="hold"/>
                                        <p:tgtEl>
                                          <p:spTgt spid="1128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dur="500" fill="hold" nodeType="clickEffect">
                                  <p:stCondLst>
                                    <p:cond delay="0"/>
                                  </p:stCondLst>
                                  <p:childTnLst>
                                    <p:set>
                                      <p:cBhvr>
                                        <p:cTn id="22" dur="1" fill="hold">
                                          <p:stCondLst>
                                            <p:cond delay="0"/>
                                          </p:stCondLst>
                                        </p:cTn>
                                        <p:tgtEl>
                                          <p:spTgt spid="11286"/>
                                        </p:tgtEl>
                                        <p:attrNameLst>
                                          <p:attrName>style.visibility</p:attrName>
                                        </p:attrNameLst>
                                      </p:cBhvr>
                                      <p:to>
                                        <p:strVal val="visible"/>
                                      </p:to>
                                    </p:set>
                                    <p:anim calcmode="lin" valueType="num">
                                      <p:cBhvr additive="base">
                                        <p:cTn id="23" dur="500" fill="hold"/>
                                        <p:tgtEl>
                                          <p:spTgt spid="11286"/>
                                        </p:tgtEl>
                                        <p:attrNameLst>
                                          <p:attrName>ppt_x</p:attrName>
                                        </p:attrNameLst>
                                      </p:cBhvr>
                                      <p:tavLst>
                                        <p:tav tm="0">
                                          <p:val>
                                            <p:strVal val="#ppt_x"/>
                                          </p:val>
                                        </p:tav>
                                        <p:tav tm="100000">
                                          <p:val>
                                            <p:strVal val="#ppt_x"/>
                                          </p:val>
                                        </p:tav>
                                      </p:tavLst>
                                    </p:anim>
                                    <p:anim calcmode="lin" valueType="num">
                                      <p:cBhvr additive="base">
                                        <p:cTn id="24" dur="500" fill="hold"/>
                                        <p:tgtEl>
                                          <p:spTgt spid="11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3" grpId="0"/>
      <p:bldP spid="11284" grpId="0"/>
      <p:bldP spid="11285" grpId="0"/>
    </p:bldLst>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294" name="投影片編號版面配置區 4" title=""/>
          <p:cNvSpPr txBox="1">
            <a:spLocks noGrp="1"/>
          </p:cNvSpPr>
          <p:nvPr/>
        </p:nvSpPr>
        <p:spPr>
          <a:xfrm>
            <a:off x="7010400" y="6400800"/>
            <a:ext cx="21336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r>
              <a:rPr lang="en-US" altLang="zh-TW" sz="1200"/>
              <a:t>Ch8-</a:t>
            </a:r>
            <a:fld id="{4C9AE1E7-89BF-466C-81D4-02964110AD86}" type="slidenum">
              <a:rPr lang="en-US" altLang="zh-TW" sz="1200"/>
              <a:t>112</a:t>
            </a:fld>
            <a:endParaRPr lang="en-US" altLang="zh-TW" sz="1200"/>
          </a:p>
        </p:txBody>
      </p:sp>
      <p:sp>
        <p:nvSpPr>
          <p:cNvPr id="12295" name="Text Box 5" title=""/>
          <p:cNvSpPr txBox="1"/>
          <p:nvPr/>
        </p:nvSpPr>
        <p:spPr>
          <a:xfrm>
            <a:off x="107950" y="685800"/>
            <a:ext cx="8991600" cy="2246313"/>
          </a:xfrm>
          <a:prstGeom prst="rect">
            <a:avLst/>
          </a:prstGeom>
          <a:noFill/>
          <a:ln>
            <a:solidFill>
              <a:schemeClr val="tx1"/>
            </a:solid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Definition 3.</a:t>
            </a:r>
            <a:r>
              <a:rPr lang="en-US" altLang="zh-TW" sz="2800"/>
              <a:t> If (</a:t>
            </a:r>
            <a:r>
              <a:rPr lang="en-US" altLang="zh-TW" sz="2800" i="1">
                <a:ea typeface="Times New Roman" pitchFamily="18" charset="0"/>
              </a:rPr>
              <a:t>S</a:t>
            </a:r>
            <a:r>
              <a:rPr lang="en-US" altLang="zh-TW" sz="2800">
                <a:ea typeface="Times New Roman" pitchFamily="18" charset="0"/>
              </a:rPr>
              <a:t>,    ) is a poset and every two elements of </a:t>
            </a:r>
            <a:r>
              <a:rPr lang="en-US" altLang="zh-TW" sz="2800" i="1">
                <a:ea typeface="Times New Roman" pitchFamily="18" charset="0"/>
              </a:rPr>
              <a:t>S</a:t>
            </a:r>
            <a:r>
              <a:rPr lang="en-US" altLang="zh-TW" sz="2800">
                <a:ea typeface="Times New Roman" pitchFamily="18" charset="0"/>
              </a:rPr>
              <a:t> are comparable, </a:t>
            </a:r>
            <a:r>
              <a:rPr lang="en-US" altLang="zh-TW" sz="2800" i="1">
                <a:ea typeface="Times New Roman" pitchFamily="18" charset="0"/>
              </a:rPr>
              <a:t>S</a:t>
            </a:r>
            <a:r>
              <a:rPr lang="en-US" altLang="zh-TW" sz="2800">
                <a:ea typeface="Times New Roman" pitchFamily="18" charset="0"/>
              </a:rPr>
              <a:t> is called a </a:t>
            </a:r>
            <a:r>
              <a:rPr lang="en-US" altLang="zh-TW" sz="2800">
                <a:solidFill>
                  <a:srgbClr val="3333CC"/>
                </a:solidFill>
                <a:ea typeface="Times New Roman" pitchFamily="18" charset="0"/>
              </a:rPr>
              <a:t>totally ordered </a:t>
            </a:r>
            <a:r>
              <a:rPr lang="en-US" altLang="zh-TW" sz="2800">
                <a:ea typeface="Times New Roman" pitchFamily="18" charset="0"/>
              </a:rPr>
              <a:t>or</a:t>
            </a:r>
            <a:r>
              <a:rPr lang="en-US" altLang="zh-TW" sz="2800">
                <a:solidFill>
                  <a:srgbClr val="3333CC"/>
                </a:solidFill>
                <a:ea typeface="Times New Roman" pitchFamily="18" charset="0"/>
              </a:rPr>
              <a:t> linearly ordered set</a:t>
            </a:r>
            <a:r>
              <a:rPr lang="en-US" altLang="zh-TW" sz="2800">
                <a:ea typeface="Times New Roman" pitchFamily="18" charset="0"/>
              </a:rPr>
              <a:t>, and is called a </a:t>
            </a:r>
            <a:r>
              <a:rPr lang="en-US" altLang="zh-TW" sz="2800">
                <a:solidFill>
                  <a:srgbClr val="3333CC"/>
                </a:solidFill>
                <a:ea typeface="Times New Roman" pitchFamily="18" charset="0"/>
              </a:rPr>
              <a:t>total order </a:t>
            </a:r>
            <a:r>
              <a:rPr lang="en-US" altLang="zh-TW" sz="2800">
                <a:ea typeface="Times New Roman" pitchFamily="18" charset="0"/>
              </a:rPr>
              <a:t>or a </a:t>
            </a:r>
            <a:r>
              <a:rPr lang="en-US" altLang="zh-TW" sz="2800">
                <a:solidFill>
                  <a:srgbClr val="3333CC"/>
                </a:solidFill>
                <a:ea typeface="Times New Roman" pitchFamily="18" charset="0"/>
              </a:rPr>
              <a:t>linear order</a:t>
            </a:r>
            <a:r>
              <a:rPr lang="en-US" altLang="zh-TW" sz="2800">
                <a:ea typeface="Times New Roman" pitchFamily="18" charset="0"/>
              </a:rPr>
              <a:t>. A totally ordered set is also called a </a:t>
            </a:r>
            <a:r>
              <a:rPr lang="en-US" altLang="zh-TW" sz="2800">
                <a:solidFill>
                  <a:srgbClr val="3333CC"/>
                </a:solidFill>
                <a:ea typeface="Times New Roman" pitchFamily="18" charset="0"/>
              </a:rPr>
              <a:t>chain</a:t>
            </a:r>
            <a:r>
              <a:rPr lang="en-US" altLang="zh-TW" sz="2800">
                <a:ea typeface="Times New Roman" pitchFamily="18" charset="0"/>
              </a:rPr>
              <a:t>.</a:t>
            </a:r>
            <a:r>
              <a:rPr lang="en-US" altLang="zh-TW" sz="2800">
                <a:ea typeface="Times New Roman" pitchFamily="18" charset="0"/>
                <a:sym typeface="Symbol" pitchFamily="18" charset="2"/>
              </a:rPr>
              <a:t> </a:t>
            </a:r>
            <a:endParaRPr lang="en-US" altLang="zh-TW" sz="2800">
              <a:ea typeface="Times New Roman" pitchFamily="18" charset="0"/>
            </a:endParaRPr>
          </a:p>
        </p:txBody>
      </p:sp>
      <p:grpSp>
        <p:nvGrpSpPr>
          <p:cNvPr id="12296" name="Group 14" title=""/>
          <p:cNvGrpSpPr/>
          <p:nvPr/>
        </p:nvGrpSpPr>
        <p:grpSpPr>
          <a:xfrm>
            <a:off x="1905000" y="762000"/>
            <a:ext cx="449263" cy="415925"/>
            <a:chOff x="2038" y="2064"/>
            <a:chExt cx="283" cy="262"/>
          </a:xfrm>
        </p:grpSpPr>
        <p:grpSp>
          <p:nvGrpSpPr>
            <p:cNvPr id="12302" name="Group 15" title=""/>
            <p:cNvGrpSpPr/>
            <p:nvPr/>
          </p:nvGrpSpPr>
          <p:grpSpPr>
            <a:xfrm>
              <a:off x="2038" y="2069"/>
              <a:ext cx="262" cy="257"/>
              <a:chOff x="2038" y="2069"/>
              <a:chExt cx="262" cy="257"/>
            </a:xfrm>
          </p:grpSpPr>
          <p:graphicFrame>
            <p:nvGraphicFramePr>
              <p:cNvPr id="12293" name="Object 2" title=""/>
              <p:cNvGraphicFramePr>
                <a:graphicFrameLocks noChangeAspect="1"/>
              </p:cNvGraphicFramePr>
              <p:nvPr/>
            </p:nvGraphicFramePr>
            <p:xfrm>
              <a:off x="2064" y="2090"/>
              <a:ext cx="236" cy="236"/>
            </p:xfrm>
            <a:graphic>
              <a:graphicData uri="http://schemas.openxmlformats.org/presentationml/2006/ole">
                <mc:AlternateContent>
                  <mc:Choice xmlns:v="urn:schemas-microsoft-com:vml" Requires="v">
                    <p:oleObj spid="_x0000_s1069" name="方程式" r:id="rId3" imgW="374650" imgH="374650" progId="Equation.3">
                      <p:embed/>
                    </p:oleObj>
                  </mc:Choice>
                  <mc:Fallback>
                    <p:oleObj name="方程式" r:id="rId3" imgW="374650" imgH="374650" progId="Equation.3">
                      <p:embed/>
                      <p:pic>
                        <p:nvPicPr>
                          <p:cNvPr id="0" name="OLE substitute image"/>
                          <p:cNvPicPr/>
                          <p:nvPr/>
                        </p:nvPicPr>
                        <p:blipFill>
                          <a:blip r:embed="rId4"/>
                          <a:stretch>
                            <a:fillRect/>
                          </a:stretch>
                        </p:blipFill>
                        <p:spPr>
                          <a:xfrm>
                            <a:off x="2064" y="2090"/>
                            <a:ext cx="236" cy="236"/>
                          </a:xfrm>
                          <a:prstGeom prst="rect">
                            <a:avLst/>
                          </a:prstGeom>
                          <a:noFill/>
                          <a:ln>
                            <a:noFill/>
                            <a:miter lim="800000"/>
                          </a:ln>
                          <a:effectLst/>
                        </p:spPr>
                      </p:pic>
                    </p:oleObj>
                  </mc:Fallback>
                </mc:AlternateContent>
              </a:graphicData>
            </a:graphic>
          </p:graphicFrame>
          <p:sp>
            <p:nvSpPr>
              <p:cNvPr id="12303" name="Rectangle 17" title=""/>
              <p:cNvSpPr/>
              <p:nvPr/>
            </p:nvSpPr>
            <p:spPr>
              <a:xfrm>
                <a:off x="2038" y="2069"/>
                <a:ext cx="240" cy="144"/>
              </a:xfrm>
              <a:prstGeom prst="rect">
                <a:avLst/>
              </a:prstGeom>
              <a:solidFill>
                <a:schemeClr val="bg1"/>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aphicFrame>
          <p:nvGraphicFramePr>
            <p:cNvPr id="12292" name="Object 3" title=""/>
            <p:cNvGraphicFramePr>
              <a:graphicFrameLocks noChangeAspect="1"/>
            </p:cNvGraphicFramePr>
            <p:nvPr/>
          </p:nvGraphicFramePr>
          <p:xfrm>
            <a:off x="2085" y="2064"/>
            <a:ext cx="236" cy="236"/>
          </p:xfrm>
          <a:graphic>
            <a:graphicData uri="http://schemas.openxmlformats.org/presentationml/2006/ole">
              <mc:AlternateContent>
                <mc:Choice xmlns:v="urn:schemas-microsoft-com:vml" Requires="v">
                  <p:oleObj spid="_x0000_s1070" name="方程式" r:id="rId5" imgW="374650" imgH="374650" progId="Equation.3">
                    <p:embed/>
                  </p:oleObj>
                </mc:Choice>
                <mc:Fallback>
                  <p:oleObj name="方程式" r:id="rId5" imgW="374650" imgH="374650" progId="Equation.3">
                    <p:embed/>
                    <p:pic>
                      <p:nvPicPr>
                        <p:cNvPr id="0" name="OLE substitute image"/>
                        <p:cNvPicPr/>
                        <p:nvPr/>
                      </p:nvPicPr>
                      <p:blipFill>
                        <a:blip r:embed="rId4"/>
                        <a:stretch>
                          <a:fillRect/>
                        </a:stretch>
                      </p:blipFill>
                      <p:spPr>
                        <a:xfrm>
                          <a:off x="2085" y="2064"/>
                          <a:ext cx="236" cy="236"/>
                        </a:xfrm>
                        <a:prstGeom prst="rect">
                          <a:avLst/>
                        </a:prstGeom>
                        <a:noFill/>
                        <a:ln>
                          <a:noFill/>
                          <a:miter lim="800000"/>
                        </a:ln>
                        <a:effectLst/>
                      </p:spPr>
                    </p:pic>
                  </p:oleObj>
                </mc:Fallback>
              </mc:AlternateContent>
            </a:graphicData>
          </a:graphic>
        </p:graphicFrame>
      </p:grpSp>
      <p:grpSp>
        <p:nvGrpSpPr>
          <p:cNvPr id="12297" name="Group 14" title=""/>
          <p:cNvGrpSpPr/>
          <p:nvPr/>
        </p:nvGrpSpPr>
        <p:grpSpPr>
          <a:xfrm>
            <a:off x="2895600" y="1600200"/>
            <a:ext cx="449263" cy="415925"/>
            <a:chOff x="2038" y="2064"/>
            <a:chExt cx="283" cy="262"/>
          </a:xfrm>
        </p:grpSpPr>
        <p:grpSp>
          <p:nvGrpSpPr>
            <p:cNvPr id="12300" name="Group 15" title=""/>
            <p:cNvGrpSpPr/>
            <p:nvPr/>
          </p:nvGrpSpPr>
          <p:grpSpPr>
            <a:xfrm>
              <a:off x="2038" y="2069"/>
              <a:ext cx="262" cy="257"/>
              <a:chOff x="2038" y="2069"/>
              <a:chExt cx="262" cy="257"/>
            </a:xfrm>
          </p:grpSpPr>
          <p:graphicFrame>
            <p:nvGraphicFramePr>
              <p:cNvPr id="12291" name="Object 11" title=""/>
              <p:cNvGraphicFramePr>
                <a:graphicFrameLocks noChangeAspect="1"/>
              </p:cNvGraphicFramePr>
              <p:nvPr/>
            </p:nvGraphicFramePr>
            <p:xfrm>
              <a:off x="2064" y="2090"/>
              <a:ext cx="236" cy="236"/>
            </p:xfrm>
            <a:graphic>
              <a:graphicData uri="http://schemas.openxmlformats.org/presentationml/2006/ole">
                <mc:AlternateContent>
                  <mc:Choice xmlns:v="urn:schemas-microsoft-com:vml" Requires="v">
                    <p:oleObj spid="_x0000_s1071" name="方程式" r:id="rId6" imgW="374650" imgH="374650" progId="Equation.3">
                      <p:embed/>
                    </p:oleObj>
                  </mc:Choice>
                  <mc:Fallback>
                    <p:oleObj name="方程式" r:id="rId6" imgW="374650" imgH="374650" progId="Equation.3">
                      <p:embed/>
                      <p:pic>
                        <p:nvPicPr>
                          <p:cNvPr id="0" name="OLE substitute image"/>
                          <p:cNvPicPr/>
                          <p:nvPr/>
                        </p:nvPicPr>
                        <p:blipFill>
                          <a:blip r:embed="rId4"/>
                          <a:stretch>
                            <a:fillRect/>
                          </a:stretch>
                        </p:blipFill>
                        <p:spPr>
                          <a:xfrm>
                            <a:off x="2064" y="2090"/>
                            <a:ext cx="236" cy="236"/>
                          </a:xfrm>
                          <a:prstGeom prst="rect">
                            <a:avLst/>
                          </a:prstGeom>
                          <a:noFill/>
                          <a:ln>
                            <a:noFill/>
                            <a:miter lim="800000"/>
                          </a:ln>
                          <a:effectLst/>
                        </p:spPr>
                      </p:pic>
                    </p:oleObj>
                  </mc:Fallback>
                </mc:AlternateContent>
              </a:graphicData>
            </a:graphic>
          </p:graphicFrame>
          <p:sp>
            <p:nvSpPr>
              <p:cNvPr id="12301" name="Rectangle 17" title=""/>
              <p:cNvSpPr/>
              <p:nvPr/>
            </p:nvSpPr>
            <p:spPr>
              <a:xfrm>
                <a:off x="2038" y="2069"/>
                <a:ext cx="240" cy="144"/>
              </a:xfrm>
              <a:prstGeom prst="rect">
                <a:avLst/>
              </a:prstGeom>
              <a:solidFill>
                <a:schemeClr val="bg1"/>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aphicFrame>
          <p:nvGraphicFramePr>
            <p:cNvPr id="12290" name="Object 12" title=""/>
            <p:cNvGraphicFramePr>
              <a:graphicFrameLocks noChangeAspect="1"/>
            </p:cNvGraphicFramePr>
            <p:nvPr/>
          </p:nvGraphicFramePr>
          <p:xfrm>
            <a:off x="2085" y="2064"/>
            <a:ext cx="236" cy="236"/>
          </p:xfrm>
          <a:graphic>
            <a:graphicData uri="http://schemas.openxmlformats.org/presentationml/2006/ole">
              <mc:AlternateContent>
                <mc:Choice xmlns:v="urn:schemas-microsoft-com:vml" Requires="v">
                  <p:oleObj spid="_x0000_s1072" name="方程式" r:id="rId7" imgW="374650" imgH="374650" progId="Equation.3">
                    <p:embed/>
                  </p:oleObj>
                </mc:Choice>
                <mc:Fallback>
                  <p:oleObj name="方程式" r:id="rId7" imgW="374650" imgH="374650" progId="Equation.3">
                    <p:embed/>
                    <p:pic>
                      <p:nvPicPr>
                        <p:cNvPr id="0" name="OLE substitute image"/>
                        <p:cNvPicPr/>
                        <p:nvPr/>
                      </p:nvPicPr>
                      <p:blipFill>
                        <a:blip r:embed="rId4"/>
                        <a:stretch>
                          <a:fillRect/>
                        </a:stretch>
                      </p:blipFill>
                      <p:spPr>
                        <a:xfrm>
                          <a:off x="2085" y="2064"/>
                          <a:ext cx="236" cy="236"/>
                        </a:xfrm>
                        <a:prstGeom prst="rect">
                          <a:avLst/>
                        </a:prstGeom>
                        <a:noFill/>
                        <a:ln>
                          <a:noFill/>
                          <a:miter lim="800000"/>
                        </a:ln>
                        <a:effectLst/>
                      </p:spPr>
                    </p:pic>
                  </p:oleObj>
                </mc:Fallback>
              </mc:AlternateContent>
            </a:graphicData>
          </a:graphic>
        </p:graphicFrame>
      </p:grpSp>
      <p:sp>
        <p:nvSpPr>
          <p:cNvPr id="12298" name="Text Box 5" title=""/>
          <p:cNvSpPr txBox="1"/>
          <p:nvPr/>
        </p:nvSpPr>
        <p:spPr>
          <a:xfrm>
            <a:off x="228600" y="3352800"/>
            <a:ext cx="8915400" cy="13843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6.</a:t>
            </a:r>
            <a:r>
              <a:rPr lang="en-US" altLang="zh-TW" sz="2800"/>
              <a:t> </a:t>
            </a:r>
            <a:endParaRPr lang="en-US" altLang="zh-TW" sz="2800"/>
          </a:p>
          <a:p>
            <a:pPr marL="0" lvl="0" indent="0" eaLnBrk="1" hangingPunct="1"/>
            <a:r>
              <a:rPr lang="en-US" altLang="zh-TW" sz="2800"/>
              <a:t>    The poset (</a:t>
            </a:r>
            <a:r>
              <a:rPr lang="en-US" altLang="zh-TW" sz="2800" b="1"/>
              <a:t>Z</a:t>
            </a:r>
            <a:r>
              <a:rPr lang="en-US" altLang="zh-TW" sz="2800"/>
              <a:t>, ≤) is totally ordered, because </a:t>
            </a:r>
            <a:r>
              <a:rPr lang="en-US" altLang="zh-TW" sz="2800" i="1">
                <a:ea typeface="Times New Roman" pitchFamily="18" charset="0"/>
              </a:rPr>
              <a:t>a ≤ b </a:t>
            </a:r>
            <a:r>
              <a:rPr lang="en-US" altLang="zh-TW" sz="2800">
                <a:ea typeface="Times New Roman" pitchFamily="18" charset="0"/>
              </a:rPr>
              <a:t>or </a:t>
            </a:r>
            <a:br>
              <a:rPr lang="en-US" altLang="zh-TW" sz="2800">
                <a:ea typeface="Times New Roman" pitchFamily="18" charset="0"/>
              </a:rPr>
            </a:br>
            <a:r>
              <a:rPr lang="en-US" altLang="zh-TW" sz="2800" i="1">
                <a:ea typeface="Times New Roman" pitchFamily="18" charset="0"/>
              </a:rPr>
              <a:t>b ≤ a </a:t>
            </a:r>
            <a:r>
              <a:rPr lang="en-US" altLang="zh-TW" sz="2800">
                <a:ea typeface="Times New Roman" pitchFamily="18" charset="0"/>
              </a:rPr>
              <a:t>whenever </a:t>
            </a:r>
            <a:r>
              <a:rPr lang="en-US" altLang="zh-TW" sz="2800" i="1">
                <a:ea typeface="Times New Roman" pitchFamily="18" charset="0"/>
              </a:rPr>
              <a:t>a</a:t>
            </a:r>
            <a:r>
              <a:rPr lang="en-US" altLang="zh-TW" sz="2800">
                <a:ea typeface="Times New Roman" pitchFamily="18" charset="0"/>
              </a:rPr>
              <a:t> and </a:t>
            </a:r>
            <a:r>
              <a:rPr lang="en-US" altLang="zh-TW" sz="2800" i="1">
                <a:ea typeface="Times New Roman" pitchFamily="18" charset="0"/>
              </a:rPr>
              <a:t>b</a:t>
            </a:r>
            <a:r>
              <a:rPr lang="en-US" altLang="zh-TW" sz="2800">
                <a:ea typeface="Times New Roman" pitchFamily="18" charset="0"/>
              </a:rPr>
              <a:t> are integers.</a:t>
            </a:r>
            <a:r>
              <a:rPr lang="en-US" altLang="zh-TW" sz="2800">
                <a:ea typeface="Times New Roman" pitchFamily="18" charset="0"/>
                <a:sym typeface="Symbol" pitchFamily="18" charset="2"/>
              </a:rPr>
              <a:t> </a:t>
            </a:r>
            <a:endParaRPr lang="en-US" altLang="zh-TW" sz="2800">
              <a:ea typeface="Times New Roman" pitchFamily="18" charset="0"/>
            </a:endParaRPr>
          </a:p>
        </p:txBody>
      </p:sp>
      <p:sp>
        <p:nvSpPr>
          <p:cNvPr id="12299" name="Text Box 5" title=""/>
          <p:cNvSpPr txBox="1"/>
          <p:nvPr/>
        </p:nvSpPr>
        <p:spPr>
          <a:xfrm>
            <a:off x="228600" y="5029200"/>
            <a:ext cx="8915400" cy="9540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7.</a:t>
            </a:r>
            <a:r>
              <a:rPr lang="en-US" altLang="zh-TW" sz="2800"/>
              <a:t> </a:t>
            </a:r>
            <a:endParaRPr lang="en-US" altLang="zh-TW" sz="2800"/>
          </a:p>
          <a:p>
            <a:pPr marL="0" lvl="0" indent="0" eaLnBrk="1" hangingPunct="1"/>
            <a:r>
              <a:rPr lang="en-US" altLang="zh-TW" sz="2800"/>
              <a:t> The poset (</a:t>
            </a:r>
            <a:r>
              <a:rPr lang="en-US" altLang="zh-TW" sz="2800" b="1"/>
              <a:t>Z</a:t>
            </a:r>
            <a:r>
              <a:rPr lang="en-US" altLang="zh-TW" sz="2800" baseline="30000"/>
              <a:t>+</a:t>
            </a:r>
            <a:r>
              <a:rPr lang="en-US" altLang="zh-TW" sz="2800"/>
              <a:t>, |) is not totally ordered.</a:t>
            </a:r>
            <a:endParaRPr lang="en-US" altLang="zh-TW"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12298"/>
                                        </p:tgtEl>
                                        <p:attrNameLst>
                                          <p:attrName>style.visibility</p:attrName>
                                        </p:attrNameLst>
                                      </p:cBhvr>
                                      <p:to>
                                        <p:strVal val="visible"/>
                                      </p:to>
                                    </p:set>
                                    <p:anim calcmode="lin" valueType="num">
                                      <p:cBhvr additive="base">
                                        <p:cTn id="7" dur="500" fill="hold"/>
                                        <p:tgtEl>
                                          <p:spTgt spid="12298"/>
                                        </p:tgtEl>
                                        <p:attrNameLst>
                                          <p:attrName>ppt_x</p:attrName>
                                        </p:attrNameLst>
                                      </p:cBhvr>
                                      <p:tavLst>
                                        <p:tav tm="0">
                                          <p:val>
                                            <p:strVal val="#ppt_x"/>
                                          </p:val>
                                        </p:tav>
                                        <p:tav tm="100000">
                                          <p:val>
                                            <p:strVal val="#ppt_x"/>
                                          </p:val>
                                        </p:tav>
                                      </p:tavLst>
                                    </p:anim>
                                    <p:anim calcmode="lin" valueType="num">
                                      <p:cBhvr additive="base">
                                        <p:cTn id="8"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12299"/>
                                        </p:tgtEl>
                                        <p:attrNameLst>
                                          <p:attrName>style.visibility</p:attrName>
                                        </p:attrNameLst>
                                      </p:cBhvr>
                                      <p:to>
                                        <p:strVal val="visible"/>
                                      </p:to>
                                    </p:set>
                                    <p:anim calcmode="lin" valueType="num">
                                      <p:cBhvr additive="base">
                                        <p:cTn id="13" dur="500" fill="hold"/>
                                        <p:tgtEl>
                                          <p:spTgt spid="12299"/>
                                        </p:tgtEl>
                                        <p:attrNameLst>
                                          <p:attrName>ppt_x</p:attrName>
                                        </p:attrNameLst>
                                      </p:cBhvr>
                                      <p:tavLst>
                                        <p:tav tm="0">
                                          <p:val>
                                            <p:strVal val="#ppt_x"/>
                                          </p:val>
                                        </p:tav>
                                        <p:tav tm="100000">
                                          <p:val>
                                            <p:strVal val="#ppt_x"/>
                                          </p:val>
                                        </p:tav>
                                      </p:tavLst>
                                    </p:anim>
                                    <p:anim calcmode="lin" valueType="num">
                                      <p:cBhvr additive="base">
                                        <p:cTn id="14"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p:bldP spid="12299" grpId="0"/>
    </p:bldLst>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1682" name="Title 1" title=""/>
          <p:cNvSpPr>
            <a:spLocks noGrp="1"/>
          </p:cNvSpPr>
          <p:nvPr>
            <p:ph type="title"/>
          </p:nvPr>
        </p:nvSpPr>
        <p:spPr>
          <a:xfrm>
            <a:off x="457200" y="457200"/>
            <a:ext cx="822960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eaLnBrk="1" hangingPunct="1"/>
            <a:r>
              <a:rPr lang="en-US" altLang="en-US"/>
              <a:t>Hasse Diagrams</a:t>
            </a:r>
            <a:endParaRPr lang="en-US" altLang="en-US"/>
          </a:p>
        </p:txBody>
      </p:sp>
      <p:pic>
        <p:nvPicPr>
          <p:cNvPr id="71683" name="Content Placeholder 5" title=""/>
          <p:cNvPicPr>
            <a:picLocks noGrp="1" noChangeAspect="1"/>
          </p:cNvPicPr>
          <p:nvPr>
            <p:ph idx="1"/>
          </p:nvPr>
        </p:nvPicPr>
        <p:blipFill>
          <a:blip r:embed="rId2"/>
          <a:stretch>
            <a:fillRect/>
          </a:stretch>
        </p:blipFill>
        <p:spPr>
          <a:xfrm>
            <a:off x="381000" y="1100138"/>
            <a:ext cx="8102600" cy="5286375"/>
          </a:xfrm>
          <a:prstGeom prst="rect">
            <a:avLst/>
          </a:prstGeom>
          <a:noFill/>
          <a:ln>
            <a:miter lim="800000"/>
          </a:ln>
        </p:spPr>
      </p:pic>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2706" name="Text Box 2" title=""/>
          <p:cNvSpPr>
            <a:spLocks noGrp="1"/>
          </p:cNvSpPr>
          <p:nvPr>
            <p:ph type="title"/>
          </p:nvPr>
        </p:nvSpPr>
        <p:spPr>
          <a:xfrm>
            <a:off x="457200" y="457200"/>
            <a:ext cx="8229600" cy="461963"/>
          </a:xfrm>
          <a:noFill/>
          <a:ln>
            <a:miter lim="800000"/>
          </a:ln>
        </p:spPr>
        <p:txBody>
          <a:bodyPr wrap="square" lIns="91440" tIns="45720" rIns="91440" bIns="45720" anchor="ctr" anchorCtr="0">
            <a:spAutoFit/>
          </a:bodyPr>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eaLnBrk="1" hangingPunct="1"/>
            <a:r>
              <a:rPr lang="en-US" altLang="zh-TW" sz="2400" b="1">
                <a:solidFill>
                  <a:srgbClr val="003366"/>
                </a:solidFill>
              </a:rPr>
              <a:t>Hasse Diagram Example </a:t>
            </a:r>
            <a:endParaRPr lang="en-US" altLang="zh-TW" sz="2400" b="1">
              <a:solidFill>
                <a:srgbClr val="003366"/>
              </a:solidFill>
            </a:endParaRPr>
          </a:p>
        </p:txBody>
      </p:sp>
      <p:sp>
        <p:nvSpPr>
          <p:cNvPr id="72707" name="Content Placeholder 2" title=""/>
          <p:cNvSpPr>
            <a:spLocks noGrp="1"/>
          </p:cNvSpPr>
          <p:nvPr>
            <p:ph idx="1"/>
          </p:nvPr>
        </p:nvSpPr>
        <p:spPr>
          <a:xfrm>
            <a:off x="152400" y="1981200"/>
            <a:ext cx="8534400" cy="38862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endParaRPr lang="en-US" altLang="en-US"/>
          </a:p>
        </p:txBody>
      </p:sp>
      <p:pic>
        <p:nvPicPr>
          <p:cNvPr id="72708" name="Picture 5" title=""/>
          <p:cNvPicPr>
            <a:picLocks noChangeAspect="1"/>
          </p:cNvPicPr>
          <p:nvPr/>
        </p:nvPicPr>
        <p:blipFill>
          <a:blip r:embed="rId2"/>
          <a:stretch>
            <a:fillRect/>
          </a:stretch>
        </p:blipFill>
        <p:spPr>
          <a:xfrm>
            <a:off x="76200" y="1839913"/>
            <a:ext cx="3184525" cy="3184525"/>
          </a:xfrm>
          <a:prstGeom prst="rect">
            <a:avLst/>
          </a:prstGeom>
          <a:noFill/>
          <a:ln>
            <a:noFill/>
            <a:miter lim="800000"/>
          </a:ln>
        </p:spPr>
      </p:pic>
      <p:pic>
        <p:nvPicPr>
          <p:cNvPr id="72709" name="Picture 6" title=""/>
          <p:cNvPicPr>
            <a:picLocks noChangeAspect="1"/>
          </p:cNvPicPr>
          <p:nvPr/>
        </p:nvPicPr>
        <p:blipFill>
          <a:blip r:embed="rId3"/>
          <a:stretch>
            <a:fillRect/>
          </a:stretch>
        </p:blipFill>
        <p:spPr>
          <a:xfrm>
            <a:off x="3124200" y="1676400"/>
            <a:ext cx="3097213" cy="3581400"/>
          </a:xfrm>
          <a:prstGeom prst="rect">
            <a:avLst/>
          </a:prstGeom>
          <a:noFill/>
          <a:ln>
            <a:noFill/>
            <a:miter lim="800000"/>
          </a:ln>
        </p:spPr>
      </p:pic>
      <p:pic>
        <p:nvPicPr>
          <p:cNvPr id="72710" name="Picture 7" title=""/>
          <p:cNvPicPr>
            <a:picLocks noChangeAspect="1"/>
          </p:cNvPicPr>
          <p:nvPr/>
        </p:nvPicPr>
        <p:blipFill>
          <a:blip r:embed="rId4"/>
          <a:stretch>
            <a:fillRect/>
          </a:stretch>
        </p:blipFill>
        <p:spPr>
          <a:xfrm>
            <a:off x="6489700" y="1828800"/>
            <a:ext cx="2425700" cy="3351213"/>
          </a:xfrm>
          <a:prstGeom prst="rect">
            <a:avLst/>
          </a:prstGeom>
          <a:noFill/>
          <a:ln>
            <a:noFill/>
            <a:miter lim="800000"/>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dur="500" fill="hold"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ox(in)">
                                      <p:cBhvr>
                                        <p:cTn id="7" dur="500"/>
                                        <p:tgtEl>
                                          <p:spTgt spid="72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dur="500" fill="hold"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diamond(in)">
                                      <p:cBhvr>
                                        <p:cTn id="12" dur="5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3730" name="Text Box 5" title=""/>
          <p:cNvSpPr txBox="1"/>
          <p:nvPr/>
        </p:nvSpPr>
        <p:spPr>
          <a:xfrm>
            <a:off x="228600" y="609600"/>
            <a:ext cx="8915400" cy="13843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12.</a:t>
            </a:r>
            <a:r>
              <a:rPr lang="en-US" altLang="zh-TW" sz="2800"/>
              <a:t> </a:t>
            </a:r>
            <a:endParaRPr lang="en-US" altLang="zh-TW" sz="2800"/>
          </a:p>
          <a:p>
            <a:pPr marL="0" lvl="0" indent="0" eaLnBrk="1" hangingPunct="1"/>
            <a:r>
              <a:rPr lang="en-US" altLang="zh-TW" sz="2800"/>
              <a:t>    Draw the Hasse diagram representing the partial ordering </a:t>
            </a:r>
            <a:r>
              <a:rPr lang="en-US" altLang="zh-TW" sz="2800">
                <a:ea typeface="Times New Roman" pitchFamily="18" charset="0"/>
              </a:rPr>
              <a:t>{(</a:t>
            </a:r>
            <a:r>
              <a:rPr lang="en-US" altLang="zh-TW" sz="2800" i="1">
                <a:ea typeface="Times New Roman" pitchFamily="18" charset="0"/>
              </a:rPr>
              <a:t>a</a:t>
            </a:r>
            <a:r>
              <a:rPr lang="en-US" altLang="zh-TW" sz="2800">
                <a:ea typeface="Times New Roman" pitchFamily="18" charset="0"/>
              </a:rPr>
              <a:t>, </a:t>
            </a:r>
            <a:r>
              <a:rPr lang="en-US" altLang="zh-TW" sz="2800" i="1">
                <a:ea typeface="Times New Roman" pitchFamily="18" charset="0"/>
              </a:rPr>
              <a:t>b</a:t>
            </a:r>
            <a:r>
              <a:rPr lang="en-US" altLang="zh-TW" sz="2800">
                <a:ea typeface="Times New Roman" pitchFamily="18" charset="0"/>
              </a:rPr>
              <a:t>) | </a:t>
            </a:r>
            <a:r>
              <a:rPr lang="en-US" altLang="zh-TW" sz="2800" i="1">
                <a:ea typeface="Times New Roman" pitchFamily="18" charset="0"/>
              </a:rPr>
              <a:t>a</a:t>
            </a:r>
            <a:r>
              <a:rPr lang="en-US" altLang="zh-TW" sz="2800">
                <a:ea typeface="Times New Roman" pitchFamily="18" charset="0"/>
              </a:rPr>
              <a:t> divides </a:t>
            </a:r>
            <a:r>
              <a:rPr lang="en-US" altLang="zh-TW" sz="2800" i="1">
                <a:ea typeface="Times New Roman" pitchFamily="18" charset="0"/>
              </a:rPr>
              <a:t>b</a:t>
            </a:r>
            <a:r>
              <a:rPr lang="en-US" altLang="zh-TW" sz="2800">
                <a:ea typeface="Times New Roman" pitchFamily="18" charset="0"/>
              </a:rPr>
              <a:t>} on {1, 2, 3, 4, 6, 8, 12}.</a:t>
            </a:r>
            <a:endParaRPr lang="en-US" altLang="zh-TW" sz="2800">
              <a:ea typeface="Times New Roman" pitchFamily="18" charset="0"/>
            </a:endParaRPr>
          </a:p>
        </p:txBody>
      </p:sp>
      <p:sp>
        <p:nvSpPr>
          <p:cNvPr id="73731" name="Text Box 7" title=""/>
          <p:cNvSpPr txBox="1"/>
          <p:nvPr/>
        </p:nvSpPr>
        <p:spPr>
          <a:xfrm>
            <a:off x="304800" y="1981200"/>
            <a:ext cx="1052513"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Sol :</a:t>
            </a:r>
            <a:r>
              <a:rPr lang="en-US" altLang="zh-TW" sz="2800"/>
              <a:t> </a:t>
            </a:r>
            <a:endParaRPr lang="en-US" altLang="zh-TW" sz="2800"/>
          </a:p>
        </p:txBody>
      </p:sp>
      <p:grpSp>
        <p:nvGrpSpPr>
          <p:cNvPr id="73732" name="群組 68" title=""/>
          <p:cNvGrpSpPr/>
          <p:nvPr/>
        </p:nvGrpSpPr>
        <p:grpSpPr>
          <a:xfrm>
            <a:off x="4246563" y="4953000"/>
            <a:ext cx="338137" cy="614363"/>
            <a:chOff x="2209673" y="4800838"/>
            <a:chExt cx="338503" cy="614125"/>
          </a:xfrm>
        </p:grpSpPr>
        <p:sp>
          <p:nvSpPr>
            <p:cNvPr id="73759" name="Oval 5" title=""/>
            <p:cNvSpPr/>
            <p:nvPr/>
          </p:nvSpPr>
          <p:spPr>
            <a:xfrm>
              <a:off x="2285861" y="4800838"/>
              <a:ext cx="142472" cy="16598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3760" name="文字方塊 5" title=""/>
            <p:cNvSpPr txBox="1"/>
            <p:nvPr/>
          </p:nvSpPr>
          <p:spPr>
            <a:xfrm>
              <a:off x="2209673" y="4953253"/>
              <a:ext cx="338503" cy="46171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1</a:t>
              </a:r>
              <a:endParaRPr lang="zh-TW" altLang="en-US">
                <a:ea typeface="Times New Roman" pitchFamily="18" charset="0"/>
              </a:endParaRPr>
            </a:p>
          </p:txBody>
        </p:sp>
      </p:grpSp>
      <p:grpSp>
        <p:nvGrpSpPr>
          <p:cNvPr id="73733" name="群組 70" title=""/>
          <p:cNvGrpSpPr/>
          <p:nvPr/>
        </p:nvGrpSpPr>
        <p:grpSpPr>
          <a:xfrm>
            <a:off x="3408363" y="4191000"/>
            <a:ext cx="935037" cy="785813"/>
            <a:chOff x="1371600" y="4038764"/>
            <a:chExt cx="935126" cy="786380"/>
          </a:xfrm>
        </p:grpSpPr>
        <p:cxnSp>
          <p:nvCxnSpPr>
            <p:cNvPr id="73756" name="直線接點 9" title=""/>
            <p:cNvCxnSpPr>
              <a:stCxn id="73757" idx="5"/>
              <a:endCxn id="73759" idx="1"/>
            </p:cNvCxnSpPr>
            <p:nvPr/>
          </p:nvCxnSpPr>
          <p:spPr>
            <a:xfrm rot="16200000" flipH="1">
              <a:off x="1844565" y="4362984"/>
              <a:ext cx="492480" cy="431841"/>
            </a:xfrm>
            <a:prstGeom prst="line">
              <a:avLst/>
            </a:prstGeom>
            <a:noFill/>
            <a:ln w="25400">
              <a:solidFill>
                <a:schemeClr val="tx1"/>
              </a:solidFill>
              <a:miter lim="800000"/>
            </a:ln>
          </p:spPr>
        </p:cxnSp>
        <p:sp>
          <p:nvSpPr>
            <p:cNvPr id="73757" name="Oval 5" title=""/>
            <p:cNvSpPr/>
            <p:nvPr/>
          </p:nvSpPr>
          <p:spPr>
            <a:xfrm>
              <a:off x="1752542" y="4191179"/>
              <a:ext cx="142472" cy="16598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3758" name="文字方塊 7" title=""/>
            <p:cNvSpPr txBox="1"/>
            <p:nvPr/>
          </p:nvSpPr>
          <p:spPr>
            <a:xfrm>
              <a:off x="1371600" y="4038764"/>
              <a:ext cx="338503" cy="46171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2</a:t>
              </a:r>
              <a:endParaRPr lang="zh-TW" altLang="en-US">
                <a:ea typeface="Times New Roman" pitchFamily="18" charset="0"/>
              </a:endParaRPr>
            </a:p>
          </p:txBody>
        </p:sp>
      </p:grpSp>
      <p:grpSp>
        <p:nvGrpSpPr>
          <p:cNvPr id="73734" name="群組 73" title=""/>
          <p:cNvGrpSpPr/>
          <p:nvPr/>
        </p:nvGrpSpPr>
        <p:grpSpPr>
          <a:xfrm>
            <a:off x="4445000" y="4191000"/>
            <a:ext cx="901700" cy="785813"/>
            <a:chOff x="2407469" y="4038764"/>
            <a:chExt cx="902591" cy="786381"/>
          </a:xfrm>
        </p:grpSpPr>
        <p:sp>
          <p:nvSpPr>
            <p:cNvPr id="73753" name="Oval 5" title=""/>
            <p:cNvSpPr/>
            <p:nvPr/>
          </p:nvSpPr>
          <p:spPr>
            <a:xfrm>
              <a:off x="2819180" y="4191179"/>
              <a:ext cx="142472" cy="16598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3754" name="文字方塊 12" title=""/>
            <p:cNvSpPr txBox="1"/>
            <p:nvPr/>
          </p:nvSpPr>
          <p:spPr>
            <a:xfrm>
              <a:off x="2971557" y="4038764"/>
              <a:ext cx="338503" cy="46171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3</a:t>
              </a:r>
              <a:endParaRPr lang="zh-TW" altLang="en-US">
                <a:ea typeface="Times New Roman" pitchFamily="18" charset="0"/>
              </a:endParaRPr>
            </a:p>
          </p:txBody>
        </p:sp>
        <p:cxnSp>
          <p:nvCxnSpPr>
            <p:cNvPr id="73755" name="直線接點 13" title=""/>
            <p:cNvCxnSpPr>
              <a:stCxn id="73753" idx="3"/>
              <a:endCxn id="73759" idx="7"/>
            </p:cNvCxnSpPr>
            <p:nvPr/>
          </p:nvCxnSpPr>
          <p:spPr>
            <a:xfrm rot="5400000">
              <a:off x="2377341" y="4362792"/>
              <a:ext cx="492481" cy="432227"/>
            </a:xfrm>
            <a:prstGeom prst="line">
              <a:avLst/>
            </a:prstGeom>
            <a:noFill/>
            <a:ln w="25400">
              <a:solidFill>
                <a:schemeClr val="tx1"/>
              </a:solidFill>
              <a:miter lim="800000"/>
            </a:ln>
          </p:spPr>
        </p:cxnSp>
      </p:grpSp>
      <p:grpSp>
        <p:nvGrpSpPr>
          <p:cNvPr id="73735" name="群組 74" title=""/>
          <p:cNvGrpSpPr/>
          <p:nvPr/>
        </p:nvGrpSpPr>
        <p:grpSpPr>
          <a:xfrm>
            <a:off x="3408363" y="3352800"/>
            <a:ext cx="523875" cy="992188"/>
            <a:chOff x="1371600" y="3200482"/>
            <a:chExt cx="523414" cy="991491"/>
          </a:xfrm>
        </p:grpSpPr>
        <p:sp>
          <p:nvSpPr>
            <p:cNvPr id="73750" name="Oval 5" title=""/>
            <p:cNvSpPr/>
            <p:nvPr/>
          </p:nvSpPr>
          <p:spPr>
            <a:xfrm>
              <a:off x="1752542" y="3352897"/>
              <a:ext cx="142472" cy="16598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3751" name="文字方塊 18" title=""/>
            <p:cNvSpPr txBox="1"/>
            <p:nvPr/>
          </p:nvSpPr>
          <p:spPr>
            <a:xfrm>
              <a:off x="1371600" y="3200482"/>
              <a:ext cx="338503" cy="46171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4</a:t>
              </a:r>
              <a:endParaRPr lang="zh-TW" altLang="en-US">
                <a:ea typeface="Times New Roman" pitchFamily="18" charset="0"/>
              </a:endParaRPr>
            </a:p>
          </p:txBody>
        </p:sp>
        <p:cxnSp>
          <p:nvCxnSpPr>
            <p:cNvPr id="73752" name="直線接點 19" title=""/>
            <p:cNvCxnSpPr>
              <a:stCxn id="73750" idx="4"/>
              <a:endCxn id="73757" idx="0"/>
            </p:cNvCxnSpPr>
            <p:nvPr/>
          </p:nvCxnSpPr>
          <p:spPr>
            <a:xfrm rot="5400000">
              <a:off x="1488119" y="3854866"/>
              <a:ext cx="672627" cy="1587"/>
            </a:xfrm>
            <a:prstGeom prst="line">
              <a:avLst/>
            </a:prstGeom>
            <a:noFill/>
            <a:ln w="25400">
              <a:solidFill>
                <a:schemeClr val="tx1"/>
              </a:solidFill>
              <a:miter lim="800000"/>
            </a:ln>
          </p:spPr>
        </p:cxnSp>
      </p:grpSp>
      <p:grpSp>
        <p:nvGrpSpPr>
          <p:cNvPr id="73736" name="群組 76" title=""/>
          <p:cNvGrpSpPr/>
          <p:nvPr/>
        </p:nvGrpSpPr>
        <p:grpSpPr>
          <a:xfrm>
            <a:off x="3408363" y="2514600"/>
            <a:ext cx="523875" cy="992188"/>
            <a:chOff x="1371600" y="2362200"/>
            <a:chExt cx="523414" cy="992188"/>
          </a:xfrm>
        </p:grpSpPr>
        <p:sp>
          <p:nvSpPr>
            <p:cNvPr id="73747" name="Oval 5" title=""/>
            <p:cNvSpPr/>
            <p:nvPr/>
          </p:nvSpPr>
          <p:spPr>
            <a:xfrm>
              <a:off x="1752542" y="2514615"/>
              <a:ext cx="142472" cy="16598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3748" name="文字方塊 24" title=""/>
            <p:cNvSpPr txBox="1"/>
            <p:nvPr/>
          </p:nvSpPr>
          <p:spPr>
            <a:xfrm>
              <a:off x="1371600" y="2362200"/>
              <a:ext cx="338503" cy="46171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8</a:t>
              </a:r>
              <a:endParaRPr lang="zh-TW" altLang="en-US">
                <a:ea typeface="Times New Roman" pitchFamily="18" charset="0"/>
              </a:endParaRPr>
            </a:p>
          </p:txBody>
        </p:sp>
        <p:cxnSp>
          <p:nvCxnSpPr>
            <p:cNvPr id="73749" name="直線接點 25" title=""/>
            <p:cNvCxnSpPr>
              <a:stCxn id="73747" idx="4"/>
            </p:cNvCxnSpPr>
            <p:nvPr/>
          </p:nvCxnSpPr>
          <p:spPr>
            <a:xfrm rot="5400000">
              <a:off x="1486297" y="3017045"/>
              <a:ext cx="673100" cy="1586"/>
            </a:xfrm>
            <a:prstGeom prst="line">
              <a:avLst/>
            </a:prstGeom>
            <a:noFill/>
            <a:ln w="25400">
              <a:solidFill>
                <a:schemeClr val="tx1"/>
              </a:solidFill>
              <a:miter lim="800000"/>
            </a:ln>
          </p:spPr>
        </p:cxnSp>
      </p:grpSp>
      <p:grpSp>
        <p:nvGrpSpPr>
          <p:cNvPr id="73737" name="群組 75" title=""/>
          <p:cNvGrpSpPr/>
          <p:nvPr/>
        </p:nvGrpSpPr>
        <p:grpSpPr>
          <a:xfrm>
            <a:off x="3865563" y="3352800"/>
            <a:ext cx="1481137" cy="1060450"/>
            <a:chOff x="1828800" y="3200482"/>
            <a:chExt cx="1481260" cy="1060368"/>
          </a:xfrm>
        </p:grpSpPr>
        <p:sp>
          <p:nvSpPr>
            <p:cNvPr id="73743" name="Oval 5" title=""/>
            <p:cNvSpPr/>
            <p:nvPr/>
          </p:nvSpPr>
          <p:spPr>
            <a:xfrm>
              <a:off x="2819180" y="3352897"/>
              <a:ext cx="142472" cy="16598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3744" name="文字方塊 27" title=""/>
            <p:cNvSpPr txBox="1"/>
            <p:nvPr/>
          </p:nvSpPr>
          <p:spPr>
            <a:xfrm>
              <a:off x="2971557" y="3200482"/>
              <a:ext cx="338503" cy="46171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6</a:t>
              </a:r>
              <a:endParaRPr lang="zh-TW" altLang="en-US">
                <a:ea typeface="Times New Roman" pitchFamily="18" charset="0"/>
              </a:endParaRPr>
            </a:p>
          </p:txBody>
        </p:sp>
        <p:cxnSp>
          <p:nvCxnSpPr>
            <p:cNvPr id="73745" name="直線接點 28" title=""/>
            <p:cNvCxnSpPr>
              <a:stCxn id="73743" idx="4"/>
            </p:cNvCxnSpPr>
            <p:nvPr/>
          </p:nvCxnSpPr>
          <p:spPr>
            <a:xfrm rot="5400000">
              <a:off x="2553608" y="3855275"/>
              <a:ext cx="673048" cy="1587"/>
            </a:xfrm>
            <a:prstGeom prst="line">
              <a:avLst/>
            </a:prstGeom>
            <a:noFill/>
            <a:ln w="25400">
              <a:solidFill>
                <a:schemeClr val="tx1"/>
              </a:solidFill>
              <a:miter lim="800000"/>
            </a:ln>
          </p:spPr>
        </p:cxnSp>
        <p:cxnSp>
          <p:nvCxnSpPr>
            <p:cNvPr id="73746" name="直線接點 32" title=""/>
            <p:cNvCxnSpPr>
              <a:stCxn id="73743" idx="3"/>
            </p:cNvCxnSpPr>
            <p:nvPr/>
          </p:nvCxnSpPr>
          <p:spPr>
            <a:xfrm rot="5400000">
              <a:off x="1951110" y="3371838"/>
              <a:ext cx="766703" cy="1011321"/>
            </a:xfrm>
            <a:prstGeom prst="line">
              <a:avLst/>
            </a:prstGeom>
            <a:noFill/>
            <a:ln w="25400">
              <a:solidFill>
                <a:schemeClr val="tx1"/>
              </a:solidFill>
              <a:miter lim="800000"/>
            </a:ln>
          </p:spPr>
        </p:cxnSp>
      </p:grpSp>
      <p:grpSp>
        <p:nvGrpSpPr>
          <p:cNvPr id="73738" name="群組 77" title=""/>
          <p:cNvGrpSpPr/>
          <p:nvPr/>
        </p:nvGrpSpPr>
        <p:grpSpPr>
          <a:xfrm>
            <a:off x="3911600" y="2514600"/>
            <a:ext cx="1589088" cy="1014413"/>
            <a:chOff x="1874149" y="2362200"/>
            <a:chExt cx="1589776" cy="1015004"/>
          </a:xfrm>
        </p:grpSpPr>
        <p:sp>
          <p:nvSpPr>
            <p:cNvPr id="73739" name="Oval 5" title=""/>
            <p:cNvSpPr/>
            <p:nvPr/>
          </p:nvSpPr>
          <p:spPr>
            <a:xfrm>
              <a:off x="2819180" y="2514615"/>
              <a:ext cx="142472" cy="16598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3740" name="文字方塊 30" title=""/>
            <p:cNvSpPr txBox="1"/>
            <p:nvPr/>
          </p:nvSpPr>
          <p:spPr>
            <a:xfrm>
              <a:off x="2971557" y="2362200"/>
              <a:ext cx="492368" cy="46171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12</a:t>
              </a:r>
              <a:endParaRPr lang="zh-TW" altLang="en-US">
                <a:ea typeface="Times New Roman" pitchFamily="18" charset="0"/>
              </a:endParaRPr>
            </a:p>
          </p:txBody>
        </p:sp>
        <p:cxnSp>
          <p:nvCxnSpPr>
            <p:cNvPr id="73741" name="直線接點 31" title=""/>
            <p:cNvCxnSpPr>
              <a:stCxn id="73739" idx="4"/>
            </p:cNvCxnSpPr>
            <p:nvPr/>
          </p:nvCxnSpPr>
          <p:spPr>
            <a:xfrm rot="5400000">
              <a:off x="2553049" y="3017426"/>
              <a:ext cx="673492" cy="1588"/>
            </a:xfrm>
            <a:prstGeom prst="line">
              <a:avLst/>
            </a:prstGeom>
            <a:noFill/>
            <a:ln w="25400">
              <a:solidFill>
                <a:schemeClr val="tx1"/>
              </a:solidFill>
              <a:miter lim="800000"/>
            </a:ln>
          </p:spPr>
        </p:cxnSp>
        <p:cxnSp>
          <p:nvCxnSpPr>
            <p:cNvPr id="73742" name="直線接點 34" title=""/>
            <p:cNvCxnSpPr>
              <a:stCxn id="73739" idx="3"/>
              <a:endCxn id="73750" idx="7"/>
            </p:cNvCxnSpPr>
            <p:nvPr/>
          </p:nvCxnSpPr>
          <p:spPr>
            <a:xfrm rot="5400000">
              <a:off x="1996385" y="2533823"/>
              <a:ext cx="721145" cy="965618"/>
            </a:xfrm>
            <a:prstGeom prst="line">
              <a:avLst/>
            </a:prstGeom>
            <a:noFill/>
            <a:ln w="25400">
              <a:solidFill>
                <a:schemeClr val="tx1"/>
              </a:solidFill>
              <a:miter lim="800000"/>
            </a:ln>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ppt_x"/>
                                          </p:val>
                                        </p:tav>
                                        <p:tav tm="100000">
                                          <p:val>
                                            <p:strVal val="#ppt_x"/>
                                          </p:val>
                                        </p:tav>
                                      </p:tavLst>
                                    </p:anim>
                                    <p:anim calcmode="lin" valueType="num">
                                      <p:cBhvr additive="base">
                                        <p:cTn id="8" dur="500" fill="hold"/>
                                        <p:tgtEl>
                                          <p:spTgt spid="737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nodeType="clickEffect">
                                  <p:stCondLst>
                                    <p:cond delay="0"/>
                                  </p:stCondLst>
                                  <p:childTnLst>
                                    <p:set>
                                      <p:cBhvr>
                                        <p:cTn id="12" dur="1" fill="hold">
                                          <p:stCondLst>
                                            <p:cond delay="0"/>
                                          </p:stCondLst>
                                        </p:cTn>
                                        <p:tgtEl>
                                          <p:spTgt spid="73733"/>
                                        </p:tgtEl>
                                        <p:attrNameLst>
                                          <p:attrName>style.visibility</p:attrName>
                                        </p:attrNameLst>
                                      </p:cBhvr>
                                      <p:to>
                                        <p:strVal val="visible"/>
                                      </p:to>
                                    </p:set>
                                    <p:anim calcmode="lin" valueType="num">
                                      <p:cBhvr additive="base">
                                        <p:cTn id="13" dur="500" fill="hold"/>
                                        <p:tgtEl>
                                          <p:spTgt spid="73733"/>
                                        </p:tgtEl>
                                        <p:attrNameLst>
                                          <p:attrName>ppt_x</p:attrName>
                                        </p:attrNameLst>
                                      </p:cBhvr>
                                      <p:tavLst>
                                        <p:tav tm="0">
                                          <p:val>
                                            <p:strVal val="#ppt_x"/>
                                          </p:val>
                                        </p:tav>
                                        <p:tav tm="100000">
                                          <p:val>
                                            <p:strVal val="#ppt_x"/>
                                          </p:val>
                                        </p:tav>
                                      </p:tavLst>
                                    </p:anim>
                                    <p:anim calcmode="lin" valueType="num">
                                      <p:cBhvr additive="base">
                                        <p:cTn id="14" dur="500" fill="hold"/>
                                        <p:tgtEl>
                                          <p:spTgt spid="7373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nodeType="clickEffect">
                                  <p:stCondLst>
                                    <p:cond delay="0"/>
                                  </p:stCondLst>
                                  <p:childTnLst>
                                    <p:set>
                                      <p:cBhvr>
                                        <p:cTn id="18" dur="1" fill="hold">
                                          <p:stCondLst>
                                            <p:cond delay="0"/>
                                          </p:stCondLst>
                                        </p:cTn>
                                        <p:tgtEl>
                                          <p:spTgt spid="73734"/>
                                        </p:tgtEl>
                                        <p:attrNameLst>
                                          <p:attrName>style.visibility</p:attrName>
                                        </p:attrNameLst>
                                      </p:cBhvr>
                                      <p:to>
                                        <p:strVal val="visible"/>
                                      </p:to>
                                    </p:set>
                                    <p:anim calcmode="lin" valueType="num">
                                      <p:cBhvr additive="base">
                                        <p:cTn id="19" dur="500" fill="hold"/>
                                        <p:tgtEl>
                                          <p:spTgt spid="73734"/>
                                        </p:tgtEl>
                                        <p:attrNameLst>
                                          <p:attrName>ppt_x</p:attrName>
                                        </p:attrNameLst>
                                      </p:cBhvr>
                                      <p:tavLst>
                                        <p:tav tm="0">
                                          <p:val>
                                            <p:strVal val="#ppt_x"/>
                                          </p:val>
                                        </p:tav>
                                        <p:tav tm="100000">
                                          <p:val>
                                            <p:strVal val="#ppt_x"/>
                                          </p:val>
                                        </p:tav>
                                      </p:tavLst>
                                    </p:anim>
                                    <p:anim calcmode="lin" valueType="num">
                                      <p:cBhvr additive="base">
                                        <p:cTn id="20"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dur="500" fill="hold" nodeType="clickEffect">
                                  <p:stCondLst>
                                    <p:cond delay="0"/>
                                  </p:stCondLst>
                                  <p:childTnLst>
                                    <p:set>
                                      <p:cBhvr>
                                        <p:cTn id="24" dur="1" fill="hold">
                                          <p:stCondLst>
                                            <p:cond delay="0"/>
                                          </p:stCondLst>
                                        </p:cTn>
                                        <p:tgtEl>
                                          <p:spTgt spid="73735"/>
                                        </p:tgtEl>
                                        <p:attrNameLst>
                                          <p:attrName>style.visibility</p:attrName>
                                        </p:attrNameLst>
                                      </p:cBhvr>
                                      <p:to>
                                        <p:strVal val="visible"/>
                                      </p:to>
                                    </p:set>
                                    <p:anim calcmode="lin" valueType="num">
                                      <p:cBhvr additive="base">
                                        <p:cTn id="25" dur="500" fill="hold"/>
                                        <p:tgtEl>
                                          <p:spTgt spid="73735"/>
                                        </p:tgtEl>
                                        <p:attrNameLst>
                                          <p:attrName>ppt_x</p:attrName>
                                        </p:attrNameLst>
                                      </p:cBhvr>
                                      <p:tavLst>
                                        <p:tav tm="0">
                                          <p:val>
                                            <p:strVal val="#ppt_x"/>
                                          </p:val>
                                        </p:tav>
                                        <p:tav tm="100000">
                                          <p:val>
                                            <p:strVal val="#ppt_x"/>
                                          </p:val>
                                        </p:tav>
                                      </p:tavLst>
                                    </p:anim>
                                    <p:anim calcmode="lin" valueType="num">
                                      <p:cBhvr additive="base">
                                        <p:cTn id="26" dur="500" fill="hold"/>
                                        <p:tgtEl>
                                          <p:spTgt spid="7373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dur="500" fill="hold" nodeType="clickEffect">
                                  <p:stCondLst>
                                    <p:cond delay="0"/>
                                  </p:stCondLst>
                                  <p:childTnLst>
                                    <p:set>
                                      <p:cBhvr>
                                        <p:cTn id="30" dur="1" fill="hold">
                                          <p:stCondLst>
                                            <p:cond delay="0"/>
                                          </p:stCondLst>
                                        </p:cTn>
                                        <p:tgtEl>
                                          <p:spTgt spid="73737"/>
                                        </p:tgtEl>
                                        <p:attrNameLst>
                                          <p:attrName>style.visibility</p:attrName>
                                        </p:attrNameLst>
                                      </p:cBhvr>
                                      <p:to>
                                        <p:strVal val="visible"/>
                                      </p:to>
                                    </p:set>
                                    <p:anim calcmode="lin" valueType="num">
                                      <p:cBhvr additive="base">
                                        <p:cTn id="31" dur="500" fill="hold"/>
                                        <p:tgtEl>
                                          <p:spTgt spid="73737"/>
                                        </p:tgtEl>
                                        <p:attrNameLst>
                                          <p:attrName>ppt_x</p:attrName>
                                        </p:attrNameLst>
                                      </p:cBhvr>
                                      <p:tavLst>
                                        <p:tav tm="0">
                                          <p:val>
                                            <p:strVal val="#ppt_x"/>
                                          </p:val>
                                        </p:tav>
                                        <p:tav tm="100000">
                                          <p:val>
                                            <p:strVal val="#ppt_x"/>
                                          </p:val>
                                        </p:tav>
                                      </p:tavLst>
                                    </p:anim>
                                    <p:anim calcmode="lin" valueType="num">
                                      <p:cBhvr additive="base">
                                        <p:cTn id="32" dur="500" fill="hold"/>
                                        <p:tgtEl>
                                          <p:spTgt spid="7373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dur="500" fill="hold" nodeType="clickEffect">
                                  <p:stCondLst>
                                    <p:cond delay="0"/>
                                  </p:stCondLst>
                                  <p:childTnLst>
                                    <p:set>
                                      <p:cBhvr>
                                        <p:cTn id="36" dur="1" fill="hold">
                                          <p:stCondLst>
                                            <p:cond delay="0"/>
                                          </p:stCondLst>
                                        </p:cTn>
                                        <p:tgtEl>
                                          <p:spTgt spid="73736"/>
                                        </p:tgtEl>
                                        <p:attrNameLst>
                                          <p:attrName>style.visibility</p:attrName>
                                        </p:attrNameLst>
                                      </p:cBhvr>
                                      <p:to>
                                        <p:strVal val="visible"/>
                                      </p:to>
                                    </p:set>
                                    <p:anim calcmode="lin" valueType="num">
                                      <p:cBhvr additive="base">
                                        <p:cTn id="37" dur="500" fill="hold"/>
                                        <p:tgtEl>
                                          <p:spTgt spid="73736"/>
                                        </p:tgtEl>
                                        <p:attrNameLst>
                                          <p:attrName>ppt_x</p:attrName>
                                        </p:attrNameLst>
                                      </p:cBhvr>
                                      <p:tavLst>
                                        <p:tav tm="0">
                                          <p:val>
                                            <p:strVal val="#ppt_x"/>
                                          </p:val>
                                        </p:tav>
                                        <p:tav tm="100000">
                                          <p:val>
                                            <p:strVal val="#ppt_x"/>
                                          </p:val>
                                        </p:tav>
                                      </p:tavLst>
                                    </p:anim>
                                    <p:anim calcmode="lin" valueType="num">
                                      <p:cBhvr additive="base">
                                        <p:cTn id="38"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dur="500" fill="hold" nodeType="clickEffect">
                                  <p:stCondLst>
                                    <p:cond delay="0"/>
                                  </p:stCondLst>
                                  <p:childTnLst>
                                    <p:set>
                                      <p:cBhvr>
                                        <p:cTn id="42" dur="1" fill="hold">
                                          <p:stCondLst>
                                            <p:cond delay="0"/>
                                          </p:stCondLst>
                                        </p:cTn>
                                        <p:tgtEl>
                                          <p:spTgt spid="73738"/>
                                        </p:tgtEl>
                                        <p:attrNameLst>
                                          <p:attrName>style.visibility</p:attrName>
                                        </p:attrNameLst>
                                      </p:cBhvr>
                                      <p:to>
                                        <p:strVal val="visible"/>
                                      </p:to>
                                    </p:set>
                                    <p:anim calcmode="lin" valueType="num">
                                      <p:cBhvr additive="base">
                                        <p:cTn id="43" dur="500" fill="hold"/>
                                        <p:tgtEl>
                                          <p:spTgt spid="73738"/>
                                        </p:tgtEl>
                                        <p:attrNameLst>
                                          <p:attrName>ppt_x</p:attrName>
                                        </p:attrNameLst>
                                      </p:cBhvr>
                                      <p:tavLst>
                                        <p:tav tm="0">
                                          <p:val>
                                            <p:strVal val="#ppt_x"/>
                                          </p:val>
                                        </p:tav>
                                        <p:tav tm="100000">
                                          <p:val>
                                            <p:strVal val="#ppt_x"/>
                                          </p:val>
                                        </p:tav>
                                      </p:tavLst>
                                    </p:anim>
                                    <p:anim calcmode="lin" valueType="num">
                                      <p:cBhvr additive="base">
                                        <p:cTn id="44" dur="500" fill="hold"/>
                                        <p:tgtEl>
                                          <p:spTgt spid="73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4754" name="Text Box 5" title=""/>
          <p:cNvSpPr txBox="1"/>
          <p:nvPr/>
        </p:nvSpPr>
        <p:spPr>
          <a:xfrm>
            <a:off x="228600" y="609600"/>
            <a:ext cx="8915400" cy="13843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Example 13.</a:t>
            </a:r>
            <a:r>
              <a:rPr lang="en-US" altLang="zh-TW" sz="2800"/>
              <a:t> </a:t>
            </a:r>
            <a:endParaRPr lang="en-US" altLang="zh-TW" sz="2800"/>
          </a:p>
          <a:p>
            <a:pPr marL="0" lvl="0" indent="0" eaLnBrk="1" hangingPunct="1"/>
            <a:r>
              <a:rPr lang="en-US" altLang="zh-TW" sz="2800"/>
              <a:t>    Draw the Hasse diagram for the partial ordering </a:t>
            </a:r>
            <a:br>
              <a:rPr lang="en-US" altLang="zh-TW" sz="2800"/>
            </a:br>
            <a:r>
              <a:rPr lang="en-US" altLang="zh-TW" sz="2800">
                <a:ea typeface="Times New Roman" pitchFamily="18" charset="0"/>
              </a:rPr>
              <a:t>{(</a:t>
            </a:r>
            <a:r>
              <a:rPr lang="en-US" altLang="zh-TW" sz="2800" i="1">
                <a:ea typeface="Times New Roman" pitchFamily="18" charset="0"/>
              </a:rPr>
              <a:t>A</a:t>
            </a:r>
            <a:r>
              <a:rPr lang="en-US" altLang="zh-TW" sz="2800">
                <a:ea typeface="Times New Roman" pitchFamily="18" charset="0"/>
              </a:rPr>
              <a:t>, </a:t>
            </a:r>
            <a:r>
              <a:rPr lang="en-US" altLang="zh-TW" sz="2800" i="1">
                <a:ea typeface="Times New Roman" pitchFamily="18" charset="0"/>
              </a:rPr>
              <a:t>B</a:t>
            </a:r>
            <a:r>
              <a:rPr lang="en-US" altLang="zh-TW" sz="2800">
                <a:ea typeface="Times New Roman" pitchFamily="18" charset="0"/>
              </a:rPr>
              <a:t>) | </a:t>
            </a:r>
            <a:r>
              <a:rPr lang="en-US" altLang="zh-TW" sz="2800" i="1">
                <a:ea typeface="Times New Roman" pitchFamily="18" charset="0"/>
              </a:rPr>
              <a:t>A</a:t>
            </a:r>
            <a:r>
              <a:rPr lang="en-US" altLang="zh-TW" sz="2800">
                <a:ea typeface="Times New Roman" pitchFamily="18" charset="0"/>
              </a:rPr>
              <a:t> </a:t>
            </a:r>
            <a:r>
              <a:rPr lang="en-US" altLang="zh-TW" sz="2800">
                <a:ea typeface="Times New Roman" pitchFamily="18" charset="0"/>
                <a:sym typeface="Symbol" pitchFamily="18" charset="2"/>
              </a:rPr>
              <a:t></a:t>
            </a:r>
            <a:r>
              <a:rPr lang="en-US" altLang="zh-TW" sz="2800">
                <a:ea typeface="Times New Roman" pitchFamily="18" charset="0"/>
              </a:rPr>
              <a:t> </a:t>
            </a:r>
            <a:r>
              <a:rPr lang="en-US" altLang="zh-TW" sz="2800" i="1">
                <a:ea typeface="Times New Roman" pitchFamily="18" charset="0"/>
              </a:rPr>
              <a:t>B</a:t>
            </a:r>
            <a:r>
              <a:rPr lang="en-US" altLang="zh-TW" sz="2800">
                <a:ea typeface="Times New Roman" pitchFamily="18" charset="0"/>
              </a:rPr>
              <a:t>} on the power set </a:t>
            </a:r>
            <a:r>
              <a:rPr lang="en-US" altLang="zh-TW" sz="2800" i="1">
                <a:ea typeface="Times New Roman" pitchFamily="18" charset="0"/>
              </a:rPr>
              <a:t>P</a:t>
            </a:r>
            <a:r>
              <a:rPr lang="en-US" altLang="zh-TW" sz="2800">
                <a:ea typeface="Times New Roman" pitchFamily="18" charset="0"/>
              </a:rPr>
              <a:t>(</a:t>
            </a:r>
            <a:r>
              <a:rPr lang="en-US" altLang="zh-TW" sz="2800" i="1">
                <a:ea typeface="Times New Roman" pitchFamily="18" charset="0"/>
              </a:rPr>
              <a:t>S</a:t>
            </a:r>
            <a:r>
              <a:rPr lang="en-US" altLang="zh-TW" sz="2800">
                <a:ea typeface="Times New Roman" pitchFamily="18" charset="0"/>
              </a:rPr>
              <a:t>) where </a:t>
            </a:r>
            <a:r>
              <a:rPr lang="en-US" altLang="zh-TW" sz="2800" i="1">
                <a:ea typeface="Times New Roman" pitchFamily="18" charset="0"/>
              </a:rPr>
              <a:t>S</a:t>
            </a:r>
            <a:r>
              <a:rPr lang="en-US" altLang="zh-TW" sz="2800">
                <a:ea typeface="Times New Roman" pitchFamily="18" charset="0"/>
              </a:rPr>
              <a:t>={</a:t>
            </a:r>
            <a:r>
              <a:rPr lang="en-US" altLang="zh-TW" sz="2800" i="1">
                <a:ea typeface="Times New Roman" pitchFamily="18" charset="0"/>
              </a:rPr>
              <a:t>a</a:t>
            </a:r>
            <a:r>
              <a:rPr lang="en-US" altLang="zh-TW" sz="2800">
                <a:ea typeface="Times New Roman" pitchFamily="18" charset="0"/>
              </a:rPr>
              <a:t>, </a:t>
            </a:r>
            <a:r>
              <a:rPr lang="en-US" altLang="zh-TW" sz="2800" i="1">
                <a:ea typeface="Times New Roman" pitchFamily="18" charset="0"/>
              </a:rPr>
              <a:t>b</a:t>
            </a:r>
            <a:r>
              <a:rPr lang="en-US" altLang="zh-TW" sz="2800">
                <a:ea typeface="Times New Roman" pitchFamily="18" charset="0"/>
              </a:rPr>
              <a:t>, </a:t>
            </a:r>
            <a:r>
              <a:rPr lang="en-US" altLang="zh-TW" sz="2800" i="1">
                <a:ea typeface="Times New Roman" pitchFamily="18" charset="0"/>
              </a:rPr>
              <a:t>c</a:t>
            </a:r>
            <a:r>
              <a:rPr lang="en-US" altLang="zh-TW" sz="2800">
                <a:ea typeface="Times New Roman" pitchFamily="18" charset="0"/>
              </a:rPr>
              <a:t>}.</a:t>
            </a:r>
            <a:endParaRPr lang="en-US" altLang="zh-TW" sz="2800">
              <a:ea typeface="Times New Roman" pitchFamily="18" charset="0"/>
            </a:endParaRPr>
          </a:p>
        </p:txBody>
      </p:sp>
      <p:sp>
        <p:nvSpPr>
          <p:cNvPr id="74755" name="Text Box 7" title=""/>
          <p:cNvSpPr txBox="1"/>
          <p:nvPr/>
        </p:nvSpPr>
        <p:spPr>
          <a:xfrm>
            <a:off x="304800" y="1981200"/>
            <a:ext cx="1052513"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a:solidFill>
                  <a:srgbClr val="008000"/>
                </a:solidFill>
              </a:rPr>
              <a:t>Sol :</a:t>
            </a:r>
            <a:r>
              <a:rPr lang="en-US" altLang="zh-TW" sz="2800"/>
              <a:t> </a:t>
            </a:r>
            <a:endParaRPr lang="en-US" altLang="zh-TW" sz="2800"/>
          </a:p>
        </p:txBody>
      </p:sp>
      <p:grpSp>
        <p:nvGrpSpPr>
          <p:cNvPr id="74756" name="群組 34" title=""/>
          <p:cNvGrpSpPr/>
          <p:nvPr/>
        </p:nvGrpSpPr>
        <p:grpSpPr>
          <a:xfrm>
            <a:off x="3962400" y="5410200"/>
            <a:ext cx="438150" cy="614363"/>
            <a:chOff x="3962522" y="5410451"/>
            <a:chExt cx="437969" cy="614112"/>
          </a:xfrm>
        </p:grpSpPr>
        <p:sp>
          <p:nvSpPr>
            <p:cNvPr id="74790" name="Oval 5" title=""/>
            <p:cNvSpPr/>
            <p:nvPr/>
          </p:nvSpPr>
          <p:spPr>
            <a:xfrm>
              <a:off x="4038727" y="5410451"/>
              <a:ext cx="142503" cy="165977"/>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4791" name="文字方塊 5" title=""/>
            <p:cNvSpPr txBox="1"/>
            <p:nvPr/>
          </p:nvSpPr>
          <p:spPr>
            <a:xfrm>
              <a:off x="3962522" y="5562863"/>
              <a:ext cx="437969" cy="4617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sym typeface="Symbol" pitchFamily="18" charset="2"/>
                </a:rPr>
                <a:t></a:t>
              </a:r>
              <a:endParaRPr lang="zh-TW" altLang="en-US">
                <a:ea typeface="Times New Roman" pitchFamily="18" charset="0"/>
              </a:endParaRPr>
            </a:p>
          </p:txBody>
        </p:sp>
      </p:grpSp>
      <p:grpSp>
        <p:nvGrpSpPr>
          <p:cNvPr id="74757" name="群組 35" title=""/>
          <p:cNvGrpSpPr/>
          <p:nvPr/>
        </p:nvGrpSpPr>
        <p:grpSpPr>
          <a:xfrm>
            <a:off x="2438400" y="4191000"/>
            <a:ext cx="1620838" cy="1243013"/>
            <a:chOff x="2438420" y="4191158"/>
            <a:chExt cx="1620818" cy="1242855"/>
          </a:xfrm>
        </p:grpSpPr>
        <p:sp>
          <p:nvSpPr>
            <p:cNvPr id="74787" name="文字方塊 7" title=""/>
            <p:cNvSpPr txBox="1"/>
            <p:nvPr/>
          </p:nvSpPr>
          <p:spPr>
            <a:xfrm>
              <a:off x="2438420" y="4191158"/>
              <a:ext cx="633549" cy="4617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a:t>
              </a:r>
              <a:r>
                <a:rPr lang="en-US" altLang="zh-TW" i="1">
                  <a:ea typeface="Times New Roman" pitchFamily="18" charset="0"/>
                </a:rPr>
                <a:t>a</a:t>
              </a:r>
              <a:r>
                <a:rPr lang="en-US" altLang="zh-TW">
                  <a:ea typeface="Times New Roman" pitchFamily="18" charset="0"/>
                </a:rPr>
                <a:t>}</a:t>
              </a:r>
              <a:endParaRPr lang="zh-TW" altLang="en-US">
                <a:ea typeface="Times New Roman" pitchFamily="18" charset="0"/>
              </a:endParaRPr>
            </a:p>
          </p:txBody>
        </p:sp>
        <p:cxnSp>
          <p:nvCxnSpPr>
            <p:cNvPr id="74788" name="直線接點 9" title=""/>
            <p:cNvCxnSpPr>
              <a:stCxn id="74789" idx="5"/>
              <a:endCxn id="74790" idx="1"/>
            </p:cNvCxnSpPr>
            <p:nvPr/>
          </p:nvCxnSpPr>
          <p:spPr>
            <a:xfrm rot="16200000" flipH="1">
              <a:off x="3102041" y="4476817"/>
              <a:ext cx="949204" cy="965188"/>
            </a:xfrm>
            <a:prstGeom prst="line">
              <a:avLst/>
            </a:prstGeom>
            <a:noFill/>
            <a:ln w="25400">
              <a:solidFill>
                <a:schemeClr val="tx1"/>
              </a:solidFill>
              <a:miter lim="800000"/>
            </a:ln>
          </p:spPr>
        </p:cxnSp>
        <p:sp>
          <p:nvSpPr>
            <p:cNvPr id="74789" name="Oval 5" title=""/>
            <p:cNvSpPr/>
            <p:nvPr/>
          </p:nvSpPr>
          <p:spPr>
            <a:xfrm>
              <a:off x="2971856" y="4343569"/>
              <a:ext cx="142503" cy="165977"/>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pSp>
        <p:nvGrpSpPr>
          <p:cNvPr id="74758" name="群組 41" title=""/>
          <p:cNvGrpSpPr/>
          <p:nvPr/>
        </p:nvGrpSpPr>
        <p:grpSpPr>
          <a:xfrm>
            <a:off x="4114800" y="3200400"/>
            <a:ext cx="1990725" cy="1219200"/>
            <a:chOff x="4114800" y="3200400"/>
            <a:chExt cx="1990512" cy="1219200"/>
          </a:xfrm>
        </p:grpSpPr>
        <p:sp>
          <p:nvSpPr>
            <p:cNvPr id="74783" name="文字方塊 27" title=""/>
            <p:cNvSpPr txBox="1"/>
            <p:nvPr/>
          </p:nvSpPr>
          <p:spPr>
            <a:xfrm>
              <a:off x="5181600" y="3200400"/>
              <a:ext cx="923712" cy="4617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a:t>
              </a:r>
              <a:r>
                <a:rPr lang="en-US" altLang="zh-TW" i="1">
                  <a:ea typeface="Times New Roman" pitchFamily="18" charset="0"/>
                </a:rPr>
                <a:t>b</a:t>
              </a:r>
              <a:r>
                <a:rPr lang="en-US" altLang="zh-TW">
                  <a:ea typeface="Times New Roman" pitchFamily="18" charset="0"/>
                </a:rPr>
                <a:t>, </a:t>
              </a:r>
              <a:r>
                <a:rPr lang="en-US" altLang="zh-TW" i="1">
                  <a:ea typeface="Times New Roman" pitchFamily="18" charset="0"/>
                </a:rPr>
                <a:t>c</a:t>
              </a:r>
              <a:r>
                <a:rPr lang="en-US" altLang="zh-TW">
                  <a:ea typeface="Times New Roman" pitchFamily="18" charset="0"/>
                </a:rPr>
                <a:t>}</a:t>
              </a:r>
              <a:endParaRPr lang="zh-TW" altLang="en-US">
                <a:ea typeface="Times New Roman" pitchFamily="18" charset="0"/>
              </a:endParaRPr>
            </a:p>
          </p:txBody>
        </p:sp>
        <p:sp>
          <p:nvSpPr>
            <p:cNvPr id="74784" name="Oval 5" title=""/>
            <p:cNvSpPr/>
            <p:nvPr/>
          </p:nvSpPr>
          <p:spPr>
            <a:xfrm>
              <a:off x="5105597" y="3352893"/>
              <a:ext cx="142503" cy="165977"/>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cxnSp>
          <p:nvCxnSpPr>
            <p:cNvPr id="74785" name="直線接點 28" title=""/>
            <p:cNvCxnSpPr>
              <a:endCxn id="74777" idx="0"/>
            </p:cNvCxnSpPr>
            <p:nvPr/>
          </p:nvCxnSpPr>
          <p:spPr>
            <a:xfrm rot="5400000">
              <a:off x="4760799" y="3921125"/>
              <a:ext cx="838200" cy="6349"/>
            </a:xfrm>
            <a:prstGeom prst="line">
              <a:avLst/>
            </a:prstGeom>
            <a:noFill/>
            <a:ln w="25400">
              <a:solidFill>
                <a:schemeClr val="tx1"/>
              </a:solidFill>
              <a:miter lim="800000"/>
            </a:ln>
          </p:spPr>
        </p:cxnSp>
        <p:cxnSp>
          <p:nvCxnSpPr>
            <p:cNvPr id="74786" name="直線接點 32" title=""/>
            <p:cNvCxnSpPr>
              <a:stCxn id="74784" idx="3"/>
            </p:cNvCxnSpPr>
            <p:nvPr/>
          </p:nvCxnSpPr>
          <p:spPr>
            <a:xfrm rot="5400000">
              <a:off x="4157609" y="3451279"/>
              <a:ext cx="925512" cy="1011130"/>
            </a:xfrm>
            <a:prstGeom prst="line">
              <a:avLst/>
            </a:prstGeom>
            <a:noFill/>
            <a:ln w="25400">
              <a:solidFill>
                <a:schemeClr val="tx1"/>
              </a:solidFill>
              <a:miter lim="800000"/>
            </a:ln>
          </p:spPr>
        </p:cxnSp>
      </p:grpSp>
      <p:grpSp>
        <p:nvGrpSpPr>
          <p:cNvPr id="74759" name="群組 38" title=""/>
          <p:cNvGrpSpPr/>
          <p:nvPr/>
        </p:nvGrpSpPr>
        <p:grpSpPr>
          <a:xfrm>
            <a:off x="3581400" y="4343400"/>
            <a:ext cx="633413" cy="1068388"/>
            <a:chOff x="3581496" y="4343569"/>
            <a:chExt cx="633549" cy="1068219"/>
          </a:xfrm>
        </p:grpSpPr>
        <p:sp>
          <p:nvSpPr>
            <p:cNvPr id="74780" name="文字方塊 47" title=""/>
            <p:cNvSpPr txBox="1"/>
            <p:nvPr/>
          </p:nvSpPr>
          <p:spPr>
            <a:xfrm>
              <a:off x="3581496" y="4343569"/>
              <a:ext cx="633549" cy="4617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a:t>
              </a:r>
              <a:r>
                <a:rPr lang="en-US" altLang="zh-TW" i="1">
                  <a:ea typeface="Times New Roman" pitchFamily="18" charset="0"/>
                </a:rPr>
                <a:t>c</a:t>
              </a:r>
              <a:r>
                <a:rPr lang="en-US" altLang="zh-TW">
                  <a:ea typeface="Times New Roman" pitchFamily="18" charset="0"/>
                </a:rPr>
                <a:t>}</a:t>
              </a:r>
              <a:endParaRPr lang="zh-TW" altLang="en-US">
                <a:ea typeface="Times New Roman" pitchFamily="18" charset="0"/>
              </a:endParaRPr>
            </a:p>
          </p:txBody>
        </p:sp>
        <p:cxnSp>
          <p:nvCxnSpPr>
            <p:cNvPr id="74781" name="直線接點 13" title=""/>
            <p:cNvCxnSpPr>
              <a:stCxn id="74782" idx="0"/>
              <a:endCxn id="74790" idx="0"/>
            </p:cNvCxnSpPr>
            <p:nvPr/>
          </p:nvCxnSpPr>
          <p:spPr>
            <a:xfrm rot="16200000" flipH="1">
              <a:off x="3576138" y="4877678"/>
              <a:ext cx="1066631" cy="1588"/>
            </a:xfrm>
            <a:prstGeom prst="line">
              <a:avLst/>
            </a:prstGeom>
            <a:noFill/>
            <a:ln w="25400">
              <a:solidFill>
                <a:schemeClr val="tx1"/>
              </a:solidFill>
              <a:miter lim="800000"/>
            </a:ln>
          </p:spPr>
        </p:cxnSp>
        <p:sp>
          <p:nvSpPr>
            <p:cNvPr id="74782" name="Oval 5" title=""/>
            <p:cNvSpPr/>
            <p:nvPr/>
          </p:nvSpPr>
          <p:spPr>
            <a:xfrm>
              <a:off x="4038727" y="4343569"/>
              <a:ext cx="142503" cy="165977"/>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grpSp>
      <p:grpSp>
        <p:nvGrpSpPr>
          <p:cNvPr id="74760" name="群組 36" title=""/>
          <p:cNvGrpSpPr/>
          <p:nvPr/>
        </p:nvGrpSpPr>
        <p:grpSpPr>
          <a:xfrm>
            <a:off x="4160838" y="4191000"/>
            <a:ext cx="1730375" cy="1243013"/>
            <a:chOff x="4160838" y="4191158"/>
            <a:chExt cx="1730719" cy="1242855"/>
          </a:xfrm>
        </p:grpSpPr>
        <p:sp>
          <p:nvSpPr>
            <p:cNvPr id="74777" name="Oval 5" title=""/>
            <p:cNvSpPr/>
            <p:nvPr/>
          </p:nvSpPr>
          <p:spPr>
            <a:xfrm>
              <a:off x="5105597" y="4343569"/>
              <a:ext cx="142503" cy="165977"/>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4778" name="文字方塊 12" title=""/>
            <p:cNvSpPr txBox="1"/>
            <p:nvPr/>
          </p:nvSpPr>
          <p:spPr>
            <a:xfrm>
              <a:off x="5258008" y="4191158"/>
              <a:ext cx="633549" cy="4617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a:t>
              </a:r>
              <a:r>
                <a:rPr lang="en-US" altLang="zh-TW" i="1">
                  <a:ea typeface="Times New Roman" pitchFamily="18" charset="0"/>
                </a:rPr>
                <a:t>b</a:t>
              </a:r>
              <a:r>
                <a:rPr lang="en-US" altLang="zh-TW">
                  <a:ea typeface="Times New Roman" pitchFamily="18" charset="0"/>
                </a:rPr>
                <a:t>}</a:t>
              </a:r>
              <a:endParaRPr lang="zh-TW" altLang="en-US">
                <a:ea typeface="Times New Roman" pitchFamily="18" charset="0"/>
              </a:endParaRPr>
            </a:p>
          </p:txBody>
        </p:sp>
        <p:cxnSp>
          <p:nvCxnSpPr>
            <p:cNvPr id="74779" name="直線接點 49" title=""/>
            <p:cNvCxnSpPr>
              <a:stCxn id="74777" idx="3"/>
              <a:endCxn id="74790" idx="7"/>
            </p:cNvCxnSpPr>
            <p:nvPr/>
          </p:nvCxnSpPr>
          <p:spPr>
            <a:xfrm rot="5400000">
              <a:off x="4168931" y="4476715"/>
              <a:ext cx="949204" cy="965392"/>
            </a:xfrm>
            <a:prstGeom prst="line">
              <a:avLst/>
            </a:prstGeom>
            <a:noFill/>
            <a:ln w="25400">
              <a:solidFill>
                <a:schemeClr val="tx1"/>
              </a:solidFill>
              <a:miter lim="800000"/>
            </a:ln>
          </p:spPr>
        </p:cxnSp>
      </p:grpSp>
      <p:grpSp>
        <p:nvGrpSpPr>
          <p:cNvPr id="74761" name="群組 39" title=""/>
          <p:cNvGrpSpPr/>
          <p:nvPr/>
        </p:nvGrpSpPr>
        <p:grpSpPr>
          <a:xfrm>
            <a:off x="2133600" y="3200400"/>
            <a:ext cx="1981200" cy="1219200"/>
            <a:chOff x="2133600" y="3200482"/>
            <a:chExt cx="1981200" cy="1219118"/>
          </a:xfrm>
        </p:grpSpPr>
        <p:sp>
          <p:nvSpPr>
            <p:cNvPr id="74773" name="文字方塊 18" title=""/>
            <p:cNvSpPr txBox="1"/>
            <p:nvPr/>
          </p:nvSpPr>
          <p:spPr>
            <a:xfrm>
              <a:off x="2133600" y="3200482"/>
              <a:ext cx="923712" cy="4617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a:t>
              </a:r>
              <a:r>
                <a:rPr lang="en-US" altLang="zh-TW" i="1">
                  <a:ea typeface="Times New Roman" pitchFamily="18" charset="0"/>
                </a:rPr>
                <a:t>a</a:t>
              </a:r>
              <a:r>
                <a:rPr lang="en-US" altLang="zh-TW">
                  <a:ea typeface="Times New Roman" pitchFamily="18" charset="0"/>
                </a:rPr>
                <a:t>, </a:t>
              </a:r>
              <a:r>
                <a:rPr lang="en-US" altLang="zh-TW" i="1">
                  <a:ea typeface="Times New Roman" pitchFamily="18" charset="0"/>
                </a:rPr>
                <a:t>c</a:t>
              </a:r>
              <a:r>
                <a:rPr lang="en-US" altLang="zh-TW">
                  <a:ea typeface="Times New Roman" pitchFamily="18" charset="0"/>
                </a:rPr>
                <a:t>}</a:t>
              </a:r>
              <a:endParaRPr lang="zh-TW" altLang="en-US">
                <a:ea typeface="Times New Roman" pitchFamily="18" charset="0"/>
              </a:endParaRPr>
            </a:p>
          </p:txBody>
        </p:sp>
        <p:sp>
          <p:nvSpPr>
            <p:cNvPr id="74774" name="Oval 5" title=""/>
            <p:cNvSpPr/>
            <p:nvPr/>
          </p:nvSpPr>
          <p:spPr>
            <a:xfrm>
              <a:off x="2971856" y="3352893"/>
              <a:ext cx="142503" cy="165977"/>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cxnSp>
          <p:nvCxnSpPr>
            <p:cNvPr id="74775" name="直線接點 19" title=""/>
            <p:cNvCxnSpPr/>
            <p:nvPr/>
          </p:nvCxnSpPr>
          <p:spPr>
            <a:xfrm>
              <a:off x="3048000" y="3429067"/>
              <a:ext cx="1588" cy="990533"/>
            </a:xfrm>
            <a:prstGeom prst="line">
              <a:avLst/>
            </a:prstGeom>
            <a:noFill/>
            <a:ln w="25400">
              <a:solidFill>
                <a:schemeClr val="tx1"/>
              </a:solidFill>
              <a:miter lim="800000"/>
            </a:ln>
          </p:spPr>
        </p:cxnSp>
        <p:cxnSp>
          <p:nvCxnSpPr>
            <p:cNvPr id="74776" name="直線接點 76" title=""/>
            <p:cNvCxnSpPr>
              <a:stCxn id="74773" idx="3"/>
            </p:cNvCxnSpPr>
            <p:nvPr/>
          </p:nvCxnSpPr>
          <p:spPr>
            <a:xfrm>
              <a:off x="3057525" y="3430655"/>
              <a:ext cx="1057275" cy="988945"/>
            </a:xfrm>
            <a:prstGeom prst="line">
              <a:avLst/>
            </a:prstGeom>
            <a:noFill/>
            <a:ln w="25400">
              <a:solidFill>
                <a:schemeClr val="tx1"/>
              </a:solidFill>
              <a:miter lim="800000"/>
            </a:ln>
          </p:spPr>
        </p:cxnSp>
      </p:grpSp>
      <p:grpSp>
        <p:nvGrpSpPr>
          <p:cNvPr id="74762" name="群組 40" title=""/>
          <p:cNvGrpSpPr/>
          <p:nvPr/>
        </p:nvGrpSpPr>
        <p:grpSpPr>
          <a:xfrm>
            <a:off x="3071813" y="3048000"/>
            <a:ext cx="2155825" cy="1436688"/>
            <a:chOff x="3071813" y="3048000"/>
            <a:chExt cx="2155825" cy="1436688"/>
          </a:xfrm>
        </p:grpSpPr>
        <p:sp>
          <p:nvSpPr>
            <p:cNvPr id="74769" name="文字方塊 24" title=""/>
            <p:cNvSpPr txBox="1"/>
            <p:nvPr/>
          </p:nvSpPr>
          <p:spPr>
            <a:xfrm>
              <a:off x="3276600" y="3048000"/>
              <a:ext cx="941346" cy="4617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a:t>
              </a:r>
              <a:r>
                <a:rPr lang="en-US" altLang="zh-TW" i="1">
                  <a:ea typeface="Times New Roman" pitchFamily="18" charset="0"/>
                </a:rPr>
                <a:t>a</a:t>
              </a:r>
              <a:r>
                <a:rPr lang="en-US" altLang="zh-TW">
                  <a:ea typeface="Times New Roman" pitchFamily="18" charset="0"/>
                </a:rPr>
                <a:t>, </a:t>
              </a:r>
              <a:r>
                <a:rPr lang="en-US" altLang="zh-TW" i="1">
                  <a:ea typeface="Times New Roman" pitchFamily="18" charset="0"/>
                </a:rPr>
                <a:t>b</a:t>
              </a:r>
              <a:r>
                <a:rPr lang="en-US" altLang="zh-TW">
                  <a:ea typeface="Times New Roman" pitchFamily="18" charset="0"/>
                </a:rPr>
                <a:t>}</a:t>
              </a:r>
              <a:endParaRPr lang="zh-TW" altLang="en-US">
                <a:ea typeface="Times New Roman" pitchFamily="18" charset="0"/>
              </a:endParaRPr>
            </a:p>
          </p:txBody>
        </p:sp>
        <p:sp>
          <p:nvSpPr>
            <p:cNvPr id="74770" name="Oval 5" title=""/>
            <p:cNvSpPr/>
            <p:nvPr/>
          </p:nvSpPr>
          <p:spPr>
            <a:xfrm>
              <a:off x="4038727" y="3352893"/>
              <a:ext cx="142503" cy="165977"/>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cxnSp>
          <p:nvCxnSpPr>
            <p:cNvPr id="74771" name="直線接點 25" title=""/>
            <p:cNvCxnSpPr>
              <a:stCxn id="74770" idx="5"/>
              <a:endCxn id="74777" idx="5"/>
            </p:cNvCxnSpPr>
            <p:nvPr/>
          </p:nvCxnSpPr>
          <p:spPr>
            <a:xfrm rot="16200000" flipH="1">
              <a:off x="4198938" y="3455988"/>
              <a:ext cx="990600" cy="1066800"/>
            </a:xfrm>
            <a:prstGeom prst="line">
              <a:avLst/>
            </a:prstGeom>
            <a:noFill/>
            <a:ln w="25400">
              <a:solidFill>
                <a:schemeClr val="tx1"/>
              </a:solidFill>
              <a:miter lim="800000"/>
            </a:ln>
          </p:spPr>
        </p:cxnSp>
        <p:cxnSp>
          <p:nvCxnSpPr>
            <p:cNvPr id="74772" name="直線接點 77" title=""/>
            <p:cNvCxnSpPr>
              <a:endCxn id="74787" idx="3"/>
            </p:cNvCxnSpPr>
            <p:nvPr/>
          </p:nvCxnSpPr>
          <p:spPr>
            <a:xfrm rot="10800000" flipV="1">
              <a:off x="3071813" y="3505200"/>
              <a:ext cx="987425" cy="917575"/>
            </a:xfrm>
            <a:prstGeom prst="line">
              <a:avLst/>
            </a:prstGeom>
            <a:noFill/>
            <a:ln w="25400">
              <a:solidFill>
                <a:schemeClr val="tx1"/>
              </a:solidFill>
              <a:miter lim="800000"/>
            </a:ln>
          </p:spPr>
        </p:cxnSp>
      </p:grpSp>
      <p:grpSp>
        <p:nvGrpSpPr>
          <p:cNvPr id="74763" name="群組 42" title=""/>
          <p:cNvGrpSpPr/>
          <p:nvPr/>
        </p:nvGrpSpPr>
        <p:grpSpPr>
          <a:xfrm>
            <a:off x="3094038" y="2133600"/>
            <a:ext cx="2328862" cy="1243013"/>
            <a:chOff x="3094038" y="2133600"/>
            <a:chExt cx="2328608" cy="1243013"/>
          </a:xfrm>
        </p:grpSpPr>
        <p:sp>
          <p:nvSpPr>
            <p:cNvPr id="74764" name="Oval 5" title=""/>
            <p:cNvSpPr/>
            <p:nvPr/>
          </p:nvSpPr>
          <p:spPr>
            <a:xfrm>
              <a:off x="4038727" y="2438423"/>
              <a:ext cx="142503" cy="165977"/>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74765" name="文字方塊 30" title=""/>
            <p:cNvSpPr txBox="1"/>
            <p:nvPr/>
          </p:nvSpPr>
          <p:spPr>
            <a:xfrm>
              <a:off x="4191137" y="2133600"/>
              <a:ext cx="1231509" cy="4617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ea typeface="Times New Roman" pitchFamily="18" charset="0"/>
                </a:rPr>
                <a:t>{</a:t>
              </a:r>
              <a:r>
                <a:rPr lang="en-US" altLang="zh-TW" i="1">
                  <a:ea typeface="Times New Roman" pitchFamily="18" charset="0"/>
                </a:rPr>
                <a:t>a</a:t>
              </a:r>
              <a:r>
                <a:rPr lang="en-US" altLang="zh-TW">
                  <a:ea typeface="Times New Roman" pitchFamily="18" charset="0"/>
                </a:rPr>
                <a:t>, </a:t>
              </a:r>
              <a:r>
                <a:rPr lang="en-US" altLang="zh-TW" i="1">
                  <a:ea typeface="Times New Roman" pitchFamily="18" charset="0"/>
                </a:rPr>
                <a:t>b</a:t>
              </a:r>
              <a:r>
                <a:rPr lang="en-US" altLang="zh-TW">
                  <a:ea typeface="Times New Roman" pitchFamily="18" charset="0"/>
                </a:rPr>
                <a:t>, </a:t>
              </a:r>
              <a:r>
                <a:rPr lang="en-US" altLang="zh-TW" i="1">
                  <a:ea typeface="Times New Roman" pitchFamily="18" charset="0"/>
                </a:rPr>
                <a:t>c</a:t>
              </a:r>
              <a:r>
                <a:rPr lang="en-US" altLang="zh-TW">
                  <a:ea typeface="Times New Roman" pitchFamily="18" charset="0"/>
                </a:rPr>
                <a:t>}</a:t>
              </a:r>
              <a:endParaRPr lang="zh-TW" altLang="en-US">
                <a:ea typeface="Times New Roman" pitchFamily="18" charset="0"/>
              </a:endParaRPr>
            </a:p>
          </p:txBody>
        </p:sp>
        <p:cxnSp>
          <p:nvCxnSpPr>
            <p:cNvPr id="74766" name="直線接點 31" title=""/>
            <p:cNvCxnSpPr>
              <a:stCxn id="74764" idx="4"/>
              <a:endCxn id="74770" idx="0"/>
            </p:cNvCxnSpPr>
            <p:nvPr/>
          </p:nvCxnSpPr>
          <p:spPr>
            <a:xfrm rot="5400000">
              <a:off x="3734483" y="2978944"/>
              <a:ext cx="749300" cy="1588"/>
            </a:xfrm>
            <a:prstGeom prst="line">
              <a:avLst/>
            </a:prstGeom>
            <a:noFill/>
            <a:ln w="25400">
              <a:solidFill>
                <a:schemeClr val="tx1"/>
              </a:solidFill>
              <a:miter lim="800000"/>
            </a:ln>
          </p:spPr>
        </p:cxnSp>
        <p:cxnSp>
          <p:nvCxnSpPr>
            <p:cNvPr id="74767" name="直線接點 78" title=""/>
            <p:cNvCxnSpPr>
              <a:stCxn id="74764" idx="2"/>
              <a:endCxn id="74784" idx="1"/>
            </p:cNvCxnSpPr>
            <p:nvPr/>
          </p:nvCxnSpPr>
          <p:spPr>
            <a:xfrm rot="10800000" flipH="1" flipV="1">
              <a:off x="4038497" y="2520950"/>
              <a:ext cx="1087319" cy="855663"/>
            </a:xfrm>
            <a:prstGeom prst="line">
              <a:avLst/>
            </a:prstGeom>
            <a:noFill/>
            <a:ln w="25400">
              <a:solidFill>
                <a:schemeClr val="tx1"/>
              </a:solidFill>
              <a:miter lim="800000"/>
            </a:ln>
          </p:spPr>
        </p:cxnSp>
        <p:cxnSp>
          <p:nvCxnSpPr>
            <p:cNvPr id="74768" name="直線接點 80" title=""/>
            <p:cNvCxnSpPr>
              <a:stCxn id="74764" idx="3"/>
              <a:endCxn id="74774" idx="7"/>
            </p:cNvCxnSpPr>
            <p:nvPr/>
          </p:nvCxnSpPr>
          <p:spPr>
            <a:xfrm rot="5400000">
              <a:off x="3178122" y="2495604"/>
              <a:ext cx="796925" cy="965095"/>
            </a:xfrm>
            <a:prstGeom prst="line">
              <a:avLst/>
            </a:prstGeom>
            <a:noFill/>
            <a:ln w="25400">
              <a:solidFill>
                <a:schemeClr val="tx1"/>
              </a:solidFill>
              <a:miter lim="800000"/>
            </a:ln>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additive="base">
                                        <p:cTn id="7" dur="500" fill="hold"/>
                                        <p:tgtEl>
                                          <p:spTgt spid="74756"/>
                                        </p:tgtEl>
                                        <p:attrNameLst>
                                          <p:attrName>ppt_x</p:attrName>
                                        </p:attrNameLst>
                                      </p:cBhvr>
                                      <p:tavLst>
                                        <p:tav tm="0">
                                          <p:val>
                                            <p:strVal val="#ppt_x"/>
                                          </p:val>
                                        </p:tav>
                                        <p:tav tm="100000">
                                          <p:val>
                                            <p:strVal val="#ppt_x"/>
                                          </p:val>
                                        </p:tav>
                                      </p:tavLst>
                                    </p:anim>
                                    <p:anim calcmode="lin" valueType="num">
                                      <p:cBhvr additive="base">
                                        <p:cTn id="8" dur="500" fill="hold"/>
                                        <p:tgtEl>
                                          <p:spTgt spid="747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nodeType="clickEffect">
                                  <p:stCondLst>
                                    <p:cond delay="0"/>
                                  </p:stCondLst>
                                  <p:childTnLst>
                                    <p:set>
                                      <p:cBhvr>
                                        <p:cTn id="12" dur="1" fill="hold">
                                          <p:stCondLst>
                                            <p:cond delay="0"/>
                                          </p:stCondLst>
                                        </p:cTn>
                                        <p:tgtEl>
                                          <p:spTgt spid="74757"/>
                                        </p:tgtEl>
                                        <p:attrNameLst>
                                          <p:attrName>style.visibility</p:attrName>
                                        </p:attrNameLst>
                                      </p:cBhvr>
                                      <p:to>
                                        <p:strVal val="visible"/>
                                      </p:to>
                                    </p:set>
                                    <p:anim calcmode="lin" valueType="num">
                                      <p:cBhvr additive="base">
                                        <p:cTn id="13" dur="500" fill="hold"/>
                                        <p:tgtEl>
                                          <p:spTgt spid="74757"/>
                                        </p:tgtEl>
                                        <p:attrNameLst>
                                          <p:attrName>ppt_x</p:attrName>
                                        </p:attrNameLst>
                                      </p:cBhvr>
                                      <p:tavLst>
                                        <p:tav tm="0">
                                          <p:val>
                                            <p:strVal val="#ppt_x"/>
                                          </p:val>
                                        </p:tav>
                                        <p:tav tm="100000">
                                          <p:val>
                                            <p:strVal val="#ppt_x"/>
                                          </p:val>
                                        </p:tav>
                                      </p:tavLst>
                                    </p:anim>
                                    <p:anim calcmode="lin" valueType="num">
                                      <p:cBhvr additive="base">
                                        <p:cTn id="14"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nodeType="clickEffect">
                                  <p:stCondLst>
                                    <p:cond delay="0"/>
                                  </p:stCondLst>
                                  <p:childTnLst>
                                    <p:set>
                                      <p:cBhvr>
                                        <p:cTn id="18" dur="1" fill="hold">
                                          <p:stCondLst>
                                            <p:cond delay="0"/>
                                          </p:stCondLst>
                                        </p:cTn>
                                        <p:tgtEl>
                                          <p:spTgt spid="74760"/>
                                        </p:tgtEl>
                                        <p:attrNameLst>
                                          <p:attrName>style.visibility</p:attrName>
                                        </p:attrNameLst>
                                      </p:cBhvr>
                                      <p:to>
                                        <p:strVal val="visible"/>
                                      </p:to>
                                    </p:set>
                                    <p:anim calcmode="lin" valueType="num">
                                      <p:cBhvr additive="base">
                                        <p:cTn id="19" dur="500" fill="hold"/>
                                        <p:tgtEl>
                                          <p:spTgt spid="74760"/>
                                        </p:tgtEl>
                                        <p:attrNameLst>
                                          <p:attrName>ppt_x</p:attrName>
                                        </p:attrNameLst>
                                      </p:cBhvr>
                                      <p:tavLst>
                                        <p:tav tm="0">
                                          <p:val>
                                            <p:strVal val="#ppt_x"/>
                                          </p:val>
                                        </p:tav>
                                        <p:tav tm="100000">
                                          <p:val>
                                            <p:strVal val="#ppt_x"/>
                                          </p:val>
                                        </p:tav>
                                      </p:tavLst>
                                    </p:anim>
                                    <p:anim calcmode="lin" valueType="num">
                                      <p:cBhvr additive="base">
                                        <p:cTn id="20" dur="500" fill="hold"/>
                                        <p:tgtEl>
                                          <p:spTgt spid="7476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dur="500" fill="hold" nodeType="clickEffect">
                                  <p:stCondLst>
                                    <p:cond delay="0"/>
                                  </p:stCondLst>
                                  <p:childTnLst>
                                    <p:set>
                                      <p:cBhvr>
                                        <p:cTn id="24" dur="1" fill="hold">
                                          <p:stCondLst>
                                            <p:cond delay="0"/>
                                          </p:stCondLst>
                                        </p:cTn>
                                        <p:tgtEl>
                                          <p:spTgt spid="74759"/>
                                        </p:tgtEl>
                                        <p:attrNameLst>
                                          <p:attrName>style.visibility</p:attrName>
                                        </p:attrNameLst>
                                      </p:cBhvr>
                                      <p:to>
                                        <p:strVal val="visible"/>
                                      </p:to>
                                    </p:set>
                                    <p:anim calcmode="lin" valueType="num">
                                      <p:cBhvr additive="base">
                                        <p:cTn id="25" dur="500" fill="hold"/>
                                        <p:tgtEl>
                                          <p:spTgt spid="74759"/>
                                        </p:tgtEl>
                                        <p:attrNameLst>
                                          <p:attrName>ppt_x</p:attrName>
                                        </p:attrNameLst>
                                      </p:cBhvr>
                                      <p:tavLst>
                                        <p:tav tm="0">
                                          <p:val>
                                            <p:strVal val="#ppt_x"/>
                                          </p:val>
                                        </p:tav>
                                        <p:tav tm="100000">
                                          <p:val>
                                            <p:strVal val="#ppt_x"/>
                                          </p:val>
                                        </p:tav>
                                      </p:tavLst>
                                    </p:anim>
                                    <p:anim calcmode="lin" valueType="num">
                                      <p:cBhvr additive="base">
                                        <p:cTn id="26" dur="500" fill="hold"/>
                                        <p:tgtEl>
                                          <p:spTgt spid="7475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dur="500" fill="hold" nodeType="clickEffect">
                                  <p:stCondLst>
                                    <p:cond delay="0"/>
                                  </p:stCondLst>
                                  <p:childTnLst>
                                    <p:set>
                                      <p:cBhvr>
                                        <p:cTn id="30" dur="1" fill="hold">
                                          <p:stCondLst>
                                            <p:cond delay="0"/>
                                          </p:stCondLst>
                                        </p:cTn>
                                        <p:tgtEl>
                                          <p:spTgt spid="74762"/>
                                        </p:tgtEl>
                                        <p:attrNameLst>
                                          <p:attrName>style.visibility</p:attrName>
                                        </p:attrNameLst>
                                      </p:cBhvr>
                                      <p:to>
                                        <p:strVal val="visible"/>
                                      </p:to>
                                    </p:set>
                                    <p:anim calcmode="lin" valueType="num">
                                      <p:cBhvr additive="base">
                                        <p:cTn id="31" dur="500" fill="hold"/>
                                        <p:tgtEl>
                                          <p:spTgt spid="74762"/>
                                        </p:tgtEl>
                                        <p:attrNameLst>
                                          <p:attrName>ppt_x</p:attrName>
                                        </p:attrNameLst>
                                      </p:cBhvr>
                                      <p:tavLst>
                                        <p:tav tm="0">
                                          <p:val>
                                            <p:strVal val="#ppt_x"/>
                                          </p:val>
                                        </p:tav>
                                        <p:tav tm="100000">
                                          <p:val>
                                            <p:strVal val="#ppt_x"/>
                                          </p:val>
                                        </p:tav>
                                      </p:tavLst>
                                    </p:anim>
                                    <p:anim calcmode="lin" valueType="num">
                                      <p:cBhvr additive="base">
                                        <p:cTn id="32" dur="500" fill="hold"/>
                                        <p:tgtEl>
                                          <p:spTgt spid="7476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dur="500" fill="hold" nodeType="clickEffect">
                                  <p:stCondLst>
                                    <p:cond delay="0"/>
                                  </p:stCondLst>
                                  <p:childTnLst>
                                    <p:set>
                                      <p:cBhvr>
                                        <p:cTn id="36" dur="1" fill="hold">
                                          <p:stCondLst>
                                            <p:cond delay="0"/>
                                          </p:stCondLst>
                                        </p:cTn>
                                        <p:tgtEl>
                                          <p:spTgt spid="74761"/>
                                        </p:tgtEl>
                                        <p:attrNameLst>
                                          <p:attrName>style.visibility</p:attrName>
                                        </p:attrNameLst>
                                      </p:cBhvr>
                                      <p:to>
                                        <p:strVal val="visible"/>
                                      </p:to>
                                    </p:set>
                                    <p:anim calcmode="lin" valueType="num">
                                      <p:cBhvr additive="base">
                                        <p:cTn id="37" dur="500" fill="hold"/>
                                        <p:tgtEl>
                                          <p:spTgt spid="74761"/>
                                        </p:tgtEl>
                                        <p:attrNameLst>
                                          <p:attrName>ppt_x</p:attrName>
                                        </p:attrNameLst>
                                      </p:cBhvr>
                                      <p:tavLst>
                                        <p:tav tm="0">
                                          <p:val>
                                            <p:strVal val="#ppt_x"/>
                                          </p:val>
                                        </p:tav>
                                        <p:tav tm="100000">
                                          <p:val>
                                            <p:strVal val="#ppt_x"/>
                                          </p:val>
                                        </p:tav>
                                      </p:tavLst>
                                    </p:anim>
                                    <p:anim calcmode="lin" valueType="num">
                                      <p:cBhvr additive="base">
                                        <p:cTn id="38" dur="500" fill="hold"/>
                                        <p:tgtEl>
                                          <p:spTgt spid="7476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dur="500" fill="hold" nodeType="clickEffect">
                                  <p:stCondLst>
                                    <p:cond delay="0"/>
                                  </p:stCondLst>
                                  <p:childTnLst>
                                    <p:set>
                                      <p:cBhvr>
                                        <p:cTn id="42" dur="1" fill="hold">
                                          <p:stCondLst>
                                            <p:cond delay="0"/>
                                          </p:stCondLst>
                                        </p:cTn>
                                        <p:tgtEl>
                                          <p:spTgt spid="74758"/>
                                        </p:tgtEl>
                                        <p:attrNameLst>
                                          <p:attrName>style.visibility</p:attrName>
                                        </p:attrNameLst>
                                      </p:cBhvr>
                                      <p:to>
                                        <p:strVal val="visible"/>
                                      </p:to>
                                    </p:set>
                                    <p:anim calcmode="lin" valueType="num">
                                      <p:cBhvr additive="base">
                                        <p:cTn id="43" dur="500" fill="hold"/>
                                        <p:tgtEl>
                                          <p:spTgt spid="74758"/>
                                        </p:tgtEl>
                                        <p:attrNameLst>
                                          <p:attrName>ppt_x</p:attrName>
                                        </p:attrNameLst>
                                      </p:cBhvr>
                                      <p:tavLst>
                                        <p:tav tm="0">
                                          <p:val>
                                            <p:strVal val="#ppt_x"/>
                                          </p:val>
                                        </p:tav>
                                        <p:tav tm="100000">
                                          <p:val>
                                            <p:strVal val="#ppt_x"/>
                                          </p:val>
                                        </p:tav>
                                      </p:tavLst>
                                    </p:anim>
                                    <p:anim calcmode="lin" valueType="num">
                                      <p:cBhvr additive="base">
                                        <p:cTn id="44"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dur="500" fill="hold" nodeType="clickEffect">
                                  <p:stCondLst>
                                    <p:cond delay="0"/>
                                  </p:stCondLst>
                                  <p:childTnLst>
                                    <p:set>
                                      <p:cBhvr>
                                        <p:cTn id="48" dur="1" fill="hold">
                                          <p:stCondLst>
                                            <p:cond delay="0"/>
                                          </p:stCondLst>
                                        </p:cTn>
                                        <p:tgtEl>
                                          <p:spTgt spid="74763"/>
                                        </p:tgtEl>
                                        <p:attrNameLst>
                                          <p:attrName>style.visibility</p:attrName>
                                        </p:attrNameLst>
                                      </p:cBhvr>
                                      <p:to>
                                        <p:strVal val="visible"/>
                                      </p:to>
                                    </p:set>
                                    <p:anim calcmode="lin" valueType="num">
                                      <p:cBhvr additive="base">
                                        <p:cTn id="49" dur="500" fill="hold"/>
                                        <p:tgtEl>
                                          <p:spTgt spid="74763"/>
                                        </p:tgtEl>
                                        <p:attrNameLst>
                                          <p:attrName>ppt_x</p:attrName>
                                        </p:attrNameLst>
                                      </p:cBhvr>
                                      <p:tavLst>
                                        <p:tav tm="0">
                                          <p:val>
                                            <p:strVal val="#ppt_x"/>
                                          </p:val>
                                        </p:tav>
                                        <p:tav tm="100000">
                                          <p:val>
                                            <p:strVal val="#ppt_x"/>
                                          </p:val>
                                        </p:tav>
                                      </p:tavLst>
                                    </p:anim>
                                    <p:anim calcmode="lin" valueType="num">
                                      <p:cBhvr additive="base">
                                        <p:cTn id="50" dur="500" fill="hold"/>
                                        <p:tgtEl>
                                          <p:spTgt spid="74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8674" name="Title 1"/>
          <p:cNvSpPr>
            <a:spLocks noGrp="1"/>
          </p:cNvSpPr>
          <p:nvPr>
            <p:ph type="title"/>
          </p:nvPr>
        </p:nvSpPr>
        <p:spPr>
          <a:xfrm>
            <a:off x="457200" y="533400"/>
            <a:ext cx="8229600" cy="838200"/>
          </a:xfrm>
        </p:spPr>
        <p:txBody>
          <a:bodyPr/>
          <a:lstStyle/>
          <a:p>
            <a:r>
              <a:rPr lang="en-US" sz="2800" smtClean="0">
                <a:latin typeface="Times New Roman" pitchFamily="18" charset="0"/>
                <a:cs typeface="Times New Roman" pitchFamily="18" charset="0"/>
              </a:rPr>
              <a:t>Singleton Set</a:t>
            </a:r>
            <a:br>
              <a:rPr lang="en-US" smtClean="0">
                <a:latin typeface="Times New Roman" pitchFamily="18" charset="0"/>
                <a:cs typeface="Times New Roman" pitchFamily="18" charset="0"/>
              </a:rPr>
            </a:br>
            <a:endParaRPr lang="en-US" smtClean="0"/>
          </a:p>
        </p:txBody>
      </p:sp>
      <p:sp>
        <p:nvSpPr>
          <p:cNvPr id="28675" name="Content Placeholder 2"/>
          <p:cNvSpPr>
            <a:spLocks noGrp="1"/>
          </p:cNvSpPr>
          <p:nvPr>
            <p:ph idx="1"/>
          </p:nvPr>
        </p:nvSpPr>
        <p:spPr>
          <a:xfrm>
            <a:off x="457200" y="990600"/>
            <a:ext cx="8229600" cy="5105400"/>
          </a:xfrm>
        </p:spPr>
        <p:txBody>
          <a:bodyPr/>
          <a:lstStyle/>
          <a:p>
            <a:pPr algn="just"/>
            <a:r>
              <a:rPr lang="en-US" sz="2400" smtClean="0">
                <a:latin typeface="Times New Roman" pitchFamily="18" charset="0"/>
                <a:cs typeface="Times New Roman" pitchFamily="18" charset="0"/>
              </a:rPr>
              <a:t>A set with one element is called a </a:t>
            </a:r>
            <a:r>
              <a:rPr lang="en-US" sz="2400" b="1" smtClean="0">
                <a:latin typeface="Times New Roman" pitchFamily="18" charset="0"/>
                <a:cs typeface="Times New Roman" pitchFamily="18" charset="0"/>
              </a:rPr>
              <a:t>singleton set.</a:t>
            </a:r>
          </a:p>
          <a:p>
            <a:pPr algn="just"/>
            <a:r>
              <a:rPr lang="en-US" sz="2400" b="1" smtClean="0">
                <a:latin typeface="Times New Roman" pitchFamily="18" charset="0"/>
                <a:cs typeface="Times New Roman" pitchFamily="18" charset="0"/>
              </a:rPr>
              <a:t> Is{∅}=</a:t>
            </a:r>
            <a:r>
              <a:rPr lang="en-US" sz="2400" smtClean="0">
                <a:latin typeface="Times New Roman" pitchFamily="18" charset="0"/>
                <a:cs typeface="Times New Roman" pitchFamily="18" charset="0"/>
              </a:rPr>
              <a:t>∅?</a:t>
            </a:r>
          </a:p>
          <a:p>
            <a:pPr algn="just"/>
            <a:r>
              <a:rPr lang="en-US" sz="2400" smtClean="0">
                <a:latin typeface="Times New Roman" pitchFamily="18" charset="0"/>
                <a:cs typeface="Times New Roman" pitchFamily="18" charset="0"/>
              </a:rPr>
              <a:t>Ex: Folders in a computer file system.</a:t>
            </a:r>
          </a:p>
          <a:p>
            <a:pPr algn="just">
              <a:buFontTx/>
              <a:buNone/>
            </a:pPr>
            <a:r>
              <a:rPr lang="en-US" sz="2400" smtClean="0">
                <a:latin typeface="Times New Roman" pitchFamily="18" charset="0"/>
                <a:cs typeface="Times New Roman" pitchFamily="18" charset="0"/>
              </a:rPr>
              <a:t>                  Empty set ==empty folder</a:t>
            </a:r>
          </a:p>
          <a:p>
            <a:pPr algn="just">
              <a:buFontTx/>
              <a:buNone/>
            </a:pPr>
            <a:r>
              <a:rPr lang="en-US" sz="2400" smtClean="0">
                <a:latin typeface="Times New Roman" pitchFamily="18" charset="0"/>
                <a:cs typeface="Times New Roman" pitchFamily="18" charset="0"/>
              </a:rPr>
              <a:t>                  Singleton set==folder with exactly one folder inside,  </a:t>
            </a:r>
          </a:p>
          <a:p>
            <a:pPr algn="just">
              <a:buFontTx/>
              <a:buNone/>
            </a:pPr>
            <a:r>
              <a:rPr lang="en-US" sz="2400" smtClean="0">
                <a:latin typeface="Times New Roman" pitchFamily="18" charset="0"/>
                <a:cs typeface="Times New Roman" pitchFamily="18" charset="0"/>
              </a:rPr>
              <a:t>                  namely, the empty folder.</a:t>
            </a:r>
          </a:p>
          <a:p>
            <a:pPr>
              <a:buFontTx/>
              <a:buNone/>
            </a:pPr>
            <a:r>
              <a:rPr lang="en-US" sz="2400" smtClean="0">
                <a:latin typeface="Times New Roman" pitchFamily="18" charset="0"/>
                <a:cs typeface="Times New Roman" pitchFamily="18" charset="0"/>
              </a:rPr>
              <a:t>B={x:x is a whole number, x &lt; 1} </a:t>
            </a:r>
          </a:p>
          <a:p>
            <a:pPr>
              <a:buFontTx/>
              <a:buNone/>
            </a:pPr>
            <a:r>
              <a:rPr lang="en-US" sz="2400" smtClean="0">
                <a:latin typeface="Times New Roman" pitchFamily="18" charset="0"/>
                <a:cs typeface="Times New Roman" pitchFamily="18" charset="0"/>
              </a:rPr>
              <a:t> A = {x : x ∈ N and x² = 4}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The singleton set {3} is the set whose only element is 3.</a:t>
            </a:r>
          </a:p>
          <a:p>
            <a:r>
              <a:rPr lang="en-US" sz="2400" smtClean="0">
                <a:latin typeface="Times New Roman" pitchFamily="18" charset="0"/>
                <a:cs typeface="Times New Roman" pitchFamily="18" charset="0"/>
              </a:rPr>
              <a:t>The singleton set {{3}} is the set whose only element is {3}.</a:t>
            </a:r>
          </a:p>
          <a:p>
            <a:pPr algn="just">
              <a:buFontTx/>
              <a:buNone/>
            </a:pPr>
            <a:endParaRPr lang="en-US" sz="2400" smtClean="0">
              <a:latin typeface="Times New Roman" pitchFamily="18" charset="0"/>
              <a:cs typeface="Times New Roman" pitchFamily="18" charset="0"/>
            </a:endParaRPr>
          </a:p>
        </p:txBody>
      </p:sp>
      <p:sp>
        <p:nvSpPr>
          <p:cNvPr id="28676" name="Slide Number Placeholder 3"/>
          <p:cNvSpPr>
            <a:spLocks noGrp="1"/>
          </p:cNvSpPr>
          <p:nvPr>
            <p:ph type="sldNum" sz="quarter" idx="11"/>
          </p:nvPr>
        </p:nvSpPr>
        <p:spPr>
          <a:noFill/>
        </p:spPr>
        <p:txBody>
          <a:bodyPr/>
          <a:lstStyle/>
          <a:p>
            <a:fld id="{3B3256CB-A4F5-4614-B2DC-42FE573E0A47}" type="slidenum">
              <a:rPr lang="en-US"/>
              <a:t>12</a:t>
            </a:fld>
            <a:endParaRPr lang="en-US"/>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9698" name="Title 1"/>
          <p:cNvSpPr>
            <a:spLocks noGrp="1"/>
          </p:cNvSpPr>
          <p:nvPr>
            <p:ph type="title"/>
          </p:nvPr>
        </p:nvSpPr>
        <p:spPr>
          <a:xfrm>
            <a:off x="685800" y="381000"/>
            <a:ext cx="8229600" cy="533400"/>
          </a:xfrm>
        </p:spPr>
        <p:txBody>
          <a:bodyPr/>
          <a:lstStyle/>
          <a:p>
            <a:r>
              <a:rPr lang="en-US" sz="2400" smtClean="0"/>
              <a:t>Activity</a:t>
            </a:r>
          </a:p>
        </p:txBody>
      </p:sp>
      <p:sp>
        <p:nvSpPr>
          <p:cNvPr id="29699" name="Content Placeholder 2"/>
          <p:cNvSpPr>
            <a:spLocks noGrp="1"/>
          </p:cNvSpPr>
          <p:nvPr>
            <p:ph idx="1"/>
          </p:nvPr>
        </p:nvSpPr>
        <p:spPr>
          <a:xfrm>
            <a:off x="457200" y="914400"/>
            <a:ext cx="8534400" cy="5211763"/>
          </a:xfrm>
        </p:spPr>
        <p:txBody>
          <a:bodyPr/>
          <a:lstStyle/>
          <a:p>
            <a:pPr algn="just">
              <a:buFontTx/>
              <a:buNone/>
            </a:pPr>
            <a:r>
              <a:rPr lang="en-US" sz="2400" smtClean="0">
                <a:latin typeface="Times New Roman" pitchFamily="18" charset="0"/>
                <a:cs typeface="Times New Roman" pitchFamily="18" charset="0"/>
              </a:rPr>
              <a:t>1.Determine whether each of these statements is true or false.</a:t>
            </a:r>
          </a:p>
          <a:p>
            <a:pPr algn="just">
              <a:buFontTx/>
              <a:buNone/>
            </a:pPr>
            <a:r>
              <a:rPr lang="en-US" sz="2400" smtClean="0">
                <a:latin typeface="Times New Roman" pitchFamily="18" charset="0"/>
                <a:cs typeface="Times New Roman" pitchFamily="18" charset="0"/>
              </a:rPr>
              <a:t>a) x ∈ {x} b) {x} ⊆ {x} c) {x} ∈ {x}</a:t>
            </a:r>
          </a:p>
          <a:p>
            <a:pPr algn="just">
              <a:buFontTx/>
              <a:buNone/>
            </a:pPr>
            <a:r>
              <a:rPr lang="en-US" sz="2400" smtClean="0">
                <a:latin typeface="Times New Roman" pitchFamily="18" charset="0"/>
                <a:cs typeface="Times New Roman" pitchFamily="18" charset="0"/>
              </a:rPr>
              <a:t>d) {x} ∈ {{x}} e) ∅ ⊆ {x} f ) ∅ ∈ {x}</a:t>
            </a:r>
          </a:p>
          <a:p>
            <a:pPr algn="just">
              <a:buFontTx/>
              <a:buNone/>
            </a:pPr>
            <a:endParaRPr lang="en-US" sz="2400" smtClean="0">
              <a:latin typeface="Times New Roman" pitchFamily="18" charset="0"/>
              <a:cs typeface="Times New Roman" pitchFamily="18" charset="0"/>
            </a:endParaRPr>
          </a:p>
          <a:p>
            <a:pPr>
              <a:buFontTx/>
              <a:buNone/>
            </a:pPr>
            <a:r>
              <a:rPr lang="en-US" sz="2400" smtClean="0"/>
              <a:t>2.Determine whether these statements are true or false.</a:t>
            </a:r>
          </a:p>
          <a:p>
            <a:pPr>
              <a:buFontTx/>
              <a:buNone/>
            </a:pPr>
            <a:r>
              <a:rPr lang="en-US" sz="2400" smtClean="0"/>
              <a:t>a) ∅ ∈ {∅}		 b) ∅ ∈ {∅, {∅}}</a:t>
            </a:r>
          </a:p>
          <a:p>
            <a:pPr>
              <a:buFontTx/>
              <a:buNone/>
            </a:pPr>
            <a:r>
              <a:rPr lang="en-US" sz="2400" smtClean="0"/>
              <a:t>c) {∅} ∈ {∅} 		d) {∅} ∈ {{∅}}</a:t>
            </a:r>
          </a:p>
          <a:p>
            <a:pPr>
              <a:buFontTx/>
              <a:buNone/>
            </a:pPr>
            <a:r>
              <a:rPr lang="en-US" sz="2400" smtClean="0"/>
              <a:t>e) {∅} ⊂ {∅, {∅}} 	f ) {{∅}} ⊂ {∅, {∅}}</a:t>
            </a:r>
          </a:p>
          <a:p>
            <a:pPr>
              <a:buFontTx/>
              <a:buNone/>
            </a:pPr>
            <a:r>
              <a:rPr lang="en-US" sz="2400" smtClean="0"/>
              <a:t>g) {{∅}} ⊂ {{∅}, {∅}}</a:t>
            </a:r>
          </a:p>
        </p:txBody>
      </p:sp>
      <p:sp>
        <p:nvSpPr>
          <p:cNvPr id="29700" name="Slide Number Placeholder 3"/>
          <p:cNvSpPr>
            <a:spLocks noGrp="1"/>
          </p:cNvSpPr>
          <p:nvPr>
            <p:ph type="sldNum" sz="quarter" idx="11"/>
          </p:nvPr>
        </p:nvSpPr>
        <p:spPr>
          <a:noFill/>
        </p:spPr>
        <p:txBody>
          <a:bodyPr/>
          <a:lstStyle/>
          <a:p>
            <a:fld id="{78AAB6B6-A656-478E-BDA3-D9A3B59CA0AE}" type="slidenum">
              <a:rPr lang="en-US"/>
              <a:t>13</a:t>
            </a:fld>
            <a:endParaRPr lang="en-US"/>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0722" name="Title 1"/>
          <p:cNvSpPr>
            <a:spLocks noGrp="1"/>
          </p:cNvSpPr>
          <p:nvPr>
            <p:ph type="title"/>
          </p:nvPr>
        </p:nvSpPr>
        <p:spPr>
          <a:xfrm>
            <a:off x="457200" y="457200"/>
            <a:ext cx="8229600" cy="838200"/>
          </a:xfrm>
        </p:spPr>
        <p:txBody>
          <a:bodyPr/>
          <a:lstStyle/>
          <a:p>
            <a:pPr eaLnBrk="1" hangingPunct="1"/>
            <a:r>
              <a:rPr lang="en-US" sz="2800" smtClean="0">
                <a:latin typeface="Times New Roman" pitchFamily="18" charset="0"/>
                <a:cs typeface="Times New Roman" pitchFamily="18" charset="0"/>
              </a:rPr>
              <a:t>Venn Diagram</a:t>
            </a:r>
          </a:p>
        </p:txBody>
      </p:sp>
      <p:sp>
        <p:nvSpPr>
          <p:cNvPr id="30723" name="Content Placeholder 2"/>
          <p:cNvSpPr>
            <a:spLocks noGrp="1"/>
          </p:cNvSpPr>
          <p:nvPr>
            <p:ph idx="1"/>
          </p:nvPr>
        </p:nvSpPr>
        <p:spPr>
          <a:xfrm>
            <a:off x="457200" y="1219200"/>
            <a:ext cx="8229600" cy="4906963"/>
          </a:xfrm>
        </p:spPr>
        <p:txBody>
          <a:bodyPr/>
          <a:lstStyle/>
          <a:p>
            <a:pPr algn="just" eaLnBrk="1" hangingPunct="1"/>
            <a:r>
              <a:rPr lang="en-US" sz="2400" smtClean="0">
                <a:latin typeface="Times New Roman" pitchFamily="18" charset="0"/>
                <a:cs typeface="Times New Roman" pitchFamily="18" charset="0"/>
              </a:rPr>
              <a:t>Sets can be represented graphically using Venn diagrams, named after the English mathematician John Venn in 1881.</a:t>
            </a:r>
          </a:p>
          <a:p>
            <a:pPr algn="just" eaLnBrk="1" hangingPunct="1"/>
            <a:r>
              <a:rPr lang="en-US" sz="2400" smtClean="0">
                <a:latin typeface="Times New Roman" pitchFamily="18" charset="0"/>
                <a:cs typeface="Times New Roman" pitchFamily="18" charset="0"/>
              </a:rPr>
              <a:t> In Venn diagrams the </a:t>
            </a:r>
            <a:r>
              <a:rPr lang="en-US" sz="2400" b="1" smtClean="0">
                <a:latin typeface="Times New Roman" pitchFamily="18" charset="0"/>
                <a:cs typeface="Times New Roman" pitchFamily="18" charset="0"/>
              </a:rPr>
              <a:t>universal set </a:t>
            </a:r>
            <a:r>
              <a:rPr lang="en-US" sz="2400" b="1"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is represented by a rectangle, which</a:t>
            </a:r>
            <a:r>
              <a:rPr lang="en-US" sz="2400" b="1" i="1" smtClean="0">
                <a:latin typeface="Times New Roman" pitchFamily="18" charset="0"/>
                <a:cs typeface="Times New Roman" pitchFamily="18" charset="0"/>
              </a:rPr>
              <a:t> </a:t>
            </a:r>
            <a:r>
              <a:rPr lang="en-US" sz="2400" smtClean="0">
                <a:latin typeface="Times New Roman" pitchFamily="18" charset="0"/>
                <a:cs typeface="Times New Roman" pitchFamily="18" charset="0"/>
              </a:rPr>
              <a:t>contains all the objects under consideration Inside this rectangle, circles or other geometrical figures are used to represent sets. </a:t>
            </a:r>
          </a:p>
          <a:p>
            <a:pPr algn="just" eaLnBrk="1" hangingPunct="1"/>
            <a:r>
              <a:rPr lang="en-US" sz="2400" smtClean="0">
                <a:latin typeface="Times New Roman" pitchFamily="18" charset="0"/>
                <a:cs typeface="Times New Roman" pitchFamily="18" charset="0"/>
              </a:rPr>
              <a:t>Points are used to represent the particular elements of the set.</a:t>
            </a:r>
          </a:p>
          <a:p>
            <a:pPr algn="just" eaLnBrk="1" hangingPunct="1"/>
            <a:r>
              <a:rPr lang="en-US" sz="2400" smtClean="0">
                <a:latin typeface="Times New Roman" pitchFamily="18" charset="0"/>
                <a:cs typeface="Times New Roman" pitchFamily="18" charset="0"/>
              </a:rPr>
              <a:t>Venn diagrams are also used to indicate the relationships between sets.</a:t>
            </a:r>
          </a:p>
        </p:txBody>
      </p:sp>
      <p:sp>
        <p:nvSpPr>
          <p:cNvPr id="30724" name="Slide Number Placeholder 3"/>
          <p:cNvSpPr>
            <a:spLocks noGrp="1"/>
          </p:cNvSpPr>
          <p:nvPr>
            <p:ph type="sldNum" sz="quarter" idx="11"/>
          </p:nvPr>
        </p:nvSpPr>
        <p:spPr>
          <a:noFill/>
        </p:spPr>
        <p:txBody>
          <a:bodyPr/>
          <a:lstStyle/>
          <a:p>
            <a:fld id="{9FA2EB82-A4E7-4056-8240-1044F816A8A7}" type="slidenum">
              <a:rPr lang="en-US"/>
              <a:t>14</a:t>
            </a:fld>
            <a:endParaRPr lang="en-US"/>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1746" name="Slide Number Placeholder 3"/>
          <p:cNvSpPr>
            <a:spLocks noGrp="1"/>
          </p:cNvSpPr>
          <p:nvPr>
            <p:ph type="sldNum" sz="quarter" idx="11"/>
          </p:nvPr>
        </p:nvSpPr>
        <p:spPr>
          <a:noFill/>
        </p:spPr>
        <p:txBody>
          <a:bodyPr/>
          <a:lstStyle/>
          <a:p>
            <a:fld id="{1514E618-6C58-433A-81CA-6A1ED15CB3ED}" type="slidenum">
              <a:rPr lang="en-US"/>
              <a:t>15</a:t>
            </a:fld>
            <a:endParaRPr lang="en-US"/>
          </a:p>
        </p:txBody>
      </p:sp>
      <p:pic>
        <p:nvPicPr>
          <p:cNvPr id="31747" name="Picture 2"/>
          <p:cNvPicPr>
            <a:picLocks noGrp="1" noChangeAspect="1" noChangeArrowheads="1"/>
          </p:cNvPicPr>
          <p:nvPr>
            <p:ph idx="1"/>
          </p:nvPr>
        </p:nvPicPr>
        <p:blipFill>
          <a:blip r:embed="rId2"/>
          <a:stretch>
            <a:fillRect/>
          </a:stretch>
        </p:blipFill>
        <p:spPr>
          <a:xfrm>
            <a:off x="381000" y="4191000"/>
            <a:ext cx="4049713" cy="1828800"/>
          </a:xfrm>
          <a:noFill/>
        </p:spPr>
      </p:pic>
      <p:pic>
        <p:nvPicPr>
          <p:cNvPr id="31748" name="Picture 3"/>
          <p:cNvPicPr>
            <a:picLocks noChangeAspect="1" noChangeArrowheads="1"/>
          </p:cNvPicPr>
          <p:nvPr/>
        </p:nvPicPr>
        <p:blipFill>
          <a:blip r:embed="rId3"/>
          <a:stretch>
            <a:fillRect/>
          </a:stretch>
        </p:blipFill>
        <p:spPr bwMode="auto">
          <a:xfrm>
            <a:off x="457200" y="1295400"/>
            <a:ext cx="2857500" cy="1971675"/>
          </a:xfrm>
          <a:prstGeom prst="rect">
            <a:avLst/>
          </a:prstGeom>
          <a:noFill/>
          <a:ln w="9525">
            <a:noFill/>
            <a:miter lim="800000"/>
          </a:ln>
        </p:spPr>
      </p:pic>
      <p:sp>
        <p:nvSpPr>
          <p:cNvPr id="31749" name="Rectangle 7"/>
          <p:cNvSpPr>
            <a:spLocks noChangeArrowheads="1"/>
          </p:cNvSpPr>
          <p:nvPr/>
        </p:nvSpPr>
        <p:spPr bwMode="auto">
          <a:xfrm>
            <a:off x="1143000" y="3733800"/>
            <a:ext cx="1752600" cy="461963"/>
          </a:xfrm>
          <a:prstGeom prst="rect">
            <a:avLst/>
          </a:prstGeom>
          <a:noFill/>
          <a:ln w="9525">
            <a:noFill/>
            <a:miter lim="800000"/>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a:latin typeface="Cambria" pitchFamily="18" charset="0"/>
              </a:rPr>
              <a:t>Vowels</a:t>
            </a:r>
          </a:p>
        </p:txBody>
      </p:sp>
      <p:pic>
        <p:nvPicPr>
          <p:cNvPr id="31750" name="Picture 4"/>
          <p:cNvPicPr>
            <a:picLocks noChangeAspect="1" noChangeArrowheads="1"/>
          </p:cNvPicPr>
          <p:nvPr/>
        </p:nvPicPr>
        <p:blipFill>
          <a:blip r:embed="rId4"/>
          <a:stretch>
            <a:fillRect/>
          </a:stretch>
        </p:blipFill>
        <p:spPr bwMode="auto">
          <a:xfrm>
            <a:off x="5105400" y="1905000"/>
            <a:ext cx="3543300" cy="1914525"/>
          </a:xfrm>
          <a:prstGeom prst="rect">
            <a:avLst/>
          </a:prstGeom>
          <a:noFill/>
          <a:ln w="9525">
            <a:noFill/>
            <a:miter lim="800000"/>
          </a:ln>
        </p:spPr>
      </p:pic>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00707" name="Rectangle 3"/>
          <p:cNvSpPr>
            <a:spLocks noGrp="1" noChangeArrowheads="1"/>
          </p:cNvSpPr>
          <p:nvPr>
            <p:ph idx="1"/>
          </p:nvPr>
        </p:nvSpPr>
        <p:spPr>
          <a:xfrm>
            <a:off x="304800" y="762000"/>
            <a:ext cx="8610600" cy="5715000"/>
          </a:xfrm>
        </p:spPr>
        <p:txBody>
          <a:bodyPr>
            <a:normAutofit fontScale="92500" lnSpcReduction="20000"/>
          </a:bodyPr>
          <a:lstStyle/>
          <a:p>
            <a:pPr marL="365760" indent="-283464" eaLnBrk="1" fontAlgn="auto" hangingPunct="1">
              <a:lnSpc>
                <a:spcPct val="90000"/>
              </a:lnSpc>
              <a:spcAft>
                <a:spcPct val="0"/>
              </a:spcAft>
              <a:buFontTx/>
              <a:buNone/>
              <a:defRPr/>
            </a:pPr>
            <a:r>
              <a:rPr lang="en-US" b="1" smtClean="0">
                <a:latin typeface="Cambria" pitchFamily="18" charset="0"/>
              </a:rPr>
              <a:t>Common Universal Sets</a:t>
            </a:r>
            <a:br>
              <a:rPr lang="en-US" smtClean="0">
                <a:latin typeface="Cambria" pitchFamily="18" charset="0"/>
              </a:rPr>
            </a:br>
            <a:endParaRPr lang="en-US" sz="1800" smtClean="0">
              <a:latin typeface="Cambria" pitchFamily="18" charset="0"/>
            </a:endParaRPr>
          </a:p>
          <a:p>
            <a:pPr marL="640080" lvl="1" indent="-237744" algn="just" eaLnBrk="1" fontAlgn="auto" hangingPunct="1">
              <a:lnSpc>
                <a:spcPct val="90000"/>
              </a:lnSpc>
              <a:spcAft>
                <a:spcPct val="0"/>
              </a:spcAft>
              <a:buFont typeface="Verdana"/>
              <a:buChar char="◦"/>
              <a:defRPr/>
            </a:pPr>
            <a:r>
              <a:rPr lang="en-US" sz="2600" smtClean="0">
                <a:latin typeface="Times New Roman" pitchFamily="18" charset="0"/>
                <a:cs typeface="Times New Roman" pitchFamily="18" charset="0"/>
              </a:rPr>
              <a:t>R = The set of real numbers</a:t>
            </a:r>
          </a:p>
          <a:p>
            <a:pPr marL="640080" lvl="1" indent="-237744" algn="just" eaLnBrk="1" fontAlgn="auto" hangingPunct="1">
              <a:lnSpc>
                <a:spcPct val="90000"/>
              </a:lnSpc>
              <a:spcAft>
                <a:spcPct val="0"/>
              </a:spcAft>
              <a:buFont typeface="Verdana"/>
              <a:buChar char="◦"/>
              <a:defRPr/>
            </a:pPr>
            <a:r>
              <a:rPr lang="en-US" sz="2600" smtClean="0">
                <a:latin typeface="Times New Roman" pitchFamily="18" charset="0"/>
                <a:cs typeface="Times New Roman" pitchFamily="18" charset="0"/>
              </a:rPr>
              <a:t>N = natural numbers = {0,1, 2, 3, . . . }, the counting numbers</a:t>
            </a:r>
          </a:p>
          <a:p>
            <a:pPr marL="640080" lvl="1" indent="-237744" algn="just" eaLnBrk="1" fontAlgn="auto" hangingPunct="1">
              <a:lnSpc>
                <a:spcPct val="90000"/>
              </a:lnSpc>
              <a:spcAft>
                <a:spcPct val="0"/>
              </a:spcAft>
              <a:buFont typeface="Verdana"/>
              <a:buChar char="◦"/>
              <a:defRPr/>
            </a:pPr>
            <a:r>
              <a:rPr lang="en-US" sz="2600" smtClean="0">
                <a:latin typeface="Times New Roman" pitchFamily="18" charset="0"/>
                <a:cs typeface="Times New Roman" pitchFamily="18" charset="0"/>
              </a:rPr>
              <a:t>Z = all integers = {. . , -3, -2, -1, 0, 1, 2, 3, 4, . .}</a:t>
            </a:r>
          </a:p>
          <a:p>
            <a:pPr marL="640080" lvl="1" indent="-237744" algn="just" eaLnBrk="1" fontAlgn="auto" hangingPunct="1">
              <a:lnSpc>
                <a:spcPct val="90000"/>
              </a:lnSpc>
              <a:spcAft>
                <a:spcPct val="0"/>
              </a:spcAft>
              <a:buFont typeface="Verdana"/>
              <a:buChar char="◦"/>
              <a:defRPr/>
            </a:pPr>
            <a:r>
              <a:rPr lang="en-US" sz="2600" smtClean="0">
                <a:latin typeface="Times New Roman" pitchFamily="18" charset="0"/>
                <a:cs typeface="Times New Roman" pitchFamily="18" charset="0"/>
              </a:rPr>
              <a:t>Z+ ={1,2,3,…} is the set of positive integers</a:t>
            </a:r>
          </a:p>
          <a:p>
            <a:pPr marL="640080" lvl="1" indent="-237744" eaLnBrk="1" fontAlgn="auto" hangingPunct="1">
              <a:lnSpc>
                <a:spcPct val="90000"/>
              </a:lnSpc>
              <a:spcAft>
                <a:spcPct val="0"/>
              </a:spcAft>
              <a:buFont typeface="Verdana"/>
              <a:buNone/>
              <a:defRPr/>
            </a:pPr>
            <a:endParaRPr lang="en-US" sz="2600" smtClean="0">
              <a:latin typeface="Times New Roman" pitchFamily="18" charset="0"/>
              <a:cs typeface="Times New Roman" pitchFamily="18" charset="0"/>
            </a:endParaRPr>
          </a:p>
          <a:p>
            <a:pPr marL="640080" lvl="1" indent="-237744" algn="just" eaLnBrk="1" fontAlgn="auto" hangingPunct="1">
              <a:lnSpc>
                <a:spcPct val="90000"/>
              </a:lnSpc>
              <a:spcAft>
                <a:spcPct val="0"/>
              </a:spcAft>
              <a:buFont typeface="Verdana"/>
              <a:buNone/>
              <a:defRPr/>
            </a:pPr>
            <a:r>
              <a:rPr lang="en-US" sz="2600" smtClean="0">
                <a:latin typeface="Times New Roman" pitchFamily="18" charset="0"/>
                <a:cs typeface="Times New Roman" pitchFamily="18" charset="0"/>
              </a:rPr>
              <a:t>Data type or type is built upon the concept name of a set.</a:t>
            </a:r>
          </a:p>
          <a:p>
            <a:pPr marL="640080" lvl="1" indent="-237744" algn="just" eaLnBrk="1" fontAlgn="auto" hangingPunct="1">
              <a:lnSpc>
                <a:spcPct val="90000"/>
              </a:lnSpc>
              <a:spcAft>
                <a:spcPct val="0"/>
              </a:spcAft>
              <a:buFont typeface="Verdana"/>
              <a:buNone/>
              <a:defRPr/>
            </a:pPr>
            <a:r>
              <a:rPr lang="en-US" sz="2600" smtClean="0">
                <a:latin typeface="Times New Roman" pitchFamily="18" charset="0"/>
                <a:cs typeface="Times New Roman" pitchFamily="18" charset="0"/>
              </a:rPr>
              <a:t>Ex: boolean is the set {0,1}</a:t>
            </a:r>
          </a:p>
          <a:p>
            <a:pPr marL="640080" lvl="1" indent="-237744" algn="just" eaLnBrk="1" fontAlgn="auto" hangingPunct="1">
              <a:lnSpc>
                <a:spcPct val="90000"/>
              </a:lnSpc>
              <a:spcAft>
                <a:spcPct val="0"/>
              </a:spcAft>
              <a:buFont typeface="Verdana"/>
              <a:buNone/>
              <a:defRPr/>
            </a:pPr>
            <a:endParaRPr lang="en-US" sz="2600" smtClean="0">
              <a:latin typeface="Times New Roman" pitchFamily="18" charset="0"/>
              <a:cs typeface="Times New Roman" pitchFamily="18" charset="0"/>
            </a:endParaRPr>
          </a:p>
          <a:p>
            <a:pPr marL="640080" lvl="1" indent="-237744" algn="just" eaLnBrk="1" fontAlgn="auto" hangingPunct="1">
              <a:lnSpc>
                <a:spcPct val="90000"/>
              </a:lnSpc>
              <a:spcAft>
                <a:spcPct val="0"/>
              </a:spcAft>
              <a:buFont typeface="Verdana"/>
              <a:buNone/>
              <a:defRPr/>
            </a:pPr>
            <a:r>
              <a:rPr lang="en-US" sz="2600" smtClean="0">
                <a:latin typeface="Times New Roman" pitchFamily="18" charset="0"/>
                <a:cs typeface="Times New Roman" pitchFamily="18" charset="0"/>
              </a:rPr>
              <a:t>Definition: Two sets are equal if and only if they have the same     elements. i.e </a:t>
            </a:r>
            <a:r>
              <a:rPr lang="en-US" sz="2600" smtClean="0">
                <a:latin typeface="Times New Roman" pitchFamily="18" charset="0"/>
                <a:cs typeface="Times New Roman" pitchFamily="18" charset="0"/>
                <a:sym typeface="Symbol" pitchFamily="18" charset="2"/>
              </a:rPr>
              <a:t></a:t>
            </a:r>
            <a:r>
              <a:rPr lang="en-US" sz="2600" smtClean="0">
                <a:latin typeface="Times New Roman" pitchFamily="18" charset="0"/>
                <a:cs typeface="Times New Roman" pitchFamily="18" charset="0"/>
              </a:rPr>
              <a:t>x [x </a:t>
            </a:r>
            <a:r>
              <a:rPr lang="en-US" sz="2600" smtClean="0">
                <a:latin typeface="Times New Roman" pitchFamily="18" charset="0"/>
                <a:cs typeface="Times New Roman" pitchFamily="18" charset="0"/>
                <a:sym typeface="Symbol" pitchFamily="18" charset="2"/>
              </a:rPr>
              <a:t> </a:t>
            </a:r>
            <a:r>
              <a:rPr lang="en-US" sz="2600" smtClean="0">
                <a:latin typeface="Times New Roman" pitchFamily="18" charset="0"/>
                <a:cs typeface="Times New Roman" pitchFamily="18" charset="0"/>
              </a:rPr>
              <a:t>A </a:t>
            </a:r>
            <a:r>
              <a:rPr lang="en-US" sz="2600" smtClean="0">
                <a:latin typeface="Times New Roman" pitchFamily="18" charset="0"/>
                <a:cs typeface="Times New Roman" pitchFamily="18" charset="0"/>
                <a:sym typeface="Wingdings" pitchFamily="2" charset="2"/>
              </a:rPr>
              <a:t>↔ </a:t>
            </a:r>
            <a:r>
              <a:rPr lang="en-US" sz="2600" smtClean="0">
                <a:latin typeface="Times New Roman" pitchFamily="18" charset="0"/>
                <a:cs typeface="Times New Roman" pitchFamily="18" charset="0"/>
              </a:rPr>
              <a:t>x </a:t>
            </a:r>
            <a:r>
              <a:rPr lang="en-US" sz="2600" smtClean="0">
                <a:latin typeface="Times New Roman" pitchFamily="18" charset="0"/>
                <a:cs typeface="Times New Roman" pitchFamily="18" charset="0"/>
                <a:sym typeface="Symbol" pitchFamily="18" charset="2"/>
              </a:rPr>
              <a:t></a:t>
            </a:r>
            <a:r>
              <a:rPr lang="en-US" sz="2600" smtClean="0">
                <a:latin typeface="Times New Roman" pitchFamily="18" charset="0"/>
                <a:cs typeface="Times New Roman" pitchFamily="18" charset="0"/>
              </a:rPr>
              <a:t> B].A=B if A and B are equal sets.</a:t>
            </a:r>
          </a:p>
          <a:p>
            <a:pPr marL="640080" lvl="1" indent="-237744" algn="just" eaLnBrk="1" fontAlgn="auto" hangingPunct="1">
              <a:lnSpc>
                <a:spcPct val="90000"/>
              </a:lnSpc>
              <a:spcAft>
                <a:spcPct val="0"/>
              </a:spcAft>
              <a:buFont typeface="Verdana"/>
              <a:buNone/>
              <a:defRPr/>
            </a:pPr>
            <a:endParaRPr lang="en-US" sz="2600" smtClean="0">
              <a:latin typeface="Times New Roman" pitchFamily="18" charset="0"/>
              <a:cs typeface="Times New Roman" pitchFamily="18" charset="0"/>
            </a:endParaRPr>
          </a:p>
          <a:p>
            <a:pPr marL="640080" lvl="1" indent="-237744" algn="just" eaLnBrk="1" fontAlgn="auto" hangingPunct="1">
              <a:lnSpc>
                <a:spcPct val="90000"/>
              </a:lnSpc>
              <a:spcAft>
                <a:spcPct val="0"/>
              </a:spcAft>
              <a:buFont typeface="Verdana"/>
              <a:buNone/>
              <a:defRPr/>
            </a:pPr>
            <a:r>
              <a:rPr lang="en-US" sz="2600" smtClean="0">
                <a:latin typeface="Times New Roman" pitchFamily="18" charset="0"/>
                <a:cs typeface="Times New Roman" pitchFamily="18" charset="0"/>
              </a:rPr>
              <a:t> Ex:{1,3,5} and{3,5,1}are equal—order does not matter.</a:t>
            </a:r>
          </a:p>
          <a:p>
            <a:pPr marL="640080" lvl="1" indent="-237744" algn="just" eaLnBrk="1" fontAlgn="auto" hangingPunct="1">
              <a:lnSpc>
                <a:spcPct val="90000"/>
              </a:lnSpc>
              <a:spcAft>
                <a:spcPct val="0"/>
              </a:spcAft>
              <a:buFont typeface="Verdana"/>
              <a:buNone/>
              <a:defRPr/>
            </a:pPr>
            <a:r>
              <a:rPr lang="en-US" sz="2600" smtClean="0">
                <a:latin typeface="Times New Roman" pitchFamily="18" charset="0"/>
                <a:cs typeface="Times New Roman" pitchFamily="18" charset="0"/>
              </a:rPr>
              <a:t>          Also(1,3,3,5,5,5,3,1}={1,3,5}—element can appear more than once.</a:t>
            </a:r>
          </a:p>
          <a:p>
            <a:pPr marL="640080" lvl="1" indent="-237744" eaLnBrk="1" fontAlgn="auto" hangingPunct="1">
              <a:lnSpc>
                <a:spcPct val="90000"/>
              </a:lnSpc>
              <a:spcAft>
                <a:spcPct val="0"/>
              </a:spcAft>
              <a:buFont typeface="Verdana"/>
              <a:buNone/>
              <a:defRPr/>
            </a:pPr>
            <a:endParaRPr lang="en-US" sz="2500" smtClean="0">
              <a:latin typeface="Cambria" pitchFamily="18" charset="0"/>
            </a:endParaRPr>
          </a:p>
        </p:txBody>
      </p:sp>
      <p:sp>
        <p:nvSpPr>
          <p:cNvPr id="32771" name="Slide Number Placeholder 4"/>
          <p:cNvSpPr>
            <a:spLocks noGrp="1"/>
          </p:cNvSpPr>
          <p:nvPr>
            <p:ph type="sldNum" sz="quarter" idx="11"/>
          </p:nvPr>
        </p:nvSpPr>
        <p:spPr>
          <a:noFill/>
        </p:spPr>
        <p:txBody>
          <a:bodyPr/>
          <a:lstStyle/>
          <a:p>
            <a:fld id="{E75582ED-E237-44CF-9FA5-78A8411D8A82}" type="slidenum">
              <a:rPr lang="en-US"/>
              <a:t>16</a:t>
            </a:fld>
            <a:endParaRPr lang="en-US"/>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3794" name="Title 1"/>
          <p:cNvSpPr>
            <a:spLocks noGrp="1"/>
          </p:cNvSpPr>
          <p:nvPr>
            <p:ph type="title"/>
          </p:nvPr>
        </p:nvSpPr>
        <p:spPr/>
        <p:txBody>
          <a:bodyPr/>
          <a:lstStyle/>
          <a:p>
            <a:pPr eaLnBrk="1" hangingPunct="1"/>
            <a:r>
              <a:rPr lang="en-US" smtClean="0"/>
              <a:t>Universal Set</a:t>
            </a:r>
          </a:p>
        </p:txBody>
      </p:sp>
      <p:sp>
        <p:nvSpPr>
          <p:cNvPr id="33795" name="Slide Number Placeholder 3"/>
          <p:cNvSpPr>
            <a:spLocks noGrp="1"/>
          </p:cNvSpPr>
          <p:nvPr>
            <p:ph type="sldNum" sz="quarter" idx="11"/>
          </p:nvPr>
        </p:nvSpPr>
        <p:spPr>
          <a:noFill/>
        </p:spPr>
        <p:txBody>
          <a:bodyPr/>
          <a:lstStyle/>
          <a:p>
            <a:fld id="{DE6BEF46-FF56-451B-80C2-C1108ED5E8AF}" type="slidenum">
              <a:rPr lang="en-US"/>
              <a:t>17</a:t>
            </a:fld>
            <a:endParaRPr lang="en-US"/>
          </a:p>
        </p:txBody>
      </p:sp>
      <p:sp>
        <p:nvSpPr>
          <p:cNvPr id="33796" name="Content Placeholder 4"/>
          <p:cNvSpPr>
            <a:spLocks noGrp="1"/>
          </p:cNvSpPr>
          <p:nvPr>
            <p:ph idx="1"/>
          </p:nvPr>
        </p:nvSpPr>
        <p:spPr>
          <a:xfrm>
            <a:off x="457200" y="1600200"/>
            <a:ext cx="8229600" cy="5557838"/>
          </a:xfrm>
        </p:spPr>
        <p:txBody>
          <a:bodyPr>
            <a:spAutoFit/>
          </a:bodyPr>
          <a:lstStyle/>
          <a:p>
            <a:pPr marL="639763" lvl="1" indent="-236538" algn="just" eaLnBrk="1" hangingPunct="1">
              <a:buFont typeface="Verdana" pitchFamily="34" charset="0"/>
              <a:buChar char="◦"/>
            </a:pPr>
            <a:r>
              <a:rPr lang="en-US" sz="2400" smtClean="0">
                <a:latin typeface="Times New Roman" pitchFamily="18" charset="0"/>
                <a:cs typeface="Times New Roman" pitchFamily="18" charset="0"/>
              </a:rPr>
              <a:t>There must be an underlying universal set.</a:t>
            </a:r>
          </a:p>
          <a:p>
            <a:pPr marL="639763" lvl="1" indent="-236538" algn="just" eaLnBrk="1" hangingPunct="1">
              <a:buFont typeface="Verdana" pitchFamily="34" charset="0"/>
              <a:buChar char="◦"/>
            </a:pPr>
            <a:r>
              <a:rPr lang="en-US" sz="2400" smtClean="0">
                <a:latin typeface="Times New Roman" pitchFamily="18" charset="0"/>
                <a:cs typeface="Times New Roman" pitchFamily="18" charset="0"/>
              </a:rPr>
              <a:t>A Universal Set is the set of all elements under consideration, denoted by capital U.</a:t>
            </a:r>
          </a:p>
          <a:p>
            <a:pPr marL="639763" lvl="1" indent="-236538" algn="just" eaLnBrk="1" hangingPunct="1">
              <a:buFont typeface="Verdana" pitchFamily="34" charset="0"/>
              <a:buChar char="◦"/>
            </a:pPr>
            <a:r>
              <a:rPr lang="en-US" sz="2400" smtClean="0">
                <a:latin typeface="Times New Roman" pitchFamily="18" charset="0"/>
                <a:cs typeface="Times New Roman" pitchFamily="18" charset="0"/>
              </a:rPr>
              <a:t>It's a set that contains everything that is </a:t>
            </a:r>
            <a:r>
              <a:rPr lang="en-US" sz="2400" b="1" smtClean="0">
                <a:latin typeface="Times New Roman" pitchFamily="18" charset="0"/>
                <a:cs typeface="Times New Roman" pitchFamily="18" charset="0"/>
              </a:rPr>
              <a:t>relevant to our question. Ex:</a:t>
            </a:r>
            <a:r>
              <a:rPr lang="en-US" sz="2400" smtClean="0">
                <a:latin typeface="Times New Roman" pitchFamily="18" charset="0"/>
                <a:cs typeface="Times New Roman" pitchFamily="18" charset="0"/>
              </a:rPr>
              <a:t> In Calculus the universal set is almost always the real numbers. And in number theory always the universal set is the integers.</a:t>
            </a:r>
          </a:p>
          <a:p>
            <a:pPr marL="639763" lvl="1" indent="-236538" algn="just" eaLnBrk="1" hangingPunct="1">
              <a:buFont typeface="Verdana" pitchFamily="34" charset="0"/>
              <a:buChar char="◦"/>
            </a:pPr>
            <a:endParaRPr lang="en-US" smtClean="0"/>
          </a:p>
          <a:p>
            <a:pPr marL="639763" lvl="1" indent="-236538" algn="just" eaLnBrk="1" hangingPunct="1">
              <a:buFont typeface="Verdana" pitchFamily="34" charset="0"/>
              <a:buChar char="◦"/>
            </a:pPr>
            <a:endParaRPr lang="en-US" smtClean="0"/>
          </a:p>
          <a:p>
            <a:pPr marL="639763" lvl="1" indent="-236538" algn="just" eaLnBrk="1" hangingPunct="1">
              <a:buFont typeface="Verdana" pitchFamily="34" charset="0"/>
              <a:buChar char="◦"/>
            </a:pPr>
            <a:r>
              <a:rPr lang="en-US" sz="2400" smtClean="0">
                <a:latin typeface="Times New Roman" pitchFamily="18" charset="0"/>
                <a:cs typeface="Times New Roman" pitchFamily="18" charset="0"/>
              </a:rPr>
              <a:t>U={{alex, blair, casey, drew, erin, francis, glen, hunter, ira, jade}-Set of all players(football and hockey)</a:t>
            </a:r>
          </a:p>
          <a:p>
            <a:pPr marL="639763" lvl="1" indent="-236538" algn="just" eaLnBrk="1" hangingPunct="1">
              <a:buFont typeface="Verdana" pitchFamily="34" charset="0"/>
              <a:buChar char="◦"/>
            </a:pPr>
            <a:endParaRPr lang="en-US" sz="2400" smtClean="0">
              <a:latin typeface="Times New Roman" pitchFamily="18" charset="0"/>
              <a:cs typeface="Times New Roman" pitchFamily="18" charset="0"/>
            </a:endParaRPr>
          </a:p>
          <a:p>
            <a:pPr marL="639763" lvl="1" indent="-236538" eaLnBrk="1" hangingPunct="1">
              <a:buFont typeface="Verdana" pitchFamily="34" charset="0"/>
              <a:buNone/>
            </a:pPr>
            <a:endParaRPr lang="en-US" sz="2400" smtClean="0">
              <a:latin typeface="Cambria" pitchFamily="18" charset="0"/>
            </a:endParaRPr>
          </a:p>
        </p:txBody>
      </p:sp>
      <p:pic>
        <p:nvPicPr>
          <p:cNvPr id="33797" name="Picture 2" descr="http://www.mathsisfun.com/images/soccer-teams.jpg"/>
          <p:cNvPicPr>
            <a:picLocks noChangeAspect="1" noChangeArrowheads="1"/>
          </p:cNvPicPr>
          <p:nvPr/>
        </p:nvPicPr>
        <p:blipFill>
          <a:blip r:embed="rId2"/>
          <a:stretch>
            <a:fillRect/>
          </a:stretch>
        </p:blipFill>
        <p:spPr bwMode="auto">
          <a:xfrm>
            <a:off x="1219200" y="4572000"/>
            <a:ext cx="1990725" cy="819150"/>
          </a:xfrm>
          <a:prstGeom prst="rect">
            <a:avLst/>
          </a:prstGeom>
          <a:noFill/>
          <a:ln w="9525">
            <a:noFill/>
            <a:miter lim="800000"/>
          </a:ln>
        </p:spPr>
      </p:pic>
      <p:pic>
        <p:nvPicPr>
          <p:cNvPr id="33798" name="Picture 4" descr="http://www.mathsisfun.com/sets/images/tennis.jpg"/>
          <p:cNvPicPr>
            <a:picLocks noChangeAspect="1" noChangeArrowheads="1"/>
          </p:cNvPicPr>
          <p:nvPr/>
        </p:nvPicPr>
        <p:blipFill>
          <a:blip r:embed="rId3"/>
          <a:stretch>
            <a:fillRect/>
          </a:stretch>
        </p:blipFill>
        <p:spPr bwMode="auto">
          <a:xfrm>
            <a:off x="5257800" y="4419600"/>
            <a:ext cx="2743200" cy="914400"/>
          </a:xfrm>
          <a:prstGeom prst="rect">
            <a:avLst/>
          </a:prstGeom>
          <a:noFill/>
          <a:ln w="9525">
            <a:noFill/>
            <a:miter lim="800000"/>
          </a:ln>
        </p:spPr>
      </p:pic>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4818" name="Title 1"/>
          <p:cNvSpPr>
            <a:spLocks noGrp="1"/>
          </p:cNvSpPr>
          <p:nvPr>
            <p:ph type="title"/>
          </p:nvPr>
        </p:nvSpPr>
        <p:spPr>
          <a:xfrm>
            <a:off x="457200" y="457200"/>
            <a:ext cx="8229600" cy="457200"/>
          </a:xfrm>
        </p:spPr>
        <p:txBody>
          <a:bodyPr/>
          <a:lstStyle/>
          <a:p>
            <a:r>
              <a:rPr lang="en-US" sz="2400" smtClean="0"/>
              <a:t>Activity</a:t>
            </a:r>
          </a:p>
        </p:txBody>
      </p:sp>
      <p:sp>
        <p:nvSpPr>
          <p:cNvPr id="34819" name="Content Placeholder 2"/>
          <p:cNvSpPr>
            <a:spLocks noGrp="1"/>
          </p:cNvSpPr>
          <p:nvPr>
            <p:ph idx="1"/>
          </p:nvPr>
        </p:nvSpPr>
        <p:spPr>
          <a:xfrm>
            <a:off x="457200" y="1066800"/>
            <a:ext cx="8458200" cy="5059363"/>
          </a:xfrm>
        </p:spPr>
        <p:txBody>
          <a:bodyPr/>
          <a:lstStyle/>
          <a:p>
            <a:pPr>
              <a:buFontTx/>
              <a:buNone/>
            </a:pPr>
            <a:r>
              <a:rPr lang="en-US" sz="2400" smtClean="0">
                <a:latin typeface="Times New Roman" pitchFamily="18" charset="0"/>
                <a:cs typeface="Times New Roman" pitchFamily="18" charset="0"/>
              </a:rPr>
              <a:t>1.Use a Venn diagram to illustrate the set of all months of the year whose names do not contain the letter </a:t>
            </a:r>
            <a:r>
              <a:rPr lang="en-US" sz="2400" i="1" smtClean="0">
                <a:latin typeface="Times New Roman" pitchFamily="18" charset="0"/>
                <a:cs typeface="Times New Roman" pitchFamily="18" charset="0"/>
              </a:rPr>
              <a:t>R in the </a:t>
            </a:r>
            <a:r>
              <a:rPr lang="en-US" sz="2400" smtClean="0">
                <a:latin typeface="Times New Roman" pitchFamily="18" charset="0"/>
                <a:cs typeface="Times New Roman" pitchFamily="18" charset="0"/>
              </a:rPr>
              <a:t>set of all months of the year.</a:t>
            </a:r>
          </a:p>
          <a:p>
            <a:pPr>
              <a:buFontTx/>
              <a:buNone/>
            </a:pPr>
            <a:r>
              <a:rPr lang="en-US" sz="2400" smtClean="0">
                <a:latin typeface="Times New Roman" pitchFamily="18" charset="0"/>
                <a:cs typeface="Times New Roman" pitchFamily="18" charset="0"/>
              </a:rPr>
              <a:t>2.Use a Venn diagram to illustrate the relationships </a:t>
            </a:r>
            <a:r>
              <a:rPr lang="en-US" sz="2400" i="1" smtClean="0">
                <a:latin typeface="Times New Roman" pitchFamily="18" charset="0"/>
                <a:cs typeface="Times New Roman" pitchFamily="18" charset="0"/>
              </a:rPr>
              <a:t>A ⊂ B </a:t>
            </a:r>
            <a:r>
              <a:rPr lang="en-US" sz="2400" smtClean="0">
                <a:latin typeface="Times New Roman" pitchFamily="18" charset="0"/>
                <a:cs typeface="Times New Roman" pitchFamily="18" charset="0"/>
              </a:rPr>
              <a:t>and </a:t>
            </a:r>
            <a:r>
              <a:rPr lang="en-US" sz="2400" i="1" smtClean="0">
                <a:latin typeface="Times New Roman" pitchFamily="18" charset="0"/>
                <a:cs typeface="Times New Roman" pitchFamily="18" charset="0"/>
              </a:rPr>
              <a:t>B ⊂ C.</a:t>
            </a:r>
            <a:endParaRPr lang="en-US" sz="2400" smtClean="0">
              <a:latin typeface="Times New Roman" pitchFamily="18" charset="0"/>
              <a:cs typeface="Times New Roman" pitchFamily="18" charset="0"/>
            </a:endParaRPr>
          </a:p>
        </p:txBody>
      </p:sp>
      <p:sp>
        <p:nvSpPr>
          <p:cNvPr id="34820" name="Slide Number Placeholder 3"/>
          <p:cNvSpPr>
            <a:spLocks noGrp="1"/>
          </p:cNvSpPr>
          <p:nvPr>
            <p:ph type="sldNum" sz="quarter" idx="11"/>
          </p:nvPr>
        </p:nvSpPr>
        <p:spPr>
          <a:noFill/>
        </p:spPr>
        <p:txBody>
          <a:bodyPr/>
          <a:lstStyle/>
          <a:p>
            <a:fld id="{D1134378-77D6-41C5-BF00-C073D7651F4B}" type="slidenum">
              <a:rPr lang="en-US"/>
              <a:t>18</a:t>
            </a:fld>
            <a:endParaRPr lang="en-US"/>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5842" name="Title 1"/>
          <p:cNvSpPr>
            <a:spLocks noGrp="1"/>
          </p:cNvSpPr>
          <p:nvPr>
            <p:ph type="title"/>
          </p:nvPr>
        </p:nvSpPr>
        <p:spPr>
          <a:xfrm>
            <a:off x="457200" y="457200"/>
            <a:ext cx="8229600" cy="838200"/>
          </a:xfrm>
        </p:spPr>
        <p:txBody>
          <a:bodyPr/>
          <a:lstStyle/>
          <a:p>
            <a:pPr eaLnBrk="1" hangingPunct="1"/>
            <a:r>
              <a:rPr lang="en-US" sz="2800" smtClean="0">
                <a:latin typeface="Times New Roman" pitchFamily="18" charset="0"/>
                <a:cs typeface="Times New Roman" pitchFamily="18" charset="0"/>
              </a:rPr>
              <a:t>Subsets</a:t>
            </a:r>
          </a:p>
        </p:txBody>
      </p:sp>
      <p:sp>
        <p:nvSpPr>
          <p:cNvPr id="35843" name="Content Placeholder 2"/>
          <p:cNvSpPr>
            <a:spLocks noGrp="1"/>
          </p:cNvSpPr>
          <p:nvPr>
            <p:ph idx="1"/>
          </p:nvPr>
        </p:nvSpPr>
        <p:spPr>
          <a:xfrm>
            <a:off x="457200" y="1219200"/>
            <a:ext cx="8229600" cy="5257800"/>
          </a:xfrm>
        </p:spPr>
        <p:txBody>
          <a:bodyPr/>
          <a:lstStyle/>
          <a:p>
            <a:pPr eaLnBrk="1" hangingPunct="1"/>
            <a:r>
              <a:rPr lang="en-US" sz="2400" smtClean="0">
                <a:latin typeface="Times New Roman" pitchFamily="18" charset="0"/>
                <a:cs typeface="Times New Roman" pitchFamily="18" charset="0"/>
              </a:rPr>
              <a:t>If A and B are two sets, and every element of set A is also an element of set B, then A is called a subset of B and we write it as A ⊆ B or B ⊇ A , iff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x [x </a:t>
            </a:r>
            <a:r>
              <a:rPr lang="en-US" sz="2400" smtClean="0">
                <a:latin typeface="Times New Roman" pitchFamily="18" charset="0"/>
                <a:cs typeface="Times New Roman" pitchFamily="18" charset="0"/>
                <a:sym typeface="Symbol" pitchFamily="18" charset="2"/>
              </a:rPr>
              <a:t> </a:t>
            </a:r>
            <a:r>
              <a:rPr lang="en-US" sz="2400" smtClean="0">
                <a:latin typeface="Times New Roman" pitchFamily="18" charset="0"/>
                <a:cs typeface="Times New Roman" pitchFamily="18" charset="0"/>
              </a:rPr>
              <a:t>A </a:t>
            </a: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x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B].</a:t>
            </a:r>
          </a:p>
          <a:p>
            <a:pPr eaLnBrk="1" hangingPunct="1"/>
            <a:endParaRPr lang="en-US" sz="2400" smtClean="0">
              <a:latin typeface="Cambria" pitchFamily="18" charset="0"/>
            </a:endParaRPr>
          </a:p>
          <a:p>
            <a:pPr eaLnBrk="1" hangingPunct="1"/>
            <a:endParaRPr lang="en-US" sz="2400" smtClean="0">
              <a:latin typeface="Cambria" pitchFamily="18" charset="0"/>
            </a:endParaRPr>
          </a:p>
          <a:p>
            <a:pPr eaLnBrk="1" hangingPunct="1"/>
            <a:endParaRPr lang="en-US" sz="2400" smtClean="0">
              <a:latin typeface="Cambria" pitchFamily="18" charset="0"/>
            </a:endParaRPr>
          </a:p>
          <a:p>
            <a:pPr eaLnBrk="1" hangingPunct="1">
              <a:buFontTx/>
              <a:buNone/>
            </a:pPr>
            <a:endParaRPr lang="en-US" sz="2400" smtClean="0">
              <a:latin typeface="Cambria" pitchFamily="18" charset="0"/>
            </a:endParaRPr>
          </a:p>
          <a:p>
            <a:pPr eaLnBrk="1" hangingPunct="1">
              <a:buFontTx/>
              <a:buNone/>
            </a:pPr>
            <a:r>
              <a:rPr lang="en-US" sz="2400" smtClean="0"/>
              <a:t> •</a:t>
            </a:r>
            <a:r>
              <a:rPr lang="en-US" sz="2400" smtClean="0">
                <a:latin typeface="Times New Roman" pitchFamily="18" charset="0"/>
                <a:cs typeface="Times New Roman" pitchFamily="18" charset="0"/>
              </a:rPr>
              <a:t> Every set is a subset of itself, i.e., A ⊆ A, B ⊆ B. </a:t>
            </a:r>
          </a:p>
          <a:p>
            <a:pPr eaLnBrk="1" hangingPunct="1">
              <a:buFontTx/>
              <a:buNone/>
            </a:pPr>
            <a:r>
              <a:rPr lang="en-US" sz="2400" smtClean="0">
                <a:latin typeface="Times New Roman" pitchFamily="18" charset="0"/>
                <a:cs typeface="Times New Roman" pitchFamily="18" charset="0"/>
              </a:rPr>
              <a:t> • Empty set is a subset of every set. ∅ ⊆ S</a:t>
            </a:r>
          </a:p>
          <a:p>
            <a:pPr eaLnBrk="1" hangingPunct="1">
              <a:buFontTx/>
              <a:buNone/>
            </a:pPr>
            <a:r>
              <a:rPr lang="en-US" sz="2400" smtClean="0">
                <a:latin typeface="Times New Roman" pitchFamily="18" charset="0"/>
                <a:cs typeface="Times New Roman" pitchFamily="18" charset="0"/>
              </a:rPr>
              <a:t> • Symbol ‘⊆’ is used to denote ‘is a subset of’ or ‘is contained in’. </a:t>
            </a:r>
          </a:p>
          <a:p>
            <a:pPr eaLnBrk="1" hangingPunct="1">
              <a:buFontTx/>
              <a:buNone/>
            </a:pPr>
            <a:r>
              <a:rPr lang="en-US" sz="2400" smtClean="0">
                <a:latin typeface="Times New Roman" pitchFamily="18" charset="0"/>
                <a:cs typeface="Times New Roman" pitchFamily="18" charset="0"/>
              </a:rPr>
              <a:t>  A = {1, 3, 4} and B = {1, 4, 3, 2} then, A is a subset of B</a:t>
            </a:r>
          </a:p>
          <a:p>
            <a:pPr eaLnBrk="1" hangingPunct="1"/>
            <a:endParaRPr lang="en-US" sz="2400" smtClean="0">
              <a:latin typeface="Cambria" pitchFamily="18" charset="0"/>
            </a:endParaRPr>
          </a:p>
        </p:txBody>
      </p:sp>
      <p:sp>
        <p:nvSpPr>
          <p:cNvPr id="35844" name="Slide Number Placeholder 3"/>
          <p:cNvSpPr>
            <a:spLocks noGrp="1"/>
          </p:cNvSpPr>
          <p:nvPr>
            <p:ph type="sldNum" sz="quarter" idx="11"/>
          </p:nvPr>
        </p:nvSpPr>
        <p:spPr>
          <a:noFill/>
        </p:spPr>
        <p:txBody>
          <a:bodyPr/>
          <a:lstStyle/>
          <a:p>
            <a:fld id="{2C250190-6F75-4A6A-BD25-DF78E76A41EC}" type="slidenum">
              <a:rPr lang="en-US"/>
              <a:t>19</a:t>
            </a:fld>
            <a:endParaRPr lang="en-US"/>
          </a:p>
        </p:txBody>
      </p:sp>
      <p:pic>
        <p:nvPicPr>
          <p:cNvPr id="35845" name="Picture 6"/>
          <p:cNvPicPr>
            <a:picLocks noChangeAspect="1" noChangeArrowheads="1"/>
          </p:cNvPicPr>
          <p:nvPr/>
        </p:nvPicPr>
        <p:blipFill>
          <a:blip r:embed="rId2"/>
          <a:stretch>
            <a:fillRect/>
          </a:stretch>
        </p:blipFill>
        <p:spPr bwMode="auto">
          <a:xfrm>
            <a:off x="3200400" y="2514600"/>
            <a:ext cx="1866900" cy="1466850"/>
          </a:xfrm>
          <a:prstGeom prst="rect">
            <a:avLst/>
          </a:prstGeom>
          <a:noFill/>
          <a:ln w="9525">
            <a:noFill/>
            <a:miter lim="800000"/>
          </a:ln>
        </p:spPr>
      </p:pic>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pPr>
              <a:defRPr/>
            </a:pPr>
            <a:r>
              <a:rPr lang="en-US" smtClean="0">
                <a:cs typeface="+mj-cs"/>
              </a:rPr>
              <a:t>Topic Outcomes</a:t>
            </a:r>
          </a:p>
        </p:txBody>
      </p:sp>
      <p:sp>
        <p:nvSpPr>
          <p:cNvPr id="3" name="Content Placeholder 2"/>
          <p:cNvSpPr>
            <a:spLocks noGrp="1"/>
          </p:cNvSpPr>
          <p:nvPr>
            <p:ph idx="1"/>
          </p:nvPr>
        </p:nvSpPr>
        <p:spPr>
          <a:xfrm>
            <a:off x="457200" y="1905000"/>
            <a:ext cx="8229600" cy="4525963"/>
          </a:xfrm>
        </p:spPr>
        <p:txBody>
          <a:bodyPr/>
          <a:lstStyle/>
          <a:p>
            <a:pPr marL="236538" indent="-236538" algn="just">
              <a:buFont typeface="Wingdings" pitchFamily="2" charset="2"/>
              <a:buChar char="§"/>
              <a:defRPr/>
            </a:pPr>
            <a:r>
              <a:rPr lang="en-US" sz="2400" smtClean="0">
                <a:latin typeface="Times New Roman" pitchFamily="18" charset="0"/>
                <a:cs typeface="Times New Roman" pitchFamily="18" charset="0"/>
              </a:rPr>
              <a:t>Explain the significance of Sets and functions in computer science. </a:t>
            </a:r>
          </a:p>
          <a:p>
            <a:pPr marL="236538" indent="-236538" algn="just">
              <a:buFont typeface="Wingdings" pitchFamily="2" charset="2"/>
              <a:buChar char="§"/>
              <a:defRPr/>
            </a:pPr>
            <a:r>
              <a:rPr lang="en-US" sz="2400" smtClean="0">
                <a:latin typeface="Times New Roman" pitchFamily="18" charset="0"/>
                <a:cs typeface="Times New Roman" pitchFamily="18" charset="0"/>
              </a:rPr>
              <a:t>Apply the appropriate set operations for solving the given problems. </a:t>
            </a:r>
          </a:p>
          <a:p>
            <a:pPr marL="236538" indent="-236538" algn="just">
              <a:buFont typeface="Wingdings" pitchFamily="2" charset="2"/>
              <a:buChar char="§"/>
              <a:defRPr/>
            </a:pPr>
            <a:r>
              <a:rPr lang="en-US" sz="2400" smtClean="0">
                <a:latin typeface="Times New Roman" pitchFamily="18" charset="0"/>
                <a:cs typeface="Times New Roman" pitchFamily="18" charset="0"/>
              </a:rPr>
              <a:t>Identify the nature of function for the given problem. </a:t>
            </a:r>
          </a:p>
          <a:p>
            <a:pPr marL="236538" indent="-236538" algn="just">
              <a:buFont typeface="Wingdings" pitchFamily="2" charset="2"/>
              <a:buChar char="§"/>
              <a:defRPr/>
            </a:pPr>
            <a:r>
              <a:rPr lang="en-US" sz="2400" smtClean="0">
                <a:latin typeface="Times New Roman" pitchFamily="18" charset="0"/>
                <a:cs typeface="Times New Roman" pitchFamily="18" charset="0"/>
              </a:rPr>
              <a:t>Identify the given set is countable or uncountable. </a:t>
            </a:r>
          </a:p>
          <a:p>
            <a:pPr eaLnBrk="1" hangingPunct="1">
              <a:defRPr/>
            </a:pPr>
            <a:endParaRPr lang="en-US"/>
          </a:p>
        </p:txBody>
      </p:sp>
      <p:sp>
        <p:nvSpPr>
          <p:cNvPr id="16388" name="Slide Number Placeholder 3"/>
          <p:cNvSpPr>
            <a:spLocks noGrp="1"/>
          </p:cNvSpPr>
          <p:nvPr>
            <p:ph type="sldNum" sz="quarter" idx="11"/>
          </p:nvPr>
        </p:nvSpPr>
        <p:spPr>
          <a:noFill/>
        </p:spPr>
        <p:txBody>
          <a:bodyPr/>
          <a:lstStyle/>
          <a:p>
            <a:fld id="{2C59F6A9-5F23-4EBA-9CAE-66F6926CB0F3}" type="slidenum">
              <a:rPr lang="en-US"/>
              <a:t>2</a:t>
            </a:fld>
            <a:endParaRPr lang="en-US"/>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6866" name="Title 1"/>
          <p:cNvSpPr>
            <a:spLocks noGrp="1"/>
          </p:cNvSpPr>
          <p:nvPr>
            <p:ph type="title"/>
          </p:nvPr>
        </p:nvSpPr>
        <p:spPr>
          <a:xfrm>
            <a:off x="457200" y="457200"/>
            <a:ext cx="8229600" cy="838200"/>
          </a:xfrm>
        </p:spPr>
        <p:txBody>
          <a:bodyPr/>
          <a:lstStyle/>
          <a:p>
            <a:pPr eaLnBrk="1" hangingPunct="1"/>
            <a:r>
              <a:rPr lang="en-US" sz="2800" smtClean="0">
                <a:latin typeface="Times New Roman" pitchFamily="18" charset="0"/>
                <a:cs typeface="Times New Roman" pitchFamily="18" charset="0"/>
              </a:rPr>
              <a:t>Examples</a:t>
            </a:r>
          </a:p>
        </p:txBody>
      </p:sp>
      <p:sp>
        <p:nvSpPr>
          <p:cNvPr id="36867" name="Content Placeholder 2"/>
          <p:cNvSpPr>
            <a:spLocks noGrp="1"/>
          </p:cNvSpPr>
          <p:nvPr>
            <p:ph idx="1"/>
          </p:nvPr>
        </p:nvSpPr>
        <p:spPr>
          <a:xfrm>
            <a:off x="228600" y="1219200"/>
            <a:ext cx="8686800" cy="4525963"/>
          </a:xfrm>
        </p:spPr>
        <p:txBody>
          <a:bodyPr/>
          <a:lstStyle/>
          <a:p>
            <a:pPr algn="just" eaLnBrk="1" hangingPunct="1"/>
            <a:r>
              <a:rPr lang="en-US" sz="2400" smtClean="0">
                <a:latin typeface="Times New Roman" pitchFamily="18" charset="0"/>
                <a:cs typeface="Times New Roman" pitchFamily="18" charset="0"/>
              </a:rPr>
              <a:t>The set of all odd positive integers less than 10 is a subset of the set of all positive integers less than 10</a:t>
            </a:r>
          </a:p>
          <a:p>
            <a:pPr algn="just" eaLnBrk="1" hangingPunct="1"/>
            <a:r>
              <a:rPr lang="en-US" sz="2400" smtClean="0">
                <a:latin typeface="Times New Roman" pitchFamily="18" charset="0"/>
                <a:cs typeface="Times New Roman" pitchFamily="18" charset="0"/>
              </a:rPr>
              <a:t>The set of rational numbers is a subset of the set of real numbers, </a:t>
            </a:r>
          </a:p>
          <a:p>
            <a:pPr algn="just" eaLnBrk="1" hangingPunct="1"/>
            <a:r>
              <a:rPr lang="en-US" sz="2400" smtClean="0">
                <a:latin typeface="Times New Roman" pitchFamily="18" charset="0"/>
                <a:cs typeface="Times New Roman" pitchFamily="18" charset="0"/>
              </a:rPr>
              <a:t>The set of all computer science majors at your school is a subset of the set of all students at your school, </a:t>
            </a:r>
          </a:p>
          <a:p>
            <a:pPr algn="just" eaLnBrk="1" hangingPunct="1"/>
            <a:r>
              <a:rPr lang="en-US" sz="2400" smtClean="0">
                <a:latin typeface="Times New Roman" pitchFamily="18" charset="0"/>
                <a:cs typeface="Times New Roman" pitchFamily="18" charset="0"/>
              </a:rPr>
              <a:t>The set of  all people in India is a subset of the set of all people in India(that is, it is a subset of itself).</a:t>
            </a:r>
          </a:p>
        </p:txBody>
      </p:sp>
      <p:sp>
        <p:nvSpPr>
          <p:cNvPr id="36868" name="Slide Number Placeholder 3"/>
          <p:cNvSpPr>
            <a:spLocks noGrp="1"/>
          </p:cNvSpPr>
          <p:nvPr>
            <p:ph type="sldNum" sz="quarter" idx="11"/>
          </p:nvPr>
        </p:nvSpPr>
        <p:spPr>
          <a:noFill/>
        </p:spPr>
        <p:txBody>
          <a:bodyPr/>
          <a:lstStyle/>
          <a:p>
            <a:fld id="{76AB676E-61C3-43CB-B2D7-6482311DE692}" type="slidenum">
              <a:rPr lang="en-US"/>
              <a:t>20</a:t>
            </a:fld>
            <a:endParaRPr lang="en-US"/>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0962" name="Title 1"/>
          <p:cNvSpPr>
            <a:spLocks noGrp="1"/>
          </p:cNvSpPr>
          <p:nvPr>
            <p:ph type="title"/>
          </p:nvPr>
        </p:nvSpPr>
        <p:spPr>
          <a:xfrm>
            <a:off x="533400" y="533400"/>
            <a:ext cx="8229600" cy="838200"/>
          </a:xfrm>
        </p:spPr>
        <p:txBody>
          <a:bodyPr/>
          <a:lstStyle/>
          <a:p>
            <a:pPr eaLnBrk="1" hangingPunct="1"/>
            <a:r>
              <a:rPr lang="en-US" sz="2800" smtClean="0">
                <a:latin typeface="Times New Roman" pitchFamily="18" charset="0"/>
                <a:cs typeface="Times New Roman" pitchFamily="18" charset="0"/>
              </a:rPr>
              <a:t>Proper subset</a:t>
            </a:r>
          </a:p>
        </p:txBody>
      </p:sp>
      <p:sp>
        <p:nvSpPr>
          <p:cNvPr id="40963" name="Content Placeholder 2"/>
          <p:cNvSpPr>
            <a:spLocks noGrp="1"/>
          </p:cNvSpPr>
          <p:nvPr>
            <p:ph idx="1"/>
          </p:nvPr>
        </p:nvSpPr>
        <p:spPr>
          <a:xfrm>
            <a:off x="457200" y="1447800"/>
            <a:ext cx="8229600" cy="4678363"/>
          </a:xfrm>
        </p:spPr>
        <p:txBody>
          <a:bodyPr/>
          <a:lstStyle/>
          <a:p>
            <a:pPr eaLnBrk="1" hangingPunct="1"/>
            <a:r>
              <a:rPr lang="en-US" sz="2400" smtClean="0">
                <a:latin typeface="Times New Roman" pitchFamily="18" charset="0"/>
                <a:cs typeface="Times New Roman" pitchFamily="18" charset="0"/>
              </a:rPr>
              <a:t>A is a proper subset of B if and only if every element in A is also in B, and there exists at least one element in B that is not in A.</a:t>
            </a:r>
            <a:r>
              <a:rPr lang="en-US" sz="2400" b="1" smtClean="0">
                <a:solidFill>
                  <a:srgbClr val="BFBFBF"/>
                </a:solidFill>
                <a:latin typeface="Cambria" pitchFamily="18" charset="0"/>
              </a:rPr>
              <a:t> </a:t>
            </a:r>
          </a:p>
          <a:p>
            <a:pPr eaLnBrk="1" hangingPunct="1"/>
            <a:r>
              <a:rPr lang="en-US" sz="2400" b="1" smtClean="0">
                <a:latin typeface="Cambria" pitchFamily="18" charset="0"/>
              </a:rPr>
              <a:t>i.e </a:t>
            </a:r>
            <a:r>
              <a:rPr lang="en-US" sz="2400" smtClean="0">
                <a:latin typeface="Cambria" pitchFamily="18" charset="0"/>
              </a:rPr>
              <a:t>If A </a:t>
            </a:r>
            <a:r>
              <a:rPr lang="en-US" sz="2400" smtClean="0">
                <a:latin typeface="Cambria" pitchFamily="18" charset="0"/>
                <a:sym typeface="Symbol" pitchFamily="18" charset="2"/>
              </a:rPr>
              <a:t></a:t>
            </a:r>
            <a:r>
              <a:rPr lang="en-US" sz="2400" smtClean="0">
                <a:latin typeface="Cambria" pitchFamily="18" charset="0"/>
              </a:rPr>
              <a:t> B but A </a:t>
            </a:r>
            <a:r>
              <a:rPr lang="en-US" sz="2400" smtClean="0">
                <a:latin typeface="Cambria" pitchFamily="18" charset="0"/>
                <a:sym typeface="Symbol" pitchFamily="18" charset="2"/>
              </a:rPr>
              <a:t></a:t>
            </a:r>
            <a:r>
              <a:rPr lang="en-US" sz="2400" smtClean="0">
                <a:latin typeface="Cambria" pitchFamily="18" charset="0"/>
              </a:rPr>
              <a:t> B the we say A is a proper subset of B, denoted A </a:t>
            </a:r>
            <a:r>
              <a:rPr lang="en-US" sz="2400" smtClean="0">
                <a:latin typeface="Cambria" pitchFamily="18" charset="0"/>
                <a:sym typeface="Symbol" pitchFamily="18" charset="2"/>
              </a:rPr>
              <a:t></a:t>
            </a:r>
            <a:r>
              <a:rPr lang="en-US" sz="2400" smtClean="0">
                <a:latin typeface="Cambria" pitchFamily="18" charset="0"/>
              </a:rPr>
              <a:t> B .</a:t>
            </a:r>
            <a:r>
              <a:rPr lang="en-US" sz="2400" smtClean="0">
                <a:latin typeface="Cambria" pitchFamily="18" charset="0"/>
                <a:sym typeface="Symbol" pitchFamily="18" charset="2"/>
              </a:rPr>
              <a:t> </a:t>
            </a:r>
            <a:r>
              <a:rPr lang="en-US" sz="2400" smtClean="0">
                <a:latin typeface="Cambria" pitchFamily="18" charset="0"/>
              </a:rPr>
              <a:t>x [x </a:t>
            </a:r>
            <a:r>
              <a:rPr lang="en-US" sz="2400" smtClean="0">
                <a:latin typeface="Cambria" pitchFamily="18" charset="0"/>
                <a:sym typeface="Symbol" pitchFamily="18" charset="2"/>
              </a:rPr>
              <a:t> </a:t>
            </a:r>
            <a:r>
              <a:rPr lang="en-US" sz="2400" smtClean="0">
                <a:latin typeface="Cambria" pitchFamily="18" charset="0"/>
              </a:rPr>
              <a:t>A </a:t>
            </a:r>
            <a:r>
              <a:rPr lang="en-US" sz="2400" smtClean="0">
                <a:latin typeface="Cambria" pitchFamily="18" charset="0"/>
                <a:sym typeface="Wingdings" pitchFamily="2" charset="2"/>
              </a:rPr>
              <a:t>↔ </a:t>
            </a:r>
            <a:r>
              <a:rPr lang="en-US" sz="2400" smtClean="0">
                <a:latin typeface="Cambria" pitchFamily="18" charset="0"/>
              </a:rPr>
              <a:t>x </a:t>
            </a:r>
            <a:r>
              <a:rPr lang="en-US" sz="2400" smtClean="0">
                <a:latin typeface="Cambria" pitchFamily="18" charset="0"/>
                <a:sym typeface="Symbol" pitchFamily="18" charset="2"/>
              </a:rPr>
              <a:t></a:t>
            </a:r>
            <a:r>
              <a:rPr lang="en-US" sz="2400" smtClean="0">
                <a:latin typeface="Cambria" pitchFamily="18" charset="0"/>
              </a:rPr>
              <a:t> B]</a:t>
            </a:r>
            <a:r>
              <a:rPr lang="el-GR" sz="2400" smtClean="0">
                <a:latin typeface="Cambria" pitchFamily="18" charset="0"/>
                <a:sym typeface="Symbol" pitchFamily="18" charset="2"/>
              </a:rPr>
              <a:t>Λ</a:t>
            </a:r>
            <a:r>
              <a:rPr lang="en-US" sz="2400" smtClean="0">
                <a:latin typeface="Cambria" pitchFamily="18" charset="0"/>
                <a:sym typeface="Symbol" pitchFamily="18" charset="2"/>
              </a:rPr>
              <a:t>  [x  B </a:t>
            </a:r>
            <a:r>
              <a:rPr lang="en-US" sz="2400" smtClean="0">
                <a:latin typeface="Cambria" pitchFamily="18" charset="0"/>
                <a:sym typeface="Wingdings" pitchFamily="2" charset="2"/>
              </a:rPr>
              <a:t>↔ </a:t>
            </a:r>
            <a:r>
              <a:rPr lang="en-US" sz="2400" smtClean="0">
                <a:latin typeface="Cambria" pitchFamily="18" charset="0"/>
                <a:sym typeface="Symbol" pitchFamily="18" charset="2"/>
              </a:rPr>
              <a:t>x A ] </a:t>
            </a:r>
            <a:endParaRPr lang="en-US" sz="2400" smtClean="0">
              <a:latin typeface="Times New Roman" pitchFamily="18" charset="0"/>
              <a:cs typeface="Times New Roman" pitchFamily="18" charset="0"/>
            </a:endParaRPr>
          </a:p>
          <a:p>
            <a:pPr eaLnBrk="1" hangingPunct="1"/>
            <a:r>
              <a:rPr kumimoji="0" lang="en-US" sz="2400" smtClean="0">
                <a:latin typeface="Times New Roman" pitchFamily="18" charset="0"/>
                <a:cs typeface="Times New Roman" pitchFamily="18" charset="0"/>
              </a:rPr>
              <a:t>Is {1, 2, 3} is a subset  of {1, 2, 3}, but is not a proper subset of {1, 2, 3}.</a:t>
            </a:r>
          </a:p>
          <a:p>
            <a:pPr eaLnBrk="1" hangingPunct="1"/>
            <a:r>
              <a:rPr kumimoji="0" lang="en-US" sz="2400" smtClean="0">
                <a:latin typeface="Times New Roman" pitchFamily="18" charset="0"/>
                <a:cs typeface="Times New Roman" pitchFamily="18" charset="0"/>
              </a:rPr>
              <a:t>{1, 2, 3} is a proper subset of {1, 2, 3, 4} because the element 4 is not in the first set.</a:t>
            </a:r>
          </a:p>
          <a:p>
            <a:pPr eaLnBrk="1" hangingPunct="1"/>
            <a:endParaRPr lang="en-US" smtClean="0"/>
          </a:p>
        </p:txBody>
      </p:sp>
      <p:sp>
        <p:nvSpPr>
          <p:cNvPr id="40964" name="Slide Number Placeholder 3"/>
          <p:cNvSpPr>
            <a:spLocks noGrp="1"/>
          </p:cNvSpPr>
          <p:nvPr>
            <p:ph type="sldNum" sz="quarter" idx="11"/>
          </p:nvPr>
        </p:nvSpPr>
        <p:spPr>
          <a:noFill/>
        </p:spPr>
        <p:txBody>
          <a:bodyPr/>
          <a:lstStyle/>
          <a:p>
            <a:fld id="{733A8FBE-24BD-4AA5-B05D-346A219B105B}" type="slidenum">
              <a:rPr lang="en-US"/>
              <a:t>21</a:t>
            </a:fld>
            <a:endParaRPr lang="en-US"/>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1986" name="Title 1"/>
          <p:cNvSpPr>
            <a:spLocks noGrp="1"/>
          </p:cNvSpPr>
          <p:nvPr>
            <p:ph type="title"/>
          </p:nvPr>
        </p:nvSpPr>
        <p:spPr>
          <a:xfrm>
            <a:off x="533400" y="304800"/>
            <a:ext cx="8229600" cy="685800"/>
          </a:xfrm>
        </p:spPr>
        <p:txBody>
          <a:bodyPr/>
          <a:lstStyle/>
          <a:p>
            <a:pPr eaLnBrk="1" hangingPunct="1"/>
            <a:r>
              <a:rPr lang="en-US" smtClean="0"/>
              <a:t>Activity</a:t>
            </a:r>
          </a:p>
        </p:txBody>
      </p:sp>
      <p:sp>
        <p:nvSpPr>
          <p:cNvPr id="3" name="Content Placeholder 2"/>
          <p:cNvSpPr>
            <a:spLocks noGrp="1"/>
          </p:cNvSpPr>
          <p:nvPr>
            <p:ph idx="1"/>
          </p:nvPr>
        </p:nvSpPr>
        <p:spPr>
          <a:xfrm>
            <a:off x="457200" y="1066800"/>
            <a:ext cx="8229600" cy="4525963"/>
          </a:xfrm>
        </p:spPr>
        <p:txBody>
          <a:bodyPr/>
          <a:lstStyle/>
          <a:p>
            <a:pPr eaLnBrk="1" hangingPunct="1">
              <a:buFontTx/>
              <a:buNone/>
              <a:defRPr/>
            </a:pPr>
            <a:r>
              <a:rPr lang="en-US" sz="2400" smtClean="0">
                <a:latin typeface="Times New Roman" pitchFamily="18" charset="0"/>
                <a:cs typeface="Times New Roman" pitchFamily="18" charset="0"/>
              </a:rPr>
              <a:t>1. Find the number of proper subsets of the following.</a:t>
            </a:r>
          </a:p>
          <a:p>
            <a:pPr marL="457200" indent="-457200" eaLnBrk="1" hangingPunct="1">
              <a:buFontTx/>
              <a:buAutoNum type="alphaLcParenBoth"/>
              <a:defRPr/>
            </a:pPr>
            <a:r>
              <a:rPr lang="en-US" sz="2400" smtClean="0">
                <a:latin typeface="Times New Roman" pitchFamily="18" charset="0"/>
                <a:cs typeface="Times New Roman" pitchFamily="18" charset="0"/>
              </a:rPr>
              <a:t>P = {x : x ∈ N, x &lt; 5} </a:t>
            </a:r>
          </a:p>
          <a:p>
            <a:pPr marL="457200" indent="-457200" eaLnBrk="1" hangingPunct="1">
              <a:buFontTx/>
              <a:buNone/>
              <a:defRPr/>
            </a:pPr>
            <a:r>
              <a:rPr lang="en-US" sz="2400" smtClean="0">
                <a:latin typeface="Times New Roman" pitchFamily="18" charset="0"/>
                <a:cs typeface="Times New Roman" pitchFamily="18" charset="0"/>
              </a:rPr>
              <a:t>(b) Q = {x : x is an even prime number}</a:t>
            </a:r>
          </a:p>
          <a:p>
            <a:pPr marL="457200" indent="-457200" eaLnBrk="1" hangingPunct="1">
              <a:buFontTx/>
              <a:buNone/>
              <a:defRPr/>
            </a:pPr>
            <a:r>
              <a:rPr lang="en-US" sz="2400" smtClean="0">
                <a:latin typeface="Times New Roman" pitchFamily="18" charset="0"/>
                <a:cs typeface="Times New Roman" pitchFamily="18" charset="0"/>
              </a:rPr>
              <a:t>(c) R = {x : x ∈ W, x &lt; 2} </a:t>
            </a:r>
          </a:p>
          <a:p>
            <a:pPr marL="457200" indent="-457200" eaLnBrk="1" hangingPunct="1">
              <a:buFontTx/>
              <a:buNone/>
              <a:defRPr/>
            </a:pPr>
            <a:r>
              <a:rPr lang="en-US" sz="2400" smtClean="0">
                <a:latin typeface="Times New Roman" pitchFamily="18" charset="0"/>
                <a:cs typeface="Times New Roman" pitchFamily="18" charset="0"/>
              </a:rPr>
              <a:t>d) T = { } </a:t>
            </a:r>
          </a:p>
          <a:p>
            <a:pPr marL="457200" indent="-457200" eaLnBrk="1" hangingPunct="1">
              <a:buFontTx/>
              <a:buNone/>
              <a:defRPr/>
            </a:pPr>
            <a:r>
              <a:rPr lang="en-US" sz="2400" smtClean="0">
                <a:latin typeface="Times New Roman" pitchFamily="18" charset="0"/>
                <a:cs typeface="Times New Roman" pitchFamily="18" charset="0"/>
              </a:rPr>
              <a:t>(e) X = {0} </a:t>
            </a:r>
          </a:p>
          <a:p>
            <a:pPr marL="457200" indent="-457200" eaLnBrk="1" hangingPunct="1">
              <a:buFontTx/>
              <a:buNone/>
              <a:defRPr/>
            </a:pPr>
            <a:r>
              <a:rPr lang="en-US" sz="2400" smtClean="0">
                <a:latin typeface="Times New Roman" pitchFamily="18" charset="0"/>
                <a:cs typeface="Times New Roman" pitchFamily="18" charset="0"/>
              </a:rPr>
              <a:t>(f) Y = {x : x is prime, 2 &lt; x &lt; 10}</a:t>
            </a:r>
            <a:br>
              <a:rPr lang="en-US" sz="2400" smtClean="0">
                <a:latin typeface="Times New Roman" pitchFamily="18" charset="0"/>
                <a:cs typeface="Times New Roman" pitchFamily="18" charset="0"/>
              </a:rPr>
            </a:br>
            <a:endParaRPr lang="en-US" sz="2400" smtClean="0">
              <a:latin typeface="Times New Roman" pitchFamily="18" charset="0"/>
              <a:cs typeface="Times New Roman" pitchFamily="18" charset="0"/>
            </a:endParaRPr>
          </a:p>
          <a:p>
            <a:pPr eaLnBrk="1" hangingPunct="1">
              <a:buFontTx/>
              <a:buNone/>
              <a:defRPr/>
            </a:pPr>
            <a:r>
              <a:rPr lang="en-US" sz="2400" smtClean="0">
                <a:latin typeface="Times New Roman" pitchFamily="18" charset="0"/>
                <a:cs typeface="Times New Roman" pitchFamily="18" charset="0"/>
              </a:rPr>
              <a:t>2.Let A be the set of letters of the word FOLLOW. Find</a:t>
            </a:r>
            <a:r>
              <a:rPr lang="en-US" sz="2400" smtClean="0"/>
              <a:t> </a:t>
            </a:r>
            <a:r>
              <a:rPr lang="en-US" sz="2400" smtClean="0">
                <a:latin typeface="Times New Roman" pitchFamily="18" charset="0"/>
                <a:cs typeface="Times New Roman" pitchFamily="18" charset="0"/>
              </a:rPr>
              <a:t>Number of subsets of A and Number of proper subsets of A.</a:t>
            </a:r>
          </a:p>
        </p:txBody>
      </p:sp>
      <p:sp>
        <p:nvSpPr>
          <p:cNvPr id="41988" name="Slide Number Placeholder 3"/>
          <p:cNvSpPr>
            <a:spLocks noGrp="1"/>
          </p:cNvSpPr>
          <p:nvPr>
            <p:ph type="sldNum" sz="quarter" idx="11"/>
          </p:nvPr>
        </p:nvSpPr>
        <p:spPr>
          <a:noFill/>
        </p:spPr>
        <p:txBody>
          <a:bodyPr/>
          <a:lstStyle/>
          <a:p>
            <a:fld id="{A8D36DC4-CEC7-4BAE-9EF0-1614563BABAB}" type="slidenum">
              <a:rPr lang="en-US"/>
              <a:t>22</a:t>
            </a:fld>
            <a:endParaRPr lang="en-US"/>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3010" name="Title 1"/>
          <p:cNvSpPr>
            <a:spLocks noGrp="1"/>
          </p:cNvSpPr>
          <p:nvPr>
            <p:ph type="title"/>
          </p:nvPr>
        </p:nvSpPr>
        <p:spPr>
          <a:xfrm>
            <a:off x="457200" y="381000"/>
            <a:ext cx="8229600" cy="838200"/>
          </a:xfrm>
        </p:spPr>
        <p:txBody>
          <a:bodyPr/>
          <a:lstStyle/>
          <a:p>
            <a:pPr eaLnBrk="1" hangingPunct="1"/>
            <a:r>
              <a:rPr lang="en-US" sz="2400" smtClean="0">
                <a:latin typeface="Times New Roman" pitchFamily="18" charset="0"/>
                <a:cs typeface="Times New Roman" pitchFamily="18" charset="0"/>
              </a:rPr>
              <a:t>Size of a set</a:t>
            </a:r>
          </a:p>
        </p:txBody>
      </p:sp>
      <p:sp>
        <p:nvSpPr>
          <p:cNvPr id="43011" name="Content Placeholder 2"/>
          <p:cNvSpPr>
            <a:spLocks noGrp="1"/>
          </p:cNvSpPr>
          <p:nvPr>
            <p:ph idx="1"/>
          </p:nvPr>
        </p:nvSpPr>
        <p:spPr>
          <a:xfrm>
            <a:off x="152400" y="1143000"/>
            <a:ext cx="8839200" cy="4525963"/>
          </a:xfrm>
        </p:spPr>
        <p:txBody>
          <a:bodyPr/>
          <a:lstStyle/>
          <a:p>
            <a:pPr algn="just"/>
            <a:r>
              <a:rPr lang="en-US" sz="2400" smtClean="0">
                <a:latin typeface="Times New Roman" pitchFamily="18" charset="0"/>
                <a:cs typeface="Times New Roman" pitchFamily="18" charset="0"/>
              </a:rPr>
              <a:t>Let S be a set. If there are exactly n distinct elements in S where n is a nonnegative integer, we say that S is a finite set and that n is the cardinality of S. The cardinality of S is denoted by |S|.</a:t>
            </a:r>
          </a:p>
          <a:p>
            <a:pPr algn="just"/>
            <a:endParaRPr lang="en-US" sz="2400" smtClean="0">
              <a:latin typeface="Times New Roman" pitchFamily="18" charset="0"/>
              <a:cs typeface="Times New Roman" pitchFamily="18" charset="0"/>
            </a:endParaRPr>
          </a:p>
          <a:p>
            <a:pPr>
              <a:buFontTx/>
              <a:buNone/>
            </a:pPr>
            <a:r>
              <a:rPr lang="en-US" sz="2400" smtClean="0">
                <a:latin typeface="Times New Roman" pitchFamily="18" charset="0"/>
                <a:cs typeface="Times New Roman" pitchFamily="18" charset="0"/>
              </a:rPr>
              <a:t>Ex: Let A be the set of odd positive integers less than 10. Then |A| = 5.</a:t>
            </a:r>
          </a:p>
          <a:p>
            <a:pPr>
              <a:buFontTx/>
              <a:buNone/>
            </a:pPr>
            <a:r>
              <a:rPr lang="en-US" sz="2400" smtClean="0">
                <a:latin typeface="Times New Roman" pitchFamily="18" charset="0"/>
                <a:cs typeface="Times New Roman" pitchFamily="18" charset="0"/>
              </a:rPr>
              <a:t>      Let S be the set of letters in the English alphabet. Then |S| = 26.</a:t>
            </a:r>
          </a:p>
          <a:p>
            <a:pPr>
              <a:buFontTx/>
              <a:buNone/>
            </a:pPr>
            <a:r>
              <a:rPr lang="en-US" sz="2400" smtClean="0">
                <a:latin typeface="Times New Roman" pitchFamily="18" charset="0"/>
                <a:cs typeface="Times New Roman" pitchFamily="18" charset="0"/>
              </a:rPr>
              <a:t>      The null set has no elements, it follows that |∅| = 0</a:t>
            </a:r>
          </a:p>
          <a:p>
            <a:r>
              <a:rPr lang="en-US" sz="2400" smtClean="0">
                <a:latin typeface="Times New Roman" pitchFamily="18" charset="0"/>
                <a:cs typeface="Times New Roman" pitchFamily="18" charset="0"/>
              </a:rPr>
              <a:t> A set is said to be infinite if it is not finite.</a:t>
            </a:r>
          </a:p>
          <a:p>
            <a:pPr>
              <a:buFontTx/>
              <a:buNone/>
            </a:pPr>
            <a:endParaRPr lang="en-US" sz="2400" smtClean="0">
              <a:latin typeface="Times New Roman" pitchFamily="18" charset="0"/>
              <a:cs typeface="Times New Roman" pitchFamily="18" charset="0"/>
            </a:endParaRPr>
          </a:p>
          <a:p>
            <a:pPr>
              <a:buFontTx/>
              <a:buNone/>
            </a:pPr>
            <a:r>
              <a:rPr lang="en-US" sz="2400" smtClean="0">
                <a:latin typeface="Times New Roman" pitchFamily="18" charset="0"/>
                <a:cs typeface="Times New Roman" pitchFamily="18" charset="0"/>
              </a:rPr>
              <a:t>Ex: The set of positive integers is infinite.</a:t>
            </a:r>
          </a:p>
        </p:txBody>
      </p:sp>
      <p:sp>
        <p:nvSpPr>
          <p:cNvPr id="43012" name="Slide Number Placeholder 3"/>
          <p:cNvSpPr>
            <a:spLocks noGrp="1"/>
          </p:cNvSpPr>
          <p:nvPr>
            <p:ph type="sldNum" sz="quarter" idx="11"/>
          </p:nvPr>
        </p:nvSpPr>
        <p:spPr>
          <a:noFill/>
        </p:spPr>
        <p:txBody>
          <a:bodyPr/>
          <a:lstStyle/>
          <a:p>
            <a:fld id="{8DEA9ADD-FAB1-4982-AEA9-3E5C797FE7C7}" type="slidenum">
              <a:rPr lang="en-US"/>
              <a:t>23</a:t>
            </a:fld>
            <a:endParaRPr lang="en-US"/>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4034" name="Content Placeholder 2"/>
          <p:cNvSpPr>
            <a:spLocks noGrp="1"/>
          </p:cNvSpPr>
          <p:nvPr>
            <p:ph idx="1"/>
          </p:nvPr>
        </p:nvSpPr>
        <p:spPr>
          <a:xfrm>
            <a:off x="457200" y="762000"/>
            <a:ext cx="8229600" cy="5287963"/>
          </a:xfrm>
        </p:spPr>
        <p:txBody>
          <a:bodyPr/>
          <a:lstStyle/>
          <a:p>
            <a:pPr algn="just">
              <a:buFontTx/>
              <a:buNone/>
            </a:pPr>
            <a:r>
              <a:rPr lang="en-US" sz="2400" b="1" smtClean="0">
                <a:latin typeface="Times New Roman" pitchFamily="18" charset="0"/>
                <a:cs typeface="Times New Roman" pitchFamily="18" charset="0"/>
              </a:rPr>
              <a:t>Finite Set:</a:t>
            </a:r>
          </a:p>
          <a:p>
            <a:pPr algn="just"/>
            <a:r>
              <a:rPr lang="en-US" sz="2000" smtClean="0">
                <a:latin typeface="Times New Roman" pitchFamily="18" charset="0"/>
                <a:cs typeface="Times New Roman" pitchFamily="18" charset="0"/>
              </a:rPr>
              <a:t>A set which contains a definite number of elements is called a finite set. Empty set is also called a finite set. </a:t>
            </a:r>
          </a:p>
          <a:p>
            <a:pPr algn="just">
              <a:buFontTx/>
              <a:buNone/>
            </a:pPr>
            <a:r>
              <a:rPr lang="en-US" sz="2000" smtClean="0">
                <a:latin typeface="Times New Roman" pitchFamily="18" charset="0"/>
                <a:cs typeface="Times New Roman" pitchFamily="18" charset="0"/>
              </a:rPr>
              <a:t>Ex: The set of all colors in the rainbow. </a:t>
            </a:r>
          </a:p>
          <a:p>
            <a:pPr algn="just">
              <a:buFontTx/>
              <a:buNone/>
            </a:pPr>
            <a:r>
              <a:rPr lang="en-US" sz="2000" smtClean="0">
                <a:latin typeface="Times New Roman" pitchFamily="18" charset="0"/>
                <a:cs typeface="Times New Roman" pitchFamily="18" charset="0"/>
              </a:rPr>
              <a:t>       N = {x : x ∈ N, x &lt; 7}  </a:t>
            </a:r>
          </a:p>
          <a:p>
            <a:pPr algn="just">
              <a:buFontTx/>
              <a:buNone/>
            </a:pPr>
            <a:r>
              <a:rPr lang="en-US" sz="2000" smtClean="0">
                <a:latin typeface="Times New Roman" pitchFamily="18" charset="0"/>
                <a:cs typeface="Times New Roman" pitchFamily="18" charset="0"/>
              </a:rPr>
              <a:t>       P = {2, 3, 5, 7, 11, 13, 17, ...... 97}</a:t>
            </a:r>
          </a:p>
          <a:p>
            <a:pPr algn="just">
              <a:buFontTx/>
              <a:buNone/>
            </a:pPr>
            <a:r>
              <a:rPr lang="en-US" sz="2400" b="1" smtClean="0">
                <a:latin typeface="Times New Roman" pitchFamily="18" charset="0"/>
                <a:cs typeface="Times New Roman" pitchFamily="18" charset="0"/>
              </a:rPr>
              <a:t>Infinite Set:</a:t>
            </a:r>
          </a:p>
          <a:p>
            <a:pPr algn="just"/>
            <a:r>
              <a:rPr lang="en-US" sz="2000" smtClean="0">
                <a:latin typeface="Times New Roman" pitchFamily="18" charset="0"/>
                <a:cs typeface="Times New Roman" pitchFamily="18" charset="0"/>
              </a:rPr>
              <a:t>The set whose elements cannot be listed, i.e., set containing never-ending elements is called an infinite set. </a:t>
            </a:r>
          </a:p>
          <a:p>
            <a:pPr algn="just">
              <a:buFontTx/>
              <a:buNone/>
            </a:pPr>
            <a:r>
              <a:rPr lang="en-US" sz="2000" b="1" smtClean="0">
                <a:latin typeface="Times New Roman" pitchFamily="18" charset="0"/>
                <a:cs typeface="Times New Roman" pitchFamily="18" charset="0"/>
              </a:rPr>
              <a:t>Ex:</a:t>
            </a:r>
            <a:endParaRPr lang="en-US" sz="2000" smtClean="0">
              <a:latin typeface="Times New Roman" pitchFamily="18" charset="0"/>
              <a:cs typeface="Times New Roman" pitchFamily="18" charset="0"/>
            </a:endParaRPr>
          </a:p>
          <a:p>
            <a:pPr algn="just">
              <a:buFontTx/>
              <a:buNone/>
            </a:pPr>
            <a:r>
              <a:rPr lang="en-US" sz="2000" smtClean="0">
                <a:latin typeface="Times New Roman" pitchFamily="18" charset="0"/>
                <a:cs typeface="Times New Roman" pitchFamily="18" charset="0"/>
              </a:rPr>
              <a:t> A = {x : x ∈ N, x &gt; 1}</a:t>
            </a:r>
          </a:p>
          <a:p>
            <a:pPr algn="just">
              <a:buFontTx/>
              <a:buNone/>
            </a:pPr>
            <a:r>
              <a:rPr lang="en-US" sz="2000" smtClean="0">
                <a:latin typeface="Times New Roman" pitchFamily="18" charset="0"/>
                <a:cs typeface="Times New Roman" pitchFamily="18" charset="0"/>
              </a:rPr>
              <a:t> Set of all prime numbers </a:t>
            </a:r>
          </a:p>
          <a:p>
            <a:pPr algn="just">
              <a:buFontTx/>
              <a:buNone/>
            </a:pPr>
            <a:r>
              <a:rPr lang="en-US" sz="2000" smtClean="0">
                <a:latin typeface="Times New Roman" pitchFamily="18" charset="0"/>
                <a:cs typeface="Times New Roman" pitchFamily="18" charset="0"/>
              </a:rPr>
              <a:t> B = {x : x ∈ W, x = 2n}</a:t>
            </a:r>
            <a:r>
              <a:rPr lang="en-US" sz="2400" smtClean="0">
                <a:latin typeface="Times New Roman" pitchFamily="18" charset="0"/>
                <a:cs typeface="Times New Roman" pitchFamily="18" charset="0"/>
              </a:rPr>
              <a:t> </a:t>
            </a:r>
          </a:p>
          <a:p>
            <a:pPr algn="just">
              <a:buFontTx/>
              <a:buNone/>
            </a:pPr>
            <a:r>
              <a:rPr lang="en-US" sz="2400" b="1" smtClean="0">
                <a:latin typeface="Times New Roman" pitchFamily="18" charset="0"/>
                <a:cs typeface="Times New Roman" pitchFamily="18" charset="0"/>
              </a:rPr>
              <a:t>Note: </a:t>
            </a:r>
            <a:r>
              <a:rPr lang="en-US" sz="2400" smtClean="0">
                <a:latin typeface="Times New Roman" pitchFamily="18" charset="0"/>
                <a:cs typeface="Times New Roman" pitchFamily="18" charset="0"/>
              </a:rPr>
              <a:t>All infinite sets cannot be expressed in roster form. </a:t>
            </a:r>
          </a:p>
          <a:p>
            <a:pPr eaLnBrk="1" hangingPunct="1"/>
            <a:endParaRPr lang="en-US" sz="2400" smtClean="0">
              <a:latin typeface="Times New Roman" pitchFamily="18" charset="0"/>
              <a:cs typeface="Times New Roman" pitchFamily="18" charset="0"/>
            </a:endParaRPr>
          </a:p>
        </p:txBody>
      </p:sp>
      <p:sp>
        <p:nvSpPr>
          <p:cNvPr id="44035" name="Slide Number Placeholder 3"/>
          <p:cNvSpPr>
            <a:spLocks noGrp="1"/>
          </p:cNvSpPr>
          <p:nvPr>
            <p:ph type="sldNum" sz="quarter" idx="11"/>
          </p:nvPr>
        </p:nvSpPr>
        <p:spPr>
          <a:noFill/>
        </p:spPr>
        <p:txBody>
          <a:bodyPr/>
          <a:lstStyle/>
          <a:p>
            <a:fld id="{106A2ED4-E669-4D68-A1D4-4000FE7A1CF5}" type="slidenum">
              <a:rPr lang="en-US"/>
              <a:t>24</a:t>
            </a:fld>
            <a:endParaRPr lang="en-US"/>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6082" name="Title 1"/>
          <p:cNvSpPr>
            <a:spLocks noGrp="1"/>
          </p:cNvSpPr>
          <p:nvPr>
            <p:ph type="title"/>
          </p:nvPr>
        </p:nvSpPr>
        <p:spPr>
          <a:xfrm>
            <a:off x="609600" y="457200"/>
            <a:ext cx="8229600" cy="457200"/>
          </a:xfrm>
        </p:spPr>
        <p:txBody>
          <a:bodyPr/>
          <a:lstStyle/>
          <a:p>
            <a:r>
              <a:rPr lang="en-US" sz="2400" smtClean="0"/>
              <a:t>Power sets</a:t>
            </a:r>
          </a:p>
        </p:txBody>
      </p:sp>
      <p:sp>
        <p:nvSpPr>
          <p:cNvPr id="46083" name="Content Placeholder 2"/>
          <p:cNvSpPr>
            <a:spLocks noGrp="1"/>
          </p:cNvSpPr>
          <p:nvPr>
            <p:ph idx="1"/>
          </p:nvPr>
        </p:nvSpPr>
        <p:spPr>
          <a:xfrm>
            <a:off x="228600" y="990600"/>
            <a:ext cx="8686800" cy="5410200"/>
          </a:xfrm>
        </p:spPr>
        <p:txBody>
          <a:bodyPr/>
          <a:lstStyle/>
          <a:p>
            <a:pPr algn="just"/>
            <a:r>
              <a:rPr lang="en-US" sz="2400" smtClean="0">
                <a:latin typeface="Times New Roman" pitchFamily="18" charset="0"/>
                <a:cs typeface="Times New Roman" pitchFamily="18" charset="0"/>
              </a:rPr>
              <a:t>Given a set S, the power set of S is the set of all subsets of the set S. The power set of S is denoted by P(S).</a:t>
            </a:r>
          </a:p>
          <a:p>
            <a:pPr algn="just"/>
            <a:r>
              <a:rPr lang="en-US" sz="2400" smtClean="0">
                <a:latin typeface="Times New Roman" pitchFamily="18" charset="0"/>
                <a:cs typeface="Times New Roman" pitchFamily="18" charset="0"/>
              </a:rPr>
              <a:t>If the original set has n members, then the Power Set will have </a:t>
            </a:r>
            <a:r>
              <a:rPr lang="en-US" sz="2400" smtClean="0"/>
              <a:t>2</a:t>
            </a:r>
            <a:r>
              <a:rPr lang="en-US" sz="2400" baseline="30000" smtClean="0"/>
              <a:t>n</a:t>
            </a:r>
            <a:r>
              <a:rPr lang="en-US" sz="2400" smtClean="0">
                <a:latin typeface="Times New Roman" pitchFamily="18" charset="0"/>
                <a:cs typeface="Times New Roman" pitchFamily="18" charset="0"/>
              </a:rPr>
              <a:t> members.</a:t>
            </a:r>
          </a:p>
          <a:p>
            <a:pPr algn="just">
              <a:buFontTx/>
              <a:buNone/>
            </a:pPr>
            <a:r>
              <a:rPr lang="en-US" sz="2400" smtClean="0">
                <a:latin typeface="Times New Roman" pitchFamily="18" charset="0"/>
                <a:cs typeface="Times New Roman" pitchFamily="18" charset="0"/>
              </a:rPr>
              <a:t>Ex: The set A={ a, b, c}, consists of three members(a,b and c).</a:t>
            </a:r>
          </a:p>
          <a:p>
            <a:pPr algn="just">
              <a:buFontTx/>
              <a:buNone/>
            </a:pPr>
            <a:r>
              <a:rPr lang="en-US" sz="2400" smtClean="0">
                <a:latin typeface="Times New Roman" pitchFamily="18" charset="0"/>
                <a:cs typeface="Times New Roman" pitchFamily="18" charset="0"/>
              </a:rPr>
              <a:t>     Then P(A) 2</a:t>
            </a:r>
            <a:r>
              <a:rPr lang="en-US" sz="2400" baseline="30000" smtClean="0">
                <a:latin typeface="Times New Roman" pitchFamily="18" charset="0"/>
                <a:cs typeface="Times New Roman" pitchFamily="18" charset="0"/>
              </a:rPr>
              <a:t>3</a:t>
            </a:r>
            <a:r>
              <a:rPr lang="en-US" sz="2400" smtClean="0">
                <a:latin typeface="Times New Roman" pitchFamily="18" charset="0"/>
                <a:cs typeface="Times New Roman" pitchFamily="18" charset="0"/>
              </a:rPr>
              <a:t> = 8.{Ø,{a},{b},{c},{a,b},{b,c},{c,a},{a,b,c}}</a:t>
            </a:r>
          </a:p>
          <a:p>
            <a:pPr algn="just">
              <a:buFontTx/>
              <a:buNone/>
            </a:pPr>
            <a:r>
              <a:rPr lang="en-US" sz="2400" smtClean="0">
                <a:latin typeface="Times New Roman" pitchFamily="18" charset="0"/>
                <a:cs typeface="Times New Roman" pitchFamily="18" charset="0"/>
              </a:rPr>
              <a:t>Notation</a:t>
            </a:r>
          </a:p>
          <a:p>
            <a:r>
              <a:rPr lang="en-US" sz="2400" smtClean="0">
                <a:latin typeface="Times New Roman" pitchFamily="18" charset="0"/>
                <a:cs typeface="Times New Roman" pitchFamily="18" charset="0"/>
              </a:rPr>
              <a:t>The number of members of a set is often written as |S|, so we can write:|P(S)| = </a:t>
            </a:r>
            <a:r>
              <a:rPr lang="en-US" sz="2400" smtClean="0"/>
              <a:t>2</a:t>
            </a:r>
            <a:r>
              <a:rPr lang="en-US" sz="2400" baseline="30000" smtClean="0"/>
              <a:t>n</a:t>
            </a:r>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Example: for the set S={1,2,3,4,5} how many members will the power set have?</a:t>
            </a:r>
          </a:p>
          <a:p>
            <a:r>
              <a:rPr lang="en-US" sz="2400" smtClean="0">
                <a:latin typeface="Times New Roman" pitchFamily="18" charset="0"/>
                <a:cs typeface="Times New Roman" pitchFamily="18" charset="0"/>
              </a:rPr>
              <a:t>|P(S)| = </a:t>
            </a:r>
            <a:r>
              <a:rPr lang="en-US" sz="2400" smtClean="0"/>
              <a:t>2</a:t>
            </a:r>
            <a:r>
              <a:rPr lang="en-US" sz="2400" baseline="30000" smtClean="0"/>
              <a:t>n</a:t>
            </a:r>
            <a:r>
              <a:rPr lang="en-US" sz="2400" smtClean="0"/>
              <a:t>=2</a:t>
            </a:r>
            <a:r>
              <a:rPr lang="en-US" sz="2400" baseline="30000" smtClean="0"/>
              <a:t>5</a:t>
            </a:r>
            <a:r>
              <a:rPr lang="en-US" sz="2400" baseline="30000" smtClean="0">
                <a:latin typeface="Times New Roman" pitchFamily="18" charset="0"/>
                <a:cs typeface="Times New Roman" pitchFamily="18" charset="0"/>
              </a:rPr>
              <a:t>=32</a:t>
            </a:r>
            <a:endParaRPr lang="en-US" sz="2400" smtClean="0">
              <a:latin typeface="Times New Roman" pitchFamily="18" charset="0"/>
              <a:cs typeface="Times New Roman" pitchFamily="18" charset="0"/>
            </a:endParaRPr>
          </a:p>
          <a:p>
            <a:pPr algn="just"/>
            <a:endParaRPr lang="en-US" sz="2400" smtClean="0">
              <a:latin typeface="Times New Roman" pitchFamily="18" charset="0"/>
              <a:cs typeface="Times New Roman" pitchFamily="18" charset="0"/>
            </a:endParaRPr>
          </a:p>
        </p:txBody>
      </p:sp>
      <p:sp>
        <p:nvSpPr>
          <p:cNvPr id="46084" name="Slide Number Placeholder 3"/>
          <p:cNvSpPr>
            <a:spLocks noGrp="1"/>
          </p:cNvSpPr>
          <p:nvPr>
            <p:ph type="sldNum" sz="quarter" idx="11"/>
          </p:nvPr>
        </p:nvSpPr>
        <p:spPr>
          <a:noFill/>
        </p:spPr>
        <p:txBody>
          <a:bodyPr/>
          <a:lstStyle/>
          <a:p>
            <a:fld id="{0ED8D0D3-D466-4CCC-843F-8B47B679C1FA}" type="slidenum">
              <a:rPr lang="en-US"/>
              <a:t>25</a:t>
            </a:fld>
            <a:endParaRPr lang="en-US"/>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762000" y="228600"/>
            <a:ext cx="8229600" cy="838200"/>
          </a:xfrm>
        </p:spPr>
        <p:txBody>
          <a:bodyPr/>
          <a:lstStyle/>
          <a:p>
            <a:pPr>
              <a:defRPr/>
            </a:pPr>
            <a:r>
              <a:rPr lang="en-US" smtClean="0">
                <a:solidFill>
                  <a:schemeClr val="tx2">
                    <a:satMod val="130000"/>
                  </a:schemeClr>
                </a:solidFill>
                <a:latin typeface="Cambria" pitchFamily="18" charset="0"/>
              </a:rPr>
              <a:t>Set Operations</a:t>
            </a:r>
            <a:endParaRPr lang="en-US"/>
          </a:p>
        </p:txBody>
      </p:sp>
      <p:sp>
        <p:nvSpPr>
          <p:cNvPr id="51203" name="Content Placeholder 2"/>
          <p:cNvSpPr>
            <a:spLocks noGrp="1"/>
          </p:cNvSpPr>
          <p:nvPr>
            <p:ph idx="1"/>
          </p:nvPr>
        </p:nvSpPr>
        <p:spPr>
          <a:xfrm>
            <a:off x="457200" y="1143000"/>
            <a:ext cx="8229600" cy="4983163"/>
          </a:xfrm>
        </p:spPr>
        <p:txBody>
          <a:bodyPr/>
          <a:lstStyle/>
          <a:p>
            <a:pPr algn="just"/>
            <a:r>
              <a:rPr lang="en-US" sz="2400" smtClean="0">
                <a:latin typeface="Times New Roman" pitchFamily="18" charset="0"/>
                <a:cs typeface="Times New Roman" pitchFamily="18" charset="0"/>
              </a:rPr>
              <a:t>Arithmetic operators (+,-,</a:t>
            </a:r>
            <a:r>
              <a:rPr lang="en-US" sz="2400" smtClean="0">
                <a:latin typeface="Times New Roman" pitchFamily="18" charset="0"/>
                <a:cs typeface="Times New Roman" pitchFamily="18" charset="0"/>
                <a:sym typeface="Symbol" pitchFamily="18" charset="2"/>
              </a:rPr>
              <a:t>  </a:t>
            </a:r>
            <a:r>
              <a:rPr lang="en-US" sz="2400" smtClean="0">
                <a:latin typeface="Times New Roman" pitchFamily="18" charset="0"/>
                <a:cs typeface="Times New Roman" pitchFamily="18" charset="0"/>
              </a:rPr>
              <a:t>,</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can be used on pairs of numbers to give us new numbers.</a:t>
            </a:r>
          </a:p>
          <a:p>
            <a:pPr algn="just"/>
            <a:r>
              <a:rPr lang="en-US" sz="2400" smtClean="0">
                <a:latin typeface="Times New Roman" pitchFamily="18" charset="0"/>
                <a:cs typeface="Times New Roman" pitchFamily="18" charset="0"/>
              </a:rPr>
              <a:t>Similarly, set operators exist and act on two sets to give us new sets. They are</a:t>
            </a:r>
          </a:p>
          <a:p>
            <a:pPr lvl="1" algn="just"/>
            <a:r>
              <a:rPr lang="en-US" sz="2400" smtClean="0">
                <a:latin typeface="Times New Roman" pitchFamily="18" charset="0"/>
                <a:cs typeface="Times New Roman" pitchFamily="18" charset="0"/>
              </a:rPr>
              <a:t>Union                                                                                  </a:t>
            </a:r>
            <a:endParaRPr lang="en-US" sz="2400" smtClean="0">
              <a:solidFill>
                <a:srgbClr val="A6A6A6"/>
              </a:solidFill>
              <a:latin typeface="Times New Roman" pitchFamily="18" charset="0"/>
              <a:cs typeface="Times New Roman" pitchFamily="18" charset="0"/>
            </a:endParaRPr>
          </a:p>
          <a:p>
            <a:pPr lvl="1" algn="just"/>
            <a:r>
              <a:rPr lang="en-US" sz="2400" smtClean="0">
                <a:latin typeface="Times New Roman" pitchFamily="18" charset="0"/>
                <a:cs typeface="Times New Roman" pitchFamily="18" charset="0"/>
              </a:rPr>
              <a:t>Intersection                                                                        </a:t>
            </a:r>
            <a:endParaRPr lang="en-US" sz="2400" smtClean="0">
              <a:solidFill>
                <a:srgbClr val="A6A6A6"/>
              </a:solidFill>
              <a:latin typeface="Times New Roman" pitchFamily="18" charset="0"/>
              <a:cs typeface="Times New Roman" pitchFamily="18" charset="0"/>
            </a:endParaRPr>
          </a:p>
          <a:p>
            <a:pPr lvl="1" algn="just"/>
            <a:r>
              <a:rPr lang="en-US" sz="2400" smtClean="0">
                <a:latin typeface="Times New Roman" pitchFamily="18" charset="0"/>
                <a:cs typeface="Times New Roman" pitchFamily="18" charset="0"/>
              </a:rPr>
              <a:t>Set difference</a:t>
            </a:r>
          </a:p>
          <a:p>
            <a:pPr lvl="1" algn="just"/>
            <a:r>
              <a:rPr lang="en-US" sz="2400" smtClean="0">
                <a:latin typeface="Times New Roman" pitchFamily="18" charset="0"/>
                <a:cs typeface="Times New Roman" pitchFamily="18" charset="0"/>
              </a:rPr>
              <a:t>Set complement</a:t>
            </a:r>
            <a:endParaRPr lang="en-US" sz="2400" smtClean="0">
              <a:solidFill>
                <a:srgbClr val="A6A6A6"/>
              </a:solidFill>
              <a:latin typeface="Times New Roman" pitchFamily="18" charset="0"/>
              <a:cs typeface="Times New Roman" pitchFamily="18" charset="0"/>
            </a:endParaRPr>
          </a:p>
          <a:p>
            <a:pPr lvl="1" algn="just"/>
            <a:r>
              <a:rPr lang="en-US" sz="2400" smtClean="0">
                <a:latin typeface="Times New Roman" pitchFamily="18" charset="0"/>
                <a:cs typeface="Times New Roman" pitchFamily="18" charset="0"/>
              </a:rPr>
              <a:t>Generalized union</a:t>
            </a:r>
          </a:p>
          <a:p>
            <a:pPr lvl="1" algn="just"/>
            <a:r>
              <a:rPr lang="en-US" sz="2400" smtClean="0">
                <a:latin typeface="Times New Roman" pitchFamily="18" charset="0"/>
                <a:cs typeface="Times New Roman" pitchFamily="18" charset="0"/>
              </a:rPr>
              <a:t>Generlized intersection</a:t>
            </a:r>
          </a:p>
        </p:txBody>
      </p:sp>
      <p:sp>
        <p:nvSpPr>
          <p:cNvPr id="51204" name="Slide Number Placeholder 3"/>
          <p:cNvSpPr>
            <a:spLocks noGrp="1"/>
          </p:cNvSpPr>
          <p:nvPr>
            <p:ph type="sldNum" sz="quarter" idx="11"/>
          </p:nvPr>
        </p:nvSpPr>
        <p:spPr>
          <a:noFill/>
        </p:spPr>
        <p:txBody>
          <a:bodyPr/>
          <a:lstStyle/>
          <a:p>
            <a:fld id="{C388028A-A8B2-4188-BCD9-26CFBBDB75B1}" type="slidenum">
              <a:rPr lang="en-US"/>
              <a:t>26</a:t>
            </a:fld>
            <a:endParaRPr lang="en-US"/>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2226" name="Title 1"/>
          <p:cNvSpPr>
            <a:spLocks noGrp="1"/>
          </p:cNvSpPr>
          <p:nvPr>
            <p:ph type="title"/>
          </p:nvPr>
        </p:nvSpPr>
        <p:spPr>
          <a:xfrm>
            <a:off x="533400" y="304800"/>
            <a:ext cx="8229600" cy="533400"/>
          </a:xfrm>
        </p:spPr>
        <p:txBody>
          <a:bodyPr/>
          <a:lstStyle/>
          <a:p>
            <a:r>
              <a:rPr lang="en-US" sz="2400" smtClean="0">
                <a:latin typeface="Times New Roman" pitchFamily="18" charset="0"/>
                <a:cs typeface="Times New Roman" pitchFamily="18" charset="0"/>
              </a:rPr>
              <a:t>UNION</a:t>
            </a:r>
          </a:p>
        </p:txBody>
      </p:sp>
      <p:sp>
        <p:nvSpPr>
          <p:cNvPr id="52227" name="Content Placeholder 2"/>
          <p:cNvSpPr>
            <a:spLocks noGrp="1"/>
          </p:cNvSpPr>
          <p:nvPr>
            <p:ph idx="1"/>
          </p:nvPr>
        </p:nvSpPr>
        <p:spPr>
          <a:xfrm>
            <a:off x="152400" y="914400"/>
            <a:ext cx="8839200" cy="5211763"/>
          </a:xfrm>
        </p:spPr>
        <p:txBody>
          <a:bodyPr/>
          <a:lstStyle/>
          <a:p>
            <a:pPr algn="just" eaLnBrk="1" hangingPunct="1">
              <a:buFontTx/>
              <a:buNone/>
            </a:pPr>
            <a:r>
              <a:rPr lang="en-US" b="1" smtClean="0">
                <a:solidFill>
                  <a:srgbClr val="BFBFBF"/>
                </a:solidFill>
                <a:latin typeface="Cambria" pitchFamily="18" charset="0"/>
              </a:rPr>
              <a:t> </a:t>
            </a:r>
            <a:r>
              <a:rPr lang="en-US" sz="2400" smtClean="0">
                <a:latin typeface="Times New Roman" pitchFamily="18" charset="0"/>
                <a:cs typeface="Times New Roman" pitchFamily="18" charset="0"/>
              </a:rPr>
              <a:t>Let A and B be sets. The Union of the sets A and B, denoted by A</a:t>
            </a:r>
            <a:r>
              <a:rPr lang="en-US" sz="2400" smtClean="0">
                <a:latin typeface="Cambria Math" pitchFamily="18" charset="0"/>
                <a:ea typeface="Cambria Math" pitchFamily="18" charset="0"/>
                <a:cs typeface="Times New Roman" pitchFamily="18" charset="0"/>
              </a:rPr>
              <a:t>⋃</a:t>
            </a:r>
            <a:r>
              <a:rPr lang="en-US" sz="2400" smtClean="0">
                <a:latin typeface="Times New Roman" pitchFamily="18" charset="0"/>
                <a:cs typeface="Times New Roman" pitchFamily="18" charset="0"/>
              </a:rPr>
              <a:t>B, is the set contains those elements that are either in A or in B or both.</a:t>
            </a:r>
          </a:p>
          <a:p>
            <a:pPr algn="just" eaLnBrk="1" hangingPunct="1">
              <a:buFont typeface="Wingdings 2" pitchFamily="18" charset="2"/>
              <a:buNone/>
            </a:pPr>
            <a:r>
              <a:rPr lang="en-US" sz="2400" smtClean="0">
                <a:latin typeface="Times New Roman" pitchFamily="18" charset="0"/>
                <a:cs typeface="Times New Roman" pitchFamily="18" charset="0"/>
              </a:rPr>
              <a:t>               A</a:t>
            </a:r>
            <a:r>
              <a:rPr lang="en-US" sz="2400" smtClean="0">
                <a:latin typeface="Cambria Math" pitchFamily="18" charset="0"/>
              </a:rPr>
              <a:t> ⋃ </a:t>
            </a:r>
            <a:r>
              <a:rPr lang="en-US" sz="2400" smtClean="0">
                <a:latin typeface="Times New Roman" pitchFamily="18" charset="0"/>
                <a:cs typeface="Times New Roman" pitchFamily="18" charset="0"/>
              </a:rPr>
              <a:t>B={x|x</a:t>
            </a:r>
            <a:r>
              <a:rPr lang="en-US" sz="2400" smtClean="0">
                <a:latin typeface="Times New Roman" pitchFamily="18" charset="0"/>
                <a:cs typeface="Times New Roman" pitchFamily="18" charset="0"/>
                <a:sym typeface="Symbol" pitchFamily="18" charset="2"/>
              </a:rPr>
              <a:t>  </a:t>
            </a:r>
            <a:r>
              <a:rPr lang="en-US" sz="2400" smtClean="0">
                <a:latin typeface="Times New Roman" pitchFamily="18" charset="0"/>
                <a:cs typeface="Times New Roman" pitchFamily="18" charset="0"/>
              </a:rPr>
              <a:t>A </a:t>
            </a:r>
            <a:r>
              <a:rPr lang="en-US" sz="2400" smtClean="0">
                <a:latin typeface="Cambria Math" pitchFamily="18" charset="0"/>
              </a:rPr>
              <a:t>⋁</a:t>
            </a:r>
            <a:r>
              <a:rPr lang="en-US" sz="2400" smtClean="0">
                <a:latin typeface="Times New Roman" pitchFamily="18" charset="0"/>
                <a:cs typeface="Times New Roman" pitchFamily="18" charset="0"/>
              </a:rPr>
              <a:t> x</a:t>
            </a:r>
            <a:r>
              <a:rPr lang="en-US" sz="2400" smtClean="0">
                <a:latin typeface="Times New Roman" pitchFamily="18" charset="0"/>
                <a:cs typeface="Times New Roman" pitchFamily="18" charset="0"/>
                <a:sym typeface="Symbol" pitchFamily="18" charset="2"/>
              </a:rPr>
              <a:t>  B}</a:t>
            </a:r>
          </a:p>
          <a:p>
            <a:pPr algn="just" eaLnBrk="1" hangingPunct="1">
              <a:buFont typeface="Wingdings 2" pitchFamily="18" charset="2"/>
              <a:buNone/>
            </a:pPr>
            <a:r>
              <a:rPr lang="en-US" sz="2400" smtClean="0">
                <a:latin typeface="Times New Roman" pitchFamily="18" charset="0"/>
                <a:cs typeface="Times New Roman" pitchFamily="18" charset="0"/>
              </a:rPr>
              <a:t>The symbol for denoting union of sets is ‘∪’.</a:t>
            </a:r>
            <a:r>
              <a:rPr lang="en-US" sz="2400" smtClean="0"/>
              <a:t> </a:t>
            </a:r>
            <a:endParaRPr lang="en-US" sz="2400" smtClean="0">
              <a:latin typeface="Times New Roman" pitchFamily="18" charset="0"/>
              <a:cs typeface="Times New Roman" pitchFamily="18" charset="0"/>
              <a:sym typeface="Symbol" pitchFamily="18" charset="2"/>
            </a:endParaRPr>
          </a:p>
          <a:p>
            <a:pPr algn="just" eaLnBrk="1" hangingPunct="1">
              <a:buFont typeface="Wingdings 2" pitchFamily="18" charset="2"/>
              <a:buNone/>
            </a:pPr>
            <a:r>
              <a:rPr lang="en-US" sz="2400" smtClean="0">
                <a:latin typeface="Times New Roman" pitchFamily="18" charset="0"/>
                <a:cs typeface="Times New Roman" pitchFamily="18" charset="0"/>
                <a:sym typeface="Symbol" pitchFamily="18" charset="2"/>
              </a:rPr>
              <a:t>Venn Diagram:</a:t>
            </a:r>
          </a:p>
          <a:p>
            <a:pPr algn="just" eaLnBrk="1" hangingPunct="1">
              <a:buFont typeface="Wingdings 2" pitchFamily="18" charset="2"/>
              <a:buNone/>
            </a:pPr>
            <a:endParaRPr lang="en-US" sz="2400" smtClean="0">
              <a:latin typeface="Times New Roman" pitchFamily="18" charset="0"/>
              <a:cs typeface="Times New Roman" pitchFamily="18" charset="0"/>
              <a:sym typeface="Symbol" pitchFamily="18" charset="2"/>
            </a:endParaRPr>
          </a:p>
          <a:p>
            <a:pPr algn="just" eaLnBrk="1" hangingPunct="1">
              <a:buFont typeface="Wingdings 2" pitchFamily="18" charset="2"/>
              <a:buNone/>
            </a:pPr>
            <a:endParaRPr lang="en-US" sz="2400" smtClean="0">
              <a:latin typeface="Times New Roman" pitchFamily="18" charset="0"/>
              <a:cs typeface="Times New Roman" pitchFamily="18" charset="0"/>
            </a:endParaRPr>
          </a:p>
          <a:p>
            <a:endParaRPr lang="en-US" smtClean="0"/>
          </a:p>
        </p:txBody>
      </p:sp>
      <p:sp>
        <p:nvSpPr>
          <p:cNvPr id="52228" name="Slide Number Placeholder 3"/>
          <p:cNvSpPr>
            <a:spLocks noGrp="1"/>
          </p:cNvSpPr>
          <p:nvPr>
            <p:ph type="sldNum" sz="quarter" idx="11"/>
          </p:nvPr>
        </p:nvSpPr>
        <p:spPr>
          <a:noFill/>
        </p:spPr>
        <p:txBody>
          <a:bodyPr/>
          <a:lstStyle/>
          <a:p>
            <a:fld id="{71C7451C-3F07-4895-ABD0-45B039BAE164}" type="slidenum">
              <a:rPr lang="en-US"/>
              <a:t>27</a:t>
            </a:fld>
            <a:endParaRPr lang="en-US"/>
          </a:p>
        </p:txBody>
      </p:sp>
      <p:pic>
        <p:nvPicPr>
          <p:cNvPr id="52229" name="Picture 2"/>
          <p:cNvPicPr>
            <a:picLocks noChangeAspect="1" noChangeArrowheads="1"/>
          </p:cNvPicPr>
          <p:nvPr/>
        </p:nvPicPr>
        <p:blipFill>
          <a:blip r:embed="rId2"/>
          <a:stretch>
            <a:fillRect/>
          </a:stretch>
        </p:blipFill>
        <p:spPr bwMode="auto">
          <a:xfrm>
            <a:off x="2971800" y="3733800"/>
            <a:ext cx="2324100" cy="1933575"/>
          </a:xfrm>
          <a:prstGeom prst="rect">
            <a:avLst/>
          </a:prstGeom>
          <a:noFill/>
          <a:ln w="9525">
            <a:noFill/>
            <a:miter lim="800000"/>
          </a:ln>
        </p:spPr>
      </p:pic>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3250" name="Title 1"/>
          <p:cNvSpPr>
            <a:spLocks noGrp="1"/>
          </p:cNvSpPr>
          <p:nvPr>
            <p:ph type="title"/>
          </p:nvPr>
        </p:nvSpPr>
        <p:spPr>
          <a:xfrm>
            <a:off x="457200" y="228600"/>
            <a:ext cx="8229600" cy="838200"/>
          </a:xfrm>
        </p:spPr>
        <p:txBody>
          <a:bodyPr/>
          <a:lstStyle/>
          <a:p>
            <a:r>
              <a:rPr lang="en-US" sz="2400" smtClean="0">
                <a:latin typeface="Times New Roman" pitchFamily="18" charset="0"/>
                <a:cs typeface="Times New Roman" pitchFamily="18" charset="0"/>
              </a:rPr>
              <a:t>Example</a:t>
            </a:r>
          </a:p>
        </p:txBody>
      </p:sp>
      <p:sp>
        <p:nvSpPr>
          <p:cNvPr id="53251" name="Slide Number Placeholder 3"/>
          <p:cNvSpPr>
            <a:spLocks noGrp="1"/>
          </p:cNvSpPr>
          <p:nvPr>
            <p:ph type="sldNum" sz="quarter" idx="11"/>
          </p:nvPr>
        </p:nvSpPr>
        <p:spPr>
          <a:noFill/>
        </p:spPr>
        <p:txBody>
          <a:bodyPr/>
          <a:lstStyle/>
          <a:p>
            <a:fld id="{ED1F7661-83C4-4BE6-B757-9F929B200830}" type="slidenum">
              <a:rPr lang="en-US"/>
              <a:t>28</a:t>
            </a:fld>
            <a:endParaRPr lang="en-US"/>
          </a:p>
        </p:txBody>
      </p:sp>
      <p:sp>
        <p:nvSpPr>
          <p:cNvPr id="53252" name="Content Placeholder 5"/>
          <p:cNvSpPr>
            <a:spLocks noGrp="1"/>
          </p:cNvSpPr>
          <p:nvPr>
            <p:ph idx="1"/>
          </p:nvPr>
        </p:nvSpPr>
        <p:spPr>
          <a:xfrm>
            <a:off x="457200" y="990600"/>
            <a:ext cx="8229600" cy="5135563"/>
          </a:xfrm>
        </p:spPr>
        <p:txBody>
          <a:bodyPr/>
          <a:lstStyle/>
          <a:p>
            <a:r>
              <a:rPr lang="en-US" sz="2400" smtClean="0">
                <a:latin typeface="Times New Roman" pitchFamily="18" charset="0"/>
                <a:cs typeface="Times New Roman" pitchFamily="18" charset="0"/>
              </a:rPr>
              <a:t>Let set A = {2, 4, 5, 6}and set B = {4, 6, 7, 8}</a:t>
            </a:r>
          </a:p>
          <a:p>
            <a:pPr>
              <a:buFontTx/>
              <a:buNone/>
            </a:pPr>
            <a:r>
              <a:rPr lang="en-US" sz="2400" smtClean="0">
                <a:latin typeface="Times New Roman" pitchFamily="18" charset="0"/>
                <a:cs typeface="Times New Roman" pitchFamily="18" charset="0"/>
              </a:rPr>
              <a:t>     A</a:t>
            </a:r>
            <a:r>
              <a:rPr lang="en-US" sz="2400" smtClean="0">
                <a:latin typeface="Times New Roman" pitchFamily="18" charset="0"/>
                <a:ea typeface="Cambria Math" pitchFamily="18" charset="0"/>
                <a:cs typeface="Times New Roman" pitchFamily="18" charset="0"/>
              </a:rPr>
              <a:t>⋃B</a:t>
            </a:r>
            <a:r>
              <a:rPr lang="en-US" sz="2400" smtClean="0">
                <a:latin typeface="Times New Roman" pitchFamily="18" charset="0"/>
                <a:cs typeface="Times New Roman" pitchFamily="18" charset="0"/>
              </a:rPr>
              <a:t> = {2, 4, 5, 6, 7, 8}</a:t>
            </a:r>
          </a:p>
          <a:p>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If</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A = {1, 3, 7, 5} and </a:t>
            </a:r>
            <a:r>
              <a:rPr lang="en-US" sz="2400" b="1" smtClean="0">
                <a:latin typeface="Times New Roman" pitchFamily="18" charset="0"/>
                <a:cs typeface="Times New Roman" pitchFamily="18" charset="0"/>
              </a:rPr>
              <a:t>B</a:t>
            </a:r>
            <a:r>
              <a:rPr lang="en-US" sz="2400" smtClean="0">
                <a:latin typeface="Times New Roman" pitchFamily="18" charset="0"/>
                <a:cs typeface="Times New Roman" pitchFamily="18" charset="0"/>
              </a:rPr>
              <a:t> = {3, 7, 8, 9}. Find union of two set A and B. </a:t>
            </a:r>
          </a:p>
          <a:p>
            <a:pPr>
              <a:buFontTx/>
              <a:buNone/>
            </a:pPr>
            <a:r>
              <a:rPr lang="en-US" sz="2400" smtClean="0">
                <a:latin typeface="Times New Roman" pitchFamily="18" charset="0"/>
                <a:cs typeface="Times New Roman" pitchFamily="18" charset="0"/>
              </a:rPr>
              <a:t>    A ∪</a:t>
            </a:r>
            <a:r>
              <a:rPr lang="en-US" sz="2400" b="1" smtClean="0">
                <a:latin typeface="Times New Roman" pitchFamily="18" charset="0"/>
                <a:cs typeface="Times New Roman" pitchFamily="18" charset="0"/>
              </a:rPr>
              <a:t> B</a:t>
            </a:r>
            <a:r>
              <a:rPr lang="en-US" sz="2400" smtClean="0">
                <a:latin typeface="Times New Roman" pitchFamily="18" charset="0"/>
                <a:cs typeface="Times New Roman" pitchFamily="18" charset="0"/>
              </a:rPr>
              <a:t> = {1, 3, 5, 7, 8, 9}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Note:No element is repeated in the union of two sets. The common elements 3, 7 are taken only once.</a:t>
            </a:r>
          </a:p>
          <a:p>
            <a:br>
              <a:rPr lang="en-US" sz="2400" smtClean="0">
                <a:latin typeface="Times New Roman" pitchFamily="18" charset="0"/>
                <a:cs typeface="Times New Roman" pitchFamily="18" charset="0"/>
              </a:rPr>
            </a:b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t>
            </a:r>
          </a:p>
          <a:p>
            <a:br>
              <a:rPr lang="en-US" sz="2400" smtClean="0">
                <a:latin typeface="Times New Roman" pitchFamily="18" charset="0"/>
                <a:cs typeface="Times New Roman" pitchFamily="18" charset="0"/>
              </a:rPr>
            </a:br>
            <a:endParaRPr lang="en-US" sz="2400" smtClean="0">
              <a:latin typeface="Times New Roman" pitchFamily="18" charset="0"/>
              <a:cs typeface="Times New Roman" pitchFamily="18" charset="0"/>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4274" name="Title 1"/>
          <p:cNvSpPr>
            <a:spLocks noGrp="1"/>
          </p:cNvSpPr>
          <p:nvPr>
            <p:ph type="title"/>
          </p:nvPr>
        </p:nvSpPr>
        <p:spPr>
          <a:xfrm>
            <a:off x="533400" y="228600"/>
            <a:ext cx="8229600" cy="838200"/>
          </a:xfrm>
        </p:spPr>
        <p:txBody>
          <a:bodyPr/>
          <a:lstStyle/>
          <a:p>
            <a:r>
              <a:rPr lang="en-US" sz="2400" smtClean="0">
                <a:latin typeface="Times New Roman" pitchFamily="18" charset="0"/>
                <a:cs typeface="Times New Roman" pitchFamily="18" charset="0"/>
              </a:rPr>
              <a:t>Activity</a:t>
            </a:r>
          </a:p>
        </p:txBody>
      </p:sp>
      <p:sp>
        <p:nvSpPr>
          <p:cNvPr id="54275" name="Content Placeholder 2"/>
          <p:cNvSpPr>
            <a:spLocks noGrp="1"/>
          </p:cNvSpPr>
          <p:nvPr>
            <p:ph idx="1"/>
          </p:nvPr>
        </p:nvSpPr>
        <p:spPr>
          <a:xfrm>
            <a:off x="457200" y="914400"/>
            <a:ext cx="8458200" cy="4525963"/>
          </a:xfrm>
        </p:spPr>
        <p:txBody>
          <a:bodyPr/>
          <a:lstStyle/>
          <a:p>
            <a:pPr>
              <a:buFontTx/>
              <a:buNone/>
            </a:pPr>
            <a:r>
              <a:rPr lang="en-US" sz="2400" b="1" smtClean="0">
                <a:latin typeface="Times New Roman" pitchFamily="18" charset="0"/>
                <a:cs typeface="Times New Roman" pitchFamily="18" charset="0"/>
              </a:rPr>
              <a:t>1.</a:t>
            </a:r>
            <a:r>
              <a:rPr lang="en-US" sz="2400" smtClean="0">
                <a:latin typeface="Times New Roman" pitchFamily="18" charset="0"/>
                <a:cs typeface="Times New Roman" pitchFamily="18" charset="0"/>
              </a:rPr>
              <a:t> If set P = {2, 3, 4, 5, 6, 7}, set Q = {0, 3, 6, 9, 12} and set R ={2, 4, 6, 8}.</a:t>
            </a:r>
          </a:p>
          <a:p>
            <a:pPr algn="just">
              <a:buFontTx/>
              <a:buNone/>
            </a:pPr>
            <a:r>
              <a:rPr lang="en-US" sz="2400" smtClean="0">
                <a:latin typeface="Times New Roman" pitchFamily="18" charset="0"/>
                <a:cs typeface="Times New Roman" pitchFamily="18" charset="0"/>
              </a:rPr>
              <a:t>(i) Find the union of sets P and Q,(ii) Find the union of two set P and R, (iii) Find the union of the given sets Q and R</a:t>
            </a:r>
          </a:p>
          <a:p>
            <a:pPr>
              <a:buFontTx/>
              <a:buNone/>
            </a:pPr>
            <a:r>
              <a:rPr lang="en-US" sz="2400" smtClean="0">
                <a:latin typeface="Times New Roman" pitchFamily="18" charset="0"/>
                <a:cs typeface="Times New Roman" pitchFamily="18" charset="0"/>
              </a:rPr>
              <a:t>2. Let </a:t>
            </a:r>
            <a:r>
              <a:rPr lang="en-US" sz="2400" b="1" smtClean="0">
                <a:latin typeface="Times New Roman" pitchFamily="18" charset="0"/>
                <a:cs typeface="Times New Roman" pitchFamily="18" charset="0"/>
              </a:rPr>
              <a:t>X</a:t>
            </a:r>
            <a:r>
              <a:rPr lang="en-US" sz="2400" smtClean="0">
                <a:latin typeface="Times New Roman" pitchFamily="18" charset="0"/>
                <a:cs typeface="Times New Roman" pitchFamily="18" charset="0"/>
              </a:rPr>
              <a:t> = {a, e, i, o, u} </a:t>
            </a:r>
            <a:r>
              <a:rPr lang="en-US" sz="2400" b="1" smtClean="0">
                <a:latin typeface="Times New Roman" pitchFamily="18" charset="0"/>
                <a:cs typeface="Times New Roman" pitchFamily="18" charset="0"/>
              </a:rPr>
              <a:t>and Y</a:t>
            </a:r>
            <a:r>
              <a:rPr lang="en-US" sz="2400" smtClean="0">
                <a:latin typeface="Times New Roman" pitchFamily="18" charset="0"/>
                <a:cs typeface="Times New Roman" pitchFamily="18" charset="0"/>
              </a:rPr>
              <a:t> = {ф}. Find union of two given sets X and Y. </a:t>
            </a:r>
          </a:p>
          <a:p>
            <a:pPr>
              <a:buFontTx/>
              <a:buNone/>
            </a:pPr>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p:txBody>
      </p:sp>
      <p:sp>
        <p:nvSpPr>
          <p:cNvPr id="54276" name="Slide Number Placeholder 3"/>
          <p:cNvSpPr>
            <a:spLocks noGrp="1"/>
          </p:cNvSpPr>
          <p:nvPr>
            <p:ph type="sldNum" sz="quarter" idx="11"/>
          </p:nvPr>
        </p:nvSpPr>
        <p:spPr>
          <a:noFill/>
        </p:spPr>
        <p:txBody>
          <a:bodyPr/>
          <a:lstStyle/>
          <a:p>
            <a:fld id="{FFFCAC8A-0A16-4D65-AA7E-BB3C4B512DCC}" type="slidenum">
              <a:rPr lang="en-US"/>
              <a:t>29</a:t>
            </a:fld>
            <a:endParaRPr lang="en-US"/>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name="">
    <p:spTree>
      <p:nvGrpSpPr>
        <p:cNvPr id="1" name=""/>
        <p:cNvGrpSpPr/>
        <p:nvPr/>
      </p:nvGrpSpPr>
      <p:grpSpPr>
        <a:xfrm>
          <a:off x="0" y="0"/>
          <a:ext cx="0" cy="0"/>
        </a:xfrm>
      </p:grpSpPr>
      <p:sp>
        <p:nvSpPr>
          <p:cNvPr id="27650" name="Rectangle 2"/>
          <p:cNvSpPr>
            <a:spLocks noGrp="1" noChangeArrowheads="1"/>
          </p:cNvSpPr>
          <p:nvPr>
            <p:ph type="ctrTitle"/>
          </p:nvPr>
        </p:nvSpPr>
        <p:spPr>
          <a:xfrm>
            <a:off x="838200" y="381000"/>
            <a:ext cx="8305800" cy="990600"/>
          </a:xfrm>
        </p:spPr>
        <p:txBody>
          <a:bodyPr/>
          <a:lstStyle/>
          <a:p>
            <a:pPr eaLnBrk="1" fontAlgn="auto" hangingPunct="1">
              <a:spcAft>
                <a:spcPct val="0"/>
              </a:spcAft>
              <a:defRPr/>
            </a:pPr>
            <a:r>
              <a:rPr lang="en-US" sz="4000" smtClean="0">
                <a:solidFill>
                  <a:schemeClr val="tx2">
                    <a:satMod val="130000"/>
                  </a:schemeClr>
                </a:solidFill>
              </a:rPr>
              <a:t>Contents</a:t>
            </a:r>
          </a:p>
        </p:txBody>
      </p:sp>
      <p:sp>
        <p:nvSpPr>
          <p:cNvPr id="17411" name="Rectangle 3"/>
          <p:cNvSpPr>
            <a:spLocks noGrp="1" noChangeArrowheads="1"/>
          </p:cNvSpPr>
          <p:nvPr>
            <p:ph type="subTitle" idx="1"/>
          </p:nvPr>
        </p:nvSpPr>
        <p:spPr>
          <a:xfrm>
            <a:off x="533400" y="1828800"/>
            <a:ext cx="7848600" cy="3657600"/>
          </a:xfrm>
        </p:spPr>
        <p:txBody>
          <a:bodyPr/>
          <a:lstStyle/>
          <a:p>
            <a:pPr algn="just">
              <a:buFont typeface="Wingdings" pitchFamily="2" charset="2"/>
              <a:buChar char="§"/>
            </a:pPr>
            <a:r>
              <a:rPr lang="en-US" sz="2600" smtClean="0">
                <a:latin typeface="Times New Roman" pitchFamily="18" charset="0"/>
                <a:cs typeface="Times New Roman" pitchFamily="18" charset="0"/>
              </a:rPr>
              <a:t>Introduction</a:t>
            </a:r>
          </a:p>
          <a:p>
            <a:pPr algn="just">
              <a:buFont typeface="Wingdings" pitchFamily="2" charset="2"/>
              <a:buChar char="§"/>
            </a:pPr>
            <a:r>
              <a:rPr lang="en-US" sz="2600" smtClean="0">
                <a:latin typeface="Times New Roman" pitchFamily="18" charset="0"/>
                <a:cs typeface="Times New Roman" pitchFamily="18" charset="0"/>
              </a:rPr>
              <a:t>Set Operations</a:t>
            </a:r>
          </a:p>
          <a:p>
            <a:pPr algn="just">
              <a:buFont typeface="Wingdings" pitchFamily="2" charset="2"/>
              <a:buChar char="§"/>
            </a:pPr>
            <a:r>
              <a:rPr lang="en-US" sz="2600" smtClean="0">
                <a:latin typeface="Times New Roman" pitchFamily="18" charset="0"/>
                <a:cs typeface="Times New Roman" pitchFamily="18" charset="0"/>
              </a:rPr>
              <a:t>Functions: One-to-One Functions</a:t>
            </a:r>
          </a:p>
          <a:p>
            <a:pPr algn="just"/>
            <a:r>
              <a:rPr lang="en-US" sz="2600" smtClean="0">
                <a:latin typeface="Times New Roman" pitchFamily="18" charset="0"/>
                <a:cs typeface="Times New Roman" pitchFamily="18" charset="0"/>
              </a:rPr>
              <a:t>                    Onto Functions</a:t>
            </a:r>
          </a:p>
          <a:p>
            <a:pPr algn="just"/>
            <a:r>
              <a:rPr lang="en-US" sz="2600" smtClean="0">
                <a:latin typeface="Times New Roman" pitchFamily="18" charset="0"/>
                <a:cs typeface="Times New Roman" pitchFamily="18" charset="0"/>
              </a:rPr>
              <a:t>                    Inverse Functions</a:t>
            </a:r>
          </a:p>
          <a:p>
            <a:pPr algn="just"/>
            <a:r>
              <a:rPr lang="en-US" sz="2600" smtClean="0">
                <a:latin typeface="Times New Roman" pitchFamily="18" charset="0"/>
                <a:cs typeface="Times New Roman" pitchFamily="18" charset="0"/>
              </a:rPr>
              <a:t>                    Compositions of Functions</a:t>
            </a:r>
          </a:p>
          <a:p>
            <a:pPr algn="just">
              <a:buFont typeface="Wingdings" pitchFamily="2" charset="2"/>
              <a:buChar char="§"/>
            </a:pPr>
            <a:r>
              <a:rPr lang="en-US" sz="2600" smtClean="0">
                <a:latin typeface="Times New Roman" pitchFamily="18" charset="0"/>
                <a:cs typeface="Times New Roman" pitchFamily="18" charset="0"/>
              </a:rPr>
              <a:t>Cardinality</a:t>
            </a:r>
          </a:p>
          <a:p>
            <a:pPr algn="just"/>
            <a:endParaRPr lang="en-US" sz="2600" smtClean="0">
              <a:latin typeface="Times New Roman" pitchFamily="18" charset="0"/>
              <a:cs typeface="Times New Roman" pitchFamily="18"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5298" name="Title 1"/>
          <p:cNvSpPr>
            <a:spLocks noGrp="1"/>
          </p:cNvSpPr>
          <p:nvPr>
            <p:ph type="title"/>
          </p:nvPr>
        </p:nvSpPr>
        <p:spPr>
          <a:xfrm>
            <a:off x="609600" y="304800"/>
            <a:ext cx="8229600" cy="533400"/>
          </a:xfrm>
        </p:spPr>
        <p:txBody>
          <a:bodyPr/>
          <a:lstStyle/>
          <a:p>
            <a:r>
              <a:rPr lang="en-US" sz="2800" smtClean="0">
                <a:latin typeface="Times New Roman" pitchFamily="18" charset="0"/>
                <a:cs typeface="Times New Roman" pitchFamily="18" charset="0"/>
              </a:rPr>
              <a:t>Intersection</a:t>
            </a:r>
          </a:p>
        </p:txBody>
      </p:sp>
      <p:sp>
        <p:nvSpPr>
          <p:cNvPr id="55299" name="Content Placeholder 2"/>
          <p:cNvSpPr>
            <a:spLocks noGrp="1"/>
          </p:cNvSpPr>
          <p:nvPr>
            <p:ph idx="1"/>
          </p:nvPr>
        </p:nvSpPr>
        <p:spPr>
          <a:xfrm>
            <a:off x="381000" y="914400"/>
            <a:ext cx="8763000" cy="5715000"/>
          </a:xfrm>
        </p:spPr>
        <p:txBody>
          <a:bodyPr/>
          <a:lstStyle/>
          <a:p>
            <a:pPr algn="just" eaLnBrk="1" hangingPunct="1">
              <a:buFontTx/>
              <a:buNone/>
            </a:pPr>
            <a:r>
              <a:rPr lang="en-US" sz="2400" smtClean="0">
                <a:latin typeface="Times New Roman" pitchFamily="18" charset="0"/>
                <a:cs typeface="Times New Roman" pitchFamily="18" charset="0"/>
              </a:rPr>
              <a:t>     Let A and B be sets. The intersection of A and B, denoted by A</a:t>
            </a:r>
            <a:r>
              <a:rPr lang="en-US" sz="2400" smtClean="0">
                <a:cs typeface="Arial"/>
              </a:rPr>
              <a:t>∩</a:t>
            </a:r>
            <a:r>
              <a:rPr lang="en-US" sz="2400" smtClean="0">
                <a:latin typeface="Times New Roman" pitchFamily="18" charset="0"/>
                <a:cs typeface="Times New Roman" pitchFamily="18" charset="0"/>
              </a:rPr>
              <a:t>B, is the set containing those elements that are in both A and B.  A</a:t>
            </a:r>
            <a:r>
              <a:rPr lang="en-US" sz="2400" smtClean="0">
                <a:latin typeface="Cambria Math" pitchFamily="18" charset="0"/>
                <a:ea typeface="Cambria Math" pitchFamily="18" charset="0"/>
                <a:cs typeface="Times New Roman" pitchFamily="18" charset="0"/>
              </a:rPr>
              <a:t> ⋂ </a:t>
            </a:r>
            <a:r>
              <a:rPr lang="en-US" sz="2400" smtClean="0">
                <a:latin typeface="Times New Roman" pitchFamily="18" charset="0"/>
                <a:cs typeface="Times New Roman" pitchFamily="18" charset="0"/>
              </a:rPr>
              <a:t>B={x|x</a:t>
            </a:r>
            <a:r>
              <a:rPr lang="en-US" sz="2400" smtClean="0">
                <a:latin typeface="Times New Roman" pitchFamily="18" charset="0"/>
                <a:cs typeface="Times New Roman" pitchFamily="18" charset="0"/>
                <a:sym typeface="Symbol" pitchFamily="18" charset="2"/>
              </a:rPr>
              <a:t>  </a:t>
            </a:r>
            <a:r>
              <a:rPr lang="en-US" sz="2400" smtClean="0">
                <a:latin typeface="Times New Roman" pitchFamily="18" charset="0"/>
                <a:cs typeface="Times New Roman" pitchFamily="18" charset="0"/>
              </a:rPr>
              <a:t>A </a:t>
            </a:r>
            <a:r>
              <a:rPr lang="el-GR" sz="2400" smtClean="0">
                <a:latin typeface="Times New Roman" pitchFamily="18" charset="0"/>
              </a:rPr>
              <a:t>⋀</a:t>
            </a:r>
            <a:r>
              <a:rPr lang="en-US" sz="2400" smtClean="0">
                <a:latin typeface="Times New Roman" pitchFamily="18" charset="0"/>
                <a:cs typeface="Times New Roman" pitchFamily="18" charset="0"/>
              </a:rPr>
              <a:t> x</a:t>
            </a:r>
            <a:r>
              <a:rPr lang="en-US" sz="2400" smtClean="0">
                <a:latin typeface="Times New Roman" pitchFamily="18" charset="0"/>
                <a:cs typeface="Times New Roman" pitchFamily="18" charset="0"/>
                <a:sym typeface="Symbol" pitchFamily="18" charset="2"/>
              </a:rPr>
              <a:t>  B}</a:t>
            </a:r>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The symbol for denoting intersection of sets is ‘</a:t>
            </a:r>
            <a:r>
              <a:rPr lang="en-US" sz="2400" smtClean="0">
                <a:latin typeface="Cambria Math" pitchFamily="18" charset="0"/>
              </a:rPr>
              <a:t>⋂</a:t>
            </a:r>
            <a:r>
              <a:rPr lang="en-US" sz="2400" smtClean="0">
                <a:latin typeface="Times New Roman" pitchFamily="18" charset="0"/>
                <a:cs typeface="Times New Roman" pitchFamily="18" charset="0"/>
              </a:rPr>
              <a:t>’.</a:t>
            </a:r>
          </a:p>
          <a:p>
            <a:r>
              <a:rPr lang="en-US" sz="2400" smtClean="0">
                <a:latin typeface="Times New Roman" pitchFamily="18" charset="0"/>
                <a:cs typeface="Times New Roman" pitchFamily="18" charset="0"/>
              </a:rPr>
              <a:t>Venn Diagram:</a:t>
            </a:r>
          </a:p>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Two sets are called disjoint if their intersection is empty set.</a:t>
            </a:r>
          </a:p>
          <a:p>
            <a:r>
              <a:rPr lang="en-US" sz="2400" smtClean="0">
                <a:latin typeface="Times New Roman" pitchFamily="18" charset="0"/>
                <a:cs typeface="Times New Roman" pitchFamily="18" charset="0"/>
              </a:rPr>
              <a:t>A={1,2,3} B={5,7,9},then A</a:t>
            </a:r>
            <a:r>
              <a:rPr lang="en-US" sz="2400" smtClean="0">
                <a:latin typeface="Cambria Math" pitchFamily="18" charset="0"/>
              </a:rPr>
              <a:t>⋂B=</a:t>
            </a:r>
            <a:r>
              <a:rPr lang="en-US" sz="2400" smtClean="0">
                <a:latin typeface="Cambria" pitchFamily="18" charset="0"/>
              </a:rPr>
              <a:t>Ø</a:t>
            </a:r>
          </a:p>
          <a:p>
            <a:endParaRPr lang="en-US" sz="2400" smtClean="0">
              <a:latin typeface="Times New Roman" pitchFamily="18" charset="0"/>
              <a:cs typeface="Times New Roman" pitchFamily="18" charset="0"/>
            </a:endParaRPr>
          </a:p>
        </p:txBody>
      </p:sp>
      <p:sp>
        <p:nvSpPr>
          <p:cNvPr id="55300" name="Slide Number Placeholder 3"/>
          <p:cNvSpPr>
            <a:spLocks noGrp="1"/>
          </p:cNvSpPr>
          <p:nvPr>
            <p:ph type="sldNum" sz="quarter" idx="11"/>
          </p:nvPr>
        </p:nvSpPr>
        <p:spPr>
          <a:noFill/>
        </p:spPr>
        <p:txBody>
          <a:bodyPr/>
          <a:lstStyle/>
          <a:p>
            <a:fld id="{8247D0C3-3CE5-4742-9D20-37B116BF5B37}" type="slidenum">
              <a:rPr lang="en-US"/>
              <a:t>30</a:t>
            </a:fld>
            <a:endParaRPr lang="en-US"/>
          </a:p>
        </p:txBody>
      </p:sp>
      <p:pic>
        <p:nvPicPr>
          <p:cNvPr id="55301" name="Picture 2"/>
          <p:cNvPicPr>
            <a:picLocks noChangeAspect="1" noChangeArrowheads="1"/>
          </p:cNvPicPr>
          <p:nvPr/>
        </p:nvPicPr>
        <p:blipFill>
          <a:blip r:embed="rId2"/>
          <a:stretch>
            <a:fillRect/>
          </a:stretch>
        </p:blipFill>
        <p:spPr bwMode="auto">
          <a:xfrm>
            <a:off x="2895600" y="2438400"/>
            <a:ext cx="2286000" cy="1695450"/>
          </a:xfrm>
          <a:prstGeom prst="rect">
            <a:avLst/>
          </a:prstGeom>
          <a:noFill/>
          <a:ln w="9525">
            <a:noFill/>
            <a:miter lim="800000"/>
          </a:ln>
        </p:spPr>
      </p:pic>
      <p:pic>
        <p:nvPicPr>
          <p:cNvPr id="55302" name="Picture 2"/>
          <p:cNvPicPr>
            <a:picLocks noChangeAspect="1" noChangeArrowheads="1"/>
          </p:cNvPicPr>
          <p:nvPr/>
        </p:nvPicPr>
        <p:blipFill>
          <a:blip r:embed="rId3"/>
          <a:stretch>
            <a:fillRect/>
          </a:stretch>
        </p:blipFill>
        <p:spPr bwMode="auto">
          <a:xfrm>
            <a:off x="2590800" y="5181600"/>
            <a:ext cx="2605088" cy="976313"/>
          </a:xfrm>
          <a:prstGeom prst="rect">
            <a:avLst/>
          </a:prstGeom>
          <a:noFill/>
          <a:ln w="9525">
            <a:noFill/>
            <a:miter lim="800000"/>
          </a:ln>
        </p:spPr>
      </p:pic>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6322" name="Title 1"/>
          <p:cNvSpPr>
            <a:spLocks noGrp="1"/>
          </p:cNvSpPr>
          <p:nvPr>
            <p:ph type="title"/>
          </p:nvPr>
        </p:nvSpPr>
        <p:spPr>
          <a:xfrm>
            <a:off x="457200" y="304800"/>
            <a:ext cx="8229600" cy="838200"/>
          </a:xfrm>
        </p:spPr>
        <p:txBody>
          <a:bodyPr/>
          <a:lstStyle/>
          <a:p>
            <a:r>
              <a:rPr lang="en-US" sz="2800" smtClean="0">
                <a:latin typeface="Times New Roman" pitchFamily="18" charset="0"/>
                <a:cs typeface="Times New Roman" pitchFamily="18" charset="0"/>
              </a:rPr>
              <a:t>Example</a:t>
            </a:r>
          </a:p>
        </p:txBody>
      </p:sp>
      <p:sp>
        <p:nvSpPr>
          <p:cNvPr id="56323" name="Slide Number Placeholder 3"/>
          <p:cNvSpPr>
            <a:spLocks noGrp="1"/>
          </p:cNvSpPr>
          <p:nvPr>
            <p:ph type="sldNum" sz="quarter" idx="11"/>
          </p:nvPr>
        </p:nvSpPr>
        <p:spPr>
          <a:noFill/>
        </p:spPr>
        <p:txBody>
          <a:bodyPr/>
          <a:lstStyle/>
          <a:p>
            <a:fld id="{BF3B8200-BCBC-462B-9322-81E338628587}" type="slidenum">
              <a:rPr lang="en-US"/>
              <a:t>31</a:t>
            </a:fld>
            <a:endParaRPr lang="en-US"/>
          </a:p>
        </p:txBody>
      </p:sp>
      <p:sp>
        <p:nvSpPr>
          <p:cNvPr id="56324" name="Content Placeholder 5"/>
          <p:cNvSpPr>
            <a:spLocks noGrp="1"/>
          </p:cNvSpPr>
          <p:nvPr>
            <p:ph idx="1"/>
          </p:nvPr>
        </p:nvSpPr>
        <p:spPr>
          <a:xfrm>
            <a:off x="457200" y="1066800"/>
            <a:ext cx="8534400" cy="5059363"/>
          </a:xfrm>
        </p:spPr>
        <p:txBody>
          <a:bodyPr/>
          <a:lstStyle/>
          <a:p>
            <a:r>
              <a:rPr lang="en-US" sz="2400" smtClean="0">
                <a:latin typeface="Times New Roman" pitchFamily="18" charset="0"/>
                <a:cs typeface="Times New Roman" pitchFamily="18" charset="0"/>
              </a:rPr>
              <a:t>Let set A = {2, 3, 4, 5, 6} and set B = {3, 5, 7, 9}A</a:t>
            </a:r>
            <a:r>
              <a:rPr lang="en-US" sz="2400" smtClean="0">
                <a:latin typeface="Times New Roman" pitchFamily="18" charset="0"/>
                <a:ea typeface="Cambria Math" pitchFamily="18" charset="0"/>
                <a:cs typeface="Times New Roman" pitchFamily="18" charset="0"/>
              </a:rPr>
              <a:t>⋂B={3,</a:t>
            </a:r>
            <a:r>
              <a:rPr lang="en-US" sz="2400" smtClean="0">
                <a:latin typeface="Times New Roman" pitchFamily="18" charset="0"/>
                <a:cs typeface="Times New Roman" pitchFamily="18" charset="0"/>
              </a:rPr>
              <a:t>5} is the intersection of set A and B.3,5 are common elements.</a:t>
            </a:r>
          </a:p>
          <a:p>
            <a:r>
              <a:rPr lang="en-US" sz="2400" smtClean="0">
                <a:latin typeface="Times New Roman" pitchFamily="18" charset="0"/>
                <a:cs typeface="Times New Roman" pitchFamily="18" charset="0"/>
              </a:rPr>
              <a:t>If A = {2, 4, 6, 8, 10} and </a:t>
            </a:r>
            <a:r>
              <a:rPr lang="en-US" sz="2400" b="1" smtClean="0">
                <a:latin typeface="Times New Roman" pitchFamily="18" charset="0"/>
                <a:cs typeface="Times New Roman" pitchFamily="18" charset="0"/>
              </a:rPr>
              <a:t>B</a:t>
            </a:r>
            <a:r>
              <a:rPr lang="en-US" sz="2400" smtClean="0">
                <a:latin typeface="Times New Roman" pitchFamily="18" charset="0"/>
                <a:cs typeface="Times New Roman" pitchFamily="18" charset="0"/>
              </a:rPr>
              <a:t> = {1, 3, 8, 4, 6}. Find intersection of two set A and B. </a:t>
            </a:r>
          </a:p>
          <a:p>
            <a:pPr>
              <a:buFontTx/>
              <a:buNone/>
            </a:pPr>
            <a:r>
              <a:rPr lang="en-US" sz="2400" smtClean="0">
                <a:latin typeface="Times New Roman" pitchFamily="18" charset="0"/>
                <a:cs typeface="Times New Roman" pitchFamily="18" charset="0"/>
              </a:rPr>
              <a:t>    A ∩ B = {4, 6, 8}</a:t>
            </a:r>
          </a:p>
          <a:p>
            <a:pPr>
              <a:buFontTx/>
              <a:buNone/>
            </a:pPr>
            <a:r>
              <a:rPr lang="en-US" sz="2400" smtClean="0">
                <a:latin typeface="Times New Roman" pitchFamily="18" charset="0"/>
                <a:cs typeface="Times New Roman" pitchFamily="18" charset="0"/>
              </a:rPr>
              <a:t>      4, 6 and 8 are the common elements in both the sets. </a:t>
            </a:r>
            <a:br>
              <a:rPr lang="en-US" smtClean="0"/>
            </a:br>
            <a:br>
              <a:rPr lang="en-US" smtClean="0"/>
            </a:br>
            <a:endParaRPr lang="en-US" smtClean="0"/>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7346" name="Title 1"/>
          <p:cNvSpPr>
            <a:spLocks noGrp="1"/>
          </p:cNvSpPr>
          <p:nvPr>
            <p:ph type="title"/>
          </p:nvPr>
        </p:nvSpPr>
        <p:spPr>
          <a:xfrm>
            <a:off x="457200" y="228600"/>
            <a:ext cx="8229600" cy="838200"/>
          </a:xfrm>
        </p:spPr>
        <p:txBody>
          <a:bodyPr/>
          <a:lstStyle/>
          <a:p>
            <a:r>
              <a:rPr lang="en-US" sz="2400" smtClean="0">
                <a:latin typeface="Times New Roman" pitchFamily="18" charset="0"/>
                <a:cs typeface="Times New Roman" pitchFamily="18" charset="0"/>
              </a:rPr>
              <a:t>Activity</a:t>
            </a:r>
          </a:p>
        </p:txBody>
      </p:sp>
      <p:sp>
        <p:nvSpPr>
          <p:cNvPr id="57347" name="Content Placeholder 2"/>
          <p:cNvSpPr>
            <a:spLocks noGrp="1"/>
          </p:cNvSpPr>
          <p:nvPr>
            <p:ph idx="1"/>
          </p:nvPr>
        </p:nvSpPr>
        <p:spPr>
          <a:xfrm>
            <a:off x="228600" y="914400"/>
            <a:ext cx="8458200" cy="4525963"/>
          </a:xfrm>
        </p:spPr>
        <p:txBody>
          <a:bodyPr/>
          <a:lstStyle/>
          <a:p>
            <a:pPr algn="just">
              <a:buFontTx/>
              <a:buNone/>
            </a:pPr>
            <a:r>
              <a:rPr lang="en-US" sz="2400" b="1" smtClean="0">
                <a:latin typeface="Times New Roman" pitchFamily="18" charset="0"/>
                <a:cs typeface="Times New Roman" pitchFamily="18" charset="0"/>
              </a:rPr>
              <a:t>1.</a:t>
            </a:r>
            <a:r>
              <a:rPr lang="en-US" sz="2400" smtClean="0">
                <a:latin typeface="Times New Roman" pitchFamily="18" charset="0"/>
                <a:cs typeface="Times New Roman" pitchFamily="18" charset="0"/>
              </a:rPr>
              <a:t> If X = {a, b, c} and </a:t>
            </a:r>
            <a:r>
              <a:rPr lang="en-US" sz="2400" b="1" smtClean="0">
                <a:latin typeface="Times New Roman" pitchFamily="18" charset="0"/>
                <a:cs typeface="Times New Roman" pitchFamily="18" charset="0"/>
              </a:rPr>
              <a:t>Y</a:t>
            </a:r>
            <a:r>
              <a:rPr lang="en-US" sz="2400" smtClean="0">
                <a:latin typeface="Times New Roman" pitchFamily="18" charset="0"/>
                <a:cs typeface="Times New Roman" pitchFamily="18" charset="0"/>
              </a:rPr>
              <a:t> = {ф}. Find intersection of two given sets X and Y. </a:t>
            </a:r>
          </a:p>
          <a:p>
            <a:pPr algn="just">
              <a:buFontTx/>
              <a:buNone/>
            </a:pPr>
            <a:r>
              <a:rPr lang="en-US" sz="2400" b="1" smtClean="0">
                <a:latin typeface="Times New Roman" pitchFamily="18" charset="0"/>
                <a:cs typeface="Times New Roman" pitchFamily="18" charset="0"/>
              </a:rPr>
              <a:t>2.</a:t>
            </a:r>
            <a:r>
              <a:rPr lang="en-US" sz="2400" smtClean="0">
                <a:latin typeface="Times New Roman" pitchFamily="18" charset="0"/>
                <a:cs typeface="Times New Roman" pitchFamily="18" charset="0"/>
              </a:rPr>
              <a:t> If set A = {4, 6, 8, 10, 12}, set B = {3, 6, 9, 12, 15, 18} and set C = {1, 2, 3, 4, 5, 6, 7, 8, 9, 10}.</a:t>
            </a:r>
          </a:p>
          <a:p>
            <a:pPr algn="just">
              <a:buFontTx/>
              <a:buNone/>
            </a:pPr>
            <a:r>
              <a:rPr lang="en-US" sz="2400" smtClean="0">
                <a:latin typeface="Times New Roman" pitchFamily="18" charset="0"/>
                <a:cs typeface="Times New Roman" pitchFamily="18" charset="0"/>
              </a:rPr>
              <a:t>(i) Find the intersection of sets A and B.</a:t>
            </a:r>
          </a:p>
          <a:p>
            <a:pPr algn="just">
              <a:buFontTx/>
              <a:buNone/>
            </a:pPr>
            <a:r>
              <a:rPr lang="en-US" sz="2400" smtClean="0">
                <a:latin typeface="Times New Roman" pitchFamily="18" charset="0"/>
                <a:cs typeface="Times New Roman" pitchFamily="18" charset="0"/>
              </a:rPr>
              <a:t>(ii) Find the intersection of two set B and C.</a:t>
            </a:r>
          </a:p>
          <a:p>
            <a:pPr algn="just">
              <a:buFontTx/>
              <a:buNone/>
            </a:pPr>
            <a:r>
              <a:rPr lang="en-US" sz="2400" smtClean="0">
                <a:latin typeface="Times New Roman" pitchFamily="18" charset="0"/>
                <a:cs typeface="Times New Roman" pitchFamily="18" charset="0"/>
              </a:rPr>
              <a:t>(iii) Find the intersection of the given sets A and C.</a:t>
            </a:r>
          </a:p>
        </p:txBody>
      </p:sp>
      <p:sp>
        <p:nvSpPr>
          <p:cNvPr id="57348" name="Slide Number Placeholder 3"/>
          <p:cNvSpPr>
            <a:spLocks noGrp="1"/>
          </p:cNvSpPr>
          <p:nvPr>
            <p:ph type="sldNum" sz="quarter" idx="11"/>
          </p:nvPr>
        </p:nvSpPr>
        <p:spPr>
          <a:noFill/>
        </p:spPr>
        <p:txBody>
          <a:bodyPr/>
          <a:lstStyle/>
          <a:p>
            <a:fld id="{41DB86EC-6594-4532-96CB-D53069922304}" type="slidenum">
              <a:rPr lang="en-US"/>
              <a:t>32</a:t>
            </a:fld>
            <a:endParaRPr lang="en-US"/>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8370" name="Title 1"/>
          <p:cNvSpPr>
            <a:spLocks noGrp="1"/>
          </p:cNvSpPr>
          <p:nvPr>
            <p:ph type="title"/>
          </p:nvPr>
        </p:nvSpPr>
        <p:spPr>
          <a:xfrm>
            <a:off x="533400" y="381000"/>
            <a:ext cx="8229600" cy="838200"/>
          </a:xfrm>
        </p:spPr>
        <p:txBody>
          <a:bodyPr/>
          <a:lstStyle/>
          <a:p>
            <a:r>
              <a:rPr lang="en-US" smtClean="0"/>
              <a:t>Set difference</a:t>
            </a:r>
          </a:p>
        </p:txBody>
      </p:sp>
      <p:sp>
        <p:nvSpPr>
          <p:cNvPr id="58371" name="Content Placeholder 2"/>
          <p:cNvSpPr>
            <a:spLocks noGrp="1"/>
          </p:cNvSpPr>
          <p:nvPr>
            <p:ph idx="1"/>
          </p:nvPr>
        </p:nvSpPr>
        <p:spPr>
          <a:xfrm>
            <a:off x="152400" y="1219200"/>
            <a:ext cx="8534400" cy="4906963"/>
          </a:xfrm>
        </p:spPr>
        <p:txBody>
          <a:bodyPr/>
          <a:lstStyle/>
          <a:p>
            <a:pPr algn="just" eaLnBrk="1" hangingPunct="1">
              <a:buFontTx/>
              <a:buNone/>
            </a:pPr>
            <a:r>
              <a:rPr lang="en-US" sz="2400" smtClean="0">
                <a:latin typeface="Times New Roman" pitchFamily="18" charset="0"/>
                <a:cs typeface="Times New Roman" pitchFamily="18" charset="0"/>
              </a:rPr>
              <a:t>     Let A and B be sets. The difference of A and B, denoted by A-B, is the set containing those elements that are in A but not in B. (complement of B with respect to A.</a:t>
            </a:r>
          </a:p>
          <a:p>
            <a:pPr algn="just" eaLnBrk="1" hangingPunct="1">
              <a:buFont typeface="Wingdings 2" pitchFamily="18" charset="2"/>
              <a:buNone/>
            </a:pPr>
            <a:r>
              <a:rPr lang="en-US" sz="2400" smtClean="0">
                <a:latin typeface="Times New Roman" pitchFamily="18" charset="0"/>
                <a:cs typeface="Times New Roman" pitchFamily="18" charset="0"/>
              </a:rPr>
              <a:t>                A</a:t>
            </a:r>
            <a:r>
              <a:rPr lang="en-US" sz="2400" smtClean="0">
                <a:latin typeface="Times New Roman" pitchFamily="18" charset="0"/>
                <a:ea typeface="Cambria Math" pitchFamily="18" charset="0"/>
                <a:cs typeface="Times New Roman" pitchFamily="18" charset="0"/>
              </a:rPr>
              <a:t> - </a:t>
            </a:r>
            <a:r>
              <a:rPr lang="en-US" sz="2400" smtClean="0">
                <a:latin typeface="Times New Roman" pitchFamily="18" charset="0"/>
                <a:cs typeface="Times New Roman" pitchFamily="18" charset="0"/>
              </a:rPr>
              <a:t>B={x|x</a:t>
            </a:r>
            <a:r>
              <a:rPr lang="en-US" sz="2400" smtClean="0">
                <a:latin typeface="Times New Roman" pitchFamily="18" charset="0"/>
                <a:cs typeface="Times New Roman" pitchFamily="18" charset="0"/>
                <a:sym typeface="Symbol" pitchFamily="18" charset="2"/>
              </a:rPr>
              <a:t>  </a:t>
            </a:r>
            <a:r>
              <a:rPr lang="en-US" sz="2400" smtClean="0">
                <a:latin typeface="Times New Roman" pitchFamily="18" charset="0"/>
                <a:cs typeface="Times New Roman" pitchFamily="18" charset="0"/>
              </a:rPr>
              <a:t>A </a:t>
            </a:r>
            <a:r>
              <a:rPr lang="el-GR" sz="2400" smtClean="0">
                <a:latin typeface="Times New Roman" pitchFamily="18" charset="0"/>
              </a:rPr>
              <a:t>⋀</a:t>
            </a:r>
            <a:r>
              <a:rPr lang="en-US" sz="2400" smtClean="0">
                <a:latin typeface="Times New Roman" pitchFamily="18" charset="0"/>
                <a:cs typeface="Times New Roman" pitchFamily="18" charset="0"/>
              </a:rPr>
              <a:t> x</a:t>
            </a:r>
            <a:r>
              <a:rPr lang="en-US" sz="2400" smtClean="0">
                <a:latin typeface="Times New Roman" pitchFamily="18" charset="0"/>
                <a:cs typeface="Times New Roman" pitchFamily="18" charset="0"/>
                <a:sym typeface="Symbol" pitchFamily="18" charset="2"/>
              </a:rPr>
              <a:t> B}</a:t>
            </a:r>
          </a:p>
          <a:p>
            <a:pPr algn="just" eaLnBrk="1" hangingPunct="1">
              <a:buFontTx/>
              <a:buNone/>
            </a:pPr>
            <a:r>
              <a:rPr lang="en-US" sz="2400" smtClean="0">
                <a:latin typeface="Times New Roman" pitchFamily="18" charset="0"/>
                <a:cs typeface="Times New Roman" pitchFamily="18" charset="0"/>
              </a:rPr>
              <a:t>The symbol for denoting difference of sets is ‘-’.</a:t>
            </a:r>
          </a:p>
          <a:p>
            <a:pPr algn="just" eaLnBrk="1" hangingPunct="1">
              <a:buFontTx/>
              <a:buNone/>
            </a:pPr>
            <a:r>
              <a:rPr lang="en-US" sz="2400" smtClean="0">
                <a:latin typeface="Times New Roman" pitchFamily="18" charset="0"/>
                <a:cs typeface="Times New Roman" pitchFamily="18" charset="0"/>
              </a:rPr>
              <a:t>Venn diagram:</a:t>
            </a:r>
          </a:p>
          <a:p>
            <a:pPr algn="just" eaLnBrk="1" hangingPunct="1">
              <a:buFontTx/>
              <a:buNone/>
            </a:pPr>
            <a:endParaRPr lang="en-US" sz="2400" smtClean="0">
              <a:latin typeface="Times New Roman" pitchFamily="18" charset="0"/>
              <a:cs typeface="Times New Roman" pitchFamily="18" charset="0"/>
            </a:endParaRPr>
          </a:p>
          <a:p>
            <a:pPr algn="just" eaLnBrk="1" hangingPunct="1">
              <a:buFont typeface="Wingdings 2" pitchFamily="18" charset="2"/>
              <a:buNone/>
            </a:pPr>
            <a:endParaRPr lang="en-US" sz="2400" smtClean="0">
              <a:latin typeface="Times New Roman" pitchFamily="18" charset="0"/>
              <a:cs typeface="Times New Roman" pitchFamily="18" charset="0"/>
            </a:endParaRPr>
          </a:p>
          <a:p>
            <a:endParaRPr lang="en-US" smtClean="0"/>
          </a:p>
        </p:txBody>
      </p:sp>
      <p:sp>
        <p:nvSpPr>
          <p:cNvPr id="58372" name="Slide Number Placeholder 3"/>
          <p:cNvSpPr>
            <a:spLocks noGrp="1"/>
          </p:cNvSpPr>
          <p:nvPr>
            <p:ph type="sldNum" sz="quarter" idx="11"/>
          </p:nvPr>
        </p:nvSpPr>
        <p:spPr>
          <a:noFill/>
        </p:spPr>
        <p:txBody>
          <a:bodyPr/>
          <a:lstStyle/>
          <a:p>
            <a:fld id="{47330B4E-2FC7-4035-850C-9593982EC93E}" type="slidenum">
              <a:rPr lang="en-US"/>
              <a:t>33</a:t>
            </a:fld>
            <a:endParaRPr lang="en-US"/>
          </a:p>
        </p:txBody>
      </p:sp>
      <p:pic>
        <p:nvPicPr>
          <p:cNvPr id="58373" name="Picture 2"/>
          <p:cNvPicPr>
            <a:picLocks noChangeAspect="1" noChangeArrowheads="1"/>
          </p:cNvPicPr>
          <p:nvPr/>
        </p:nvPicPr>
        <p:blipFill>
          <a:blip r:embed="rId2"/>
          <a:stretch>
            <a:fillRect/>
          </a:stretch>
        </p:blipFill>
        <p:spPr bwMode="auto">
          <a:xfrm>
            <a:off x="2743200" y="4191000"/>
            <a:ext cx="2362200" cy="1733550"/>
          </a:xfrm>
          <a:prstGeom prst="rect">
            <a:avLst/>
          </a:prstGeom>
          <a:noFill/>
          <a:ln w="9525">
            <a:noFill/>
            <a:miter lim="800000"/>
          </a:ln>
        </p:spPr>
      </p:pic>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9394" name="Title 1"/>
          <p:cNvSpPr>
            <a:spLocks noGrp="1"/>
          </p:cNvSpPr>
          <p:nvPr>
            <p:ph type="title"/>
          </p:nvPr>
        </p:nvSpPr>
        <p:spPr>
          <a:xfrm>
            <a:off x="457200" y="152400"/>
            <a:ext cx="8229600" cy="838200"/>
          </a:xfrm>
        </p:spPr>
        <p:txBody>
          <a:bodyPr/>
          <a:lstStyle/>
          <a:p>
            <a:r>
              <a:rPr lang="en-US" sz="2400" smtClean="0">
                <a:latin typeface="Times New Roman" pitchFamily="18" charset="0"/>
                <a:cs typeface="Times New Roman" pitchFamily="18" charset="0"/>
              </a:rPr>
              <a:t>Example</a:t>
            </a:r>
          </a:p>
        </p:txBody>
      </p:sp>
      <p:sp>
        <p:nvSpPr>
          <p:cNvPr id="59395" name="Slide Number Placeholder 3"/>
          <p:cNvSpPr>
            <a:spLocks noGrp="1"/>
          </p:cNvSpPr>
          <p:nvPr>
            <p:ph type="sldNum" sz="quarter" idx="11"/>
          </p:nvPr>
        </p:nvSpPr>
        <p:spPr>
          <a:noFill/>
        </p:spPr>
        <p:txBody>
          <a:bodyPr/>
          <a:lstStyle/>
          <a:p>
            <a:fld id="{CA023085-C34F-4BC9-8274-01DB37EE5C3C}" type="slidenum">
              <a:rPr lang="en-US"/>
              <a:t>34</a:t>
            </a:fld>
            <a:endParaRPr lang="en-US"/>
          </a:p>
        </p:txBody>
      </p:sp>
      <p:sp>
        <p:nvSpPr>
          <p:cNvPr id="59396" name="Content Placeholder 5"/>
          <p:cNvSpPr>
            <a:spLocks noGrp="1"/>
          </p:cNvSpPr>
          <p:nvPr>
            <p:ph idx="1"/>
          </p:nvPr>
        </p:nvSpPr>
        <p:spPr>
          <a:xfrm>
            <a:off x="457200" y="914400"/>
            <a:ext cx="8229600" cy="5211763"/>
          </a:xfrm>
        </p:spPr>
        <p:txBody>
          <a:bodyPr/>
          <a:lstStyle/>
          <a:p>
            <a:pPr>
              <a:buFontTx/>
              <a:buNone/>
            </a:pPr>
            <a:r>
              <a:rPr lang="en-US" sz="2400" smtClean="0">
                <a:latin typeface="Times New Roman" pitchFamily="18" charset="0"/>
                <a:cs typeface="Times New Roman" pitchFamily="18" charset="0"/>
              </a:rPr>
              <a:t>• If A = {2, 3, 4} and B = {4, 5, 6}.Then</a:t>
            </a:r>
          </a:p>
          <a:p>
            <a:pPr>
              <a:buFontTx/>
              <a:buNone/>
            </a:pPr>
            <a:r>
              <a:rPr lang="en-US" sz="2400" smtClean="0">
                <a:latin typeface="Times New Roman" pitchFamily="18" charset="0"/>
                <a:cs typeface="Times New Roman" pitchFamily="18" charset="0"/>
              </a:rPr>
              <a:t>    A - B = {2, 3} </a:t>
            </a:r>
          </a:p>
          <a:p>
            <a:pPr>
              <a:buFontTx/>
              <a:buNone/>
            </a:pPr>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A = {1, 2, 3} and B = {4, 5, 6}. Then</a:t>
            </a:r>
          </a:p>
          <a:p>
            <a:pPr>
              <a:buFontTx/>
              <a:buNone/>
            </a:pPr>
            <a:r>
              <a:rPr lang="en-US" sz="2400" smtClean="0">
                <a:latin typeface="Times New Roman" pitchFamily="18" charset="0"/>
                <a:cs typeface="Times New Roman" pitchFamily="18" charset="0"/>
              </a:rPr>
              <a:t>     A -B={1,2,3}.</a:t>
            </a:r>
          </a:p>
          <a:p>
            <a:pPr>
              <a:buFontTx/>
              <a:buNone/>
            </a:pPr>
            <a:r>
              <a:rPr lang="en-US" sz="2400" smtClean="0">
                <a:latin typeface="Times New Roman" pitchFamily="18" charset="0"/>
                <a:cs typeface="Times New Roman" pitchFamily="18" charset="0"/>
              </a:rPr>
              <a:t>     B –A={4,5,6}</a:t>
            </a:r>
          </a:p>
          <a:p>
            <a:pPr>
              <a:buFontTx/>
              <a:buNone/>
            </a:pPr>
            <a:br>
              <a:rPr lang="en-US" smtClean="0"/>
            </a:br>
            <a:endParaRPr lang="en-US" smtClean="0"/>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0418" name="Title 1"/>
          <p:cNvSpPr>
            <a:spLocks noGrp="1"/>
          </p:cNvSpPr>
          <p:nvPr>
            <p:ph type="title"/>
          </p:nvPr>
        </p:nvSpPr>
        <p:spPr>
          <a:xfrm>
            <a:off x="914400" y="304800"/>
            <a:ext cx="8229600" cy="609600"/>
          </a:xfrm>
        </p:spPr>
        <p:txBody>
          <a:bodyPr/>
          <a:lstStyle/>
          <a:p>
            <a:r>
              <a:rPr lang="en-US" sz="2800" smtClean="0">
                <a:latin typeface="Times New Roman" pitchFamily="18" charset="0"/>
                <a:cs typeface="Times New Roman" pitchFamily="18" charset="0"/>
              </a:rPr>
              <a:t>Activity</a:t>
            </a:r>
          </a:p>
        </p:txBody>
      </p:sp>
      <p:sp>
        <p:nvSpPr>
          <p:cNvPr id="60419" name="Content Placeholder 2"/>
          <p:cNvSpPr>
            <a:spLocks noGrp="1"/>
          </p:cNvSpPr>
          <p:nvPr>
            <p:ph idx="1"/>
          </p:nvPr>
        </p:nvSpPr>
        <p:spPr>
          <a:xfrm>
            <a:off x="228600" y="990600"/>
            <a:ext cx="8763000" cy="5191125"/>
          </a:xfrm>
        </p:spPr>
        <p:txBody>
          <a:bodyPr/>
          <a:lstStyle/>
          <a:p>
            <a:pPr>
              <a:buFontTx/>
              <a:buNone/>
            </a:pPr>
            <a:r>
              <a:rPr lang="en-US" sz="2400" b="1" smtClean="0">
                <a:latin typeface="Times New Roman" pitchFamily="18" charset="0"/>
                <a:cs typeface="Times New Roman" pitchFamily="18" charset="0"/>
              </a:rPr>
              <a:t>1.</a:t>
            </a:r>
            <a:r>
              <a:rPr lang="en-US" sz="2400" smtClean="0">
                <a:latin typeface="Times New Roman" pitchFamily="18" charset="0"/>
                <a:cs typeface="Times New Roman" pitchFamily="18" charset="0"/>
              </a:rPr>
              <a:t> Let A = {a, b, c, d, e, f} and B = {b, d, f, g}.Find the difference between the two sets:(i) A and B,(ii) B and A.</a:t>
            </a:r>
          </a:p>
          <a:p>
            <a:pPr>
              <a:buFontTx/>
              <a:buNone/>
            </a:pPr>
            <a:endParaRPr lang="en-US" sz="2400" smtClean="0">
              <a:latin typeface="Times New Roman" pitchFamily="18" charset="0"/>
              <a:cs typeface="Times New Roman" pitchFamily="18" charset="0"/>
            </a:endParaRPr>
          </a:p>
          <a:p>
            <a:pPr>
              <a:buFontTx/>
              <a:buNone/>
            </a:pPr>
            <a:r>
              <a:rPr lang="en-US" sz="2400" smtClean="0">
                <a:latin typeface="Times New Roman" pitchFamily="18" charset="0"/>
                <a:cs typeface="Times New Roman" pitchFamily="18" charset="0"/>
              </a:rPr>
              <a:t>2. Given three sets P, Q and R such that:</a:t>
            </a:r>
          </a:p>
          <a:p>
            <a:r>
              <a:rPr lang="en-US" sz="2400" smtClean="0">
                <a:latin typeface="Times New Roman" pitchFamily="18" charset="0"/>
                <a:cs typeface="Times New Roman" pitchFamily="18" charset="0"/>
              </a:rPr>
              <a:t>P = {x : x is a natural number between 10 and 16},</a:t>
            </a:r>
          </a:p>
          <a:p>
            <a:r>
              <a:rPr lang="en-US" sz="2400" smtClean="0">
                <a:latin typeface="Times New Roman" pitchFamily="18" charset="0"/>
                <a:cs typeface="Times New Roman" pitchFamily="18" charset="0"/>
              </a:rPr>
              <a:t>Q = {y : y is a even number between 8 and 20} and</a:t>
            </a:r>
          </a:p>
          <a:p>
            <a:r>
              <a:rPr lang="en-US" sz="2400" smtClean="0">
                <a:latin typeface="Times New Roman" pitchFamily="18" charset="0"/>
                <a:cs typeface="Times New Roman" pitchFamily="18" charset="0"/>
              </a:rPr>
              <a:t>R = {7, 9, 11, 14, 18, 20}</a:t>
            </a:r>
          </a:p>
          <a:p>
            <a:pPr>
              <a:buFontTx/>
              <a:buNone/>
            </a:pPr>
            <a:r>
              <a:rPr lang="en-US" sz="2400" smtClean="0">
                <a:latin typeface="Times New Roman" pitchFamily="18" charset="0"/>
                <a:cs typeface="Times New Roman" pitchFamily="18" charset="0"/>
              </a:rPr>
              <a:t>(i) Find the difference of two sets P and Q</a:t>
            </a:r>
          </a:p>
          <a:p>
            <a:pPr>
              <a:buFontTx/>
              <a:buNone/>
            </a:pPr>
            <a:r>
              <a:rPr lang="en-US" sz="2400" smtClean="0">
                <a:latin typeface="Times New Roman" pitchFamily="18" charset="0"/>
                <a:cs typeface="Times New Roman" pitchFamily="18" charset="0"/>
              </a:rPr>
              <a:t>(ii) Find Q - R</a:t>
            </a:r>
          </a:p>
          <a:p>
            <a:pPr>
              <a:buFontTx/>
              <a:buNone/>
            </a:pPr>
            <a:r>
              <a:rPr lang="en-US" sz="2400" smtClean="0">
                <a:latin typeface="Times New Roman" pitchFamily="18" charset="0"/>
                <a:cs typeface="Times New Roman" pitchFamily="18" charset="0"/>
              </a:rPr>
              <a:t>(iii) Find R - P</a:t>
            </a:r>
          </a:p>
          <a:p>
            <a:pPr>
              <a:buFontTx/>
              <a:buNone/>
            </a:pPr>
            <a:r>
              <a:rPr lang="en-US" sz="2400" smtClean="0">
                <a:latin typeface="Times New Roman" pitchFamily="18" charset="0"/>
                <a:cs typeface="Times New Roman" pitchFamily="18" charset="0"/>
              </a:rPr>
              <a:t>(iv) Find Q – P</a:t>
            </a:r>
          </a:p>
          <a:p>
            <a:pPr>
              <a:buFontTx/>
              <a:buNone/>
            </a:pPr>
            <a:br>
              <a:rPr lang="en-US" sz="2400" smtClean="0">
                <a:latin typeface="Times New Roman" pitchFamily="18" charset="0"/>
                <a:cs typeface="Times New Roman" pitchFamily="18" charset="0"/>
              </a:rPr>
            </a:br>
            <a:endParaRPr lang="en-US" sz="2400" smtClean="0">
              <a:latin typeface="Times New Roman" pitchFamily="18" charset="0"/>
              <a:cs typeface="Times New Roman" pitchFamily="18" charset="0"/>
            </a:endParaRPr>
          </a:p>
        </p:txBody>
      </p:sp>
      <p:sp>
        <p:nvSpPr>
          <p:cNvPr id="60420" name="Slide Number Placeholder 3"/>
          <p:cNvSpPr>
            <a:spLocks noGrp="1"/>
          </p:cNvSpPr>
          <p:nvPr>
            <p:ph type="sldNum" sz="quarter" idx="11"/>
          </p:nvPr>
        </p:nvSpPr>
        <p:spPr>
          <a:noFill/>
        </p:spPr>
        <p:txBody>
          <a:bodyPr/>
          <a:lstStyle/>
          <a:p>
            <a:fld id="{F1DFCED2-37F9-447D-B847-59BA6C0E4AB9}" type="slidenum">
              <a:rPr lang="en-US"/>
              <a:t>35</a:t>
            </a:fld>
            <a:endParaRPr lang="en-US"/>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1442" name="Title 1"/>
          <p:cNvSpPr>
            <a:spLocks noGrp="1"/>
          </p:cNvSpPr>
          <p:nvPr>
            <p:ph type="title"/>
          </p:nvPr>
        </p:nvSpPr>
        <p:spPr>
          <a:xfrm>
            <a:off x="685800" y="228600"/>
            <a:ext cx="8229600" cy="838200"/>
          </a:xfrm>
        </p:spPr>
        <p:txBody>
          <a:bodyPr/>
          <a:lstStyle/>
          <a:p>
            <a:r>
              <a:rPr lang="en-US" sz="2400" smtClean="0">
                <a:latin typeface="Times New Roman" pitchFamily="18" charset="0"/>
                <a:cs typeface="Times New Roman" pitchFamily="18" charset="0"/>
              </a:rPr>
              <a:t>Set complement</a:t>
            </a:r>
          </a:p>
        </p:txBody>
      </p:sp>
      <p:sp>
        <p:nvSpPr>
          <p:cNvPr id="61443" name="Content Placeholder 2"/>
          <p:cNvSpPr>
            <a:spLocks noGrp="1"/>
          </p:cNvSpPr>
          <p:nvPr>
            <p:ph idx="1"/>
          </p:nvPr>
        </p:nvSpPr>
        <p:spPr>
          <a:xfrm>
            <a:off x="228600" y="990600"/>
            <a:ext cx="8686800" cy="5135563"/>
          </a:xfrm>
        </p:spPr>
        <p:txBody>
          <a:bodyPr/>
          <a:lstStyle/>
          <a:p>
            <a:pPr algn="just" eaLnBrk="1" hangingPunct="1">
              <a:buFontTx/>
              <a:buNone/>
            </a:pPr>
            <a:r>
              <a:rPr lang="en-US" smtClean="0">
                <a:latin typeface="Cambria" pitchFamily="18" charset="0"/>
              </a:rPr>
              <a:t>   </a:t>
            </a:r>
            <a:r>
              <a:rPr lang="en-US" sz="2400" smtClean="0">
                <a:latin typeface="Times New Roman" pitchFamily="18" charset="0"/>
                <a:cs typeface="Times New Roman" pitchFamily="18" charset="0"/>
              </a:rPr>
              <a:t>Let U be the universal set. The complement of the set A denoted by </a:t>
            </a:r>
            <a:r>
              <a:rPr lang="en-US" sz="2400" smtClean="0">
                <a:latin typeface="Times New Roman" pitchFamily="18" charset="0"/>
                <a:ea typeface="Cambria Math" pitchFamily="18" charset="0"/>
                <a:cs typeface="Times New Roman" pitchFamily="18" charset="0"/>
              </a:rPr>
              <a:t>Ā,</a:t>
            </a:r>
            <a:r>
              <a:rPr lang="en-US" sz="2400" smtClean="0">
                <a:latin typeface="Times New Roman" pitchFamily="18" charset="0"/>
                <a:cs typeface="Times New Roman" pitchFamily="18" charset="0"/>
              </a:rPr>
              <a:t> ,is the complement of A with respect to U. i.e </a:t>
            </a:r>
            <a:r>
              <a:rPr lang="en-US" sz="2400" smtClean="0">
                <a:latin typeface="Times New Roman" pitchFamily="18" charset="0"/>
              </a:rPr>
              <a:t>Ā</a:t>
            </a:r>
            <a:r>
              <a:rPr lang="en-US" sz="2400" smtClean="0">
                <a:latin typeface="Times New Roman" pitchFamily="18" charset="0"/>
                <a:cs typeface="Times New Roman" pitchFamily="18" charset="0"/>
              </a:rPr>
              <a:t>  =U-A</a:t>
            </a:r>
            <a:r>
              <a:rPr lang="en-US" sz="2400" smtClean="0">
                <a:latin typeface="Times New Roman" pitchFamily="18" charset="0"/>
                <a:cs typeface="Times New Roman" pitchFamily="18" charset="0"/>
                <a:sym typeface="Symbol" pitchFamily="18" charset="2"/>
              </a:rPr>
              <a:t>={x|x A}</a:t>
            </a:r>
          </a:p>
          <a:p>
            <a:r>
              <a:rPr lang="en-US" sz="2400" smtClean="0">
                <a:latin typeface="Times New Roman" pitchFamily="18" charset="0"/>
                <a:cs typeface="Times New Roman" pitchFamily="18" charset="0"/>
              </a:rPr>
              <a:t>We denote the complement </a:t>
            </a:r>
            <a:r>
              <a:rPr lang="en-US" sz="2400" smtClean="0">
                <a:latin typeface="Cambria Math" pitchFamily="18" charset="0"/>
              </a:rPr>
              <a:t>Ā</a:t>
            </a:r>
            <a:r>
              <a:rPr lang="en-US" sz="2400" smtClean="0">
                <a:latin typeface="Times New Roman" pitchFamily="18" charset="0"/>
                <a:cs typeface="Times New Roman" pitchFamily="18" charset="0"/>
              </a:rPr>
              <a:t> of A with respect to U as  </a:t>
            </a:r>
            <a:endParaRPr lang="en-US"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Venn diagram:</a:t>
            </a:r>
          </a:p>
        </p:txBody>
      </p:sp>
      <p:sp>
        <p:nvSpPr>
          <p:cNvPr id="61444" name="Slide Number Placeholder 3"/>
          <p:cNvSpPr>
            <a:spLocks noGrp="1"/>
          </p:cNvSpPr>
          <p:nvPr>
            <p:ph type="sldNum" sz="quarter" idx="11"/>
          </p:nvPr>
        </p:nvSpPr>
        <p:spPr>
          <a:noFill/>
        </p:spPr>
        <p:txBody>
          <a:bodyPr/>
          <a:lstStyle/>
          <a:p>
            <a:fld id="{19278BE7-5D17-4F7D-AF63-AABDB815304F}" type="slidenum">
              <a:rPr lang="en-US"/>
              <a:t>36</a:t>
            </a:fld>
            <a:endParaRPr lang="en-US"/>
          </a:p>
        </p:txBody>
      </p:sp>
      <p:sp>
        <p:nvSpPr>
          <p:cNvPr id="61445" name="Rectangle 2"/>
          <p:cNvSpPr>
            <a:spLocks noChangeArrowheads="1"/>
          </p:cNvSpPr>
          <p:nvPr/>
        </p:nvSpPr>
        <p:spPr bwMode="auto">
          <a:xfrm>
            <a:off x="0" y="0"/>
            <a:ext cx="9144000" cy="457200"/>
          </a:xfrm>
          <a:prstGeom prst="rect">
            <a:avLst/>
          </a:prstGeom>
          <a:noFill/>
          <a:ln w="9525">
            <a:noFill/>
            <a:miter lim="800000"/>
          </a:ln>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pic>
        <p:nvPicPr>
          <p:cNvPr id="61446" name="Picture 1"/>
          <p:cNvPicPr>
            <a:picLocks noChangeAspect="1" noChangeArrowheads="1"/>
          </p:cNvPicPr>
          <p:nvPr/>
        </p:nvPicPr>
        <p:blipFill>
          <a:blip r:embed="rId2">
            <a:clrChange>
              <a:clrFrom>
                <a:srgbClr val="FFFFFF"/>
              </a:clrFrom>
              <a:clrTo>
                <a:srgbClr val="FFFFFF">
                  <a:alpha val="0"/>
                </a:srgbClr>
              </a:clrTo>
            </a:clrChange>
          </a:blip>
          <a:stretch>
            <a:fillRect/>
          </a:stretch>
        </p:blipFill>
        <p:spPr bwMode="auto">
          <a:xfrm>
            <a:off x="0" y="457200"/>
            <a:ext cx="85725" cy="190500"/>
          </a:xfrm>
          <a:prstGeom prst="rect">
            <a:avLst/>
          </a:prstGeom>
          <a:noFill/>
          <a:ln w="9525">
            <a:noFill/>
            <a:miter lim="800000"/>
          </a:ln>
        </p:spPr>
      </p:pic>
      <p:sp>
        <p:nvSpPr>
          <p:cNvPr id="61447" name="Rectangle 4"/>
          <p:cNvSpPr>
            <a:spLocks noChangeArrowheads="1"/>
          </p:cNvSpPr>
          <p:nvPr/>
        </p:nvSpPr>
        <p:spPr bwMode="auto">
          <a:xfrm>
            <a:off x="0" y="0"/>
            <a:ext cx="9144000" cy="457200"/>
          </a:xfrm>
          <a:prstGeom prst="rect">
            <a:avLst/>
          </a:prstGeom>
          <a:noFill/>
          <a:ln w="9525">
            <a:noFill/>
            <a:miter lim="800000"/>
          </a:ln>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pic>
        <p:nvPicPr>
          <p:cNvPr id="61448" name="Picture 3"/>
          <p:cNvPicPr>
            <a:picLocks noChangeAspect="1" noChangeArrowheads="1"/>
          </p:cNvPicPr>
          <p:nvPr/>
        </p:nvPicPr>
        <p:blipFill>
          <a:blip r:embed="rId2">
            <a:clrChange>
              <a:clrFrom>
                <a:srgbClr val="FFFFFF"/>
              </a:clrFrom>
              <a:clrTo>
                <a:srgbClr val="FFFFFF">
                  <a:alpha val="0"/>
                </a:srgbClr>
              </a:clrTo>
            </a:clrChange>
          </a:blip>
          <a:stretch>
            <a:fillRect/>
          </a:stretch>
        </p:blipFill>
        <p:spPr bwMode="auto">
          <a:xfrm>
            <a:off x="0" y="457200"/>
            <a:ext cx="85725" cy="190500"/>
          </a:xfrm>
          <a:prstGeom prst="rect">
            <a:avLst/>
          </a:prstGeom>
          <a:noFill/>
          <a:ln w="9525">
            <a:noFill/>
            <a:miter lim="800000"/>
          </a:ln>
        </p:spPr>
      </p:pic>
      <p:sp>
        <p:nvSpPr>
          <p:cNvPr id="61449" name="Rectangle 6"/>
          <p:cNvSpPr>
            <a:spLocks noChangeArrowheads="1"/>
          </p:cNvSpPr>
          <p:nvPr/>
        </p:nvSpPr>
        <p:spPr bwMode="auto">
          <a:xfrm>
            <a:off x="0" y="0"/>
            <a:ext cx="9144000" cy="457200"/>
          </a:xfrm>
          <a:prstGeom prst="rect">
            <a:avLst/>
          </a:prstGeom>
          <a:noFill/>
          <a:ln w="9525">
            <a:noFill/>
            <a:miter lim="800000"/>
          </a:ln>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pic>
        <p:nvPicPr>
          <p:cNvPr id="61450" name="Picture 5"/>
          <p:cNvPicPr>
            <a:picLocks noChangeAspect="1" noChangeArrowheads="1"/>
          </p:cNvPicPr>
          <p:nvPr/>
        </p:nvPicPr>
        <p:blipFill>
          <a:blip r:embed="rId2">
            <a:clrChange>
              <a:clrFrom>
                <a:srgbClr val="FFFFFF"/>
              </a:clrFrom>
              <a:clrTo>
                <a:srgbClr val="FFFFFF">
                  <a:alpha val="0"/>
                </a:srgbClr>
              </a:clrTo>
            </a:clrChange>
          </a:blip>
          <a:stretch>
            <a:fillRect/>
          </a:stretch>
        </p:blipFill>
        <p:spPr bwMode="auto">
          <a:xfrm>
            <a:off x="0" y="457200"/>
            <a:ext cx="85725" cy="190500"/>
          </a:xfrm>
          <a:prstGeom prst="rect">
            <a:avLst/>
          </a:prstGeom>
          <a:noFill/>
          <a:ln w="9525">
            <a:noFill/>
            <a:miter lim="800000"/>
          </a:ln>
        </p:spPr>
      </p:pic>
      <p:sp>
        <p:nvSpPr>
          <p:cNvPr id="16" name="Rectangle 15"/>
          <p:cNvSpPr/>
          <p:nvPr/>
        </p:nvSpPr>
        <p:spPr>
          <a:xfrm>
            <a:off x="1066800" y="3429000"/>
            <a:ext cx="5257800" cy="1752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rgbClr val="FFFFFF"/>
                </a:solidFill>
                <a:latin typeface="Arial"/>
                <a:ea typeface="新細明體" pitchFamily="18" charset="-120"/>
                <a:cs typeface="+mn-cs"/>
              </a:defRPr>
            </a:lvl1pPr>
            <a:lvl2pPr marL="457200" algn="l" rtl="0" eaLnBrk="0" fontAlgn="base" hangingPunct="0">
              <a:spcBef>
                <a:spcPct val="0"/>
              </a:spcBef>
              <a:spcAft>
                <a:spcPct val="0"/>
              </a:spcAft>
              <a:defRPr sz="2400" kern="1200">
                <a:solidFill>
                  <a:srgbClr val="FFFFFF"/>
                </a:solidFill>
                <a:latin typeface="Arial"/>
                <a:ea typeface="新細明體" pitchFamily="18" charset="-120"/>
                <a:cs typeface="+mn-cs"/>
              </a:defRPr>
            </a:lvl2pPr>
            <a:lvl3pPr marL="914400" algn="l" rtl="0" eaLnBrk="0" fontAlgn="base" hangingPunct="0">
              <a:spcBef>
                <a:spcPct val="0"/>
              </a:spcBef>
              <a:spcAft>
                <a:spcPct val="0"/>
              </a:spcAft>
              <a:defRPr sz="2400" kern="1200">
                <a:solidFill>
                  <a:srgbClr val="FFFFFF"/>
                </a:solidFill>
                <a:latin typeface="Arial"/>
                <a:ea typeface="新細明體" pitchFamily="18" charset="-120"/>
                <a:cs typeface="+mn-cs"/>
              </a:defRPr>
            </a:lvl3pPr>
            <a:lvl4pPr marL="1371600" algn="l" rtl="0" eaLnBrk="0" fontAlgn="base" hangingPunct="0">
              <a:spcBef>
                <a:spcPct val="0"/>
              </a:spcBef>
              <a:spcAft>
                <a:spcPct val="0"/>
              </a:spcAft>
              <a:defRPr sz="2400" kern="1200">
                <a:solidFill>
                  <a:srgbClr val="FFFFFF"/>
                </a:solidFill>
                <a:latin typeface="Arial"/>
                <a:ea typeface="新細明體" pitchFamily="18" charset="-120"/>
                <a:cs typeface="+mn-cs"/>
              </a:defRPr>
            </a:lvl4pPr>
            <a:lvl5pPr marL="1828800" algn="l" rtl="0" eaLnBrk="0" fontAlgn="base" hangingPunct="0">
              <a:spcBef>
                <a:spcPct val="0"/>
              </a:spcBef>
              <a:spcAft>
                <a:spcPct val="0"/>
              </a:spcAft>
              <a:defRPr sz="2400" kern="1200">
                <a:solidFill>
                  <a:srgbClr val="FFFFFF"/>
                </a:solidFill>
                <a:latin typeface="Arial"/>
                <a:ea typeface="新細明體" pitchFamily="18" charset="-120"/>
                <a:cs typeface="+mn-cs"/>
              </a:defRPr>
            </a:lvl5pPr>
            <a:lvl6pPr marL="2286000" algn="l" defTabSz="914400" rtl="0" eaLnBrk="1" latinLnBrk="0" hangingPunct="1">
              <a:defRPr sz="2400" kern="1200">
                <a:solidFill>
                  <a:srgbClr val="FFFFFF"/>
                </a:solidFill>
                <a:latin typeface="Arial"/>
                <a:ea typeface="新細明體" pitchFamily="18" charset="-120"/>
                <a:cs typeface="+mn-cs"/>
              </a:defRPr>
            </a:lvl6pPr>
            <a:lvl7pPr marL="2743200" algn="l" defTabSz="914400" rtl="0" eaLnBrk="1" latinLnBrk="0" hangingPunct="1">
              <a:defRPr sz="2400" kern="1200">
                <a:solidFill>
                  <a:srgbClr val="FFFFFF"/>
                </a:solidFill>
                <a:latin typeface="Arial"/>
                <a:ea typeface="新細明體" pitchFamily="18" charset="-120"/>
                <a:cs typeface="+mn-cs"/>
              </a:defRPr>
            </a:lvl7pPr>
            <a:lvl8pPr marL="3200400" algn="l" defTabSz="914400" rtl="0" eaLnBrk="1" latinLnBrk="0" hangingPunct="1">
              <a:defRPr sz="2400" kern="1200">
                <a:solidFill>
                  <a:srgbClr val="FFFFFF"/>
                </a:solidFill>
                <a:latin typeface="Arial"/>
                <a:ea typeface="新細明體" pitchFamily="18" charset="-120"/>
                <a:cs typeface="+mn-cs"/>
              </a:defRPr>
            </a:lvl8pPr>
            <a:lvl9pPr marL="3657600" algn="l" defTabSz="914400" rtl="0" eaLnBrk="1" latinLnBrk="0" hangingPunct="1">
              <a:defRPr sz="2400" kern="1200">
                <a:solidFill>
                  <a:srgbClr val="FFFFFF"/>
                </a:solidFill>
                <a:latin typeface="Arial"/>
                <a:ea typeface="新細明體" pitchFamily="18" charset="-120"/>
                <a:cs typeface="+mn-cs"/>
              </a:defRPr>
            </a:lvl9pPr>
          </a:lstStyle>
          <a:p>
            <a:pPr eaLnBrk="1" hangingPunct="1">
              <a:defRPr/>
            </a:pPr>
            <a:r>
              <a:rPr lang="en-US" sz="6000">
                <a:latin typeface="Times New Roman" pitchFamily="18" charset="0"/>
                <a:ea typeface="Cambria Math"/>
                <a:cs typeface="Times New Roman" pitchFamily="18" charset="0"/>
              </a:rPr>
              <a:t>                        </a:t>
            </a:r>
            <a:r>
              <a:rPr lang="en-US">
                <a:latin typeface="Times New Roman" pitchFamily="18" charset="0"/>
                <a:ea typeface="Cambria Math"/>
                <a:cs typeface="Times New Roman" pitchFamily="18" charset="0"/>
              </a:rPr>
              <a:t>Ā</a:t>
            </a:r>
            <a:endParaRPr lang="en-US">
              <a:latin typeface="Times New Roman" pitchFamily="18" charset="0"/>
              <a:cs typeface="Times New Roman" pitchFamily="18" charset="0"/>
            </a:endParaRPr>
          </a:p>
        </p:txBody>
      </p:sp>
      <p:sp>
        <p:nvSpPr>
          <p:cNvPr id="61452" name="TextBox 7"/>
          <p:cNvSpPr txBox="1">
            <a:spLocks noChangeArrowheads="1"/>
          </p:cNvSpPr>
          <p:nvPr/>
        </p:nvSpPr>
        <p:spPr bwMode="auto">
          <a:xfrm>
            <a:off x="1219200" y="3733800"/>
            <a:ext cx="457200" cy="461963"/>
          </a:xfrm>
          <a:prstGeom prst="rect">
            <a:avLst/>
          </a:prstGeom>
          <a:noFill/>
          <a:ln w="9525">
            <a:noFill/>
            <a:miter lim="800000"/>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i="1"/>
              <a:t>U</a:t>
            </a:r>
          </a:p>
        </p:txBody>
      </p:sp>
      <p:sp>
        <p:nvSpPr>
          <p:cNvPr id="18" name="Oval 17"/>
          <p:cNvSpPr/>
          <p:nvPr/>
        </p:nvSpPr>
        <p:spPr>
          <a:xfrm>
            <a:off x="2743200" y="3657600"/>
            <a:ext cx="1295400" cy="1295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rgbClr val="FFFFFF"/>
                </a:solidFill>
                <a:latin typeface="Arial"/>
                <a:ea typeface="新細明體" pitchFamily="18" charset="-120"/>
                <a:cs typeface="+mn-cs"/>
              </a:defRPr>
            </a:lvl1pPr>
            <a:lvl2pPr marL="457200" algn="l" rtl="0" eaLnBrk="0" fontAlgn="base" hangingPunct="0">
              <a:spcBef>
                <a:spcPct val="0"/>
              </a:spcBef>
              <a:spcAft>
                <a:spcPct val="0"/>
              </a:spcAft>
              <a:defRPr sz="2400" kern="1200">
                <a:solidFill>
                  <a:srgbClr val="FFFFFF"/>
                </a:solidFill>
                <a:latin typeface="Arial"/>
                <a:ea typeface="新細明體" pitchFamily="18" charset="-120"/>
                <a:cs typeface="+mn-cs"/>
              </a:defRPr>
            </a:lvl2pPr>
            <a:lvl3pPr marL="914400" algn="l" rtl="0" eaLnBrk="0" fontAlgn="base" hangingPunct="0">
              <a:spcBef>
                <a:spcPct val="0"/>
              </a:spcBef>
              <a:spcAft>
                <a:spcPct val="0"/>
              </a:spcAft>
              <a:defRPr sz="2400" kern="1200">
                <a:solidFill>
                  <a:srgbClr val="FFFFFF"/>
                </a:solidFill>
                <a:latin typeface="Arial"/>
                <a:ea typeface="新細明體" pitchFamily="18" charset="-120"/>
                <a:cs typeface="+mn-cs"/>
              </a:defRPr>
            </a:lvl3pPr>
            <a:lvl4pPr marL="1371600" algn="l" rtl="0" eaLnBrk="0" fontAlgn="base" hangingPunct="0">
              <a:spcBef>
                <a:spcPct val="0"/>
              </a:spcBef>
              <a:spcAft>
                <a:spcPct val="0"/>
              </a:spcAft>
              <a:defRPr sz="2400" kern="1200">
                <a:solidFill>
                  <a:srgbClr val="FFFFFF"/>
                </a:solidFill>
                <a:latin typeface="Arial"/>
                <a:ea typeface="新細明體" pitchFamily="18" charset="-120"/>
                <a:cs typeface="+mn-cs"/>
              </a:defRPr>
            </a:lvl4pPr>
            <a:lvl5pPr marL="1828800" algn="l" rtl="0" eaLnBrk="0" fontAlgn="base" hangingPunct="0">
              <a:spcBef>
                <a:spcPct val="0"/>
              </a:spcBef>
              <a:spcAft>
                <a:spcPct val="0"/>
              </a:spcAft>
              <a:defRPr sz="2400" kern="1200">
                <a:solidFill>
                  <a:srgbClr val="FFFFFF"/>
                </a:solidFill>
                <a:latin typeface="Arial"/>
                <a:ea typeface="新細明體" pitchFamily="18" charset="-120"/>
                <a:cs typeface="+mn-cs"/>
              </a:defRPr>
            </a:lvl5pPr>
            <a:lvl6pPr marL="2286000" algn="l" defTabSz="914400" rtl="0" eaLnBrk="1" latinLnBrk="0" hangingPunct="1">
              <a:defRPr sz="2400" kern="1200">
                <a:solidFill>
                  <a:srgbClr val="FFFFFF"/>
                </a:solidFill>
                <a:latin typeface="Arial"/>
                <a:ea typeface="新細明體" pitchFamily="18" charset="-120"/>
                <a:cs typeface="+mn-cs"/>
              </a:defRPr>
            </a:lvl6pPr>
            <a:lvl7pPr marL="2743200" algn="l" defTabSz="914400" rtl="0" eaLnBrk="1" latinLnBrk="0" hangingPunct="1">
              <a:defRPr sz="2400" kern="1200">
                <a:solidFill>
                  <a:srgbClr val="FFFFFF"/>
                </a:solidFill>
                <a:latin typeface="Arial"/>
                <a:ea typeface="新細明體" pitchFamily="18" charset="-120"/>
                <a:cs typeface="+mn-cs"/>
              </a:defRPr>
            </a:lvl7pPr>
            <a:lvl8pPr marL="3200400" algn="l" defTabSz="914400" rtl="0" eaLnBrk="1" latinLnBrk="0" hangingPunct="1">
              <a:defRPr sz="2400" kern="1200">
                <a:solidFill>
                  <a:srgbClr val="FFFFFF"/>
                </a:solidFill>
                <a:latin typeface="Arial"/>
                <a:ea typeface="新細明體" pitchFamily="18" charset="-120"/>
                <a:cs typeface="+mn-cs"/>
              </a:defRPr>
            </a:lvl8pPr>
            <a:lvl9pPr marL="3657600" algn="l" defTabSz="914400" rtl="0" eaLnBrk="1" latinLnBrk="0" hangingPunct="1">
              <a:defRPr sz="2400" kern="1200">
                <a:solidFill>
                  <a:srgbClr val="FFFFFF"/>
                </a:solidFill>
                <a:latin typeface="Arial"/>
                <a:ea typeface="新細明體" pitchFamily="18" charset="-120"/>
                <a:cs typeface="+mn-cs"/>
              </a:defRPr>
            </a:lvl9pPr>
          </a:lstStyle>
          <a:p>
            <a:pPr algn="ctr" eaLnBrk="1" hangingPunct="1">
              <a:defRPr/>
            </a:pPr>
            <a:endParaRPr lang="en-US" u="sng"/>
          </a:p>
        </p:txBody>
      </p:sp>
      <p:sp>
        <p:nvSpPr>
          <p:cNvPr id="61454" name="TextBox 10"/>
          <p:cNvSpPr txBox="1">
            <a:spLocks noChangeArrowheads="1"/>
          </p:cNvSpPr>
          <p:nvPr/>
        </p:nvSpPr>
        <p:spPr bwMode="auto">
          <a:xfrm>
            <a:off x="3124200" y="3962400"/>
            <a:ext cx="381000" cy="523875"/>
          </a:xfrm>
          <a:prstGeom prst="rect">
            <a:avLst/>
          </a:prstGeom>
          <a:noFill/>
          <a:ln w="9525">
            <a:noFill/>
            <a:miter lim="800000"/>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sz="2800" i="1"/>
              <a:t>A</a:t>
            </a:r>
            <a:endParaRPr lang="en-US" i="1"/>
          </a:p>
        </p:txBody>
      </p:sp>
      <p:sp>
        <p:nvSpPr>
          <p:cNvPr id="61455" name="Rectangle 20"/>
          <p:cNvSpPr>
            <a:spLocks noChangeArrowheads="1"/>
          </p:cNvSpPr>
          <p:nvPr/>
        </p:nvSpPr>
        <p:spPr bwMode="auto">
          <a:xfrm>
            <a:off x="7391400" y="2286000"/>
            <a:ext cx="407988" cy="461963"/>
          </a:xfrm>
          <a:prstGeom prst="rect">
            <a:avLst/>
          </a:prstGeom>
          <a:noFill/>
          <a:ln w="9525">
            <a:noFill/>
            <a:miter lim="800000"/>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a:ea typeface="Cambria Math" pitchFamily="18" charset="0"/>
                <a:cs typeface="Times New Roman" pitchFamily="18" charset="0"/>
              </a:rPr>
              <a:t>Ā</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2466" name="Title 1"/>
          <p:cNvSpPr>
            <a:spLocks noGrp="1"/>
          </p:cNvSpPr>
          <p:nvPr>
            <p:ph type="title"/>
          </p:nvPr>
        </p:nvSpPr>
        <p:spPr>
          <a:xfrm>
            <a:off x="685800" y="152400"/>
            <a:ext cx="8229600" cy="838200"/>
          </a:xfrm>
        </p:spPr>
        <p:txBody>
          <a:bodyPr/>
          <a:lstStyle/>
          <a:p>
            <a:r>
              <a:rPr lang="en-US" smtClean="0"/>
              <a:t>Example</a:t>
            </a:r>
          </a:p>
        </p:txBody>
      </p:sp>
      <p:sp>
        <p:nvSpPr>
          <p:cNvPr id="62467" name="Slide Number Placeholder 3"/>
          <p:cNvSpPr>
            <a:spLocks noGrp="1"/>
          </p:cNvSpPr>
          <p:nvPr>
            <p:ph type="sldNum" sz="quarter" idx="11"/>
          </p:nvPr>
        </p:nvSpPr>
        <p:spPr>
          <a:noFill/>
        </p:spPr>
        <p:txBody>
          <a:bodyPr/>
          <a:lstStyle/>
          <a:p>
            <a:fld id="{4C96EB86-6091-4527-942E-4E665A9A1C75}" type="slidenum">
              <a:rPr lang="en-US"/>
              <a:t>37</a:t>
            </a:fld>
            <a:endParaRPr lang="en-US"/>
          </a:p>
        </p:txBody>
      </p:sp>
      <p:sp>
        <p:nvSpPr>
          <p:cNvPr id="62468" name="Rectangle 2"/>
          <p:cNvSpPr>
            <a:spLocks noChangeArrowheads="1"/>
          </p:cNvSpPr>
          <p:nvPr/>
        </p:nvSpPr>
        <p:spPr bwMode="auto">
          <a:xfrm>
            <a:off x="0" y="0"/>
            <a:ext cx="9144000" cy="457200"/>
          </a:xfrm>
          <a:prstGeom prst="rect">
            <a:avLst/>
          </a:prstGeom>
          <a:noFill/>
          <a:ln w="9525">
            <a:noFill/>
            <a:miter lim="800000"/>
          </a:ln>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pic>
        <p:nvPicPr>
          <p:cNvPr id="62469" name="Picture 1"/>
          <p:cNvPicPr>
            <a:picLocks noChangeAspect="1" noChangeArrowheads="1"/>
          </p:cNvPicPr>
          <p:nvPr/>
        </p:nvPicPr>
        <p:blipFill>
          <a:blip r:embed="rId2">
            <a:clrChange>
              <a:clrFrom>
                <a:srgbClr val="FFFFFF"/>
              </a:clrFrom>
              <a:clrTo>
                <a:srgbClr val="FFFFFF">
                  <a:alpha val="0"/>
                </a:srgbClr>
              </a:clrTo>
            </a:clrChange>
          </a:blip>
          <a:stretch>
            <a:fillRect/>
          </a:stretch>
        </p:blipFill>
        <p:spPr bwMode="auto">
          <a:xfrm>
            <a:off x="0" y="457200"/>
            <a:ext cx="85725" cy="190500"/>
          </a:xfrm>
          <a:prstGeom prst="rect">
            <a:avLst/>
          </a:prstGeom>
          <a:noFill/>
          <a:ln w="9525">
            <a:noFill/>
            <a:miter lim="800000"/>
          </a:ln>
        </p:spPr>
      </p:pic>
      <p:sp>
        <p:nvSpPr>
          <p:cNvPr id="62470" name="Content Placeholder 9"/>
          <p:cNvSpPr>
            <a:spLocks noGrp="1"/>
          </p:cNvSpPr>
          <p:nvPr>
            <p:ph idx="1"/>
          </p:nvPr>
        </p:nvSpPr>
        <p:spPr>
          <a:xfrm>
            <a:off x="228600" y="914400"/>
            <a:ext cx="8686800" cy="4525963"/>
          </a:xfrm>
        </p:spPr>
        <p:txBody>
          <a:bodyPr/>
          <a:lstStyle/>
          <a:p>
            <a:pPr algn="just">
              <a:buFontTx/>
              <a:buNone/>
            </a:pPr>
            <a:r>
              <a:rPr lang="en-US" sz="2400" smtClean="0">
                <a:latin typeface="Times New Roman" pitchFamily="18" charset="0"/>
                <a:cs typeface="Times New Roman" pitchFamily="18" charset="0"/>
              </a:rPr>
              <a:t>If U = {1, 2, 3, 4, 5, 6, 7},A = {1, 3, 7} find A'.</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We observe that 2, 4, 5, 6 are the only elements of U which do not belong to A. Therefore, </a:t>
            </a:r>
            <a:r>
              <a:rPr lang="en-US" sz="2400" smtClean="0">
                <a:latin typeface="Times New Roman" pitchFamily="18" charset="0"/>
                <a:ea typeface="Cambria Math" pitchFamily="18" charset="0"/>
                <a:cs typeface="Times New Roman" pitchFamily="18" charset="0"/>
              </a:rPr>
              <a:t>Ā</a:t>
            </a:r>
            <a:r>
              <a:rPr lang="en-US" sz="2400" smtClean="0">
                <a:latin typeface="Times New Roman" pitchFamily="18" charset="0"/>
                <a:cs typeface="Times New Roman" pitchFamily="18" charset="0"/>
              </a:rPr>
              <a:t> = {2, 4, 5, 6}.</a:t>
            </a:r>
          </a:p>
          <a:p>
            <a:pPr algn="just">
              <a:buFontTx/>
              <a:buNone/>
            </a:pPr>
            <a:r>
              <a:rPr lang="en-US" sz="2400" b="1" smtClean="0">
                <a:latin typeface="Times New Roman" pitchFamily="18" charset="0"/>
                <a:cs typeface="Times New Roman" pitchFamily="18" charset="0"/>
              </a:rPr>
              <a:t> Note:</a:t>
            </a:r>
            <a:endParaRPr lang="en-US" sz="2400" smtClean="0">
              <a:latin typeface="Times New Roman" pitchFamily="18" charset="0"/>
              <a:cs typeface="Times New Roman" pitchFamily="18" charset="0"/>
            </a:endParaRPr>
          </a:p>
          <a:p>
            <a:pPr algn="just">
              <a:buFontTx/>
              <a:buNone/>
            </a:pPr>
            <a:r>
              <a:rPr lang="en-US" sz="2400" smtClean="0">
                <a:latin typeface="Times New Roman" pitchFamily="18" charset="0"/>
                <a:cs typeface="Times New Roman" pitchFamily="18" charset="0"/>
              </a:rPr>
              <a:t>The complement of a universal set is an empty set.</a:t>
            </a:r>
          </a:p>
          <a:p>
            <a:pPr algn="just">
              <a:buFontTx/>
              <a:buNone/>
            </a:pPr>
            <a:r>
              <a:rPr lang="en-US" sz="2400" smtClean="0">
                <a:latin typeface="Times New Roman" pitchFamily="18" charset="0"/>
                <a:cs typeface="Times New Roman" pitchFamily="18" charset="0"/>
              </a:rPr>
              <a:t>The complement of an empty set is a universal set.</a:t>
            </a:r>
          </a:p>
          <a:p>
            <a:pPr algn="just">
              <a:buFontTx/>
              <a:buNone/>
            </a:pPr>
            <a:r>
              <a:rPr lang="en-US" sz="2400" smtClean="0">
                <a:latin typeface="Times New Roman" pitchFamily="18" charset="0"/>
                <a:cs typeface="Times New Roman" pitchFamily="18" charset="0"/>
              </a:rPr>
              <a:t>The set and its complement are disjoint sets.</a:t>
            </a:r>
          </a:p>
          <a:p>
            <a:pPr algn="just"/>
            <a:r>
              <a:rPr lang="en-US" sz="2400" smtClean="0">
                <a:latin typeface="Times New Roman" pitchFamily="18" charset="0"/>
                <a:cs typeface="Times New Roman" pitchFamily="18" charset="0"/>
              </a:rPr>
              <a:t>Let A={a,e,i,o,u} and U=set of letters of the English alphabet,then</a:t>
            </a:r>
          </a:p>
          <a:p>
            <a:pPr algn="just">
              <a:buFontTx/>
              <a:buNone/>
            </a:pPr>
            <a:r>
              <a:rPr lang="en-US" sz="2400" smtClean="0">
                <a:latin typeface="Times New Roman" pitchFamily="18" charset="0"/>
                <a:cs typeface="Times New Roman" pitchFamily="18" charset="0"/>
              </a:rPr>
              <a:t>    </a:t>
            </a:r>
            <a:r>
              <a:rPr lang="en-US" sz="2400" smtClean="0">
                <a:latin typeface="Cambria Math" pitchFamily="18" charset="0"/>
              </a:rPr>
              <a:t>Ā={b,c,d,f,g,h,j,k,l,m,n,o,p,q,r,s,t,v,w,x,y,z}.</a:t>
            </a:r>
            <a:endParaRPr lang="en-US" sz="2400" smtClean="0">
              <a:latin typeface="Times New Roman" pitchFamily="18" charset="0"/>
              <a:cs typeface="Times New Roman" pitchFamily="18" charset="0"/>
            </a:endParaRPr>
          </a:p>
          <a:p>
            <a:pPr algn="just"/>
            <a:endParaRPr lang="en-US" sz="2400" smtClean="0">
              <a:latin typeface="Times New Roman" pitchFamily="18" charset="0"/>
              <a:cs typeface="Times New Roman" pitchFamily="18" charset="0"/>
            </a:endParaRPr>
          </a:p>
          <a:p>
            <a:pPr algn="just">
              <a:buFontTx/>
              <a:buNone/>
            </a:pPr>
            <a:endParaRPr lang="en-US" sz="2400" smtClean="0">
              <a:latin typeface="Times New Roman" pitchFamily="18" charset="0"/>
              <a:cs typeface="Times New Roman" pitchFamily="18" charset="0"/>
            </a:endParaRPr>
          </a:p>
          <a:p>
            <a:pPr algn="just">
              <a:buFontTx/>
              <a:buNone/>
            </a:pPr>
            <a:br>
              <a:rPr lang="en-US" sz="2400" smtClean="0">
                <a:latin typeface="Times New Roman" pitchFamily="18" charset="0"/>
                <a:cs typeface="Times New Roman" pitchFamily="18" charset="0"/>
              </a:rPr>
            </a:br>
            <a:br>
              <a:rPr lang="en-US" sz="2400" smtClean="0">
                <a:latin typeface="Times New Roman" pitchFamily="18" charset="0"/>
                <a:cs typeface="Times New Roman" pitchFamily="18" charset="0"/>
              </a:rPr>
            </a:br>
            <a:br>
              <a:rPr lang="en-US" sz="2400" smtClean="0">
                <a:latin typeface="Times New Roman" pitchFamily="18" charset="0"/>
                <a:cs typeface="Times New Roman" pitchFamily="18" charset="0"/>
              </a:rPr>
            </a:br>
            <a:endParaRPr lang="en-US" sz="2400" smtClean="0">
              <a:latin typeface="Times New Roman" pitchFamily="18" charset="0"/>
              <a:cs typeface="Times New Roman" pitchFamily="18" charset="0"/>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3490" name="Title 1"/>
          <p:cNvSpPr>
            <a:spLocks noGrp="1"/>
          </p:cNvSpPr>
          <p:nvPr>
            <p:ph type="title"/>
          </p:nvPr>
        </p:nvSpPr>
        <p:spPr>
          <a:xfrm>
            <a:off x="457200" y="228600"/>
            <a:ext cx="8229600" cy="838200"/>
          </a:xfrm>
        </p:spPr>
        <p:txBody>
          <a:bodyPr/>
          <a:lstStyle/>
          <a:p>
            <a:r>
              <a:rPr lang="en-US" sz="2400" smtClean="0"/>
              <a:t>Activity</a:t>
            </a:r>
          </a:p>
        </p:txBody>
      </p:sp>
      <p:sp>
        <p:nvSpPr>
          <p:cNvPr id="63491" name="Content Placeholder 2"/>
          <p:cNvSpPr>
            <a:spLocks noGrp="1"/>
          </p:cNvSpPr>
          <p:nvPr>
            <p:ph idx="1"/>
          </p:nvPr>
        </p:nvSpPr>
        <p:spPr>
          <a:xfrm>
            <a:off x="228600" y="914400"/>
            <a:ext cx="8686800" cy="5211763"/>
          </a:xfrm>
        </p:spPr>
        <p:txBody>
          <a:bodyPr/>
          <a:lstStyle/>
          <a:p>
            <a:pPr>
              <a:buFontTx/>
              <a:buNone/>
            </a:pPr>
            <a:r>
              <a:rPr lang="en-US" sz="2400" b="1" smtClean="0">
                <a:latin typeface="Times New Roman" pitchFamily="18" charset="0"/>
                <a:cs typeface="Times New Roman" pitchFamily="18" charset="0"/>
              </a:rPr>
              <a:t>1.</a:t>
            </a:r>
            <a:r>
              <a:rPr lang="en-US" sz="2400" smtClean="0">
                <a:latin typeface="Times New Roman" pitchFamily="18" charset="0"/>
                <a:cs typeface="Times New Roman" pitchFamily="18" charset="0"/>
              </a:rPr>
              <a:t> Let the set of natural numbers be the universal set and A is a set of even natural numbers. Find </a:t>
            </a:r>
            <a:r>
              <a:rPr lang="en-US" sz="2400" smtClean="0">
                <a:latin typeface="Cambria Math" pitchFamily="18" charset="0"/>
                <a:ea typeface="Cambria Math" pitchFamily="18" charset="0"/>
                <a:cs typeface="Times New Roman" pitchFamily="18" charset="0"/>
              </a:rPr>
              <a:t>Ā</a:t>
            </a:r>
            <a:r>
              <a:rPr lang="en-US" sz="2400" smtClean="0">
                <a:latin typeface="Times New Roman" pitchFamily="18" charset="0"/>
                <a:ea typeface="Cambria Math" pitchFamily="18" charset="0"/>
                <a:cs typeface="Times New Roman" pitchFamily="18" charset="0"/>
              </a:rPr>
              <a:t>.</a:t>
            </a:r>
          </a:p>
          <a:p>
            <a:pPr>
              <a:buFontTx/>
              <a:buNone/>
            </a:pPr>
            <a:r>
              <a:rPr lang="en-US" sz="2400" b="1" smtClean="0">
                <a:latin typeface="Times New Roman" pitchFamily="18" charset="0"/>
                <a:cs typeface="Times New Roman" pitchFamily="18" charset="0"/>
              </a:rPr>
              <a:t>2.</a:t>
            </a:r>
            <a:r>
              <a:rPr lang="en-US" sz="2400" smtClean="0">
                <a:latin typeface="Times New Roman" pitchFamily="18" charset="0"/>
                <a:cs typeface="Times New Roman" pitchFamily="18" charset="0"/>
              </a:rPr>
              <a:t> Show that the complement of a universal set is an empty set. </a:t>
            </a:r>
          </a:p>
          <a:p>
            <a:pPr>
              <a:buFontTx/>
              <a:buNone/>
            </a:pPr>
            <a:r>
              <a:rPr lang="en-US" sz="2400" b="1" smtClean="0">
                <a:latin typeface="Times New Roman" pitchFamily="18" charset="0"/>
                <a:cs typeface="Times New Roman" pitchFamily="18" charset="0"/>
              </a:rPr>
              <a:t>3. </a:t>
            </a:r>
            <a:r>
              <a:rPr lang="en-US" sz="2400" smtClean="0">
                <a:latin typeface="Times New Roman" pitchFamily="18" charset="0"/>
                <a:cs typeface="Times New Roman" pitchFamily="18" charset="0"/>
              </a:rPr>
              <a:t>A set and its complement are disjoint sets. </a:t>
            </a:r>
          </a:p>
          <a:p>
            <a:pPr>
              <a:buFontTx/>
              <a:buNone/>
            </a:pPr>
            <a:r>
              <a:rPr lang="en-US" sz="2400" smtClean="0">
                <a:latin typeface="Times New Roman" pitchFamily="18" charset="0"/>
                <a:cs typeface="Times New Roman" pitchFamily="18" charset="0"/>
              </a:rPr>
              <a:t>4. Let U = {2, 4, 6, 8, 10, 12, 14, 16} and A = {6, 10, 4, 16}.Find </a:t>
            </a:r>
            <a:r>
              <a:rPr lang="en-US" sz="2400" smtClean="0">
                <a:latin typeface="Cambria Math" pitchFamily="18" charset="0"/>
              </a:rPr>
              <a:t>Ā</a:t>
            </a:r>
            <a:r>
              <a:rPr lang="en-US" sz="2400" smtClean="0">
                <a:latin typeface="Times New Roman" pitchFamily="18" charset="0"/>
                <a:cs typeface="Times New Roman" pitchFamily="18" charset="0"/>
              </a:rPr>
              <a:t> </a:t>
            </a:r>
            <a:br>
              <a:rPr lang="en-US" sz="2400" smtClean="0">
                <a:latin typeface="Times New Roman" pitchFamily="18" charset="0"/>
                <a:cs typeface="Times New Roman" pitchFamily="18" charset="0"/>
              </a:rPr>
            </a:b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t>
            </a:r>
          </a:p>
          <a:p>
            <a:pPr>
              <a:spcBef>
                <a:spcPct val="0"/>
              </a:spcBef>
              <a:spcAft>
                <a:spcPts val="1000"/>
              </a:spcAft>
            </a:pPr>
            <a:endParaRPr lang="en-US" sz="2400" smtClean="0">
              <a:latin typeface="Times New Roman" pitchFamily="18" charset="0"/>
            </a:endParaRPr>
          </a:p>
          <a:p>
            <a:pPr>
              <a:spcBef>
                <a:spcPct val="0"/>
              </a:spcBef>
              <a:spcAft>
                <a:spcPts val="1000"/>
              </a:spcAft>
              <a:buFontTx/>
              <a:buNone/>
            </a:pPr>
            <a:r>
              <a:rPr lang="en-GB" sz="2400" smtClean="0">
                <a:latin typeface="Times New Roman" pitchFamily="18" charset="0"/>
              </a:rPr>
              <a:t> </a:t>
            </a:r>
            <a:endParaRPr lang="en-US" sz="2400" smtClean="0">
              <a:latin typeface="Times New Roman" pitchFamily="18" charset="0"/>
            </a:endParaRPr>
          </a:p>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4514" name="Title 1"/>
          <p:cNvSpPr>
            <a:spLocks noGrp="1"/>
          </p:cNvSpPr>
          <p:nvPr>
            <p:ph type="title"/>
          </p:nvPr>
        </p:nvSpPr>
        <p:spPr>
          <a:xfrm>
            <a:off x="609600" y="228600"/>
            <a:ext cx="8229600" cy="838200"/>
          </a:xfrm>
        </p:spPr>
        <p:txBody>
          <a:bodyPr/>
          <a:lstStyle/>
          <a:p>
            <a:r>
              <a:rPr lang="en-US" sz="2800" smtClean="0"/>
              <a:t>Activity</a:t>
            </a:r>
          </a:p>
        </p:txBody>
      </p:sp>
      <p:sp>
        <p:nvSpPr>
          <p:cNvPr id="3" name="Content Placeholder 2"/>
          <p:cNvSpPr>
            <a:spLocks noGrp="1"/>
          </p:cNvSpPr>
          <p:nvPr>
            <p:ph idx="1"/>
          </p:nvPr>
        </p:nvSpPr>
        <p:spPr>
          <a:xfrm>
            <a:off x="457200" y="990600"/>
            <a:ext cx="8458200" cy="5135563"/>
          </a:xfrm>
        </p:spPr>
        <p:txBody>
          <a:bodyPr/>
          <a:lstStyle/>
          <a:p>
            <a:pPr marL="457200" indent="-457200">
              <a:buFontTx/>
              <a:buAutoNum type="arabicPeriod"/>
              <a:defRPr/>
            </a:pPr>
            <a:r>
              <a:rPr lang="en-US" sz="2400" smtClean="0">
                <a:latin typeface="Times New Roman" pitchFamily="18" charset="0"/>
                <a:cs typeface="Times New Roman" pitchFamily="18" charset="0"/>
              </a:rPr>
              <a:t>Find the union of each of the following pairs of sets.</a:t>
            </a:r>
          </a:p>
          <a:p>
            <a:pPr marL="457200" indent="-457200">
              <a:buFontTx/>
              <a:buNone/>
              <a:defRPr/>
            </a:pPr>
            <a:r>
              <a:rPr lang="en-US" sz="2400" smtClean="0">
                <a:latin typeface="Times New Roman" pitchFamily="18" charset="0"/>
                <a:cs typeface="Times New Roman" pitchFamily="18" charset="0"/>
              </a:rPr>
              <a:t>(a) A = {2, 4, 6} ,B = {1, 2, 3} ,</a:t>
            </a:r>
          </a:p>
          <a:p>
            <a:pPr marL="457200" indent="-457200">
              <a:buFontTx/>
              <a:buNone/>
              <a:defRPr/>
            </a:pPr>
            <a:r>
              <a:rPr lang="en-US" sz="2400" smtClean="0">
                <a:latin typeface="Times New Roman" pitchFamily="18" charset="0"/>
                <a:cs typeface="Times New Roman" pitchFamily="18" charset="0"/>
              </a:rPr>
              <a:t>(b) P = {a, e, i, o, u} , Q = {a, b, c, d} </a:t>
            </a:r>
          </a:p>
          <a:p>
            <a:pPr marL="457200" indent="-457200">
              <a:buFontTx/>
              <a:buNone/>
              <a:defRPr/>
            </a:pPr>
            <a:r>
              <a:rPr lang="en-US" sz="2400" smtClean="0">
                <a:latin typeface="Times New Roman" pitchFamily="18" charset="0"/>
                <a:cs typeface="Times New Roman" pitchFamily="18" charset="0"/>
              </a:rPr>
              <a:t>2.</a:t>
            </a:r>
            <a:r>
              <a:rPr lang="en-US" smtClean="0"/>
              <a:t> </a:t>
            </a:r>
            <a:r>
              <a:rPr lang="en-US" sz="2400" smtClean="0">
                <a:latin typeface="Times New Roman" pitchFamily="18" charset="0"/>
                <a:cs typeface="Times New Roman" pitchFamily="18" charset="0"/>
              </a:rPr>
              <a:t>X = {x : n ∈ N, x = 2n, n &lt; 4} ,Y = {x : x is an even number less than 10}.</a:t>
            </a:r>
          </a:p>
          <a:p>
            <a:pPr marL="457200" indent="-457200">
              <a:buFontTx/>
              <a:buNone/>
              <a:defRPr/>
            </a:pPr>
            <a:r>
              <a:rPr lang="en-US" sz="2400" smtClean="0">
                <a:latin typeface="Times New Roman" pitchFamily="18" charset="0"/>
                <a:cs typeface="Times New Roman" pitchFamily="18" charset="0"/>
              </a:rPr>
              <a:t>3. </a:t>
            </a:r>
            <a:r>
              <a:rPr lang="en-US" sz="2400" b="1" smtClean="0">
                <a:latin typeface="Times New Roman" pitchFamily="18" charset="0"/>
                <a:cs typeface="Times New Roman" pitchFamily="18" charset="0"/>
              </a:rPr>
              <a:t>M</a:t>
            </a:r>
            <a:r>
              <a:rPr lang="en-US" sz="2400" smtClean="0">
                <a:latin typeface="Times New Roman" pitchFamily="18" charset="0"/>
                <a:cs typeface="Times New Roman" pitchFamily="18" charset="0"/>
              </a:rPr>
              <a:t> = {x : x is natural number and multiple of 3},</a:t>
            </a:r>
            <a:r>
              <a:rPr lang="en-US" sz="2400" b="1" smtClean="0">
                <a:latin typeface="Times New Roman" pitchFamily="18" charset="0"/>
                <a:cs typeface="Times New Roman" pitchFamily="18" charset="0"/>
              </a:rPr>
              <a:t>N</a:t>
            </a:r>
            <a:r>
              <a:rPr lang="en-US" sz="2400" smtClean="0">
                <a:latin typeface="Times New Roman" pitchFamily="18" charset="0"/>
                <a:cs typeface="Times New Roman" pitchFamily="18" charset="0"/>
              </a:rPr>
              <a:t> = {x : x is a prime number less than 19}.</a:t>
            </a:r>
          </a:p>
          <a:p>
            <a:pPr marL="457200" indent="-457200">
              <a:buFontTx/>
              <a:buNone/>
              <a:defRPr/>
            </a:pPr>
            <a:r>
              <a:rPr lang="en-US" sz="2400" smtClean="0">
                <a:latin typeface="Times New Roman" pitchFamily="18" charset="0"/>
                <a:cs typeface="Times New Roman" pitchFamily="18" charset="0"/>
              </a:rPr>
              <a:t>4. </a:t>
            </a:r>
            <a:r>
              <a:rPr lang="en-US" sz="2400" b="1" smtClean="0">
                <a:latin typeface="Times New Roman" pitchFamily="18" charset="0"/>
                <a:cs typeface="Times New Roman" pitchFamily="18" charset="0"/>
              </a:rPr>
              <a:t>D</a:t>
            </a:r>
            <a:r>
              <a:rPr lang="en-US" sz="2400" smtClean="0">
                <a:latin typeface="Times New Roman" pitchFamily="18" charset="0"/>
                <a:cs typeface="Times New Roman" pitchFamily="18" charset="0"/>
              </a:rPr>
              <a:t> = {x : x is an integer -3 &lt; x &lt; 3} ,</a:t>
            </a:r>
            <a:r>
              <a:rPr lang="en-US" sz="2400" b="1" smtClean="0">
                <a:latin typeface="Times New Roman" pitchFamily="18" charset="0"/>
                <a:cs typeface="Times New Roman" pitchFamily="18" charset="0"/>
              </a:rPr>
              <a:t>E</a:t>
            </a:r>
            <a:r>
              <a:rPr lang="en-US" sz="2400" smtClean="0">
                <a:latin typeface="Times New Roman" pitchFamily="18" charset="0"/>
                <a:cs typeface="Times New Roman" pitchFamily="18" charset="0"/>
              </a:rPr>
              <a:t> = {x : x is a factor of 8}.</a:t>
            </a:r>
          </a:p>
          <a:p>
            <a:pPr marL="457200" indent="-457200">
              <a:buFontTx/>
              <a:buNone/>
              <a:defRPr/>
            </a:pPr>
            <a:r>
              <a:rPr lang="en-US" sz="2400" smtClean="0">
                <a:latin typeface="Times New Roman" pitchFamily="18" charset="0"/>
                <a:cs typeface="Times New Roman" pitchFamily="18" charset="0"/>
              </a:rPr>
              <a:t>5.</a:t>
            </a:r>
            <a:r>
              <a:rPr lang="en-US" sz="2400" b="1" smtClean="0">
                <a:latin typeface="Times New Roman" pitchFamily="18" charset="0"/>
                <a:cs typeface="Times New Roman" pitchFamily="18" charset="0"/>
              </a:rPr>
              <a:t>G</a:t>
            </a:r>
            <a:r>
              <a:rPr lang="en-US" sz="2400" smtClean="0">
                <a:latin typeface="Times New Roman" pitchFamily="18" charset="0"/>
                <a:cs typeface="Times New Roman" pitchFamily="18" charset="0"/>
              </a:rPr>
              <a:t> = {x : x ∈ N, x &lt; 7}, </a:t>
            </a:r>
            <a:r>
              <a:rPr lang="en-US" sz="2400" b="1" smtClean="0">
                <a:latin typeface="Times New Roman" pitchFamily="18" charset="0"/>
                <a:cs typeface="Times New Roman" pitchFamily="18" charset="0"/>
              </a:rPr>
              <a:t>H</a:t>
            </a:r>
            <a:r>
              <a:rPr lang="en-US" sz="2400" smtClean="0">
                <a:latin typeface="Times New Roman" pitchFamily="18" charset="0"/>
                <a:cs typeface="Times New Roman" pitchFamily="18" charset="0"/>
              </a:rPr>
              <a:t> = {x : x ∈ Z, -2 ≤ x ≤ 3}.</a:t>
            </a:r>
          </a:p>
          <a:p>
            <a:pPr marL="457200" indent="-457200">
              <a:buFontTx/>
              <a:buNone/>
              <a:defRPr/>
            </a:pPr>
            <a:br>
              <a:rPr lang="en-US" sz="2400" smtClean="0">
                <a:latin typeface="Times New Roman" pitchFamily="18" charset="0"/>
                <a:cs typeface="Times New Roman" pitchFamily="18" charset="0"/>
              </a:rPr>
            </a:br>
            <a:endParaRPr lang="en-US" sz="2400" smtClean="0">
              <a:latin typeface="Times New Roman" pitchFamily="18" charset="0"/>
              <a:cs typeface="Times New Roman" pitchFamily="18" charset="0"/>
            </a:endParaRPr>
          </a:p>
          <a:p>
            <a:pPr>
              <a:defRPr/>
            </a:pPr>
            <a:endParaRPr lang="en-US" sz="2400">
              <a:latin typeface="Times New Roman" pitchFamily="18" charset="0"/>
              <a:cs typeface="Times New Roman" pitchFamily="18" charset="0"/>
            </a:endParaRPr>
          </a:p>
        </p:txBody>
      </p:sp>
      <p:sp>
        <p:nvSpPr>
          <p:cNvPr id="64516" name="Slide Number Placeholder 3"/>
          <p:cNvSpPr>
            <a:spLocks noGrp="1"/>
          </p:cNvSpPr>
          <p:nvPr>
            <p:ph type="sldNum" sz="quarter" idx="11"/>
          </p:nvPr>
        </p:nvSpPr>
        <p:spPr>
          <a:noFill/>
        </p:spPr>
        <p:txBody>
          <a:bodyPr/>
          <a:lstStyle/>
          <a:p>
            <a:fld id="{77309C23-2160-452C-BACA-27728173648F}" type="slidenum">
              <a:rPr lang="en-US"/>
              <a:t>39</a:t>
            </a:fld>
            <a:endParaRPr lang="en-US"/>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8434" name="Title 1"/>
          <p:cNvSpPr>
            <a:spLocks noGrp="1"/>
          </p:cNvSpPr>
          <p:nvPr>
            <p:ph type="title"/>
          </p:nvPr>
        </p:nvSpPr>
        <p:spPr>
          <a:xfrm>
            <a:off x="457200" y="228600"/>
            <a:ext cx="8229600" cy="533400"/>
          </a:xfrm>
        </p:spPr>
        <p:txBody>
          <a:bodyPr/>
          <a:lstStyle/>
          <a:p>
            <a:r>
              <a:rPr lang="en-US" sz="2400" smtClean="0">
                <a:latin typeface="Times New Roman" pitchFamily="18" charset="0"/>
                <a:cs typeface="Times New Roman" pitchFamily="18" charset="0"/>
              </a:rPr>
              <a:t>Why Sets?</a:t>
            </a:r>
          </a:p>
        </p:txBody>
      </p:sp>
      <p:sp>
        <p:nvSpPr>
          <p:cNvPr id="18435" name="Content Placeholder 2"/>
          <p:cNvSpPr>
            <a:spLocks noGrp="1"/>
          </p:cNvSpPr>
          <p:nvPr>
            <p:ph idx="1"/>
          </p:nvPr>
        </p:nvSpPr>
        <p:spPr>
          <a:xfrm>
            <a:off x="381000" y="990600"/>
            <a:ext cx="8229600" cy="4800600"/>
          </a:xfrm>
        </p:spPr>
        <p:txBody>
          <a:bodyPr/>
          <a:lstStyle/>
          <a:p>
            <a:pPr algn="just">
              <a:buFontTx/>
              <a:buNone/>
            </a:pPr>
            <a:r>
              <a:rPr lang="en-US" sz="2400" smtClean="0">
                <a:latin typeface="Times New Roman" pitchFamily="18" charset="0"/>
                <a:cs typeface="Times New Roman" pitchFamily="18" charset="0"/>
              </a:rPr>
              <a:t>Discrete structures are built using sets , they are :</a:t>
            </a:r>
          </a:p>
          <a:p>
            <a:pPr algn="just"/>
            <a:r>
              <a:rPr lang="en-US" sz="2400" smtClean="0">
                <a:latin typeface="Times New Roman" pitchFamily="18" charset="0"/>
                <a:cs typeface="Times New Roman" pitchFamily="18" charset="0"/>
              </a:rPr>
              <a:t>Programming Language: uses Data types</a:t>
            </a:r>
          </a:p>
          <a:p>
            <a:pPr algn="just"/>
            <a:r>
              <a:rPr lang="en-US" sz="2400" smtClean="0">
                <a:latin typeface="Times New Roman" pitchFamily="18" charset="0"/>
                <a:cs typeface="Times New Roman" pitchFamily="18" charset="0"/>
              </a:rPr>
              <a:t>Combinations: unordered collections of objects used extensively in counting</a:t>
            </a:r>
            <a:r>
              <a:rPr lang="en-US" sz="2400" smtClean="0">
                <a:solidFill>
                  <a:srgbClr val="FF0000"/>
                </a:solidFill>
                <a:latin typeface="Times New Roman" pitchFamily="18" charset="0"/>
                <a:cs typeface="Times New Roman" pitchFamily="18" charset="0"/>
              </a:rPr>
              <a:t>(Computer Networks) </a:t>
            </a:r>
          </a:p>
          <a:p>
            <a:pPr algn="just"/>
            <a:r>
              <a:rPr lang="en-US" sz="2400" smtClean="0">
                <a:latin typeface="Times New Roman" pitchFamily="18" charset="0"/>
                <a:cs typeface="Times New Roman" pitchFamily="18" charset="0"/>
              </a:rPr>
              <a:t>Relations: sets of ordered pairs that represent relationships between objects</a:t>
            </a:r>
            <a:r>
              <a:rPr lang="en-US" sz="2400" smtClean="0">
                <a:solidFill>
                  <a:srgbClr val="FF0000"/>
                </a:solidFill>
                <a:latin typeface="Times New Roman" pitchFamily="18" charset="0"/>
                <a:cs typeface="Times New Roman" pitchFamily="18" charset="0"/>
              </a:rPr>
              <a:t>(Database Management system)</a:t>
            </a:r>
          </a:p>
          <a:p>
            <a:pPr algn="just"/>
            <a:r>
              <a:rPr lang="en-US" sz="2400" smtClean="0">
                <a:latin typeface="Times New Roman" pitchFamily="18" charset="0"/>
                <a:cs typeface="Times New Roman" pitchFamily="18" charset="0"/>
              </a:rPr>
              <a:t> Graphs: sets of vertices and edges that connect vertices</a:t>
            </a:r>
            <a:r>
              <a:rPr lang="en-US" sz="2400" smtClean="0">
                <a:solidFill>
                  <a:srgbClr val="FF0000"/>
                </a:solidFill>
                <a:latin typeface="Times New Roman" pitchFamily="18" charset="0"/>
                <a:cs typeface="Times New Roman" pitchFamily="18" charset="0"/>
              </a:rPr>
              <a:t>(Computer Networks)</a:t>
            </a:r>
          </a:p>
          <a:p>
            <a:pPr algn="just"/>
            <a:r>
              <a:rPr lang="en-US" sz="2400" smtClean="0">
                <a:latin typeface="Times New Roman" pitchFamily="18" charset="0"/>
                <a:cs typeface="Times New Roman" pitchFamily="18" charset="0"/>
              </a:rPr>
              <a:t>  Finite state machines: used to model computing machines.</a:t>
            </a:r>
            <a:r>
              <a:rPr lang="en-US" sz="2400" smtClean="0">
                <a:solidFill>
                  <a:srgbClr val="FF0000"/>
                </a:solidFill>
                <a:latin typeface="Times New Roman" pitchFamily="18" charset="0"/>
                <a:cs typeface="Times New Roman" pitchFamily="18" charset="0"/>
              </a:rPr>
              <a:t>(Theory of Computations) </a:t>
            </a:r>
          </a:p>
        </p:txBody>
      </p:sp>
      <p:sp>
        <p:nvSpPr>
          <p:cNvPr id="18436" name="Slide Number Placeholder 3"/>
          <p:cNvSpPr>
            <a:spLocks noGrp="1"/>
          </p:cNvSpPr>
          <p:nvPr>
            <p:ph type="sldNum" sz="quarter" idx="11"/>
          </p:nvPr>
        </p:nvSpPr>
        <p:spPr>
          <a:noFill/>
        </p:spPr>
        <p:txBody>
          <a:bodyPr/>
          <a:lstStyle/>
          <a:p>
            <a:fld id="{B830F130-E8F9-4852-9C39-F64153F1E27D}" type="slidenum">
              <a:rPr lang="en-US"/>
              <a:t>4</a:t>
            </a:fld>
            <a:endParaRPr lang="en-US"/>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5538" name="Title 1"/>
          <p:cNvSpPr>
            <a:spLocks noGrp="1"/>
          </p:cNvSpPr>
          <p:nvPr>
            <p:ph type="title"/>
          </p:nvPr>
        </p:nvSpPr>
        <p:spPr>
          <a:xfrm>
            <a:off x="685800" y="304800"/>
            <a:ext cx="8229600" cy="838200"/>
          </a:xfrm>
        </p:spPr>
        <p:txBody>
          <a:bodyPr/>
          <a:lstStyle/>
          <a:p>
            <a:r>
              <a:rPr lang="en-US" sz="2400" smtClean="0">
                <a:latin typeface="Times New Roman" pitchFamily="18" charset="0"/>
                <a:cs typeface="Times New Roman" pitchFamily="18" charset="0"/>
              </a:rPr>
              <a:t>Activity</a:t>
            </a:r>
          </a:p>
        </p:txBody>
      </p:sp>
      <p:sp>
        <p:nvSpPr>
          <p:cNvPr id="65539" name="Content Placeholder 2"/>
          <p:cNvSpPr>
            <a:spLocks noGrp="1"/>
          </p:cNvSpPr>
          <p:nvPr>
            <p:ph idx="1"/>
          </p:nvPr>
        </p:nvSpPr>
        <p:spPr>
          <a:xfrm>
            <a:off x="457200" y="1066800"/>
            <a:ext cx="8229600" cy="5059363"/>
          </a:xfrm>
        </p:spPr>
        <p:txBody>
          <a:bodyPr/>
          <a:lstStyle/>
          <a:p>
            <a:pPr algn="just">
              <a:buFontTx/>
              <a:buNone/>
            </a:pPr>
            <a:r>
              <a:rPr lang="en-US" sz="2400" smtClean="0"/>
              <a:t>1. </a:t>
            </a:r>
            <a:r>
              <a:rPr lang="en-US" sz="2400" smtClean="0">
                <a:latin typeface="Times New Roman" pitchFamily="18" charset="0"/>
                <a:cs typeface="Times New Roman" pitchFamily="18" charset="0"/>
              </a:rPr>
              <a:t>Find the intersection of each of the following pairs of sets.</a:t>
            </a:r>
          </a:p>
          <a:p>
            <a:pPr algn="just">
              <a:buFontTx/>
              <a:buNone/>
            </a:pPr>
            <a:r>
              <a:rPr lang="en-US" sz="2400" smtClean="0">
                <a:latin typeface="Times New Roman" pitchFamily="18" charset="0"/>
                <a:cs typeface="Times New Roman" pitchFamily="18" charset="0"/>
              </a:rPr>
              <a:t>(a) A = {1, 4, 9, 16}, </a:t>
            </a:r>
            <a:r>
              <a:rPr lang="en-US" sz="2400" b="1" smtClean="0">
                <a:latin typeface="Times New Roman" pitchFamily="18" charset="0"/>
                <a:cs typeface="Times New Roman" pitchFamily="18" charset="0"/>
              </a:rPr>
              <a:t>B</a:t>
            </a:r>
            <a:r>
              <a:rPr lang="en-US" sz="2400" smtClean="0">
                <a:latin typeface="Times New Roman" pitchFamily="18" charset="0"/>
                <a:cs typeface="Times New Roman" pitchFamily="18" charset="0"/>
              </a:rPr>
              <a:t> = {3, 6, 9, 12}.</a:t>
            </a:r>
          </a:p>
          <a:p>
            <a:pPr algn="just">
              <a:buFontTx/>
              <a:buNone/>
            </a:pPr>
            <a:r>
              <a:rPr lang="en-US" sz="2400" smtClean="0">
                <a:latin typeface="Times New Roman" pitchFamily="18" charset="0"/>
                <a:cs typeface="Times New Roman" pitchFamily="18" charset="0"/>
              </a:rPr>
              <a:t>(b) </a:t>
            </a:r>
            <a:r>
              <a:rPr lang="en-US" sz="2400" b="1" smtClean="0">
                <a:latin typeface="Times New Roman" pitchFamily="18" charset="0"/>
                <a:cs typeface="Times New Roman" pitchFamily="18" charset="0"/>
              </a:rPr>
              <a:t>C</a:t>
            </a:r>
            <a:r>
              <a:rPr lang="en-US" sz="2400" smtClean="0">
                <a:latin typeface="Times New Roman" pitchFamily="18" charset="0"/>
                <a:cs typeface="Times New Roman" pitchFamily="18" charset="0"/>
              </a:rPr>
              <a:t> = {p, q, r, s}, </a:t>
            </a:r>
            <a:r>
              <a:rPr lang="en-US" sz="2400" b="1" smtClean="0">
                <a:latin typeface="Times New Roman" pitchFamily="18" charset="0"/>
                <a:cs typeface="Times New Roman" pitchFamily="18" charset="0"/>
              </a:rPr>
              <a:t>D</a:t>
            </a:r>
            <a:r>
              <a:rPr lang="en-US" sz="2400" smtClean="0">
                <a:latin typeface="Times New Roman" pitchFamily="18" charset="0"/>
                <a:cs typeface="Times New Roman" pitchFamily="18" charset="0"/>
              </a:rPr>
              <a:t> = {a, b} .</a:t>
            </a:r>
          </a:p>
          <a:p>
            <a:pPr algn="just">
              <a:buFontTx/>
              <a:buNone/>
            </a:pPr>
            <a:r>
              <a:rPr lang="en-US" sz="2400" smtClean="0">
                <a:latin typeface="Times New Roman" pitchFamily="18" charset="0"/>
                <a:cs typeface="Times New Roman" pitchFamily="18" charset="0"/>
              </a:rPr>
              <a:t>(c) </a:t>
            </a:r>
            <a:r>
              <a:rPr lang="en-US" sz="2400" b="1" smtClean="0">
                <a:latin typeface="Times New Roman" pitchFamily="18" charset="0"/>
                <a:cs typeface="Times New Roman" pitchFamily="18" charset="0"/>
              </a:rPr>
              <a:t>P</a:t>
            </a:r>
            <a:r>
              <a:rPr lang="en-US" sz="2400" smtClean="0">
                <a:latin typeface="Times New Roman" pitchFamily="18" charset="0"/>
                <a:cs typeface="Times New Roman" pitchFamily="18" charset="0"/>
              </a:rPr>
              <a:t> = {x : n ∈ N, x = 3n   n&lt; 3},</a:t>
            </a:r>
            <a:r>
              <a:rPr lang="en-US" sz="2400" b="1" smtClean="0">
                <a:latin typeface="Times New Roman" pitchFamily="18" charset="0"/>
                <a:cs typeface="Times New Roman" pitchFamily="18" charset="0"/>
              </a:rPr>
              <a:t>Q</a:t>
            </a:r>
            <a:r>
              <a:rPr lang="en-US" sz="2400" smtClean="0">
                <a:latin typeface="Times New Roman" pitchFamily="18" charset="0"/>
                <a:cs typeface="Times New Roman" pitchFamily="18" charset="0"/>
              </a:rPr>
              <a:t> = {x : x ∈ N   x &lt; 7}.</a:t>
            </a:r>
          </a:p>
          <a:p>
            <a:pPr algn="just">
              <a:buFontTx/>
              <a:buNone/>
            </a:pPr>
            <a:r>
              <a:rPr lang="en-US" sz="2400" smtClean="0">
                <a:latin typeface="Times New Roman" pitchFamily="18" charset="0"/>
                <a:cs typeface="Times New Roman" pitchFamily="18" charset="0"/>
              </a:rPr>
              <a:t>(d) </a:t>
            </a:r>
            <a:r>
              <a:rPr lang="en-US" sz="2400" b="1" smtClean="0">
                <a:latin typeface="Times New Roman" pitchFamily="18" charset="0"/>
                <a:cs typeface="Times New Roman" pitchFamily="18" charset="0"/>
              </a:rPr>
              <a:t>X</a:t>
            </a:r>
            <a:r>
              <a:rPr lang="en-US" sz="2400" smtClean="0">
                <a:latin typeface="Times New Roman" pitchFamily="18" charset="0"/>
                <a:cs typeface="Times New Roman" pitchFamily="18" charset="0"/>
              </a:rPr>
              <a:t> = {x : x is a letter of the word ‘</a:t>
            </a:r>
            <a:r>
              <a:rPr lang="en-US" sz="2400" b="1" smtClean="0">
                <a:latin typeface="Times New Roman" pitchFamily="18" charset="0"/>
                <a:cs typeface="Times New Roman" pitchFamily="18" charset="0"/>
              </a:rPr>
              <a:t>LOYAL</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Y</a:t>
            </a:r>
            <a:r>
              <a:rPr lang="en-US" sz="2400" smtClean="0">
                <a:latin typeface="Times New Roman" pitchFamily="18" charset="0"/>
                <a:cs typeface="Times New Roman" pitchFamily="18" charset="0"/>
              </a:rPr>
              <a:t> = {x : x is a letter in the word ‘</a:t>
            </a:r>
            <a:r>
              <a:rPr lang="en-US" sz="2400" b="1" smtClean="0">
                <a:latin typeface="Times New Roman" pitchFamily="18" charset="0"/>
                <a:cs typeface="Times New Roman" pitchFamily="18" charset="0"/>
              </a:rPr>
              <a:t>FLOW</a:t>
            </a:r>
            <a:r>
              <a:rPr lang="en-US" sz="2400" smtClean="0">
                <a:latin typeface="Times New Roman" pitchFamily="18" charset="0"/>
                <a:cs typeface="Times New Roman" pitchFamily="18" charset="0"/>
              </a:rPr>
              <a:t>’}.</a:t>
            </a:r>
          </a:p>
          <a:p>
            <a:pPr algn="just">
              <a:buFontTx/>
              <a:buNone/>
            </a:pPr>
            <a:r>
              <a:rPr lang="en-US" sz="2400" smtClean="0">
                <a:latin typeface="Times New Roman" pitchFamily="18" charset="0"/>
                <a:cs typeface="Times New Roman" pitchFamily="18" charset="0"/>
              </a:rPr>
              <a:t>(e) </a:t>
            </a:r>
            <a:r>
              <a:rPr lang="en-US" sz="2400" b="1" smtClean="0">
                <a:latin typeface="Times New Roman" pitchFamily="18" charset="0"/>
                <a:cs typeface="Times New Roman" pitchFamily="18" charset="0"/>
              </a:rPr>
              <a:t>G</a:t>
            </a:r>
            <a:r>
              <a:rPr lang="en-US" sz="2400" smtClean="0">
                <a:latin typeface="Times New Roman" pitchFamily="18" charset="0"/>
                <a:cs typeface="Times New Roman" pitchFamily="18" charset="0"/>
              </a:rPr>
              <a:t> = {x : x = n2, when n ∈ N} ,</a:t>
            </a:r>
            <a:r>
              <a:rPr lang="en-US" sz="2400" b="1" smtClean="0">
                <a:latin typeface="Times New Roman" pitchFamily="18" charset="0"/>
                <a:cs typeface="Times New Roman" pitchFamily="18" charset="0"/>
              </a:rPr>
              <a:t>H</a:t>
            </a:r>
            <a:r>
              <a:rPr lang="en-US" sz="2400" smtClean="0">
                <a:latin typeface="Times New Roman" pitchFamily="18" charset="0"/>
                <a:cs typeface="Times New Roman" pitchFamily="18" charset="0"/>
              </a:rPr>
              <a:t> = {x : x = 4n, when n ∈ W   n &lt; 5}.</a:t>
            </a:r>
          </a:p>
          <a:p>
            <a:pPr algn="just">
              <a:buFontTx/>
              <a:buNone/>
            </a:pPr>
            <a:r>
              <a:rPr lang="en-US" sz="2400" smtClean="0">
                <a:latin typeface="Times New Roman" pitchFamily="18" charset="0"/>
                <a:cs typeface="Times New Roman" pitchFamily="18" charset="0"/>
              </a:rPr>
              <a:t> </a:t>
            </a:r>
            <a:br>
              <a:rPr lang="en-US" sz="2400" smtClean="0">
                <a:latin typeface="Times New Roman" pitchFamily="18" charset="0"/>
                <a:cs typeface="Times New Roman" pitchFamily="18" charset="0"/>
              </a:rPr>
            </a:br>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p:txBody>
      </p:sp>
      <p:sp>
        <p:nvSpPr>
          <p:cNvPr id="65540" name="Slide Number Placeholder 3"/>
          <p:cNvSpPr>
            <a:spLocks noGrp="1"/>
          </p:cNvSpPr>
          <p:nvPr>
            <p:ph type="sldNum" sz="quarter" idx="11"/>
          </p:nvPr>
        </p:nvSpPr>
        <p:spPr>
          <a:noFill/>
        </p:spPr>
        <p:txBody>
          <a:bodyPr/>
          <a:lstStyle/>
          <a:p>
            <a:fld id="{62BC618B-A09D-4980-A6A0-5C7B0A2B594E}" type="slidenum">
              <a:rPr lang="en-US"/>
              <a:t>40</a:t>
            </a:fld>
            <a:endParaRPr lang="en-US"/>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6562" name="Title 1"/>
          <p:cNvSpPr>
            <a:spLocks noGrp="1"/>
          </p:cNvSpPr>
          <p:nvPr>
            <p:ph type="title"/>
          </p:nvPr>
        </p:nvSpPr>
        <p:spPr>
          <a:xfrm>
            <a:off x="609600" y="152400"/>
            <a:ext cx="8229600" cy="457200"/>
          </a:xfrm>
        </p:spPr>
        <p:txBody>
          <a:bodyPr/>
          <a:lstStyle/>
          <a:p>
            <a:r>
              <a:rPr lang="en-US" sz="2400" smtClean="0">
                <a:latin typeface="Times New Roman" pitchFamily="18" charset="0"/>
                <a:cs typeface="Times New Roman" pitchFamily="18" charset="0"/>
              </a:rPr>
              <a:t>Activity</a:t>
            </a:r>
          </a:p>
        </p:txBody>
      </p:sp>
      <p:sp>
        <p:nvSpPr>
          <p:cNvPr id="3" name="Content Placeholder 2"/>
          <p:cNvSpPr>
            <a:spLocks noGrp="1"/>
          </p:cNvSpPr>
          <p:nvPr>
            <p:ph idx="1"/>
          </p:nvPr>
        </p:nvSpPr>
        <p:spPr>
          <a:xfrm>
            <a:off x="228600" y="762000"/>
            <a:ext cx="8915400" cy="5562600"/>
          </a:xfrm>
        </p:spPr>
        <p:txBody>
          <a:bodyPr/>
          <a:lstStyle/>
          <a:p>
            <a:pPr marL="457200" indent="-457200" algn="just">
              <a:buFontTx/>
              <a:buAutoNum type="arabicPeriod"/>
              <a:defRPr/>
            </a:pPr>
            <a:r>
              <a:rPr lang="en-US" sz="2400" smtClean="0">
                <a:latin typeface="Times New Roman" pitchFamily="18" charset="0"/>
                <a:cs typeface="Times New Roman" pitchFamily="18" charset="0"/>
              </a:rPr>
              <a:t>If A = {a, b, c, d}   B = {b, c, d, e}   C = {c, d, e, f}   D = {d, e, f, g}, find (a) A – B (b) B – C (c) C – D (d) D – A (e) B - A </a:t>
            </a:r>
          </a:p>
          <a:p>
            <a:pPr marL="457200" indent="-457200" algn="just">
              <a:buFontTx/>
              <a:buNone/>
              <a:defRPr/>
            </a:pPr>
            <a:r>
              <a:rPr lang="en-US" sz="2400" smtClean="0">
                <a:latin typeface="Times New Roman" pitchFamily="18" charset="0"/>
                <a:cs typeface="Times New Roman" pitchFamily="18" charset="0"/>
              </a:rPr>
              <a:t>2.. Let U = {1, 2, 3, 4, 5, 6, 7, 8, 9, 10},A = {1, 2, 4, 6, 8, 10}</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B = {1, 3, 5, 7, 8, 9}Find: (a) A‘ (b) B‘ (c) A' ∪ B’,(d) A' ∩ B‘</a:t>
            </a:r>
          </a:p>
          <a:p>
            <a:pPr marL="457200" indent="-457200" algn="just">
              <a:buFontTx/>
              <a:buNone/>
              <a:defRPr/>
            </a:pPr>
            <a:r>
              <a:rPr lang="en-US" sz="2400" smtClean="0">
                <a:latin typeface="Times New Roman" pitchFamily="18" charset="0"/>
                <a:cs typeface="Times New Roman" pitchFamily="18" charset="0"/>
              </a:rPr>
              <a:t>     (e)show(A ∪ B)' = A' ∩ B‘.</a:t>
            </a:r>
          </a:p>
          <a:p>
            <a:pPr marL="457200" indent="-457200" algn="just">
              <a:buFontTx/>
              <a:buNone/>
              <a:defRPr/>
            </a:pPr>
            <a:r>
              <a:rPr lang="en-US" sz="2400" smtClean="0">
                <a:latin typeface="Times New Roman" pitchFamily="18" charset="0"/>
                <a:cs typeface="Times New Roman" pitchFamily="18" charset="0"/>
              </a:rPr>
              <a:t>3.</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Find the complement of the following sets if universal set is the set of natural numbers.</a:t>
            </a:r>
          </a:p>
          <a:p>
            <a:pPr>
              <a:buFontTx/>
              <a:buNone/>
              <a:defRPr/>
            </a:pPr>
            <a:r>
              <a:rPr lang="en-US" sz="2400" smtClean="0">
                <a:latin typeface="Times New Roman" pitchFamily="18" charset="0"/>
                <a:cs typeface="Times New Roman" pitchFamily="18" charset="0"/>
              </a:rPr>
              <a:t>   (a) {x : x is a prime number},(b) {x : x is a multiple of 2},(c) {x : x is a perfect cube},(d) {x : x ≥ 10} ,(e) {x : x </a:t>
            </a:r>
            <a:r>
              <a:rPr lang="az-Cyrl-AZ" sz="2400" smtClean="0">
                <a:latin typeface="Times New Roman" pitchFamily="18" charset="0"/>
                <a:cs typeface="Times New Roman" pitchFamily="18" charset="0"/>
              </a:rPr>
              <a:t>Є </a:t>
            </a:r>
            <a:r>
              <a:rPr lang="en-US" sz="2400" smtClean="0">
                <a:latin typeface="Times New Roman" pitchFamily="18" charset="0"/>
                <a:cs typeface="Times New Roman" pitchFamily="18" charset="0"/>
              </a:rPr>
              <a:t>N, 5x + 1 &gt; 20}</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(f) {x : x is an odd natural number}.</a:t>
            </a:r>
          </a:p>
          <a:p>
            <a:pPr>
              <a:buFontTx/>
              <a:buNone/>
              <a:defRPr/>
            </a:pPr>
            <a:r>
              <a:rPr lang="en-US" sz="2400" smtClean="0">
                <a:latin typeface="Times New Roman" pitchFamily="18" charset="0"/>
                <a:cs typeface="Times New Roman" pitchFamily="18" charset="0"/>
              </a:rPr>
              <a:t>4</a:t>
            </a:r>
            <a:r>
              <a:rPr lang="en-US" sz="2400" b="1" smtClean="0">
                <a:latin typeface="Times New Roman" pitchFamily="18" charset="0"/>
                <a:cs typeface="Times New Roman" pitchFamily="18" charset="0"/>
              </a:rPr>
              <a:t> If U = {a, b, c, d, e, f} find the complement of the following.</a:t>
            </a:r>
            <a:endParaRPr lang="en-US" sz="2400" smtClean="0">
              <a:latin typeface="Times New Roman" pitchFamily="18" charset="0"/>
              <a:cs typeface="Times New Roman" pitchFamily="18" charset="0"/>
            </a:endParaRPr>
          </a:p>
          <a:p>
            <a:pPr>
              <a:buFontTx/>
              <a:buNone/>
              <a:defRPr/>
            </a:pPr>
            <a:r>
              <a:rPr lang="en-US" sz="2400" smtClean="0">
                <a:latin typeface="Times New Roman" pitchFamily="18" charset="0"/>
                <a:cs typeface="Times New Roman" pitchFamily="18" charset="0"/>
              </a:rPr>
              <a:t>   (a) </a:t>
            </a:r>
            <a:r>
              <a:rPr lang="en-US" sz="2400" b="1" smtClean="0">
                <a:latin typeface="Times New Roman" pitchFamily="18" charset="0"/>
                <a:cs typeface="Times New Roman" pitchFamily="18" charset="0"/>
              </a:rPr>
              <a:t>A</a:t>
            </a:r>
            <a:r>
              <a:rPr lang="en-US" sz="2400" smtClean="0">
                <a:latin typeface="Times New Roman" pitchFamily="18" charset="0"/>
                <a:cs typeface="Times New Roman" pitchFamily="18" charset="0"/>
              </a:rPr>
              <a:t> = { },(b) </a:t>
            </a:r>
            <a:r>
              <a:rPr lang="en-US" sz="2400" b="1" smtClean="0">
                <a:latin typeface="Times New Roman" pitchFamily="18" charset="0"/>
                <a:cs typeface="Times New Roman" pitchFamily="18" charset="0"/>
              </a:rPr>
              <a:t>B</a:t>
            </a:r>
            <a:r>
              <a:rPr lang="en-US" sz="2400" smtClean="0">
                <a:latin typeface="Times New Roman" pitchFamily="18" charset="0"/>
                <a:cs typeface="Times New Roman" pitchFamily="18" charset="0"/>
              </a:rPr>
              <a:t> = {c, d, f} (c) </a:t>
            </a:r>
            <a:r>
              <a:rPr lang="en-US" sz="2400" b="1" smtClean="0">
                <a:latin typeface="Times New Roman" pitchFamily="18" charset="0"/>
                <a:cs typeface="Times New Roman" pitchFamily="18" charset="0"/>
              </a:rPr>
              <a:t>D</a:t>
            </a:r>
            <a:r>
              <a:rPr lang="en-US" sz="2400" smtClean="0">
                <a:latin typeface="Times New Roman" pitchFamily="18" charset="0"/>
                <a:cs typeface="Times New Roman" pitchFamily="18" charset="0"/>
              </a:rPr>
              <a:t> = {a, b, c, d, e, f},(d) </a:t>
            </a:r>
            <a:r>
              <a:rPr lang="en-US" sz="2400" b="1" smtClean="0">
                <a:latin typeface="Times New Roman" pitchFamily="18" charset="0"/>
                <a:cs typeface="Times New Roman" pitchFamily="18" charset="0"/>
              </a:rPr>
              <a:t>C</a:t>
            </a:r>
            <a:r>
              <a:rPr lang="en-US" sz="2400" smtClean="0">
                <a:latin typeface="Times New Roman" pitchFamily="18" charset="0"/>
                <a:cs typeface="Times New Roman" pitchFamily="18" charset="0"/>
              </a:rPr>
              <a:t> = {a, b, d}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e) </a:t>
            </a:r>
            <a:r>
              <a:rPr lang="en-US" sz="2400" b="1" smtClean="0">
                <a:latin typeface="Times New Roman" pitchFamily="18" charset="0"/>
                <a:cs typeface="Times New Roman" pitchFamily="18" charset="0"/>
              </a:rPr>
              <a:t>E</a:t>
            </a:r>
            <a:r>
              <a:rPr lang="en-US" sz="2400" smtClean="0">
                <a:latin typeface="Times New Roman" pitchFamily="18" charset="0"/>
                <a:cs typeface="Times New Roman" pitchFamily="18" charset="0"/>
              </a:rPr>
              <a:t> = {b, c} ,(f) </a:t>
            </a:r>
            <a:r>
              <a:rPr lang="en-US" sz="2400" b="1" smtClean="0">
                <a:latin typeface="Times New Roman" pitchFamily="18" charset="0"/>
                <a:cs typeface="Times New Roman" pitchFamily="18" charset="0"/>
              </a:rPr>
              <a:t>F</a:t>
            </a:r>
            <a:r>
              <a:rPr lang="en-US" sz="2400" smtClean="0">
                <a:latin typeface="Times New Roman" pitchFamily="18" charset="0"/>
                <a:cs typeface="Times New Roman" pitchFamily="18" charset="0"/>
              </a:rPr>
              <a:t> = {a, c, f} </a:t>
            </a:r>
            <a:br>
              <a:rPr lang="en-US" sz="2400" smtClean="0">
                <a:latin typeface="Times New Roman" pitchFamily="18" charset="0"/>
                <a:cs typeface="Times New Roman" pitchFamily="18" charset="0"/>
              </a:rPr>
            </a:br>
            <a:br>
              <a:rPr lang="en-US" sz="2400" smtClean="0">
                <a:latin typeface="Times New Roman" pitchFamily="18" charset="0"/>
                <a:cs typeface="Times New Roman" pitchFamily="18" charset="0"/>
              </a:rPr>
            </a:br>
            <a:br>
              <a:rPr lang="en-US" sz="2400" smtClean="0">
                <a:latin typeface="Times New Roman" pitchFamily="18" charset="0"/>
                <a:cs typeface="Times New Roman" pitchFamily="18" charset="0"/>
              </a:rPr>
            </a:br>
            <a:endParaRPr lang="en-US" sz="2400" smtClean="0">
              <a:latin typeface="Times New Roman" pitchFamily="18" charset="0"/>
              <a:cs typeface="Times New Roman" pitchFamily="18" charset="0"/>
            </a:endParaRPr>
          </a:p>
        </p:txBody>
      </p:sp>
      <p:sp>
        <p:nvSpPr>
          <p:cNvPr id="66564" name="Slide Number Placeholder 3"/>
          <p:cNvSpPr>
            <a:spLocks noGrp="1"/>
          </p:cNvSpPr>
          <p:nvPr>
            <p:ph type="sldNum" sz="quarter" idx="11"/>
          </p:nvPr>
        </p:nvSpPr>
        <p:spPr>
          <a:noFill/>
        </p:spPr>
        <p:txBody>
          <a:bodyPr/>
          <a:lstStyle/>
          <a:p>
            <a:fld id="{D207880D-5751-4627-807D-AF3FC996A59B}" type="slidenum">
              <a:rPr lang="en-US"/>
              <a:t>41</a:t>
            </a:fld>
            <a:endParaRPr lang="en-US"/>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7586" name="Content Placeholder 2"/>
          <p:cNvSpPr>
            <a:spLocks noGrp="1"/>
          </p:cNvSpPr>
          <p:nvPr>
            <p:ph idx="1"/>
          </p:nvPr>
        </p:nvSpPr>
        <p:spPr>
          <a:xfrm>
            <a:off x="228600" y="685800"/>
            <a:ext cx="8763000" cy="5440363"/>
          </a:xfrm>
        </p:spPr>
        <p:txBody>
          <a:bodyPr/>
          <a:lstStyle/>
          <a:p>
            <a:pPr>
              <a:buFontTx/>
              <a:buNone/>
            </a:pPr>
            <a:r>
              <a:rPr lang="en-US" sz="2400" smtClean="0">
                <a:latin typeface="Times New Roman" pitchFamily="18" charset="0"/>
                <a:cs typeface="Times New Roman" pitchFamily="18" charset="0"/>
              </a:rPr>
              <a:t>8. If U = {1, 2, 3, 4, 5, 6} and A = {2, 3, 6}, find</a:t>
            </a:r>
          </a:p>
          <a:p>
            <a:pPr>
              <a:buFontTx/>
              <a:buNone/>
            </a:pPr>
            <a:r>
              <a:rPr lang="en-US" sz="2400" smtClean="0">
                <a:latin typeface="Times New Roman" pitchFamily="18" charset="0"/>
                <a:cs typeface="Times New Roman" pitchFamily="18" charset="0"/>
              </a:rPr>
              <a:t>     (a) A ∪ A‘                (b) ∅ ∩ A </a:t>
            </a:r>
          </a:p>
          <a:p>
            <a:pPr>
              <a:buFontTx/>
              <a:buNone/>
            </a:pPr>
            <a:r>
              <a:rPr lang="en-US" sz="2400" smtClean="0">
                <a:latin typeface="Times New Roman" pitchFamily="18" charset="0"/>
                <a:cs typeface="Times New Roman" pitchFamily="18" charset="0"/>
              </a:rPr>
              <a:t>      (c) A ∩ A’,               (d) U' ∩ A.</a:t>
            </a:r>
          </a:p>
          <a:p>
            <a:pPr>
              <a:buFontTx/>
              <a:buNone/>
            </a:pPr>
            <a:r>
              <a:rPr lang="en-US" sz="2400" smtClean="0">
                <a:latin typeface="Times New Roman" pitchFamily="18" charset="0"/>
                <a:cs typeface="Times New Roman" pitchFamily="18" charset="0"/>
              </a:rPr>
              <a:t>9. Let P = {1, 3, 5, 7}   Q = {3, 7, 9, 11}   R = {1, 5, 8, 11}, then verify the following.</a:t>
            </a:r>
          </a:p>
          <a:p>
            <a:pPr>
              <a:buFontTx/>
              <a:buNone/>
            </a:pPr>
            <a:r>
              <a:rPr lang="en-US" sz="2400" smtClean="0">
                <a:latin typeface="Times New Roman" pitchFamily="18" charset="0"/>
                <a:cs typeface="Times New Roman" pitchFamily="18" charset="0"/>
              </a:rPr>
              <a:t>   (a) P ∪ Q = Q ∪ P,          (b) (P ∪ Q) ∪ R = P ∪ (Q ∪ R) ,</a:t>
            </a:r>
          </a:p>
          <a:p>
            <a:pPr>
              <a:buFontTx/>
              <a:buNone/>
            </a:pPr>
            <a:r>
              <a:rPr lang="en-US" sz="2400" smtClean="0">
                <a:latin typeface="Times New Roman" pitchFamily="18" charset="0"/>
                <a:cs typeface="Times New Roman" pitchFamily="18" charset="0"/>
              </a:rPr>
              <a:t>   (c) P ∩ Q = Q ∩P            (d) (P ∩ Q) ∩ R = P ∩ (Q ∩ R) ,</a:t>
            </a:r>
          </a:p>
          <a:p>
            <a:pPr>
              <a:buFontTx/>
              <a:buNone/>
            </a:pPr>
            <a:r>
              <a:rPr lang="en-US" sz="2400" smtClean="0">
                <a:latin typeface="Times New Roman" pitchFamily="18" charset="0"/>
                <a:cs typeface="Times New Roman" pitchFamily="18" charset="0"/>
              </a:rPr>
              <a:t>   (e) P ∩ (Q ∪ R) = (P ∩ Q) ∪ (P ∩ R) .</a:t>
            </a:r>
          </a:p>
          <a:p>
            <a:pPr>
              <a:buFontTx/>
              <a:buNone/>
            </a:pPr>
            <a:r>
              <a:rPr lang="en-US" sz="2400" smtClean="0">
                <a:latin typeface="Times New Roman" pitchFamily="18" charset="0"/>
                <a:cs typeface="Times New Roman" pitchFamily="18" charset="0"/>
              </a:rPr>
              <a:t>10. Let U = {a, b, c, d, e, f, g},   A = {a, c ,f , g},   B = {f, g, b, d}</a:t>
            </a:r>
          </a:p>
          <a:p>
            <a:pPr>
              <a:buFontTx/>
              <a:buNone/>
            </a:pPr>
            <a:r>
              <a:rPr lang="en-US" sz="2400" smtClean="0">
                <a:latin typeface="Times New Roman" pitchFamily="18" charset="0"/>
                <a:cs typeface="Times New Roman" pitchFamily="18" charset="0"/>
              </a:rPr>
              <a:t>      Verify: (a) (A ∪ B)' = (A' ∩ B') ,     (b) (A ∩ B)' = (A' ∪ B') </a:t>
            </a: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67587" name="Slide Number Placeholder 3"/>
          <p:cNvSpPr>
            <a:spLocks noGrp="1"/>
          </p:cNvSpPr>
          <p:nvPr>
            <p:ph type="sldNum" sz="quarter" idx="11"/>
          </p:nvPr>
        </p:nvSpPr>
        <p:spPr>
          <a:noFill/>
        </p:spPr>
        <p:txBody>
          <a:bodyPr/>
          <a:lstStyle/>
          <a:p>
            <a:fld id="{D0CB4CE6-1437-4BF9-96CB-BCA98F6BBB60}" type="slidenum">
              <a:rPr lang="en-US"/>
              <a:t>42</a:t>
            </a:fld>
            <a:endParaRPr lang="en-US"/>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78850" name="Rectangle 2"/>
          <p:cNvSpPr>
            <a:spLocks noGrp="1" noChangeArrowheads="1"/>
          </p:cNvSpPr>
          <p:nvPr>
            <p:ph type="title"/>
          </p:nvPr>
        </p:nvSpPr>
        <p:spPr>
          <a:xfrm>
            <a:off x="1435100" y="274638"/>
            <a:ext cx="7499350" cy="715962"/>
          </a:xfrm>
        </p:spPr>
        <p:txBody>
          <a:bodyPr/>
          <a:lstStyle/>
          <a:p>
            <a:pPr eaLnBrk="1" hangingPunct="1"/>
            <a:r>
              <a:rPr lang="en-US" sz="3600" smtClean="0">
                <a:solidFill>
                  <a:srgbClr val="FF6600"/>
                </a:solidFill>
                <a:latin typeface="Cambria" pitchFamily="18" charset="0"/>
              </a:rPr>
              <a:t>Functions </a:t>
            </a:r>
          </a:p>
        </p:txBody>
      </p:sp>
      <p:sp>
        <p:nvSpPr>
          <p:cNvPr id="78851" name="Rectangle 3"/>
          <p:cNvSpPr>
            <a:spLocks noGrp="1" noChangeArrowheads="1"/>
          </p:cNvSpPr>
          <p:nvPr>
            <p:ph idx="1"/>
          </p:nvPr>
        </p:nvSpPr>
        <p:spPr>
          <a:xfrm>
            <a:off x="381000" y="914400"/>
            <a:ext cx="8553450" cy="5715000"/>
          </a:xfrm>
        </p:spPr>
        <p:txBody>
          <a:bodyPr/>
          <a:lstStyle/>
          <a:p>
            <a:pPr algn="just" eaLnBrk="1" hangingPunct="1">
              <a:buFont typeface="Wingdings 2" pitchFamily="18" charset="2"/>
              <a:buNone/>
            </a:pPr>
            <a:r>
              <a:rPr lang="en-US" sz="2000" smtClean="0">
                <a:latin typeface="Cambria" pitchFamily="18" charset="0"/>
              </a:rPr>
              <a:t>      Let A and B be nonempty sets. A function f from A to B, is an assignment of exactly one element of B to each element of A. We write f(a)=b if b is the unique element of B assigned by the function f to the element a of A. If f is a function from A to B then it is  denoted as f :A</a:t>
            </a:r>
            <a:r>
              <a:rPr lang="en-US" sz="2000" smtClean="0">
                <a:latin typeface="Cambria" pitchFamily="18" charset="0"/>
                <a:sym typeface="Wingdings" pitchFamily="2" charset="2"/>
              </a:rPr>
              <a:t></a:t>
            </a:r>
            <a:r>
              <a:rPr lang="en-US" sz="2000" smtClean="0">
                <a:latin typeface="Cambria" pitchFamily="18" charset="0"/>
              </a:rPr>
              <a:t>B.</a:t>
            </a:r>
          </a:p>
          <a:p>
            <a:pPr algn="just" eaLnBrk="1" hangingPunct="1">
              <a:buFont typeface="Wingdings 2" pitchFamily="18" charset="2"/>
              <a:buNone/>
            </a:pPr>
            <a:endParaRPr lang="en-US" sz="2000" smtClean="0">
              <a:latin typeface="Cambria" pitchFamily="18" charset="0"/>
            </a:endParaRPr>
          </a:p>
          <a:p>
            <a:pPr algn="just" eaLnBrk="1" hangingPunct="1">
              <a:buFont typeface="Wingdings 2" pitchFamily="18" charset="2"/>
              <a:buNone/>
            </a:pPr>
            <a:endParaRPr lang="en-US" sz="2000" smtClean="0">
              <a:latin typeface="Cambria" pitchFamily="18" charset="0"/>
            </a:endParaRPr>
          </a:p>
          <a:p>
            <a:pPr algn="just" eaLnBrk="1" hangingPunct="1">
              <a:buFont typeface="Wingdings 2" pitchFamily="18" charset="2"/>
              <a:buNone/>
            </a:pPr>
            <a:endParaRPr lang="en-US" sz="2000" smtClean="0">
              <a:latin typeface="Cambria" pitchFamily="18" charset="0"/>
            </a:endParaRPr>
          </a:p>
          <a:p>
            <a:pPr algn="just" eaLnBrk="1" hangingPunct="1">
              <a:buFont typeface="Wingdings 2" pitchFamily="18" charset="2"/>
              <a:buNone/>
            </a:pPr>
            <a:endParaRPr lang="en-US" sz="2000" smtClean="0">
              <a:latin typeface="Cambria" pitchFamily="18" charset="0"/>
            </a:endParaRPr>
          </a:p>
          <a:p>
            <a:pPr algn="just" eaLnBrk="1" hangingPunct="1">
              <a:buFont typeface="Wingdings 2" pitchFamily="18" charset="2"/>
              <a:buNone/>
            </a:pPr>
            <a:endParaRPr lang="en-US" sz="2000" smtClean="0">
              <a:latin typeface="Cambria" pitchFamily="18" charset="0"/>
            </a:endParaRPr>
          </a:p>
          <a:p>
            <a:pPr algn="just" eaLnBrk="1" hangingPunct="1">
              <a:buFont typeface="Wingdings 2" pitchFamily="18" charset="2"/>
              <a:buNone/>
            </a:pPr>
            <a:endParaRPr lang="en-US" sz="2000" smtClean="0">
              <a:latin typeface="Cambria" pitchFamily="18" charset="0"/>
            </a:endParaRPr>
          </a:p>
          <a:p>
            <a:pPr algn="just" eaLnBrk="1" hangingPunct="1">
              <a:buFont typeface="Wingdings 2" pitchFamily="18" charset="2"/>
              <a:buNone/>
            </a:pPr>
            <a:endParaRPr lang="en-US" sz="2000" smtClean="0">
              <a:latin typeface="Cambria" pitchFamily="18" charset="0"/>
            </a:endParaRPr>
          </a:p>
          <a:p>
            <a:pPr algn="just" eaLnBrk="1" hangingPunct="1">
              <a:buFont typeface="Wingdings" pitchFamily="2" charset="2"/>
              <a:buChar char="§"/>
            </a:pPr>
            <a:r>
              <a:rPr lang="en-US" sz="2000" smtClean="0">
                <a:latin typeface="Cambria" pitchFamily="18" charset="0"/>
              </a:rPr>
              <a:t>Assignment  of a grade to a student is an example of function.</a:t>
            </a:r>
          </a:p>
          <a:p>
            <a:pPr algn="just" eaLnBrk="1" hangingPunct="1">
              <a:buFont typeface="Wingdings" pitchFamily="2" charset="2"/>
              <a:buChar char="§"/>
            </a:pPr>
            <a:r>
              <a:rPr lang="en-US" sz="2000" smtClean="0">
                <a:latin typeface="Cambria" pitchFamily="18" charset="0"/>
              </a:rPr>
              <a:t>Multiply by 2 is a simple function.</a:t>
            </a:r>
          </a:p>
          <a:p>
            <a:pPr algn="just" eaLnBrk="1" hangingPunct="1">
              <a:buFont typeface="Wingdings" pitchFamily="2" charset="2"/>
              <a:buChar char="§"/>
            </a:pPr>
            <a:r>
              <a:rPr lang="en-US" sz="2000" smtClean="0">
                <a:latin typeface="Cambria" pitchFamily="18" charset="0"/>
              </a:rPr>
              <a:t>Functions can also be called as mappings or transformations.</a:t>
            </a:r>
          </a:p>
          <a:p>
            <a:pPr algn="just" eaLnBrk="1" hangingPunct="1">
              <a:buFont typeface="Wingdings 2" pitchFamily="18" charset="2"/>
              <a:buNone/>
            </a:pPr>
            <a:endParaRPr lang="en-US" smtClean="0"/>
          </a:p>
        </p:txBody>
      </p:sp>
      <p:sp>
        <p:nvSpPr>
          <p:cNvPr id="78852" name="Slide Number Placeholder 4"/>
          <p:cNvSpPr>
            <a:spLocks noGrp="1"/>
          </p:cNvSpPr>
          <p:nvPr>
            <p:ph type="sldNum" sz="quarter" idx="11"/>
          </p:nvPr>
        </p:nvSpPr>
        <p:spPr>
          <a:noFill/>
        </p:spPr>
        <p:txBody>
          <a:bodyPr/>
          <a:lstStyle/>
          <a:p>
            <a:fld id="{E0FC0CF4-B566-4A39-A24C-8C2BC6735C5E}" type="slidenum">
              <a:rPr lang="en-US"/>
              <a:t>43</a:t>
            </a:fld>
            <a:endParaRPr lang="en-US"/>
          </a:p>
        </p:txBody>
      </p:sp>
      <p:pic>
        <p:nvPicPr>
          <p:cNvPr id="78853" name="Picture 2"/>
          <p:cNvPicPr>
            <a:picLocks noChangeAspect="1" noChangeArrowheads="1"/>
          </p:cNvPicPr>
          <p:nvPr/>
        </p:nvPicPr>
        <p:blipFill>
          <a:blip r:embed="rId2"/>
          <a:stretch>
            <a:fillRect/>
          </a:stretch>
        </p:blipFill>
        <p:spPr bwMode="auto">
          <a:xfrm>
            <a:off x="2590800" y="2514600"/>
            <a:ext cx="3095625" cy="1838325"/>
          </a:xfrm>
          <a:prstGeom prst="rect">
            <a:avLst/>
          </a:prstGeom>
          <a:noFill/>
          <a:ln w="9525">
            <a:noFill/>
            <a:miter lim="800000"/>
          </a:ln>
        </p:spPr>
      </p:pic>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5843" name="Content Placeholder 6"/>
          <p:cNvSpPr>
            <a:spLocks noGrp="1"/>
          </p:cNvSpPr>
          <p:nvPr>
            <p:ph idx="1"/>
          </p:nvPr>
        </p:nvSpPr>
        <p:spPr>
          <a:xfrm>
            <a:off x="685800" y="152400"/>
            <a:ext cx="8458200" cy="6477000"/>
          </a:xfrm>
        </p:spPr>
        <p:txBody>
          <a:bodyPr/>
          <a:lstStyle/>
          <a:p>
            <a:pPr eaLnBrk="1" hangingPunct="1">
              <a:buFont typeface="Wingdings 2" pitchFamily="18" charset="2"/>
              <a:buNone/>
              <a:defRPr/>
            </a:pPr>
            <a:r>
              <a:rPr lang="en-US" sz="2400" b="1" smtClean="0">
                <a:solidFill>
                  <a:schemeClr val="accent3">
                    <a:lumMod val="75000"/>
                  </a:schemeClr>
                </a:solidFill>
                <a:latin typeface="Cambria" pitchFamily="18" charset="0"/>
              </a:rPr>
              <a:t>Definition:</a:t>
            </a:r>
          </a:p>
          <a:p>
            <a:pPr eaLnBrk="1" hangingPunct="1">
              <a:buFont typeface="Wingdings" pitchFamily="2" charset="2"/>
              <a:buChar char="§"/>
              <a:defRPr/>
            </a:pPr>
            <a:r>
              <a:rPr lang="en-US" sz="2400" smtClean="0">
                <a:latin typeface="Cambria" pitchFamily="18" charset="0"/>
              </a:rPr>
              <a:t> If f is a function from A to B, then</a:t>
            </a:r>
          </a:p>
          <a:p>
            <a:pPr lvl="2" eaLnBrk="1" hangingPunct="1">
              <a:lnSpc>
                <a:spcPct val="90000"/>
              </a:lnSpc>
              <a:buFont typeface="Wingdings" pitchFamily="2" charset="2"/>
              <a:buNone/>
              <a:defRPr/>
            </a:pPr>
            <a:r>
              <a:rPr lang="en-US" smtClean="0">
                <a:latin typeface="Cambria" pitchFamily="18" charset="0"/>
              </a:rPr>
              <a:t>A is called the domain of f</a:t>
            </a:r>
          </a:p>
          <a:p>
            <a:pPr lvl="2" eaLnBrk="1" hangingPunct="1">
              <a:lnSpc>
                <a:spcPct val="90000"/>
              </a:lnSpc>
              <a:buFont typeface="Wingdings" pitchFamily="2" charset="2"/>
              <a:buNone/>
              <a:defRPr/>
            </a:pPr>
            <a:r>
              <a:rPr lang="en-US" smtClean="0">
                <a:latin typeface="Cambria" pitchFamily="18" charset="0"/>
              </a:rPr>
              <a:t>B is called the codomain of f</a:t>
            </a:r>
          </a:p>
          <a:p>
            <a:pPr eaLnBrk="1" hangingPunct="1">
              <a:lnSpc>
                <a:spcPct val="90000"/>
              </a:lnSpc>
              <a:buFont typeface="Wingdings" pitchFamily="2" charset="2"/>
              <a:buChar char="§"/>
              <a:defRPr/>
            </a:pPr>
            <a:r>
              <a:rPr lang="en-US" sz="2400" smtClean="0">
                <a:latin typeface="Cambria" pitchFamily="18" charset="0"/>
              </a:rPr>
              <a:t>If f(a) = b</a:t>
            </a:r>
          </a:p>
          <a:p>
            <a:pPr lvl="1" eaLnBrk="1" hangingPunct="1">
              <a:lnSpc>
                <a:spcPct val="90000"/>
              </a:lnSpc>
              <a:buFont typeface="Wingdings" pitchFamily="2" charset="2"/>
              <a:buNone/>
              <a:defRPr/>
            </a:pPr>
            <a:r>
              <a:rPr lang="en-US" sz="2400" smtClean="0">
                <a:latin typeface="Cambria" pitchFamily="18" charset="0"/>
              </a:rPr>
              <a:t>b is called the image of a under f</a:t>
            </a:r>
          </a:p>
          <a:p>
            <a:pPr lvl="1" eaLnBrk="1" hangingPunct="1">
              <a:lnSpc>
                <a:spcPct val="90000"/>
              </a:lnSpc>
              <a:buFont typeface="Wingdings" pitchFamily="2" charset="2"/>
              <a:buNone/>
              <a:defRPr/>
            </a:pPr>
            <a:r>
              <a:rPr lang="en-US" sz="2400" smtClean="0">
                <a:latin typeface="Cambria" pitchFamily="18" charset="0"/>
              </a:rPr>
              <a:t>a is called a preimage of b</a:t>
            </a:r>
          </a:p>
          <a:p>
            <a:pPr lvl="1" eaLnBrk="1" hangingPunct="1">
              <a:lnSpc>
                <a:spcPct val="90000"/>
              </a:lnSpc>
              <a:buFont typeface="Wingdings" pitchFamily="2" charset="2"/>
              <a:buNone/>
              <a:defRPr/>
            </a:pPr>
            <a:r>
              <a:rPr lang="en-US" sz="2400" smtClean="0">
                <a:latin typeface="Cambria" pitchFamily="18" charset="0"/>
              </a:rPr>
              <a:t>(Note: There may be more than one preimage of b but there is only one image of a).</a:t>
            </a:r>
          </a:p>
          <a:p>
            <a:pPr eaLnBrk="1" hangingPunct="1">
              <a:lnSpc>
                <a:spcPct val="90000"/>
              </a:lnSpc>
              <a:buFont typeface="Wingdings" pitchFamily="2" charset="2"/>
              <a:buChar char="§"/>
              <a:defRPr/>
            </a:pPr>
            <a:endParaRPr lang="en-US" sz="2400" smtClean="0">
              <a:latin typeface="Cambria" pitchFamily="18" charset="0"/>
            </a:endParaRPr>
          </a:p>
          <a:p>
            <a:pPr eaLnBrk="1" hangingPunct="1">
              <a:lnSpc>
                <a:spcPct val="90000"/>
              </a:lnSpc>
              <a:buFont typeface="Wingdings" pitchFamily="2" charset="2"/>
              <a:buChar char="§"/>
              <a:defRPr/>
            </a:pPr>
            <a:r>
              <a:rPr lang="en-US" sz="2400" smtClean="0">
                <a:latin typeface="Cambria" pitchFamily="18" charset="0"/>
              </a:rPr>
              <a:t>The range of f is the set of all images of points in A under f. We denote it by f(A). i.e f maps A to B</a:t>
            </a:r>
          </a:p>
          <a:p>
            <a:pPr lvl="1" eaLnBrk="1" hangingPunct="1">
              <a:lnSpc>
                <a:spcPct val="90000"/>
              </a:lnSpc>
              <a:buFont typeface="Wingdings" pitchFamily="2" charset="2"/>
              <a:buNone/>
              <a:defRPr/>
            </a:pPr>
            <a:endParaRPr lang="en-US" sz="2400" smtClean="0"/>
          </a:p>
          <a:p>
            <a:pPr lvl="1" eaLnBrk="1" hangingPunct="1">
              <a:lnSpc>
                <a:spcPct val="90000"/>
              </a:lnSpc>
              <a:buFont typeface="Wingdings" pitchFamily="2" charset="2"/>
              <a:buNone/>
              <a:defRPr/>
            </a:pPr>
            <a:endParaRPr lang="en-US" sz="2400" smtClean="0">
              <a:latin typeface="Cambria" pitchFamily="18" charset="0"/>
            </a:endParaRPr>
          </a:p>
          <a:p>
            <a:pPr eaLnBrk="1" hangingPunct="1">
              <a:buFont typeface="Wingdings 2" pitchFamily="18" charset="2"/>
              <a:buNone/>
              <a:defRPr/>
            </a:pPr>
            <a:endParaRPr lang="en-US" sz="2400" smtClean="0">
              <a:latin typeface="Cambria" pitchFamily="18" charset="0"/>
            </a:endParaRPr>
          </a:p>
        </p:txBody>
      </p:sp>
      <p:sp>
        <p:nvSpPr>
          <p:cNvPr id="79875" name="Slide Number Placeholder 4"/>
          <p:cNvSpPr>
            <a:spLocks noGrp="1"/>
          </p:cNvSpPr>
          <p:nvPr>
            <p:ph type="sldNum" sz="quarter" idx="11"/>
          </p:nvPr>
        </p:nvSpPr>
        <p:spPr>
          <a:noFill/>
        </p:spPr>
        <p:txBody>
          <a:bodyPr/>
          <a:lstStyle/>
          <a:p>
            <a:fld id="{974937DC-5687-4F1B-9846-12F8BAE0A38C}" type="slidenum">
              <a:rPr lang="en-US"/>
              <a:t>44</a:t>
            </a:fld>
            <a:endParaRPr lang="en-US"/>
          </a:p>
        </p:txBody>
      </p:sp>
      <p:pic>
        <p:nvPicPr>
          <p:cNvPr id="79876" name="Picture 2"/>
          <p:cNvPicPr>
            <a:picLocks noChangeAspect="1" noChangeArrowheads="1"/>
          </p:cNvPicPr>
          <p:nvPr/>
        </p:nvPicPr>
        <p:blipFill>
          <a:blip r:embed="rId2"/>
          <a:stretch>
            <a:fillRect/>
          </a:stretch>
        </p:blipFill>
        <p:spPr bwMode="auto">
          <a:xfrm>
            <a:off x="2743200" y="5105400"/>
            <a:ext cx="3971925" cy="1447800"/>
          </a:xfrm>
          <a:prstGeom prst="rect">
            <a:avLst/>
          </a:prstGeom>
          <a:noFill/>
          <a:ln w="9525">
            <a:noFill/>
            <a:miter lim="800000"/>
          </a:ln>
        </p:spPr>
      </p:pic>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6866" name="Rectangle 3"/>
          <p:cNvSpPr>
            <a:spLocks noGrp="1" noChangeArrowheads="1"/>
          </p:cNvSpPr>
          <p:nvPr>
            <p:ph idx="1"/>
          </p:nvPr>
        </p:nvSpPr>
        <p:spPr>
          <a:xfrm>
            <a:off x="228600" y="838200"/>
            <a:ext cx="8686800" cy="5334000"/>
          </a:xfrm>
        </p:spPr>
        <p:txBody>
          <a:bodyPr/>
          <a:lstStyle/>
          <a:p>
            <a:pPr eaLnBrk="1" hangingPunct="1">
              <a:buFont typeface="Wingdings" pitchFamily="2" charset="2"/>
              <a:buNone/>
              <a:defRPr/>
            </a:pPr>
            <a:r>
              <a:rPr lang="en-US" sz="2400" smtClean="0">
                <a:latin typeface="Cambria" pitchFamily="18" charset="0"/>
              </a:rPr>
              <a:t>If S is a subset of A then</a:t>
            </a:r>
          </a:p>
          <a:p>
            <a:pPr algn="ctr" eaLnBrk="1" hangingPunct="1">
              <a:buFont typeface="Wingdings" pitchFamily="2" charset="2"/>
              <a:buNone/>
              <a:defRPr/>
            </a:pPr>
            <a:r>
              <a:rPr lang="en-US" sz="2400" smtClean="0">
                <a:latin typeface="Cambria" pitchFamily="18" charset="0"/>
              </a:rPr>
              <a:t>f(S) = {f(s) | s in S}.</a:t>
            </a:r>
          </a:p>
          <a:p>
            <a:pPr eaLnBrk="1" hangingPunct="1">
              <a:buFont typeface="Wingdings" pitchFamily="2" charset="2"/>
              <a:buNone/>
              <a:defRPr/>
            </a:pPr>
            <a:r>
              <a:rPr lang="en-US" sz="2400" b="1" smtClean="0">
                <a:solidFill>
                  <a:schemeClr val="tx2">
                    <a:lumMod val="60000"/>
                    <a:lumOff val="40000"/>
                  </a:schemeClr>
                </a:solidFill>
                <a:latin typeface="Cambria" pitchFamily="18" charset="0"/>
              </a:rPr>
              <a:t>Example:</a:t>
            </a:r>
            <a:br>
              <a:rPr lang="en-US" sz="2400" smtClean="0">
                <a:latin typeface="Cambria" pitchFamily="18" charset="0"/>
              </a:rPr>
            </a:br>
            <a:endParaRPr lang="en-US" sz="2400" smtClean="0">
              <a:latin typeface="Cambria" pitchFamily="18" charset="0"/>
            </a:endParaRPr>
          </a:p>
          <a:p>
            <a:pPr lvl="1" eaLnBrk="1" hangingPunct="1">
              <a:buFont typeface="Wingdings" pitchFamily="2" charset="2"/>
              <a:buNone/>
              <a:defRPr/>
            </a:pPr>
            <a:r>
              <a:rPr lang="en-US" sz="2000" smtClean="0">
                <a:latin typeface="Cambria" pitchFamily="18" charset="0"/>
              </a:rPr>
              <a:t>• f(a) = Z</a:t>
            </a:r>
          </a:p>
          <a:p>
            <a:pPr lvl="1" eaLnBrk="1" hangingPunct="1">
              <a:buFont typeface="Wingdings" pitchFamily="2" charset="2"/>
              <a:buNone/>
              <a:defRPr/>
            </a:pPr>
            <a:r>
              <a:rPr lang="en-US" sz="2000" smtClean="0">
                <a:latin typeface="Cambria" pitchFamily="18" charset="0"/>
              </a:rPr>
              <a:t>• the image of d is Z</a:t>
            </a:r>
          </a:p>
          <a:p>
            <a:pPr lvl="1" eaLnBrk="1" hangingPunct="1">
              <a:buFont typeface="Wingdings" pitchFamily="2" charset="2"/>
              <a:buNone/>
              <a:defRPr/>
            </a:pPr>
            <a:r>
              <a:rPr lang="en-US" sz="2000" smtClean="0">
                <a:latin typeface="Cambria" pitchFamily="18" charset="0"/>
              </a:rPr>
              <a:t>• the domain of f is A = {a, b, c, d}</a:t>
            </a:r>
          </a:p>
          <a:p>
            <a:pPr lvl="1" eaLnBrk="1" hangingPunct="1">
              <a:buFont typeface="Wingdings" pitchFamily="2" charset="2"/>
              <a:buNone/>
              <a:defRPr/>
            </a:pPr>
            <a:r>
              <a:rPr lang="en-US" sz="2000" smtClean="0">
                <a:latin typeface="Cambria" pitchFamily="18" charset="0"/>
              </a:rPr>
              <a:t>• the codomain is B = {X, Y, Z}</a:t>
            </a:r>
          </a:p>
          <a:p>
            <a:pPr lvl="1" eaLnBrk="1" hangingPunct="1">
              <a:buFont typeface="Wingdings" pitchFamily="2" charset="2"/>
              <a:buNone/>
              <a:defRPr/>
            </a:pPr>
            <a:r>
              <a:rPr lang="en-US" sz="2000" smtClean="0">
                <a:latin typeface="Cambria" pitchFamily="18" charset="0"/>
              </a:rPr>
              <a:t>• f(A) = {Y, Z}</a:t>
            </a:r>
          </a:p>
          <a:p>
            <a:pPr lvl="1" eaLnBrk="1" hangingPunct="1">
              <a:buFont typeface="Wingdings" pitchFamily="2" charset="2"/>
              <a:buNone/>
              <a:defRPr/>
            </a:pPr>
            <a:r>
              <a:rPr lang="en-US" sz="2000" smtClean="0">
                <a:latin typeface="Cambria" pitchFamily="18" charset="0"/>
              </a:rPr>
              <a:t>• the preimage of Y is b</a:t>
            </a:r>
          </a:p>
          <a:p>
            <a:pPr lvl="1" eaLnBrk="1" hangingPunct="1">
              <a:buFont typeface="Wingdings" pitchFamily="2" charset="2"/>
              <a:buNone/>
              <a:defRPr/>
            </a:pPr>
            <a:r>
              <a:rPr lang="en-US" sz="2000" smtClean="0">
                <a:latin typeface="Cambria" pitchFamily="18" charset="0"/>
              </a:rPr>
              <a:t>• the preimages of Z are a, c and d</a:t>
            </a:r>
          </a:p>
          <a:p>
            <a:pPr lvl="1" eaLnBrk="1" hangingPunct="1">
              <a:buFont typeface="Wingdings" pitchFamily="2" charset="2"/>
              <a:buNone/>
              <a:defRPr/>
            </a:pPr>
            <a:r>
              <a:rPr lang="en-US" sz="2000" smtClean="0">
                <a:latin typeface="Cambria" pitchFamily="18" charset="0"/>
              </a:rPr>
              <a:t>• f({c,d}) = {Z}</a:t>
            </a:r>
          </a:p>
          <a:p>
            <a:pPr eaLnBrk="1" hangingPunct="1">
              <a:defRPr/>
            </a:pPr>
            <a:endParaRPr lang="en-US" sz="2400" smtClean="0"/>
          </a:p>
        </p:txBody>
      </p:sp>
      <p:sp>
        <p:nvSpPr>
          <p:cNvPr id="80899" name="Slide Number Placeholder 4"/>
          <p:cNvSpPr>
            <a:spLocks noGrp="1"/>
          </p:cNvSpPr>
          <p:nvPr>
            <p:ph type="sldNum" sz="quarter" idx="11"/>
          </p:nvPr>
        </p:nvSpPr>
        <p:spPr>
          <a:noFill/>
        </p:spPr>
        <p:txBody>
          <a:bodyPr/>
          <a:lstStyle/>
          <a:p>
            <a:fld id="{60379C61-0B22-4375-AB63-5A139E54224C}" type="slidenum">
              <a:rPr lang="en-US"/>
              <a:t>45</a:t>
            </a:fld>
            <a:endParaRPr lang="en-US"/>
          </a:p>
        </p:txBody>
      </p:sp>
      <p:sp>
        <p:nvSpPr>
          <p:cNvPr id="80900" name="Oval 4"/>
          <p:cNvSpPr>
            <a:spLocks noChangeArrowheads="1"/>
          </p:cNvSpPr>
          <p:nvPr/>
        </p:nvSpPr>
        <p:spPr bwMode="auto">
          <a:xfrm>
            <a:off x="6096000" y="3429000"/>
            <a:ext cx="152400" cy="152400"/>
          </a:xfrm>
          <a:prstGeom prst="ellipse">
            <a:avLst/>
          </a:prstGeom>
          <a:solidFill>
            <a:srgbClr val="FFFF00"/>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0901" name="Oval 5"/>
          <p:cNvSpPr>
            <a:spLocks noChangeArrowheads="1"/>
          </p:cNvSpPr>
          <p:nvPr/>
        </p:nvSpPr>
        <p:spPr bwMode="auto">
          <a:xfrm>
            <a:off x="6096000" y="3962400"/>
            <a:ext cx="152400" cy="152400"/>
          </a:xfrm>
          <a:prstGeom prst="ellipse">
            <a:avLst/>
          </a:prstGeom>
          <a:solidFill>
            <a:srgbClr val="FFFF00"/>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0902" name="Oval 6"/>
          <p:cNvSpPr>
            <a:spLocks noChangeArrowheads="1"/>
          </p:cNvSpPr>
          <p:nvPr/>
        </p:nvSpPr>
        <p:spPr bwMode="auto">
          <a:xfrm>
            <a:off x="6096000" y="4495800"/>
            <a:ext cx="152400" cy="152400"/>
          </a:xfrm>
          <a:prstGeom prst="ellipse">
            <a:avLst/>
          </a:prstGeom>
          <a:solidFill>
            <a:srgbClr val="FFFF00"/>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0903" name="Oval 7"/>
          <p:cNvSpPr>
            <a:spLocks noChangeArrowheads="1"/>
          </p:cNvSpPr>
          <p:nvPr/>
        </p:nvSpPr>
        <p:spPr bwMode="auto">
          <a:xfrm>
            <a:off x="6096000" y="5029200"/>
            <a:ext cx="152400" cy="152400"/>
          </a:xfrm>
          <a:prstGeom prst="ellipse">
            <a:avLst/>
          </a:prstGeom>
          <a:solidFill>
            <a:srgbClr val="FFFF00"/>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0904" name="Oval 8"/>
          <p:cNvSpPr>
            <a:spLocks noChangeArrowheads="1"/>
          </p:cNvSpPr>
          <p:nvPr/>
        </p:nvSpPr>
        <p:spPr bwMode="auto">
          <a:xfrm>
            <a:off x="7543800" y="3733800"/>
            <a:ext cx="152400" cy="152400"/>
          </a:xfrm>
          <a:prstGeom prst="ellipse">
            <a:avLst/>
          </a:prstGeom>
          <a:solidFill>
            <a:srgbClr val="FFFF00"/>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0905" name="Oval 9"/>
          <p:cNvSpPr>
            <a:spLocks noChangeArrowheads="1"/>
          </p:cNvSpPr>
          <p:nvPr/>
        </p:nvSpPr>
        <p:spPr bwMode="auto">
          <a:xfrm>
            <a:off x="7543800" y="4267200"/>
            <a:ext cx="152400" cy="152400"/>
          </a:xfrm>
          <a:prstGeom prst="ellipse">
            <a:avLst/>
          </a:prstGeom>
          <a:solidFill>
            <a:srgbClr val="FFFF00"/>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0906" name="Oval 10"/>
          <p:cNvSpPr>
            <a:spLocks noChangeArrowheads="1"/>
          </p:cNvSpPr>
          <p:nvPr/>
        </p:nvSpPr>
        <p:spPr bwMode="auto">
          <a:xfrm>
            <a:off x="7543800" y="4800600"/>
            <a:ext cx="152400" cy="152400"/>
          </a:xfrm>
          <a:prstGeom prst="ellipse">
            <a:avLst/>
          </a:prstGeom>
          <a:solidFill>
            <a:srgbClr val="FFFF00"/>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0907" name="Text Box 11"/>
          <p:cNvSpPr txBox="1">
            <a:spLocks noChangeArrowheads="1"/>
          </p:cNvSpPr>
          <p:nvPr/>
        </p:nvSpPr>
        <p:spPr bwMode="auto">
          <a:xfrm>
            <a:off x="6008688" y="2819400"/>
            <a:ext cx="392112" cy="457200"/>
          </a:xfrm>
          <a:prstGeom prst="rect">
            <a:avLst/>
          </a:prstGeom>
          <a:noFill/>
          <a:ln w="9525">
            <a:noFill/>
            <a:miter lim="800000"/>
          </a:ln>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a:solidFill>
                  <a:srgbClr val="FF6600"/>
                </a:solidFill>
                <a:latin typeface="Tahoma" pitchFamily="34" charset="0"/>
              </a:rPr>
              <a:t>A</a:t>
            </a:r>
          </a:p>
        </p:txBody>
      </p:sp>
      <p:sp>
        <p:nvSpPr>
          <p:cNvPr id="80908" name="Text Box 12"/>
          <p:cNvSpPr txBox="1">
            <a:spLocks noChangeArrowheads="1"/>
          </p:cNvSpPr>
          <p:nvPr/>
        </p:nvSpPr>
        <p:spPr bwMode="auto">
          <a:xfrm>
            <a:off x="7456488" y="2819400"/>
            <a:ext cx="393700" cy="457200"/>
          </a:xfrm>
          <a:prstGeom prst="rect">
            <a:avLst/>
          </a:prstGeom>
          <a:noFill/>
          <a:ln w="9525">
            <a:noFill/>
            <a:miter lim="800000"/>
          </a:ln>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a:solidFill>
                  <a:srgbClr val="FF6600"/>
                </a:solidFill>
                <a:latin typeface="Tahoma" pitchFamily="34" charset="0"/>
              </a:rPr>
              <a:t>B</a:t>
            </a:r>
          </a:p>
        </p:txBody>
      </p:sp>
      <p:sp>
        <p:nvSpPr>
          <p:cNvPr id="80909" name="Text Box 13"/>
          <p:cNvSpPr txBox="1">
            <a:spLocks noChangeArrowheads="1"/>
          </p:cNvSpPr>
          <p:nvPr/>
        </p:nvSpPr>
        <p:spPr bwMode="auto">
          <a:xfrm>
            <a:off x="5729288" y="3200400"/>
            <a:ext cx="290512" cy="457200"/>
          </a:xfrm>
          <a:prstGeom prst="rect">
            <a:avLst/>
          </a:prstGeom>
          <a:noFill/>
          <a:ln w="9525">
            <a:noFill/>
            <a:miter lim="800000"/>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a:latin typeface="Tahoma" pitchFamily="34" charset="0"/>
              </a:rPr>
              <a:t>a</a:t>
            </a:r>
          </a:p>
        </p:txBody>
      </p:sp>
      <p:sp>
        <p:nvSpPr>
          <p:cNvPr id="80910" name="Text Box 14"/>
          <p:cNvSpPr txBox="1">
            <a:spLocks noChangeArrowheads="1"/>
          </p:cNvSpPr>
          <p:nvPr/>
        </p:nvSpPr>
        <p:spPr bwMode="auto">
          <a:xfrm>
            <a:off x="5707063" y="3810000"/>
            <a:ext cx="465137" cy="457200"/>
          </a:xfrm>
          <a:prstGeom prst="rect">
            <a:avLst/>
          </a:prstGeom>
          <a:noFill/>
          <a:ln w="9525">
            <a:noFill/>
            <a:miter lim="800000"/>
          </a:ln>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a:latin typeface="Tahoma" pitchFamily="34" charset="0"/>
              </a:rPr>
              <a:t>b</a:t>
            </a:r>
            <a:r>
              <a:rPr lang="en-US" b="1">
                <a:solidFill>
                  <a:srgbClr val="66FF66"/>
                </a:solidFill>
                <a:latin typeface="Tahoma" pitchFamily="34" charset="0"/>
              </a:rPr>
              <a:t> </a:t>
            </a:r>
          </a:p>
        </p:txBody>
      </p:sp>
      <p:sp>
        <p:nvSpPr>
          <p:cNvPr id="80911" name="Text Box 15"/>
          <p:cNvSpPr txBox="1">
            <a:spLocks noChangeArrowheads="1"/>
          </p:cNvSpPr>
          <p:nvPr/>
        </p:nvSpPr>
        <p:spPr bwMode="auto">
          <a:xfrm>
            <a:off x="5751513" y="4267200"/>
            <a:ext cx="344487" cy="457200"/>
          </a:xfrm>
          <a:prstGeom prst="rect">
            <a:avLst/>
          </a:prstGeom>
          <a:noFill/>
          <a:ln w="9525">
            <a:noFill/>
            <a:miter lim="800000"/>
          </a:ln>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a:latin typeface="Tahoma" pitchFamily="34" charset="0"/>
              </a:rPr>
              <a:t>c</a:t>
            </a:r>
          </a:p>
        </p:txBody>
      </p:sp>
      <p:sp>
        <p:nvSpPr>
          <p:cNvPr id="80912" name="Text Box 16"/>
          <p:cNvSpPr txBox="1">
            <a:spLocks noChangeArrowheads="1"/>
          </p:cNvSpPr>
          <p:nvPr/>
        </p:nvSpPr>
        <p:spPr bwMode="auto">
          <a:xfrm>
            <a:off x="5715000" y="4876800"/>
            <a:ext cx="376238" cy="457200"/>
          </a:xfrm>
          <a:prstGeom prst="rect">
            <a:avLst/>
          </a:prstGeom>
          <a:noFill/>
          <a:ln w="9525">
            <a:noFill/>
            <a:miter lim="800000"/>
          </a:ln>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a:latin typeface="Tahoma" pitchFamily="34" charset="0"/>
              </a:rPr>
              <a:t>d</a:t>
            </a:r>
          </a:p>
        </p:txBody>
      </p:sp>
      <p:sp>
        <p:nvSpPr>
          <p:cNvPr id="80913" name="Text Box 17"/>
          <p:cNvSpPr txBox="1">
            <a:spLocks noChangeArrowheads="1"/>
          </p:cNvSpPr>
          <p:nvPr/>
        </p:nvSpPr>
        <p:spPr bwMode="auto">
          <a:xfrm>
            <a:off x="7848600" y="3581400"/>
            <a:ext cx="392113" cy="457200"/>
          </a:xfrm>
          <a:prstGeom prst="rect">
            <a:avLst/>
          </a:prstGeom>
          <a:noFill/>
          <a:ln w="9525">
            <a:noFill/>
            <a:miter lim="800000"/>
          </a:ln>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a:latin typeface="Tahoma" pitchFamily="34" charset="0"/>
              </a:rPr>
              <a:t>X</a:t>
            </a:r>
          </a:p>
        </p:txBody>
      </p:sp>
      <p:sp>
        <p:nvSpPr>
          <p:cNvPr id="80914" name="Text Box 18"/>
          <p:cNvSpPr txBox="1">
            <a:spLocks noChangeArrowheads="1"/>
          </p:cNvSpPr>
          <p:nvPr/>
        </p:nvSpPr>
        <p:spPr bwMode="auto">
          <a:xfrm>
            <a:off x="7837488" y="4114800"/>
            <a:ext cx="388937" cy="457200"/>
          </a:xfrm>
          <a:prstGeom prst="rect">
            <a:avLst/>
          </a:prstGeom>
          <a:noFill/>
          <a:ln w="9525">
            <a:noFill/>
            <a:miter lim="800000"/>
          </a:ln>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a:latin typeface="Tahoma" pitchFamily="34" charset="0"/>
              </a:rPr>
              <a:t>Y</a:t>
            </a:r>
          </a:p>
        </p:txBody>
      </p:sp>
      <p:sp>
        <p:nvSpPr>
          <p:cNvPr id="80915" name="Text Box 19"/>
          <p:cNvSpPr txBox="1">
            <a:spLocks noChangeArrowheads="1"/>
          </p:cNvSpPr>
          <p:nvPr/>
        </p:nvSpPr>
        <p:spPr bwMode="auto">
          <a:xfrm>
            <a:off x="7924800" y="4572000"/>
            <a:ext cx="374650" cy="457200"/>
          </a:xfrm>
          <a:prstGeom prst="rect">
            <a:avLst/>
          </a:prstGeom>
          <a:noFill/>
          <a:ln w="9525">
            <a:noFill/>
            <a:miter lim="800000"/>
          </a:ln>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b="1">
                <a:latin typeface="Tahoma" pitchFamily="34" charset="0"/>
              </a:rPr>
              <a:t>Z</a:t>
            </a:r>
          </a:p>
        </p:txBody>
      </p:sp>
      <p:sp>
        <p:nvSpPr>
          <p:cNvPr id="80916" name="Line 20"/>
          <p:cNvSpPr>
            <a:spLocks noChangeShapeType="1"/>
          </p:cNvSpPr>
          <p:nvPr/>
        </p:nvSpPr>
        <p:spPr bwMode="auto">
          <a:xfrm>
            <a:off x="6172200" y="3505200"/>
            <a:ext cx="1295400" cy="1295400"/>
          </a:xfrm>
          <a:prstGeom prst="line">
            <a:avLst/>
          </a:prstGeom>
          <a:noFill/>
          <a:ln w="38100">
            <a:solidFill>
              <a:srgbClr val="FFFF00"/>
            </a:solidFill>
            <a:round/>
            <a:tailEnd type="triangle" w="med" len="med"/>
          </a:ln>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endParaRPr lang="en-US"/>
          </a:p>
        </p:txBody>
      </p:sp>
      <p:sp>
        <p:nvSpPr>
          <p:cNvPr id="80917" name="Line 21"/>
          <p:cNvSpPr>
            <a:spLocks noChangeShapeType="1"/>
          </p:cNvSpPr>
          <p:nvPr/>
        </p:nvSpPr>
        <p:spPr bwMode="auto">
          <a:xfrm>
            <a:off x="6248400" y="3962400"/>
            <a:ext cx="1295400" cy="304800"/>
          </a:xfrm>
          <a:prstGeom prst="line">
            <a:avLst/>
          </a:prstGeom>
          <a:noFill/>
          <a:ln w="38100">
            <a:solidFill>
              <a:srgbClr val="FFFF00"/>
            </a:solidFill>
            <a:round/>
            <a:tailEnd type="triangle" w="med" len="med"/>
          </a:ln>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endParaRPr lang="en-US"/>
          </a:p>
        </p:txBody>
      </p:sp>
      <p:sp>
        <p:nvSpPr>
          <p:cNvPr id="80918" name="Line 22"/>
          <p:cNvSpPr>
            <a:spLocks noChangeShapeType="1"/>
          </p:cNvSpPr>
          <p:nvPr/>
        </p:nvSpPr>
        <p:spPr bwMode="auto">
          <a:xfrm>
            <a:off x="6172200" y="4572000"/>
            <a:ext cx="1219200" cy="304800"/>
          </a:xfrm>
          <a:prstGeom prst="line">
            <a:avLst/>
          </a:prstGeom>
          <a:noFill/>
          <a:ln w="38100">
            <a:solidFill>
              <a:srgbClr val="FFFF00"/>
            </a:solidFill>
            <a:round/>
            <a:tailEnd type="triangle" w="med" len="med"/>
          </a:ln>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endParaRPr lang="en-US"/>
          </a:p>
        </p:txBody>
      </p:sp>
      <p:sp>
        <p:nvSpPr>
          <p:cNvPr id="80919" name="Line 23"/>
          <p:cNvSpPr>
            <a:spLocks noChangeShapeType="1"/>
          </p:cNvSpPr>
          <p:nvPr/>
        </p:nvSpPr>
        <p:spPr bwMode="auto">
          <a:xfrm flipV="1">
            <a:off x="6248400" y="4953000"/>
            <a:ext cx="1219200" cy="152400"/>
          </a:xfrm>
          <a:prstGeom prst="line">
            <a:avLst/>
          </a:prstGeom>
          <a:noFill/>
          <a:ln w="38100">
            <a:solidFill>
              <a:srgbClr val="FFFF00"/>
            </a:solidFill>
            <a:round/>
            <a:tailEnd type="triangle" w="med" len="med"/>
          </a:ln>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endParaRPr lang="en-US"/>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1922" name="Title 1"/>
          <p:cNvSpPr>
            <a:spLocks noGrp="1"/>
          </p:cNvSpPr>
          <p:nvPr>
            <p:ph type="title"/>
          </p:nvPr>
        </p:nvSpPr>
        <p:spPr/>
        <p:txBody>
          <a:bodyPr/>
          <a:lstStyle/>
          <a:p>
            <a:pPr eaLnBrk="1" hangingPunct="1"/>
            <a:r>
              <a:rPr lang="en-US" sz="2000" smtClean="0">
                <a:latin typeface="Cambria" pitchFamily="18" charset="0"/>
              </a:rPr>
              <a:t>What are the domain, codomain and range of the function that assigns grades to students described below </a:t>
            </a:r>
          </a:p>
        </p:txBody>
      </p:sp>
      <p:pic>
        <p:nvPicPr>
          <p:cNvPr id="81923" name="Picture 2"/>
          <p:cNvPicPr>
            <a:picLocks noGrp="1" noChangeAspect="1" noChangeArrowheads="1"/>
          </p:cNvPicPr>
          <p:nvPr>
            <p:ph idx="1"/>
          </p:nvPr>
        </p:nvPicPr>
        <p:blipFill>
          <a:blip r:embed="rId2"/>
          <a:stretch>
            <a:fillRect/>
          </a:stretch>
        </p:blipFill>
        <p:spPr>
          <a:xfrm>
            <a:off x="2057400" y="2286000"/>
            <a:ext cx="5410200" cy="2481263"/>
          </a:xfrm>
          <a:noFill/>
        </p:spPr>
      </p:pic>
      <p:sp>
        <p:nvSpPr>
          <p:cNvPr id="81924" name="Slide Number Placeholder 4"/>
          <p:cNvSpPr>
            <a:spLocks noGrp="1"/>
          </p:cNvSpPr>
          <p:nvPr>
            <p:ph type="sldNum" sz="quarter" idx="11"/>
          </p:nvPr>
        </p:nvSpPr>
        <p:spPr>
          <a:noFill/>
        </p:spPr>
        <p:txBody>
          <a:bodyPr/>
          <a:lstStyle/>
          <a:p>
            <a:fld id="{0D13C7C8-D725-42EE-98A1-68440D63ABB4}" type="slidenum">
              <a:rPr lang="en-US"/>
              <a:t>46</a:t>
            </a:fld>
            <a:endParaRPr lang="en-US"/>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2946" name="Content Placeholder 2"/>
          <p:cNvSpPr>
            <a:spLocks noGrp="1"/>
          </p:cNvSpPr>
          <p:nvPr>
            <p:ph idx="1"/>
          </p:nvPr>
        </p:nvSpPr>
        <p:spPr>
          <a:xfrm>
            <a:off x="381000" y="838200"/>
            <a:ext cx="8534400" cy="5791200"/>
          </a:xfrm>
        </p:spPr>
        <p:txBody>
          <a:bodyPr/>
          <a:lstStyle/>
          <a:p>
            <a:pPr algn="just" eaLnBrk="1" hangingPunct="1">
              <a:buFont typeface="Wingdings 2" pitchFamily="18" charset="2"/>
              <a:buNone/>
            </a:pPr>
            <a:r>
              <a:rPr lang="en-US" sz="2400" smtClean="0">
                <a:latin typeface="Cambria" pitchFamily="18" charset="0"/>
              </a:rPr>
              <a:t>Let f1 and f2 be functions from A to R. Then f1+f2 and f1f2 are also functions from A to R defined by</a:t>
            </a:r>
          </a:p>
          <a:p>
            <a:pPr algn="just" eaLnBrk="1" hangingPunct="1">
              <a:buFont typeface="Wingdings 2" pitchFamily="18" charset="2"/>
              <a:buNone/>
            </a:pPr>
            <a:r>
              <a:rPr lang="en-US" sz="2400" smtClean="0">
                <a:latin typeface="Cambria" pitchFamily="18" charset="0"/>
              </a:rPr>
              <a:t>(f1+f2)(X)=f1(x)+f2(x).</a:t>
            </a:r>
          </a:p>
          <a:p>
            <a:pPr algn="just" eaLnBrk="1" hangingPunct="1">
              <a:buFont typeface="Wingdings 2" pitchFamily="18" charset="2"/>
              <a:buNone/>
            </a:pPr>
            <a:r>
              <a:rPr lang="en-US" sz="2400" smtClean="0">
                <a:latin typeface="Cambria" pitchFamily="18" charset="0"/>
              </a:rPr>
              <a:t>(f1f2)(x)=f1(x)f2(x).</a:t>
            </a:r>
          </a:p>
          <a:p>
            <a:pPr algn="just" eaLnBrk="1" hangingPunct="1">
              <a:buFont typeface="Wingdings 2" pitchFamily="18" charset="2"/>
              <a:buNone/>
            </a:pPr>
            <a:r>
              <a:rPr lang="en-US" sz="2400" smtClean="0">
                <a:latin typeface="Cambria" pitchFamily="18" charset="0"/>
              </a:rPr>
              <a:t>Value of x in terms of f1 and f2 are specified.</a:t>
            </a:r>
          </a:p>
          <a:p>
            <a:pPr algn="just" eaLnBrk="1" hangingPunct="1">
              <a:buFont typeface="Wingdings 2" pitchFamily="18" charset="2"/>
              <a:buNone/>
            </a:pPr>
            <a:r>
              <a:rPr lang="en-US" sz="2400" smtClean="0">
                <a:latin typeface="Cambria" pitchFamily="18" charset="0"/>
              </a:rPr>
              <a:t>Example:</a:t>
            </a:r>
          </a:p>
          <a:p>
            <a:pPr algn="just" eaLnBrk="1" hangingPunct="1">
              <a:buFont typeface="Wingdings 2" pitchFamily="18" charset="2"/>
              <a:buNone/>
            </a:pPr>
            <a:endParaRPr lang="en-US" sz="2400" smtClean="0">
              <a:latin typeface="Cambria" pitchFamily="18" charset="0"/>
            </a:endParaRPr>
          </a:p>
        </p:txBody>
      </p:sp>
      <p:sp>
        <p:nvSpPr>
          <p:cNvPr id="82947" name="Slide Number Placeholder 4"/>
          <p:cNvSpPr>
            <a:spLocks noGrp="1"/>
          </p:cNvSpPr>
          <p:nvPr>
            <p:ph type="sldNum" sz="quarter" idx="11"/>
          </p:nvPr>
        </p:nvSpPr>
        <p:spPr>
          <a:noFill/>
        </p:spPr>
        <p:txBody>
          <a:bodyPr/>
          <a:lstStyle/>
          <a:p>
            <a:fld id="{C22E132C-D246-4316-80B6-4B063B409844}" type="slidenum">
              <a:rPr lang="en-US"/>
              <a:t>47</a:t>
            </a:fld>
            <a:endParaRPr lang="en-US"/>
          </a:p>
        </p:txBody>
      </p:sp>
      <p:pic>
        <p:nvPicPr>
          <p:cNvPr id="82948" name="Picture 3"/>
          <p:cNvPicPr>
            <a:picLocks noChangeAspect="1" noChangeArrowheads="1"/>
          </p:cNvPicPr>
          <p:nvPr/>
        </p:nvPicPr>
        <p:blipFill>
          <a:blip r:embed="rId2"/>
          <a:stretch>
            <a:fillRect/>
          </a:stretch>
        </p:blipFill>
        <p:spPr bwMode="auto">
          <a:xfrm>
            <a:off x="990600" y="3352800"/>
            <a:ext cx="7848600" cy="3276600"/>
          </a:xfrm>
          <a:prstGeom prst="rect">
            <a:avLst/>
          </a:prstGeom>
          <a:noFill/>
          <a:ln w="9525">
            <a:noFill/>
            <a:miter lim="800000"/>
          </a:ln>
        </p:spPr>
      </p:pic>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1435100" y="274638"/>
            <a:ext cx="7499350" cy="563562"/>
          </a:xfrm>
        </p:spPr>
        <p:txBody>
          <a:bodyPr>
            <a:normAutofit fontScale="90000"/>
          </a:bodyPr>
          <a:lstStyle/>
          <a:p>
            <a:pPr eaLnBrk="1" hangingPunct="1">
              <a:defRPr/>
            </a:pPr>
            <a:r>
              <a:rPr lang="en-US" smtClean="0"/>
              <a:t>One-to-One</a:t>
            </a:r>
            <a:endParaRPr lang="en-US"/>
          </a:p>
        </p:txBody>
      </p:sp>
      <p:sp>
        <p:nvSpPr>
          <p:cNvPr id="83971" name="Content Placeholder 2"/>
          <p:cNvSpPr>
            <a:spLocks noGrp="1"/>
          </p:cNvSpPr>
          <p:nvPr>
            <p:ph idx="1"/>
          </p:nvPr>
        </p:nvSpPr>
        <p:spPr>
          <a:xfrm>
            <a:off x="381000" y="838200"/>
            <a:ext cx="8553450" cy="5410200"/>
          </a:xfrm>
        </p:spPr>
        <p:txBody>
          <a:bodyPr/>
          <a:lstStyle/>
          <a:p>
            <a:pPr eaLnBrk="1" hangingPunct="1"/>
            <a:r>
              <a:rPr lang="en-US" sz="2400" smtClean="0">
                <a:latin typeface="Cambria" pitchFamily="18" charset="0"/>
              </a:rPr>
              <a:t>A function f is said to be one-to-one or injective if and only if f(a)=f(b) implies that a=b for all a and b in the domain of A.A function is said to be an injection if it is one-to-one.i.e f(a)≠f(b) whenever a≠b</a:t>
            </a:r>
          </a:p>
          <a:p>
            <a:pPr eaLnBrk="1" hangingPunct="1"/>
            <a:endParaRPr lang="en-US" sz="2400" smtClean="0">
              <a:latin typeface="Cambria" pitchFamily="18" charset="0"/>
            </a:endParaRPr>
          </a:p>
        </p:txBody>
      </p:sp>
      <p:sp>
        <p:nvSpPr>
          <p:cNvPr id="83972" name="Slide Number Placeholder 4"/>
          <p:cNvSpPr>
            <a:spLocks noGrp="1"/>
          </p:cNvSpPr>
          <p:nvPr>
            <p:ph type="sldNum" sz="quarter" idx="11"/>
          </p:nvPr>
        </p:nvSpPr>
        <p:spPr>
          <a:noFill/>
        </p:spPr>
        <p:txBody>
          <a:bodyPr/>
          <a:lstStyle/>
          <a:p>
            <a:fld id="{76639A60-7E8D-4741-9109-0D84BA135F76}" type="slidenum">
              <a:rPr lang="en-US"/>
              <a:t>48</a:t>
            </a:fld>
            <a:endParaRPr lang="en-US"/>
          </a:p>
        </p:txBody>
      </p:sp>
      <p:grpSp>
        <p:nvGrpSpPr>
          <p:cNvPr id="3" name="Group 5"/>
          <p:cNvGrpSpPr/>
          <p:nvPr/>
        </p:nvGrpSpPr>
        <p:grpSpPr>
          <a:xfrm>
            <a:off x="2514600" y="3048000"/>
            <a:ext cx="3810000" cy="2819400"/>
            <a:chOff x="1440" y="2064"/>
            <a:chExt cx="2400" cy="1776"/>
          </a:xfrm>
        </p:grpSpPr>
        <p:sp>
          <p:nvSpPr>
            <p:cNvPr id="83974" name="Oval 6"/>
            <p:cNvSpPr>
              <a:spLocks noChangeArrowheads="1"/>
            </p:cNvSpPr>
            <p:nvPr/>
          </p:nvSpPr>
          <p:spPr bwMode="auto">
            <a:xfrm>
              <a:off x="3024" y="2256"/>
              <a:ext cx="576" cy="1536"/>
            </a:xfrm>
            <a:prstGeom prst="ellipse">
              <a:avLst/>
            </a:prstGeom>
            <a:solidFill>
              <a:schemeClr val="accent2"/>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75" name="Oval 7"/>
            <p:cNvSpPr>
              <a:spLocks noChangeArrowheads="1"/>
            </p:cNvSpPr>
            <p:nvPr/>
          </p:nvSpPr>
          <p:spPr bwMode="auto">
            <a:xfrm>
              <a:off x="1536" y="2160"/>
              <a:ext cx="720" cy="1680"/>
            </a:xfrm>
            <a:prstGeom prst="ellipse">
              <a:avLst/>
            </a:prstGeom>
            <a:solidFill>
              <a:schemeClr val="bg2"/>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76" name="Oval 8"/>
            <p:cNvSpPr>
              <a:spLocks noChangeArrowheads="1"/>
            </p:cNvSpPr>
            <p:nvPr/>
          </p:nvSpPr>
          <p:spPr bwMode="auto">
            <a:xfrm>
              <a:off x="3264" y="2688"/>
              <a:ext cx="96" cy="96"/>
            </a:xfrm>
            <a:prstGeom prst="ellipse">
              <a:avLst/>
            </a:prstGeom>
            <a:solidFill>
              <a:schemeClr val="tx1"/>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77" name="Oval 9"/>
            <p:cNvSpPr>
              <a:spLocks noChangeArrowheads="1"/>
            </p:cNvSpPr>
            <p:nvPr/>
          </p:nvSpPr>
          <p:spPr bwMode="auto">
            <a:xfrm>
              <a:off x="1872" y="2544"/>
              <a:ext cx="96" cy="96"/>
            </a:xfrm>
            <a:prstGeom prst="ellipse">
              <a:avLst/>
            </a:prstGeom>
            <a:solidFill>
              <a:schemeClr val="tx1"/>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78" name="Oval 10"/>
            <p:cNvSpPr>
              <a:spLocks noChangeArrowheads="1"/>
            </p:cNvSpPr>
            <p:nvPr/>
          </p:nvSpPr>
          <p:spPr bwMode="auto">
            <a:xfrm>
              <a:off x="1872" y="2928"/>
              <a:ext cx="96" cy="96"/>
            </a:xfrm>
            <a:prstGeom prst="ellipse">
              <a:avLst/>
            </a:prstGeom>
            <a:solidFill>
              <a:schemeClr val="tx1"/>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79" name="Oval 11"/>
            <p:cNvSpPr>
              <a:spLocks noChangeArrowheads="1"/>
            </p:cNvSpPr>
            <p:nvPr/>
          </p:nvSpPr>
          <p:spPr bwMode="auto">
            <a:xfrm>
              <a:off x="1872" y="3264"/>
              <a:ext cx="96" cy="96"/>
            </a:xfrm>
            <a:prstGeom prst="ellipse">
              <a:avLst/>
            </a:prstGeom>
            <a:solidFill>
              <a:schemeClr val="tx1"/>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80" name="Oval 12"/>
            <p:cNvSpPr>
              <a:spLocks noChangeArrowheads="1"/>
            </p:cNvSpPr>
            <p:nvPr/>
          </p:nvSpPr>
          <p:spPr bwMode="auto">
            <a:xfrm>
              <a:off x="3264" y="2448"/>
              <a:ext cx="96" cy="96"/>
            </a:xfrm>
            <a:prstGeom prst="ellipse">
              <a:avLst/>
            </a:prstGeom>
            <a:solidFill>
              <a:schemeClr val="tx1"/>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81" name="Oval 13"/>
            <p:cNvSpPr>
              <a:spLocks noChangeArrowheads="1"/>
            </p:cNvSpPr>
            <p:nvPr/>
          </p:nvSpPr>
          <p:spPr bwMode="auto">
            <a:xfrm>
              <a:off x="3264" y="2928"/>
              <a:ext cx="96" cy="96"/>
            </a:xfrm>
            <a:prstGeom prst="ellipse">
              <a:avLst/>
            </a:prstGeom>
            <a:solidFill>
              <a:schemeClr val="tx1"/>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82" name="Oval 14"/>
            <p:cNvSpPr>
              <a:spLocks noChangeArrowheads="1"/>
            </p:cNvSpPr>
            <p:nvPr/>
          </p:nvSpPr>
          <p:spPr bwMode="auto">
            <a:xfrm>
              <a:off x="3264" y="3168"/>
              <a:ext cx="96" cy="96"/>
            </a:xfrm>
            <a:prstGeom prst="ellipse">
              <a:avLst/>
            </a:prstGeom>
            <a:solidFill>
              <a:schemeClr val="tx1"/>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83" name="Oval 15"/>
            <p:cNvSpPr>
              <a:spLocks noChangeArrowheads="1"/>
            </p:cNvSpPr>
            <p:nvPr/>
          </p:nvSpPr>
          <p:spPr bwMode="auto">
            <a:xfrm>
              <a:off x="3264" y="3456"/>
              <a:ext cx="96" cy="96"/>
            </a:xfrm>
            <a:prstGeom prst="ellipse">
              <a:avLst/>
            </a:prstGeom>
            <a:solidFill>
              <a:schemeClr val="tx1"/>
            </a:solidFill>
            <a:ln w="9525">
              <a:solidFill>
                <a:schemeClr val="tx1"/>
              </a:solidFill>
              <a:rou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lang="en-US"/>
            </a:p>
          </p:txBody>
        </p:sp>
        <p:sp>
          <p:nvSpPr>
            <p:cNvPr id="83984" name="Line 16"/>
            <p:cNvSpPr>
              <a:spLocks noChangeShapeType="1"/>
            </p:cNvSpPr>
            <p:nvPr/>
          </p:nvSpPr>
          <p:spPr bwMode="auto">
            <a:xfrm flipV="1">
              <a:off x="1968" y="2496"/>
              <a:ext cx="1296" cy="96"/>
            </a:xfrm>
            <a:prstGeom prst="line">
              <a:avLst/>
            </a:prstGeom>
            <a:noFill/>
            <a:ln w="9525">
              <a:solidFill>
                <a:schemeClr val="tx1"/>
              </a:solidFill>
              <a:round/>
              <a:tailEnd type="triangle" w="med" len="med"/>
            </a:ln>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endParaRPr lang="en-US"/>
            </a:p>
          </p:txBody>
        </p:sp>
        <p:sp>
          <p:nvSpPr>
            <p:cNvPr id="83985" name="Line 17"/>
            <p:cNvSpPr>
              <a:spLocks noChangeShapeType="1"/>
            </p:cNvSpPr>
            <p:nvPr/>
          </p:nvSpPr>
          <p:spPr bwMode="auto">
            <a:xfrm>
              <a:off x="1920" y="2928"/>
              <a:ext cx="1344" cy="288"/>
            </a:xfrm>
            <a:prstGeom prst="line">
              <a:avLst/>
            </a:prstGeom>
            <a:noFill/>
            <a:ln w="9525">
              <a:solidFill>
                <a:schemeClr val="tx1"/>
              </a:solidFill>
              <a:round/>
              <a:tailEnd type="triangle" w="med" len="med"/>
            </a:ln>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endParaRPr lang="en-US"/>
            </a:p>
          </p:txBody>
        </p:sp>
        <p:sp>
          <p:nvSpPr>
            <p:cNvPr id="83986" name="Line 18"/>
            <p:cNvSpPr>
              <a:spLocks noChangeShapeType="1"/>
            </p:cNvSpPr>
            <p:nvPr/>
          </p:nvSpPr>
          <p:spPr bwMode="auto">
            <a:xfrm flipV="1">
              <a:off x="1968" y="2976"/>
              <a:ext cx="1296" cy="336"/>
            </a:xfrm>
            <a:prstGeom prst="line">
              <a:avLst/>
            </a:prstGeom>
            <a:noFill/>
            <a:ln w="9525">
              <a:solidFill>
                <a:schemeClr val="tx1"/>
              </a:solidFill>
              <a:round/>
              <a:tailEnd type="triangle" w="med" len="med"/>
            </a:ln>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endParaRPr lang="en-US"/>
            </a:p>
          </p:txBody>
        </p:sp>
        <p:sp>
          <p:nvSpPr>
            <p:cNvPr id="83987" name="Text Box 19"/>
            <p:cNvSpPr txBox="1">
              <a:spLocks noChangeArrowheads="1"/>
            </p:cNvSpPr>
            <p:nvPr/>
          </p:nvSpPr>
          <p:spPr bwMode="auto">
            <a:xfrm>
              <a:off x="2448" y="2064"/>
              <a:ext cx="528" cy="288"/>
            </a:xfrm>
            <a:prstGeom prst="rect">
              <a:avLst/>
            </a:prstGeom>
            <a:noFill/>
            <a:ln w="9525">
              <a:noFill/>
              <a:miter lim="800000"/>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spcBef>
                  <a:spcPct val="50000"/>
                </a:spcBef>
              </a:pPr>
              <a:r>
                <a:rPr lang="en-US">
                  <a:latin typeface="Comic Sans MS" pitchFamily="66" charset="0"/>
                </a:rPr>
                <a:t>f</a:t>
              </a:r>
            </a:p>
          </p:txBody>
        </p:sp>
        <p:sp>
          <p:nvSpPr>
            <p:cNvPr id="83988" name="Text Box 20"/>
            <p:cNvSpPr txBox="1">
              <a:spLocks noChangeArrowheads="1"/>
            </p:cNvSpPr>
            <p:nvPr/>
          </p:nvSpPr>
          <p:spPr bwMode="auto">
            <a:xfrm>
              <a:off x="1440" y="2112"/>
              <a:ext cx="336" cy="288"/>
            </a:xfrm>
            <a:prstGeom prst="rect">
              <a:avLst/>
            </a:prstGeom>
            <a:noFill/>
            <a:ln w="9525">
              <a:noFill/>
              <a:miter lim="800000"/>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spcBef>
                  <a:spcPct val="50000"/>
                </a:spcBef>
              </a:pPr>
              <a:r>
                <a:rPr lang="en-US">
                  <a:latin typeface="Comic Sans MS" pitchFamily="66" charset="0"/>
                </a:rPr>
                <a:t>A</a:t>
              </a:r>
            </a:p>
          </p:txBody>
        </p:sp>
        <p:sp>
          <p:nvSpPr>
            <p:cNvPr id="83989" name="Text Box 21"/>
            <p:cNvSpPr txBox="1">
              <a:spLocks noChangeArrowheads="1"/>
            </p:cNvSpPr>
            <p:nvPr/>
          </p:nvSpPr>
          <p:spPr bwMode="auto">
            <a:xfrm>
              <a:off x="3504" y="2112"/>
              <a:ext cx="336" cy="288"/>
            </a:xfrm>
            <a:prstGeom prst="rect">
              <a:avLst/>
            </a:prstGeom>
            <a:noFill/>
            <a:ln w="9525">
              <a:noFill/>
              <a:miter lim="800000"/>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spcBef>
                  <a:spcPct val="50000"/>
                </a:spcBef>
              </a:pPr>
              <a:r>
                <a:rPr lang="en-US">
                  <a:latin typeface="Comic Sans MS" pitchFamily="66" charset="0"/>
                </a:rPr>
                <a:t>B</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dur="5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4994" name="Content Placeholder 2"/>
          <p:cNvSpPr>
            <a:spLocks noGrp="1"/>
          </p:cNvSpPr>
          <p:nvPr>
            <p:ph idx="1"/>
          </p:nvPr>
        </p:nvSpPr>
        <p:spPr>
          <a:xfrm>
            <a:off x="381000" y="838200"/>
            <a:ext cx="8108950" cy="4800600"/>
          </a:xfrm>
        </p:spPr>
        <p:txBody>
          <a:bodyPr/>
          <a:lstStyle/>
          <a:p>
            <a:pPr eaLnBrk="1" hangingPunct="1"/>
            <a:r>
              <a:rPr lang="en-US" sz="2400" smtClean="0">
                <a:latin typeface="Cambria" pitchFamily="18" charset="0"/>
              </a:rPr>
              <a:t>Determine whether the function f from{ a,b,c,d} to {1,2,3,4,5} with f(a)=4,f(b)=5,f(c)=1 and f(d)=3 is one-to-one?</a:t>
            </a:r>
          </a:p>
          <a:p>
            <a:pPr eaLnBrk="1" hangingPunct="1"/>
            <a:endParaRPr lang="en-US" sz="2400" smtClean="0">
              <a:latin typeface="Cambria" pitchFamily="18" charset="0"/>
            </a:endParaRPr>
          </a:p>
          <a:p>
            <a:pPr eaLnBrk="1" hangingPunct="1"/>
            <a:r>
              <a:rPr lang="en-US" sz="2400" smtClean="0">
                <a:latin typeface="Cambria" pitchFamily="18" charset="0"/>
              </a:rPr>
              <a:t>Determine whether the function f(x)=x2 from the set of integers to the set of integers is one-to-one.</a:t>
            </a:r>
          </a:p>
        </p:txBody>
      </p:sp>
      <p:sp>
        <p:nvSpPr>
          <p:cNvPr id="84995" name="Slide Number Placeholder 4"/>
          <p:cNvSpPr>
            <a:spLocks noGrp="1"/>
          </p:cNvSpPr>
          <p:nvPr>
            <p:ph type="sldNum" sz="quarter" idx="11"/>
          </p:nvPr>
        </p:nvSpPr>
        <p:spPr>
          <a:noFill/>
        </p:spPr>
        <p:txBody>
          <a:bodyPr/>
          <a:lstStyle/>
          <a:p>
            <a:fld id="{BD8D2D69-6FEE-4676-BCEE-1B1364AAFF00}" type="slidenum">
              <a:rPr lang="en-US"/>
              <a:t>49</a:t>
            </a:fld>
            <a:endParaRPr lang="en-US"/>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9458" name="Rectangle 2"/>
          <p:cNvSpPr>
            <a:spLocks noGrp="1" noChangeArrowheads="1"/>
          </p:cNvSpPr>
          <p:nvPr>
            <p:ph type="title"/>
          </p:nvPr>
        </p:nvSpPr>
        <p:spPr>
          <a:xfrm>
            <a:off x="1066800" y="228600"/>
            <a:ext cx="7497763" cy="1143000"/>
          </a:xfrm>
        </p:spPr>
        <p:txBody>
          <a:bodyPr/>
          <a:lstStyle/>
          <a:p>
            <a:pPr eaLnBrk="1" hangingPunct="1"/>
            <a:r>
              <a:rPr lang="en-US" smtClean="0">
                <a:solidFill>
                  <a:srgbClr val="FF6600"/>
                </a:solidFill>
              </a:rPr>
              <a:t>Introduction</a:t>
            </a:r>
          </a:p>
        </p:txBody>
      </p:sp>
      <p:sp>
        <p:nvSpPr>
          <p:cNvPr id="198659" name="Rectangle 3"/>
          <p:cNvSpPr>
            <a:spLocks noGrp="1" noChangeArrowheads="1"/>
          </p:cNvSpPr>
          <p:nvPr>
            <p:ph idx="1"/>
          </p:nvPr>
        </p:nvSpPr>
        <p:spPr>
          <a:xfrm>
            <a:off x="152400" y="1295400"/>
            <a:ext cx="8686800" cy="4953000"/>
          </a:xfrm>
        </p:spPr>
        <p:txBody>
          <a:bodyPr>
            <a:normAutofit fontScale="32500" lnSpcReduction="20000"/>
          </a:bodyPr>
          <a:lstStyle/>
          <a:p>
            <a:pPr marL="365760" indent="-283464" eaLnBrk="1" fontAlgn="auto" hangingPunct="1">
              <a:spcAft>
                <a:spcPct val="0"/>
              </a:spcAft>
              <a:buFont typeface="Wingdings 2"/>
              <a:buChar char=""/>
              <a:defRPr/>
            </a:pPr>
            <a:r>
              <a:rPr lang="en-US" sz="7400" smtClean="0">
                <a:latin typeface="Cambria" pitchFamily="18" charset="0"/>
              </a:rPr>
              <a:t> </a:t>
            </a:r>
            <a:r>
              <a:rPr lang="en-US" sz="7400" smtClean="0">
                <a:latin typeface="Times New Roman" pitchFamily="18" charset="0"/>
                <a:cs typeface="Times New Roman" pitchFamily="18" charset="0"/>
              </a:rPr>
              <a:t>A set is a collection or group of objects or elements or members</a:t>
            </a:r>
            <a:r>
              <a:rPr lang="en-US" sz="7400" smtClean="0">
                <a:solidFill>
                  <a:srgbClr val="FFFF00"/>
                </a:solidFill>
                <a:latin typeface="Times New Roman" pitchFamily="18" charset="0"/>
                <a:cs typeface="Times New Roman" pitchFamily="18" charset="0"/>
              </a:rPr>
              <a:t>.</a:t>
            </a:r>
            <a:r>
              <a:rPr lang="en-US" sz="7400" smtClean="0">
                <a:latin typeface="Times New Roman" pitchFamily="18" charset="0"/>
                <a:cs typeface="Times New Roman" pitchFamily="18" charset="0"/>
              </a:rPr>
              <a:t> (Cantor 1895)</a:t>
            </a:r>
            <a:br>
              <a:rPr lang="en-US" sz="7400" smtClean="0">
                <a:latin typeface="Times New Roman" pitchFamily="18" charset="0"/>
                <a:cs typeface="Times New Roman" pitchFamily="18" charset="0"/>
              </a:rPr>
            </a:br>
            <a:endParaRPr lang="en-US" sz="7400" smtClean="0">
              <a:latin typeface="Times New Roman" pitchFamily="18" charset="0"/>
              <a:cs typeface="Times New Roman" pitchFamily="18" charset="0"/>
            </a:endParaRPr>
          </a:p>
          <a:p>
            <a:pPr marL="640080" lvl="1" indent="-237744" algn="just" eaLnBrk="1" fontAlgn="auto" hangingPunct="1">
              <a:spcAft>
                <a:spcPct val="0"/>
              </a:spcAft>
              <a:buFont typeface="Verdana"/>
              <a:buChar char="◦"/>
              <a:defRPr/>
            </a:pPr>
            <a:r>
              <a:rPr lang="en-US" sz="7400" smtClean="0">
                <a:latin typeface="Times New Roman" pitchFamily="18" charset="0"/>
                <a:cs typeface="Times New Roman" pitchFamily="18" charset="0"/>
              </a:rPr>
              <a:t>The objects in a set are called the elements or the members, of the set.</a:t>
            </a:r>
          </a:p>
          <a:p>
            <a:pPr marL="640080" lvl="1" indent="-237744" eaLnBrk="1" fontAlgn="auto" hangingPunct="1">
              <a:spcAft>
                <a:spcPct val="0"/>
              </a:spcAft>
              <a:buFont typeface="Verdana"/>
              <a:buChar char="◦"/>
              <a:defRPr/>
            </a:pPr>
            <a:endParaRPr lang="en-US" sz="7400" smtClean="0">
              <a:latin typeface="Times New Roman" pitchFamily="18" charset="0"/>
              <a:cs typeface="Times New Roman" pitchFamily="18" charset="0"/>
            </a:endParaRPr>
          </a:p>
          <a:p>
            <a:pPr marL="640080" lvl="1" indent="-237744" algn="just" eaLnBrk="1" fontAlgn="auto" hangingPunct="1">
              <a:spcAft>
                <a:spcPct val="0"/>
              </a:spcAft>
              <a:buFont typeface="Verdana"/>
              <a:buChar char="◦"/>
              <a:defRPr/>
            </a:pPr>
            <a:r>
              <a:rPr lang="en-US" sz="7400" smtClean="0">
                <a:latin typeface="Times New Roman" pitchFamily="18" charset="0"/>
                <a:cs typeface="Times New Roman" pitchFamily="18" charset="0"/>
              </a:rPr>
              <a:t>A set is said to contain its elements.</a:t>
            </a:r>
          </a:p>
          <a:p>
            <a:pPr marL="640080" lvl="1" indent="-237744" algn="just" eaLnBrk="1" fontAlgn="auto" hangingPunct="1">
              <a:spcAft>
                <a:spcPct val="0"/>
              </a:spcAft>
              <a:buFontTx/>
              <a:buNone/>
              <a:defRPr/>
            </a:pPr>
            <a:endParaRPr lang="en-US" sz="6000" smtClean="0">
              <a:latin typeface="Times New Roman" pitchFamily="18" charset="0"/>
              <a:cs typeface="Times New Roman" pitchFamily="18" charset="0"/>
            </a:endParaRPr>
          </a:p>
          <a:p>
            <a:pPr marL="640080" lvl="1" indent="-237744" algn="just" eaLnBrk="1" fontAlgn="auto" hangingPunct="1">
              <a:spcAft>
                <a:spcPct val="0"/>
              </a:spcAft>
              <a:buFontTx/>
              <a:buNone/>
              <a:defRPr/>
            </a:pPr>
            <a:endParaRPr lang="en-US" sz="6000" smtClean="0">
              <a:latin typeface="Times New Roman" pitchFamily="18" charset="0"/>
              <a:cs typeface="Times New Roman" pitchFamily="18" charset="0"/>
            </a:endParaRPr>
          </a:p>
          <a:p>
            <a:pPr marL="640080" lvl="1" indent="-237744" algn="just" eaLnBrk="1" fontAlgn="auto" hangingPunct="1">
              <a:spcAft>
                <a:spcPct val="0"/>
              </a:spcAft>
              <a:buFontTx/>
              <a:buNone/>
              <a:defRPr/>
            </a:pPr>
            <a:r>
              <a:rPr lang="en-US" sz="6000" smtClean="0">
                <a:latin typeface="Times New Roman" pitchFamily="18" charset="0"/>
                <a:cs typeface="Times New Roman" pitchFamily="18" charset="0"/>
              </a:rPr>
              <a:t>Set of fingers                                          Set of Primary colours</a:t>
            </a:r>
            <a:endParaRPr lang="en-US" sz="6000" smtClean="0">
              <a:latin typeface="Times New Roman" pitchFamily="18" charset="0"/>
              <a:cs typeface="Times New Roman" pitchFamily="18" charset="0"/>
            </a:endParaRPr>
          </a:p>
          <a:p>
            <a:pPr marL="640080" lvl="1" indent="-237744" algn="just" eaLnBrk="1" fontAlgn="auto" hangingPunct="1">
              <a:spcAft>
                <a:spcPct val="0"/>
              </a:spcAft>
              <a:buFont typeface="Verdana"/>
              <a:buChar char="◦"/>
              <a:defRPr/>
            </a:pPr>
            <a:endParaRPr lang="en-US" smtClean="0">
              <a:latin typeface="Cambria" pitchFamily="18" charset="0"/>
            </a:endParaRPr>
          </a:p>
          <a:p>
            <a:pPr marL="640080" lvl="1" indent="-237744" eaLnBrk="1" fontAlgn="auto" hangingPunct="1">
              <a:spcAft>
                <a:spcPct val="0"/>
              </a:spcAft>
              <a:buFont typeface="Verdana" pitchFamily="34" charset="0"/>
              <a:buNone/>
              <a:defRPr/>
            </a:pPr>
            <a:endParaRPr lang="en-US" sz="3800" smtClean="0">
              <a:latin typeface="Times New Roman" pitchFamily="18" charset="0"/>
              <a:cs typeface="Times New Roman" pitchFamily="18" charset="0"/>
            </a:endParaRPr>
          </a:p>
          <a:p>
            <a:pPr marL="640080" lvl="1" indent="-237744" algn="just" eaLnBrk="1" fontAlgn="auto" hangingPunct="1">
              <a:spcAft>
                <a:spcPct val="0"/>
              </a:spcAft>
              <a:buFont typeface="Verdana"/>
              <a:buChar char="◦"/>
              <a:defRPr/>
            </a:pPr>
            <a:endParaRPr lang="en-US" smtClean="0">
              <a:latin typeface="Cambria" pitchFamily="18" charset="0"/>
            </a:endParaRPr>
          </a:p>
          <a:p>
            <a:pPr marL="640080" lvl="1" indent="-237744" algn="just" eaLnBrk="1" fontAlgn="auto" hangingPunct="1">
              <a:spcAft>
                <a:spcPct val="0"/>
              </a:spcAft>
              <a:buFontTx/>
              <a:buNone/>
              <a:defRPr/>
            </a:pPr>
            <a:endParaRPr lang="en-US" sz="5100" smtClean="0">
              <a:latin typeface="Cambria" pitchFamily="18" charset="0"/>
              <a:cs typeface="Times New Roman" pitchFamily="18" charset="0"/>
            </a:endParaRPr>
          </a:p>
          <a:p>
            <a:pPr marL="640080" lvl="1" indent="-237744" algn="just" eaLnBrk="1" fontAlgn="auto" hangingPunct="1">
              <a:spcAft>
                <a:spcPct val="0"/>
              </a:spcAft>
              <a:buFontTx/>
              <a:buNone/>
              <a:defRPr/>
            </a:pPr>
            <a:endParaRPr lang="en-US" sz="5100" smtClean="0">
              <a:latin typeface="Cambria" pitchFamily="18" charset="0"/>
              <a:cs typeface="Times New Roman" pitchFamily="18" charset="0"/>
            </a:endParaRPr>
          </a:p>
          <a:p>
            <a:pPr marL="640080" lvl="1" indent="-237744" algn="just" eaLnBrk="1" fontAlgn="auto" hangingPunct="1">
              <a:spcAft>
                <a:spcPct val="0"/>
              </a:spcAft>
              <a:buFontTx/>
              <a:buNone/>
              <a:defRPr/>
            </a:pPr>
            <a:r>
              <a:rPr lang="en-US" sz="7400" smtClean="0">
                <a:latin typeface="Times New Roman" pitchFamily="18" charset="0"/>
                <a:cs typeface="Times New Roman" pitchFamily="18" charset="0"/>
              </a:rPr>
              <a:t>.</a:t>
            </a:r>
          </a:p>
          <a:p>
            <a:pPr marL="640080" lvl="1" indent="-237744" algn="just" eaLnBrk="1" fontAlgn="auto" hangingPunct="1">
              <a:spcAft>
                <a:spcPct val="0"/>
              </a:spcAft>
              <a:buFont typeface="Verdana"/>
              <a:buChar char="◦"/>
              <a:defRPr/>
            </a:pPr>
            <a:endParaRPr lang="en-US" smtClean="0">
              <a:latin typeface="Cambria" pitchFamily="18" charset="0"/>
            </a:endParaRPr>
          </a:p>
          <a:p>
            <a:pPr marL="640080" lvl="1" indent="-237744" algn="just" eaLnBrk="1" fontAlgn="auto" hangingPunct="1">
              <a:spcAft>
                <a:spcPct val="0"/>
              </a:spcAft>
              <a:buFont typeface="Verdana"/>
              <a:buChar char="◦"/>
              <a:defRPr/>
            </a:pPr>
            <a:endParaRPr lang="en-US" smtClean="0">
              <a:latin typeface="Cambria" pitchFamily="18" charset="0"/>
            </a:endParaRPr>
          </a:p>
          <a:p>
            <a:pPr marL="640080" lvl="1" indent="-237744" eaLnBrk="1" fontAlgn="auto" hangingPunct="1">
              <a:spcAft>
                <a:spcPct val="0"/>
              </a:spcAft>
              <a:buFont typeface="Verdana"/>
              <a:buChar char="◦"/>
              <a:defRPr/>
            </a:pPr>
            <a:endParaRPr lang="en-US" smtClean="0">
              <a:latin typeface="Cambria" pitchFamily="18" charset="0"/>
            </a:endParaRPr>
          </a:p>
        </p:txBody>
      </p:sp>
      <p:sp>
        <p:nvSpPr>
          <p:cNvPr id="19460" name="Slide Number Placeholder 4"/>
          <p:cNvSpPr>
            <a:spLocks noGrp="1"/>
          </p:cNvSpPr>
          <p:nvPr>
            <p:ph type="sldNum" sz="quarter" idx="11"/>
          </p:nvPr>
        </p:nvSpPr>
        <p:spPr>
          <a:noFill/>
        </p:spPr>
        <p:txBody>
          <a:bodyPr/>
          <a:lstStyle/>
          <a:p>
            <a:fld id="{F9A0E88A-E5E0-4602-949C-89DDE89DE39B}" type="slidenum">
              <a:rPr lang="en-US"/>
              <a:t>5</a:t>
            </a:fld>
            <a:endParaRPr lang="en-US"/>
          </a:p>
        </p:txBody>
      </p:sp>
      <p:pic>
        <p:nvPicPr>
          <p:cNvPr id="19461" name="Picture 4" descr="http://www.mathgoodies.com/lessons/sets/images/fingers_gg.jpg"/>
          <p:cNvPicPr>
            <a:picLocks noChangeAspect="1" noChangeArrowheads="1"/>
          </p:cNvPicPr>
          <p:nvPr/>
        </p:nvPicPr>
        <p:blipFill>
          <a:blip r:embed="rId2"/>
          <a:stretch>
            <a:fillRect/>
          </a:stretch>
        </p:blipFill>
        <p:spPr bwMode="auto">
          <a:xfrm>
            <a:off x="2362200" y="3962400"/>
            <a:ext cx="1314450" cy="1114425"/>
          </a:xfrm>
          <a:prstGeom prst="rect">
            <a:avLst/>
          </a:prstGeom>
          <a:noFill/>
          <a:ln w="9525">
            <a:noFill/>
            <a:miter lim="800000"/>
          </a:ln>
        </p:spPr>
      </p:pic>
      <p:pic>
        <p:nvPicPr>
          <p:cNvPr id="19462" name="Picture 5" descr="http://www.mathgoodies.com/lessons/sets/images/primary-colors.gif"/>
          <p:cNvPicPr>
            <a:picLocks noChangeAspect="1" noChangeArrowheads="1"/>
          </p:cNvPicPr>
          <p:nvPr/>
        </p:nvPicPr>
        <p:blipFill>
          <a:blip r:embed="rId3"/>
          <a:stretch>
            <a:fillRect/>
          </a:stretch>
        </p:blipFill>
        <p:spPr bwMode="auto">
          <a:xfrm>
            <a:off x="7162800" y="3810000"/>
            <a:ext cx="1504950" cy="1181100"/>
          </a:xfrm>
          <a:prstGeom prst="rect">
            <a:avLst/>
          </a:prstGeom>
          <a:noFill/>
          <a:ln w="9525">
            <a:noFill/>
            <a:miter lim="800000"/>
          </a:ln>
        </p:spPr>
      </p:pic>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1435100" y="274638"/>
            <a:ext cx="7499350" cy="563562"/>
          </a:xfrm>
        </p:spPr>
        <p:txBody>
          <a:bodyPr>
            <a:normAutofit fontScale="90000"/>
          </a:bodyPr>
          <a:lstStyle/>
          <a:p>
            <a:pPr eaLnBrk="1" hangingPunct="1">
              <a:defRPr/>
            </a:pPr>
            <a:r>
              <a:rPr lang="en-US" smtClean="0"/>
              <a:t>Onto or surjective</a:t>
            </a:r>
            <a:endParaRPr lang="en-US"/>
          </a:p>
        </p:txBody>
      </p:sp>
      <p:sp>
        <p:nvSpPr>
          <p:cNvPr id="86019" name="Content Placeholder 2"/>
          <p:cNvSpPr>
            <a:spLocks noGrp="1"/>
          </p:cNvSpPr>
          <p:nvPr>
            <p:ph idx="1"/>
          </p:nvPr>
        </p:nvSpPr>
        <p:spPr>
          <a:xfrm>
            <a:off x="1066800" y="990600"/>
            <a:ext cx="7880350" cy="4800600"/>
          </a:xfrm>
        </p:spPr>
        <p:txBody>
          <a:bodyPr/>
          <a:lstStyle/>
          <a:p>
            <a:pPr algn="just" eaLnBrk="1" hangingPunct="1"/>
            <a:r>
              <a:rPr lang="en-US" sz="2400" smtClean="0">
                <a:latin typeface="Cambria" pitchFamily="18" charset="0"/>
              </a:rPr>
              <a:t>A function f from A to B is called onto or surjective if and only if for every elements b</a:t>
            </a:r>
            <a:r>
              <a:rPr lang="en-US" sz="2400" smtClean="0">
                <a:latin typeface="Cambria" pitchFamily="18" charset="0"/>
                <a:sym typeface="Symbol" pitchFamily="18" charset="2"/>
              </a:rPr>
              <a:t> </a:t>
            </a:r>
            <a:r>
              <a:rPr lang="en-US" sz="2400" smtClean="0">
                <a:latin typeface="Cambria" pitchFamily="18" charset="0"/>
              </a:rPr>
              <a:t>B there is an element a</a:t>
            </a:r>
            <a:r>
              <a:rPr lang="en-US" sz="2400" smtClean="0">
                <a:latin typeface="Cambria" pitchFamily="18" charset="0"/>
                <a:sym typeface="Symbol" pitchFamily="18" charset="2"/>
              </a:rPr>
              <a:t> A with f(a)=b. A function f is called a surjection if it is onto.</a:t>
            </a:r>
          </a:p>
          <a:p>
            <a:pPr algn="just" eaLnBrk="1" hangingPunct="1"/>
            <a:endParaRPr lang="en-US" sz="2400" smtClean="0">
              <a:latin typeface="Cambria" pitchFamily="18" charset="0"/>
              <a:sym typeface="Symbol" pitchFamily="18" charset="2"/>
            </a:endParaRPr>
          </a:p>
          <a:p>
            <a:pPr algn="just" eaLnBrk="1" hangingPunct="1"/>
            <a:endParaRPr lang="en-US" sz="2400" smtClean="0">
              <a:latin typeface="Cambria" pitchFamily="18" charset="0"/>
              <a:sym typeface="Symbol" pitchFamily="18" charset="2"/>
            </a:endParaRPr>
          </a:p>
          <a:p>
            <a:pPr algn="just" eaLnBrk="1" hangingPunct="1"/>
            <a:endParaRPr lang="en-US" sz="2400" smtClean="0">
              <a:latin typeface="Cambria" pitchFamily="18" charset="0"/>
              <a:sym typeface="Symbol" pitchFamily="18" charset="2"/>
            </a:endParaRPr>
          </a:p>
          <a:p>
            <a:pPr algn="just" eaLnBrk="1" hangingPunct="1"/>
            <a:endParaRPr lang="en-US" sz="2400" smtClean="0">
              <a:latin typeface="Cambria" pitchFamily="18" charset="0"/>
              <a:sym typeface="Symbol" pitchFamily="18" charset="2"/>
            </a:endParaRPr>
          </a:p>
          <a:p>
            <a:pPr algn="just" eaLnBrk="1" hangingPunct="1">
              <a:buFont typeface="Wingdings 2" pitchFamily="18" charset="2"/>
              <a:buNone/>
            </a:pPr>
            <a:endParaRPr lang="en-US" sz="2400" smtClean="0">
              <a:latin typeface="Cambria" pitchFamily="18" charset="0"/>
              <a:sym typeface="Symbol" pitchFamily="18" charset="2"/>
            </a:endParaRPr>
          </a:p>
        </p:txBody>
      </p:sp>
      <p:sp>
        <p:nvSpPr>
          <p:cNvPr id="86020" name="Slide Number Placeholder 4"/>
          <p:cNvSpPr>
            <a:spLocks noGrp="1"/>
          </p:cNvSpPr>
          <p:nvPr>
            <p:ph type="sldNum" sz="quarter" idx="11"/>
          </p:nvPr>
        </p:nvSpPr>
        <p:spPr>
          <a:noFill/>
        </p:spPr>
        <p:txBody>
          <a:bodyPr/>
          <a:lstStyle/>
          <a:p>
            <a:fld id="{BE4A9BF6-CF98-43EF-ADC2-6A988E7A96C7}" type="slidenum">
              <a:rPr lang="en-US"/>
              <a:t>50</a:t>
            </a:fld>
            <a:endParaRPr lang="en-US"/>
          </a:p>
        </p:txBody>
      </p:sp>
      <p:pic>
        <p:nvPicPr>
          <p:cNvPr id="86021" name="Picture 3"/>
          <p:cNvPicPr>
            <a:picLocks noChangeAspect="1" noChangeArrowheads="1"/>
          </p:cNvPicPr>
          <p:nvPr/>
        </p:nvPicPr>
        <p:blipFill>
          <a:blip r:embed="rId2"/>
          <a:stretch>
            <a:fillRect/>
          </a:stretch>
        </p:blipFill>
        <p:spPr bwMode="auto">
          <a:xfrm>
            <a:off x="2614613" y="2595563"/>
            <a:ext cx="3914775" cy="1666875"/>
          </a:xfrm>
          <a:prstGeom prst="rect">
            <a:avLst/>
          </a:prstGeom>
          <a:noFill/>
          <a:ln w="9525">
            <a:noFill/>
            <a:miter lim="800000"/>
          </a:ln>
        </p:spPr>
      </p:pic>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1435100" y="274638"/>
            <a:ext cx="7499350" cy="487362"/>
          </a:xfrm>
        </p:spPr>
        <p:txBody>
          <a:bodyPr>
            <a:normAutofit fontScale="90000"/>
          </a:bodyPr>
          <a:lstStyle/>
          <a:p>
            <a:pPr eaLnBrk="1" hangingPunct="1">
              <a:defRPr/>
            </a:pPr>
            <a:r>
              <a:rPr lang="en-US" sz="3200" err="1" smtClean="0">
                <a:latin typeface="Cambria" pitchFamily="18" charset="0"/>
              </a:rPr>
              <a:t>Bijection</a:t>
            </a:r>
            <a:endParaRPr lang="en-US" sz="3200">
              <a:latin typeface="Cambria" pitchFamily="18" charset="0"/>
            </a:endParaRPr>
          </a:p>
        </p:txBody>
      </p:sp>
      <p:sp>
        <p:nvSpPr>
          <p:cNvPr id="87043" name="Content Placeholder 6"/>
          <p:cNvSpPr>
            <a:spLocks noGrp="1"/>
          </p:cNvSpPr>
          <p:nvPr>
            <p:ph idx="1"/>
          </p:nvPr>
        </p:nvSpPr>
        <p:spPr>
          <a:xfrm>
            <a:off x="1066800" y="762000"/>
            <a:ext cx="7499350" cy="4800600"/>
          </a:xfrm>
        </p:spPr>
        <p:txBody>
          <a:bodyPr/>
          <a:lstStyle/>
          <a:p>
            <a:pPr eaLnBrk="1" hangingPunct="1"/>
            <a:r>
              <a:rPr lang="en-US" sz="2400" smtClean="0">
                <a:latin typeface="Cambria" pitchFamily="18" charset="0"/>
              </a:rPr>
              <a:t>The function f is a one-to-one correspondence or a bijection, if it is both one-to-one and onto.</a:t>
            </a:r>
          </a:p>
          <a:p>
            <a:pPr eaLnBrk="1" hangingPunct="1"/>
            <a:endParaRPr lang="en-US" sz="2400" smtClean="0">
              <a:latin typeface="Cambria" pitchFamily="18" charset="0"/>
            </a:endParaRPr>
          </a:p>
          <a:p>
            <a:pPr eaLnBrk="1" hangingPunct="1"/>
            <a:endParaRPr lang="en-US" sz="2400" smtClean="0">
              <a:latin typeface="Cambria" pitchFamily="18" charset="0"/>
            </a:endParaRPr>
          </a:p>
          <a:p>
            <a:pPr eaLnBrk="1" hangingPunct="1"/>
            <a:endParaRPr lang="en-US" sz="2400" smtClean="0">
              <a:latin typeface="Cambria" pitchFamily="18" charset="0"/>
            </a:endParaRPr>
          </a:p>
          <a:p>
            <a:pPr eaLnBrk="1" hangingPunct="1"/>
            <a:endParaRPr lang="en-US" sz="2400" smtClean="0">
              <a:latin typeface="Cambria" pitchFamily="18" charset="0"/>
            </a:endParaRPr>
          </a:p>
          <a:p>
            <a:pPr eaLnBrk="1" hangingPunct="1"/>
            <a:endParaRPr lang="en-US" sz="2400" smtClean="0">
              <a:latin typeface="Cambria" pitchFamily="18" charset="0"/>
            </a:endParaRPr>
          </a:p>
          <a:p>
            <a:pPr eaLnBrk="1" hangingPunct="1"/>
            <a:endParaRPr lang="en-US" sz="2400" smtClean="0">
              <a:latin typeface="Cambria" pitchFamily="18" charset="0"/>
            </a:endParaRPr>
          </a:p>
          <a:p>
            <a:pPr eaLnBrk="1" hangingPunct="1"/>
            <a:endParaRPr lang="en-US" sz="2400" smtClean="0">
              <a:latin typeface="Cambria" pitchFamily="18" charset="0"/>
            </a:endParaRPr>
          </a:p>
        </p:txBody>
      </p:sp>
      <p:sp>
        <p:nvSpPr>
          <p:cNvPr id="87044" name="Slide Number Placeholder 4"/>
          <p:cNvSpPr>
            <a:spLocks noGrp="1"/>
          </p:cNvSpPr>
          <p:nvPr>
            <p:ph type="sldNum" sz="quarter" idx="11"/>
          </p:nvPr>
        </p:nvSpPr>
        <p:spPr>
          <a:noFill/>
        </p:spPr>
        <p:txBody>
          <a:bodyPr/>
          <a:lstStyle/>
          <a:p>
            <a:fld id="{FDCE8F8A-3DAD-4CF3-B679-1556AD294485}" type="slidenum">
              <a:rPr lang="en-US"/>
              <a:t>51</a:t>
            </a:fld>
            <a:endParaRPr lang="en-US"/>
          </a:p>
        </p:txBody>
      </p:sp>
      <p:pic>
        <p:nvPicPr>
          <p:cNvPr id="87045" name="Picture 2"/>
          <p:cNvPicPr>
            <a:picLocks noChangeAspect="1" noChangeArrowheads="1"/>
          </p:cNvPicPr>
          <p:nvPr/>
        </p:nvPicPr>
        <p:blipFill>
          <a:blip r:embed="rId2"/>
          <a:stretch>
            <a:fillRect/>
          </a:stretch>
        </p:blipFill>
        <p:spPr bwMode="auto">
          <a:xfrm>
            <a:off x="2971800" y="1905000"/>
            <a:ext cx="3276600" cy="2133600"/>
          </a:xfrm>
          <a:prstGeom prst="rect">
            <a:avLst/>
          </a:prstGeom>
          <a:noFill/>
          <a:ln w="9525">
            <a:noFill/>
            <a:miter lim="800000"/>
          </a:ln>
        </p:spPr>
      </p:pic>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8066" name="Title 1"/>
          <p:cNvSpPr>
            <a:spLocks noGrp="1"/>
          </p:cNvSpPr>
          <p:nvPr>
            <p:ph type="title"/>
          </p:nvPr>
        </p:nvSpPr>
        <p:spPr>
          <a:xfrm>
            <a:off x="609600" y="0"/>
            <a:ext cx="8229600" cy="762000"/>
          </a:xfrm>
        </p:spPr>
        <p:txBody>
          <a:bodyPr/>
          <a:lstStyle/>
          <a:p>
            <a:r>
              <a:rPr lang="en-US" smtClean="0"/>
              <a:t>Activity</a:t>
            </a:r>
          </a:p>
        </p:txBody>
      </p:sp>
      <p:sp>
        <p:nvSpPr>
          <p:cNvPr id="88067" name="Content Placeholder 2"/>
          <p:cNvSpPr>
            <a:spLocks noGrp="1"/>
          </p:cNvSpPr>
          <p:nvPr>
            <p:ph idx="1"/>
          </p:nvPr>
        </p:nvSpPr>
        <p:spPr>
          <a:xfrm>
            <a:off x="228600" y="838200"/>
            <a:ext cx="8915400" cy="5287963"/>
          </a:xfrm>
        </p:spPr>
        <p:txBody>
          <a:bodyPr/>
          <a:lstStyle/>
          <a:p>
            <a:pPr algn="just"/>
            <a:r>
              <a:rPr lang="en-US" sz="2000" smtClean="0">
                <a:latin typeface="Times New Roman" pitchFamily="18" charset="0"/>
                <a:cs typeface="Times New Roman" pitchFamily="18" charset="0"/>
              </a:rPr>
              <a:t>Classify the following functions  between natural numbers as one-to-one and onto.</a:t>
            </a:r>
          </a:p>
          <a:p>
            <a:pPr algn="just"/>
            <a:endParaRPr lang="en-US" sz="2000" smtClean="0">
              <a:latin typeface="Times New Roman" pitchFamily="18" charset="0"/>
              <a:cs typeface="Times New Roman" pitchFamily="18" charset="0"/>
            </a:endParaRPr>
          </a:p>
          <a:p>
            <a:pPr algn="just"/>
            <a:endParaRPr lang="en-US" sz="2000" smtClean="0">
              <a:latin typeface="Times New Roman" pitchFamily="18" charset="0"/>
              <a:cs typeface="Times New Roman" pitchFamily="18" charset="0"/>
            </a:endParaRPr>
          </a:p>
          <a:p>
            <a:pPr algn="just"/>
            <a:endParaRPr lang="en-US" sz="2000" smtClean="0">
              <a:latin typeface="Times New Roman" pitchFamily="18" charset="0"/>
              <a:cs typeface="Times New Roman" pitchFamily="18" charset="0"/>
            </a:endParaRPr>
          </a:p>
          <a:p>
            <a:pPr algn="just"/>
            <a:endParaRPr lang="en-US" sz="2000" smtClean="0">
              <a:latin typeface="Times New Roman" pitchFamily="18" charset="0"/>
              <a:cs typeface="Times New Roman" pitchFamily="18" charset="0"/>
            </a:endParaRPr>
          </a:p>
          <a:p>
            <a:pPr algn="just"/>
            <a:endParaRPr lang="en-US" sz="2000" smtClean="0">
              <a:latin typeface="Times New Roman" pitchFamily="18" charset="0"/>
              <a:cs typeface="Times New Roman" pitchFamily="18" charset="0"/>
            </a:endParaRPr>
          </a:p>
          <a:p>
            <a:pPr algn="just"/>
            <a:endParaRPr lang="en-US" sz="2000" smtClean="0">
              <a:latin typeface="Times New Roman" pitchFamily="18" charset="0"/>
              <a:cs typeface="Times New Roman" pitchFamily="18" charset="0"/>
            </a:endParaRPr>
          </a:p>
          <a:p>
            <a:pPr algn="just"/>
            <a:endParaRPr lang="en-US" sz="2000" smtClean="0">
              <a:latin typeface="Times New Roman" pitchFamily="18" charset="0"/>
              <a:cs typeface="Times New Roman" pitchFamily="18" charset="0"/>
            </a:endParaRPr>
          </a:p>
          <a:p>
            <a:pPr algn="just"/>
            <a:endParaRPr lang="en-US" sz="2000" smtClean="0">
              <a:latin typeface="Times New Roman" pitchFamily="18" charset="0"/>
              <a:cs typeface="Times New Roman" pitchFamily="18" charset="0"/>
            </a:endParaRPr>
          </a:p>
          <a:p>
            <a:pPr algn="just"/>
            <a:endParaRPr lang="en-US" sz="2000" smtClean="0">
              <a:latin typeface="Times New Roman" pitchFamily="18" charset="0"/>
              <a:cs typeface="Times New Roman" pitchFamily="18" charset="0"/>
            </a:endParaRPr>
          </a:p>
          <a:p>
            <a:pPr algn="just"/>
            <a:r>
              <a:rPr lang="en-US" sz="2000" smtClean="0">
                <a:latin typeface="Times New Roman" pitchFamily="18" charset="0"/>
                <a:cs typeface="Times New Roman" pitchFamily="18" charset="0"/>
              </a:rPr>
              <a:t>Define functions</a:t>
            </a:r>
            <a:r>
              <a:rPr lang="en-US" sz="2000" i="1" smtClean="0">
                <a:latin typeface="Times New Roman" pitchFamily="18" charset="0"/>
                <a:cs typeface="Times New Roman" pitchFamily="18" charset="0"/>
              </a:rPr>
              <a:t> f </a:t>
            </a:r>
            <a:r>
              <a:rPr lang="en-US" sz="2000" smtClean="0">
                <a:latin typeface="Times New Roman" pitchFamily="18" charset="0"/>
                <a:cs typeface="Times New Roman" pitchFamily="18" charset="0"/>
              </a:rPr>
              <a:t>from </a:t>
            </a:r>
            <a:r>
              <a:rPr lang="en-US" sz="2000" b="1" smtClean="0">
                <a:latin typeface="Times New Roman" pitchFamily="18" charset="0"/>
                <a:cs typeface="Times New Roman" pitchFamily="18" charset="0"/>
              </a:rPr>
              <a:t>Z</a:t>
            </a:r>
            <a:r>
              <a:rPr lang="en-US" sz="2000" smtClean="0">
                <a:latin typeface="Times New Roman" pitchFamily="18" charset="0"/>
                <a:cs typeface="Times New Roman" pitchFamily="18" charset="0"/>
              </a:rPr>
              <a:t> to </a:t>
            </a:r>
            <a:r>
              <a:rPr lang="en-US" sz="2000" b="1" smtClean="0">
                <a:latin typeface="Times New Roman" pitchFamily="18" charset="0"/>
                <a:cs typeface="Times New Roman" pitchFamily="18" charset="0"/>
              </a:rPr>
              <a:t>Z</a:t>
            </a:r>
            <a:r>
              <a:rPr lang="en-US" sz="2000" smtClean="0">
                <a:latin typeface="Times New Roman" pitchFamily="18" charset="0"/>
                <a:cs typeface="Times New Roman" pitchFamily="18" charset="0"/>
              </a:rPr>
              <a:t> and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 from </a:t>
            </a:r>
            <a:r>
              <a:rPr lang="en-US" sz="2000" b="1" smtClean="0">
                <a:latin typeface="Times New Roman" pitchFamily="18" charset="0"/>
                <a:cs typeface="Times New Roman" pitchFamily="18" charset="0"/>
              </a:rPr>
              <a:t>R</a:t>
            </a:r>
            <a:r>
              <a:rPr lang="en-US" sz="2000" smtClean="0">
                <a:latin typeface="Times New Roman" pitchFamily="18" charset="0"/>
                <a:cs typeface="Times New Roman" pitchFamily="18" charset="0"/>
              </a:rPr>
              <a:t> to </a:t>
            </a:r>
            <a:r>
              <a:rPr lang="en-US" sz="2000" b="1" smtClean="0">
                <a:latin typeface="Times New Roman" pitchFamily="18" charset="0"/>
                <a:cs typeface="Times New Roman" pitchFamily="18" charset="0"/>
              </a:rPr>
              <a:t>R</a:t>
            </a:r>
            <a:r>
              <a:rPr lang="en-US" sz="2000" smtClean="0">
                <a:latin typeface="Times New Roman" pitchFamily="18" charset="0"/>
                <a:cs typeface="Times New Roman" pitchFamily="18" charset="0"/>
              </a:rPr>
              <a:t> by the formulas: for all </a:t>
            </a:r>
            <a:r>
              <a:rPr lang="en-US" sz="2000" i="1" smtClean="0">
                <a:latin typeface="Times New Roman" pitchFamily="18" charset="0"/>
                <a:cs typeface="Times New Roman" pitchFamily="18" charset="0"/>
              </a:rPr>
              <a:t>y </a:t>
            </a:r>
            <a:r>
              <a:rPr lang="en-US" sz="2000" i="1" smtClean="0">
                <a:latin typeface="Cambria Math" pitchFamily="18" charset="0"/>
                <a:ea typeface="Cambria Math" pitchFamily="18" charset="0"/>
                <a:cs typeface="Times New Roman" pitchFamily="18" charset="0"/>
              </a:rPr>
              <a:t>∊</a:t>
            </a:r>
            <a:r>
              <a:rPr lang="en-US" sz="2000" b="1" smtClean="0">
                <a:latin typeface="Times New Roman" pitchFamily="18" charset="0"/>
                <a:cs typeface="Times New Roman" pitchFamily="18" charset="0"/>
              </a:rPr>
              <a:t>Z </a:t>
            </a:r>
            <a:r>
              <a:rPr lang="en-US" sz="2000" smtClean="0">
                <a:latin typeface="Times New Roman" pitchFamily="18" charset="0"/>
                <a:cs typeface="Times New Roman" pitchFamily="18" charset="0"/>
              </a:rPr>
              <a:t>and</a:t>
            </a:r>
            <a:r>
              <a:rPr lang="en-US" sz="2000" b="1" smtClean="0">
                <a:latin typeface="Times New Roman" pitchFamily="18" charset="0"/>
                <a:cs typeface="Times New Roman" pitchFamily="18" charset="0"/>
              </a:rPr>
              <a:t> </a:t>
            </a:r>
            <a:r>
              <a:rPr lang="en-US" sz="2000" i="1" smtClean="0">
                <a:latin typeface="Times New Roman" pitchFamily="18" charset="0"/>
                <a:cs typeface="Times New Roman" pitchFamily="18" charset="0"/>
              </a:rPr>
              <a:t>x </a:t>
            </a:r>
            <a:r>
              <a:rPr lang="en-US" sz="2000" i="1" smtClean="0">
                <a:latin typeface="Cambria Math" pitchFamily="18" charset="0"/>
              </a:rPr>
              <a:t>∊ </a:t>
            </a:r>
            <a:r>
              <a:rPr lang="en-US" sz="2000" b="1" smtClean="0">
                <a:latin typeface="Times New Roman" pitchFamily="18" charset="0"/>
                <a:cs typeface="Times New Roman" pitchFamily="18" charset="0"/>
              </a:rPr>
              <a:t>R</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f</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y</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    and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x</a:t>
            </a:r>
            <a:r>
              <a:rPr lang="en-US" sz="2000" smtClean="0">
                <a:latin typeface="Times New Roman" pitchFamily="18" charset="0"/>
                <a:cs typeface="Times New Roman" pitchFamily="18" charset="0"/>
              </a:rPr>
              <a:t>) = 2</a:t>
            </a:r>
            <a:r>
              <a:rPr lang="en-US" sz="2000" i="1" smtClean="0">
                <a:latin typeface="Times New Roman" pitchFamily="18" charset="0"/>
                <a:cs typeface="Times New Roman" pitchFamily="18" charset="0"/>
              </a:rPr>
              <a:t>x </a:t>
            </a:r>
            <a:r>
              <a:rPr lang="en-US" sz="2000" smtClean="0">
                <a:latin typeface="Times New Roman" pitchFamily="18" charset="0"/>
                <a:cs typeface="Times New Roman" pitchFamily="18" charset="0"/>
              </a:rPr>
              <a:t>+ 1</a:t>
            </a:r>
          </a:p>
          <a:p>
            <a:pPr algn="just">
              <a:buFontTx/>
              <a:buNone/>
            </a:pP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a</a:t>
            </a:r>
            <a:r>
              <a:rPr lang="en-US" sz="2000" smtClean="0">
                <a:latin typeface="Times New Roman" pitchFamily="18" charset="0"/>
                <a:cs typeface="Times New Roman" pitchFamily="18" charset="0"/>
              </a:rPr>
              <a:t>. Is </a:t>
            </a:r>
            <a:r>
              <a:rPr lang="en-US" sz="2000" i="1" smtClean="0">
                <a:latin typeface="Times New Roman" pitchFamily="18" charset="0"/>
                <a:cs typeface="Times New Roman" pitchFamily="18" charset="0"/>
              </a:rPr>
              <a:t>f </a:t>
            </a:r>
            <a:r>
              <a:rPr lang="en-US" sz="2000" smtClean="0">
                <a:latin typeface="Times New Roman" pitchFamily="18" charset="0"/>
                <a:cs typeface="Times New Roman" pitchFamily="18" charset="0"/>
              </a:rPr>
              <a:t>onto? Prove or disprove by giving a counter example.</a:t>
            </a:r>
          </a:p>
          <a:p>
            <a:pPr algn="just">
              <a:buFontTx/>
              <a:buNone/>
            </a:pP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b</a:t>
            </a:r>
            <a:r>
              <a:rPr lang="en-US" sz="2000" smtClean="0">
                <a:latin typeface="Times New Roman" pitchFamily="18" charset="0"/>
                <a:cs typeface="Times New Roman" pitchFamily="18" charset="0"/>
              </a:rPr>
              <a:t>. Is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 onto? Prove or disprove by giving a counter example</a:t>
            </a:r>
            <a:r>
              <a:rPr lang="en-US" sz="2000" smtClean="0"/>
              <a:t>.</a:t>
            </a:r>
          </a:p>
          <a:p>
            <a:pPr>
              <a:buFontTx/>
              <a:buNone/>
            </a:pPr>
            <a:br>
              <a:rPr lang="en-US" sz="2000" smtClean="0"/>
            </a:br>
            <a:endParaRPr lang="en-US" sz="2000" smtClean="0">
              <a:latin typeface="Times New Roman" pitchFamily="18" charset="0"/>
              <a:cs typeface="Times New Roman" pitchFamily="18" charset="0"/>
            </a:endParaRPr>
          </a:p>
        </p:txBody>
      </p:sp>
      <p:sp>
        <p:nvSpPr>
          <p:cNvPr id="88068" name="Slide Number Placeholder 3"/>
          <p:cNvSpPr>
            <a:spLocks noGrp="1"/>
          </p:cNvSpPr>
          <p:nvPr>
            <p:ph type="sldNum" sz="quarter" idx="11"/>
          </p:nvPr>
        </p:nvSpPr>
        <p:spPr>
          <a:noFill/>
        </p:spPr>
        <p:txBody>
          <a:bodyPr/>
          <a:lstStyle/>
          <a:p>
            <a:fld id="{34D07EE7-77F9-463C-AD9B-84F355DC45D4}" type="slidenum">
              <a:rPr lang="en-US"/>
              <a:t>52</a:t>
            </a:fld>
            <a:endParaRPr lang="en-US"/>
          </a:p>
        </p:txBody>
      </p:sp>
      <p:graphicFrame>
        <p:nvGraphicFramePr>
          <p:cNvPr id="5" name="Table 4"/>
          <p:cNvGraphicFramePr>
            <a:graphicFrameLocks noGrp="1"/>
          </p:cNvGraphicFramePr>
          <p:nvPr/>
        </p:nvGraphicFramePr>
        <p:xfrm>
          <a:off x="1447800" y="1600200"/>
          <a:ext cx="5334000" cy="2651672"/>
        </p:xfrm>
        <a:graphic>
          <a:graphicData uri="http://schemas.openxmlformats.org/drawingml/2006/table">
            <a:tbl>
              <a:tblPr firstRow="1" bandRow="1">
                <a:tableStyleId>{C4B1156A-380E-4F78-BDF5-A606A8083BF9}</a:tableStyleId>
              </a:tblPr>
              <a:tblGrid>
                <a:gridCol w="2755900"/>
                <a:gridCol w="1689100"/>
                <a:gridCol w="889000"/>
              </a:tblGrid>
              <a:tr h="457091">
                <a:tc>
                  <a:txBody>
                    <a:bodyPr vert="horz" wrap="square"/>
                    <a:lstStyle/>
                    <a:p>
                      <a:pPr algn="ctr"/>
                      <a:r>
                        <a:rPr lang="en-US" sz="2400" b="1" kern="1200" err="1" smtClean="0">
                          <a:solidFill>
                            <a:schemeClr val="dk1"/>
                          </a:solidFill>
                          <a:latin typeface="+mn-lt"/>
                          <a:ea typeface="+mn-ea"/>
                          <a:cs typeface="+mn-cs"/>
                        </a:rPr>
                        <a:t>f</a:t>
                      </a:r>
                      <a:r>
                        <a:rPr lang="en-US" sz="2400" b="1" kern="1200" baseline="-25000" err="1" smtClean="0">
                          <a:solidFill>
                            <a:schemeClr val="dk1"/>
                          </a:solidFill>
                          <a:latin typeface="+mn-lt"/>
                          <a:ea typeface="+mn-ea"/>
                          <a:cs typeface="+mn-cs"/>
                        </a:rPr>
                        <a:t>j</a:t>
                      </a:r>
                      <a:endParaRPr lang="en-US" sz="2400"/>
                    </a:p>
                  </a:txBody>
                  <a:tcPr marT="45709" marB="45709"/>
                </a:tc>
                <a:tc>
                  <a:txBody>
                    <a:bodyPr vert="horz" wrap="square"/>
                    <a:lstStyle/>
                    <a:p>
                      <a:r>
                        <a:rPr lang="en-US" sz="1800" smtClean="0"/>
                        <a:t>One-to-One</a:t>
                      </a:r>
                      <a:endParaRPr lang="en-US" sz="1800"/>
                    </a:p>
                  </a:txBody>
                  <a:tcPr marT="45709" marB="45709"/>
                </a:tc>
                <a:tc>
                  <a:txBody>
                    <a:bodyPr vert="horz" wrap="square"/>
                    <a:lstStyle/>
                    <a:p>
                      <a:r>
                        <a:rPr lang="en-US" sz="1800" smtClean="0"/>
                        <a:t>Onto</a:t>
                      </a:r>
                      <a:endParaRPr lang="en-US" sz="1800"/>
                    </a:p>
                  </a:txBody>
                  <a:tcPr marT="45709" marB="45709"/>
                </a:tc>
              </a:tr>
              <a:tr h="639927">
                <a:tc>
                  <a:txBody>
                    <a:bodyPr vert="horz" wrap="square"/>
                    <a:lstStyle/>
                    <a:p>
                      <a:r>
                        <a:rPr lang="en-US" sz="1800" kern="1200" smtClean="0">
                          <a:solidFill>
                            <a:schemeClr val="dk1"/>
                          </a:solidFill>
                          <a:latin typeface="+mn-lt"/>
                          <a:ea typeface="+mn-ea"/>
                          <a:cs typeface="+mn-cs"/>
                        </a:rPr>
                        <a:t>f</a:t>
                      </a:r>
                      <a:r>
                        <a:rPr lang="en-US" sz="1800" kern="1200" baseline="-25000" smtClean="0">
                          <a:solidFill>
                            <a:schemeClr val="dk1"/>
                          </a:solidFill>
                          <a:latin typeface="+mn-lt"/>
                          <a:ea typeface="+mn-ea"/>
                          <a:cs typeface="+mn-cs"/>
                        </a:rPr>
                        <a:t>1</a:t>
                      </a:r>
                      <a:r>
                        <a:rPr lang="en-US" sz="1800" kern="1200" smtClean="0">
                          <a:solidFill>
                            <a:schemeClr val="dk1"/>
                          </a:solidFill>
                          <a:latin typeface="+mn-lt"/>
                          <a:ea typeface="+mn-ea"/>
                          <a:cs typeface="+mn-cs"/>
                        </a:rPr>
                        <a:t>(n)=n</a:t>
                      </a:r>
                      <a:r>
                        <a:rPr lang="en-US" sz="1800" kern="1200" baseline="30000" smtClean="0">
                          <a:solidFill>
                            <a:schemeClr val="dk1"/>
                          </a:solidFill>
                          <a:latin typeface="+mn-lt"/>
                          <a:ea typeface="+mn-ea"/>
                          <a:cs typeface="+mn-cs"/>
                        </a:rPr>
                        <a:t>2</a:t>
                      </a:r>
                      <a:r>
                        <a:rPr lang="en-US" sz="1800" kern="1200" smtClean="0">
                          <a:solidFill>
                            <a:schemeClr val="dk1"/>
                          </a:solidFill>
                          <a:latin typeface="+mn-lt"/>
                          <a:ea typeface="+mn-ea"/>
                          <a:cs typeface="+mn-cs"/>
                        </a:rPr>
                        <a:t>                          </a:t>
                      </a:r>
                    </a:p>
                    <a:p>
                      <a:endParaRPr lang="en-US" sz="1800"/>
                    </a:p>
                  </a:txBody>
                  <a:tcPr marT="45709" marB="45709"/>
                </a:tc>
                <a:tc>
                  <a:txBody>
                    <a:bodyPr vert="horz" wrap="square"/>
                    <a:lstStyle/>
                    <a:p>
                      <a:endParaRPr lang="en-US" sz="1800"/>
                    </a:p>
                  </a:txBody>
                  <a:tcPr marT="45709" marB="45709"/>
                </a:tc>
                <a:tc>
                  <a:txBody>
                    <a:bodyPr vert="horz" wrap="square"/>
                    <a:lstStyle/>
                    <a:p>
                      <a:endParaRPr lang="en-US" sz="1800"/>
                    </a:p>
                  </a:txBody>
                  <a:tcPr marT="45709" marB="45709"/>
                </a:tc>
              </a:tr>
              <a:tr h="365672">
                <a:tc>
                  <a:txBody>
                    <a:bodyPr vert="horz" wrap="square"/>
                    <a:lstStyle/>
                    <a:p>
                      <a:r>
                        <a:rPr lang="en-US" sz="1800" kern="1200" smtClean="0">
                          <a:solidFill>
                            <a:schemeClr val="dk1"/>
                          </a:solidFill>
                          <a:latin typeface="+mn-lt"/>
                          <a:ea typeface="+mn-ea"/>
                          <a:cs typeface="+mn-cs"/>
                        </a:rPr>
                        <a:t>f</a:t>
                      </a:r>
                      <a:r>
                        <a:rPr lang="en-US" sz="1800" kern="1200" baseline="-25000" smtClean="0">
                          <a:solidFill>
                            <a:schemeClr val="dk1"/>
                          </a:solidFill>
                          <a:latin typeface="+mn-lt"/>
                          <a:ea typeface="+mn-ea"/>
                          <a:cs typeface="+mn-cs"/>
                        </a:rPr>
                        <a:t>2</a:t>
                      </a:r>
                      <a:r>
                        <a:rPr lang="en-US" sz="1800" kern="1200" smtClean="0">
                          <a:solidFill>
                            <a:schemeClr val="dk1"/>
                          </a:solidFill>
                          <a:latin typeface="+mn-lt"/>
                          <a:ea typeface="+mn-ea"/>
                          <a:cs typeface="+mn-cs"/>
                        </a:rPr>
                        <a:t>(n)=n+3</a:t>
                      </a:r>
                      <a:endParaRPr lang="en-US" sz="1800"/>
                    </a:p>
                  </a:txBody>
                  <a:tcPr marT="45709" marB="45709"/>
                </a:tc>
                <a:tc>
                  <a:txBody>
                    <a:bodyPr vert="horz" wrap="square"/>
                    <a:lstStyle/>
                    <a:p>
                      <a:endParaRPr lang="en-US" sz="1800"/>
                    </a:p>
                  </a:txBody>
                  <a:tcPr marT="45709" marB="45709"/>
                </a:tc>
                <a:tc>
                  <a:txBody>
                    <a:bodyPr vert="horz" wrap="square"/>
                    <a:lstStyle/>
                    <a:p>
                      <a:endParaRPr lang="en-US" sz="1800"/>
                    </a:p>
                  </a:txBody>
                  <a:tcPr marT="45709" marB="45709"/>
                </a:tc>
              </a:tr>
              <a:tr h="1188435">
                <a:tc>
                  <a:txBody>
                    <a:bodyPr vert="horz" wrap="square"/>
                    <a:lstStyle/>
                    <a:p>
                      <a:r>
                        <a:rPr lang="en-US" sz="1800" kern="1200" smtClean="0">
                          <a:solidFill>
                            <a:schemeClr val="dk1"/>
                          </a:solidFill>
                          <a:latin typeface="+mn-lt"/>
                          <a:ea typeface="+mn-ea"/>
                          <a:cs typeface="+mn-cs"/>
                        </a:rPr>
                        <a:t> f</a:t>
                      </a:r>
                      <a:r>
                        <a:rPr lang="en-US" sz="1800" kern="1200" baseline="-25000" smtClean="0">
                          <a:solidFill>
                            <a:schemeClr val="dk1"/>
                          </a:solidFill>
                          <a:latin typeface="+mn-lt"/>
                          <a:ea typeface="+mn-ea"/>
                          <a:cs typeface="+mn-cs"/>
                        </a:rPr>
                        <a:t>3</a:t>
                      </a:r>
                      <a:r>
                        <a:rPr lang="en-US" sz="1800" kern="1200" smtClean="0">
                          <a:solidFill>
                            <a:schemeClr val="dk1"/>
                          </a:solidFill>
                          <a:latin typeface="+mn-lt"/>
                          <a:ea typeface="+mn-ea"/>
                          <a:cs typeface="+mn-cs"/>
                        </a:rPr>
                        <a:t>(n)=     n-1,odd  n</a:t>
                      </a:r>
                    </a:p>
                    <a:p>
                      <a:r>
                        <a:rPr lang="en-US" sz="1800" kern="1200" smtClean="0">
                          <a:solidFill>
                            <a:schemeClr val="dk1"/>
                          </a:solidFill>
                          <a:latin typeface="+mn-lt"/>
                          <a:ea typeface="+mn-ea"/>
                          <a:cs typeface="+mn-cs"/>
                        </a:rPr>
                        <a:t>             n+1,even n  </a:t>
                      </a:r>
                    </a:p>
                    <a:p>
                      <a:r>
                        <a:rPr lang="en-US" sz="1800" kern="1200" smtClean="0">
                          <a:solidFill>
                            <a:schemeClr val="dk1"/>
                          </a:solidFill>
                          <a:latin typeface="+mn-lt"/>
                          <a:ea typeface="+mn-ea"/>
                          <a:cs typeface="+mn-cs"/>
                        </a:rPr>
                        <a:t>                                    </a:t>
                      </a:r>
                    </a:p>
                    <a:p>
                      <a:endParaRPr lang="en-US" sz="1800"/>
                    </a:p>
                  </a:txBody>
                  <a:tcPr marT="45709" marB="45709"/>
                </a:tc>
                <a:tc>
                  <a:txBody>
                    <a:bodyPr vert="horz" wrap="square"/>
                    <a:lstStyle/>
                    <a:p>
                      <a:endParaRPr lang="en-US" sz="1800"/>
                    </a:p>
                  </a:txBody>
                  <a:tcPr marT="45709" marB="45709"/>
                </a:tc>
                <a:tc>
                  <a:txBody>
                    <a:bodyPr vert="horz" wrap="square"/>
                    <a:lstStyle/>
                    <a:p>
                      <a:endParaRPr lang="en-US" sz="1800"/>
                    </a:p>
                  </a:txBody>
                  <a:tcPr marT="45709" marB="45709"/>
                </a:tc>
              </a:tr>
            </a:tbl>
          </a:graphicData>
        </a:graphic>
      </p:graphicFrame>
      <p:sp>
        <p:nvSpPr>
          <p:cNvPr id="88091" name="Left Brace 5"/>
          <p:cNvSpPr/>
          <p:nvPr/>
        </p:nvSpPr>
        <p:spPr bwMode="auto">
          <a:xfrm>
            <a:off x="2133600" y="3124200"/>
            <a:ext cx="228600" cy="762000"/>
          </a:xfrm>
          <a:prstGeom prst="leftBrace">
            <a:avLst>
              <a:gd name="adj1" fmla="val 8333"/>
              <a:gd name="adj2" fmla="val 50000"/>
            </a:avLst>
          </a:prstGeom>
          <a:solidFill>
            <a:schemeClr val="accent1"/>
          </a:solidFill>
          <a:ln w="9525" algn="ctr">
            <a:solidFill>
              <a:schemeClr val="tx1"/>
            </a:solidFill>
            <a:round/>
          </a:ln>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kumimoji="1" lang="en-US" sz="1800">
              <a:latin typeface="Comic Sans MS" pitchFamily="66" charset="0"/>
            </a:endParaRPr>
          </a:p>
        </p:txBody>
      </p:sp>
      <p:sp>
        <p:nvSpPr>
          <p:cNvPr id="88092" name="Right Brace 6"/>
          <p:cNvSpPr/>
          <p:nvPr/>
        </p:nvSpPr>
        <p:spPr bwMode="auto">
          <a:xfrm>
            <a:off x="3581400" y="3124200"/>
            <a:ext cx="228600" cy="838200"/>
          </a:xfrm>
          <a:prstGeom prst="rightBrace">
            <a:avLst>
              <a:gd name="adj1" fmla="val 8335"/>
              <a:gd name="adj2" fmla="val 50000"/>
            </a:avLst>
          </a:prstGeom>
          <a:solidFill>
            <a:schemeClr val="accent1"/>
          </a:solidFill>
          <a:ln w="9525" algn="ctr">
            <a:solidFill>
              <a:schemeClr val="tx1"/>
            </a:solidFill>
            <a:round/>
          </a:ln>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endParaRPr kumimoji="1" lang="en-US" sz="1800">
              <a:latin typeface="Comic Sans MS" pitchFamily="66" charset="0"/>
            </a:endParaRP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9090" name="Title 1"/>
          <p:cNvSpPr>
            <a:spLocks noGrp="1"/>
          </p:cNvSpPr>
          <p:nvPr>
            <p:ph type="title"/>
          </p:nvPr>
        </p:nvSpPr>
        <p:spPr>
          <a:xfrm>
            <a:off x="304800" y="685800"/>
            <a:ext cx="8458200" cy="838200"/>
          </a:xfrm>
        </p:spPr>
        <p:txBody>
          <a:bodyPr/>
          <a:lstStyle/>
          <a:p>
            <a:pPr algn="just"/>
            <a:r>
              <a:rPr lang="en-US" sz="2000" smtClean="0">
                <a:latin typeface="Times New Roman" pitchFamily="18" charset="0"/>
                <a:cs typeface="Times New Roman" pitchFamily="18" charset="0"/>
              </a:rPr>
              <a:t>Let A = {1, 2, 3, 4, 5} and B = {a, b, c, d}. Which of the following arrow diagram(s) defines </a:t>
            </a:r>
            <a:r>
              <a:rPr lang="en-US" sz="2000" smtClean="0">
                <a:latin typeface="Times New Roman" pitchFamily="18" charset="0"/>
                <a:cs typeface="Times New Roman" pitchFamily="18" charset="0"/>
                <a:hlinkClick r:id="rId2"/>
              </a:rPr>
              <a:t>onto</a:t>
            </a:r>
            <a:r>
              <a:rPr lang="en-US" sz="2000" smtClean="0">
                <a:latin typeface="Times New Roman" pitchFamily="18" charset="0"/>
                <a:cs typeface="Times New Roman" pitchFamily="18" charset="0"/>
              </a:rPr>
              <a:t> functions? Explain</a:t>
            </a:r>
          </a:p>
        </p:txBody>
      </p:sp>
      <p:sp>
        <p:nvSpPr>
          <p:cNvPr id="89091" name="Slide Number Placeholder 3"/>
          <p:cNvSpPr>
            <a:spLocks noGrp="1"/>
          </p:cNvSpPr>
          <p:nvPr>
            <p:ph type="sldNum" sz="quarter" idx="11"/>
          </p:nvPr>
        </p:nvSpPr>
        <p:spPr>
          <a:noFill/>
        </p:spPr>
        <p:txBody>
          <a:bodyPr/>
          <a:lstStyle/>
          <a:p>
            <a:fld id="{6F04B2D6-8D36-4AC0-ABB6-9CC3242F0FA8}" type="slidenum">
              <a:rPr lang="en-US"/>
              <a:t>53</a:t>
            </a:fld>
            <a:endParaRPr lang="en-US"/>
          </a:p>
        </p:txBody>
      </p:sp>
      <p:pic>
        <p:nvPicPr>
          <p:cNvPr id="89092" name="Picture 4" descr="http://cpsc.ualr.edu/srini/DM/symgifs/function/function13.gif"/>
          <p:cNvPicPr>
            <a:picLocks noChangeAspect="1" noChangeArrowheads="1"/>
          </p:cNvPicPr>
          <p:nvPr/>
        </p:nvPicPr>
        <p:blipFill>
          <a:blip r:embed="rId3"/>
          <a:stretch>
            <a:fillRect/>
          </a:stretch>
        </p:blipFill>
        <p:spPr bwMode="auto">
          <a:xfrm>
            <a:off x="990600" y="1905000"/>
            <a:ext cx="2209800" cy="1630363"/>
          </a:xfrm>
          <a:prstGeom prst="rect">
            <a:avLst/>
          </a:prstGeom>
          <a:noFill/>
          <a:ln w="9525">
            <a:noFill/>
            <a:miter lim="800000"/>
          </a:ln>
        </p:spPr>
      </p:pic>
      <p:pic>
        <p:nvPicPr>
          <p:cNvPr id="89093" name="Content Placeholder 5" descr="http://cpsc.ualr.edu/srini/DM/symgifs/function/function13.gif"/>
          <p:cNvPicPr>
            <a:picLocks noGrp="1"/>
          </p:cNvPicPr>
          <p:nvPr>
            <p:ph idx="1"/>
          </p:nvPr>
        </p:nvPicPr>
        <p:blipFill>
          <a:blip r:embed="rId3"/>
          <a:stretch>
            <a:fillRect/>
          </a:stretch>
        </p:blipFill>
        <p:spPr>
          <a:xfrm>
            <a:off x="5334000" y="1905000"/>
            <a:ext cx="2286000" cy="1752600"/>
          </a:xfrm>
        </p:spPr>
      </p:pic>
      <p:pic>
        <p:nvPicPr>
          <p:cNvPr id="89094" name="Picture 2" descr="http://cpsc.ualr.edu/srini/DM/symgifs/function/function15.gif"/>
          <p:cNvPicPr>
            <a:picLocks noChangeAspect="1" noChangeArrowheads="1"/>
          </p:cNvPicPr>
          <p:nvPr/>
        </p:nvPicPr>
        <p:blipFill>
          <a:blip r:embed="rId4"/>
          <a:stretch>
            <a:fillRect/>
          </a:stretch>
        </p:blipFill>
        <p:spPr bwMode="auto">
          <a:xfrm>
            <a:off x="2895600" y="3962400"/>
            <a:ext cx="2895600" cy="2216150"/>
          </a:xfrm>
          <a:prstGeom prst="rect">
            <a:avLst/>
          </a:prstGeom>
          <a:noFill/>
          <a:ln w="9525">
            <a:noFill/>
            <a:miter lim="800000"/>
          </a:ln>
        </p:spPr>
      </p:pic>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0114" name="Content Placeholder 2"/>
          <p:cNvSpPr>
            <a:spLocks noGrp="1"/>
          </p:cNvSpPr>
          <p:nvPr>
            <p:ph idx="1"/>
          </p:nvPr>
        </p:nvSpPr>
        <p:spPr>
          <a:xfrm>
            <a:off x="457200" y="1143000"/>
            <a:ext cx="8229600" cy="5516563"/>
          </a:xfrm>
        </p:spPr>
        <p:txBody>
          <a:bodyPr/>
          <a:lstStyle/>
          <a:p>
            <a:pPr>
              <a:buFontTx/>
              <a:buNone/>
            </a:pPr>
            <a:r>
              <a:rPr lang="en-US" sz="2000" smtClean="0">
                <a:latin typeface="Times New Roman" pitchFamily="18" charset="0"/>
                <a:cs typeface="Times New Roman" pitchFamily="18" charset="0"/>
              </a:rPr>
              <a:t>Give an explicit formula for a function from the set of integers to the set of positive integers that is</a:t>
            </a:r>
          </a:p>
          <a:p>
            <a:pPr>
              <a:buFontTx/>
              <a:buNone/>
            </a:pPr>
            <a:r>
              <a:rPr lang="en-US" sz="2000" smtClean="0">
                <a:latin typeface="Times New Roman" pitchFamily="18" charset="0"/>
                <a:cs typeface="Times New Roman" pitchFamily="18" charset="0"/>
              </a:rPr>
              <a:t>a) one-to-one, but not onto.</a:t>
            </a:r>
          </a:p>
          <a:p>
            <a:pPr>
              <a:buFontTx/>
              <a:buNone/>
            </a:pPr>
            <a:r>
              <a:rPr lang="en-US" sz="2000" smtClean="0">
                <a:latin typeface="Times New Roman" pitchFamily="18" charset="0"/>
                <a:cs typeface="Times New Roman" pitchFamily="18" charset="0"/>
              </a:rPr>
              <a:t>b) onto, but not one-to-one.</a:t>
            </a:r>
          </a:p>
          <a:p>
            <a:pPr>
              <a:buFontTx/>
              <a:buNone/>
            </a:pPr>
            <a:r>
              <a:rPr lang="en-US" sz="2000" smtClean="0">
                <a:latin typeface="Times New Roman" pitchFamily="18" charset="0"/>
                <a:cs typeface="Times New Roman" pitchFamily="18" charset="0"/>
              </a:rPr>
              <a:t>c) one-to-one and onto.</a:t>
            </a:r>
          </a:p>
          <a:p>
            <a:pPr>
              <a:buFontTx/>
              <a:buNone/>
            </a:pPr>
            <a:r>
              <a:rPr lang="en-US" sz="2000" smtClean="0">
                <a:latin typeface="Times New Roman" pitchFamily="18" charset="0"/>
                <a:cs typeface="Times New Roman" pitchFamily="18" charset="0"/>
              </a:rPr>
              <a:t>d) neither one-to-one nor onto</a:t>
            </a:r>
          </a:p>
          <a:p>
            <a:pPr>
              <a:buFontTx/>
              <a:buNone/>
            </a:pPr>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Determine whether each of these functions is a bijection</a:t>
            </a:r>
          </a:p>
          <a:p>
            <a:r>
              <a:rPr lang="en-US" sz="2000" smtClean="0">
                <a:latin typeface="Times New Roman" pitchFamily="18" charset="0"/>
                <a:cs typeface="Times New Roman" pitchFamily="18" charset="0"/>
              </a:rPr>
              <a:t>from R to R.</a:t>
            </a:r>
          </a:p>
          <a:p>
            <a:r>
              <a:rPr lang="pt-BR" sz="2000" smtClean="0">
                <a:latin typeface="Times New Roman" pitchFamily="18" charset="0"/>
                <a:cs typeface="Times New Roman" pitchFamily="18" charset="0"/>
              </a:rPr>
              <a:t>a) f (x) = 2x + 1</a:t>
            </a:r>
          </a:p>
          <a:p>
            <a:r>
              <a:rPr lang="en-US" sz="2000" smtClean="0">
                <a:latin typeface="Times New Roman" pitchFamily="18" charset="0"/>
                <a:cs typeface="Times New Roman" pitchFamily="18" charset="0"/>
              </a:rPr>
              <a:t>b) f (x) = x2 + 1</a:t>
            </a:r>
          </a:p>
          <a:p>
            <a:r>
              <a:rPr lang="en-US" sz="2000" smtClean="0">
                <a:latin typeface="Times New Roman" pitchFamily="18" charset="0"/>
                <a:cs typeface="Times New Roman" pitchFamily="18" charset="0"/>
              </a:rPr>
              <a:t>c) f (x) = (x2 + 1)/(x2 + 2)</a:t>
            </a:r>
          </a:p>
        </p:txBody>
      </p:sp>
      <p:sp>
        <p:nvSpPr>
          <p:cNvPr id="90115" name="Slide Number Placeholder 3"/>
          <p:cNvSpPr>
            <a:spLocks noGrp="1"/>
          </p:cNvSpPr>
          <p:nvPr>
            <p:ph type="sldNum" sz="quarter" idx="11"/>
          </p:nvPr>
        </p:nvSpPr>
        <p:spPr>
          <a:noFill/>
        </p:spPr>
        <p:txBody>
          <a:bodyPr/>
          <a:lstStyle/>
          <a:p>
            <a:fld id="{21200C0B-73A9-4EF8-8922-00ECBDD76887}" type="slidenum">
              <a:rPr lang="en-US"/>
              <a:t>54</a:t>
            </a:fld>
            <a:endParaRPr lang="en-US"/>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1435100" y="274638"/>
            <a:ext cx="7499350" cy="334962"/>
          </a:xfrm>
        </p:spPr>
        <p:txBody>
          <a:bodyPr>
            <a:normAutofit fontScale="90000"/>
          </a:bodyPr>
          <a:lstStyle/>
          <a:p>
            <a:pPr eaLnBrk="1" hangingPunct="1">
              <a:defRPr/>
            </a:pPr>
            <a:r>
              <a:rPr lang="en-US" smtClean="0">
                <a:latin typeface="Cambria" pitchFamily="18" charset="0"/>
              </a:rPr>
              <a:t>Inverse function</a:t>
            </a:r>
            <a:endParaRPr lang="en-US">
              <a:latin typeface="Cambria" pitchFamily="18" charset="0"/>
            </a:endParaRPr>
          </a:p>
        </p:txBody>
      </p:sp>
      <p:sp>
        <p:nvSpPr>
          <p:cNvPr id="91139" name="Content Placeholder 2"/>
          <p:cNvSpPr>
            <a:spLocks noGrp="1"/>
          </p:cNvSpPr>
          <p:nvPr>
            <p:ph idx="1"/>
          </p:nvPr>
        </p:nvSpPr>
        <p:spPr>
          <a:xfrm>
            <a:off x="990600" y="762000"/>
            <a:ext cx="7943850" cy="5943600"/>
          </a:xfrm>
        </p:spPr>
        <p:txBody>
          <a:bodyPr/>
          <a:lstStyle/>
          <a:p>
            <a:pPr algn="just" eaLnBrk="1" hangingPunct="1"/>
            <a:r>
              <a:rPr lang="en-US" sz="2400" smtClean="0">
                <a:latin typeface="Cambria" pitchFamily="18" charset="0"/>
              </a:rPr>
              <a:t>Let f be a one-to-one correspondence from the set A to the set B. The inverse function of f is the function that assigns to an element b belonging to B the unique element a in A such that f(a)=b. The inverse function of f is denoted by</a:t>
            </a:r>
            <a:r>
              <a:rPr lang="en-GB" sz="2400" smtClean="0">
                <a:latin typeface="Cambria" pitchFamily="18" charset="0"/>
              </a:rPr>
              <a:t> f</a:t>
            </a:r>
            <a:r>
              <a:rPr lang="en-GB" sz="2400" baseline="30000" smtClean="0">
                <a:latin typeface="Cambria" pitchFamily="18" charset="0"/>
              </a:rPr>
              <a:t>-1</a:t>
            </a:r>
            <a:r>
              <a:rPr lang="en-US" sz="2400" smtClean="0">
                <a:latin typeface="Cambria" pitchFamily="18" charset="0"/>
              </a:rPr>
              <a:t> </a:t>
            </a:r>
            <a:r>
              <a:rPr lang="en-GB" sz="2400" smtClean="0">
                <a:latin typeface="Cambria" pitchFamily="18" charset="0"/>
              </a:rPr>
              <a:t>.Hence f</a:t>
            </a:r>
            <a:r>
              <a:rPr lang="en-GB" sz="2400" baseline="30000" smtClean="0">
                <a:latin typeface="Cambria" pitchFamily="18" charset="0"/>
              </a:rPr>
              <a:t>-1</a:t>
            </a:r>
            <a:r>
              <a:rPr lang="en-GB" sz="2400" smtClean="0">
                <a:latin typeface="Cambria" pitchFamily="18" charset="0"/>
              </a:rPr>
              <a:t>(b)=a when f(a)=b.</a:t>
            </a:r>
          </a:p>
          <a:p>
            <a:pPr algn="just" eaLnBrk="1" hangingPunct="1"/>
            <a:endParaRPr lang="en-GB" sz="2400" smtClean="0">
              <a:latin typeface="Cambria" pitchFamily="18" charset="0"/>
            </a:endParaRPr>
          </a:p>
          <a:p>
            <a:pPr algn="just" eaLnBrk="1" hangingPunct="1"/>
            <a:endParaRPr lang="en-GB" sz="2400" smtClean="0">
              <a:latin typeface="Cambria" pitchFamily="18" charset="0"/>
            </a:endParaRPr>
          </a:p>
          <a:p>
            <a:pPr algn="just" eaLnBrk="1" hangingPunct="1"/>
            <a:endParaRPr lang="en-GB" sz="2400" smtClean="0">
              <a:latin typeface="Cambria" pitchFamily="18" charset="0"/>
            </a:endParaRPr>
          </a:p>
          <a:p>
            <a:pPr algn="just" eaLnBrk="1" hangingPunct="1"/>
            <a:endParaRPr lang="en-GB" sz="2400" smtClean="0">
              <a:latin typeface="Cambria" pitchFamily="18" charset="0"/>
            </a:endParaRPr>
          </a:p>
          <a:p>
            <a:pPr algn="just" eaLnBrk="1" hangingPunct="1"/>
            <a:endParaRPr lang="en-GB" sz="2400" smtClean="0">
              <a:latin typeface="Cambria" pitchFamily="18" charset="0"/>
            </a:endParaRPr>
          </a:p>
          <a:p>
            <a:pPr algn="just" eaLnBrk="1" hangingPunct="1"/>
            <a:endParaRPr lang="en-GB" sz="2400" smtClean="0">
              <a:latin typeface="Cambria" pitchFamily="18" charset="0"/>
            </a:endParaRPr>
          </a:p>
          <a:p>
            <a:pPr algn="just" eaLnBrk="1" hangingPunct="1"/>
            <a:r>
              <a:rPr lang="en-GB" sz="2400" smtClean="0">
                <a:latin typeface="Cambria" pitchFamily="18" charset="0"/>
              </a:rPr>
              <a:t>A function which is </a:t>
            </a:r>
            <a:r>
              <a:rPr lang="en-US" sz="2400" smtClean="0">
                <a:latin typeface="Cambria" pitchFamily="18" charset="0"/>
              </a:rPr>
              <a:t>one-to-one correspondence is called invertible and it is not invertible if it is not one-to-one correspondence.</a:t>
            </a:r>
            <a:endParaRPr lang="en-GB" sz="2400" smtClean="0">
              <a:latin typeface="Cambria" pitchFamily="18" charset="0"/>
            </a:endParaRPr>
          </a:p>
          <a:p>
            <a:pPr algn="just" eaLnBrk="1" hangingPunct="1"/>
            <a:endParaRPr lang="en-US" sz="2400" baseline="30000" smtClean="0">
              <a:latin typeface="Cambria" pitchFamily="18" charset="0"/>
            </a:endParaRPr>
          </a:p>
        </p:txBody>
      </p:sp>
      <p:sp>
        <p:nvSpPr>
          <p:cNvPr id="91140" name="Slide Number Placeholder 4"/>
          <p:cNvSpPr>
            <a:spLocks noGrp="1"/>
          </p:cNvSpPr>
          <p:nvPr>
            <p:ph type="sldNum" sz="quarter" idx="11"/>
          </p:nvPr>
        </p:nvSpPr>
        <p:spPr>
          <a:noFill/>
        </p:spPr>
        <p:txBody>
          <a:bodyPr/>
          <a:lstStyle/>
          <a:p>
            <a:fld id="{C8E15FE0-F5D5-43C6-BFD3-A5BB9D8E046A}" type="slidenum">
              <a:rPr lang="en-US"/>
              <a:t>55</a:t>
            </a:fld>
            <a:endParaRPr lang="en-US"/>
          </a:p>
        </p:txBody>
      </p:sp>
      <p:pic>
        <p:nvPicPr>
          <p:cNvPr id="91141" name="Picture 2"/>
          <p:cNvPicPr>
            <a:picLocks noChangeAspect="1" noChangeArrowheads="1"/>
          </p:cNvPicPr>
          <p:nvPr/>
        </p:nvPicPr>
        <p:blipFill>
          <a:blip r:embed="rId2"/>
          <a:stretch>
            <a:fillRect/>
          </a:stretch>
        </p:blipFill>
        <p:spPr bwMode="auto">
          <a:xfrm>
            <a:off x="2514600" y="3124200"/>
            <a:ext cx="4352925" cy="2124075"/>
          </a:xfrm>
          <a:prstGeom prst="rect">
            <a:avLst/>
          </a:prstGeom>
          <a:noFill/>
          <a:ln w="9525">
            <a:noFill/>
            <a:miter lim="800000"/>
          </a:ln>
        </p:spPr>
      </p:pic>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2162" name="Title 1"/>
          <p:cNvSpPr>
            <a:spLocks noGrp="1"/>
          </p:cNvSpPr>
          <p:nvPr>
            <p:ph type="title"/>
          </p:nvPr>
        </p:nvSpPr>
        <p:spPr/>
        <p:txBody>
          <a:bodyPr/>
          <a:lstStyle/>
          <a:p>
            <a:r>
              <a:rPr lang="en-US" sz="2000" smtClean="0">
                <a:latin typeface="Times New Roman" pitchFamily="18" charset="0"/>
                <a:cs typeface="Times New Roman" pitchFamily="18" charset="0"/>
              </a:rPr>
              <a:t>Activity</a:t>
            </a:r>
          </a:p>
        </p:txBody>
      </p:sp>
      <p:sp>
        <p:nvSpPr>
          <p:cNvPr id="92163" name="Content Placeholder 2"/>
          <p:cNvSpPr>
            <a:spLocks noGrp="1"/>
          </p:cNvSpPr>
          <p:nvPr>
            <p:ph idx="1"/>
          </p:nvPr>
        </p:nvSpPr>
        <p:spPr/>
        <p:txBody>
          <a:bodyPr/>
          <a:lstStyle/>
          <a:p>
            <a:pPr>
              <a:buFontTx/>
              <a:buNone/>
            </a:pPr>
            <a:r>
              <a:rPr lang="en-US" sz="2000" smtClean="0">
                <a:latin typeface="Times New Roman" pitchFamily="18" charset="0"/>
                <a:cs typeface="Times New Roman" pitchFamily="18" charset="0"/>
              </a:rPr>
              <a:t>Let f be the function from R to R defined by f (x) = x2. Find</a:t>
            </a:r>
          </a:p>
          <a:p>
            <a:pPr>
              <a:buFontTx/>
              <a:buNone/>
            </a:pPr>
            <a:r>
              <a:rPr lang="en-US" sz="2000" smtClean="0">
                <a:latin typeface="Times New Roman" pitchFamily="18" charset="0"/>
                <a:cs typeface="Times New Roman" pitchFamily="18" charset="0"/>
              </a:rPr>
              <a:t>a) f−1({1}). </a:t>
            </a:r>
          </a:p>
          <a:p>
            <a:pPr>
              <a:buFontTx/>
              <a:buNone/>
            </a:pPr>
            <a:r>
              <a:rPr lang="en-US" sz="2000" smtClean="0">
                <a:latin typeface="Times New Roman" pitchFamily="18" charset="0"/>
                <a:cs typeface="Times New Roman" pitchFamily="18" charset="0"/>
              </a:rPr>
              <a:t>b) f−1({x | 0 &lt; x &lt; 1}).</a:t>
            </a:r>
          </a:p>
          <a:p>
            <a:pPr>
              <a:buFontTx/>
              <a:buNone/>
            </a:pPr>
            <a:r>
              <a:rPr lang="en-US" sz="2000" smtClean="0">
                <a:latin typeface="Times New Roman" pitchFamily="18" charset="0"/>
                <a:cs typeface="Times New Roman" pitchFamily="18" charset="0"/>
              </a:rPr>
              <a:t>c) f −1({x | x &gt; 4}).</a:t>
            </a:r>
          </a:p>
          <a:p>
            <a:pPr>
              <a:buFontTx/>
              <a:buNone/>
            </a:pPr>
            <a:endParaRPr lang="en-US" sz="2000" smtClean="0">
              <a:latin typeface="Times New Roman" pitchFamily="18" charset="0"/>
              <a:cs typeface="Times New Roman" pitchFamily="18" charset="0"/>
            </a:endParaRPr>
          </a:p>
          <a:p>
            <a:pPr>
              <a:buFontTx/>
              <a:buNone/>
            </a:pPr>
            <a:r>
              <a:rPr lang="en-US" sz="2000" smtClean="0">
                <a:latin typeface="Times New Roman" pitchFamily="18" charset="0"/>
                <a:cs typeface="Times New Roman" pitchFamily="18" charset="0"/>
              </a:rPr>
              <a:t>Let f be a function from A to B. Let S and T be subsets of B. Show that</a:t>
            </a:r>
          </a:p>
          <a:p>
            <a:pPr>
              <a:buFontTx/>
              <a:buNone/>
            </a:pPr>
            <a:r>
              <a:rPr lang="en-US" sz="2000" smtClean="0">
                <a:latin typeface="Times New Roman" pitchFamily="18" charset="0"/>
                <a:cs typeface="Times New Roman" pitchFamily="18" charset="0"/>
              </a:rPr>
              <a:t>a) f−1(S ∪ T ) = f−1(S) ∪ f−1(T ).</a:t>
            </a:r>
          </a:p>
          <a:p>
            <a:pPr>
              <a:buFontTx/>
              <a:buNone/>
            </a:pPr>
            <a:r>
              <a:rPr lang="en-US" sz="2000" smtClean="0">
                <a:latin typeface="Times New Roman" pitchFamily="18" charset="0"/>
                <a:cs typeface="Times New Roman" pitchFamily="18" charset="0"/>
              </a:rPr>
              <a:t>b) f−1(S ∩ T ) = f−1(S) ∩ f−1(T ).</a:t>
            </a:r>
          </a:p>
        </p:txBody>
      </p:sp>
      <p:sp>
        <p:nvSpPr>
          <p:cNvPr id="92164" name="Slide Number Placeholder 3"/>
          <p:cNvSpPr>
            <a:spLocks noGrp="1"/>
          </p:cNvSpPr>
          <p:nvPr>
            <p:ph type="sldNum" sz="quarter" idx="11"/>
          </p:nvPr>
        </p:nvSpPr>
        <p:spPr>
          <a:noFill/>
        </p:spPr>
        <p:txBody>
          <a:bodyPr/>
          <a:lstStyle/>
          <a:p>
            <a:fld id="{CEDC0B5A-32EC-4384-A8C6-BFA1E410CBEB}" type="slidenum">
              <a:rPr lang="en-US"/>
              <a:t>56</a:t>
            </a:fld>
            <a:endParaRPr lang="en-US"/>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1435100" y="274638"/>
            <a:ext cx="7499350" cy="411162"/>
          </a:xfrm>
        </p:spPr>
        <p:txBody>
          <a:bodyPr>
            <a:normAutofit fontScale="90000"/>
          </a:bodyPr>
          <a:lstStyle/>
          <a:p>
            <a:pPr eaLnBrk="1" hangingPunct="1">
              <a:defRPr/>
            </a:pPr>
            <a:r>
              <a:rPr lang="en-US" sz="3200" smtClean="0">
                <a:latin typeface="Cambria" pitchFamily="18" charset="0"/>
              </a:rPr>
              <a:t>Composition</a:t>
            </a:r>
            <a:endParaRPr lang="en-US" sz="3200">
              <a:latin typeface="Cambria" pitchFamily="18" charset="0"/>
            </a:endParaRPr>
          </a:p>
        </p:txBody>
      </p:sp>
      <p:sp>
        <p:nvSpPr>
          <p:cNvPr id="93187" name="Content Placeholder 2"/>
          <p:cNvSpPr>
            <a:spLocks noGrp="1"/>
          </p:cNvSpPr>
          <p:nvPr>
            <p:ph idx="1"/>
          </p:nvPr>
        </p:nvSpPr>
        <p:spPr>
          <a:xfrm>
            <a:off x="1066800" y="838200"/>
            <a:ext cx="7867650" cy="5410200"/>
          </a:xfrm>
        </p:spPr>
        <p:txBody>
          <a:bodyPr/>
          <a:lstStyle/>
          <a:p>
            <a:pPr eaLnBrk="1" hangingPunct="1"/>
            <a:r>
              <a:rPr lang="en-US" sz="2000" smtClean="0">
                <a:latin typeface="Cambria" pitchFamily="18" charset="0"/>
              </a:rPr>
              <a:t>Let g be a function from the set A to the set B and let f be a function from the set B to the set C. The composition of the functions f and g, denoted by ( fog)(a)=f(g(a)).</a:t>
            </a:r>
          </a:p>
          <a:p>
            <a:pPr eaLnBrk="1" hangingPunct="1"/>
            <a:endParaRPr lang="en-US" sz="2000" smtClean="0">
              <a:latin typeface="Cambria" pitchFamily="18" charset="0"/>
            </a:endParaRPr>
          </a:p>
          <a:p>
            <a:pPr eaLnBrk="1" hangingPunct="1"/>
            <a:endParaRPr lang="en-US" sz="2000" smtClean="0">
              <a:latin typeface="Cambria" pitchFamily="18" charset="0"/>
            </a:endParaRPr>
          </a:p>
          <a:p>
            <a:pPr eaLnBrk="1" hangingPunct="1"/>
            <a:endParaRPr lang="en-US" sz="2000" smtClean="0">
              <a:latin typeface="Cambria" pitchFamily="18" charset="0"/>
            </a:endParaRPr>
          </a:p>
          <a:p>
            <a:pPr eaLnBrk="1" hangingPunct="1"/>
            <a:endParaRPr lang="en-US" sz="2000" smtClean="0">
              <a:latin typeface="Cambria" pitchFamily="18" charset="0"/>
            </a:endParaRPr>
          </a:p>
          <a:p>
            <a:pPr eaLnBrk="1" hangingPunct="1"/>
            <a:endParaRPr lang="en-US" sz="2000" smtClean="0">
              <a:latin typeface="Cambria" pitchFamily="18" charset="0"/>
            </a:endParaRPr>
          </a:p>
          <a:p>
            <a:pPr eaLnBrk="1" hangingPunct="1"/>
            <a:endParaRPr lang="en-US" sz="2000" smtClean="0">
              <a:latin typeface="Cambria" pitchFamily="18" charset="0"/>
            </a:endParaRPr>
          </a:p>
          <a:p>
            <a:pPr eaLnBrk="1" hangingPunct="1"/>
            <a:endParaRPr lang="en-US" sz="2000" smtClean="0">
              <a:latin typeface="Cambria" pitchFamily="18" charset="0"/>
            </a:endParaRPr>
          </a:p>
          <a:p>
            <a:pPr eaLnBrk="1" hangingPunct="1"/>
            <a:endParaRPr lang="en-US" sz="2000" smtClean="0">
              <a:latin typeface="Cambria" pitchFamily="18" charset="0"/>
            </a:endParaRPr>
          </a:p>
          <a:p>
            <a:pPr eaLnBrk="1" hangingPunct="1"/>
            <a:endParaRPr lang="en-US" sz="2000" smtClean="0">
              <a:latin typeface="Cambria" pitchFamily="18" charset="0"/>
            </a:endParaRPr>
          </a:p>
          <a:p>
            <a:pPr eaLnBrk="1" hangingPunct="1"/>
            <a:endParaRPr lang="en-US" sz="2000" smtClean="0">
              <a:latin typeface="Cambria" pitchFamily="18" charset="0"/>
            </a:endParaRPr>
          </a:p>
          <a:p>
            <a:pPr eaLnBrk="1" hangingPunct="1"/>
            <a:endParaRPr lang="en-US" sz="2000" smtClean="0">
              <a:latin typeface="Cambria" pitchFamily="18" charset="0"/>
            </a:endParaRPr>
          </a:p>
        </p:txBody>
      </p:sp>
      <p:sp>
        <p:nvSpPr>
          <p:cNvPr id="93188" name="Slide Number Placeholder 4"/>
          <p:cNvSpPr>
            <a:spLocks noGrp="1"/>
          </p:cNvSpPr>
          <p:nvPr>
            <p:ph type="sldNum" sz="quarter" idx="11"/>
          </p:nvPr>
        </p:nvSpPr>
        <p:spPr>
          <a:noFill/>
        </p:spPr>
        <p:txBody>
          <a:bodyPr/>
          <a:lstStyle/>
          <a:p>
            <a:fld id="{37E95692-A7F7-4E32-934A-FC98941315C3}" type="slidenum">
              <a:rPr lang="en-US"/>
              <a:t>57</a:t>
            </a:fld>
            <a:endParaRPr lang="en-US"/>
          </a:p>
        </p:txBody>
      </p:sp>
      <p:pic>
        <p:nvPicPr>
          <p:cNvPr id="93189" name="Picture 2"/>
          <p:cNvPicPr>
            <a:picLocks noChangeAspect="1" noChangeArrowheads="1"/>
          </p:cNvPicPr>
          <p:nvPr/>
        </p:nvPicPr>
        <p:blipFill>
          <a:blip r:embed="rId2"/>
          <a:stretch>
            <a:fillRect/>
          </a:stretch>
        </p:blipFill>
        <p:spPr bwMode="auto">
          <a:xfrm>
            <a:off x="1676400" y="2057400"/>
            <a:ext cx="6800850" cy="2790825"/>
          </a:xfrm>
          <a:prstGeom prst="rect">
            <a:avLst/>
          </a:prstGeom>
          <a:noFill/>
          <a:ln w="9525">
            <a:noFill/>
            <a:miter lim="800000"/>
          </a:ln>
        </p:spPr>
      </p:pic>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4210" name="Title 1"/>
          <p:cNvSpPr>
            <a:spLocks noGrp="1"/>
          </p:cNvSpPr>
          <p:nvPr>
            <p:ph type="title"/>
          </p:nvPr>
        </p:nvSpPr>
        <p:spPr>
          <a:xfrm>
            <a:off x="533400" y="457200"/>
            <a:ext cx="8229600" cy="533400"/>
          </a:xfrm>
        </p:spPr>
        <p:txBody>
          <a:bodyPr/>
          <a:lstStyle/>
          <a:p>
            <a:r>
              <a:rPr lang="en-US" smtClean="0"/>
              <a:t>Activity</a:t>
            </a:r>
          </a:p>
        </p:txBody>
      </p:sp>
      <p:sp>
        <p:nvSpPr>
          <p:cNvPr id="94211" name="Content Placeholder 2"/>
          <p:cNvSpPr>
            <a:spLocks noGrp="1"/>
          </p:cNvSpPr>
          <p:nvPr>
            <p:ph idx="1"/>
          </p:nvPr>
        </p:nvSpPr>
        <p:spPr>
          <a:xfrm>
            <a:off x="457200" y="1143000"/>
            <a:ext cx="8229600" cy="4983163"/>
          </a:xfrm>
        </p:spPr>
        <p:txBody>
          <a:bodyPr/>
          <a:lstStyle/>
          <a:p>
            <a:pPr algn="just"/>
            <a:r>
              <a:rPr lang="en-US" sz="2000" smtClean="0">
                <a:latin typeface="Times New Roman" pitchFamily="18" charset="0"/>
                <a:cs typeface="Times New Roman" pitchFamily="18" charset="0"/>
              </a:rPr>
              <a:t>Find f ◦ g and g ◦ f , where f (x) = x2 + 1 and g(x) =x + 2, are functions from R to R.</a:t>
            </a:r>
          </a:p>
          <a:p>
            <a:pPr algn="just"/>
            <a:r>
              <a:rPr lang="en-US" sz="2000" smtClean="0">
                <a:latin typeface="Times New Roman" pitchFamily="18" charset="0"/>
                <a:cs typeface="Times New Roman" pitchFamily="18" charset="0"/>
              </a:rPr>
              <a:t>Find f + g and fg for the functions f and g given in above Exercise .</a:t>
            </a:r>
          </a:p>
          <a:p>
            <a:pPr algn="just"/>
            <a:endParaRPr lang="en-US" sz="2000" smtClean="0">
              <a:latin typeface="Times New Roman" pitchFamily="18" charset="0"/>
              <a:cs typeface="Times New Roman" pitchFamily="18" charset="0"/>
            </a:endParaRPr>
          </a:p>
          <a:p>
            <a:pPr algn="just"/>
            <a:r>
              <a:rPr lang="en-US" sz="2000" smtClean="0">
                <a:latin typeface="Times New Roman" pitchFamily="18" charset="0"/>
                <a:cs typeface="Times New Roman" pitchFamily="18" charset="0"/>
              </a:rPr>
              <a:t>Let g be the function from the set {a, b, c} to itself such that g(a) = b, g(b) = c, and g(c) = a.Let f be the function from the set {a, b, c} to the set {1, 2, 3} such that f (a) = 3, f (b) = 2, andf (c) = 1. What is the composition of  f and g, and what is the composition of g and f ?</a:t>
            </a:r>
          </a:p>
        </p:txBody>
      </p:sp>
      <p:sp>
        <p:nvSpPr>
          <p:cNvPr id="94212" name="Slide Number Placeholder 3"/>
          <p:cNvSpPr>
            <a:spLocks noGrp="1"/>
          </p:cNvSpPr>
          <p:nvPr>
            <p:ph type="sldNum" sz="quarter" idx="11"/>
          </p:nvPr>
        </p:nvSpPr>
        <p:spPr>
          <a:noFill/>
        </p:spPr>
        <p:txBody>
          <a:bodyPr/>
          <a:lstStyle/>
          <a:p>
            <a:fld id="{98B26E97-5B88-4591-8342-0626A786BCFA}" type="slidenum">
              <a:rPr lang="en-US"/>
              <a:t>58</a:t>
            </a:fld>
            <a:endParaRPr lang="en-US"/>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8674" name="Content Placeholder 2">
            <a:extLst>
              <a:ext uri="{FF2B5EF4-FFF2-40B4-BE49-F238E27FC236}"/>
            </a:extLst>
          </p:cNvPr>
          <p:cNvSpPr>
            <a:spLocks noGrp="1"/>
          </p:cNvSpPr>
          <p:nvPr>
            <p:ph idx="1"/>
          </p:nvPr>
        </p:nvSpPr>
        <p:spPr>
          <a:prstGeom prst="rect">
            <a:avLst/>
          </a:prstGeom>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buFont typeface="Wingdings 2" pitchFamily="18" charset="2"/>
              <a:buNone/>
              <a:defRPr/>
            </a:pPr>
            <a:endParaRPr kumimoji="1" lang="en-US" sz="3200" b="0" i="0" u="none" strike="noStrike" kern="0" cap="none" spc="0" normalizeH="0" baseline="0" noProof="0">
              <a:ln>
                <a:noFill/>
              </a:ln>
              <a:solidFill>
                <a:schemeClr val="tx2">
                  <a:satMod val="130000"/>
                </a:schemeClr>
              </a:solidFill>
              <a:effectLst/>
              <a:uLnTx/>
              <a:uFillTx/>
              <a:latin typeface="+mn-lt"/>
              <a:ea typeface="+mn-ea"/>
              <a:cs typeface="新細明體"/>
            </a:endParaRPr>
          </a:p>
          <a:p>
            <a:pPr marL="342900" marR="0" lvl="0" indent="-342900" algn="ctr" defTabSz="914400" rtl="0" eaLnBrk="1" fontAlgn="base" latinLnBrk="0" hangingPunct="1">
              <a:lnSpc>
                <a:spcPct val="100000"/>
              </a:lnSpc>
              <a:spcBef>
                <a:spcPct val="20000"/>
              </a:spcBef>
              <a:spcAft>
                <a:spcPct val="0"/>
              </a:spcAft>
              <a:buClrTx/>
              <a:buSzTx/>
              <a:buFont typeface="Wingdings 2" pitchFamily="18" charset="2"/>
              <a:buNone/>
              <a:defRPr/>
            </a:pPr>
            <a:endParaRPr kumimoji="1" lang="en-US" sz="3200" b="0" i="0" u="none" strike="noStrike" kern="0" cap="none" spc="0" normalizeH="0" baseline="0" noProof="0">
              <a:ln>
                <a:noFill/>
              </a:ln>
              <a:solidFill>
                <a:schemeClr val="tx2">
                  <a:satMod val="130000"/>
                </a:schemeClr>
              </a:solidFill>
              <a:effectLst/>
              <a:uLnTx/>
              <a:uFillTx/>
              <a:latin typeface="+mn-lt"/>
              <a:ea typeface="+mn-ea"/>
              <a:cs typeface="新細明體"/>
            </a:endParaRPr>
          </a:p>
        </p:txBody>
      </p:sp>
      <p:sp>
        <p:nvSpPr>
          <p:cNvPr id="28675" name="Slide Number Placeholder 4"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160A20EE-79BC-46C8-9EF0-E4A1C65E3E15}" type="slidenum">
              <a:rPr lang="en-US" altLang="en-US" sz="1400">
                <a:latin typeface="Arial"/>
              </a:rPr>
              <a:t>59</a:t>
            </a:fld>
            <a:endParaRPr lang="en-US" altLang="en-US" sz="1400">
              <a:latin typeface="Arial"/>
            </a:endParaRPr>
          </a:p>
        </p:txBody>
      </p:sp>
      <p:grpSp>
        <p:nvGrpSpPr>
          <p:cNvPr id="28678" name="Title 3" title=""/>
          <p:cNvGrpSpPr/>
          <p:nvPr/>
        </p:nvGrpSpPr>
        <p:grpSpPr>
          <a:xfrm>
            <a:off x="774700" y="2322513"/>
            <a:ext cx="7899400" cy="1603375"/>
            <a:chOff x="488" y="1463"/>
            <a:chExt cx="4976" cy="1010"/>
          </a:xfrm>
        </p:grpSpPr>
        <p:pic>
          <p:nvPicPr>
            <p:cNvPr id="28676" name="Title 3" title=""/>
            <p:cNvPicPr/>
            <p:nvPr/>
          </p:nvPicPr>
          <p:blipFill>
            <a:blip r:embed="rId2"/>
            <a:stretch>
              <a:fillRect/>
            </a:stretch>
          </p:blipFill>
          <p:spPr>
            <a:xfrm>
              <a:off x="488" y="1463"/>
              <a:ext cx="4976" cy="1010"/>
            </a:xfrm>
            <a:prstGeom prst="rect">
              <a:avLst/>
            </a:prstGeom>
            <a:noFill/>
            <a:ln>
              <a:miter lim="800000"/>
            </a:ln>
          </p:spPr>
        </p:pic>
        <p:sp>
          <p:nvSpPr>
            <p:cNvPr id="28677" name="Text Box 5" title=""/>
            <p:cNvSpPr txBox="1"/>
            <p:nvPr/>
          </p:nvSpPr>
          <p:spPr>
            <a:xfrm>
              <a:off x="528" y="1488"/>
              <a:ext cx="4896" cy="926"/>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buFont typeface="Wingdings 2" pitchFamily="18" charset="2"/>
              </a:pPr>
              <a:r>
                <a:rPr sz="4400">
                  <a:solidFill>
                    <a:srgbClr val="000000"/>
                  </a:solidFill>
                  <a:latin typeface="Cambria" pitchFamily="18" charset="0"/>
                  <a:ea typeface="Times New Roman" pitchFamily="18" charset="0"/>
                </a:rPr>
                <a:t>Relation</a:t>
              </a:r>
              <a:endParaRPr sz="4400">
                <a:latin typeface="Cambria" pitchFamily="18" charset="0"/>
                <a:ea typeface="Times New Roman" pitchFamily="18" charset="0"/>
              </a:endParaRPr>
            </a:p>
          </p:txBody>
        </p:sp>
      </p:grpSp>
      <p:sp>
        <p:nvSpPr>
          <p:cNvPr id="28679" name="TextBox 4" title=""/>
          <p:cNvSpPr txBox="1"/>
          <p:nvPr/>
        </p:nvSpPr>
        <p:spPr>
          <a:xfrm>
            <a:off x="3200400" y="4114800"/>
            <a:ext cx="2438400" cy="8921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r>
              <a:rPr sz="2800" b="1"/>
              <a:t>       2021-22</a:t>
            </a:r>
            <a:endParaRPr sz="2800" b="1"/>
          </a:p>
          <a:p>
            <a:pPr marL="0" lvl="0" indent="0"/>
            <a:endParaRPr sz="2800" b="1"/>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0482" name="Slide Number Placeholder 3"/>
          <p:cNvSpPr>
            <a:spLocks noGrp="1"/>
          </p:cNvSpPr>
          <p:nvPr>
            <p:ph type="sldNum" sz="quarter" idx="11"/>
          </p:nvPr>
        </p:nvSpPr>
        <p:spPr>
          <a:noFill/>
        </p:spPr>
        <p:txBody>
          <a:bodyPr/>
          <a:lstStyle/>
          <a:p>
            <a:fld id="{BD721D45-74BA-4000-9292-2A3D29523974}" type="slidenum">
              <a:rPr lang="en-US"/>
              <a:t>6</a:t>
            </a:fld>
            <a:endParaRPr lang="en-US"/>
          </a:p>
        </p:txBody>
      </p:sp>
      <p:pic>
        <p:nvPicPr>
          <p:cNvPr id="20483" name="Content Placeholder 4" descr="Set"/>
          <p:cNvPicPr>
            <a:picLocks noGrp="1"/>
          </p:cNvPicPr>
          <p:nvPr>
            <p:ph idx="1"/>
          </p:nvPr>
        </p:nvPicPr>
        <p:blipFill>
          <a:blip r:embed="rId2"/>
          <a:stretch>
            <a:fillRect/>
          </a:stretch>
        </p:blipFill>
        <p:spPr>
          <a:xfrm>
            <a:off x="1752600" y="3259138"/>
            <a:ext cx="6400800" cy="1922462"/>
          </a:xfrm>
        </p:spPr>
      </p:pic>
      <p:sp>
        <p:nvSpPr>
          <p:cNvPr id="20484" name="Rectangle 5"/>
          <p:cNvSpPr>
            <a:spLocks noChangeArrowheads="1"/>
          </p:cNvSpPr>
          <p:nvPr/>
        </p:nvSpPr>
        <p:spPr bwMode="auto">
          <a:xfrm>
            <a:off x="457200" y="1828800"/>
            <a:ext cx="8229600" cy="461963"/>
          </a:xfrm>
          <a:prstGeom prst="rect">
            <a:avLst/>
          </a:prstGeom>
          <a:noFill/>
          <a:ln w="9525">
            <a:noFill/>
            <a:miter lim="800000"/>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pPr eaLnBrk="1" hangingPunct="1"/>
            <a:r>
              <a:rPr lang="en-US"/>
              <a:t>Definition: A set is an unordered collection of objects</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9698" name="Title 1">
            <a:extLst>
              <a:ext uri="{FF2B5EF4-FFF2-40B4-BE49-F238E27FC236}"/>
            </a:extLst>
          </p:cNvPr>
          <p:cNvSpPr>
            <a:spLocks noGrp="1"/>
          </p:cNvSpPr>
          <p:nvPr>
            <p:ph type="title"/>
          </p:nvPr>
        </p:nvSpPr>
        <p:spPr>
          <a:xfrm>
            <a:off x="457200" y="381000"/>
            <a:ext cx="8229600" cy="838200"/>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sz="4400" b="0" i="0" u="none" strike="noStrike" kern="0" cap="none" spc="0" normalizeH="0" baseline="0" noProof="0">
                <a:ln>
                  <a:noFill/>
                </a:ln>
                <a:solidFill>
                  <a:schemeClr val="tx2"/>
                </a:solidFill>
                <a:effectLst/>
                <a:uLnTx/>
                <a:uFillTx/>
                <a:latin typeface="+mj-lt"/>
                <a:ea typeface="+mj-ea" pitchFamily="18" charset="-120"/>
                <a:cs typeface="+mj-cs"/>
              </a:rPr>
              <a:t>Topic Outcomes</a:t>
            </a:r>
          </a:p>
        </p:txBody>
      </p:sp>
      <p:sp>
        <p:nvSpPr>
          <p:cNvPr id="29699" name="Content Placeholder 2" title=""/>
          <p:cNvSpPr>
            <a:spLocks noGrp="1"/>
          </p:cNvSpPr>
          <p:nvPr>
            <p:ph idx="1"/>
          </p:nvPr>
        </p:nvSpPr>
        <p:spPr>
          <a:xfrm>
            <a:off x="457200" y="1219200"/>
            <a:ext cx="8305800" cy="4906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eaLnBrk="1" hangingPunct="1"/>
            <a:r>
              <a:rPr lang="en-US" altLang="en-US" sz="2400">
                <a:latin typeface="Times New Roman" pitchFamily="18" charset="0"/>
                <a:ea typeface="Times New Roman" pitchFamily="18" charset="0"/>
              </a:rPr>
              <a:t>Explain the significance of relations in the field of computer science.				</a:t>
            </a:r>
            <a:endParaRPr lang="en-US" altLang="en-US" sz="2400">
              <a:latin typeface="Times New Roman" pitchFamily="18" charset="0"/>
              <a:ea typeface="Times New Roman" pitchFamily="18" charset="0"/>
            </a:endParaRPr>
          </a:p>
          <a:p>
            <a:pPr lvl="0" algn="just" eaLnBrk="1" hangingPunct="1"/>
            <a:r>
              <a:rPr lang="en-US" altLang="en-US" sz="2400">
                <a:latin typeface="Times New Roman" pitchFamily="18" charset="0"/>
                <a:ea typeface="Times New Roman" pitchFamily="18" charset="0"/>
              </a:rPr>
              <a:t>List and classify the relations on a set using different properties with  suitable examples.		   </a:t>
            </a:r>
            <a:endParaRPr lang="en-US" altLang="en-US" sz="2400">
              <a:latin typeface="Times New Roman" pitchFamily="18" charset="0"/>
              <a:ea typeface="Times New Roman" pitchFamily="18" charset="0"/>
            </a:endParaRPr>
          </a:p>
          <a:p>
            <a:pPr lvl="0" algn="just" eaLnBrk="1" hangingPunct="1"/>
            <a:r>
              <a:rPr lang="en-US" altLang="en-US" sz="2400">
                <a:latin typeface="Times New Roman" pitchFamily="18" charset="0"/>
                <a:ea typeface="Times New Roman" pitchFamily="18" charset="0"/>
              </a:rPr>
              <a:t>Find the Composition of the relations.	</a:t>
            </a:r>
            <a:endParaRPr lang="en-US" altLang="en-US" sz="2400">
              <a:latin typeface="Times New Roman" pitchFamily="18" charset="0"/>
              <a:ea typeface="Times New Roman" pitchFamily="18" charset="0"/>
            </a:endParaRPr>
          </a:p>
          <a:p>
            <a:pPr lvl="0" algn="just" eaLnBrk="1" hangingPunct="1"/>
            <a:r>
              <a:rPr lang="en-US" altLang="en-US" sz="2400">
                <a:latin typeface="Times New Roman" pitchFamily="18" charset="0"/>
                <a:ea typeface="Times New Roman" pitchFamily="18" charset="0"/>
              </a:rPr>
              <a:t>Demonstrate with an example how to represent Relations using matrices and Diagraphs.</a:t>
            </a:r>
            <a:endParaRPr lang="en-US" altLang="en-US" sz="2400">
              <a:latin typeface="Times New Roman" pitchFamily="18" charset="0"/>
              <a:ea typeface="Times New Roman" pitchFamily="18" charset="0"/>
            </a:endParaRPr>
          </a:p>
          <a:p>
            <a:pPr lvl="0" algn="just" eaLnBrk="1" hangingPunct="1"/>
            <a:r>
              <a:rPr lang="en-US" altLang="en-US" sz="2400">
                <a:latin typeface="Times New Roman" pitchFamily="18" charset="0"/>
                <a:ea typeface="Times New Roman" pitchFamily="18" charset="0"/>
              </a:rPr>
              <a:t>Find closure of relation.</a:t>
            </a:r>
            <a:endParaRPr lang="en-US" altLang="en-US" sz="2400">
              <a:latin typeface="Times New Roman" pitchFamily="18" charset="0"/>
              <a:ea typeface="Times New Roman" pitchFamily="18" charset="0"/>
            </a:endParaRPr>
          </a:p>
          <a:p>
            <a:pPr lvl="0" algn="just" eaLnBrk="1" hangingPunct="1"/>
            <a:r>
              <a:rPr lang="en-US" altLang="en-US" sz="2400">
                <a:latin typeface="Times New Roman" pitchFamily="18" charset="0"/>
                <a:ea typeface="Times New Roman" pitchFamily="18" charset="0"/>
              </a:rPr>
              <a:t>Draw Hasse diagram for a given poset.</a:t>
            </a:r>
            <a:endParaRPr lang="en-US" altLang="en-US" sz="2400">
              <a:latin typeface="Times New Roman" pitchFamily="18" charset="0"/>
              <a:ea typeface="Times New Roman" pitchFamily="18" charset="0"/>
            </a:endParaRPr>
          </a:p>
          <a:p>
            <a:pPr lvl="0" eaLnBrk="1" hangingPunct="1"/>
            <a:endParaRPr lang="en-US" altLang="en-US"/>
          </a:p>
        </p:txBody>
      </p:sp>
      <p:sp>
        <p:nvSpPr>
          <p:cNvPr id="29700"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54C5CF6F-559A-41CD-8B7C-1007167EE8EA}" type="slidenum">
              <a:rPr lang="en-US" altLang="en-US" sz="1400">
                <a:latin typeface="Arial"/>
              </a:rPr>
              <a:t>60</a:t>
            </a:fld>
            <a:endParaRPr lang="en-US" altLang="en-US" sz="1400">
              <a:latin typeface="Arial"/>
            </a:endParaRP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22" name="Rectangle 2">
            <a:extLst>
              <a:ext uri="{FF2B5EF4-FFF2-40B4-BE49-F238E27FC236}"/>
            </a:extLst>
          </p:cNvPr>
          <p:cNvSpPr>
            <a:spLocks noGrp="1" noChangeArrowheads="1"/>
          </p:cNvSpPr>
          <p:nvPr>
            <p:ph type="ctrTitle"/>
          </p:nvPr>
        </p:nvSpPr>
        <p:spPr>
          <a:xfrm>
            <a:off x="838200" y="381000"/>
            <a:ext cx="8305800" cy="990600"/>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1" lang="en-US" sz="4000" b="0" i="0" u="none" strike="noStrike" kern="0" cap="none" spc="0" normalizeH="0" baseline="0" noProof="0">
                <a:ln>
                  <a:noFill/>
                </a:ln>
                <a:solidFill>
                  <a:schemeClr val="tx2">
                    <a:satMod val="130000"/>
                  </a:schemeClr>
                </a:solidFill>
                <a:effectLst/>
                <a:uLnTx/>
                <a:uFillTx/>
                <a:latin typeface="+mj-lt"/>
                <a:ea typeface="+mj-ea" pitchFamily="18" charset="-120"/>
                <a:cs typeface="新細明體"/>
              </a:rPr>
              <a:t>Contents</a:t>
            </a:r>
          </a:p>
        </p:txBody>
      </p:sp>
      <p:sp>
        <p:nvSpPr>
          <p:cNvPr id="30723" name="Rectangle 3" title=""/>
          <p:cNvSpPr>
            <a:spLocks noGrp="1"/>
          </p:cNvSpPr>
          <p:nvPr>
            <p:ph type="subTitle" idx="1"/>
          </p:nvPr>
        </p:nvSpPr>
        <p:spPr>
          <a:xfrm>
            <a:off x="533400" y="1828800"/>
            <a:ext cx="7848600" cy="3657600"/>
          </a:xfrm>
          <a:noFill/>
          <a:ln>
            <a:miter lim="800000"/>
          </a:ln>
        </p:spPr>
        <p:txBody>
          <a:bodyPr wrap="square" lIns="91440" tIns="45720" rIns="91440" bIns="45720" anchor="t" anchorCtr="0"/>
          <a:lstStyle>
            <a:lvl1pPr marL="0" indent="0" algn="ctr" defTabSz="914400" rtl="0" eaLnBrk="0" fontAlgn="base" hangingPunct="0">
              <a:lnSpc>
                <a:spcPct val="100000"/>
              </a:lnSpc>
              <a:spcBef>
                <a:spcPct val="20000"/>
              </a:spcBef>
              <a:spcAft>
                <a:spcPct val="0"/>
              </a:spcAft>
              <a:buClrTx/>
              <a:buSzTx/>
              <a:buFontTx/>
              <a:buNone/>
              <a:defRPr kumimoji="1" lang="en-US" altLang="en-US" sz="3200" b="0" i="0" u="none" baseline="0">
                <a:solidFill>
                  <a:schemeClr val="tx1"/>
                </a:solidFill>
                <a:effectLst/>
                <a:latin typeface="Arial"/>
                <a:ea typeface="新細明體" pitchFamily="18" charset="-120"/>
              </a:defRPr>
            </a:lvl1pPr>
            <a:lvl2pPr marL="457200" indent="0" algn="ctr" defTabSz="914400" rtl="0" eaLnBrk="0" fontAlgn="base" hangingPunct="0">
              <a:lnSpc>
                <a:spcPct val="100000"/>
              </a:lnSpc>
              <a:spcBef>
                <a:spcPct val="20000"/>
              </a:spcBef>
              <a:spcAft>
                <a:spcPct val="0"/>
              </a:spcAft>
              <a:buClrTx/>
              <a:buSzTx/>
              <a:buFontTx/>
              <a:buNone/>
              <a:defRPr kumimoji="1" lang="en-US" altLang="en-US" sz="2800" b="0" i="0" u="none" baseline="0">
                <a:solidFill>
                  <a:schemeClr val="tx1"/>
                </a:solidFill>
                <a:effectLst/>
                <a:latin typeface="Arial"/>
                <a:ea typeface="新細明體" pitchFamily="18" charset="-120"/>
              </a:defRPr>
            </a:lvl2pPr>
            <a:lvl3pPr marL="914400" indent="0" algn="ctr" defTabSz="914400" rtl="0" eaLnBrk="0" fontAlgn="base" hangingPunct="0">
              <a:lnSpc>
                <a:spcPct val="100000"/>
              </a:lnSpc>
              <a:spcBef>
                <a:spcPct val="20000"/>
              </a:spcBef>
              <a:spcAft>
                <a:spcPct val="0"/>
              </a:spcAft>
              <a:buClrTx/>
              <a:buSzTx/>
              <a:buFontTx/>
              <a:buNone/>
              <a:defRPr kumimoji="1" lang="en-US" altLang="en-US" sz="2400" b="0" i="0" u="none" baseline="0">
                <a:solidFill>
                  <a:schemeClr val="tx1"/>
                </a:solidFill>
                <a:effectLst/>
                <a:latin typeface="Arial"/>
                <a:ea typeface="新細明體" pitchFamily="18" charset="-120"/>
              </a:defRPr>
            </a:lvl3pPr>
            <a:lvl4pPr marL="1371600" indent="0" algn="ctr" defTabSz="914400" rtl="0" eaLnBrk="0" fontAlgn="base" hangingPunct="0">
              <a:lnSpc>
                <a:spcPct val="100000"/>
              </a:lnSpc>
              <a:spcBef>
                <a:spcPct val="20000"/>
              </a:spcBef>
              <a:spcAft>
                <a:spcPct val="0"/>
              </a:spcAft>
              <a:buClrTx/>
              <a:buSzTx/>
              <a:buFontTx/>
              <a:buNone/>
              <a:defRPr kumimoji="1" lang="en-US" altLang="en-US" sz="2000" b="0" i="0" u="none" baseline="0">
                <a:solidFill>
                  <a:schemeClr val="tx1"/>
                </a:solidFill>
                <a:effectLst/>
                <a:latin typeface="Arial"/>
                <a:ea typeface="新細明體" pitchFamily="18" charset="-120"/>
              </a:defRPr>
            </a:lvl4pPr>
            <a:lvl5pPr marL="1828800" indent="0" algn="ctr" defTabSz="914400" rtl="0" eaLnBrk="0" fontAlgn="base" hangingPunct="0">
              <a:lnSpc>
                <a:spcPct val="100000"/>
              </a:lnSpc>
              <a:spcBef>
                <a:spcPct val="20000"/>
              </a:spcBef>
              <a:spcAft>
                <a:spcPct val="0"/>
              </a:spcAft>
              <a:buClrTx/>
              <a:buSzTx/>
              <a:buFontTx/>
              <a:buNone/>
              <a:defRPr kumimoji="1" lang="en-US" altLang="en-US" sz="2000" b="0" i="0" u="none" baseline="0">
                <a:solidFill>
                  <a:schemeClr val="tx1"/>
                </a:solidFill>
                <a:effectLst/>
                <a:latin typeface="Arial"/>
                <a:ea typeface="新細明體" pitchFamily="18" charset="-120"/>
              </a:defRPr>
            </a:lvl5pPr>
          </a:lstStyle>
          <a:p>
            <a:pPr marL="0" lvl="0" indent="0" algn="just" eaLnBrk="1" hangingPunct="1">
              <a:buChar char="•"/>
            </a:pPr>
            <a:r>
              <a:rPr lang="en-US" altLang="zh-TW" sz="2800">
                <a:latin typeface="Times New Roman" pitchFamily="18" charset="0"/>
                <a:ea typeface="Times New Roman" pitchFamily="18" charset="0"/>
              </a:rPr>
              <a:t>Relations and their properties</a:t>
            </a:r>
            <a:endParaRPr lang="en-US" altLang="zh-TW" sz="2800">
              <a:latin typeface="Times New Roman" pitchFamily="18" charset="0"/>
              <a:ea typeface="Times New Roman" pitchFamily="18" charset="0"/>
            </a:endParaRPr>
          </a:p>
          <a:p>
            <a:pPr marL="0" lvl="0" indent="0" algn="just" eaLnBrk="1" hangingPunct="1">
              <a:buChar char="•"/>
            </a:pPr>
            <a:r>
              <a:rPr lang="en-US" altLang="zh-TW" sz="2800">
                <a:latin typeface="Times New Roman" pitchFamily="18" charset="0"/>
                <a:ea typeface="Times New Roman" pitchFamily="18" charset="0"/>
              </a:rPr>
              <a:t> Representing Relations </a:t>
            </a:r>
            <a:endParaRPr lang="en-US" altLang="zh-TW" sz="2800">
              <a:latin typeface="Times New Roman" pitchFamily="18" charset="0"/>
              <a:ea typeface="Times New Roman" pitchFamily="18" charset="0"/>
            </a:endParaRPr>
          </a:p>
          <a:p>
            <a:pPr marL="0" lvl="0" indent="0" algn="just" eaLnBrk="1" hangingPunct="1">
              <a:buChar char="•"/>
            </a:pPr>
            <a:r>
              <a:rPr lang="en-US" altLang="zh-TW" sz="2800">
                <a:latin typeface="Times New Roman" pitchFamily="18" charset="0"/>
                <a:ea typeface="Times New Roman" pitchFamily="18" charset="0"/>
              </a:rPr>
              <a:t> Closures of Relations </a:t>
            </a:r>
            <a:endParaRPr lang="en-US" altLang="zh-TW" sz="2800">
              <a:latin typeface="Times New Roman" pitchFamily="18" charset="0"/>
              <a:ea typeface="Times New Roman" pitchFamily="18" charset="0"/>
            </a:endParaRPr>
          </a:p>
          <a:p>
            <a:pPr marL="0" lvl="0" indent="0" algn="just" eaLnBrk="1" hangingPunct="1">
              <a:buChar char="•"/>
            </a:pPr>
            <a:r>
              <a:rPr lang="en-US" altLang="zh-TW" sz="2800">
                <a:latin typeface="Times New Roman" pitchFamily="18" charset="0"/>
                <a:ea typeface="Times New Roman" pitchFamily="18" charset="0"/>
              </a:rPr>
              <a:t> Equivalence Relations</a:t>
            </a:r>
            <a:endParaRPr lang="en-US" altLang="zh-TW" sz="2800">
              <a:latin typeface="Times New Roman" pitchFamily="18" charset="0"/>
              <a:ea typeface="Times New Roman" pitchFamily="18" charset="0"/>
            </a:endParaRPr>
          </a:p>
          <a:p>
            <a:pPr marL="0" lvl="0" indent="0" algn="just" eaLnBrk="1" hangingPunct="1">
              <a:buChar char="•"/>
            </a:pPr>
            <a:r>
              <a:rPr lang="en-US" altLang="zh-TW" sz="2800">
                <a:latin typeface="Times New Roman" pitchFamily="18" charset="0"/>
                <a:ea typeface="Times New Roman" pitchFamily="18" charset="0"/>
              </a:rPr>
              <a:t> Partial Orderings</a:t>
            </a:r>
            <a:endParaRPr lang="en-US" altLang="en-US" sz="2800">
              <a:latin typeface="Times New Roman" pitchFamily="18" charset="0"/>
              <a:ea typeface="Times New Roman" pitchFamily="18" charset="0"/>
            </a:endParaRP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1746" name="Rectangle 2" title=""/>
          <p:cNvSpPr>
            <a:spLocks noGrp="1"/>
          </p:cNvSpPr>
          <p:nvPr>
            <p:ph type="title"/>
          </p:nvPr>
        </p:nvSpPr>
        <p:spPr>
          <a:xfrm>
            <a:off x="1066800" y="228600"/>
            <a:ext cx="7497763" cy="1143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eaLnBrk="1" hangingPunct="1"/>
            <a:r>
              <a:rPr lang="en-US" altLang="en-US">
                <a:solidFill>
                  <a:srgbClr val="FF6600"/>
                </a:solidFill>
              </a:rPr>
              <a:t>Introduction</a:t>
            </a:r>
            <a:endParaRPr lang="en-US" altLang="en-US">
              <a:solidFill>
                <a:srgbClr val="FF6600"/>
              </a:solidFill>
            </a:endParaRPr>
          </a:p>
        </p:txBody>
      </p:sp>
      <p:sp>
        <p:nvSpPr>
          <p:cNvPr id="31747" name="Rectangle 3">
            <a:extLst>
              <a:ext uri="{FF2B5EF4-FFF2-40B4-BE49-F238E27FC236}"/>
            </a:extLst>
          </p:cNvPr>
          <p:cNvSpPr>
            <a:spLocks noGrp="1" noChangeArrowheads="1"/>
          </p:cNvSpPr>
          <p:nvPr>
            <p:ph idx="1"/>
          </p:nvPr>
        </p:nvSpPr>
        <p:spPr>
          <a:xfrm>
            <a:off x="152400" y="1295400"/>
            <a:ext cx="8763000" cy="4953000"/>
          </a:xfrm>
          <a:prstGeom prst="rect">
            <a:avLst/>
          </a:prstGeom>
        </p:spPr>
        <p:txBody>
          <a:bodyPr vert="horz" wrap="square" lIns="91440" tIns="45720" rIns="91440" bIns="45720" numCol="1" anchor="t" anchorCtr="0" compatLnSpc="1">
            <a:prstTxWarp prst="textNoShape">
              <a:avLst/>
            </a:prstTxWarp>
            <a:normAutofit/>
          </a:bodyPr>
          <a:lstStyle/>
          <a:p>
            <a:pPr marL="365760" marR="0" lvl="0" indent="-283464" algn="l" defTabSz="914400" rtl="0" eaLnBrk="1" fontAlgn="auto" latinLnBrk="0" hangingPunct="1">
              <a:lnSpc>
                <a:spcPct val="100000"/>
              </a:lnSpc>
              <a:spcBef>
                <a:spcPct val="20000"/>
              </a:spcBef>
              <a:spcAft>
                <a:spcPct val="0"/>
              </a:spcAft>
              <a:buClrTx/>
              <a:buSzTx/>
              <a:buFont typeface="Wingdings 2"/>
              <a:buChar char=""/>
              <a:defRPr/>
            </a:pPr>
            <a:endParaRPr kumimoji="1" lang="en-US" sz="2400" b="0" i="0" u="none" strike="noStrike" kern="0" cap="none" spc="0" normalizeH="0" baseline="0" noProof="0">
              <a:ln>
                <a:noFill/>
              </a:ln>
              <a:solidFill>
                <a:schemeClr val="tx1"/>
              </a:solidFill>
              <a:effectLst/>
              <a:uLnTx/>
              <a:uFillTx/>
              <a:latin typeface="Cambria" pitchFamily="18" charset="0"/>
              <a:ea typeface="+mn-ea"/>
              <a:cs typeface="新細明體"/>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Relationship between elements of sets occur in many contexts. Ex: Society, Mathematics, Programming Languages</a:t>
            </a: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Relationship between elements of sets are represented using the structure called </a:t>
            </a:r>
            <a:r>
              <a:rPr kumimoji="1" lang="en-US" sz="2400" b="1"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relation</a:t>
            </a: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a:t>
            </a: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Example: i) Rachel is the daughter of Noah. </a:t>
            </a: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                    ii) 5 is less than 9.</a:t>
            </a: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                    iii) Let A and B denote the set animals and their young</a:t>
            </a: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                          ones. A = {cat, dog, cow, goat}, B = {kitten, puppy,</a:t>
            </a: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                          calf, kid},The relation (R) being ‘is young one of ‘.</a:t>
            </a: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                    iv) Relation between a function and a variable.</a:t>
            </a:r>
          </a:p>
          <a:p>
            <a:pPr marL="640080" marR="0" lvl="1" indent="-237744" algn="just" defTabSz="914400" rtl="0" eaLnBrk="1" fontAlgn="auto" latinLnBrk="0" hangingPunct="1">
              <a:lnSpc>
                <a:spcPct val="100000"/>
              </a:lnSpc>
              <a:spcBef>
                <a:spcPct val="20000"/>
              </a:spcBef>
              <a:spcAft>
                <a:spcPct val="0"/>
              </a:spcAft>
              <a:buClrTx/>
              <a:buSzTx/>
              <a:buFont typeface="Verdana"/>
              <a:buChar char="◦"/>
              <a:defRPr/>
            </a:pPr>
            <a:endParaRPr kumimoji="1" lang="en-US" sz="2800" b="0" i="0" u="none" strike="noStrike" kern="0" cap="none" spc="0" normalizeH="0" baseline="0" noProof="0">
              <a:ln>
                <a:noFill/>
              </a:ln>
              <a:solidFill>
                <a:schemeClr val="tx1"/>
              </a:solidFill>
              <a:effectLst/>
              <a:uLnTx/>
              <a:uFillTx/>
              <a:latin typeface="Cambria" pitchFamily="18" charset="0"/>
              <a:ea typeface="+mn-ea"/>
              <a:cs typeface="新細明體"/>
            </a:endParaRPr>
          </a:p>
          <a:p>
            <a:pPr marL="640080" marR="0" lvl="1" indent="-237744" algn="just" defTabSz="914400" rtl="0" eaLnBrk="1" fontAlgn="auto" latinLnBrk="0" hangingPunct="1">
              <a:lnSpc>
                <a:spcPct val="100000"/>
              </a:lnSpc>
              <a:spcBef>
                <a:spcPct val="20000"/>
              </a:spcBef>
              <a:spcAft>
                <a:spcPct val="0"/>
              </a:spcAft>
              <a:buClrTx/>
              <a:buSzTx/>
              <a:buFontTx/>
              <a:buNone/>
              <a:defRPr/>
            </a:pPr>
            <a:endParaRPr kumimoji="1" lang="en-US" sz="5100" b="0" i="0" u="none" strike="noStrike" kern="0" cap="none" spc="0" normalizeH="0" baseline="0" noProof="0">
              <a:ln>
                <a:noFill/>
              </a:ln>
              <a:solidFill>
                <a:schemeClr val="tx1"/>
              </a:solidFill>
              <a:effectLst/>
              <a:uLnTx/>
              <a:uFillTx/>
              <a:latin typeface="Cambria" pitchFamily="18" charset="0"/>
              <a:ea typeface="+mn-ea"/>
              <a:cs typeface="Times New Roman" pitchFamily="18" charset="0"/>
            </a:endParaRPr>
          </a:p>
          <a:p>
            <a:pPr marL="640080" marR="0" lvl="1" indent="-237744" algn="just" defTabSz="914400" rtl="0" eaLnBrk="1" fontAlgn="auto" latinLnBrk="0" hangingPunct="1">
              <a:lnSpc>
                <a:spcPct val="100000"/>
              </a:lnSpc>
              <a:spcBef>
                <a:spcPct val="20000"/>
              </a:spcBef>
              <a:spcAft>
                <a:spcPct val="0"/>
              </a:spcAft>
              <a:buClrTx/>
              <a:buSzTx/>
              <a:buFontTx/>
              <a:buNone/>
              <a:defRPr/>
            </a:pPr>
            <a:endParaRPr kumimoji="1" lang="en-US" sz="5100" b="0" i="0" u="none" strike="noStrike" kern="0" cap="none" spc="0" normalizeH="0" baseline="0" noProof="0">
              <a:ln>
                <a:noFill/>
              </a:ln>
              <a:solidFill>
                <a:schemeClr val="tx1"/>
              </a:solidFill>
              <a:effectLst/>
              <a:uLnTx/>
              <a:uFillTx/>
              <a:latin typeface="Cambria" pitchFamily="18" charset="0"/>
              <a:ea typeface="+mn-ea"/>
              <a:cs typeface="Times New Roman" pitchFamily="18" charset="0"/>
            </a:endParaRPr>
          </a:p>
          <a:p>
            <a:pPr marL="640080" marR="0" lvl="1" indent="-237744" algn="just" defTabSz="914400" rtl="0" eaLnBrk="1" fontAlgn="auto" latinLnBrk="0" hangingPunct="1">
              <a:lnSpc>
                <a:spcPct val="100000"/>
              </a:lnSpc>
              <a:spcBef>
                <a:spcPct val="20000"/>
              </a:spcBef>
              <a:spcAft>
                <a:spcPct val="0"/>
              </a:spcAft>
              <a:buClrTx/>
              <a:buSzTx/>
              <a:buFontTx/>
              <a:buNone/>
              <a:defRPr/>
            </a:pPr>
            <a:endParaRPr kumimoji="1" lang="en-US" sz="7400" b="0" i="0" u="none" strike="noStrike" kern="0" cap="none" spc="0" normalizeH="0" baseline="0" noProof="0">
              <a:ln>
                <a:noFill/>
              </a:ln>
              <a:solidFill>
                <a:schemeClr val="tx1"/>
              </a:solidFill>
              <a:effectLst/>
              <a:uLnTx/>
              <a:uFillTx/>
              <a:latin typeface="Times New Roman" pitchFamily="18" charset="0"/>
              <a:ea typeface="+mn-ea"/>
              <a:cs typeface="Times New Roman" pitchFamily="18" charset="0"/>
            </a:endParaRPr>
          </a:p>
          <a:p>
            <a:pPr marL="640080" marR="0" lvl="1" indent="-237744" algn="just" defTabSz="914400" rtl="0" eaLnBrk="1" fontAlgn="auto" latinLnBrk="0" hangingPunct="1">
              <a:lnSpc>
                <a:spcPct val="100000"/>
              </a:lnSpc>
              <a:spcBef>
                <a:spcPct val="20000"/>
              </a:spcBef>
              <a:spcAft>
                <a:spcPct val="0"/>
              </a:spcAft>
              <a:buClrTx/>
              <a:buSzTx/>
              <a:buFont typeface="Verdana"/>
              <a:buChar char="◦"/>
              <a:defRPr/>
            </a:pPr>
            <a:endParaRPr kumimoji="1" lang="en-US" sz="2800" b="0" i="0" u="none" strike="noStrike" kern="0" cap="none" spc="0" normalizeH="0" baseline="0" noProof="0">
              <a:ln>
                <a:noFill/>
              </a:ln>
              <a:solidFill>
                <a:schemeClr val="tx1"/>
              </a:solidFill>
              <a:effectLst/>
              <a:uLnTx/>
              <a:uFillTx/>
              <a:latin typeface="Cambria" pitchFamily="18" charset="0"/>
              <a:ea typeface="+mn-ea"/>
              <a:cs typeface="新細明體"/>
            </a:endParaRPr>
          </a:p>
          <a:p>
            <a:pPr marL="640080" marR="0" lvl="1" indent="-237744" algn="just" defTabSz="914400" rtl="0" eaLnBrk="1" fontAlgn="auto" latinLnBrk="0" hangingPunct="1">
              <a:lnSpc>
                <a:spcPct val="100000"/>
              </a:lnSpc>
              <a:spcBef>
                <a:spcPct val="20000"/>
              </a:spcBef>
              <a:spcAft>
                <a:spcPct val="0"/>
              </a:spcAft>
              <a:buClrTx/>
              <a:buSzTx/>
              <a:buFont typeface="Verdana"/>
              <a:buChar char="◦"/>
              <a:defRPr/>
            </a:pPr>
            <a:endParaRPr kumimoji="1" lang="en-US" sz="2800" b="0" i="0" u="none" strike="noStrike" kern="0" cap="none" spc="0" normalizeH="0" baseline="0" noProof="0">
              <a:ln>
                <a:noFill/>
              </a:ln>
              <a:solidFill>
                <a:schemeClr val="tx1"/>
              </a:solidFill>
              <a:effectLst/>
              <a:uLnTx/>
              <a:uFillTx/>
              <a:latin typeface="Cambria" pitchFamily="18" charset="0"/>
              <a:ea typeface="+mn-ea"/>
              <a:cs typeface="新細明體"/>
            </a:endParaRPr>
          </a:p>
          <a:p>
            <a:pPr marL="640080" marR="0" lvl="1" indent="-237744" algn="l" defTabSz="914400" rtl="0" eaLnBrk="1" fontAlgn="auto" latinLnBrk="0" hangingPunct="1">
              <a:lnSpc>
                <a:spcPct val="100000"/>
              </a:lnSpc>
              <a:spcBef>
                <a:spcPct val="20000"/>
              </a:spcBef>
              <a:spcAft>
                <a:spcPct val="0"/>
              </a:spcAft>
              <a:buClrTx/>
              <a:buSzTx/>
              <a:buFont typeface="Verdana"/>
              <a:buChar char="◦"/>
              <a:defRPr/>
            </a:pPr>
            <a:endParaRPr kumimoji="1" lang="en-US" sz="2800" b="0" i="0" u="none" strike="noStrike" kern="0" cap="none" spc="0" normalizeH="0" baseline="0" noProof="0">
              <a:ln>
                <a:noFill/>
              </a:ln>
              <a:solidFill>
                <a:schemeClr val="tx1"/>
              </a:solidFill>
              <a:effectLst/>
              <a:uLnTx/>
              <a:uFillTx/>
              <a:latin typeface="Cambria" pitchFamily="18" charset="0"/>
              <a:ea typeface="+mn-ea"/>
              <a:cs typeface="新細明體"/>
            </a:endParaRPr>
          </a:p>
        </p:txBody>
      </p:sp>
      <p:sp>
        <p:nvSpPr>
          <p:cNvPr id="31748" name="Slide Number Placeholder 4"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B1B62A3C-C62B-4CF7-B049-70E22F94874F}" type="slidenum">
              <a:rPr lang="en-US" altLang="en-US" sz="1400">
                <a:latin typeface="Arial"/>
              </a:rPr>
              <a:t>62</a:t>
            </a:fld>
            <a:endParaRPr lang="en-US" altLang="en-US" sz="1400">
              <a:latin typeface="Arial"/>
            </a:endParaRP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2770" name="Title 1" title=""/>
          <p:cNvSpPr>
            <a:spLocks noGrp="1"/>
          </p:cNvSpPr>
          <p:nvPr>
            <p:ph type="title"/>
          </p:nvPr>
        </p:nvSpPr>
        <p:spPr>
          <a:xfrm>
            <a:off x="457200" y="762000"/>
            <a:ext cx="8229600" cy="838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eaLnBrk="1" hangingPunct="1"/>
            <a:r>
              <a:rPr lang="en-US" altLang="zh-TW" sz="3200"/>
              <a:t> Relations and their properties</a:t>
            </a:r>
            <a:endParaRPr lang="en-US" altLang="en-US" sz="3200"/>
          </a:p>
        </p:txBody>
      </p:sp>
      <p:sp>
        <p:nvSpPr>
          <p:cNvPr id="32771"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E406D3E9-BECC-4284-A754-610A99987AD2}" type="slidenum">
              <a:rPr lang="en-US" altLang="en-US" sz="1400">
                <a:latin typeface="Arial"/>
              </a:rPr>
              <a:t>63</a:t>
            </a:fld>
            <a:endParaRPr lang="en-US" altLang="en-US" sz="1400">
              <a:latin typeface="Arial"/>
            </a:endParaRPr>
          </a:p>
        </p:txBody>
      </p:sp>
      <p:sp>
        <p:nvSpPr>
          <p:cNvPr id="32772" name="Content Placeholder 4" title=""/>
          <p:cNvSpPr>
            <a:spLocks noGrp="1"/>
          </p:cNvSpPr>
          <p:nvPr>
            <p:ph idx="1"/>
          </p:nvPr>
        </p:nvSpPr>
        <p:spPr>
          <a:xfrm>
            <a:off x="152400" y="1600200"/>
            <a:ext cx="8839200" cy="2235200"/>
          </a:xfrm>
          <a:noFill/>
          <a:ln>
            <a:miter lim="800000"/>
          </a:ln>
        </p:spPr>
        <p:txBody>
          <a:bodyPr wrap="square" lIns="91440" tIns="45720" rIns="91440" bIns="45720" anchor="t"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marL="342900" lvl="0" indent="-342900" algn="just" eaLnBrk="1" hangingPunct="1"/>
            <a:r>
              <a:rPr lang="en-US" altLang="zh-TW" sz="2400"/>
              <a:t> </a:t>
            </a:r>
            <a:r>
              <a:rPr lang="en-US" altLang="zh-TW" sz="2400">
                <a:latin typeface="Times New Roman" pitchFamily="18" charset="0"/>
                <a:ea typeface="Times New Roman" pitchFamily="18" charset="0"/>
              </a:rPr>
              <a:t>A relationship between elements of two sets is represented using </a:t>
            </a:r>
            <a:r>
              <a:rPr lang="en-US" altLang="zh-TW" sz="2400" u="sng">
                <a:latin typeface="Times New Roman" pitchFamily="18" charset="0"/>
                <a:ea typeface="Times New Roman" pitchFamily="18" charset="0"/>
              </a:rPr>
              <a:t>ordered pairs</a:t>
            </a:r>
            <a:r>
              <a:rPr lang="en-US" altLang="zh-TW" sz="2400">
                <a:latin typeface="Times New Roman" pitchFamily="18" charset="0"/>
                <a:ea typeface="Times New Roman" pitchFamily="18" charset="0"/>
              </a:rPr>
              <a:t>.</a:t>
            </a:r>
            <a:endParaRPr lang="en-US" altLang="zh-TW" sz="2400">
              <a:latin typeface="Times New Roman" pitchFamily="18" charset="0"/>
              <a:ea typeface="Times New Roman" pitchFamily="18" charset="0"/>
            </a:endParaRPr>
          </a:p>
          <a:p>
            <a:pPr marL="342900" lvl="0" indent="-342900" algn="just" eaLnBrk="1" hangingPunct="1"/>
            <a:r>
              <a:rPr lang="en-US" altLang="zh-TW" sz="2400">
                <a:latin typeface="Times New Roman" pitchFamily="18" charset="0"/>
                <a:ea typeface="Times New Roman" pitchFamily="18" charset="0"/>
              </a:rPr>
              <a:t> sets of ordered pairs are called </a:t>
            </a:r>
            <a:r>
              <a:rPr lang="en-US" altLang="zh-TW" sz="2400" b="1">
                <a:solidFill>
                  <a:srgbClr val="0066FF"/>
                </a:solidFill>
                <a:latin typeface="Times New Roman" pitchFamily="18" charset="0"/>
                <a:ea typeface="Times New Roman" pitchFamily="18" charset="0"/>
              </a:rPr>
              <a:t>binary relations</a:t>
            </a:r>
            <a:r>
              <a:rPr lang="en-US" altLang="zh-TW" sz="2400">
                <a:latin typeface="Times New Roman" pitchFamily="18" charset="0"/>
                <a:ea typeface="Times New Roman" pitchFamily="18" charset="0"/>
              </a:rPr>
              <a:t>.</a:t>
            </a:r>
            <a:endParaRPr lang="en-US" altLang="zh-TW" sz="2400">
              <a:latin typeface="Times New Roman" pitchFamily="18" charset="0"/>
              <a:ea typeface="Times New Roman" pitchFamily="18" charset="0"/>
            </a:endParaRPr>
          </a:p>
          <a:p>
            <a:pPr marL="342900" lvl="0" indent="-342900" algn="just" eaLnBrk="1" hangingPunct="1">
              <a:buFont typeface="Wingdings" pitchFamily="2" charset="2"/>
              <a:buNone/>
            </a:pPr>
            <a:endParaRPr lang="en-US" altLang="zh-TW" sz="2400"/>
          </a:p>
          <a:p>
            <a:pPr marL="639762" lvl="1" indent="-236538" eaLnBrk="1" hangingPunct="1">
              <a:buFont typeface="Verdana" pitchFamily="34" charset="0"/>
              <a:buNone/>
            </a:pPr>
            <a:endParaRPr lang="en-US" altLang="en-US" sz="2400">
              <a:latin typeface="Cambria" pitchFamily="18" charset="0"/>
            </a:endParaRPr>
          </a:p>
        </p:txBody>
      </p:sp>
      <p:sp>
        <p:nvSpPr>
          <p:cNvPr id="32773" name="Text Box 6">
            <a:extLst>
              <a:ext uri="{FF2B5EF4-FFF2-40B4-BE49-F238E27FC236}"/>
            </a:extLst>
          </p:cNvPr>
          <p:cNvSpPr txBox="1">
            <a:spLocks noChangeArrowheads="1"/>
          </p:cNvSpPr>
          <p:nvPr/>
        </p:nvSpPr>
        <p:spPr bwMode="auto">
          <a:xfrm>
            <a:off x="228600" y="3200400"/>
            <a:ext cx="8610600" cy="1200150"/>
          </a:xfrm>
          <a:prstGeom prst="rect">
            <a:avLst/>
          </a:prstGeom>
          <a:noFill/>
          <a:ln w="19050">
            <a:solidFill>
              <a:schemeClr val="bg2"/>
            </a:solid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Binary Relation</a:t>
            </a: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Let A and B be sets. A binary relation from A to B is </a:t>
            </a:r>
            <a:br>
              <a:rPr kumimoji="0"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br>
            <a:r>
              <a:rPr kumimoji="0"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a subset R of A</a:t>
            </a:r>
            <a:r>
              <a:rPr kumimoji="0"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 </a:t>
            </a:r>
            <a:r>
              <a:rPr kumimoji="0"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B = { (a, b) : a</a:t>
            </a:r>
            <a:r>
              <a:rPr kumimoji="0" lang="en-US" altLang="zh-TW" sz="2400" b="0" i="0" u="none" strike="noStrike" kern="1200" cap="none" spc="0" normalizeH="0" baseline="0" noProof="0" err="1">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A, bB }.</a:t>
            </a:r>
          </a:p>
        </p:txBody>
      </p:sp>
      <p:sp>
        <p:nvSpPr>
          <p:cNvPr id="32774" name="Rectangle 7" title=""/>
          <p:cNvSpPr/>
          <p:nvPr/>
        </p:nvSpPr>
        <p:spPr>
          <a:xfrm>
            <a:off x="228600" y="4495800"/>
            <a:ext cx="8610600" cy="157003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just" eaLnBrk="1" hangingPunct="1"/>
            <a:r>
              <a:rPr lang="en-US" altLang="zh-TW" b="1">
                <a:solidFill>
                  <a:srgbClr val="008000"/>
                </a:solidFill>
                <a:ea typeface="Times New Roman" pitchFamily="18" charset="0"/>
              </a:rPr>
              <a:t>Example</a:t>
            </a:r>
            <a:endParaRPr lang="en-US" altLang="zh-TW" b="1">
              <a:solidFill>
                <a:srgbClr val="008000"/>
              </a:solidFill>
              <a:ea typeface="Times New Roman" pitchFamily="18" charset="0"/>
            </a:endParaRPr>
          </a:p>
          <a:p>
            <a:pPr marL="0" lvl="0" indent="0" algn="just" eaLnBrk="1" hangingPunct="1"/>
            <a:r>
              <a:rPr lang="en-US" altLang="zh-TW">
                <a:ea typeface="Times New Roman" pitchFamily="18" charset="0"/>
              </a:rPr>
              <a:t>	</a:t>
            </a:r>
            <a:r>
              <a:rPr lang="en-US" altLang="zh-TW" b="1" i="1">
                <a:ea typeface="Times New Roman" pitchFamily="18" charset="0"/>
              </a:rPr>
              <a:t>A</a:t>
            </a:r>
            <a:r>
              <a:rPr lang="en-US" altLang="zh-TW">
                <a:ea typeface="Times New Roman" pitchFamily="18" charset="0"/>
              </a:rPr>
              <a:t> : the set of students in your school.</a:t>
            </a:r>
            <a:endParaRPr lang="en-US" altLang="zh-TW">
              <a:ea typeface="Times New Roman" pitchFamily="18" charset="0"/>
            </a:endParaRPr>
          </a:p>
          <a:p>
            <a:pPr marL="0" lvl="0" indent="0" algn="just" eaLnBrk="1" hangingPunct="1"/>
            <a:r>
              <a:rPr lang="en-US" altLang="zh-TW">
                <a:ea typeface="Times New Roman" pitchFamily="18" charset="0"/>
              </a:rPr>
              <a:t>	</a:t>
            </a:r>
            <a:r>
              <a:rPr lang="en-US" altLang="zh-TW" b="1" i="1">
                <a:ea typeface="Times New Roman" pitchFamily="18" charset="0"/>
              </a:rPr>
              <a:t>B</a:t>
            </a:r>
            <a:r>
              <a:rPr lang="en-US" altLang="zh-TW">
                <a:ea typeface="Times New Roman" pitchFamily="18" charset="0"/>
              </a:rPr>
              <a:t> : the set of courses.</a:t>
            </a:r>
            <a:endParaRPr lang="en-US" altLang="zh-TW">
              <a:ea typeface="Times New Roman" pitchFamily="18" charset="0"/>
            </a:endParaRPr>
          </a:p>
          <a:p>
            <a:pPr marL="0" lvl="0" indent="0" algn="just" eaLnBrk="1" hangingPunct="1"/>
            <a:r>
              <a:rPr lang="en-US" altLang="zh-TW">
                <a:ea typeface="Times New Roman" pitchFamily="18" charset="0"/>
              </a:rPr>
              <a:t>	</a:t>
            </a:r>
            <a:r>
              <a:rPr lang="en-US" altLang="zh-TW" b="1" i="1">
                <a:ea typeface="Times New Roman" pitchFamily="18" charset="0"/>
              </a:rPr>
              <a:t>R</a:t>
            </a:r>
            <a:r>
              <a:rPr lang="en-US" altLang="zh-TW" b="1">
                <a:ea typeface="Times New Roman" pitchFamily="18" charset="0"/>
              </a:rPr>
              <a:t> = { (</a:t>
            </a:r>
            <a:r>
              <a:rPr lang="en-US" altLang="zh-TW" b="1" i="1">
                <a:ea typeface="Times New Roman" pitchFamily="18" charset="0"/>
              </a:rPr>
              <a:t>a</a:t>
            </a:r>
            <a:r>
              <a:rPr lang="en-US" altLang="zh-TW" b="1">
                <a:ea typeface="Times New Roman" pitchFamily="18" charset="0"/>
              </a:rPr>
              <a:t>, </a:t>
            </a:r>
            <a:r>
              <a:rPr lang="en-US" altLang="zh-TW" b="1" i="1">
                <a:ea typeface="Times New Roman" pitchFamily="18" charset="0"/>
              </a:rPr>
              <a:t>b</a:t>
            </a:r>
            <a:r>
              <a:rPr lang="en-US" altLang="zh-TW" b="1">
                <a:ea typeface="Times New Roman" pitchFamily="18" charset="0"/>
              </a:rPr>
              <a:t>) : </a:t>
            </a:r>
            <a:r>
              <a:rPr lang="en-US" altLang="zh-TW" b="1" i="1">
                <a:ea typeface="Times New Roman" pitchFamily="18" charset="0"/>
              </a:rPr>
              <a:t>a</a:t>
            </a:r>
            <a:r>
              <a:rPr lang="en-US" altLang="zh-TW" b="1">
                <a:ea typeface="Times New Roman" pitchFamily="18" charset="0"/>
                <a:sym typeface="Symbol" pitchFamily="18" charset="2"/>
              </a:rPr>
              <a:t></a:t>
            </a:r>
            <a:r>
              <a:rPr lang="en-US" altLang="zh-TW" b="1" i="1">
                <a:ea typeface="Times New Roman" pitchFamily="18" charset="0"/>
                <a:sym typeface="Symbol" pitchFamily="18" charset="2"/>
              </a:rPr>
              <a:t>A</a:t>
            </a:r>
            <a:r>
              <a:rPr lang="en-US" altLang="zh-TW" b="1">
                <a:ea typeface="Times New Roman" pitchFamily="18" charset="0"/>
                <a:sym typeface="Symbol" pitchFamily="18" charset="2"/>
              </a:rPr>
              <a:t>, </a:t>
            </a:r>
            <a:r>
              <a:rPr lang="en-US" altLang="zh-TW" b="1" i="1">
                <a:ea typeface="Times New Roman" pitchFamily="18" charset="0"/>
                <a:sym typeface="Symbol" pitchFamily="18" charset="2"/>
              </a:rPr>
              <a:t>b</a:t>
            </a:r>
            <a:r>
              <a:rPr lang="en-US" altLang="zh-TW" b="1">
                <a:ea typeface="Times New Roman" pitchFamily="18" charset="0"/>
                <a:sym typeface="Symbol" pitchFamily="18" charset="2"/>
              </a:rPr>
              <a:t></a:t>
            </a:r>
            <a:r>
              <a:rPr lang="en-US" altLang="zh-TW" b="1" i="1">
                <a:ea typeface="Times New Roman" pitchFamily="18" charset="0"/>
                <a:sym typeface="Symbol" pitchFamily="18" charset="2"/>
              </a:rPr>
              <a:t>B</a:t>
            </a:r>
            <a:r>
              <a:rPr lang="en-US" altLang="zh-TW" b="1">
                <a:ea typeface="Times New Roman" pitchFamily="18" charset="0"/>
                <a:sym typeface="Symbol" pitchFamily="18" charset="2"/>
              </a:rPr>
              <a:t>, </a:t>
            </a:r>
            <a:r>
              <a:rPr lang="en-US" altLang="zh-TW" b="1" i="1">
                <a:ea typeface="Times New Roman" pitchFamily="18" charset="0"/>
                <a:sym typeface="Symbol" pitchFamily="18" charset="2"/>
              </a:rPr>
              <a:t>a</a:t>
            </a:r>
            <a:r>
              <a:rPr lang="en-US" altLang="zh-TW" b="1">
                <a:ea typeface="Times New Roman" pitchFamily="18" charset="0"/>
                <a:sym typeface="Symbol" pitchFamily="18" charset="2"/>
              </a:rPr>
              <a:t> </a:t>
            </a:r>
            <a:r>
              <a:rPr lang="en-US" altLang="zh-TW">
                <a:ea typeface="Times New Roman" pitchFamily="18" charset="0"/>
                <a:sym typeface="Symbol" pitchFamily="18" charset="2"/>
              </a:rPr>
              <a:t>is enrolled in course</a:t>
            </a:r>
            <a:r>
              <a:rPr lang="en-US" altLang="zh-TW" b="1">
                <a:ea typeface="Times New Roman" pitchFamily="18" charset="0"/>
                <a:sym typeface="Symbol" pitchFamily="18" charset="2"/>
              </a:rPr>
              <a:t> </a:t>
            </a:r>
            <a:r>
              <a:rPr lang="en-US" altLang="zh-TW" b="1" i="1">
                <a:ea typeface="Times New Roman" pitchFamily="18" charset="0"/>
                <a:sym typeface="Symbol" pitchFamily="18" charset="2"/>
              </a:rPr>
              <a:t>b</a:t>
            </a:r>
            <a:r>
              <a:rPr lang="en-US" altLang="zh-TW" b="1">
                <a:ea typeface="Times New Roman" pitchFamily="18" charset="0"/>
                <a:sym typeface="Symbol" pitchFamily="18" charset="2"/>
              </a:rPr>
              <a:t> }</a:t>
            </a:r>
            <a:endParaRPr lang="en-US" altLang="zh-TW" b="1">
              <a:ea typeface="Times New Roman"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ppt_x"/>
                                          </p:val>
                                        </p:tav>
                                        <p:tav tm="100000">
                                          <p:val>
                                            <p:strVal val="#ppt_x"/>
                                          </p:val>
                                        </p:tav>
                                      </p:tavLst>
                                    </p:anim>
                                    <p:anim calcmode="lin" valueType="num">
                                      <p:cBhvr additive="base">
                                        <p:cTn id="8"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3794" name="Title 1">
            <a:extLst>
              <a:ext uri="{FF2B5EF4-FFF2-40B4-BE49-F238E27FC236}"/>
            </a:extLst>
          </p:cNvPr>
          <p:cNvSpPr>
            <a:spLocks noGrp="1"/>
          </p:cNvSpPr>
          <p:nvPr>
            <p:ph type="title"/>
          </p:nvPr>
        </p:nvSpPr>
        <p:spPr>
          <a:xfrm>
            <a:off x="457200" y="533400"/>
            <a:ext cx="8229600" cy="838200"/>
          </a:xfrm>
          <a:prstGeom prst="rect">
            <a:avLst/>
          </a:prstGeom>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br>
              <a:rPr kumimoji="1" lang="en-US" altLang="zh-TW" sz="2800" b="1" i="0" u="none" strike="noStrike" kern="1200" cap="none" spc="0" normalizeH="0" baseline="0" noProof="0">
                <a:ln>
                  <a:noFill/>
                </a:ln>
                <a:solidFill>
                  <a:srgbClr val="008000"/>
                </a:solidFill>
                <a:effectLst/>
                <a:uLnTx/>
                <a:uFillTx/>
                <a:latin typeface="+mj-lt"/>
                <a:ea typeface="+mj-ea" pitchFamily="18" charset="-120"/>
                <a:cs typeface="+mn-cs"/>
                <a:sym typeface="Symbol" pitchFamily="18" charset="2"/>
              </a:rPr>
            </a:br>
            <a:r>
              <a:rPr kumimoji="1" lang="en-US" altLang="zh-TW" sz="2800" b="1" i="0" u="none" strike="noStrike" kern="1200" cap="none" spc="0" normalizeH="0" baseline="0" noProof="0">
                <a:ln>
                  <a:noFill/>
                </a:ln>
                <a:solidFill>
                  <a:srgbClr val="008000"/>
                </a:solidFill>
                <a:effectLst/>
                <a:uLnTx/>
                <a:uFillTx/>
                <a:latin typeface="+mj-lt"/>
                <a:ea typeface="+mj-ea" pitchFamily="18" charset="-120"/>
                <a:cs typeface="+mn-cs"/>
                <a:sym typeface="Symbol" pitchFamily="18" charset="2"/>
              </a:rPr>
              <a:t>Example </a:t>
            </a:r>
            <a:br>
              <a:rPr kumimoji="1" lang="en-US" altLang="zh-TW" sz="4400" b="1" i="0" u="none" strike="noStrike" kern="1200" cap="none" spc="0" normalizeH="0" baseline="0" noProof="0">
                <a:ln>
                  <a:noFill/>
                </a:ln>
                <a:solidFill>
                  <a:srgbClr val="008000"/>
                </a:solidFill>
                <a:effectLst/>
                <a:uLnTx/>
                <a:uFillTx/>
                <a:latin typeface="+mj-lt"/>
                <a:ea typeface="+mj-ea" pitchFamily="18" charset="-120"/>
                <a:cs typeface="+mn-cs"/>
                <a:sym typeface="Symbol" pitchFamily="18" charset="2"/>
              </a:rPr>
            </a:br>
            <a:endParaRPr kumimoji="1" lang="en-US" sz="4400" b="0" i="0" u="none" strike="noStrike" kern="0" cap="none" spc="0" normalizeH="0" baseline="0" noProof="0">
              <a:ln>
                <a:noFill/>
              </a:ln>
              <a:solidFill>
                <a:schemeClr val="tx2"/>
              </a:solidFill>
              <a:effectLst/>
              <a:uLnTx/>
              <a:uFillTx/>
              <a:latin typeface="+mj-lt"/>
              <a:ea typeface="+mj-ea"/>
              <a:cs typeface="新細明體"/>
            </a:endParaRPr>
          </a:p>
        </p:txBody>
      </p:sp>
      <p:sp>
        <p:nvSpPr>
          <p:cNvPr id="33795"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5B0041AB-BF2D-4FE8-95F8-893A524AA6B2}" type="slidenum">
              <a:rPr lang="en-US" altLang="en-US" sz="1400">
                <a:latin typeface="Arial"/>
              </a:rPr>
              <a:t>64</a:t>
            </a:fld>
            <a:endParaRPr lang="en-US" altLang="en-US" sz="1400">
              <a:latin typeface="Arial"/>
            </a:endParaRPr>
          </a:p>
        </p:txBody>
      </p:sp>
      <p:sp>
        <p:nvSpPr>
          <p:cNvPr id="33796" name="Content Placeholder 2">
            <a:extLst>
              <a:ext uri="{FF2B5EF4-FFF2-40B4-BE49-F238E27FC236}"/>
            </a:extLst>
          </p:cNvPr>
          <p:cNvSpPr>
            <a:spLocks noGrp="1"/>
          </p:cNvSpPr>
          <p:nvPr>
            <p:ph idx="1"/>
          </p:nvPr>
        </p:nvSpPr>
        <p:spPr>
          <a:xfrm>
            <a:off x="457200" y="1143000"/>
            <a:ext cx="8458200" cy="4525963"/>
          </a:xfrm>
          <a:prstGeom prst="rect">
            <a:avLst/>
          </a:prstGeom>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Char char="•"/>
              <a:defRPr/>
            </a:pP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Let P be a set of people, C be a set of cars, and  D be the relation describing which person drives which car(s).</a:t>
            </a:r>
          </a:p>
          <a:p>
            <a:pPr marL="0" marR="0" lvl="0" indent="0" algn="l" defTabSz="914400" rtl="0" eaLnBrk="1" fontAlgn="base" latinLnBrk="0" hangingPunct="1">
              <a:lnSpc>
                <a:spcPct val="90000"/>
              </a:lnSpc>
              <a:spcBef>
                <a:spcPct val="20000"/>
              </a:spcBef>
              <a:spcAft>
                <a:spcPct val="0"/>
              </a:spcAft>
              <a:buClrTx/>
              <a:buSzTx/>
              <a:buFont typeface="Wingdings" pitchFamily="2" charset="2"/>
              <a:buNone/>
              <a:defRPr/>
            </a:pP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P = {Carl, Suzanne, Peter, Carla}, C = {Mercedes, BMW, tricycle}</a:t>
            </a:r>
          </a:p>
          <a:p>
            <a:pPr marL="0" marR="0" lvl="0" indent="0" algn="l" defTabSz="914400" rtl="0" eaLnBrk="1" fontAlgn="base" latinLnBrk="0" hangingPunct="1">
              <a:lnSpc>
                <a:spcPct val="90000"/>
              </a:lnSpc>
              <a:spcBef>
                <a:spcPct val="20000"/>
              </a:spcBef>
              <a:spcAft>
                <a:spcPct val="0"/>
              </a:spcAft>
              <a:buClrTx/>
              <a:buSzTx/>
              <a:buFont typeface="Wingdings" pitchFamily="2" charset="2"/>
              <a:buNone/>
              <a:defRPr/>
            </a:pP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D = {(Carl, Mercedes), (Suzanne, Mercedes),(Suzanne, BMW), (Peter, tricycle)}</a:t>
            </a: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sz="3200" b="0"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4818" name="Rectangle 3" title=""/>
          <p:cNvSpPr>
            <a:spLocks noGrp="1"/>
          </p:cNvSpPr>
          <p:nvPr>
            <p:ph idx="1"/>
          </p:nvPr>
        </p:nvSpPr>
        <p:spPr>
          <a:xfrm>
            <a:off x="381000" y="990600"/>
            <a:ext cx="8458200" cy="11430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buFont typeface="Wingdings" pitchFamily="2" charset="2"/>
              <a:buNone/>
            </a:pPr>
            <a:r>
              <a:rPr lang="en-US" altLang="zh-TW" sz="2400" b="1">
                <a:solidFill>
                  <a:srgbClr val="FF3300"/>
                </a:solidFill>
                <a:latin typeface="Times New Roman" pitchFamily="18" charset="0"/>
                <a:ea typeface="Times New Roman" pitchFamily="18" charset="0"/>
                <a:sym typeface="Symbol" pitchFamily="18" charset="2"/>
              </a:rPr>
              <a:t>Relation:</a:t>
            </a:r>
            <a:r>
              <a:rPr lang="en-US" altLang="zh-TW" sz="2400">
                <a:solidFill>
                  <a:srgbClr val="FF3300"/>
                </a:solidFill>
                <a:latin typeface="Times New Roman" pitchFamily="18" charset="0"/>
                <a:ea typeface="Times New Roman" pitchFamily="18" charset="0"/>
                <a:sym typeface="Symbol" pitchFamily="18" charset="2"/>
              </a:rPr>
              <a:t> </a:t>
            </a:r>
            <a:r>
              <a:rPr lang="en-US" altLang="zh-TW" sz="2400">
                <a:latin typeface="Times New Roman" pitchFamily="18" charset="0"/>
                <a:ea typeface="Times New Roman" pitchFamily="18" charset="0"/>
                <a:sym typeface="Symbol" pitchFamily="18" charset="2"/>
              </a:rPr>
              <a:t>We use the notation </a:t>
            </a:r>
            <a:r>
              <a:rPr lang="en-US" altLang="zh-TW" sz="2400" b="1" i="1">
                <a:solidFill>
                  <a:srgbClr val="0066FF"/>
                </a:solidFill>
                <a:latin typeface="Times New Roman" pitchFamily="18" charset="0"/>
                <a:ea typeface="Times New Roman" pitchFamily="18" charset="0"/>
                <a:sym typeface="Symbol" pitchFamily="18" charset="2"/>
              </a:rPr>
              <a:t>aRb</a:t>
            </a:r>
            <a:r>
              <a:rPr lang="en-US" altLang="zh-TW" sz="2400">
                <a:latin typeface="Times New Roman" pitchFamily="18" charset="0"/>
                <a:ea typeface="Times New Roman" pitchFamily="18" charset="0"/>
                <a:sym typeface="Symbol" pitchFamily="18" charset="2"/>
              </a:rPr>
              <a:t> to denote that </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a</a:t>
            </a:r>
            <a:r>
              <a:rPr lang="en-US" altLang="zh-TW" sz="2400" b="1">
                <a:latin typeface="Times New Roman" pitchFamily="18" charset="0"/>
                <a:ea typeface="Times New Roman" pitchFamily="18" charset="0"/>
                <a:sym typeface="Symbol" pitchFamily="18" charset="2"/>
              </a:rPr>
              <a:t>, </a:t>
            </a:r>
            <a:r>
              <a:rPr lang="en-US" altLang="zh-TW" sz="2400" b="1" i="1">
                <a:latin typeface="Times New Roman" pitchFamily="18" charset="0"/>
                <a:ea typeface="Times New Roman" pitchFamily="18" charset="0"/>
                <a:sym typeface="Symbol" pitchFamily="18" charset="2"/>
              </a:rPr>
              <a:t>b</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and </a:t>
            </a:r>
            <a:r>
              <a:rPr lang="en-US" altLang="zh-TW" sz="2400" b="1" i="1">
                <a:latin typeface="Times New Roman" pitchFamily="18" charset="0"/>
                <a:ea typeface="Times New Roman" pitchFamily="18" charset="0"/>
                <a:sym typeface="Symbol" pitchFamily="18" charset="2"/>
              </a:rPr>
              <a:t>aRb</a:t>
            </a:r>
            <a:r>
              <a:rPr lang="en-US" altLang="zh-TW" sz="2400">
                <a:latin typeface="Times New Roman" pitchFamily="18" charset="0"/>
                <a:ea typeface="Times New Roman" pitchFamily="18" charset="0"/>
                <a:sym typeface="Symbol" pitchFamily="18" charset="2"/>
              </a:rPr>
              <a:t> to denote that </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a</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b</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R</a:t>
            </a:r>
            <a:r>
              <a:rPr lang="en-US" altLang="zh-TW" sz="2400" b="1">
                <a:latin typeface="Times New Roman" pitchFamily="18" charset="0"/>
                <a:ea typeface="Times New Roman" pitchFamily="18" charset="0"/>
                <a:sym typeface="Symbol" pitchFamily="18" charset="2"/>
              </a:rPr>
              <a:t>.</a:t>
            </a:r>
            <a:r>
              <a:rPr lang="en-US" altLang="zh-TW" sz="2400">
                <a:latin typeface="Times New Roman" pitchFamily="18" charset="0"/>
                <a:ea typeface="Times New Roman" pitchFamily="18" charset="0"/>
                <a:sym typeface="Symbol" pitchFamily="18" charset="2"/>
              </a:rPr>
              <a:t>Moreover, </a:t>
            </a:r>
            <a:r>
              <a:rPr lang="en-US" altLang="zh-TW" sz="2400" b="1" i="1">
                <a:solidFill>
                  <a:srgbClr val="0066FF"/>
                </a:solidFill>
                <a:latin typeface="Times New Roman" pitchFamily="18" charset="0"/>
                <a:ea typeface="Times New Roman" pitchFamily="18" charset="0"/>
                <a:sym typeface="Symbol" pitchFamily="18" charset="2"/>
              </a:rPr>
              <a:t>a</a:t>
            </a:r>
            <a:r>
              <a:rPr lang="en-US" altLang="zh-TW" sz="2400" b="1">
                <a:latin typeface="Times New Roman" pitchFamily="18" charset="0"/>
                <a:ea typeface="Times New Roman" pitchFamily="18" charset="0"/>
                <a:sym typeface="Symbol" pitchFamily="18" charset="2"/>
              </a:rPr>
              <a:t> </a:t>
            </a:r>
            <a:r>
              <a:rPr lang="en-US" altLang="zh-TW" sz="2400">
                <a:latin typeface="Times New Roman" pitchFamily="18" charset="0"/>
                <a:ea typeface="Times New Roman" pitchFamily="18" charset="0"/>
                <a:sym typeface="Symbol" pitchFamily="18" charset="2"/>
              </a:rPr>
              <a:t>is said to be </a:t>
            </a:r>
            <a:r>
              <a:rPr lang="en-US" altLang="zh-TW" sz="2400">
                <a:solidFill>
                  <a:srgbClr val="0066FF"/>
                </a:solidFill>
                <a:latin typeface="Times New Roman" pitchFamily="18" charset="0"/>
                <a:ea typeface="Times New Roman" pitchFamily="18" charset="0"/>
                <a:sym typeface="Symbol" pitchFamily="18" charset="2"/>
              </a:rPr>
              <a:t>related to</a:t>
            </a:r>
            <a:r>
              <a:rPr lang="en-US" altLang="zh-TW" sz="2400">
                <a:latin typeface="Times New Roman" pitchFamily="18" charset="0"/>
                <a:ea typeface="Times New Roman" pitchFamily="18" charset="0"/>
                <a:sym typeface="Symbol" pitchFamily="18" charset="2"/>
              </a:rPr>
              <a:t> </a:t>
            </a:r>
            <a:r>
              <a:rPr lang="en-US" altLang="zh-TW" sz="2400" b="1" i="1">
                <a:solidFill>
                  <a:srgbClr val="0066FF"/>
                </a:solidFill>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 </a:t>
            </a:r>
            <a:r>
              <a:rPr lang="en-US" altLang="zh-TW" sz="2400">
                <a:solidFill>
                  <a:srgbClr val="0066FF"/>
                </a:solidFill>
                <a:latin typeface="Times New Roman" pitchFamily="18" charset="0"/>
                <a:ea typeface="Times New Roman" pitchFamily="18" charset="0"/>
                <a:sym typeface="Symbol" pitchFamily="18" charset="2"/>
              </a:rPr>
              <a:t>by </a:t>
            </a:r>
            <a:r>
              <a:rPr lang="en-US" altLang="zh-TW" sz="2400" b="1" i="1">
                <a:solidFill>
                  <a:srgbClr val="0066FF"/>
                </a:solidFill>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if </a:t>
            </a:r>
            <a:r>
              <a:rPr lang="en-US" altLang="zh-TW" sz="2400" b="1" i="1">
                <a:latin typeface="Times New Roman" pitchFamily="18" charset="0"/>
                <a:ea typeface="Times New Roman" pitchFamily="18" charset="0"/>
                <a:sym typeface="Symbol" pitchFamily="18" charset="2"/>
              </a:rPr>
              <a:t>aRb</a:t>
            </a:r>
            <a:r>
              <a:rPr lang="en-US" altLang="zh-TW" sz="2400">
                <a:latin typeface="Times New Roman" pitchFamily="18" charset="0"/>
                <a:ea typeface="Times New Roman" pitchFamily="18" charset="0"/>
                <a:sym typeface="Symbol" pitchFamily="18" charset="2"/>
              </a:rPr>
              <a:t>.</a:t>
            </a:r>
            <a:endParaRPr lang="en-US" altLang="zh-TW" sz="2400">
              <a:latin typeface="Times New Roman" pitchFamily="18" charset="0"/>
              <a:ea typeface="Times New Roman" pitchFamily="18" charset="0"/>
              <a:sym typeface="Symbol" pitchFamily="18" charset="2"/>
            </a:endParaRPr>
          </a:p>
        </p:txBody>
      </p:sp>
      <p:grpSp>
        <p:nvGrpSpPr>
          <p:cNvPr id="34819" name="Group 10" title=""/>
          <p:cNvGrpSpPr/>
          <p:nvPr/>
        </p:nvGrpSpPr>
        <p:grpSpPr>
          <a:xfrm>
            <a:off x="838200" y="1371600"/>
            <a:ext cx="387350" cy="579438"/>
            <a:chOff x="1910" y="3756"/>
            <a:chExt cx="244" cy="365"/>
          </a:xfrm>
        </p:grpSpPr>
        <p:cxnSp>
          <p:nvCxnSpPr>
            <p:cNvPr id="34856" name="Line 5" title=""/>
            <p:cNvCxnSpPr/>
            <p:nvPr/>
          </p:nvCxnSpPr>
          <p:spPr>
            <a:xfrm flipH="1">
              <a:off x="1953" y="3768"/>
              <a:ext cx="192" cy="316"/>
            </a:xfrm>
            <a:prstGeom prst="line">
              <a:avLst/>
            </a:prstGeom>
            <a:noFill/>
            <a:ln>
              <a:solidFill>
                <a:schemeClr val="tx1"/>
              </a:solidFill>
              <a:miter lim="800000"/>
            </a:ln>
          </p:spPr>
        </p:cxnSp>
        <p:sp>
          <p:nvSpPr>
            <p:cNvPr id="34857" name="Text Box 9" title=""/>
            <p:cNvSpPr txBox="1"/>
            <p:nvPr/>
          </p:nvSpPr>
          <p:spPr>
            <a:xfrm>
              <a:off x="1910" y="3756"/>
              <a:ext cx="244" cy="365"/>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i="1">
                  <a:sym typeface="Symbol" pitchFamily="18" charset="2"/>
                </a:rPr>
                <a:t>  </a:t>
              </a:r>
              <a:endParaRPr lang="en-US" altLang="zh-TW" sz="3200" i="1">
                <a:sym typeface="Symbol" pitchFamily="18" charset="2"/>
              </a:endParaRPr>
            </a:p>
          </p:txBody>
        </p:sp>
      </p:grpSp>
      <p:grpSp>
        <p:nvGrpSpPr>
          <p:cNvPr id="34820" name="Group 45" title=""/>
          <p:cNvGrpSpPr/>
          <p:nvPr/>
        </p:nvGrpSpPr>
        <p:grpSpPr>
          <a:xfrm>
            <a:off x="671513" y="3657600"/>
            <a:ext cx="8018462" cy="2936875"/>
            <a:chOff x="423" y="2304"/>
            <a:chExt cx="5051" cy="1850"/>
          </a:xfrm>
        </p:grpSpPr>
        <p:sp>
          <p:nvSpPr>
            <p:cNvPr id="34829" name="Oval 16" title=""/>
            <p:cNvSpPr/>
            <p:nvPr/>
          </p:nvSpPr>
          <p:spPr>
            <a:xfrm>
              <a:off x="672" y="2688"/>
              <a:ext cx="576" cy="1104"/>
            </a:xfrm>
            <a:prstGeom prst="ellipse">
              <a:avLst/>
            </a:prstGeom>
            <a:no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4830" name="Oval 17" title=""/>
            <p:cNvSpPr/>
            <p:nvPr/>
          </p:nvSpPr>
          <p:spPr>
            <a:xfrm>
              <a:off x="1680" y="2688"/>
              <a:ext cx="576" cy="1104"/>
            </a:xfrm>
            <a:prstGeom prst="ellipse">
              <a:avLst/>
            </a:prstGeom>
            <a:no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4831" name="Oval 18" title=""/>
            <p:cNvSpPr/>
            <p:nvPr/>
          </p:nvSpPr>
          <p:spPr>
            <a:xfrm>
              <a:off x="912" y="3552"/>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4832" name="Oval 19" title=""/>
            <p:cNvSpPr/>
            <p:nvPr/>
          </p:nvSpPr>
          <p:spPr>
            <a:xfrm>
              <a:off x="912" y="3216"/>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4833" name="Oval 20" title=""/>
            <p:cNvSpPr/>
            <p:nvPr/>
          </p:nvSpPr>
          <p:spPr>
            <a:xfrm>
              <a:off x="912" y="2880"/>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4834" name="Oval 21" title=""/>
            <p:cNvSpPr/>
            <p:nvPr/>
          </p:nvSpPr>
          <p:spPr>
            <a:xfrm>
              <a:off x="1920" y="2976"/>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4835" name="Oval 22" title=""/>
            <p:cNvSpPr/>
            <p:nvPr/>
          </p:nvSpPr>
          <p:spPr>
            <a:xfrm>
              <a:off x="1920" y="3360"/>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4836" name="Text Box 23" title=""/>
            <p:cNvSpPr txBox="1"/>
            <p:nvPr/>
          </p:nvSpPr>
          <p:spPr>
            <a:xfrm>
              <a:off x="432" y="2770"/>
              <a:ext cx="196" cy="2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000"/>
                <a:t>0</a:t>
              </a:r>
              <a:endParaRPr lang="en-US" altLang="zh-TW" sz="2000"/>
            </a:p>
          </p:txBody>
        </p:sp>
        <p:sp>
          <p:nvSpPr>
            <p:cNvPr id="34837" name="Text Box 24" title=""/>
            <p:cNvSpPr txBox="1"/>
            <p:nvPr/>
          </p:nvSpPr>
          <p:spPr>
            <a:xfrm>
              <a:off x="423" y="3135"/>
              <a:ext cx="196" cy="2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000"/>
                <a:t>1</a:t>
              </a:r>
              <a:endParaRPr lang="en-US" altLang="zh-TW" sz="2000"/>
            </a:p>
          </p:txBody>
        </p:sp>
        <p:sp>
          <p:nvSpPr>
            <p:cNvPr id="34838" name="Text Box 25" title=""/>
            <p:cNvSpPr txBox="1"/>
            <p:nvPr/>
          </p:nvSpPr>
          <p:spPr>
            <a:xfrm>
              <a:off x="437" y="3490"/>
              <a:ext cx="196" cy="2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000"/>
                <a:t>2</a:t>
              </a:r>
              <a:endParaRPr lang="en-US" altLang="zh-TW" sz="2000"/>
            </a:p>
          </p:txBody>
        </p:sp>
        <p:sp>
          <p:nvSpPr>
            <p:cNvPr id="34839" name="Text Box 26" title=""/>
            <p:cNvSpPr txBox="1"/>
            <p:nvPr/>
          </p:nvSpPr>
          <p:spPr>
            <a:xfrm>
              <a:off x="2304" y="2835"/>
              <a:ext cx="212"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endParaRPr lang="en-US" altLang="zh-TW" i="1"/>
            </a:p>
          </p:txBody>
        </p:sp>
        <p:sp>
          <p:nvSpPr>
            <p:cNvPr id="34840" name="Text Box 27" title=""/>
            <p:cNvSpPr txBox="1"/>
            <p:nvPr/>
          </p:nvSpPr>
          <p:spPr>
            <a:xfrm>
              <a:off x="2304" y="3267"/>
              <a:ext cx="212"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b</a:t>
              </a:r>
              <a:endParaRPr lang="en-US" altLang="zh-TW" i="1"/>
            </a:p>
          </p:txBody>
        </p:sp>
        <p:sp>
          <p:nvSpPr>
            <p:cNvPr id="34841" name="Text Box 28" title=""/>
            <p:cNvSpPr txBox="1"/>
            <p:nvPr/>
          </p:nvSpPr>
          <p:spPr>
            <a:xfrm>
              <a:off x="864" y="2355"/>
              <a:ext cx="233"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endParaRPr lang="en-US" altLang="zh-TW" i="1"/>
            </a:p>
          </p:txBody>
        </p:sp>
        <p:sp>
          <p:nvSpPr>
            <p:cNvPr id="34842" name="Text Box 29" title=""/>
            <p:cNvSpPr txBox="1"/>
            <p:nvPr/>
          </p:nvSpPr>
          <p:spPr>
            <a:xfrm>
              <a:off x="1872" y="2400"/>
              <a:ext cx="212" cy="2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B</a:t>
              </a:r>
              <a:endParaRPr lang="en-US" altLang="zh-TW" i="1"/>
            </a:p>
          </p:txBody>
        </p:sp>
        <p:cxnSp>
          <p:nvCxnSpPr>
            <p:cNvPr id="34843" name="Line 30" title=""/>
            <p:cNvCxnSpPr/>
            <p:nvPr/>
          </p:nvCxnSpPr>
          <p:spPr>
            <a:xfrm>
              <a:off x="1008" y="2928"/>
              <a:ext cx="912" cy="96"/>
            </a:xfrm>
            <a:prstGeom prst="line">
              <a:avLst/>
            </a:prstGeom>
            <a:noFill/>
            <a:ln>
              <a:solidFill>
                <a:schemeClr val="tx1"/>
              </a:solidFill>
              <a:miter lim="800000"/>
              <a:tailEnd type="triangle"/>
            </a:ln>
          </p:spPr>
        </p:cxnSp>
        <p:cxnSp>
          <p:nvCxnSpPr>
            <p:cNvPr id="34844" name="Line 31" title=""/>
            <p:cNvCxnSpPr/>
            <p:nvPr/>
          </p:nvCxnSpPr>
          <p:spPr>
            <a:xfrm>
              <a:off x="1008" y="2928"/>
              <a:ext cx="912" cy="480"/>
            </a:xfrm>
            <a:prstGeom prst="line">
              <a:avLst/>
            </a:prstGeom>
            <a:noFill/>
            <a:ln>
              <a:solidFill>
                <a:schemeClr val="tx1"/>
              </a:solidFill>
              <a:miter lim="800000"/>
              <a:tailEnd type="triangle"/>
            </a:ln>
          </p:spPr>
        </p:cxnSp>
        <p:cxnSp>
          <p:nvCxnSpPr>
            <p:cNvPr id="34845" name="Line 32" title=""/>
            <p:cNvCxnSpPr/>
            <p:nvPr/>
          </p:nvCxnSpPr>
          <p:spPr>
            <a:xfrm flipV="1">
              <a:off x="1008" y="3072"/>
              <a:ext cx="960" cy="192"/>
            </a:xfrm>
            <a:prstGeom prst="line">
              <a:avLst/>
            </a:prstGeom>
            <a:noFill/>
            <a:ln>
              <a:solidFill>
                <a:schemeClr val="tx1"/>
              </a:solidFill>
              <a:miter lim="800000"/>
              <a:tailEnd type="triangle"/>
            </a:ln>
          </p:spPr>
        </p:cxnSp>
        <p:cxnSp>
          <p:nvCxnSpPr>
            <p:cNvPr id="34846" name="Line 33" title=""/>
            <p:cNvCxnSpPr/>
            <p:nvPr/>
          </p:nvCxnSpPr>
          <p:spPr>
            <a:xfrm flipV="1">
              <a:off x="1008" y="3456"/>
              <a:ext cx="960" cy="144"/>
            </a:xfrm>
            <a:prstGeom prst="line">
              <a:avLst/>
            </a:prstGeom>
            <a:noFill/>
            <a:ln>
              <a:solidFill>
                <a:schemeClr val="tx1"/>
              </a:solidFill>
              <a:miter lim="800000"/>
              <a:tailEnd type="triangle"/>
            </a:ln>
          </p:spPr>
        </p:cxnSp>
        <p:sp>
          <p:nvSpPr>
            <p:cNvPr id="34847" name="Text Box 34" title=""/>
            <p:cNvSpPr txBox="1"/>
            <p:nvPr/>
          </p:nvSpPr>
          <p:spPr>
            <a:xfrm>
              <a:off x="1382" y="3866"/>
              <a:ext cx="233"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R</a:t>
              </a:r>
              <a:endParaRPr lang="en-US" altLang="zh-TW" i="1"/>
            </a:p>
          </p:txBody>
        </p:sp>
        <p:sp>
          <p:nvSpPr>
            <p:cNvPr id="34848" name="Text Box 35" title=""/>
            <p:cNvSpPr txBox="1"/>
            <p:nvPr/>
          </p:nvSpPr>
          <p:spPr>
            <a:xfrm>
              <a:off x="3264" y="2496"/>
              <a:ext cx="116" cy="231"/>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zh-TW"/>
            </a:p>
          </p:txBody>
        </p:sp>
        <p:sp>
          <p:nvSpPr>
            <p:cNvPr id="34849" name="Text Box 36" title=""/>
            <p:cNvSpPr txBox="1"/>
            <p:nvPr/>
          </p:nvSpPr>
          <p:spPr>
            <a:xfrm>
              <a:off x="2448" y="2304"/>
              <a:ext cx="3026" cy="596"/>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i="1"/>
                <a:t>R </a:t>
              </a:r>
              <a:r>
                <a:rPr lang="en-US" altLang="zh-TW" sz="2800" b="1">
                  <a:sym typeface="Symbol" pitchFamily="18" charset="2"/>
                </a:rPr>
                <a:t></a:t>
              </a:r>
              <a:r>
                <a:rPr lang="en-US" altLang="zh-TW" sz="2800">
                  <a:sym typeface="Symbol" pitchFamily="18" charset="2"/>
                </a:rPr>
                <a:t> </a:t>
              </a:r>
              <a:r>
                <a:rPr lang="en-US" altLang="zh-TW" sz="2800" b="1" i="1">
                  <a:sym typeface="Symbol" pitchFamily="18" charset="2"/>
                </a:rPr>
                <a:t>A</a:t>
              </a:r>
              <a:r>
                <a:rPr lang="en-US" altLang="zh-TW" sz="2800" b="1">
                  <a:sym typeface="Symbol" pitchFamily="18" charset="2"/>
                </a:rPr>
                <a:t></a:t>
              </a:r>
              <a:r>
                <a:rPr lang="en-US" altLang="zh-TW" sz="2800" b="1" i="1">
                  <a:sym typeface="Symbol" pitchFamily="18" charset="2"/>
                </a:rPr>
                <a:t>B</a:t>
              </a:r>
              <a:r>
                <a:rPr lang="en-US" altLang="zh-TW" sz="2800">
                  <a:sym typeface="Symbol" pitchFamily="18" charset="2"/>
                </a:rPr>
                <a:t> = { (0,</a:t>
              </a:r>
              <a:r>
                <a:rPr lang="en-US" altLang="zh-TW" sz="2800" i="1">
                  <a:sym typeface="Symbol" pitchFamily="18" charset="2"/>
                </a:rPr>
                <a:t>a</a:t>
              </a:r>
              <a:r>
                <a:rPr lang="en-US" altLang="zh-TW" sz="2800">
                  <a:sym typeface="Symbol" pitchFamily="18" charset="2"/>
                </a:rPr>
                <a:t>) , (0,</a:t>
              </a:r>
              <a:r>
                <a:rPr lang="en-US" altLang="zh-TW" sz="2800" i="1">
                  <a:sym typeface="Symbol" pitchFamily="18" charset="2"/>
                </a:rPr>
                <a:t>b</a:t>
              </a:r>
              <a:r>
                <a:rPr lang="en-US" altLang="zh-TW" sz="2800">
                  <a:sym typeface="Symbol" pitchFamily="18" charset="2"/>
                </a:rPr>
                <a:t>) , (1,</a:t>
              </a:r>
              <a:r>
                <a:rPr lang="en-US" altLang="zh-TW" sz="2800" i="1">
                  <a:sym typeface="Symbol" pitchFamily="18" charset="2"/>
                </a:rPr>
                <a:t>a</a:t>
              </a:r>
              <a:r>
                <a:rPr lang="en-US" altLang="zh-TW" sz="2800">
                  <a:sym typeface="Symbol" pitchFamily="18" charset="2"/>
                </a:rPr>
                <a:t>)</a:t>
              </a:r>
              <a:endParaRPr lang="en-US" altLang="zh-TW" sz="2800">
                <a:sym typeface="Symbol" pitchFamily="18" charset="2"/>
              </a:endParaRPr>
            </a:p>
            <a:p>
              <a:pPr marL="0" lvl="0" indent="0" eaLnBrk="1" hangingPunct="1"/>
              <a:r>
                <a:rPr lang="en-US" altLang="zh-TW" sz="2800">
                  <a:sym typeface="Symbol" pitchFamily="18" charset="2"/>
                </a:rPr>
                <a:t>                     </a:t>
              </a:r>
              <a:r>
                <a:rPr lang="en-US" altLang="zh-TW" sz="2800" u="sng">
                  <a:sym typeface="Symbol" pitchFamily="18" charset="2"/>
                </a:rPr>
                <a:t>(1,</a:t>
              </a:r>
              <a:r>
                <a:rPr lang="en-US" altLang="zh-TW" sz="2800" i="1" u="sng">
                  <a:sym typeface="Symbol" pitchFamily="18" charset="2"/>
                </a:rPr>
                <a:t>b</a:t>
              </a:r>
              <a:r>
                <a:rPr lang="en-US" altLang="zh-TW" sz="2800" u="sng">
                  <a:sym typeface="Symbol" pitchFamily="18" charset="2"/>
                </a:rPr>
                <a:t>)</a:t>
              </a:r>
              <a:r>
                <a:rPr lang="en-US" altLang="zh-TW" sz="2800">
                  <a:sym typeface="Symbol" pitchFamily="18" charset="2"/>
                </a:rPr>
                <a:t> , </a:t>
              </a:r>
              <a:r>
                <a:rPr lang="en-US" altLang="zh-TW" sz="2800" u="sng">
                  <a:sym typeface="Symbol" pitchFamily="18" charset="2"/>
                </a:rPr>
                <a:t>(2,</a:t>
              </a:r>
              <a:r>
                <a:rPr lang="en-US" altLang="zh-TW" sz="2800" i="1" u="sng">
                  <a:sym typeface="Symbol" pitchFamily="18" charset="2"/>
                </a:rPr>
                <a:t>a</a:t>
              </a:r>
              <a:r>
                <a:rPr lang="en-US" altLang="zh-TW" sz="2800" u="sng">
                  <a:sym typeface="Symbol" pitchFamily="18" charset="2"/>
                </a:rPr>
                <a:t>)</a:t>
              </a:r>
              <a:r>
                <a:rPr lang="en-US" altLang="zh-TW" sz="2800">
                  <a:sym typeface="Symbol" pitchFamily="18" charset="2"/>
                </a:rPr>
                <a:t> , (2,</a:t>
              </a:r>
              <a:r>
                <a:rPr lang="en-US" altLang="zh-TW" sz="2800" i="1">
                  <a:sym typeface="Symbol" pitchFamily="18" charset="2"/>
                </a:rPr>
                <a:t>b</a:t>
              </a:r>
              <a:r>
                <a:rPr lang="en-US" altLang="zh-TW" sz="2800">
                  <a:sym typeface="Symbol" pitchFamily="18" charset="2"/>
                </a:rPr>
                <a:t>)}</a:t>
              </a:r>
              <a:endParaRPr lang="en-US" altLang="zh-TW" sz="2800">
                <a:sym typeface="Symbol" pitchFamily="18" charset="2"/>
              </a:endParaRPr>
            </a:p>
          </p:txBody>
        </p:sp>
        <p:grpSp>
          <p:nvGrpSpPr>
            <p:cNvPr id="34850" name="Group 37" title=""/>
            <p:cNvGrpSpPr/>
            <p:nvPr/>
          </p:nvGrpSpPr>
          <p:grpSpPr>
            <a:xfrm>
              <a:off x="3648" y="2784"/>
              <a:ext cx="528" cy="365"/>
              <a:chOff x="3360" y="3024"/>
              <a:chExt cx="528" cy="365"/>
            </a:xfrm>
          </p:grpSpPr>
          <p:cxnSp>
            <p:nvCxnSpPr>
              <p:cNvPr id="34854" name="Line 38" title=""/>
              <p:cNvCxnSpPr/>
              <p:nvPr/>
            </p:nvCxnSpPr>
            <p:spPr>
              <a:xfrm flipH="1">
                <a:off x="3456" y="3168"/>
                <a:ext cx="96" cy="155"/>
              </a:xfrm>
              <a:prstGeom prst="line">
                <a:avLst/>
              </a:prstGeom>
              <a:noFill/>
              <a:ln>
                <a:solidFill>
                  <a:schemeClr val="tx1"/>
                </a:solidFill>
                <a:miter lim="800000"/>
              </a:ln>
            </p:spPr>
          </p:cxnSp>
          <p:sp>
            <p:nvSpPr>
              <p:cNvPr id="34855" name="Text Box 39" title=""/>
              <p:cNvSpPr txBox="1"/>
              <p:nvPr/>
            </p:nvSpPr>
            <p:spPr>
              <a:xfrm>
                <a:off x="3360" y="3024"/>
                <a:ext cx="528" cy="36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a:sym typeface="Symbol" pitchFamily="18" charset="2"/>
                  </a:rPr>
                  <a:t></a:t>
                </a:r>
                <a:r>
                  <a:rPr lang="en-US" altLang="zh-TW" i="1">
                    <a:sym typeface="Symbol" pitchFamily="18" charset="2"/>
                  </a:rPr>
                  <a:t>R</a:t>
                </a:r>
                <a:endParaRPr lang="en-US" altLang="zh-TW" i="1">
                  <a:sym typeface="Symbol" pitchFamily="18" charset="2"/>
                </a:endParaRPr>
              </a:p>
            </p:txBody>
          </p:sp>
        </p:grpSp>
        <p:grpSp>
          <p:nvGrpSpPr>
            <p:cNvPr id="34851" name="Group 40" title=""/>
            <p:cNvGrpSpPr/>
            <p:nvPr/>
          </p:nvGrpSpPr>
          <p:grpSpPr>
            <a:xfrm>
              <a:off x="4272" y="2784"/>
              <a:ext cx="528" cy="365"/>
              <a:chOff x="3360" y="3408"/>
              <a:chExt cx="528" cy="365"/>
            </a:xfrm>
          </p:grpSpPr>
          <p:cxnSp>
            <p:nvCxnSpPr>
              <p:cNvPr id="34852" name="Line 41" title=""/>
              <p:cNvCxnSpPr/>
              <p:nvPr/>
            </p:nvCxnSpPr>
            <p:spPr>
              <a:xfrm flipH="1">
                <a:off x="3456" y="3552"/>
                <a:ext cx="96" cy="155"/>
              </a:xfrm>
              <a:prstGeom prst="line">
                <a:avLst/>
              </a:prstGeom>
              <a:noFill/>
              <a:ln>
                <a:solidFill>
                  <a:schemeClr val="tx1"/>
                </a:solidFill>
                <a:miter lim="800000"/>
              </a:ln>
            </p:spPr>
          </p:cxnSp>
          <p:sp>
            <p:nvSpPr>
              <p:cNvPr id="34853" name="Text Box 42" title=""/>
              <p:cNvSpPr txBox="1"/>
              <p:nvPr/>
            </p:nvSpPr>
            <p:spPr>
              <a:xfrm>
                <a:off x="3360" y="3408"/>
                <a:ext cx="528" cy="36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a:sym typeface="Symbol" pitchFamily="18" charset="2"/>
                  </a:rPr>
                  <a:t></a:t>
                </a:r>
                <a:r>
                  <a:rPr lang="en-US" altLang="zh-TW" i="1">
                    <a:sym typeface="Symbol" pitchFamily="18" charset="2"/>
                  </a:rPr>
                  <a:t>R</a:t>
                </a:r>
                <a:endParaRPr lang="en-US" altLang="zh-TW" i="1">
                  <a:sym typeface="Symbol" pitchFamily="18" charset="2"/>
                </a:endParaRPr>
              </a:p>
            </p:txBody>
          </p:sp>
        </p:grpSp>
      </p:grpSp>
      <p:grpSp>
        <p:nvGrpSpPr>
          <p:cNvPr id="34821" name="Group 44" title=""/>
          <p:cNvGrpSpPr/>
          <p:nvPr/>
        </p:nvGrpSpPr>
        <p:grpSpPr>
          <a:xfrm>
            <a:off x="152400" y="2286000"/>
            <a:ext cx="8763000" cy="1371600"/>
            <a:chOff x="96" y="1440"/>
            <a:chExt cx="5520" cy="864"/>
          </a:xfrm>
        </p:grpSpPr>
        <p:grpSp>
          <p:nvGrpSpPr>
            <p:cNvPr id="34825" name="Group 13" title=""/>
            <p:cNvGrpSpPr/>
            <p:nvPr/>
          </p:nvGrpSpPr>
          <p:grpSpPr>
            <a:xfrm>
              <a:off x="4800" y="1776"/>
              <a:ext cx="244" cy="365"/>
              <a:chOff x="1910" y="3756"/>
              <a:chExt cx="244" cy="365"/>
            </a:xfrm>
          </p:grpSpPr>
          <p:cxnSp>
            <p:nvCxnSpPr>
              <p:cNvPr id="34827" name="Line 14" title=""/>
              <p:cNvCxnSpPr/>
              <p:nvPr/>
            </p:nvCxnSpPr>
            <p:spPr>
              <a:xfrm flipH="1">
                <a:off x="1953" y="3768"/>
                <a:ext cx="192" cy="316"/>
              </a:xfrm>
              <a:prstGeom prst="line">
                <a:avLst/>
              </a:prstGeom>
              <a:noFill/>
              <a:ln>
                <a:solidFill>
                  <a:schemeClr val="tx1"/>
                </a:solidFill>
                <a:miter lim="800000"/>
              </a:ln>
            </p:spPr>
          </p:cxnSp>
          <p:sp>
            <p:nvSpPr>
              <p:cNvPr id="34828" name="Text Box 15" title=""/>
              <p:cNvSpPr txBox="1"/>
              <p:nvPr/>
            </p:nvSpPr>
            <p:spPr>
              <a:xfrm>
                <a:off x="1910" y="3756"/>
                <a:ext cx="244" cy="365"/>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i="1">
                    <a:sym typeface="Symbol" pitchFamily="18" charset="2"/>
                  </a:rPr>
                  <a:t>  </a:t>
                </a:r>
                <a:endParaRPr lang="en-US" altLang="zh-TW" sz="3200" i="1">
                  <a:sym typeface="Symbol" pitchFamily="18" charset="2"/>
                </a:endParaRPr>
              </a:p>
            </p:txBody>
          </p:sp>
        </p:grpSp>
        <p:sp>
          <p:nvSpPr>
            <p:cNvPr id="34826" name="Rectangle 43" title=""/>
            <p:cNvSpPr/>
            <p:nvPr/>
          </p:nvSpPr>
          <p:spPr>
            <a:xfrm>
              <a:off x="96" y="1440"/>
              <a:ext cx="5520" cy="864"/>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342900" lvl="0" indent="-342900" algn="just" eaLnBrk="1" hangingPunct="1">
                <a:spcBef>
                  <a:spcPct val="20000"/>
                </a:spcBef>
                <a:buClr>
                  <a:schemeClr val="bg2"/>
                </a:buClr>
                <a:buSzPct val="75000"/>
                <a:buFont typeface="Wingdings" pitchFamily="2" charset="2"/>
              </a:pPr>
              <a:r>
                <a:rPr lang="en-US" altLang="zh-TW" sz="2800" b="1">
                  <a:solidFill>
                    <a:srgbClr val="008000"/>
                  </a:solidFill>
                </a:rPr>
                <a:t>  </a:t>
              </a:r>
              <a:r>
                <a:rPr lang="en-US" altLang="zh-TW" b="1">
                  <a:solidFill>
                    <a:srgbClr val="008000"/>
                  </a:solidFill>
                </a:rPr>
                <a:t>Example</a:t>
              </a:r>
              <a:r>
                <a:rPr lang="en-US" altLang="zh-TW"/>
                <a:t>  Let </a:t>
              </a:r>
              <a:r>
                <a:rPr lang="en-US" altLang="zh-TW" b="1" i="1"/>
                <a:t>A</a:t>
              </a:r>
              <a:r>
                <a:rPr lang="en-US" altLang="zh-TW" b="1"/>
                <a:t>={0, 1, 2}</a:t>
              </a:r>
              <a:r>
                <a:rPr lang="en-US" altLang="zh-TW"/>
                <a:t> and </a:t>
              </a:r>
              <a:r>
                <a:rPr lang="en-US" altLang="zh-TW" b="1" i="1"/>
                <a:t>B</a:t>
              </a:r>
              <a:r>
                <a:rPr lang="en-US" altLang="zh-TW" b="1"/>
                <a:t>={</a:t>
              </a:r>
              <a:r>
                <a:rPr lang="en-US" altLang="zh-TW" b="1" i="1"/>
                <a:t>a</a:t>
              </a:r>
              <a:r>
                <a:rPr lang="en-US" altLang="zh-TW" b="1"/>
                <a:t>, </a:t>
              </a:r>
              <a:r>
                <a:rPr lang="en-US" altLang="zh-TW" b="1" i="1"/>
                <a:t>b</a:t>
              </a:r>
              <a:r>
                <a:rPr lang="en-US" altLang="zh-TW" b="1"/>
                <a:t>}</a:t>
              </a:r>
              <a:r>
                <a:rPr lang="en-US" altLang="zh-TW"/>
                <a:t>,</a:t>
              </a:r>
              <a:r>
                <a:rPr lang="en-US" altLang="zh-TW" b="1"/>
                <a:t> </a:t>
              </a:r>
              <a:r>
                <a:rPr lang="en-US" altLang="zh-TW"/>
                <a:t>then </a:t>
              </a:r>
              <a:r>
                <a:rPr lang="en-US" altLang="zh-TW" b="1"/>
                <a:t>{(0,</a:t>
              </a:r>
              <a:r>
                <a:rPr lang="en-US" altLang="zh-TW" b="1" i="1"/>
                <a:t>a</a:t>
              </a:r>
              <a:r>
                <a:rPr lang="en-US" altLang="zh-TW" b="1"/>
                <a:t>),(0,</a:t>
              </a:r>
              <a:r>
                <a:rPr lang="en-US" altLang="zh-TW" b="1" i="1"/>
                <a:t>b</a:t>
              </a:r>
              <a:r>
                <a:rPr lang="en-US" altLang="zh-TW" b="1"/>
                <a:t>),(1,</a:t>
              </a:r>
              <a:r>
                <a:rPr lang="en-US" altLang="zh-TW" b="1" i="1"/>
                <a:t>a</a:t>
              </a:r>
              <a:r>
                <a:rPr lang="en-US" altLang="zh-TW" b="1"/>
                <a:t>),(2,</a:t>
              </a:r>
              <a:r>
                <a:rPr lang="en-US" altLang="zh-TW" b="1" i="1"/>
                <a:t>b</a:t>
              </a:r>
              <a:r>
                <a:rPr lang="en-US" altLang="zh-TW" b="1"/>
                <a:t>)}</a:t>
              </a:r>
              <a:r>
                <a:rPr lang="en-US" altLang="zh-TW"/>
                <a:t> is a relation </a:t>
              </a:r>
              <a:r>
                <a:rPr lang="en-US" altLang="zh-TW" b="1" i="1"/>
                <a:t>R</a:t>
              </a:r>
              <a:r>
                <a:rPr lang="en-US" altLang="zh-TW"/>
                <a:t> from </a:t>
              </a:r>
              <a:r>
                <a:rPr lang="en-US" altLang="zh-TW" b="1" i="1"/>
                <a:t>A</a:t>
              </a:r>
              <a:r>
                <a:rPr lang="en-US" altLang="zh-TW"/>
                <a:t> to</a:t>
              </a:r>
              <a:r>
                <a:rPr lang="en-US" altLang="zh-TW" b="1"/>
                <a:t> </a:t>
              </a:r>
              <a:r>
                <a:rPr lang="en-US" altLang="zh-TW" b="1" i="1"/>
                <a:t>B</a:t>
              </a:r>
              <a:r>
                <a:rPr lang="en-US" altLang="zh-TW"/>
                <a:t>.This means, for instance, that </a:t>
              </a:r>
              <a:r>
                <a:rPr lang="en-US" altLang="zh-TW" b="1"/>
                <a:t>0</a:t>
              </a:r>
              <a:r>
                <a:rPr lang="en-US" altLang="zh-TW" b="1" i="1"/>
                <a:t>Ra</a:t>
              </a:r>
              <a:r>
                <a:rPr lang="en-US" altLang="zh-TW"/>
                <a:t>, but that  </a:t>
              </a:r>
              <a:r>
                <a:rPr lang="en-US" altLang="zh-TW" b="1"/>
                <a:t>1</a:t>
              </a:r>
              <a:r>
                <a:rPr lang="en-US" altLang="zh-TW" b="1" i="1"/>
                <a:t>Rb.</a:t>
              </a:r>
              <a:endParaRPr lang="en-US" altLang="zh-TW" b="1" i="1"/>
            </a:p>
          </p:txBody>
        </p:sp>
      </p:grpSp>
      <p:grpSp>
        <p:nvGrpSpPr>
          <p:cNvPr id="34822" name="Group 10" title=""/>
          <p:cNvGrpSpPr/>
          <p:nvPr/>
        </p:nvGrpSpPr>
        <p:grpSpPr>
          <a:xfrm>
            <a:off x="1219200" y="3124200"/>
            <a:ext cx="387350" cy="579438"/>
            <a:chOff x="1910" y="3756"/>
            <a:chExt cx="244" cy="365"/>
          </a:xfrm>
        </p:grpSpPr>
        <p:cxnSp>
          <p:nvCxnSpPr>
            <p:cNvPr id="34823" name="Line 5" title=""/>
            <p:cNvCxnSpPr/>
            <p:nvPr/>
          </p:nvCxnSpPr>
          <p:spPr>
            <a:xfrm flipH="1">
              <a:off x="1953" y="3768"/>
              <a:ext cx="192" cy="316"/>
            </a:xfrm>
            <a:prstGeom prst="line">
              <a:avLst/>
            </a:prstGeom>
            <a:noFill/>
            <a:ln>
              <a:solidFill>
                <a:schemeClr val="tx1"/>
              </a:solidFill>
              <a:miter lim="800000"/>
            </a:ln>
          </p:spPr>
        </p:cxnSp>
        <p:sp>
          <p:nvSpPr>
            <p:cNvPr id="34824" name="Text Box 9" title=""/>
            <p:cNvSpPr txBox="1"/>
            <p:nvPr/>
          </p:nvSpPr>
          <p:spPr>
            <a:xfrm>
              <a:off x="1910" y="3756"/>
              <a:ext cx="244" cy="365"/>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i="1">
                  <a:sym typeface="Symbol" pitchFamily="18" charset="2"/>
                </a:rPr>
                <a:t>  </a:t>
              </a:r>
              <a:endParaRPr lang="en-US" altLang="zh-TW" sz="3200" i="1">
                <a:sym typeface="Symbol" pitchFamily="18"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ur="500" fill="hold" nodeType="withEffect">
                                  <p:stCondLst>
                                    <p:cond delay="0"/>
                                  </p:stCondLst>
                                  <p:childTnLst>
                                    <p:set>
                                      <p:cBhvr>
                                        <p:cTn id="10" dur="1" fill="hold">
                                          <p:stCondLst>
                                            <p:cond delay="0"/>
                                          </p:stCondLst>
                                        </p:cTn>
                                        <p:tgtEl>
                                          <p:spTgt spid="34819"/>
                                        </p:tgtEl>
                                        <p:attrNameLst>
                                          <p:attrName>style.visibility</p:attrName>
                                        </p:attrNameLst>
                                      </p:cBhvr>
                                      <p:to>
                                        <p:strVal val="visible"/>
                                      </p:to>
                                    </p:set>
                                    <p:anim calcmode="lin" valueType="num">
                                      <p:cBhvr additive="base">
                                        <p:cTn id="11" dur="500" fill="hold"/>
                                        <p:tgtEl>
                                          <p:spTgt spid="34819"/>
                                        </p:tgtEl>
                                        <p:attrNameLst>
                                          <p:attrName>ppt_x</p:attrName>
                                        </p:attrNameLst>
                                      </p:cBhvr>
                                      <p:tavLst>
                                        <p:tav tm="0">
                                          <p:val>
                                            <p:strVal val="#ppt_x"/>
                                          </p:val>
                                        </p:tav>
                                        <p:tav tm="100000">
                                          <p:val>
                                            <p:strVal val="#ppt_x"/>
                                          </p:val>
                                        </p:tav>
                                      </p:tavLst>
                                    </p:anim>
                                    <p:anim calcmode="lin" valueType="num">
                                      <p:cBhvr additive="base">
                                        <p:cTn id="12"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dur="500"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 calcmode="lin" valueType="num">
                                      <p:cBhvr additive="base">
                                        <p:cTn id="17" dur="500" fill="hold"/>
                                        <p:tgtEl>
                                          <p:spTgt spid="34821"/>
                                        </p:tgtEl>
                                        <p:attrNameLst>
                                          <p:attrName>ppt_x</p:attrName>
                                        </p:attrNameLst>
                                      </p:cBhvr>
                                      <p:tavLst>
                                        <p:tav tm="0">
                                          <p:val>
                                            <p:strVal val="#ppt_x"/>
                                          </p:val>
                                        </p:tav>
                                        <p:tav tm="100000">
                                          <p:val>
                                            <p:strVal val="#ppt_x"/>
                                          </p:val>
                                        </p:tav>
                                      </p:tavLst>
                                    </p:anim>
                                    <p:anim calcmode="lin" valueType="num">
                                      <p:cBhvr additive="base">
                                        <p:cTn id="18"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dur="500" fill="hold" nodeType="clickEffect">
                                  <p:stCondLst>
                                    <p:cond delay="0"/>
                                  </p:stCondLst>
                                  <p:childTnLst>
                                    <p:set>
                                      <p:cBhvr>
                                        <p:cTn id="22" dur="1" fill="hold">
                                          <p:stCondLst>
                                            <p:cond delay="0"/>
                                          </p:stCondLst>
                                        </p:cTn>
                                        <p:tgtEl>
                                          <p:spTgt spid="34820"/>
                                        </p:tgtEl>
                                        <p:attrNameLst>
                                          <p:attrName>style.visibility</p:attrName>
                                        </p:attrNameLst>
                                      </p:cBhvr>
                                      <p:to>
                                        <p:strVal val="visible"/>
                                      </p:to>
                                    </p:set>
                                    <p:anim calcmode="lin" valueType="num">
                                      <p:cBhvr additive="base">
                                        <p:cTn id="23" dur="500" fill="hold"/>
                                        <p:tgtEl>
                                          <p:spTgt spid="34820"/>
                                        </p:tgtEl>
                                        <p:attrNameLst>
                                          <p:attrName>ppt_x</p:attrName>
                                        </p:attrNameLst>
                                      </p:cBhvr>
                                      <p:tavLst>
                                        <p:tav tm="0">
                                          <p:val>
                                            <p:strVal val="#ppt_x"/>
                                          </p:val>
                                        </p:tav>
                                        <p:tav tm="100000">
                                          <p:val>
                                            <p:strVal val="#ppt_x"/>
                                          </p:val>
                                        </p:tav>
                                      </p:tavLst>
                                    </p:anim>
                                    <p:anim calcmode="lin" valueType="num">
                                      <p:cBhvr additive="base">
                                        <p:cTn id="24" dur="500" fill="hold"/>
                                        <p:tgtEl>
                                          <p:spTgt spid="34820"/>
                                        </p:tgtEl>
                                        <p:attrNameLst>
                                          <p:attrName>ppt_y</p:attrName>
                                        </p:attrNameLst>
                                      </p:cBhvr>
                                      <p:tavLst>
                                        <p:tav tm="0">
                                          <p:val>
                                            <p:strVal val="1+#ppt_h/2"/>
                                          </p:val>
                                        </p:tav>
                                        <p:tav tm="100000">
                                          <p:val>
                                            <p:strVal val="#ppt_y"/>
                                          </p:val>
                                        </p:tav>
                                      </p:tavLst>
                                    </p:anim>
                                  </p:childTnLst>
                                </p:cTn>
                              </p:par>
                              <p:par>
                                <p:cTn id="25" presetID="2" presetClass="entr" presetSubtype="4" dur="500" fill="hold" nodeType="withEffect">
                                  <p:stCondLst>
                                    <p:cond delay="0"/>
                                  </p:stCondLst>
                                  <p:childTnLst>
                                    <p:set>
                                      <p:cBhvr>
                                        <p:cTn id="26" dur="1" fill="hold">
                                          <p:stCondLst>
                                            <p:cond delay="0"/>
                                          </p:stCondLst>
                                        </p:cTn>
                                        <p:tgtEl>
                                          <p:spTgt spid="34822"/>
                                        </p:tgtEl>
                                        <p:attrNameLst>
                                          <p:attrName>style.visibility</p:attrName>
                                        </p:attrNameLst>
                                      </p:cBhvr>
                                      <p:to>
                                        <p:strVal val="visible"/>
                                      </p:to>
                                    </p:set>
                                    <p:anim calcmode="lin" valueType="num">
                                      <p:cBhvr additive="base">
                                        <p:cTn id="27" dur="500" fill="hold"/>
                                        <p:tgtEl>
                                          <p:spTgt spid="34822"/>
                                        </p:tgtEl>
                                        <p:attrNameLst>
                                          <p:attrName>ppt_x</p:attrName>
                                        </p:attrNameLst>
                                      </p:cBhvr>
                                      <p:tavLst>
                                        <p:tav tm="0">
                                          <p:val>
                                            <p:strVal val="#ppt_x"/>
                                          </p:val>
                                        </p:tav>
                                        <p:tav tm="100000">
                                          <p:val>
                                            <p:strVal val="#ppt_x"/>
                                          </p:val>
                                        </p:tav>
                                      </p:tavLst>
                                    </p:anim>
                                    <p:anim calcmode="lin" valueType="num">
                                      <p:cBhvr additive="base">
                                        <p:cTn id="28" dur="500" fill="hold"/>
                                        <p:tgtEl>
                                          <p:spTgt spid="34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5842" name="Content Placeholder 2">
            <a:extLst>
              <a:ext uri="{FF2B5EF4-FFF2-40B4-BE49-F238E27FC236}"/>
            </a:extLst>
          </p:cNvPr>
          <p:cNvSpPr>
            <a:spLocks noGrp="1"/>
          </p:cNvSpPr>
          <p:nvPr>
            <p:ph idx="1"/>
          </p:nvPr>
        </p:nvSpPr>
        <p:spPr>
          <a:xfrm>
            <a:off x="381000" y="990600"/>
            <a:ext cx="8229600" cy="5105400"/>
          </a:xfrm>
          <a:prstGeom prst="rect">
            <a:avLst/>
          </a:prstGeom>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Functions as Relations</a:t>
            </a:r>
          </a:p>
          <a:p>
            <a:pPr marL="0" marR="0" lvl="0" indent="0" algn="l" defTabSz="914400" rtl="0" eaLnBrk="1" fontAlgn="base" latinLnBrk="0" hangingPunct="1">
              <a:lnSpc>
                <a:spcPct val="100000"/>
              </a:lnSpc>
              <a:spcBef>
                <a:spcPct val="20000"/>
              </a:spcBef>
              <a:spcAft>
                <a:spcPct val="0"/>
              </a:spcAft>
              <a:buClrTx/>
              <a:buSzTx/>
              <a:buFontTx/>
              <a:buChar char="•"/>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A </a:t>
            </a:r>
            <a:r>
              <a:rPr kumimoji="1" lang="en-US" sz="2400" b="1" i="0" u="none" strike="noStrike" kern="0" cap="none" spc="0" normalizeH="0" baseline="0" noProof="0">
                <a:ln>
                  <a:noFill/>
                </a:ln>
                <a:solidFill>
                  <a:srgbClr val="FF0000"/>
                </a:solidFill>
                <a:effectLst/>
                <a:uLnTx/>
                <a:uFillTx/>
                <a:latin typeface="Times New Roman" pitchFamily="18" charset="0"/>
                <a:ea typeface="+mn-ea" pitchFamily="18" charset="-120"/>
                <a:cs typeface="Times New Roman" pitchFamily="18" charset="0"/>
                <a:sym typeface="Symbol" pitchFamily="18" charset="2"/>
              </a:rPr>
              <a:t>function</a:t>
            </a: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 f from a set A to a set B assigns a unique element of  B to each element of A.</a:t>
            </a:r>
          </a:p>
          <a:p>
            <a:pPr marL="0" marR="0" lvl="0" indent="0" algn="l" defTabSz="914400" rtl="0" eaLnBrk="1" fontAlgn="base" latinLnBrk="0" hangingPunct="1">
              <a:lnSpc>
                <a:spcPct val="100000"/>
              </a:lnSpc>
              <a:spcBef>
                <a:spcPct val="20000"/>
              </a:spcBef>
              <a:spcAft>
                <a:spcPct val="0"/>
              </a:spcAft>
              <a:buClrTx/>
              <a:buSzTx/>
              <a:buFontTx/>
              <a:buChar char="•"/>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The </a:t>
            </a:r>
            <a:r>
              <a:rPr kumimoji="1" lang="en-US" sz="2400" b="1" i="0" u="none" strike="noStrike" kern="0" cap="none" spc="0" normalizeH="0" baseline="0" noProof="0">
                <a:ln>
                  <a:noFill/>
                </a:ln>
                <a:solidFill>
                  <a:srgbClr val="FF0000"/>
                </a:solidFill>
                <a:effectLst/>
                <a:uLnTx/>
                <a:uFillTx/>
                <a:latin typeface="Times New Roman" pitchFamily="18" charset="0"/>
                <a:ea typeface="+mn-ea" pitchFamily="18" charset="-120"/>
                <a:cs typeface="Times New Roman" pitchFamily="18" charset="0"/>
                <a:sym typeface="Symbol" pitchFamily="18" charset="2"/>
              </a:rPr>
              <a:t>graph</a:t>
            </a: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 of f is the set of ordered pairs (a, b) such that b = f(a).</a:t>
            </a:r>
          </a:p>
          <a:p>
            <a:pPr marL="0" marR="0" lvl="0" indent="0" algn="l" defTabSz="914400" rtl="0" eaLnBrk="1" fontAlgn="base" latinLnBrk="0" hangingPunct="1">
              <a:lnSpc>
                <a:spcPct val="100000"/>
              </a:lnSpc>
              <a:spcBef>
                <a:spcPct val="20000"/>
              </a:spcBef>
              <a:spcAft>
                <a:spcPct val="0"/>
              </a:spcAft>
              <a:buClrTx/>
              <a:buSzTx/>
              <a:buFontTx/>
              <a:buChar char="•"/>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 The graph of f is a subset of AB, it is a </a:t>
            </a:r>
            <a:r>
              <a:rPr kumimoji="1" lang="en-US" sz="2400" b="1" i="0" u="none" strike="noStrike" kern="0" cap="none" spc="0" normalizeH="0" baseline="0" noProof="0">
                <a:ln>
                  <a:noFill/>
                </a:ln>
                <a:solidFill>
                  <a:srgbClr val="FF0000"/>
                </a:solidFill>
                <a:effectLst/>
                <a:uLnTx/>
                <a:uFillTx/>
                <a:latin typeface="Times New Roman" pitchFamily="18" charset="0"/>
                <a:ea typeface="+mn-ea" pitchFamily="18" charset="-120"/>
                <a:cs typeface="Times New Roman" pitchFamily="18" charset="0"/>
                <a:sym typeface="Symbol" pitchFamily="18" charset="2"/>
              </a:rPr>
              <a:t>relation</a:t>
            </a: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 from A to B.</a:t>
            </a:r>
          </a:p>
          <a:p>
            <a:pPr marL="0" marR="0" lvl="0" indent="0" algn="just" defTabSz="914400" rtl="0" eaLnBrk="1" fontAlgn="base" latinLnBrk="0" hangingPunct="1">
              <a:lnSpc>
                <a:spcPct val="100000"/>
              </a:lnSpc>
              <a:spcBef>
                <a:spcPct val="20000"/>
              </a:spcBef>
              <a:spcAft>
                <a:spcPct val="0"/>
              </a:spcAft>
              <a:buClrTx/>
              <a:buSzTx/>
              <a:buFontTx/>
              <a:buChar char="•"/>
              <a:defRPr/>
            </a:pP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 For each element </a:t>
            </a:r>
            <a:r>
              <a:rPr kumimoji="1" lang="en-US" sz="2400" b="1" i="0" u="none" strike="noStrike" kern="0" cap="none" spc="0" normalizeH="0" baseline="0" noProof="0">
                <a:ln>
                  <a:noFill/>
                </a:ln>
                <a:solidFill>
                  <a:srgbClr val="FF0000"/>
                </a:solidFill>
                <a:effectLst/>
                <a:uLnTx/>
                <a:uFillTx/>
                <a:latin typeface="Times New Roman" pitchFamily="18" charset="0"/>
                <a:ea typeface="+mn-ea" pitchFamily="18" charset="-120"/>
                <a:cs typeface="Times New Roman" pitchFamily="18" charset="0"/>
                <a:sym typeface="Symbol" pitchFamily="18" charset="2"/>
              </a:rPr>
              <a:t>a</a:t>
            </a: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 of A, there is exactly one ordered pair in the graph that has </a:t>
            </a:r>
            <a:r>
              <a:rPr kumimoji="1" lang="en-US" sz="2400" b="1" i="0" u="none" strike="noStrike" kern="0" cap="none" spc="0" normalizeH="0" baseline="0" noProof="0">
                <a:ln>
                  <a:noFill/>
                </a:ln>
                <a:solidFill>
                  <a:srgbClr val="FF0000"/>
                </a:solidFill>
                <a:effectLst/>
                <a:uLnTx/>
                <a:uFillTx/>
                <a:latin typeface="Times New Roman" pitchFamily="18" charset="0"/>
                <a:ea typeface="+mn-ea" pitchFamily="18" charset="-120"/>
                <a:cs typeface="Times New Roman" pitchFamily="18" charset="0"/>
                <a:sym typeface="Symbol" pitchFamily="18" charset="2"/>
              </a:rPr>
              <a:t>a</a:t>
            </a:r>
            <a:r>
              <a:rPr kumimoji="1" lang="en-US"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 as its first element.</a:t>
            </a:r>
          </a:p>
          <a:p>
            <a:pPr marL="0" marR="0" lvl="0" indent="0" algn="just" defTabSz="914400" rtl="0" eaLnBrk="1" fontAlgn="base" latinLnBrk="0" hangingPunct="1">
              <a:lnSpc>
                <a:spcPct val="100000"/>
              </a:lnSpc>
              <a:spcBef>
                <a:spcPct val="20000"/>
              </a:spcBef>
              <a:spcAft>
                <a:spcPct val="0"/>
              </a:spcAft>
              <a:buClrTx/>
              <a:buSzTx/>
              <a:buFontTx/>
              <a:buChar char="•"/>
              <a:defRPr/>
            </a:pP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Conversely, if R is a relation from A to B such that every element in A is the first element of exactly one ordered pair of R, then a function can be defined with R as its graph.</a:t>
            </a:r>
          </a:p>
          <a:p>
            <a:pPr marL="0" marR="0" lvl="0" indent="0" algn="just" defTabSz="914400" rtl="0" eaLnBrk="1" fontAlgn="base" latinLnBrk="0" hangingPunct="1">
              <a:lnSpc>
                <a:spcPct val="100000"/>
              </a:lnSpc>
              <a:spcBef>
                <a:spcPct val="20000"/>
              </a:spcBef>
              <a:spcAft>
                <a:spcPct val="0"/>
              </a:spcAft>
              <a:buClrTx/>
              <a:buSzTx/>
              <a:buFontTx/>
              <a:buChar char="•"/>
              <a:defRPr/>
            </a:pP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This is done by assigning to an element aA the unique element bB such that (a, b)R.</a:t>
            </a:r>
          </a:p>
          <a:p>
            <a:pPr marL="0" marR="0" lvl="0" indent="0" algn="just" defTabSz="914400" rtl="0" eaLnBrk="1" fontAlgn="base" latinLnBrk="0" hangingPunct="1">
              <a:lnSpc>
                <a:spcPct val="100000"/>
              </a:lnSpc>
              <a:spcBef>
                <a:spcPct val="20000"/>
              </a:spcBef>
              <a:spcAft>
                <a:spcPct val="0"/>
              </a:spcAft>
              <a:buClrTx/>
              <a:buSzTx/>
              <a:buFontTx/>
              <a:buChar char="•"/>
              <a:defRPr/>
            </a:pPr>
            <a:endParaRPr kumimoji="1" lang="en-US" sz="2400" b="0" i="0" u="none" strike="noStrike" kern="0" cap="none" spc="0" normalizeH="0" baseline="0" noProof="0">
              <a:ln>
                <a:noFill/>
              </a:ln>
              <a:solidFill>
                <a:schemeClr val="tx1"/>
              </a:solidFill>
              <a:effectLst/>
              <a:uLnTx/>
              <a:uFillTx/>
              <a:latin typeface="Times New Roman" pitchFamily="18" charset="0"/>
              <a:ea typeface="+mn-ea"/>
              <a:cs typeface="Times New Roman" pitchFamily="18" charset="0"/>
              <a:sym typeface="Symbol" pitchFamily="18" charset="2"/>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en-US" sz="3200" b="0" i="0" u="none" strike="noStrike" kern="0" cap="none" spc="0" normalizeH="0" baseline="0" noProof="0">
              <a:ln>
                <a:noFill/>
              </a:ln>
              <a:solidFill>
                <a:schemeClr val="tx1"/>
              </a:solidFill>
              <a:effectLst/>
              <a:uLnTx/>
              <a:uFillTx/>
              <a:latin typeface="+mn-lt"/>
              <a:ea typeface="+mn-ea"/>
              <a:cs typeface="新細明體"/>
            </a:endParaRPr>
          </a:p>
        </p:txBody>
      </p:sp>
      <p:sp>
        <p:nvSpPr>
          <p:cNvPr id="35843"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B240E696-B38F-48AB-9286-908DD0CD1987}" type="slidenum">
              <a:rPr lang="en-US" altLang="en-US" sz="1400">
                <a:latin typeface="Arial"/>
              </a:rPr>
              <a:t>66</a:t>
            </a:fld>
            <a:endParaRPr lang="en-US" altLang="en-US" sz="1400">
              <a:latin typeface="Arial"/>
            </a:endParaRP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6866" name="Title 1" title=""/>
          <p:cNvSpPr>
            <a:spLocks noGrp="1"/>
          </p:cNvSpPr>
          <p:nvPr>
            <p:ph type="title"/>
          </p:nvPr>
        </p:nvSpPr>
        <p:spPr>
          <a:xfrm>
            <a:off x="533400" y="228600"/>
            <a:ext cx="8229600" cy="838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r>
              <a:rPr lang="en-US" altLang="en-US" sz="2800">
                <a:latin typeface="Times New Roman" pitchFamily="18" charset="0"/>
                <a:ea typeface="Times New Roman" pitchFamily="18" charset="0"/>
              </a:rPr>
              <a:t>Relations on a set</a:t>
            </a:r>
            <a:endParaRPr lang="en-US" altLang="en-US" sz="2800">
              <a:latin typeface="Times New Roman" pitchFamily="18" charset="0"/>
              <a:ea typeface="Times New Roman" pitchFamily="18" charset="0"/>
            </a:endParaRPr>
          </a:p>
        </p:txBody>
      </p:sp>
      <p:sp>
        <p:nvSpPr>
          <p:cNvPr id="36867" name="Content Placeholder 2" title=""/>
          <p:cNvSpPr>
            <a:spLocks noGrp="1"/>
          </p:cNvSpPr>
          <p:nvPr>
            <p:ph idx="1"/>
          </p:nvPr>
        </p:nvSpPr>
        <p:spPr>
          <a:xfrm>
            <a:off x="152400" y="914400"/>
            <a:ext cx="8763000" cy="52117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r>
              <a:rPr lang="en-US" altLang="zh-TW" sz="2400">
                <a:latin typeface="Times New Roman" pitchFamily="18" charset="0"/>
                <a:ea typeface="Times New Roman" pitchFamily="18" charset="0"/>
              </a:rPr>
              <a:t>A </a:t>
            </a:r>
            <a:r>
              <a:rPr lang="en-US" altLang="zh-TW" sz="2400" u="sng">
                <a:solidFill>
                  <a:srgbClr val="0066FF"/>
                </a:solidFill>
                <a:latin typeface="Times New Roman" pitchFamily="18" charset="0"/>
                <a:ea typeface="Times New Roman" pitchFamily="18" charset="0"/>
              </a:rPr>
              <a:t>relation on the set </a:t>
            </a:r>
            <a:r>
              <a:rPr lang="en-US" altLang="zh-TW" sz="2400" b="1" i="1" u="sng">
                <a:solidFill>
                  <a:srgbClr val="0066FF"/>
                </a:solidFill>
                <a:latin typeface="Times New Roman" pitchFamily="18" charset="0"/>
                <a:ea typeface="Times New Roman" pitchFamily="18" charset="0"/>
              </a:rPr>
              <a:t>A</a:t>
            </a:r>
            <a:r>
              <a:rPr lang="en-US" altLang="zh-TW" sz="2400">
                <a:latin typeface="Times New Roman" pitchFamily="18" charset="0"/>
                <a:ea typeface="Times New Roman" pitchFamily="18" charset="0"/>
              </a:rPr>
              <a:t> is a subset of </a:t>
            </a:r>
            <a:r>
              <a:rPr lang="en-US" altLang="zh-TW" sz="2400" b="1" i="1">
                <a:latin typeface="Times New Roman" pitchFamily="18" charset="0"/>
                <a:ea typeface="Times New Roman" pitchFamily="18" charset="0"/>
              </a:rPr>
              <a:t>A</a:t>
            </a:r>
            <a:r>
              <a:rPr lang="en-US" altLang="zh-TW" sz="2400" b="1">
                <a:latin typeface="Times New Roman" pitchFamily="18" charset="0"/>
                <a:ea typeface="Times New Roman" pitchFamily="18" charset="0"/>
              </a:rPr>
              <a:t> </a:t>
            </a:r>
            <a:r>
              <a:rPr lang="en-US" altLang="zh-TW" sz="2400" b="1">
                <a:latin typeface="Times New Roman" pitchFamily="18" charset="0"/>
                <a:ea typeface="Times New Roman" pitchFamily="18" charset="0"/>
                <a:sym typeface="Symbol" pitchFamily="18" charset="2"/>
              </a:rPr>
              <a:t></a:t>
            </a:r>
            <a:r>
              <a:rPr lang="en-US" altLang="zh-TW" sz="2400" b="1">
                <a:latin typeface="Times New Roman" pitchFamily="18" charset="0"/>
                <a:ea typeface="Times New Roman" pitchFamily="18" charset="0"/>
              </a:rPr>
              <a:t> </a:t>
            </a:r>
            <a:r>
              <a:rPr lang="en-US" altLang="zh-TW" sz="2400" b="1" i="1">
                <a:latin typeface="Times New Roman" pitchFamily="18" charset="0"/>
                <a:ea typeface="Times New Roman" pitchFamily="18" charset="0"/>
              </a:rPr>
              <a:t>A</a:t>
            </a:r>
            <a:r>
              <a:rPr lang="en-US" altLang="zh-TW" sz="2400">
                <a:latin typeface="Times New Roman" pitchFamily="18" charset="0"/>
                <a:ea typeface="Times New Roman" pitchFamily="18" charset="0"/>
              </a:rPr>
              <a:t>( i.e., a relation from </a:t>
            </a:r>
            <a:r>
              <a:rPr lang="en-US" altLang="zh-TW" sz="2400" b="1" i="1">
                <a:latin typeface="Times New Roman" pitchFamily="18" charset="0"/>
                <a:ea typeface="Times New Roman" pitchFamily="18" charset="0"/>
              </a:rPr>
              <a:t>A</a:t>
            </a:r>
            <a:r>
              <a:rPr lang="en-US" altLang="zh-TW" sz="2400">
                <a:latin typeface="Times New Roman" pitchFamily="18" charset="0"/>
                <a:ea typeface="Times New Roman" pitchFamily="18" charset="0"/>
              </a:rPr>
              <a:t> to </a:t>
            </a:r>
            <a:r>
              <a:rPr lang="en-US" altLang="zh-TW" sz="2400" b="1" i="1">
                <a:latin typeface="Times New Roman" pitchFamily="18" charset="0"/>
                <a:ea typeface="Times New Roman" pitchFamily="18" charset="0"/>
              </a:rPr>
              <a:t>A</a:t>
            </a:r>
            <a:r>
              <a:rPr lang="en-US" altLang="zh-TW" sz="2400">
                <a:latin typeface="Times New Roman" pitchFamily="18" charset="0"/>
                <a:ea typeface="Times New Roman" pitchFamily="18" charset="0"/>
              </a:rPr>
              <a:t> ).</a:t>
            </a:r>
            <a:endParaRPr lang="en-US" altLang="zh-TW" sz="2400">
              <a:latin typeface="Times New Roman" pitchFamily="18" charset="0"/>
              <a:ea typeface="Times New Roman" pitchFamily="18" charset="0"/>
            </a:endParaRPr>
          </a:p>
          <a:p>
            <a:pPr lvl="0">
              <a:buNone/>
            </a:pPr>
            <a:r>
              <a:rPr lang="en-US" altLang="zh-TW" sz="2400" b="1">
                <a:solidFill>
                  <a:srgbClr val="008000"/>
                </a:solidFill>
                <a:latin typeface="Times New Roman" pitchFamily="18" charset="0"/>
                <a:ea typeface="Times New Roman" pitchFamily="18" charset="0"/>
              </a:rPr>
              <a:t>Example:</a:t>
            </a:r>
            <a:br>
              <a:rPr lang="en-US" altLang="zh-TW" sz="2400" u="sng">
                <a:solidFill>
                  <a:srgbClr val="0066FF"/>
                </a:solidFill>
                <a:latin typeface="Times New Roman" pitchFamily="18" charset="0"/>
                <a:ea typeface="Times New Roman" pitchFamily="18" charset="0"/>
              </a:rPr>
            </a:br>
            <a:r>
              <a:rPr lang="en-US" altLang="zh-TW" sz="2400">
                <a:latin typeface="Times New Roman" pitchFamily="18" charset="0"/>
                <a:ea typeface="Times New Roman" pitchFamily="18" charset="0"/>
              </a:rPr>
              <a:t>Let A be the set {1, 2, 3, 4}. Which ordered pairs are in the relation R = { (a, b)| a divides b }?</a:t>
            </a:r>
            <a:endParaRPr lang="en-US" altLang="zh-TW" sz="2400">
              <a:latin typeface="Times New Roman" pitchFamily="18" charset="0"/>
              <a:ea typeface="Times New Roman" pitchFamily="18" charset="0"/>
            </a:endParaRPr>
          </a:p>
          <a:p>
            <a:pPr lvl="0">
              <a:buNone/>
            </a:pPr>
            <a:r>
              <a:rPr lang="en-US" altLang="zh-TW" sz="2400">
                <a:latin typeface="Times New Roman" pitchFamily="18" charset="0"/>
                <a:ea typeface="Times New Roman" pitchFamily="18" charset="0"/>
              </a:rPr>
              <a:t>Activity:</a:t>
            </a:r>
            <a:endParaRPr lang="en-US" altLang="zh-TW" sz="2400">
              <a:latin typeface="Times New Roman" pitchFamily="18" charset="0"/>
              <a:ea typeface="Times New Roman" pitchFamily="18" charset="0"/>
            </a:endParaRPr>
          </a:p>
          <a:p>
            <a:pPr lvl="0">
              <a:buNone/>
            </a:pPr>
            <a:endParaRPr lang="en-US" altLang="zh-TW" sz="2400">
              <a:latin typeface="Times New Roman" pitchFamily="18" charset="0"/>
              <a:ea typeface="Times New Roman" pitchFamily="18" charset="0"/>
            </a:endParaRPr>
          </a:p>
          <a:p>
            <a:pPr lvl="0"/>
            <a:endParaRPr lang="en-US" altLang="zh-TW"/>
          </a:p>
          <a:p>
            <a:pPr lvl="0"/>
            <a:endParaRPr lang="en-US" altLang="en-US"/>
          </a:p>
        </p:txBody>
      </p:sp>
      <p:sp>
        <p:nvSpPr>
          <p:cNvPr id="36868"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31EA5E11-D064-409F-95CC-AA4B6FBD01B9}" type="slidenum">
              <a:rPr lang="en-US" altLang="en-US" sz="1400">
                <a:latin typeface="Arial"/>
              </a:rPr>
              <a:t>67</a:t>
            </a:fld>
            <a:endParaRPr lang="en-US" altLang="en-US" sz="1400">
              <a:latin typeface="Arial"/>
            </a:endParaRP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7890" name="Rectangle 3" title=""/>
          <p:cNvSpPr>
            <a:spLocks noGrp="1"/>
          </p:cNvSpPr>
          <p:nvPr>
            <p:ph idx="1"/>
          </p:nvPr>
        </p:nvSpPr>
        <p:spPr>
          <a:xfrm>
            <a:off x="228600" y="1905000"/>
            <a:ext cx="1066800" cy="533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lnSpc>
                <a:spcPct val="90000"/>
              </a:lnSpc>
              <a:buFont typeface="Wingdings" pitchFamily="2" charset="2"/>
              <a:buNone/>
            </a:pPr>
            <a:r>
              <a:rPr lang="en-US" altLang="zh-TW" sz="2800" b="1">
                <a:solidFill>
                  <a:srgbClr val="008000"/>
                </a:solidFill>
              </a:rPr>
              <a:t>Sol :</a:t>
            </a:r>
            <a:r>
              <a:rPr lang="en-US" altLang="zh-TW" sz="2800"/>
              <a:t> </a:t>
            </a:r>
            <a:endParaRPr lang="en-US" altLang="zh-TW" sz="2800"/>
          </a:p>
        </p:txBody>
      </p:sp>
      <p:grpSp>
        <p:nvGrpSpPr>
          <p:cNvPr id="37891" name="Group 33" title=""/>
          <p:cNvGrpSpPr/>
          <p:nvPr/>
        </p:nvGrpSpPr>
        <p:grpSpPr>
          <a:xfrm>
            <a:off x="2209800" y="2590800"/>
            <a:ext cx="1219200" cy="1676400"/>
            <a:chOff x="1392" y="1632"/>
            <a:chExt cx="768" cy="1056"/>
          </a:xfrm>
        </p:grpSpPr>
        <p:sp>
          <p:nvSpPr>
            <p:cNvPr id="37914" name="Oval 4" title=""/>
            <p:cNvSpPr/>
            <p:nvPr/>
          </p:nvSpPr>
          <p:spPr>
            <a:xfrm>
              <a:off x="1584" y="1632"/>
              <a:ext cx="576" cy="1056"/>
            </a:xfrm>
            <a:prstGeom prst="ellipse">
              <a:avLst/>
            </a:prstGeom>
            <a:no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15" name="Oval 6" title=""/>
            <p:cNvSpPr/>
            <p:nvPr/>
          </p:nvSpPr>
          <p:spPr>
            <a:xfrm>
              <a:off x="1824" y="1776"/>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16" name="Oval 7" title=""/>
            <p:cNvSpPr/>
            <p:nvPr/>
          </p:nvSpPr>
          <p:spPr>
            <a:xfrm>
              <a:off x="1824" y="2016"/>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17" name="Oval 8" title=""/>
            <p:cNvSpPr/>
            <p:nvPr/>
          </p:nvSpPr>
          <p:spPr>
            <a:xfrm>
              <a:off x="1824" y="2256"/>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18" name="Oval 9" title=""/>
            <p:cNvSpPr/>
            <p:nvPr/>
          </p:nvSpPr>
          <p:spPr>
            <a:xfrm>
              <a:off x="1824" y="2496"/>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19" name="Text Box 15" title=""/>
            <p:cNvSpPr txBox="1"/>
            <p:nvPr/>
          </p:nvSpPr>
          <p:spPr>
            <a:xfrm>
              <a:off x="1392" y="1718"/>
              <a:ext cx="196" cy="231"/>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1</a:t>
              </a:r>
              <a:endParaRPr lang="en-US" altLang="zh-TW"/>
            </a:p>
          </p:txBody>
        </p:sp>
        <p:sp>
          <p:nvSpPr>
            <p:cNvPr id="37920" name="Text Box 16" title=""/>
            <p:cNvSpPr txBox="1"/>
            <p:nvPr/>
          </p:nvSpPr>
          <p:spPr>
            <a:xfrm>
              <a:off x="1392" y="1948"/>
              <a:ext cx="196" cy="231"/>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2</a:t>
              </a:r>
              <a:endParaRPr lang="en-US" altLang="zh-TW"/>
            </a:p>
          </p:txBody>
        </p:sp>
        <p:sp>
          <p:nvSpPr>
            <p:cNvPr id="37921" name="Text Box 17" title=""/>
            <p:cNvSpPr txBox="1"/>
            <p:nvPr/>
          </p:nvSpPr>
          <p:spPr>
            <a:xfrm>
              <a:off x="1392" y="2188"/>
              <a:ext cx="196" cy="231"/>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3</a:t>
              </a:r>
              <a:endParaRPr lang="en-US" altLang="zh-TW"/>
            </a:p>
          </p:txBody>
        </p:sp>
        <p:sp>
          <p:nvSpPr>
            <p:cNvPr id="37922" name="Text Box 18" title=""/>
            <p:cNvSpPr txBox="1"/>
            <p:nvPr/>
          </p:nvSpPr>
          <p:spPr>
            <a:xfrm>
              <a:off x="1392" y="2419"/>
              <a:ext cx="196" cy="231"/>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4</a:t>
              </a:r>
              <a:endParaRPr lang="en-US" altLang="zh-TW"/>
            </a:p>
          </p:txBody>
        </p:sp>
      </p:grpSp>
      <p:grpSp>
        <p:nvGrpSpPr>
          <p:cNvPr id="37892" name="Group 34" title=""/>
          <p:cNvGrpSpPr/>
          <p:nvPr/>
        </p:nvGrpSpPr>
        <p:grpSpPr>
          <a:xfrm>
            <a:off x="5029200" y="2590800"/>
            <a:ext cx="1249363" cy="1676400"/>
            <a:chOff x="3168" y="1632"/>
            <a:chExt cx="787" cy="1056"/>
          </a:xfrm>
        </p:grpSpPr>
        <p:sp>
          <p:nvSpPr>
            <p:cNvPr id="37905" name="Oval 5" title=""/>
            <p:cNvSpPr/>
            <p:nvPr/>
          </p:nvSpPr>
          <p:spPr>
            <a:xfrm>
              <a:off x="3168" y="1632"/>
              <a:ext cx="576" cy="1056"/>
            </a:xfrm>
            <a:prstGeom prst="ellipse">
              <a:avLst/>
            </a:prstGeom>
            <a:no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06" name="Oval 10" title=""/>
            <p:cNvSpPr/>
            <p:nvPr/>
          </p:nvSpPr>
          <p:spPr>
            <a:xfrm>
              <a:off x="3408" y="2208"/>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07" name="Oval 11" title=""/>
            <p:cNvSpPr/>
            <p:nvPr/>
          </p:nvSpPr>
          <p:spPr>
            <a:xfrm>
              <a:off x="3408" y="2448"/>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08" name="Oval 12" title=""/>
            <p:cNvSpPr/>
            <p:nvPr/>
          </p:nvSpPr>
          <p:spPr>
            <a:xfrm>
              <a:off x="3408" y="1776"/>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09" name="Oval 13" title=""/>
            <p:cNvSpPr/>
            <p:nvPr/>
          </p:nvSpPr>
          <p:spPr>
            <a:xfrm>
              <a:off x="3408" y="1968"/>
              <a:ext cx="96" cy="96"/>
            </a:xfrm>
            <a:prstGeom prst="ellipse">
              <a:avLst/>
            </a:prstGeom>
            <a:solidFill>
              <a:schemeClr val="accent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37910" name="Text Box 19" title=""/>
            <p:cNvSpPr txBox="1"/>
            <p:nvPr/>
          </p:nvSpPr>
          <p:spPr>
            <a:xfrm>
              <a:off x="3740" y="1702"/>
              <a:ext cx="196" cy="231"/>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1</a:t>
              </a:r>
              <a:endParaRPr lang="en-US" altLang="zh-TW"/>
            </a:p>
          </p:txBody>
        </p:sp>
        <p:sp>
          <p:nvSpPr>
            <p:cNvPr id="37911" name="Text Box 20" title=""/>
            <p:cNvSpPr txBox="1"/>
            <p:nvPr/>
          </p:nvSpPr>
          <p:spPr>
            <a:xfrm>
              <a:off x="3744" y="1882"/>
              <a:ext cx="196" cy="231"/>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2</a:t>
              </a:r>
              <a:endParaRPr lang="en-US" altLang="zh-TW"/>
            </a:p>
          </p:txBody>
        </p:sp>
        <p:sp>
          <p:nvSpPr>
            <p:cNvPr id="37912" name="Text Box 21" title=""/>
            <p:cNvSpPr txBox="1"/>
            <p:nvPr/>
          </p:nvSpPr>
          <p:spPr>
            <a:xfrm>
              <a:off x="3759" y="2131"/>
              <a:ext cx="196" cy="231"/>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3</a:t>
              </a:r>
              <a:endParaRPr lang="en-US" altLang="zh-TW"/>
            </a:p>
          </p:txBody>
        </p:sp>
        <p:sp>
          <p:nvSpPr>
            <p:cNvPr id="37913" name="Text Box 22" title=""/>
            <p:cNvSpPr txBox="1"/>
            <p:nvPr/>
          </p:nvSpPr>
          <p:spPr>
            <a:xfrm>
              <a:off x="3740" y="2385"/>
              <a:ext cx="196" cy="231"/>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4</a:t>
              </a:r>
              <a:endParaRPr lang="en-US" altLang="zh-TW"/>
            </a:p>
          </p:txBody>
        </p:sp>
      </p:grpSp>
      <p:grpSp>
        <p:nvGrpSpPr>
          <p:cNvPr id="37893" name="Group 35" title=""/>
          <p:cNvGrpSpPr/>
          <p:nvPr/>
        </p:nvGrpSpPr>
        <p:grpSpPr>
          <a:xfrm>
            <a:off x="3048000" y="2895600"/>
            <a:ext cx="2362200" cy="1066800"/>
            <a:chOff x="1920" y="1824"/>
            <a:chExt cx="1488" cy="672"/>
          </a:xfrm>
        </p:grpSpPr>
        <p:cxnSp>
          <p:nvCxnSpPr>
            <p:cNvPr id="37901" name="Line 23" title=""/>
            <p:cNvCxnSpPr/>
            <p:nvPr/>
          </p:nvCxnSpPr>
          <p:spPr>
            <a:xfrm>
              <a:off x="1920" y="1824"/>
              <a:ext cx="1488" cy="0"/>
            </a:xfrm>
            <a:prstGeom prst="line">
              <a:avLst/>
            </a:prstGeom>
            <a:noFill/>
            <a:ln>
              <a:solidFill>
                <a:schemeClr val="tx1"/>
              </a:solidFill>
              <a:miter lim="800000"/>
              <a:tailEnd type="triangle"/>
            </a:ln>
          </p:spPr>
        </p:cxnSp>
        <p:cxnSp>
          <p:nvCxnSpPr>
            <p:cNvPr id="37902" name="Line 24" title=""/>
            <p:cNvCxnSpPr/>
            <p:nvPr/>
          </p:nvCxnSpPr>
          <p:spPr>
            <a:xfrm>
              <a:off x="1920" y="1824"/>
              <a:ext cx="1488" cy="192"/>
            </a:xfrm>
            <a:prstGeom prst="line">
              <a:avLst/>
            </a:prstGeom>
            <a:noFill/>
            <a:ln>
              <a:solidFill>
                <a:schemeClr val="tx1"/>
              </a:solidFill>
              <a:miter lim="800000"/>
              <a:tailEnd type="triangle"/>
            </a:ln>
          </p:spPr>
        </p:cxnSp>
        <p:cxnSp>
          <p:nvCxnSpPr>
            <p:cNvPr id="37903" name="Line 25" title=""/>
            <p:cNvCxnSpPr/>
            <p:nvPr/>
          </p:nvCxnSpPr>
          <p:spPr>
            <a:xfrm>
              <a:off x="1920" y="1824"/>
              <a:ext cx="1488" cy="432"/>
            </a:xfrm>
            <a:prstGeom prst="line">
              <a:avLst/>
            </a:prstGeom>
            <a:noFill/>
            <a:ln>
              <a:solidFill>
                <a:schemeClr val="tx1"/>
              </a:solidFill>
              <a:miter lim="800000"/>
              <a:tailEnd type="triangle"/>
            </a:ln>
          </p:spPr>
        </p:cxnSp>
        <p:cxnSp>
          <p:nvCxnSpPr>
            <p:cNvPr id="37904" name="Line 26" title=""/>
            <p:cNvCxnSpPr/>
            <p:nvPr/>
          </p:nvCxnSpPr>
          <p:spPr>
            <a:xfrm>
              <a:off x="1920" y="1824"/>
              <a:ext cx="1488" cy="672"/>
            </a:xfrm>
            <a:prstGeom prst="line">
              <a:avLst/>
            </a:prstGeom>
            <a:noFill/>
            <a:ln>
              <a:solidFill>
                <a:schemeClr val="tx1"/>
              </a:solidFill>
              <a:miter lim="800000"/>
              <a:tailEnd type="triangle"/>
            </a:ln>
          </p:spPr>
        </p:cxnSp>
      </p:grpSp>
      <p:grpSp>
        <p:nvGrpSpPr>
          <p:cNvPr id="37894" name="Group 37" title=""/>
          <p:cNvGrpSpPr/>
          <p:nvPr/>
        </p:nvGrpSpPr>
        <p:grpSpPr>
          <a:xfrm>
            <a:off x="3048000" y="3581400"/>
            <a:ext cx="2362200" cy="457200"/>
            <a:chOff x="1920" y="2256"/>
            <a:chExt cx="1488" cy="288"/>
          </a:xfrm>
        </p:grpSpPr>
        <p:cxnSp>
          <p:nvCxnSpPr>
            <p:cNvPr id="37899" name="Line 27" title=""/>
            <p:cNvCxnSpPr/>
            <p:nvPr/>
          </p:nvCxnSpPr>
          <p:spPr>
            <a:xfrm flipV="1">
              <a:off x="1920" y="2256"/>
              <a:ext cx="1488" cy="48"/>
            </a:xfrm>
            <a:prstGeom prst="line">
              <a:avLst/>
            </a:prstGeom>
            <a:noFill/>
            <a:ln>
              <a:solidFill>
                <a:schemeClr val="tx1"/>
              </a:solidFill>
              <a:miter lim="800000"/>
              <a:tailEnd type="triangle"/>
            </a:ln>
          </p:spPr>
        </p:cxnSp>
        <p:cxnSp>
          <p:nvCxnSpPr>
            <p:cNvPr id="37900" name="Line 28" title=""/>
            <p:cNvCxnSpPr/>
            <p:nvPr/>
          </p:nvCxnSpPr>
          <p:spPr>
            <a:xfrm flipV="1">
              <a:off x="1920" y="2496"/>
              <a:ext cx="1488" cy="48"/>
            </a:xfrm>
            <a:prstGeom prst="line">
              <a:avLst/>
            </a:prstGeom>
            <a:noFill/>
            <a:ln>
              <a:solidFill>
                <a:schemeClr val="tx1"/>
              </a:solidFill>
              <a:miter lim="800000"/>
              <a:tailEnd type="triangle"/>
            </a:ln>
          </p:spPr>
        </p:cxnSp>
      </p:grpSp>
      <p:grpSp>
        <p:nvGrpSpPr>
          <p:cNvPr id="37895" name="Group 36" title=""/>
          <p:cNvGrpSpPr/>
          <p:nvPr/>
        </p:nvGrpSpPr>
        <p:grpSpPr>
          <a:xfrm>
            <a:off x="3048000" y="3200400"/>
            <a:ext cx="2362200" cy="762000"/>
            <a:chOff x="1920" y="2016"/>
            <a:chExt cx="1488" cy="480"/>
          </a:xfrm>
        </p:grpSpPr>
        <p:cxnSp>
          <p:nvCxnSpPr>
            <p:cNvPr id="37897" name="Line 29" title=""/>
            <p:cNvCxnSpPr/>
            <p:nvPr/>
          </p:nvCxnSpPr>
          <p:spPr>
            <a:xfrm flipV="1">
              <a:off x="1920" y="2016"/>
              <a:ext cx="1488" cy="48"/>
            </a:xfrm>
            <a:prstGeom prst="line">
              <a:avLst/>
            </a:prstGeom>
            <a:noFill/>
            <a:ln>
              <a:solidFill>
                <a:srgbClr val="008000"/>
              </a:solidFill>
              <a:miter lim="800000"/>
              <a:tailEnd type="triangle"/>
            </a:ln>
          </p:spPr>
        </p:cxnSp>
        <p:cxnSp>
          <p:nvCxnSpPr>
            <p:cNvPr id="37898" name="Line 30" title=""/>
            <p:cNvCxnSpPr/>
            <p:nvPr/>
          </p:nvCxnSpPr>
          <p:spPr>
            <a:xfrm>
              <a:off x="1920" y="2064"/>
              <a:ext cx="1488" cy="432"/>
            </a:xfrm>
            <a:prstGeom prst="line">
              <a:avLst/>
            </a:prstGeom>
            <a:noFill/>
            <a:ln>
              <a:solidFill>
                <a:srgbClr val="008000"/>
              </a:solidFill>
              <a:miter lim="800000"/>
              <a:tailEnd type="triangle"/>
            </a:ln>
          </p:spPr>
        </p:cxnSp>
      </p:grpSp>
      <p:sp>
        <p:nvSpPr>
          <p:cNvPr id="37896" name="Text Box 31" title=""/>
          <p:cNvSpPr txBox="1"/>
          <p:nvPr/>
        </p:nvSpPr>
        <p:spPr>
          <a:xfrm>
            <a:off x="381000" y="4649788"/>
            <a:ext cx="8534400" cy="5238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i="1"/>
              <a:t>R</a:t>
            </a:r>
            <a:r>
              <a:rPr lang="en-US" altLang="zh-TW" sz="2800"/>
              <a:t> = { (1,1), (1,2), (1,3), (1,4),(2,2), (2,4),(3,3),  (4,4) }</a:t>
            </a:r>
            <a:endParaRPr lang="en-US" altLang="zh-TW"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calcmode="lin" valueType="num">
                                      <p:cBhvr additive="base">
                                        <p:cTn id="7" dur="500" fill="hold"/>
                                        <p:tgtEl>
                                          <p:spTgt spid="378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nodeType="clickEffect">
                                  <p:stCondLst>
                                    <p:cond delay="0"/>
                                  </p:stCondLst>
                                  <p:childTnLst>
                                    <p:set>
                                      <p:cBhvr>
                                        <p:cTn id="12" dur="1" fill="hold">
                                          <p:stCondLst>
                                            <p:cond delay="0"/>
                                          </p:stCondLst>
                                        </p:cTn>
                                        <p:tgtEl>
                                          <p:spTgt spid="37891"/>
                                        </p:tgtEl>
                                        <p:attrNameLst>
                                          <p:attrName>style.visibility</p:attrName>
                                        </p:attrNameLst>
                                      </p:cBhvr>
                                      <p:to>
                                        <p:strVal val="visible"/>
                                      </p:to>
                                    </p:set>
                                    <p:anim calcmode="lin" valueType="num">
                                      <p:cBhvr additive="base">
                                        <p:cTn id="13" dur="500" fill="hold"/>
                                        <p:tgtEl>
                                          <p:spTgt spid="37891"/>
                                        </p:tgtEl>
                                        <p:attrNameLst>
                                          <p:attrName>ppt_x</p:attrName>
                                        </p:attrNameLst>
                                      </p:cBhvr>
                                      <p:tavLst>
                                        <p:tav tm="0">
                                          <p:val>
                                            <p:strVal val="#ppt_x"/>
                                          </p:val>
                                        </p:tav>
                                        <p:tav tm="100000">
                                          <p:val>
                                            <p:strVal val="#ppt_x"/>
                                          </p:val>
                                        </p:tav>
                                      </p:tavLst>
                                    </p:anim>
                                    <p:anim calcmode="lin" valueType="num">
                                      <p:cBhvr additive="base">
                                        <p:cTn id="14" dur="500" fill="hold"/>
                                        <p:tgtEl>
                                          <p:spTgt spid="37891"/>
                                        </p:tgtEl>
                                        <p:attrNameLst>
                                          <p:attrName>ppt_y</p:attrName>
                                        </p:attrNameLst>
                                      </p:cBhvr>
                                      <p:tavLst>
                                        <p:tav tm="0">
                                          <p:val>
                                            <p:strVal val="1+#ppt_h/2"/>
                                          </p:val>
                                        </p:tav>
                                        <p:tav tm="100000">
                                          <p:val>
                                            <p:strVal val="#ppt_y"/>
                                          </p:val>
                                        </p:tav>
                                      </p:tavLst>
                                    </p:anim>
                                  </p:childTnLst>
                                </p:cTn>
                              </p:par>
                              <p:par>
                                <p:cTn id="15" presetID="2" presetClass="entr" presetSubtype="4" dur="500" fill="hold" nodeType="withEffect">
                                  <p:stCondLst>
                                    <p:cond delay="0"/>
                                  </p:stCondLst>
                                  <p:childTnLst>
                                    <p:set>
                                      <p:cBhvr>
                                        <p:cTn id="16" dur="1" fill="hold">
                                          <p:stCondLst>
                                            <p:cond delay="0"/>
                                          </p:stCondLst>
                                        </p:cTn>
                                        <p:tgtEl>
                                          <p:spTgt spid="37892"/>
                                        </p:tgtEl>
                                        <p:attrNameLst>
                                          <p:attrName>style.visibility</p:attrName>
                                        </p:attrNameLst>
                                      </p:cBhvr>
                                      <p:to>
                                        <p:strVal val="visible"/>
                                      </p:to>
                                    </p:set>
                                    <p:anim calcmode="lin" valueType="num">
                                      <p:cBhvr additive="base">
                                        <p:cTn id="17" dur="500" fill="hold"/>
                                        <p:tgtEl>
                                          <p:spTgt spid="37892"/>
                                        </p:tgtEl>
                                        <p:attrNameLst>
                                          <p:attrName>ppt_x</p:attrName>
                                        </p:attrNameLst>
                                      </p:cBhvr>
                                      <p:tavLst>
                                        <p:tav tm="0">
                                          <p:val>
                                            <p:strVal val="#ppt_x"/>
                                          </p:val>
                                        </p:tav>
                                        <p:tav tm="100000">
                                          <p:val>
                                            <p:strVal val="#ppt_x"/>
                                          </p:val>
                                        </p:tav>
                                      </p:tavLst>
                                    </p:anim>
                                    <p:anim calcmode="lin" valueType="num">
                                      <p:cBhvr additive="base">
                                        <p:cTn id="1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dur="500" fill="hold" nodeType="clickEffect">
                                  <p:stCondLst>
                                    <p:cond delay="0"/>
                                  </p:stCondLst>
                                  <p:childTnLst>
                                    <p:set>
                                      <p:cBhvr>
                                        <p:cTn id="22" dur="1" fill="hold">
                                          <p:stCondLst>
                                            <p:cond delay="0"/>
                                          </p:stCondLst>
                                        </p:cTn>
                                        <p:tgtEl>
                                          <p:spTgt spid="37893"/>
                                        </p:tgtEl>
                                        <p:attrNameLst>
                                          <p:attrName>style.visibility</p:attrName>
                                        </p:attrNameLst>
                                      </p:cBhvr>
                                      <p:to>
                                        <p:strVal val="visible"/>
                                      </p:to>
                                    </p:set>
                                    <p:anim calcmode="lin" valueType="num">
                                      <p:cBhvr additive="base">
                                        <p:cTn id="23" dur="500" fill="hold"/>
                                        <p:tgtEl>
                                          <p:spTgt spid="37893"/>
                                        </p:tgtEl>
                                        <p:attrNameLst>
                                          <p:attrName>ppt_x</p:attrName>
                                        </p:attrNameLst>
                                      </p:cBhvr>
                                      <p:tavLst>
                                        <p:tav tm="0">
                                          <p:val>
                                            <p:strVal val="#ppt_x"/>
                                          </p:val>
                                        </p:tav>
                                        <p:tav tm="100000">
                                          <p:val>
                                            <p:strVal val="#ppt_x"/>
                                          </p:val>
                                        </p:tav>
                                      </p:tavLst>
                                    </p:anim>
                                    <p:anim calcmode="lin" valueType="num">
                                      <p:cBhvr additive="base">
                                        <p:cTn id="24"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dur="500" fill="hold" nodeType="clickEffect">
                                  <p:stCondLst>
                                    <p:cond delay="0"/>
                                  </p:stCondLst>
                                  <p:childTnLst>
                                    <p:set>
                                      <p:cBhvr>
                                        <p:cTn id="28" dur="1" fill="hold">
                                          <p:stCondLst>
                                            <p:cond delay="0"/>
                                          </p:stCondLst>
                                        </p:cTn>
                                        <p:tgtEl>
                                          <p:spTgt spid="37895"/>
                                        </p:tgtEl>
                                        <p:attrNameLst>
                                          <p:attrName>style.visibility</p:attrName>
                                        </p:attrNameLst>
                                      </p:cBhvr>
                                      <p:to>
                                        <p:strVal val="visible"/>
                                      </p:to>
                                    </p:set>
                                    <p:anim calcmode="lin" valueType="num">
                                      <p:cBhvr additive="base">
                                        <p:cTn id="29" dur="500" fill="hold"/>
                                        <p:tgtEl>
                                          <p:spTgt spid="37895"/>
                                        </p:tgtEl>
                                        <p:attrNameLst>
                                          <p:attrName>ppt_x</p:attrName>
                                        </p:attrNameLst>
                                      </p:cBhvr>
                                      <p:tavLst>
                                        <p:tav tm="0">
                                          <p:val>
                                            <p:strVal val="#ppt_x"/>
                                          </p:val>
                                        </p:tav>
                                        <p:tav tm="100000">
                                          <p:val>
                                            <p:strVal val="#ppt_x"/>
                                          </p:val>
                                        </p:tav>
                                      </p:tavLst>
                                    </p:anim>
                                    <p:anim calcmode="lin" valueType="num">
                                      <p:cBhvr additive="base">
                                        <p:cTn id="30" dur="500" fill="hold"/>
                                        <p:tgtEl>
                                          <p:spTgt spid="3789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dur="500" fill="hold" nodeType="clickEffect">
                                  <p:stCondLst>
                                    <p:cond delay="0"/>
                                  </p:stCondLst>
                                  <p:childTnLst>
                                    <p:set>
                                      <p:cBhvr>
                                        <p:cTn id="34" dur="1" fill="hold">
                                          <p:stCondLst>
                                            <p:cond delay="0"/>
                                          </p:stCondLst>
                                        </p:cTn>
                                        <p:tgtEl>
                                          <p:spTgt spid="37894"/>
                                        </p:tgtEl>
                                        <p:attrNameLst>
                                          <p:attrName>style.visibility</p:attrName>
                                        </p:attrNameLst>
                                      </p:cBhvr>
                                      <p:to>
                                        <p:strVal val="visible"/>
                                      </p:to>
                                    </p:set>
                                    <p:anim calcmode="lin" valueType="num">
                                      <p:cBhvr additive="base">
                                        <p:cTn id="35" dur="500" fill="hold"/>
                                        <p:tgtEl>
                                          <p:spTgt spid="37894"/>
                                        </p:tgtEl>
                                        <p:attrNameLst>
                                          <p:attrName>ppt_x</p:attrName>
                                        </p:attrNameLst>
                                      </p:cBhvr>
                                      <p:tavLst>
                                        <p:tav tm="0">
                                          <p:val>
                                            <p:strVal val="#ppt_x"/>
                                          </p:val>
                                        </p:tav>
                                        <p:tav tm="100000">
                                          <p:val>
                                            <p:strVal val="#ppt_x"/>
                                          </p:val>
                                        </p:tav>
                                      </p:tavLst>
                                    </p:anim>
                                    <p:anim calcmode="lin" valueType="num">
                                      <p:cBhvr additive="base">
                                        <p:cTn id="36"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dur="500" fill="hold" nodeType="clickEffect">
                                  <p:stCondLst>
                                    <p:cond delay="0"/>
                                  </p:stCondLst>
                                  <p:childTnLst>
                                    <p:set>
                                      <p:cBhvr>
                                        <p:cTn id="40" dur="1" fill="hold">
                                          <p:stCondLst>
                                            <p:cond delay="0"/>
                                          </p:stCondLst>
                                        </p:cTn>
                                        <p:tgtEl>
                                          <p:spTgt spid="37896">
                                            <p:txEl>
                                              <p:pRg st="0" end="0"/>
                                            </p:txEl>
                                          </p:spTgt>
                                        </p:tgtEl>
                                        <p:attrNameLst>
                                          <p:attrName>style.visibility</p:attrName>
                                        </p:attrNameLst>
                                      </p:cBhvr>
                                      <p:to>
                                        <p:strVal val="visible"/>
                                      </p:to>
                                    </p:set>
                                    <p:anim calcmode="lin" valueType="num">
                                      <p:cBhvr additive="base">
                                        <p:cTn id="41" dur="500" fill="hold"/>
                                        <p:tgtEl>
                                          <p:spTgt spid="37896">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89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8914" name="Title 1" title=""/>
          <p:cNvSpPr>
            <a:spLocks noGrp="1"/>
          </p:cNvSpPr>
          <p:nvPr>
            <p:ph type="title"/>
          </p:nvPr>
        </p:nvSpPr>
        <p:spPr>
          <a:xfrm>
            <a:off x="533400" y="228600"/>
            <a:ext cx="8229600" cy="838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r>
              <a:rPr lang="en-US" altLang="en-US" sz="3200"/>
              <a:t>Activity</a:t>
            </a:r>
            <a:endParaRPr lang="en-US" altLang="en-US" sz="3200"/>
          </a:p>
        </p:txBody>
      </p:sp>
      <p:sp>
        <p:nvSpPr>
          <p:cNvPr id="38915" name="Content Placeholder 2" title=""/>
          <p:cNvSpPr>
            <a:spLocks noGrp="1"/>
          </p:cNvSpPr>
          <p:nvPr>
            <p:ph idx="1"/>
          </p:nvPr>
        </p:nvSpPr>
        <p:spPr>
          <a:xfrm>
            <a:off x="457200" y="1143000"/>
            <a:ext cx="8458200" cy="48006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marL="400050" lvl="0" indent="-400050">
              <a:buFontTx/>
              <a:buAutoNum type="romanLcPeriod"/>
            </a:pPr>
            <a:r>
              <a:rPr lang="en-US" altLang="en-US" sz="1800">
                <a:latin typeface="Times New Roman" pitchFamily="18" charset="0"/>
                <a:ea typeface="Times New Roman" pitchFamily="18" charset="0"/>
              </a:rPr>
              <a:t>Let </a:t>
            </a:r>
            <a:r>
              <a:rPr lang="en-US" altLang="en-US" sz="1800" i="1">
                <a:latin typeface="Times New Roman" pitchFamily="18" charset="0"/>
                <a:ea typeface="Times New Roman" pitchFamily="18" charset="0"/>
              </a:rPr>
              <a:t>A </a:t>
            </a:r>
            <a:r>
              <a:rPr lang="en-US" altLang="en-US" sz="1800">
                <a:latin typeface="Times New Roman" pitchFamily="18" charset="0"/>
                <a:ea typeface="Times New Roman" pitchFamily="18" charset="0"/>
              </a:rPr>
              <a:t>be the set {0,1</a:t>
            </a:r>
            <a:r>
              <a:rPr lang="en-US" altLang="en-US" sz="1800" i="1">
                <a:latin typeface="Times New Roman" pitchFamily="18" charset="0"/>
                <a:ea typeface="Times New Roman" pitchFamily="18" charset="0"/>
              </a:rPr>
              <a:t>, </a:t>
            </a:r>
            <a:r>
              <a:rPr lang="en-US" altLang="en-US" sz="1800">
                <a:latin typeface="Times New Roman" pitchFamily="18" charset="0"/>
                <a:ea typeface="Times New Roman" pitchFamily="18" charset="0"/>
              </a:rPr>
              <a:t>2</a:t>
            </a:r>
            <a:r>
              <a:rPr lang="en-US" altLang="en-US" sz="1800" i="1">
                <a:latin typeface="Times New Roman" pitchFamily="18" charset="0"/>
                <a:ea typeface="Times New Roman" pitchFamily="18" charset="0"/>
              </a:rPr>
              <a:t>, </a:t>
            </a:r>
            <a:r>
              <a:rPr lang="en-US" altLang="en-US" sz="1800">
                <a:latin typeface="Times New Roman" pitchFamily="18" charset="0"/>
                <a:ea typeface="Times New Roman" pitchFamily="18" charset="0"/>
              </a:rPr>
              <a:t>3</a:t>
            </a:r>
            <a:r>
              <a:rPr lang="en-US" altLang="en-US" sz="1800" i="1">
                <a:latin typeface="Times New Roman" pitchFamily="18" charset="0"/>
                <a:ea typeface="Times New Roman" pitchFamily="18" charset="0"/>
              </a:rPr>
              <a:t>, </a:t>
            </a:r>
            <a:r>
              <a:rPr lang="en-US" altLang="en-US" sz="1800">
                <a:latin typeface="Times New Roman" pitchFamily="18" charset="0"/>
                <a:ea typeface="Times New Roman" pitchFamily="18" charset="0"/>
              </a:rPr>
              <a:t>4} and B be the set{0,1,2,3},where (a,b)</a:t>
            </a:r>
            <a:r>
              <a:rPr lang="en-US" altLang="en-US" sz="1800">
                <a:latin typeface="Cambria Math" pitchFamily="18" charset="0"/>
                <a:ea typeface="Cambria Math" pitchFamily="18" charset="0"/>
              </a:rPr>
              <a:t>∊R if and only if </a:t>
            </a:r>
            <a:endParaRPr lang="en-US" altLang="en-US" sz="1800">
              <a:latin typeface="Cambria Math" pitchFamily="18" charset="0"/>
              <a:ea typeface="Cambria Math" pitchFamily="18" charset="0"/>
            </a:endParaRPr>
          </a:p>
          <a:p>
            <a:pPr marL="400050" lvl="0" indent="-400050">
              <a:buNone/>
            </a:pPr>
            <a:r>
              <a:rPr lang="en-US" altLang="en-US" sz="1800">
                <a:latin typeface="Cambria Math" pitchFamily="18" charset="0"/>
                <a:ea typeface="Cambria Math" pitchFamily="18" charset="0"/>
              </a:rPr>
              <a:t>                      A)a=b    b)a&gt;b.</a:t>
            </a:r>
            <a:r>
              <a:rPr lang="en-US" altLang="en-US" sz="1800">
                <a:latin typeface="Times New Roman" pitchFamily="18" charset="0"/>
                <a:ea typeface="Times New Roman" pitchFamily="18" charset="0"/>
              </a:rPr>
              <a:t> Which ordered pairs are in the relation </a:t>
            </a:r>
            <a:r>
              <a:rPr lang="en-US" altLang="en-US" sz="1800" i="1">
                <a:latin typeface="Times New Roman" pitchFamily="18" charset="0"/>
                <a:ea typeface="Times New Roman" pitchFamily="18" charset="0"/>
              </a:rPr>
              <a:t>R ?</a:t>
            </a:r>
            <a:endParaRPr lang="en-US" altLang="en-US" sz="1800">
              <a:latin typeface="Times New Roman" pitchFamily="18" charset="0"/>
              <a:ea typeface="Times New Roman" pitchFamily="18" charset="0"/>
            </a:endParaRPr>
          </a:p>
          <a:p>
            <a:pPr marL="400050" lvl="0" indent="-400050">
              <a:buNone/>
            </a:pPr>
            <a:r>
              <a:rPr lang="en-US" altLang="en-US" sz="1800">
                <a:latin typeface="Times New Roman" pitchFamily="18" charset="0"/>
                <a:ea typeface="Times New Roman" pitchFamily="18" charset="0"/>
              </a:rPr>
              <a:t>ii     Let A = {1, 2, 3, 4}. Define a relation R on A by writing (x, y) R if x &lt; y. </a:t>
            </a:r>
            <a:endParaRPr lang="en-US" altLang="en-US" sz="1800">
              <a:latin typeface="Times New Roman" pitchFamily="18" charset="0"/>
              <a:ea typeface="Times New Roman" pitchFamily="18" charset="0"/>
            </a:endParaRPr>
          </a:p>
          <a:p>
            <a:pPr marL="400050" lvl="0" indent="-400050">
              <a:buNone/>
            </a:pPr>
            <a:r>
              <a:rPr lang="en-US" altLang="en-US" sz="1800">
                <a:latin typeface="Times New Roman" pitchFamily="18" charset="0"/>
                <a:ea typeface="Times New Roman" pitchFamily="18" charset="0"/>
              </a:rPr>
              <a:t>iii    Consider these relations on the set of integers:</a:t>
            </a:r>
            <a:endParaRPr lang="en-US" altLang="en-US" sz="1800">
              <a:latin typeface="Times New Roman" pitchFamily="18" charset="0"/>
              <a:ea typeface="Times New Roman" pitchFamily="18" charset="0"/>
            </a:endParaRPr>
          </a:p>
          <a:p>
            <a:pPr marL="400050" lvl="0" indent="-400050"/>
            <a:r>
              <a:rPr lang="en-US" altLang="en-US" sz="1800">
                <a:latin typeface="Times New Roman" pitchFamily="18" charset="0"/>
                <a:ea typeface="Times New Roman" pitchFamily="18" charset="0"/>
              </a:rPr>
              <a:t>R1 = {(a, b) | a ≤ b},</a:t>
            </a:r>
            <a:endParaRPr lang="en-US" altLang="en-US" sz="1800">
              <a:latin typeface="Times New Roman" pitchFamily="18" charset="0"/>
              <a:ea typeface="Times New Roman" pitchFamily="18" charset="0"/>
            </a:endParaRPr>
          </a:p>
          <a:p>
            <a:pPr marL="400050" lvl="0" indent="-400050"/>
            <a:r>
              <a:rPr lang="en-US" altLang="en-US" sz="1800">
                <a:latin typeface="Times New Roman" pitchFamily="18" charset="0"/>
                <a:ea typeface="Times New Roman" pitchFamily="18" charset="0"/>
              </a:rPr>
              <a:t>R2 = {(a, b) | a &gt; b},</a:t>
            </a:r>
            <a:endParaRPr lang="en-US" altLang="en-US" sz="1800">
              <a:latin typeface="Times New Roman" pitchFamily="18" charset="0"/>
              <a:ea typeface="Times New Roman" pitchFamily="18" charset="0"/>
            </a:endParaRPr>
          </a:p>
          <a:p>
            <a:pPr marL="400050" lvl="0" indent="-400050"/>
            <a:r>
              <a:rPr lang="en-US" altLang="en-US" sz="1800">
                <a:latin typeface="Times New Roman" pitchFamily="18" charset="0"/>
                <a:ea typeface="Times New Roman" pitchFamily="18" charset="0"/>
              </a:rPr>
              <a:t>R3 = {(a, b) | a = b or a = −b},</a:t>
            </a:r>
            <a:endParaRPr lang="en-US" altLang="en-US" sz="1800">
              <a:latin typeface="Times New Roman" pitchFamily="18" charset="0"/>
              <a:ea typeface="Times New Roman" pitchFamily="18" charset="0"/>
            </a:endParaRPr>
          </a:p>
          <a:p>
            <a:pPr marL="400050" lvl="0" indent="-400050"/>
            <a:r>
              <a:rPr lang="en-US" altLang="en-US" sz="1800">
                <a:latin typeface="Times New Roman" pitchFamily="18" charset="0"/>
                <a:ea typeface="Times New Roman" pitchFamily="18" charset="0"/>
              </a:rPr>
              <a:t>R4 = {(a, b) | a = b},</a:t>
            </a:r>
            <a:endParaRPr lang="en-US" altLang="en-US" sz="1800">
              <a:latin typeface="Times New Roman" pitchFamily="18" charset="0"/>
              <a:ea typeface="Times New Roman" pitchFamily="18" charset="0"/>
            </a:endParaRPr>
          </a:p>
          <a:p>
            <a:pPr marL="400050" lvl="0" indent="-400050"/>
            <a:r>
              <a:rPr lang="en-US" altLang="en-US" sz="1800">
                <a:latin typeface="Times New Roman" pitchFamily="18" charset="0"/>
                <a:ea typeface="Times New Roman" pitchFamily="18" charset="0"/>
              </a:rPr>
              <a:t>R5 = {(a, b) | a = b + 1},</a:t>
            </a:r>
            <a:endParaRPr lang="en-US" altLang="en-US" sz="1800">
              <a:latin typeface="Times New Roman" pitchFamily="18" charset="0"/>
              <a:ea typeface="Times New Roman" pitchFamily="18" charset="0"/>
            </a:endParaRPr>
          </a:p>
          <a:p>
            <a:pPr marL="400050" lvl="0" indent="-400050"/>
            <a:r>
              <a:rPr lang="en-US" altLang="en-US" sz="1800">
                <a:latin typeface="Times New Roman" pitchFamily="18" charset="0"/>
                <a:ea typeface="Times New Roman" pitchFamily="18" charset="0"/>
              </a:rPr>
              <a:t>R6 = {(a, b) | a + b ≤ 3}.</a:t>
            </a:r>
            <a:endParaRPr lang="en-US" altLang="en-US" sz="1800">
              <a:latin typeface="Times New Roman" pitchFamily="18" charset="0"/>
              <a:ea typeface="Times New Roman" pitchFamily="18" charset="0"/>
            </a:endParaRPr>
          </a:p>
          <a:p>
            <a:pPr marL="400050" lvl="0" indent="-400050">
              <a:buNone/>
            </a:pPr>
            <a:r>
              <a:rPr lang="en-US" altLang="en-US" sz="1800">
                <a:latin typeface="Times New Roman" pitchFamily="18" charset="0"/>
                <a:ea typeface="Times New Roman" pitchFamily="18" charset="0"/>
              </a:rPr>
              <a:t>       Which of these relations contain each of the pairs (1, 1), (1, 2), (2, 1), (1,−1), and (2, 2)?</a:t>
            </a:r>
            <a:endParaRPr lang="en-US" altLang="en-US" sz="1800">
              <a:latin typeface="Times New Roman" pitchFamily="18" charset="0"/>
              <a:ea typeface="Times New Roman" pitchFamily="18" charset="0"/>
            </a:endParaRPr>
          </a:p>
          <a:p>
            <a:pPr marL="400050" lvl="0" indent="-400050">
              <a:buNone/>
            </a:pPr>
            <a:r>
              <a:rPr lang="en-US" altLang="en-US" sz="1800">
                <a:latin typeface="Times New Roman" pitchFamily="18" charset="0"/>
                <a:ea typeface="Times New Roman" pitchFamily="18" charset="0"/>
              </a:rPr>
              <a:t>iv . Define a relation L from R to R as follows: For all real numbers x and y, x L y  x &lt; y.</a:t>
            </a:r>
            <a:endParaRPr lang="en-US" altLang="en-US" sz="1800">
              <a:latin typeface="Times New Roman" pitchFamily="18" charset="0"/>
              <a:ea typeface="Times New Roman" pitchFamily="18" charset="0"/>
            </a:endParaRPr>
          </a:p>
          <a:p>
            <a:pPr marL="400050" lvl="0" indent="-400050">
              <a:buNone/>
            </a:pPr>
            <a:r>
              <a:rPr lang="en-US" altLang="en-US" sz="1800">
                <a:latin typeface="Times New Roman" pitchFamily="18" charset="0"/>
                <a:ea typeface="Times New Roman" pitchFamily="18" charset="0"/>
              </a:rPr>
              <a:t>       a. Is 57 L 53? b. Is (−17) L (−14)? c. Is 143 L 143? d. Is (−35) L 1? </a:t>
            </a:r>
            <a:endParaRPr lang="en-US" altLang="en-US" sz="1800">
              <a:latin typeface="Times New Roman" pitchFamily="18" charset="0"/>
              <a:ea typeface="Times New Roman" pitchFamily="18" charset="0"/>
            </a:endParaRPr>
          </a:p>
        </p:txBody>
      </p:sp>
      <p:sp>
        <p:nvSpPr>
          <p:cNvPr id="38916"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2661C9C6-6AF9-4094-B3AF-516C9EA9BE65}" type="slidenum">
              <a:rPr lang="en-US" altLang="en-US" sz="1400">
                <a:latin typeface="Arial"/>
              </a:rPr>
              <a:t>69</a:t>
            </a:fld>
            <a:endParaRPr lang="en-US" altLang="en-US" sz="1400">
              <a:latin typeface="Arial"/>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99683" name="Rectangle 3"/>
          <p:cNvSpPr>
            <a:spLocks noGrp="1" noChangeArrowheads="1"/>
          </p:cNvSpPr>
          <p:nvPr>
            <p:ph idx="1"/>
          </p:nvPr>
        </p:nvSpPr>
        <p:spPr>
          <a:xfrm>
            <a:off x="304800" y="533400"/>
            <a:ext cx="8686800" cy="6096000"/>
          </a:xfrm>
        </p:spPr>
        <p:txBody>
          <a:bodyPr>
            <a:normAutofit fontScale="92500" lnSpcReduction="20000"/>
          </a:bodyPr>
          <a:lstStyle/>
          <a:p>
            <a:pPr marL="886968" lvl="2" eaLnBrk="1" fontAlgn="auto" hangingPunct="1">
              <a:lnSpc>
                <a:spcPct val="90000"/>
              </a:lnSpc>
              <a:spcAft>
                <a:spcPct val="0"/>
              </a:spcAft>
              <a:buFont typeface="Wingdings 2"/>
              <a:buNone/>
              <a:defRPr/>
            </a:pPr>
            <a:endParaRPr lang="en-US" sz="2800" smtClean="0">
              <a:latin typeface="Cambria" pitchFamily="18" charset="0"/>
            </a:endParaRPr>
          </a:p>
          <a:p>
            <a:pPr marL="365760" indent="-283464" eaLnBrk="1" fontAlgn="auto" hangingPunct="1">
              <a:lnSpc>
                <a:spcPct val="90000"/>
              </a:lnSpc>
              <a:spcAft>
                <a:spcPct val="0"/>
              </a:spcAft>
              <a:buFont typeface="Wingdings 2" pitchFamily="18" charset="2"/>
              <a:buNone/>
              <a:defRPr/>
            </a:pPr>
            <a:r>
              <a:rPr lang="en-US" sz="3800" b="1" smtClean="0">
                <a:latin typeface="Cambria" pitchFamily="18" charset="0"/>
              </a:rPr>
              <a:t>Notation:</a:t>
            </a:r>
          </a:p>
          <a:p>
            <a:pPr marL="640080" lvl="1" indent="-237744" algn="just" eaLnBrk="1" fontAlgn="auto" hangingPunct="1">
              <a:lnSpc>
                <a:spcPct val="90000"/>
              </a:lnSpc>
              <a:spcAft>
                <a:spcPct val="0"/>
              </a:spcAft>
              <a:buFont typeface="Verdana"/>
              <a:buNone/>
              <a:defRPr/>
            </a:pPr>
            <a:r>
              <a:rPr lang="en-US" sz="2400" smtClean="0">
                <a:latin typeface="Times New Roman" pitchFamily="18" charset="0"/>
                <a:cs typeface="Times New Roman" pitchFamily="18" charset="0"/>
              </a:rPr>
              <a:t>x is a member of S or x is an element of S:</a:t>
            </a:r>
          </a:p>
          <a:p>
            <a:pPr marL="640080" lvl="1" indent="-237744" algn="ctr" eaLnBrk="1" fontAlgn="auto" hangingPunct="1">
              <a:lnSpc>
                <a:spcPct val="90000"/>
              </a:lnSpc>
              <a:spcAft>
                <a:spcPct val="0"/>
              </a:spcAft>
              <a:buFont typeface="Verdana"/>
              <a:buNone/>
              <a:defRPr/>
            </a:pPr>
            <a:r>
              <a:rPr lang="en-US" sz="2400" smtClean="0">
                <a:latin typeface="Times New Roman" pitchFamily="18" charset="0"/>
                <a:cs typeface="Times New Roman" pitchFamily="18" charset="0"/>
              </a:rPr>
              <a:t>x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S.</a:t>
            </a:r>
          </a:p>
          <a:p>
            <a:pPr marL="640080" lvl="1" indent="-237744" eaLnBrk="1" fontAlgn="auto" hangingPunct="1">
              <a:lnSpc>
                <a:spcPct val="90000"/>
              </a:lnSpc>
              <a:spcAft>
                <a:spcPct val="0"/>
              </a:spcAft>
              <a:buFont typeface="Verdana"/>
              <a:buNone/>
              <a:defRPr/>
            </a:pPr>
            <a:r>
              <a:rPr lang="en-US" sz="2400" smtClean="0">
                <a:latin typeface="Times New Roman" pitchFamily="18" charset="0"/>
                <a:cs typeface="Times New Roman" pitchFamily="18" charset="0"/>
              </a:rPr>
              <a:t>x is not an element of S:</a:t>
            </a:r>
          </a:p>
          <a:p>
            <a:pPr marL="640080" lvl="1" indent="-237744" algn="ctr" eaLnBrk="1" fontAlgn="auto" hangingPunct="1">
              <a:lnSpc>
                <a:spcPct val="90000"/>
              </a:lnSpc>
              <a:spcAft>
                <a:spcPct val="0"/>
              </a:spcAft>
              <a:buFont typeface="Verdana"/>
              <a:buNone/>
              <a:defRPr/>
            </a:pPr>
            <a:r>
              <a:rPr lang="en-US" sz="2400" smtClean="0">
                <a:latin typeface="Times New Roman" pitchFamily="18" charset="0"/>
                <a:cs typeface="Times New Roman" pitchFamily="18" charset="0"/>
              </a:rPr>
              <a:t>x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S.</a:t>
            </a:r>
          </a:p>
          <a:p>
            <a:pPr marL="640080" lvl="1" indent="-237744" algn="ctr" eaLnBrk="1" fontAlgn="auto" hangingPunct="1">
              <a:lnSpc>
                <a:spcPct val="90000"/>
              </a:lnSpc>
              <a:spcAft>
                <a:spcPct val="0"/>
              </a:spcAft>
              <a:buFont typeface="Verdana"/>
              <a:buNone/>
              <a:defRPr/>
            </a:pPr>
            <a:endParaRPr lang="en-US" sz="2400" smtClean="0">
              <a:latin typeface="Times New Roman" pitchFamily="18" charset="0"/>
              <a:cs typeface="Times New Roman" pitchFamily="18" charset="0"/>
            </a:endParaRPr>
          </a:p>
          <a:p>
            <a:pPr marL="365760" indent="-283464" eaLnBrk="1" fontAlgn="auto" hangingPunct="1">
              <a:lnSpc>
                <a:spcPct val="90000"/>
              </a:lnSpc>
              <a:spcAft>
                <a:spcPct val="0"/>
              </a:spcAft>
              <a:buFont typeface="Wingdings 2"/>
              <a:buChar char=""/>
              <a:defRPr/>
            </a:pPr>
            <a:r>
              <a:rPr lang="en-US" sz="2400" smtClean="0">
                <a:latin typeface="Times New Roman" pitchFamily="18" charset="0"/>
                <a:cs typeface="Times New Roman" pitchFamily="18" charset="0"/>
              </a:rPr>
              <a:t>Ways to describe set:</a:t>
            </a:r>
          </a:p>
          <a:p>
            <a:pPr marL="886968" lvl="2" eaLnBrk="1" fontAlgn="auto" hangingPunct="1">
              <a:lnSpc>
                <a:spcPct val="120000"/>
              </a:lnSpc>
              <a:spcAft>
                <a:spcPct val="0"/>
              </a:spcAft>
              <a:buFont typeface="Wingdings 2"/>
              <a:buChar char=""/>
              <a:defRPr/>
            </a:pPr>
            <a:r>
              <a:rPr lang="en-US" smtClean="0">
                <a:latin typeface="Times New Roman" pitchFamily="18" charset="0"/>
                <a:cs typeface="Times New Roman" pitchFamily="18" charset="0"/>
              </a:rPr>
              <a:t>List the elements between braces: S = {a, b, c, d}={b, c, a, d, d}-Raster notation</a:t>
            </a:r>
          </a:p>
          <a:p>
            <a:pPr marL="886968" lvl="2" eaLnBrk="1" fontAlgn="auto" hangingPunct="1">
              <a:lnSpc>
                <a:spcPct val="90000"/>
              </a:lnSpc>
              <a:spcAft>
                <a:spcPct val="0"/>
              </a:spcAft>
              <a:buFont typeface="Wingdings" pitchFamily="2" charset="2"/>
              <a:buNone/>
              <a:defRPr/>
            </a:pPr>
            <a:r>
              <a:rPr lang="en-US" smtClean="0">
                <a:latin typeface="Times New Roman" pitchFamily="18" charset="0"/>
                <a:cs typeface="Times New Roman" pitchFamily="18" charset="0"/>
              </a:rPr>
              <a:t>     The set of vowels in the English alphabet V={a,e,i,o,u}.</a:t>
            </a:r>
          </a:p>
          <a:p>
            <a:pPr marL="886968" lvl="2" eaLnBrk="1" fontAlgn="auto" hangingPunct="1">
              <a:lnSpc>
                <a:spcPct val="90000"/>
              </a:lnSpc>
              <a:spcAft>
                <a:spcPct val="0"/>
              </a:spcAft>
              <a:buFont typeface="Wingdings" pitchFamily="2" charset="2"/>
              <a:buNone/>
              <a:defRPr/>
            </a:pPr>
            <a:r>
              <a:rPr lang="en-US" smtClean="0">
                <a:latin typeface="Times New Roman" pitchFamily="18" charset="0"/>
                <a:cs typeface="Times New Roman" pitchFamily="18" charset="0"/>
              </a:rPr>
              <a:t>     The set of all whole numbers less than ten R={0,1,2,3,4,5,6,7,8,9}</a:t>
            </a:r>
          </a:p>
          <a:p>
            <a:pPr marL="886968" lvl="2" eaLnBrk="1" fontAlgn="auto" hangingPunct="1">
              <a:lnSpc>
                <a:spcPct val="90000"/>
              </a:lnSpc>
              <a:spcAft>
                <a:spcPct val="0"/>
              </a:spcAft>
              <a:buFontTx/>
              <a:buNone/>
              <a:defRPr/>
            </a:pPr>
            <a:r>
              <a:rPr lang="en-US" smtClean="0">
                <a:latin typeface="Times New Roman" pitchFamily="18" charset="0"/>
                <a:cs typeface="Times New Roman" pitchFamily="18" charset="0"/>
              </a:rPr>
              <a:t>     </a:t>
            </a:r>
          </a:p>
          <a:p>
            <a:pPr marL="886968" lvl="2" eaLnBrk="1" fontAlgn="auto" hangingPunct="1">
              <a:lnSpc>
                <a:spcPct val="90000"/>
              </a:lnSpc>
              <a:spcAft>
                <a:spcPct val="0"/>
              </a:spcAft>
              <a:buFontTx/>
              <a:buNone/>
              <a:defRPr/>
            </a:pPr>
            <a:endParaRPr lang="en-US" smtClean="0">
              <a:latin typeface="Times New Roman" pitchFamily="18" charset="0"/>
              <a:cs typeface="Times New Roman" pitchFamily="18" charset="0"/>
            </a:endParaRPr>
          </a:p>
          <a:p>
            <a:pPr marL="886968" lvl="2" eaLnBrk="1" fontAlgn="auto" hangingPunct="1">
              <a:lnSpc>
                <a:spcPct val="90000"/>
              </a:lnSpc>
              <a:spcAft>
                <a:spcPct val="0"/>
              </a:spcAft>
              <a:buFont typeface="Wingdings 2"/>
              <a:buChar char=""/>
              <a:defRPr/>
            </a:pPr>
            <a:r>
              <a:rPr lang="en-US" smtClean="0">
                <a:latin typeface="Times New Roman" pitchFamily="18" charset="0"/>
                <a:cs typeface="Times New Roman" pitchFamily="18" charset="0"/>
              </a:rPr>
              <a:t>Specification using set builder notation.(when it is not practical to list all the elements of a set.</a:t>
            </a:r>
          </a:p>
          <a:p>
            <a:pPr marL="886968" lvl="2" algn="ctr" eaLnBrk="1" fontAlgn="auto" hangingPunct="1">
              <a:lnSpc>
                <a:spcPct val="90000"/>
              </a:lnSpc>
              <a:spcAft>
                <a:spcPct val="0"/>
              </a:spcAft>
              <a:buFont typeface="Wingdings" pitchFamily="2" charset="2"/>
              <a:buNone/>
              <a:defRPr/>
            </a:pPr>
            <a:r>
              <a:rPr lang="en-US" smtClean="0">
                <a:latin typeface="Times New Roman" pitchFamily="18" charset="0"/>
                <a:cs typeface="Times New Roman" pitchFamily="18" charset="0"/>
              </a:rPr>
              <a:t>O= {x|x is an odd positive integer less than 10).</a:t>
            </a:r>
          </a:p>
          <a:p>
            <a:pPr marL="886968" lvl="2" eaLnBrk="1" fontAlgn="auto" hangingPunct="1">
              <a:lnSpc>
                <a:spcPct val="90000"/>
              </a:lnSpc>
              <a:spcAft>
                <a:spcPct val="0"/>
              </a:spcAft>
              <a:buFont typeface="Wingdings" pitchFamily="2" charset="2"/>
              <a:buNone/>
              <a:defRPr/>
            </a:pPr>
            <a:r>
              <a:rPr lang="en-US" sz="3200" smtClean="0">
                <a:latin typeface="Times New Roman" pitchFamily="18" charset="0"/>
                <a:cs typeface="Times New Roman" pitchFamily="18" charset="0"/>
              </a:rPr>
              <a:t>	</a:t>
            </a:r>
          </a:p>
        </p:txBody>
      </p:sp>
      <p:sp>
        <p:nvSpPr>
          <p:cNvPr id="21507" name="Slide Number Placeholder 4"/>
          <p:cNvSpPr>
            <a:spLocks noGrp="1"/>
          </p:cNvSpPr>
          <p:nvPr>
            <p:ph type="sldNum" sz="quarter" idx="11"/>
          </p:nvPr>
        </p:nvSpPr>
        <p:spPr>
          <a:noFill/>
        </p:spPr>
        <p:txBody>
          <a:bodyPr/>
          <a:lstStyle/>
          <a:p>
            <a:fld id="{49718156-C59B-4D47-8F06-F5263C67B7BE}" type="slidenum">
              <a:rPr lang="en-US"/>
              <a:t>7</a:t>
            </a:fld>
            <a:endParaRPr lang="en-US"/>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9938" name="Title 1" title=""/>
          <p:cNvSpPr>
            <a:spLocks noGrp="1"/>
          </p:cNvSpPr>
          <p:nvPr>
            <p:ph type="title"/>
          </p:nvPr>
        </p:nvSpPr>
        <p:spPr>
          <a:xfrm>
            <a:off x="457200" y="533400"/>
            <a:ext cx="822960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r>
              <a:rPr lang="en-US" altLang="zh-TW" sz="2800" b="1" u="sng">
                <a:solidFill>
                  <a:srgbClr val="008000"/>
                </a:solidFill>
              </a:rPr>
              <a:t>Properties of Relations</a:t>
            </a:r>
            <a:endParaRPr lang="en-US" altLang="en-US" sz="2800"/>
          </a:p>
        </p:txBody>
      </p:sp>
      <p:sp>
        <p:nvSpPr>
          <p:cNvPr id="39939" name="Content Placeholder 2" title=""/>
          <p:cNvSpPr>
            <a:spLocks noGrp="1"/>
          </p:cNvSpPr>
          <p:nvPr>
            <p:ph idx="1"/>
          </p:nvPr>
        </p:nvSpPr>
        <p:spPr>
          <a:xfrm>
            <a:off x="457200" y="1447800"/>
            <a:ext cx="8229600" cy="49831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buNone/>
            </a:pPr>
            <a:r>
              <a:rPr lang="en-US" altLang="en-US" sz="2400">
                <a:latin typeface="Times New Roman" pitchFamily="18" charset="0"/>
                <a:ea typeface="Times New Roman" pitchFamily="18" charset="0"/>
              </a:rPr>
              <a:t>Important properties are:</a:t>
            </a:r>
            <a:endParaRPr lang="en-US" altLang="en-US" sz="2400">
              <a:latin typeface="Times New Roman" pitchFamily="18" charset="0"/>
              <a:ea typeface="Times New Roman" pitchFamily="18" charset="0"/>
            </a:endParaRPr>
          </a:p>
          <a:p>
            <a:pPr lvl="0" eaLnBrk="1" hangingPunct="1"/>
            <a:r>
              <a:rPr lang="en-US" altLang="en-US" sz="2400">
                <a:latin typeface="Times New Roman" pitchFamily="18" charset="0"/>
                <a:ea typeface="Times New Roman" pitchFamily="18" charset="0"/>
              </a:rPr>
              <a:t>Reflexive</a:t>
            </a:r>
            <a:endParaRPr lang="en-US" altLang="en-US" sz="2400">
              <a:latin typeface="Times New Roman" pitchFamily="18" charset="0"/>
              <a:ea typeface="Times New Roman" pitchFamily="18" charset="0"/>
            </a:endParaRPr>
          </a:p>
          <a:p>
            <a:pPr lvl="0" eaLnBrk="1" hangingPunct="1"/>
            <a:r>
              <a:rPr lang="en-US" altLang="en-US" sz="2400">
                <a:latin typeface="Times New Roman" pitchFamily="18" charset="0"/>
                <a:ea typeface="Times New Roman" pitchFamily="18" charset="0"/>
              </a:rPr>
              <a:t>Symmetric</a:t>
            </a:r>
            <a:endParaRPr lang="en-US" altLang="en-US" sz="2400">
              <a:latin typeface="Times New Roman" pitchFamily="18" charset="0"/>
              <a:ea typeface="Times New Roman" pitchFamily="18" charset="0"/>
            </a:endParaRPr>
          </a:p>
          <a:p>
            <a:pPr lvl="0" eaLnBrk="1" hangingPunct="1"/>
            <a:r>
              <a:rPr lang="en-US" altLang="en-US" sz="2400">
                <a:latin typeface="Times New Roman" pitchFamily="18" charset="0"/>
                <a:ea typeface="Times New Roman" pitchFamily="18" charset="0"/>
              </a:rPr>
              <a:t>Antisymmetric</a:t>
            </a:r>
            <a:endParaRPr lang="en-US" altLang="en-US" sz="2400">
              <a:latin typeface="Times New Roman" pitchFamily="18" charset="0"/>
              <a:ea typeface="Times New Roman" pitchFamily="18" charset="0"/>
            </a:endParaRPr>
          </a:p>
          <a:p>
            <a:pPr lvl="0" eaLnBrk="1" hangingPunct="1"/>
            <a:r>
              <a:rPr lang="en-US" altLang="en-US" sz="2400">
                <a:latin typeface="Times New Roman" pitchFamily="18" charset="0"/>
                <a:ea typeface="Times New Roman" pitchFamily="18" charset="0"/>
              </a:rPr>
              <a:t>Transitive</a:t>
            </a:r>
            <a:endParaRPr lang="en-US" altLang="en-US" sz="2400">
              <a:latin typeface="Times New Roman" pitchFamily="18" charset="0"/>
              <a:ea typeface="Times New Roman" pitchFamily="18" charset="0"/>
            </a:endParaRPr>
          </a:p>
          <a:p>
            <a:pPr lvl="0" eaLnBrk="1" hangingPunct="1">
              <a:buNone/>
            </a:pPr>
            <a:endParaRPr lang="en-US" altLang="en-US" sz="2400">
              <a:latin typeface="Times New Roman" pitchFamily="18" charset="0"/>
              <a:ea typeface="Times New Roman" pitchFamily="18" charset="0"/>
            </a:endParaRPr>
          </a:p>
          <a:p>
            <a:pPr lvl="0" eaLnBrk="1" hangingPunct="1">
              <a:buNone/>
            </a:pPr>
            <a:r>
              <a:rPr lang="en-US" altLang="en-US" sz="2400">
                <a:latin typeface="Times New Roman" pitchFamily="18" charset="0"/>
                <a:ea typeface="Times New Roman" pitchFamily="18" charset="0"/>
              </a:rPr>
              <a:t>These properties are used to classify relations on set.</a:t>
            </a:r>
            <a:endParaRPr lang="en-US" altLang="en-US" sz="2400">
              <a:latin typeface="Times New Roman" pitchFamily="18" charset="0"/>
              <a:ea typeface="Times New Roman" pitchFamily="18" charset="0"/>
            </a:endParaRPr>
          </a:p>
          <a:p>
            <a:pPr lvl="0">
              <a:buNone/>
            </a:pPr>
            <a:endParaRPr lang="en-US" altLang="en-US"/>
          </a:p>
        </p:txBody>
      </p:sp>
      <p:sp>
        <p:nvSpPr>
          <p:cNvPr id="39940"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5B9E661C-E9DE-4859-9FF8-ECF4D0DC1491}" type="slidenum">
              <a:rPr lang="en-US" altLang="en-US" sz="1400">
                <a:latin typeface="Arial"/>
              </a:rPr>
              <a:t>70</a:t>
            </a:fld>
            <a:endParaRPr lang="en-US" altLang="en-US" sz="1400">
              <a:latin typeface="Arial"/>
            </a:endParaRP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0962" name="Content Placeholder 2" title=""/>
          <p:cNvSpPr>
            <a:spLocks noGrp="1"/>
          </p:cNvSpPr>
          <p:nvPr>
            <p:ph idx="1"/>
          </p:nvPr>
        </p:nvSpPr>
        <p:spPr>
          <a:xfrm>
            <a:off x="228600" y="838200"/>
            <a:ext cx="8686800" cy="5287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r>
              <a:rPr lang="en-US" altLang="zh-TW" sz="2400" b="1">
                <a:solidFill>
                  <a:srgbClr val="FF3300"/>
                </a:solidFill>
                <a:latin typeface="Times New Roman" pitchFamily="18" charset="0"/>
                <a:ea typeface="Times New Roman" pitchFamily="18" charset="0"/>
              </a:rPr>
              <a:t>Reflexive:</a:t>
            </a:r>
            <a:r>
              <a:rPr lang="en-US" altLang="zh-TW" sz="2400">
                <a:latin typeface="Times New Roman" pitchFamily="18" charset="0"/>
                <a:ea typeface="Times New Roman" pitchFamily="18" charset="0"/>
              </a:rPr>
              <a:t> A relation </a:t>
            </a:r>
            <a:r>
              <a:rPr lang="en-US" altLang="zh-TW" sz="2400" b="1" i="1">
                <a:latin typeface="Times New Roman" pitchFamily="18" charset="0"/>
                <a:ea typeface="Times New Roman" pitchFamily="18" charset="0"/>
              </a:rPr>
              <a:t>R</a:t>
            </a:r>
            <a:r>
              <a:rPr lang="en-US" altLang="zh-TW" sz="2400">
                <a:latin typeface="Times New Roman" pitchFamily="18" charset="0"/>
                <a:ea typeface="Times New Roman" pitchFamily="18" charset="0"/>
              </a:rPr>
              <a:t> on a set </a:t>
            </a:r>
            <a:r>
              <a:rPr lang="en-US" altLang="zh-TW" sz="2400" b="1" i="1">
                <a:latin typeface="Times New Roman" pitchFamily="18" charset="0"/>
                <a:ea typeface="Times New Roman" pitchFamily="18" charset="0"/>
              </a:rPr>
              <a:t>A</a:t>
            </a:r>
            <a:r>
              <a:rPr lang="en-US" altLang="zh-TW" sz="2400">
                <a:latin typeface="Times New Roman" pitchFamily="18" charset="0"/>
                <a:ea typeface="Times New Roman" pitchFamily="18" charset="0"/>
              </a:rPr>
              <a:t> is called </a:t>
            </a:r>
            <a:r>
              <a:rPr lang="en-US" altLang="zh-TW" sz="2400" u="sng">
                <a:solidFill>
                  <a:srgbClr val="0066FF"/>
                </a:solidFill>
                <a:latin typeface="Times New Roman" pitchFamily="18" charset="0"/>
                <a:ea typeface="Times New Roman" pitchFamily="18" charset="0"/>
              </a:rPr>
              <a:t>reflexive</a:t>
            </a:r>
            <a:r>
              <a:rPr lang="en-US" altLang="zh-TW" sz="2400">
                <a:latin typeface="Times New Roman" pitchFamily="18" charset="0"/>
                <a:ea typeface="Times New Roman" pitchFamily="18" charset="0"/>
              </a:rPr>
              <a:t> if </a:t>
            </a:r>
            <a:r>
              <a:rPr lang="en-US" altLang="zh-TW" sz="2400" b="1">
                <a:latin typeface="Times New Roman" pitchFamily="18" charset="0"/>
                <a:ea typeface="Times New Roman" pitchFamily="18" charset="0"/>
              </a:rPr>
              <a:t>(</a:t>
            </a:r>
            <a:r>
              <a:rPr lang="en-US" altLang="zh-TW" sz="2400" b="1" i="1">
                <a:latin typeface="Times New Roman" pitchFamily="18" charset="0"/>
                <a:ea typeface="Times New Roman" pitchFamily="18" charset="0"/>
              </a:rPr>
              <a:t>a</a:t>
            </a:r>
            <a:r>
              <a:rPr lang="en-US" altLang="zh-TW" sz="2400">
                <a:latin typeface="Times New Roman" pitchFamily="18" charset="0"/>
                <a:ea typeface="Times New Roman" pitchFamily="18" charset="0"/>
              </a:rPr>
              <a:t>,</a:t>
            </a:r>
            <a:r>
              <a:rPr lang="en-US" altLang="zh-TW" sz="2400" b="1" i="1">
                <a:latin typeface="Times New Roman" pitchFamily="18" charset="0"/>
                <a:ea typeface="Times New Roman" pitchFamily="18" charset="0"/>
              </a:rPr>
              <a:t>a</a:t>
            </a:r>
            <a:r>
              <a:rPr lang="en-US" altLang="zh-TW" sz="2400" b="1">
                <a:latin typeface="Times New Roman" pitchFamily="18" charset="0"/>
                <a:ea typeface="Times New Roman" pitchFamily="18" charset="0"/>
              </a:rPr>
              <a:t>)</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for every </a:t>
            </a:r>
            <a:r>
              <a:rPr lang="en-US" altLang="zh-TW" sz="2400" b="1" i="1">
                <a:latin typeface="Times New Roman" pitchFamily="18" charset="0"/>
                <a:ea typeface="Times New Roman" pitchFamily="18" charset="0"/>
                <a:sym typeface="Symbol" pitchFamily="18" charset="2"/>
              </a:rPr>
              <a:t>a</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.i.e </a:t>
            </a:r>
            <a:r>
              <a:rPr lang="en-US" altLang="zh-TW" sz="2400">
                <a:latin typeface="Cambria Math" pitchFamily="18" charset="0"/>
                <a:ea typeface="Cambria Math" pitchFamily="18" charset="0"/>
                <a:sym typeface="Symbol" pitchFamily="18" charset="2"/>
              </a:rPr>
              <a:t>∀a((a,a)</a:t>
            </a:r>
            <a:r>
              <a:rPr lang="en-US" altLang="zh-TW" sz="2400">
                <a:latin typeface="Times New Roman" pitchFamily="18" charset="0"/>
                <a:ea typeface="Times New Roman" pitchFamily="18" charset="0"/>
                <a:sym typeface="Symbol" pitchFamily="18" charset="2"/>
              </a:rPr>
              <a:t> R)</a:t>
            </a:r>
            <a:endParaRPr lang="en-US" altLang="zh-TW" sz="2400">
              <a:latin typeface="Times New Roman" pitchFamily="18" charset="0"/>
              <a:ea typeface="Times New Roman" pitchFamily="18" charset="0"/>
              <a:sym typeface="Symbol" pitchFamily="18" charset="2"/>
            </a:endParaRPr>
          </a:p>
          <a:p>
            <a:pPr lvl="0" eaLnBrk="1" hangingPunct="1"/>
            <a:r>
              <a:rPr lang="en-US" altLang="zh-TW" sz="2400" b="1">
                <a:solidFill>
                  <a:srgbClr val="FF3300"/>
                </a:solidFill>
              </a:rPr>
              <a:t>Symmetric: </a:t>
            </a:r>
            <a:r>
              <a:rPr lang="en-US" altLang="zh-TW" sz="2400">
                <a:latin typeface="Times New Roman" pitchFamily="18" charset="0"/>
                <a:ea typeface="Times New Roman" pitchFamily="18" charset="0"/>
              </a:rPr>
              <a:t>A relation R on a set A is called symmetric if </a:t>
            </a:r>
            <a:r>
              <a:rPr lang="en-US" altLang="zh-TW" sz="2400">
                <a:latin typeface="Times New Roman" pitchFamily="18" charset="0"/>
                <a:ea typeface="Times New Roman" pitchFamily="18" charset="0"/>
                <a:sym typeface="Symbol" pitchFamily="18" charset="2"/>
              </a:rPr>
              <a:t>for a, bA, (a, b)R    </a:t>
            </a:r>
            <a:r>
              <a:rPr lang="en-US" altLang="zh-TW" sz="2400">
                <a:latin typeface="Times New Roman" pitchFamily="18" charset="0"/>
                <a:ea typeface="Times New Roman" pitchFamily="18" charset="0"/>
              </a:rPr>
              <a:t>(b, a)</a:t>
            </a:r>
            <a:r>
              <a:rPr lang="en-US" altLang="zh-TW" sz="2400">
                <a:latin typeface="Times New Roman" pitchFamily="18" charset="0"/>
                <a:ea typeface="Times New Roman" pitchFamily="18" charset="0"/>
                <a:sym typeface="Symbol" pitchFamily="18" charset="2"/>
              </a:rPr>
              <a:t>R.</a:t>
            </a:r>
            <a:r>
              <a:rPr lang="en-US" altLang="zh-TW" sz="2400">
                <a:latin typeface="Cambria Math" pitchFamily="18" charset="0"/>
                <a:sym typeface="Symbol" pitchFamily="18" charset="2"/>
              </a:rPr>
              <a:t> ∀a ∀b((a,b)</a:t>
            </a:r>
            <a:r>
              <a:rPr lang="en-US" altLang="zh-TW" sz="2400">
                <a:latin typeface="Times New Roman" pitchFamily="18" charset="0"/>
                <a:ea typeface="Times New Roman" pitchFamily="18" charset="0"/>
                <a:sym typeface="Symbol" pitchFamily="18" charset="2"/>
              </a:rPr>
              <a:t>R</a:t>
            </a:r>
            <a:r>
              <a:rPr lang="en-US" altLang="zh-TW" sz="2400">
                <a:latin typeface="Cambria Math" pitchFamily="18" charset="0"/>
                <a:sym typeface="Symbol" pitchFamily="18" charset="2"/>
              </a:rPr>
              <a:t>→(b,a)</a:t>
            </a:r>
            <a:r>
              <a:rPr lang="en-US" altLang="zh-TW" sz="2400">
                <a:latin typeface="Times New Roman" pitchFamily="18" charset="0"/>
                <a:ea typeface="Times New Roman" pitchFamily="18" charset="0"/>
                <a:sym typeface="Symbol" pitchFamily="18" charset="2"/>
              </a:rPr>
              <a:t>R)</a:t>
            </a:r>
            <a:endParaRPr lang="en-US" altLang="zh-TW" sz="2400">
              <a:latin typeface="Times New Roman" pitchFamily="18" charset="0"/>
              <a:ea typeface="Times New Roman" pitchFamily="18" charset="0"/>
              <a:sym typeface="Symbol" pitchFamily="18" charset="2"/>
            </a:endParaRPr>
          </a:p>
          <a:p>
            <a:pPr lvl="0" eaLnBrk="1" hangingPunct="1"/>
            <a:r>
              <a:rPr lang="en-US" altLang="zh-TW" sz="2400" b="1">
                <a:solidFill>
                  <a:srgbClr val="FF3300"/>
                </a:solidFill>
                <a:sym typeface="Symbol" pitchFamily="18" charset="2"/>
              </a:rPr>
              <a:t> Antisymmetric:</a:t>
            </a:r>
            <a:r>
              <a:rPr lang="en-US" altLang="zh-TW" sz="2400">
                <a:latin typeface="Times New Roman" pitchFamily="18" charset="0"/>
                <a:ea typeface="Times New Roman" pitchFamily="18" charset="0"/>
                <a:sym typeface="Symbol" pitchFamily="18" charset="2"/>
              </a:rPr>
              <a:t> A relation R on a set A </a:t>
            </a:r>
            <a:r>
              <a:rPr lang="en-US" altLang="zh-TW" sz="2400">
                <a:latin typeface="Times New Roman" pitchFamily="18" charset="0"/>
                <a:ea typeface="Times New Roman" pitchFamily="18" charset="0"/>
              </a:rPr>
              <a:t>is called </a:t>
            </a:r>
            <a:r>
              <a:rPr lang="en-US" altLang="zh-TW" sz="2400">
                <a:latin typeface="Times New Roman" pitchFamily="18" charset="0"/>
                <a:ea typeface="Times New Roman" pitchFamily="18" charset="0"/>
                <a:sym typeface="Symbol" pitchFamily="18" charset="2"/>
              </a:rPr>
              <a:t>antisymmetric   if for a, bA, (a, b)R and (b, a)R  a = b.</a:t>
            </a:r>
            <a:r>
              <a:rPr lang="en-US" altLang="zh-TW" sz="2400"/>
              <a:t> i.e., </a:t>
            </a:r>
            <a:r>
              <a:rPr lang="en-US" altLang="zh-TW" sz="2400">
                <a:latin typeface="Times New Roman" pitchFamily="18" charset="0"/>
                <a:ea typeface="Times New Roman" pitchFamily="18" charset="0"/>
              </a:rPr>
              <a:t>a≠b</a:t>
            </a:r>
            <a:r>
              <a:rPr lang="zh-TW" altLang="en-US" sz="2400">
                <a:latin typeface="Times New Roman" pitchFamily="18" charset="0"/>
                <a:ea typeface="Times New Roman" pitchFamily="18" charset="0"/>
              </a:rPr>
              <a:t> </a:t>
            </a:r>
            <a:r>
              <a:rPr lang="en-US" altLang="zh-TW" sz="2400">
                <a:latin typeface="Times New Roman" pitchFamily="18" charset="0"/>
                <a:ea typeface="Times New Roman" pitchFamily="18" charset="0"/>
              </a:rPr>
              <a:t>and (a,b)</a:t>
            </a:r>
            <a:r>
              <a:rPr lang="en-US" altLang="zh-TW" sz="2400">
                <a:latin typeface="Times New Roman" pitchFamily="18" charset="0"/>
                <a:ea typeface="Times New Roman" pitchFamily="18" charset="0"/>
                <a:sym typeface="Symbol" pitchFamily="18" charset="2"/>
              </a:rPr>
              <a:t>R(b, a)R</a:t>
            </a:r>
            <a:endParaRPr lang="en-US" altLang="zh-TW" sz="2400">
              <a:latin typeface="Times New Roman" pitchFamily="18" charset="0"/>
              <a:ea typeface="Times New Roman" pitchFamily="18" charset="0"/>
              <a:sym typeface="Symbol" pitchFamily="18" charset="2"/>
            </a:endParaRPr>
          </a:p>
          <a:p>
            <a:pPr lvl="0" eaLnBrk="1" hangingPunct="1"/>
            <a:r>
              <a:rPr lang="en-US" altLang="zh-TW" sz="2800" b="1">
                <a:solidFill>
                  <a:srgbClr val="FF3300"/>
                </a:solidFill>
              </a:rPr>
              <a:t>Transitive:</a:t>
            </a:r>
            <a:r>
              <a:rPr lang="en-US" altLang="zh-TW" sz="2800"/>
              <a:t> </a:t>
            </a:r>
            <a:r>
              <a:rPr lang="en-US" altLang="zh-TW" sz="2400">
                <a:latin typeface="Times New Roman" pitchFamily="18" charset="0"/>
                <a:ea typeface="Times New Roman" pitchFamily="18" charset="0"/>
                <a:sym typeface="Symbol" pitchFamily="18" charset="2"/>
              </a:rPr>
              <a:t>A relation R on a set A is called transitive if for a, b, c A, (a, b)R and (b, c)R  (a, c)R.</a:t>
            </a:r>
            <a:br>
              <a:rPr lang="en-US" altLang="zh-TW" sz="2400">
                <a:latin typeface="Times New Roman" pitchFamily="18" charset="0"/>
                <a:ea typeface="Times New Roman" pitchFamily="18" charset="0"/>
                <a:sym typeface="Symbol" pitchFamily="18" charset="2"/>
              </a:rPr>
            </a:br>
            <a:endParaRPr lang="en-US" altLang="zh-TW" sz="2400">
              <a:latin typeface="Times New Roman" pitchFamily="18" charset="0"/>
              <a:ea typeface="Times New Roman" pitchFamily="18" charset="0"/>
              <a:sym typeface="Symbol" pitchFamily="18" charset="2"/>
            </a:endParaRPr>
          </a:p>
          <a:p>
            <a:pPr lvl="0" algn="just"/>
            <a:endParaRPr lang="en-US" altLang="en-US" sz="2400">
              <a:latin typeface="Times New Roman" pitchFamily="18" charset="0"/>
              <a:ea typeface="Times New Roman" pitchFamily="18" charset="0"/>
            </a:endParaRPr>
          </a:p>
        </p:txBody>
      </p:sp>
      <p:sp>
        <p:nvSpPr>
          <p:cNvPr id="40963"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8129D7E7-29B2-4BEA-A004-73692A487B82}" type="slidenum">
              <a:rPr lang="en-US" altLang="en-US" sz="1400">
                <a:latin typeface="Arial"/>
              </a:rPr>
              <a:t>71</a:t>
            </a:fld>
            <a:endParaRPr lang="en-US" altLang="en-US" sz="1400">
              <a:latin typeface="Arial"/>
            </a:endParaRP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1986" name="Title 1" title=""/>
          <p:cNvSpPr>
            <a:spLocks noGrp="1"/>
          </p:cNvSpPr>
          <p:nvPr>
            <p:ph type="title"/>
          </p:nvPr>
        </p:nvSpPr>
        <p:spPr>
          <a:xfrm>
            <a:off x="533400" y="381000"/>
            <a:ext cx="8229600" cy="6096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r>
              <a:t>Activity</a:t>
            </a:r>
          </a:p>
        </p:txBody>
      </p:sp>
      <p:sp>
        <p:nvSpPr>
          <p:cNvPr id="41987" name="Content Placeholder 2" title=""/>
          <p:cNvSpPr>
            <a:spLocks noGrp="1"/>
          </p:cNvSpPr>
          <p:nvPr>
            <p:ph idx="1"/>
          </p:nvPr>
        </p:nvSpPr>
        <p:spPr>
          <a:xfrm>
            <a:off x="228600" y="1143000"/>
            <a:ext cx="8763000" cy="5105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buNone/>
            </a:pPr>
            <a:r>
              <a:rPr lang="en-US" altLang="en-US" sz="2400">
                <a:latin typeface="Times New Roman" pitchFamily="18" charset="0"/>
                <a:ea typeface="Times New Roman" pitchFamily="18" charset="0"/>
              </a:rPr>
              <a:t>i.Let A = {0, 1, 2, 3} and define relations R, S, and T on A as follows:R = {(0, 0), (0, 1), (0, 3),(1, 0), (1, 1), (2, 2), (3, 0),(3, 3)},</a:t>
            </a:r>
            <a:endParaRPr lang="en-US" altLang="en-US" sz="2400">
              <a:latin typeface="Times New Roman" pitchFamily="18" charset="0"/>
              <a:ea typeface="Times New Roman" pitchFamily="18" charset="0"/>
            </a:endParaRPr>
          </a:p>
          <a:p>
            <a:pPr lvl="0" algn="just">
              <a:buNone/>
            </a:pPr>
            <a:r>
              <a:rPr lang="en-US" altLang="en-US" sz="2400">
                <a:latin typeface="Times New Roman" pitchFamily="18" charset="0"/>
                <a:ea typeface="Times New Roman" pitchFamily="18" charset="0"/>
              </a:rPr>
              <a:t>     S = {(0, 0), (0, 2), (0, 3), (2, 3)},T = {(0, 1), (2, 3)}.</a:t>
            </a:r>
            <a:endParaRPr lang="en-US" altLang="en-US" sz="2400">
              <a:latin typeface="Times New Roman" pitchFamily="18" charset="0"/>
              <a:ea typeface="Times New Roman" pitchFamily="18" charset="0"/>
            </a:endParaRPr>
          </a:p>
          <a:p>
            <a:pPr lvl="0" algn="just">
              <a:buNone/>
            </a:pPr>
            <a:r>
              <a:rPr lang="en-US" altLang="en-US" sz="2400">
                <a:latin typeface="Times New Roman" pitchFamily="18" charset="0"/>
                <a:ea typeface="Times New Roman" pitchFamily="18" charset="0"/>
              </a:rPr>
              <a:t>      a. Is R reflexive? symmetric? transitive?</a:t>
            </a:r>
            <a:endParaRPr lang="en-US" altLang="en-US" sz="2400">
              <a:latin typeface="Times New Roman" pitchFamily="18" charset="0"/>
              <a:ea typeface="Times New Roman" pitchFamily="18" charset="0"/>
            </a:endParaRPr>
          </a:p>
          <a:p>
            <a:pPr lvl="0" algn="just">
              <a:buNone/>
            </a:pPr>
            <a:r>
              <a:rPr lang="en-US" altLang="en-US" sz="2400">
                <a:latin typeface="Times New Roman" pitchFamily="18" charset="0"/>
                <a:ea typeface="Times New Roman" pitchFamily="18" charset="0"/>
              </a:rPr>
              <a:t>       b. Is S reflexive? symmetric? transitive?</a:t>
            </a:r>
            <a:endParaRPr lang="en-US" altLang="en-US" sz="2400">
              <a:latin typeface="Times New Roman" pitchFamily="18" charset="0"/>
              <a:ea typeface="Times New Roman" pitchFamily="18" charset="0"/>
            </a:endParaRPr>
          </a:p>
          <a:p>
            <a:pPr lvl="0" algn="just">
              <a:buNone/>
            </a:pPr>
            <a:r>
              <a:rPr lang="en-US" altLang="en-US" sz="2400">
                <a:latin typeface="Times New Roman" pitchFamily="18" charset="0"/>
                <a:ea typeface="Times New Roman" pitchFamily="18" charset="0"/>
              </a:rPr>
              <a:t>       c. Is T reflexive? symmetric? transitive?</a:t>
            </a:r>
            <a:endParaRPr lang="en-US" altLang="en-US" sz="2400">
              <a:latin typeface="Times New Roman" pitchFamily="18" charset="0"/>
              <a:ea typeface="Times New Roman" pitchFamily="18" charset="0"/>
            </a:endParaRPr>
          </a:p>
          <a:p>
            <a:pPr lvl="0" algn="just">
              <a:buNone/>
            </a:pPr>
            <a:r>
              <a:rPr lang="en-US" altLang="en-US" sz="2400">
                <a:latin typeface="Times New Roman" pitchFamily="18" charset="0"/>
                <a:ea typeface="Times New Roman" pitchFamily="18" charset="0"/>
              </a:rPr>
              <a:t>ii.</a:t>
            </a:r>
            <a:r>
              <a:rPr lang="en-US" altLang="en-US" sz="2400"/>
              <a:t> </a:t>
            </a:r>
            <a:r>
              <a:rPr lang="en-US" altLang="en-US" sz="2400">
                <a:latin typeface="Times New Roman" pitchFamily="18" charset="0"/>
                <a:ea typeface="Times New Roman" pitchFamily="18" charset="0"/>
              </a:rPr>
              <a:t>Define a relation R on the integers by aRb if </a:t>
            </a:r>
            <a:r>
              <a:rPr lang="en-GB" altLang="en-US" sz="2400"/>
              <a:t>a</a:t>
            </a:r>
            <a:r>
              <a:rPr lang="en-GB" altLang="en-US" sz="2400" baseline="30000"/>
              <a:t>2</a:t>
            </a:r>
            <a:r>
              <a:rPr lang="en-GB" altLang="en-US" sz="2400"/>
              <a:t>-b</a:t>
            </a:r>
            <a:r>
              <a:rPr lang="en-GB" altLang="en-US" sz="2400" baseline="30000"/>
              <a:t>2</a:t>
            </a:r>
            <a:r>
              <a:rPr lang="en-US" altLang="en-US" sz="2400">
                <a:latin typeface="Times New Roman" pitchFamily="18" charset="0"/>
                <a:ea typeface="Times New Roman" pitchFamily="18" charset="0"/>
              </a:rPr>
              <a:t>≤ 3.List the properties satisfied by R.</a:t>
            </a:r>
            <a:endParaRPr lang="en-US" altLang="en-US" sz="2400">
              <a:latin typeface="Times New Roman" pitchFamily="18" charset="0"/>
              <a:ea typeface="Times New Roman" pitchFamily="18" charset="0"/>
            </a:endParaRPr>
          </a:p>
          <a:p>
            <a:pPr lvl="0" algn="just">
              <a:buNone/>
            </a:pPr>
            <a:r>
              <a:rPr lang="en-US" altLang="en-US" sz="2400">
                <a:latin typeface="Times New Roman" pitchFamily="18" charset="0"/>
                <a:ea typeface="Times New Roman" pitchFamily="18" charset="0"/>
              </a:rPr>
              <a:t>iii. Check whether the following relation is reflexive? Symmetric or transitive?</a:t>
            </a:r>
            <a:endParaRPr lang="en-US" altLang="en-US" sz="2400">
              <a:latin typeface="Times New Roman" pitchFamily="18" charset="0"/>
              <a:ea typeface="Times New Roman" pitchFamily="18" charset="0"/>
            </a:endParaRPr>
          </a:p>
          <a:p>
            <a:pPr lvl="0" algn="just">
              <a:buNone/>
            </a:pPr>
            <a:r>
              <a:rPr lang="en-US" altLang="en-US" sz="2400">
                <a:latin typeface="Times New Roman" pitchFamily="18" charset="0"/>
                <a:ea typeface="Times New Roman" pitchFamily="18" charset="0"/>
              </a:rPr>
              <a:t>             ab</a:t>
            </a:r>
            <a:r>
              <a:rPr lang="en-US" altLang="en-US" sz="2400">
                <a:latin typeface="Times New Roman" pitchFamily="18" charset="0"/>
                <a:ea typeface="Cambria Math" pitchFamily="18" charset="0"/>
              </a:rPr>
              <a:t>≥0</a:t>
            </a:r>
            <a:endParaRPr lang="en-US" altLang="en-US" sz="2400">
              <a:latin typeface="Times New Roman" pitchFamily="18" charset="0"/>
              <a:ea typeface="Times New Roman" pitchFamily="18" charset="0"/>
            </a:endParaRPr>
          </a:p>
        </p:txBody>
      </p:sp>
      <p:sp>
        <p:nvSpPr>
          <p:cNvPr id="41988"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8DC0A5E5-164D-4B11-9E0F-7F2DD3D5DB99}" type="slidenum">
              <a:rPr lang="en-US" altLang="en-US" sz="1400">
                <a:latin typeface="Arial"/>
              </a:rPr>
              <a:t>72</a:t>
            </a:fld>
            <a:endParaRPr lang="en-US" altLang="en-US" sz="1400">
              <a:latin typeface="Arial"/>
            </a:endParaRP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3010" name="Title 1" title=""/>
          <p:cNvSpPr>
            <a:spLocks noGrp="1"/>
          </p:cNvSpPr>
          <p:nvPr>
            <p:ph type="title"/>
          </p:nvPr>
        </p:nvSpPr>
        <p:spPr>
          <a:xfrm>
            <a:off x="457200" y="838200"/>
            <a:ext cx="8229600" cy="381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r>
              <a:rPr lang="en-US" altLang="zh-TW" sz="2800" b="1" u="sng">
                <a:solidFill>
                  <a:srgbClr val="008000"/>
                </a:solidFill>
              </a:rPr>
              <a:t>Combining Relations</a:t>
            </a:r>
            <a:br>
              <a:rPr lang="zh-TW" altLang="en-US" sz="2800" b="1" u="sng">
                <a:solidFill>
                  <a:srgbClr val="008000"/>
                </a:solidFill>
              </a:rPr>
            </a:br>
            <a:endParaRPr lang="en-US" altLang="en-US" sz="2800"/>
          </a:p>
        </p:txBody>
      </p:sp>
      <p:sp>
        <p:nvSpPr>
          <p:cNvPr id="43011" name="Content Placeholder 2" title=""/>
          <p:cNvSpPr>
            <a:spLocks noGrp="1"/>
          </p:cNvSpPr>
          <p:nvPr>
            <p:ph idx="1"/>
          </p:nvPr>
        </p:nvSpPr>
        <p:spPr>
          <a:xfrm>
            <a:off x="457200" y="1219200"/>
            <a:ext cx="8229600" cy="4906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r>
              <a:rPr lang="en-US" altLang="zh-TW" b="1" i="1">
                <a:latin typeface="Times New Roman" pitchFamily="18" charset="0"/>
              </a:rPr>
              <a:t>R</a:t>
            </a:r>
            <a:r>
              <a:rPr lang="en-US" altLang="zh-TW" b="1" baseline="-25000">
                <a:latin typeface="Times New Roman" pitchFamily="18" charset="0"/>
              </a:rPr>
              <a:t>1 </a:t>
            </a:r>
            <a:r>
              <a:rPr lang="en-US" altLang="zh-TW" b="1">
                <a:latin typeface="Times New Roman" pitchFamily="18" charset="0"/>
                <a:ea typeface="AR MinchoL JIS" pitchFamily="49" charset="-128"/>
              </a:rPr>
              <a:t>∪ </a:t>
            </a:r>
            <a:r>
              <a:rPr lang="en-US" altLang="zh-TW" b="1" i="1">
                <a:latin typeface="Times New Roman" pitchFamily="18" charset="0"/>
                <a:ea typeface="AR MinchoL JIS" pitchFamily="49" charset="-128"/>
              </a:rPr>
              <a:t>R</a:t>
            </a:r>
            <a:r>
              <a:rPr lang="en-US" altLang="zh-TW" b="1" baseline="-25000">
                <a:latin typeface="Times New Roman" pitchFamily="18" charset="0"/>
              </a:rPr>
              <a:t>2</a:t>
            </a:r>
            <a:endParaRPr lang="en-US" altLang="zh-TW" b="1" baseline="-25000">
              <a:latin typeface="Times New Roman" pitchFamily="18" charset="0"/>
            </a:endParaRPr>
          </a:p>
          <a:p>
            <a:pPr lvl="0" eaLnBrk="1" hangingPunct="1"/>
            <a:r>
              <a:rPr lang="en-US" altLang="zh-TW" b="1" i="1">
                <a:latin typeface="Times New Roman" pitchFamily="18" charset="0"/>
                <a:ea typeface="AR MinchoL JIS" pitchFamily="49" charset="-128"/>
              </a:rPr>
              <a:t>R</a:t>
            </a:r>
            <a:r>
              <a:rPr lang="en-US" altLang="zh-TW" b="1" baseline="-25000">
                <a:latin typeface="Times New Roman" pitchFamily="18" charset="0"/>
              </a:rPr>
              <a:t>1</a:t>
            </a:r>
            <a:r>
              <a:rPr lang="en-US" altLang="zh-TW" baseline="-25000">
                <a:latin typeface="Times New Roman" pitchFamily="18" charset="0"/>
              </a:rPr>
              <a:t> </a:t>
            </a:r>
            <a:r>
              <a:rPr lang="en-US" altLang="zh-TW" b="1">
                <a:latin typeface="Times New Roman" pitchFamily="18" charset="0"/>
                <a:ea typeface="AR MinchoL JIS" pitchFamily="49" charset="-128"/>
              </a:rPr>
              <a:t>∩ </a:t>
            </a:r>
            <a:r>
              <a:rPr lang="en-US" altLang="zh-TW" b="1" i="1">
                <a:latin typeface="Times New Roman" pitchFamily="18" charset="0"/>
                <a:ea typeface="AR MinchoL JIS" pitchFamily="49" charset="-128"/>
              </a:rPr>
              <a:t>R</a:t>
            </a:r>
            <a:r>
              <a:rPr lang="en-US" altLang="zh-TW" b="1" baseline="-25000">
                <a:latin typeface="Times New Roman" pitchFamily="18" charset="0"/>
              </a:rPr>
              <a:t>2</a:t>
            </a:r>
            <a:endParaRPr lang="en-US" altLang="zh-TW" b="1" baseline="-25000">
              <a:latin typeface="Times New Roman" pitchFamily="18" charset="0"/>
            </a:endParaRPr>
          </a:p>
          <a:p>
            <a:pPr lvl="0" eaLnBrk="1" hangingPunct="1"/>
            <a:r>
              <a:rPr lang="en-US" altLang="zh-TW" b="1" i="1">
                <a:latin typeface="Times New Roman" pitchFamily="18" charset="0"/>
                <a:ea typeface="AR MinchoL JIS" pitchFamily="49" charset="-128"/>
              </a:rPr>
              <a:t>R</a:t>
            </a:r>
            <a:r>
              <a:rPr lang="en-US" altLang="zh-TW" b="1" baseline="-25000">
                <a:latin typeface="Times New Roman" pitchFamily="18" charset="0"/>
              </a:rPr>
              <a:t>1</a:t>
            </a:r>
            <a:r>
              <a:rPr lang="en-US" altLang="zh-TW" b="1">
                <a:latin typeface="Times New Roman" pitchFamily="18" charset="0"/>
                <a:ea typeface="AR MinchoL JIS" pitchFamily="49" charset="-128"/>
              </a:rPr>
              <a:t> </a:t>
            </a:r>
            <a:r>
              <a:rPr lang="zh-TW" altLang="en-US" b="1">
                <a:latin typeface="Times New Roman" pitchFamily="18" charset="0"/>
              </a:rPr>
              <a:t>－ </a:t>
            </a:r>
            <a:r>
              <a:rPr lang="en-US" altLang="zh-TW" b="1" i="1">
                <a:latin typeface="Times New Roman" pitchFamily="18" charset="0"/>
              </a:rPr>
              <a:t>R</a:t>
            </a:r>
            <a:r>
              <a:rPr lang="en-US" altLang="zh-TW" b="1" baseline="-25000">
                <a:latin typeface="Times New Roman" pitchFamily="18" charset="0"/>
              </a:rPr>
              <a:t>2</a:t>
            </a:r>
            <a:endParaRPr lang="en-US" altLang="zh-TW" b="1" baseline="-25000">
              <a:latin typeface="Times New Roman" pitchFamily="18" charset="0"/>
            </a:endParaRPr>
          </a:p>
          <a:p>
            <a:pPr lvl="0" eaLnBrk="1" hangingPunct="1"/>
            <a:r>
              <a:rPr lang="en-US" altLang="zh-TW" b="1" i="1">
                <a:latin typeface="Times New Roman" pitchFamily="18" charset="0"/>
              </a:rPr>
              <a:t>R</a:t>
            </a:r>
            <a:r>
              <a:rPr lang="en-US" altLang="zh-TW" b="1" baseline="-25000">
                <a:latin typeface="Times New Roman" pitchFamily="18" charset="0"/>
              </a:rPr>
              <a:t>2</a:t>
            </a:r>
            <a:r>
              <a:rPr lang="en-US" altLang="zh-TW" b="1">
                <a:latin typeface="Times New Roman" pitchFamily="18" charset="0"/>
              </a:rPr>
              <a:t> </a:t>
            </a:r>
            <a:r>
              <a:rPr lang="zh-TW" altLang="en-US" b="1">
                <a:latin typeface="Times New Roman" pitchFamily="18" charset="0"/>
              </a:rPr>
              <a:t>－ </a:t>
            </a:r>
            <a:r>
              <a:rPr lang="en-US" altLang="zh-TW" b="1" i="1">
                <a:latin typeface="Times New Roman" pitchFamily="18" charset="0"/>
              </a:rPr>
              <a:t>R</a:t>
            </a:r>
            <a:r>
              <a:rPr lang="en-US" altLang="zh-TW" b="1" baseline="-25000">
                <a:latin typeface="Times New Roman" pitchFamily="18" charset="0"/>
              </a:rPr>
              <a:t>1</a:t>
            </a:r>
            <a:endParaRPr lang="en-US" altLang="zh-TW" b="1" baseline="-25000">
              <a:latin typeface="Times New Roman" pitchFamily="18" charset="0"/>
            </a:endParaRPr>
          </a:p>
          <a:p>
            <a:pPr lvl="0" eaLnBrk="1" hangingPunct="1"/>
            <a:r>
              <a:rPr lang="en-US" altLang="zh-TW" b="1" i="1">
                <a:latin typeface="Times New Roman" pitchFamily="18" charset="0"/>
              </a:rPr>
              <a:t>R</a:t>
            </a:r>
            <a:r>
              <a:rPr lang="en-US" altLang="zh-TW" b="1" baseline="-25000">
                <a:latin typeface="Times New Roman" pitchFamily="18" charset="0"/>
              </a:rPr>
              <a:t>1</a:t>
            </a:r>
            <a:r>
              <a:rPr lang="en-US" altLang="zh-TW" b="1">
                <a:latin typeface="Times New Roman" pitchFamily="18" charset="0"/>
                <a:sym typeface="Symbol" pitchFamily="18" charset="2"/>
              </a:rPr>
              <a:t> </a:t>
            </a:r>
            <a:r>
              <a:rPr lang="en-US" altLang="zh-TW" b="1" i="1">
                <a:latin typeface="Times New Roman" pitchFamily="18" charset="0"/>
                <a:sym typeface="Symbol" pitchFamily="18" charset="2"/>
              </a:rPr>
              <a:t>R</a:t>
            </a:r>
            <a:r>
              <a:rPr lang="en-US" altLang="zh-TW" b="1" baseline="-25000">
                <a:latin typeface="Times New Roman" pitchFamily="18" charset="0"/>
                <a:sym typeface="Symbol" pitchFamily="18" charset="2"/>
              </a:rPr>
              <a:t>2</a:t>
            </a:r>
            <a:endParaRPr lang="en-US" altLang="en-US"/>
          </a:p>
          <a:p>
            <a:pPr lvl="0"/>
            <a:endParaRPr lang="en-US" altLang="en-US"/>
          </a:p>
        </p:txBody>
      </p:sp>
      <p:sp>
        <p:nvSpPr>
          <p:cNvPr id="43012"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1B594AD9-2C26-4BE7-8BE9-5BDE710E4881}" type="slidenum">
              <a:rPr lang="en-US" altLang="en-US" sz="1400">
                <a:latin typeface="Arial"/>
              </a:rPr>
              <a:t>73</a:t>
            </a:fld>
            <a:endParaRPr lang="en-US" altLang="en-US" sz="1400">
              <a:latin typeface="Arial"/>
            </a:endParaRP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4034" name="Content Placeholder 2" title=""/>
          <p:cNvSpPr>
            <a:spLocks noGrp="1"/>
          </p:cNvSpPr>
          <p:nvPr>
            <p:ph idx="1"/>
          </p:nvPr>
        </p:nvSpPr>
        <p:spPr>
          <a:xfrm>
            <a:off x="228600" y="914400"/>
            <a:ext cx="8229600"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eaLnBrk="1" hangingPunct="1">
              <a:buFont typeface="Wingdings" pitchFamily="2" charset="2"/>
              <a:buNone/>
            </a:pPr>
            <a:r>
              <a:rPr lang="en-US" altLang="zh-TW" sz="2400">
                <a:latin typeface="Times New Roman" pitchFamily="18" charset="0"/>
                <a:ea typeface="Times New Roman" pitchFamily="18" charset="0"/>
              </a:rPr>
              <a:t>     Let </a:t>
            </a:r>
            <a:r>
              <a:rPr lang="en-US" altLang="zh-TW" sz="2400" b="1" i="1">
                <a:latin typeface="Times New Roman" pitchFamily="18" charset="0"/>
                <a:ea typeface="Times New Roman" pitchFamily="18" charset="0"/>
              </a:rPr>
              <a:t>A</a:t>
            </a:r>
            <a:r>
              <a:rPr lang="en-US" altLang="zh-TW" sz="2400">
                <a:latin typeface="Times New Roman" pitchFamily="18" charset="0"/>
                <a:ea typeface="Times New Roman" pitchFamily="18" charset="0"/>
              </a:rPr>
              <a:t> = {1, 2, 3} and </a:t>
            </a:r>
            <a:r>
              <a:rPr lang="en-US" altLang="zh-TW" sz="2400" b="1" i="1">
                <a:latin typeface="Times New Roman" pitchFamily="18" charset="0"/>
                <a:ea typeface="Times New Roman" pitchFamily="18" charset="0"/>
              </a:rPr>
              <a:t>B</a:t>
            </a:r>
            <a:r>
              <a:rPr lang="en-US" altLang="zh-TW" sz="2400">
                <a:latin typeface="Times New Roman" pitchFamily="18" charset="0"/>
                <a:ea typeface="Times New Roman" pitchFamily="18" charset="0"/>
              </a:rPr>
              <a:t> = {1, 2, 3, 4}.The relation </a:t>
            </a:r>
            <a:r>
              <a:rPr lang="en-US" altLang="zh-TW" sz="2400" b="1" i="1">
                <a:latin typeface="Times New Roman" pitchFamily="18" charset="0"/>
                <a:ea typeface="Times New Roman" pitchFamily="18" charset="0"/>
              </a:rPr>
              <a:t>R</a:t>
            </a:r>
            <a:r>
              <a:rPr lang="en-US" altLang="zh-TW" sz="2400" b="1" baseline="-25000">
                <a:latin typeface="Times New Roman" pitchFamily="18" charset="0"/>
                <a:ea typeface="Times New Roman" pitchFamily="18" charset="0"/>
              </a:rPr>
              <a:t>1</a:t>
            </a:r>
            <a:r>
              <a:rPr lang="en-US" altLang="zh-TW" sz="2400" b="1">
                <a:latin typeface="Times New Roman" pitchFamily="18" charset="0"/>
                <a:ea typeface="Times New Roman" pitchFamily="18" charset="0"/>
              </a:rPr>
              <a:t> </a:t>
            </a:r>
            <a:r>
              <a:rPr lang="en-US" altLang="zh-TW" sz="2400">
                <a:latin typeface="Times New Roman" pitchFamily="18" charset="0"/>
                <a:ea typeface="Times New Roman" pitchFamily="18" charset="0"/>
              </a:rPr>
              <a:t>={(1,1), (2,2), (3,3)} and </a:t>
            </a:r>
            <a:r>
              <a:rPr lang="en-US" altLang="zh-TW" sz="2400" b="1" i="1">
                <a:latin typeface="Times New Roman" pitchFamily="18" charset="0"/>
                <a:ea typeface="Times New Roman" pitchFamily="18" charset="0"/>
              </a:rPr>
              <a:t>R</a:t>
            </a:r>
            <a:r>
              <a:rPr lang="en-US" altLang="zh-TW" sz="2400" baseline="-25000">
                <a:latin typeface="Times New Roman" pitchFamily="18" charset="0"/>
                <a:ea typeface="Times New Roman" pitchFamily="18" charset="0"/>
              </a:rPr>
              <a:t>2</a:t>
            </a:r>
            <a:r>
              <a:rPr lang="en-US" altLang="zh-TW" sz="2400">
                <a:latin typeface="Times New Roman" pitchFamily="18" charset="0"/>
                <a:ea typeface="Times New Roman" pitchFamily="18" charset="0"/>
              </a:rPr>
              <a:t> = {(1,1), (1,2), (1,3), (1,4)} can be combined to obtain</a:t>
            </a:r>
            <a:endParaRPr lang="en-US" altLang="zh-TW" sz="2400">
              <a:latin typeface="Times New Roman" pitchFamily="18" charset="0"/>
              <a:ea typeface="Times New Roman" pitchFamily="18" charset="0"/>
            </a:endParaRPr>
          </a:p>
          <a:p>
            <a:pPr lvl="0" algn="just" eaLnBrk="1" hangingPunct="1">
              <a:buFont typeface="Wingdings" pitchFamily="2" charset="2"/>
              <a:buNone/>
            </a:pP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 </a:t>
            </a:r>
            <a:r>
              <a:rPr lang="en-US" altLang="zh-TW" sz="2400" b="1" i="1">
                <a:latin typeface="Times New Roman" pitchFamily="18" charset="0"/>
                <a:ea typeface="Times New Roman" pitchFamily="18" charset="0"/>
              </a:rPr>
              <a:t>R</a:t>
            </a:r>
            <a:r>
              <a:rPr lang="en-US" altLang="zh-TW" sz="2400" b="1" baseline="-25000">
                <a:latin typeface="Times New Roman" pitchFamily="18" charset="0"/>
                <a:ea typeface="Times New Roman" pitchFamily="18" charset="0"/>
              </a:rPr>
              <a:t>1 </a:t>
            </a:r>
            <a:r>
              <a:rPr lang="en-US" altLang="zh-TW" sz="2400" b="1">
                <a:latin typeface="Times New Roman" pitchFamily="18" charset="0"/>
                <a:ea typeface="AR MinchoL JIS" pitchFamily="49" charset="-128"/>
              </a:rPr>
              <a:t>∪ </a:t>
            </a:r>
            <a:r>
              <a:rPr lang="en-US" altLang="zh-TW" sz="2400" b="1" i="1">
                <a:latin typeface="Times New Roman" pitchFamily="18" charset="0"/>
                <a:ea typeface="AR MinchoL JIS" pitchFamily="49" charset="-128"/>
              </a:rPr>
              <a:t>R</a:t>
            </a:r>
            <a:r>
              <a:rPr lang="en-US" altLang="zh-TW" sz="2400" b="1" baseline="-25000">
                <a:latin typeface="Times New Roman" pitchFamily="18" charset="0"/>
                <a:ea typeface="Times New Roman" pitchFamily="18" charset="0"/>
              </a:rPr>
              <a:t>2</a:t>
            </a:r>
            <a:r>
              <a:rPr lang="en-US" altLang="zh-TW" sz="2400">
                <a:latin typeface="Times New Roman" pitchFamily="18" charset="0"/>
                <a:ea typeface="AR MinchoL JIS" pitchFamily="49" charset="-128"/>
              </a:rPr>
              <a:t> = {(1,1</a:t>
            </a:r>
            <a:r>
              <a:rPr lang="en-US" altLang="zh-TW" sz="2400">
                <a:latin typeface="Times New Roman" pitchFamily="18" charset="0"/>
                <a:ea typeface="Times New Roman" pitchFamily="18" charset="0"/>
              </a:rPr>
              <a:t>), (2,2), (3,3), (1,2), (1,3), (1,4)} </a:t>
            </a:r>
            <a:endParaRPr lang="en-US" altLang="zh-TW" sz="2400">
              <a:latin typeface="Times New Roman" pitchFamily="18" charset="0"/>
              <a:ea typeface="AR MinchoL JIS" pitchFamily="49" charset="-128"/>
            </a:endParaRPr>
          </a:p>
          <a:p>
            <a:pPr lvl="0" algn="just" eaLnBrk="1" hangingPunct="1">
              <a:buFont typeface="Wingdings" pitchFamily="2" charset="2"/>
              <a:buNone/>
            </a:pPr>
            <a:r>
              <a:rPr lang="en-US" altLang="zh-TW" sz="2400">
                <a:latin typeface="Times New Roman" pitchFamily="18" charset="0"/>
                <a:ea typeface="AR MinchoL JIS" pitchFamily="49" charset="-128"/>
              </a:rPr>
              <a:t>       </a:t>
            </a:r>
            <a:r>
              <a:rPr lang="en-US" altLang="zh-TW" sz="2400" b="1" i="1">
                <a:latin typeface="Times New Roman" pitchFamily="18" charset="0"/>
                <a:ea typeface="AR MinchoL JIS" pitchFamily="49" charset="-128"/>
              </a:rPr>
              <a:t>R</a:t>
            </a:r>
            <a:r>
              <a:rPr lang="en-US" altLang="zh-TW" sz="2400" b="1" baseline="-25000">
                <a:latin typeface="Times New Roman" pitchFamily="18" charset="0"/>
                <a:ea typeface="Times New Roman" pitchFamily="18" charset="0"/>
              </a:rPr>
              <a:t>1</a:t>
            </a:r>
            <a:r>
              <a:rPr lang="en-US" altLang="zh-TW" sz="2400" baseline="-25000">
                <a:latin typeface="Times New Roman" pitchFamily="18" charset="0"/>
                <a:ea typeface="Times New Roman" pitchFamily="18" charset="0"/>
              </a:rPr>
              <a:t> </a:t>
            </a:r>
            <a:r>
              <a:rPr lang="en-US" altLang="zh-TW" sz="2400" b="1">
                <a:latin typeface="Times New Roman" pitchFamily="18" charset="0"/>
                <a:ea typeface="AR MinchoL JIS" pitchFamily="49" charset="-128"/>
              </a:rPr>
              <a:t>∩ </a:t>
            </a:r>
            <a:r>
              <a:rPr lang="en-US" altLang="zh-TW" sz="2400" b="1" i="1">
                <a:latin typeface="Times New Roman" pitchFamily="18" charset="0"/>
                <a:ea typeface="AR MinchoL JIS" pitchFamily="49" charset="-128"/>
              </a:rPr>
              <a:t>R</a:t>
            </a:r>
            <a:r>
              <a:rPr lang="en-US" altLang="zh-TW" sz="2400" b="1" baseline="-25000">
                <a:latin typeface="Times New Roman" pitchFamily="18" charset="0"/>
                <a:ea typeface="Times New Roman" pitchFamily="18" charset="0"/>
              </a:rPr>
              <a:t>2</a:t>
            </a:r>
            <a:r>
              <a:rPr lang="en-US" altLang="zh-TW" sz="2400">
                <a:latin typeface="Times New Roman" pitchFamily="18" charset="0"/>
                <a:ea typeface="AR MinchoL JIS" pitchFamily="49" charset="-128"/>
              </a:rPr>
              <a:t> = {(1,1)}</a:t>
            </a:r>
            <a:endParaRPr lang="en-US" altLang="zh-TW" sz="2400">
              <a:latin typeface="Times New Roman" pitchFamily="18" charset="0"/>
              <a:ea typeface="AR MinchoL JIS" pitchFamily="49" charset="-128"/>
            </a:endParaRPr>
          </a:p>
          <a:p>
            <a:pPr lvl="0" algn="just" eaLnBrk="1" hangingPunct="1">
              <a:buFont typeface="Wingdings" pitchFamily="2" charset="2"/>
              <a:buNone/>
            </a:pPr>
            <a:r>
              <a:rPr lang="en-US" altLang="zh-TW" sz="2400">
                <a:latin typeface="Times New Roman" pitchFamily="18" charset="0"/>
                <a:ea typeface="AR MinchoL JIS" pitchFamily="49" charset="-128"/>
              </a:rPr>
              <a:t>       </a:t>
            </a:r>
            <a:r>
              <a:rPr lang="en-US" altLang="zh-TW" sz="2400" b="1" i="1">
                <a:latin typeface="Times New Roman" pitchFamily="18" charset="0"/>
                <a:ea typeface="AR MinchoL JIS" pitchFamily="49" charset="-128"/>
              </a:rPr>
              <a:t>R</a:t>
            </a:r>
            <a:r>
              <a:rPr lang="en-US" altLang="zh-TW" sz="2400" b="1" baseline="-25000">
                <a:latin typeface="Times New Roman" pitchFamily="18" charset="0"/>
                <a:ea typeface="Times New Roman" pitchFamily="18" charset="0"/>
              </a:rPr>
              <a:t>1</a:t>
            </a:r>
            <a:r>
              <a:rPr lang="en-US" altLang="zh-TW" sz="2400" b="1">
                <a:latin typeface="Times New Roman" pitchFamily="18" charset="0"/>
                <a:ea typeface="AR MinchoL JIS" pitchFamily="49" charset="-128"/>
              </a:rPr>
              <a:t> </a:t>
            </a:r>
            <a:r>
              <a:rPr lang="zh-TW" altLang="en-US" sz="2400" b="1">
                <a:latin typeface="Times New Roman" pitchFamily="18" charset="0"/>
                <a:ea typeface="Times New Roman" pitchFamily="18" charset="0"/>
              </a:rPr>
              <a:t>－ </a:t>
            </a:r>
            <a:r>
              <a:rPr lang="en-US" altLang="zh-TW" sz="2400" b="1" i="1">
                <a:latin typeface="Times New Roman" pitchFamily="18" charset="0"/>
                <a:ea typeface="Times New Roman" pitchFamily="18" charset="0"/>
              </a:rPr>
              <a:t>R</a:t>
            </a:r>
            <a:r>
              <a:rPr lang="en-US" altLang="zh-TW" sz="2400" b="1" baseline="-25000">
                <a:latin typeface="Times New Roman" pitchFamily="18" charset="0"/>
                <a:ea typeface="Times New Roman" pitchFamily="18" charset="0"/>
              </a:rPr>
              <a:t>2</a:t>
            </a:r>
            <a:r>
              <a:rPr lang="en-US" altLang="zh-TW" sz="2400">
                <a:latin typeface="Times New Roman" pitchFamily="18" charset="0"/>
                <a:ea typeface="Times New Roman" pitchFamily="18" charset="0"/>
              </a:rPr>
              <a:t> = {(2,2), (3,3)} </a:t>
            </a:r>
            <a:endParaRPr lang="en-US" altLang="zh-TW" sz="2400">
              <a:latin typeface="Times New Roman" pitchFamily="18" charset="0"/>
              <a:ea typeface="Times New Roman" pitchFamily="18" charset="0"/>
            </a:endParaRPr>
          </a:p>
          <a:p>
            <a:pPr lvl="0" algn="just" eaLnBrk="1" hangingPunct="1">
              <a:buFont typeface="Wingdings" pitchFamily="2" charset="2"/>
              <a:buNone/>
            </a:pPr>
            <a:r>
              <a:rPr lang="en-US" altLang="zh-TW" sz="2400">
                <a:latin typeface="Times New Roman" pitchFamily="18" charset="0"/>
                <a:ea typeface="Times New Roman" pitchFamily="18" charset="0"/>
              </a:rPr>
              <a:t>       </a:t>
            </a:r>
            <a:r>
              <a:rPr lang="en-US" altLang="zh-TW" sz="2400" b="1" i="1">
                <a:latin typeface="Times New Roman" pitchFamily="18" charset="0"/>
                <a:ea typeface="Times New Roman" pitchFamily="18" charset="0"/>
              </a:rPr>
              <a:t>R</a:t>
            </a:r>
            <a:r>
              <a:rPr lang="en-US" altLang="zh-TW" sz="2400" b="1" baseline="-25000">
                <a:latin typeface="Times New Roman" pitchFamily="18" charset="0"/>
                <a:ea typeface="Times New Roman" pitchFamily="18" charset="0"/>
              </a:rPr>
              <a:t>2</a:t>
            </a:r>
            <a:r>
              <a:rPr lang="en-US" altLang="zh-TW" sz="2400" b="1">
                <a:latin typeface="Times New Roman" pitchFamily="18" charset="0"/>
                <a:ea typeface="Times New Roman" pitchFamily="18" charset="0"/>
              </a:rPr>
              <a:t> </a:t>
            </a:r>
            <a:r>
              <a:rPr lang="zh-TW" altLang="en-US" sz="2400" b="1">
                <a:latin typeface="Times New Roman" pitchFamily="18" charset="0"/>
                <a:ea typeface="Times New Roman" pitchFamily="18" charset="0"/>
              </a:rPr>
              <a:t>－ </a:t>
            </a:r>
            <a:r>
              <a:rPr lang="en-US" altLang="zh-TW" sz="2400" b="1" i="1">
                <a:latin typeface="Times New Roman" pitchFamily="18" charset="0"/>
                <a:ea typeface="Times New Roman" pitchFamily="18" charset="0"/>
              </a:rPr>
              <a:t>R</a:t>
            </a:r>
            <a:r>
              <a:rPr lang="en-US" altLang="zh-TW" sz="2400" b="1" baseline="-25000">
                <a:latin typeface="Times New Roman" pitchFamily="18" charset="0"/>
                <a:ea typeface="Times New Roman" pitchFamily="18" charset="0"/>
              </a:rPr>
              <a:t>1</a:t>
            </a:r>
            <a:r>
              <a:rPr lang="en-US" altLang="zh-TW" sz="2400">
                <a:latin typeface="Times New Roman" pitchFamily="18" charset="0"/>
                <a:ea typeface="Times New Roman" pitchFamily="18" charset="0"/>
              </a:rPr>
              <a:t> = {(1,2), (1,3), (1,4)}</a:t>
            </a:r>
            <a:endParaRPr lang="en-US" altLang="zh-TW" sz="2400">
              <a:latin typeface="Times New Roman" pitchFamily="18" charset="0"/>
              <a:ea typeface="Times New Roman" pitchFamily="18" charset="0"/>
            </a:endParaRPr>
          </a:p>
          <a:p>
            <a:pPr lvl="0" algn="just" eaLnBrk="1" hangingPunct="1">
              <a:buFont typeface="Wingdings" pitchFamily="2" charset="2"/>
              <a:buNone/>
            </a:pPr>
            <a:r>
              <a:rPr lang="en-US" altLang="zh-TW" sz="2400">
                <a:latin typeface="Times New Roman" pitchFamily="18" charset="0"/>
                <a:ea typeface="Times New Roman" pitchFamily="18" charset="0"/>
              </a:rPr>
              <a:t>       </a:t>
            </a:r>
            <a:r>
              <a:rPr lang="en-US" altLang="zh-TW" sz="2400" b="1" i="1">
                <a:latin typeface="Times New Roman" pitchFamily="18" charset="0"/>
                <a:ea typeface="Times New Roman" pitchFamily="18" charset="0"/>
              </a:rPr>
              <a:t>R</a:t>
            </a:r>
            <a:r>
              <a:rPr lang="en-US" altLang="zh-TW" sz="2400" b="1" baseline="-25000">
                <a:latin typeface="Times New Roman" pitchFamily="18" charset="0"/>
                <a:ea typeface="Times New Roman" pitchFamily="18" charset="0"/>
              </a:rPr>
              <a:t>1</a:t>
            </a:r>
            <a:r>
              <a:rPr lang="en-US" altLang="zh-TW" sz="2400" b="1">
                <a:latin typeface="Times New Roman" pitchFamily="18" charset="0"/>
                <a:ea typeface="Times New Roman" pitchFamily="18" charset="0"/>
                <a:sym typeface="Symbol" pitchFamily="18" charset="2"/>
              </a:rPr>
              <a:t> </a:t>
            </a:r>
            <a:r>
              <a:rPr lang="en-US" altLang="zh-TW" sz="2400" b="1" i="1">
                <a:latin typeface="Times New Roman" pitchFamily="18" charset="0"/>
                <a:ea typeface="Times New Roman" pitchFamily="18" charset="0"/>
                <a:sym typeface="Symbol" pitchFamily="18" charset="2"/>
              </a:rPr>
              <a:t>R</a:t>
            </a:r>
            <a:r>
              <a:rPr lang="en-US" altLang="zh-TW" sz="2400" b="1" baseline="-25000">
                <a:latin typeface="Times New Roman" pitchFamily="18" charset="0"/>
                <a:ea typeface="Times New Roman" pitchFamily="18" charset="0"/>
                <a:sym typeface="Symbol" pitchFamily="18" charset="2"/>
              </a:rPr>
              <a:t>2</a:t>
            </a:r>
            <a:r>
              <a:rPr lang="en-US" altLang="zh-TW" sz="2400">
                <a:latin typeface="Times New Roman" pitchFamily="18" charset="0"/>
                <a:ea typeface="Times New Roman" pitchFamily="18" charset="0"/>
                <a:sym typeface="Symbol" pitchFamily="18" charset="2"/>
              </a:rPr>
              <a:t> = {(2,2), (3,3), (1,2), (1,3), (1,4)}</a:t>
            </a:r>
            <a:endParaRPr lang="en-US" altLang="zh-TW" sz="2400">
              <a:latin typeface="Times New Roman" pitchFamily="18" charset="0"/>
              <a:ea typeface="Times New Roman" pitchFamily="18" charset="0"/>
              <a:sym typeface="Symbol" pitchFamily="18" charset="2"/>
            </a:endParaRPr>
          </a:p>
          <a:p>
            <a:pPr lvl="0" algn="just">
              <a:buChar char="•"/>
            </a:pPr>
            <a:endParaRPr lang="en-US" altLang="en-US" sz="2400">
              <a:latin typeface="Times New Roman" pitchFamily="18" charset="0"/>
              <a:ea typeface="Times New Roman" pitchFamily="18" charset="0"/>
            </a:endParaRPr>
          </a:p>
        </p:txBody>
      </p:sp>
      <p:sp>
        <p:nvSpPr>
          <p:cNvPr id="44035"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9F937FFE-43B7-4CCF-83A4-519AAA5EABC8}" type="slidenum">
              <a:rPr lang="en-US" altLang="en-US" sz="1400">
                <a:latin typeface="Arial"/>
              </a:rPr>
              <a:t>74</a:t>
            </a:fld>
            <a:endParaRPr lang="en-US" altLang="en-US" sz="1400">
              <a:latin typeface="Arial"/>
            </a:endParaRPr>
          </a:p>
        </p:txBody>
      </p:sp>
      <p:sp>
        <p:nvSpPr>
          <p:cNvPr id="44036" name="Text Box 6" title=""/>
          <p:cNvSpPr txBox="1"/>
          <p:nvPr/>
        </p:nvSpPr>
        <p:spPr>
          <a:xfrm>
            <a:off x="762000" y="4572000"/>
            <a:ext cx="6096000" cy="461963"/>
          </a:xfrm>
          <a:prstGeom prst="rect">
            <a:avLst/>
          </a:prstGeom>
          <a:solidFill>
            <a:srgbClr val="FFFF99"/>
          </a:solidFill>
          <a:ln>
            <a:solidFill>
              <a:srgbClr val="0066FF"/>
            </a:solid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symmetric difference,(</a:t>
            </a:r>
            <a:r>
              <a:rPr lang="en-US" altLang="zh-TW" b="1" i="1"/>
              <a:t>R</a:t>
            </a:r>
            <a:r>
              <a:rPr lang="en-US" altLang="zh-TW" b="1" baseline="-25000"/>
              <a:t>1</a:t>
            </a:r>
            <a:r>
              <a:rPr lang="en-US" altLang="zh-TW">
                <a:sym typeface="Symbol" pitchFamily="18" charset="2"/>
              </a:rPr>
              <a:t></a:t>
            </a:r>
            <a:r>
              <a:rPr lang="en-US" altLang="zh-TW" b="1" i="1"/>
              <a:t>R</a:t>
            </a:r>
            <a:r>
              <a:rPr lang="en-US" altLang="zh-TW" b="1" baseline="-25000"/>
              <a:t>2</a:t>
            </a:r>
            <a:r>
              <a:rPr lang="en-US" altLang="zh-TW">
                <a:sym typeface="Symbol" pitchFamily="18" charset="2"/>
              </a:rPr>
              <a:t>) – (</a:t>
            </a:r>
            <a:r>
              <a:rPr lang="en-US" altLang="zh-TW" b="1" i="1"/>
              <a:t>R</a:t>
            </a:r>
            <a:r>
              <a:rPr lang="en-US" altLang="zh-TW" b="1" baseline="-25000"/>
              <a:t>1</a:t>
            </a:r>
            <a:r>
              <a:rPr lang="en-US" altLang="zh-TW">
                <a:sym typeface="Symbol" pitchFamily="18" charset="2"/>
              </a:rPr>
              <a:t> </a:t>
            </a:r>
            <a:r>
              <a:rPr lang="en-US" altLang="zh-TW" b="1" i="1"/>
              <a:t>R</a:t>
            </a:r>
            <a:r>
              <a:rPr lang="en-US" altLang="zh-TW" b="1" baseline="-25000"/>
              <a:t>2</a:t>
            </a:r>
            <a:r>
              <a:rPr lang="en-US" altLang="zh-TW">
                <a:sym typeface="Symbol" pitchFamily="18" charset="2"/>
              </a:rPr>
              <a:t>)</a:t>
            </a:r>
            <a:endParaRPr lang="en-US" altLang="zh-TW">
              <a:sym typeface="Symbol" pitchFamily="18" charset="2"/>
            </a:endParaRP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5058" name="Content Placeholder 2" title=""/>
          <p:cNvSpPr>
            <a:spLocks noGrp="1"/>
          </p:cNvSpPr>
          <p:nvPr>
            <p:ph idx="1"/>
          </p:nvPr>
        </p:nvSpPr>
        <p:spPr>
          <a:xfrm>
            <a:off x="457200" y="533400"/>
            <a:ext cx="8534400" cy="55165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r>
              <a:rPr lang="en-US" altLang="en-US" sz="2400">
                <a:latin typeface="Times New Roman" pitchFamily="18" charset="0"/>
                <a:ea typeface="Times New Roman" pitchFamily="18" charset="0"/>
              </a:rPr>
              <a:t>Let R1 be the “less than” relation on the set of real numbers and let R2 be the “greater than” relation on the set of real numbers, that is, R1 = {(x, y) | x &lt; y} and R2 = {(x, y) | x &gt; y}.</a:t>
            </a:r>
            <a:r>
              <a:rPr lang="pt-BR" altLang="en-US" sz="2400">
                <a:latin typeface="Times New Roman" pitchFamily="18" charset="0"/>
                <a:ea typeface="Times New Roman" pitchFamily="18" charset="0"/>
              </a:rPr>
              <a:t>What are R1 ∪ R2, R1 ∩ R2, R1 − R2, R2 − R1, and R1 ⊕ R2</a:t>
            </a:r>
            <a:endParaRPr lang="pt-BR" altLang="en-US" sz="2400">
              <a:latin typeface="Times New Roman" pitchFamily="18" charset="0"/>
              <a:ea typeface="Times New Roman" pitchFamily="18" charset="0"/>
            </a:endParaRPr>
          </a:p>
          <a:p>
            <a:pPr lvl="0" algn="just">
              <a:buNone/>
            </a:pPr>
            <a:endParaRPr lang="pt-BR" altLang="en-US" sz="2400">
              <a:latin typeface="Times New Roman" pitchFamily="18" charset="0"/>
              <a:ea typeface="Times New Roman" pitchFamily="18" charset="0"/>
            </a:endParaRPr>
          </a:p>
          <a:p>
            <a:pPr lvl="0"/>
            <a:r>
              <a:rPr lang="pt-BR" altLang="en-US" sz="2400">
                <a:latin typeface="Times New Roman" pitchFamily="18" charset="0"/>
                <a:ea typeface="Times New Roman" pitchFamily="18" charset="0"/>
              </a:rPr>
              <a:t>Find a) R1 ∪ R3. b) R2 ∩ R4. c) R1 − R2 .d) R1 ⊕ R3. h) </a:t>
            </a:r>
            <a:endParaRPr lang="pt-BR" altLang="en-US" sz="2400">
              <a:latin typeface="Times New Roman" pitchFamily="18" charset="0"/>
              <a:ea typeface="Times New Roman" pitchFamily="18" charset="0"/>
            </a:endParaRPr>
          </a:p>
          <a:p>
            <a:pPr lvl="0">
              <a:buNone/>
            </a:pPr>
            <a:r>
              <a:rPr lang="en-US" altLang="en-US" sz="2400">
                <a:latin typeface="Times New Roman" pitchFamily="18" charset="0"/>
                <a:ea typeface="Times New Roman" pitchFamily="18" charset="0"/>
              </a:rPr>
              <a:t>     R1 = {(a, b) ∈ R2 | a &gt; b}, the “greater than” relation,</a:t>
            </a:r>
            <a:endParaRPr lang="en-US" altLang="en-US" sz="2400">
              <a:latin typeface="Times New Roman" pitchFamily="18" charset="0"/>
              <a:ea typeface="Times New Roman" pitchFamily="18" charset="0"/>
            </a:endParaRPr>
          </a:p>
          <a:p>
            <a:pPr lvl="0">
              <a:buNone/>
            </a:pPr>
            <a:r>
              <a:rPr lang="en-US" altLang="en-US" sz="2400">
                <a:latin typeface="Times New Roman" pitchFamily="18" charset="0"/>
                <a:ea typeface="Times New Roman" pitchFamily="18" charset="0"/>
              </a:rPr>
              <a:t>     R2 = {(a, b) ∈ R2 | a ≥ b}, the “greater than or equal to” relation,</a:t>
            </a:r>
            <a:endParaRPr lang="en-US" altLang="en-US" sz="2400">
              <a:latin typeface="Times New Roman" pitchFamily="18" charset="0"/>
              <a:ea typeface="Times New Roman" pitchFamily="18" charset="0"/>
            </a:endParaRPr>
          </a:p>
          <a:p>
            <a:pPr lvl="0">
              <a:buNone/>
            </a:pPr>
            <a:r>
              <a:rPr lang="en-US" altLang="en-US" sz="2400">
                <a:latin typeface="Times New Roman" pitchFamily="18" charset="0"/>
                <a:ea typeface="Times New Roman" pitchFamily="18" charset="0"/>
              </a:rPr>
              <a:t>    R3 = {(a, b) ∈ R2 | a &lt; b}, the “less than” relation,</a:t>
            </a:r>
            <a:endParaRPr lang="en-US" altLang="en-US" sz="2400">
              <a:latin typeface="Times New Roman" pitchFamily="18" charset="0"/>
              <a:ea typeface="Times New Roman" pitchFamily="18" charset="0"/>
            </a:endParaRPr>
          </a:p>
          <a:p>
            <a:pPr lvl="0">
              <a:buNone/>
            </a:pPr>
            <a:r>
              <a:rPr lang="en-US" altLang="en-US" sz="2400">
                <a:latin typeface="Times New Roman" pitchFamily="18" charset="0"/>
                <a:ea typeface="Times New Roman" pitchFamily="18" charset="0"/>
              </a:rPr>
              <a:t>     R4 = {(a, b) ∈ R2 | a ≤ b}, the “less than or equal to” Relation,</a:t>
            </a:r>
            <a:endParaRPr lang="en-US" altLang="en-US" sz="2400">
              <a:latin typeface="Times New Roman" pitchFamily="18" charset="0"/>
              <a:ea typeface="Times New Roman" pitchFamily="18" charset="0"/>
            </a:endParaRPr>
          </a:p>
        </p:txBody>
      </p:sp>
      <p:sp>
        <p:nvSpPr>
          <p:cNvPr id="45059"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6BDB3CEE-D0ED-4C4F-B7FC-D01C466A167C}" type="slidenum">
              <a:rPr lang="en-US" altLang="en-US" sz="1400">
                <a:latin typeface="Arial"/>
              </a:rPr>
              <a:t>75</a:t>
            </a:fld>
            <a:endParaRPr lang="en-US" altLang="en-US" sz="1400">
              <a:latin typeface="Arial"/>
            </a:endParaRP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6082" name="Content Placeholder 2" title=""/>
          <p:cNvSpPr>
            <a:spLocks noGrp="1"/>
          </p:cNvSpPr>
          <p:nvPr>
            <p:ph idx="1"/>
          </p:nvPr>
        </p:nvSpPr>
        <p:spPr>
          <a:xfrm>
            <a:off x="152400" y="838200"/>
            <a:ext cx="8839200" cy="5486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r>
              <a:rPr lang="en-US" altLang="zh-TW" sz="2400" b="1">
                <a:solidFill>
                  <a:srgbClr val="FF0000"/>
                </a:solidFill>
                <a:latin typeface="Times New Roman" pitchFamily="18" charset="0"/>
                <a:ea typeface="Times New Roman" pitchFamily="18" charset="0"/>
              </a:rPr>
              <a:t>Composition:</a:t>
            </a:r>
            <a:r>
              <a:rPr lang="en-US" altLang="zh-TW" sz="2400">
                <a:solidFill>
                  <a:srgbClr val="FF0000"/>
                </a:solidFill>
                <a:latin typeface="Times New Roman" pitchFamily="18" charset="0"/>
                <a:ea typeface="Times New Roman" pitchFamily="18" charset="0"/>
              </a:rPr>
              <a:t> </a:t>
            </a:r>
            <a:r>
              <a:rPr lang="en-US" altLang="zh-TW" sz="2400">
                <a:latin typeface="Times New Roman" pitchFamily="18" charset="0"/>
                <a:ea typeface="Times New Roman" pitchFamily="18" charset="0"/>
              </a:rPr>
              <a:t>Let </a:t>
            </a:r>
            <a:r>
              <a:rPr lang="en-US" altLang="zh-TW" sz="2400" b="1" i="1">
                <a:latin typeface="Times New Roman" pitchFamily="18" charset="0"/>
                <a:ea typeface="Times New Roman" pitchFamily="18" charset="0"/>
              </a:rPr>
              <a:t>R </a:t>
            </a:r>
            <a:r>
              <a:rPr lang="en-US" altLang="zh-TW" sz="2400">
                <a:latin typeface="Times New Roman" pitchFamily="18" charset="0"/>
                <a:ea typeface="Times New Roman" pitchFamily="18" charset="0"/>
              </a:rPr>
              <a:t>be a relation from a set </a:t>
            </a:r>
            <a:r>
              <a:rPr lang="en-US" altLang="zh-TW" sz="2400" b="1" i="1">
                <a:latin typeface="Times New Roman" pitchFamily="18" charset="0"/>
                <a:ea typeface="Times New Roman" pitchFamily="18" charset="0"/>
              </a:rPr>
              <a:t>A</a:t>
            </a:r>
            <a:r>
              <a:rPr lang="en-US" altLang="zh-TW" sz="2400">
                <a:latin typeface="Times New Roman" pitchFamily="18" charset="0"/>
                <a:ea typeface="Times New Roman" pitchFamily="18" charset="0"/>
              </a:rPr>
              <a:t> to a set </a:t>
            </a:r>
            <a:r>
              <a:rPr lang="en-US" altLang="zh-TW" sz="2400" b="1" i="1">
                <a:latin typeface="Times New Roman" pitchFamily="18" charset="0"/>
                <a:ea typeface="Times New Roman" pitchFamily="18" charset="0"/>
              </a:rPr>
              <a:t>B</a:t>
            </a:r>
            <a:r>
              <a:rPr lang="en-US" altLang="zh-TW" sz="2400">
                <a:latin typeface="Times New Roman" pitchFamily="18" charset="0"/>
                <a:ea typeface="Times New Roman" pitchFamily="18" charset="0"/>
              </a:rPr>
              <a:t> and </a:t>
            </a:r>
            <a:r>
              <a:rPr lang="en-US" altLang="zh-TW" sz="2400" b="1" i="1">
                <a:latin typeface="Times New Roman" pitchFamily="18" charset="0"/>
                <a:ea typeface="Times New Roman" pitchFamily="18" charset="0"/>
              </a:rPr>
              <a:t>S</a:t>
            </a:r>
            <a:r>
              <a:rPr lang="en-US" altLang="zh-TW" sz="2400">
                <a:latin typeface="Times New Roman" pitchFamily="18" charset="0"/>
                <a:ea typeface="Times New Roman" pitchFamily="18" charset="0"/>
              </a:rPr>
              <a:t> a relation from </a:t>
            </a:r>
            <a:r>
              <a:rPr lang="en-US" altLang="zh-TW" sz="2400" b="1" i="1">
                <a:latin typeface="Times New Roman" pitchFamily="18" charset="0"/>
                <a:ea typeface="Times New Roman" pitchFamily="18" charset="0"/>
              </a:rPr>
              <a:t>B</a:t>
            </a:r>
            <a:r>
              <a:rPr lang="en-US" altLang="zh-TW" sz="2400">
                <a:latin typeface="Times New Roman" pitchFamily="18" charset="0"/>
                <a:ea typeface="Times New Roman" pitchFamily="18" charset="0"/>
              </a:rPr>
              <a:t> to a set </a:t>
            </a:r>
            <a:r>
              <a:rPr lang="en-US" altLang="zh-TW" sz="2400" b="1" i="1">
                <a:latin typeface="Times New Roman" pitchFamily="18" charset="0"/>
                <a:ea typeface="Times New Roman" pitchFamily="18" charset="0"/>
              </a:rPr>
              <a:t>C</a:t>
            </a:r>
            <a:r>
              <a:rPr lang="en-US" altLang="zh-TW" sz="2400">
                <a:latin typeface="Times New Roman" pitchFamily="18" charset="0"/>
                <a:ea typeface="Times New Roman" pitchFamily="18" charset="0"/>
              </a:rPr>
              <a:t>. The </a:t>
            </a:r>
            <a:r>
              <a:rPr lang="en-US" altLang="zh-TW" sz="2400">
                <a:solidFill>
                  <a:srgbClr val="3333CC"/>
                </a:solidFill>
                <a:latin typeface="Times New Roman" pitchFamily="18" charset="0"/>
                <a:ea typeface="Times New Roman" pitchFamily="18" charset="0"/>
              </a:rPr>
              <a:t>composite  of </a:t>
            </a:r>
            <a:r>
              <a:rPr lang="en-US" altLang="zh-TW" sz="2400" b="1" i="1">
                <a:solidFill>
                  <a:srgbClr val="3333CC"/>
                </a:solidFill>
                <a:latin typeface="Times New Roman" pitchFamily="18" charset="0"/>
                <a:ea typeface="Times New Roman" pitchFamily="18" charset="0"/>
              </a:rPr>
              <a:t>R</a:t>
            </a:r>
            <a:r>
              <a:rPr lang="en-US" altLang="zh-TW" sz="2400">
                <a:solidFill>
                  <a:srgbClr val="3333CC"/>
                </a:solidFill>
                <a:latin typeface="Times New Roman" pitchFamily="18" charset="0"/>
                <a:ea typeface="Times New Roman" pitchFamily="18" charset="0"/>
              </a:rPr>
              <a:t> and </a:t>
            </a:r>
            <a:r>
              <a:rPr lang="en-US" altLang="zh-TW" sz="2400" b="1" i="1">
                <a:solidFill>
                  <a:srgbClr val="3333CC"/>
                </a:solidFill>
                <a:latin typeface="Times New Roman" pitchFamily="18" charset="0"/>
                <a:ea typeface="Times New Roman" pitchFamily="18" charset="0"/>
              </a:rPr>
              <a:t>S</a:t>
            </a:r>
            <a:r>
              <a:rPr lang="en-US" altLang="zh-TW" sz="2400">
                <a:solidFill>
                  <a:srgbClr val="3333CC"/>
                </a:solidFill>
                <a:latin typeface="Times New Roman" pitchFamily="18" charset="0"/>
                <a:ea typeface="Times New Roman" pitchFamily="18" charset="0"/>
              </a:rPr>
              <a:t> </a:t>
            </a:r>
            <a:r>
              <a:rPr lang="en-US" altLang="zh-TW" sz="2400">
                <a:latin typeface="Times New Roman" pitchFamily="18" charset="0"/>
                <a:ea typeface="Times New Roman" pitchFamily="18" charset="0"/>
              </a:rPr>
              <a:t>is the relation consisting of ordered pairs (</a:t>
            </a:r>
            <a:r>
              <a:rPr lang="en-US" altLang="zh-TW" sz="2400" b="1" i="1">
                <a:latin typeface="Times New Roman" pitchFamily="18" charset="0"/>
                <a:ea typeface="Times New Roman" pitchFamily="18" charset="0"/>
              </a:rPr>
              <a:t>a</a:t>
            </a:r>
            <a:r>
              <a:rPr lang="en-US" altLang="zh-TW" sz="2400">
                <a:latin typeface="Times New Roman" pitchFamily="18" charset="0"/>
                <a:ea typeface="Times New Roman" pitchFamily="18" charset="0"/>
              </a:rPr>
              <a:t>,</a:t>
            </a:r>
            <a:r>
              <a:rPr lang="en-US" altLang="zh-TW" sz="2400" b="1" i="1">
                <a:latin typeface="Times New Roman" pitchFamily="18" charset="0"/>
                <a:ea typeface="Times New Roman" pitchFamily="18" charset="0"/>
              </a:rPr>
              <a:t>c</a:t>
            </a:r>
            <a:r>
              <a:rPr lang="en-US" altLang="zh-TW" sz="2400">
                <a:latin typeface="Times New Roman" pitchFamily="18" charset="0"/>
                <a:ea typeface="Times New Roman" pitchFamily="18" charset="0"/>
              </a:rPr>
              <a:t>), where </a:t>
            </a:r>
            <a:r>
              <a:rPr lang="en-US" altLang="zh-TW" sz="2400" b="1" i="1">
                <a:latin typeface="Times New Roman" pitchFamily="18" charset="0"/>
                <a:ea typeface="Times New Roman" pitchFamily="18" charset="0"/>
              </a:rPr>
              <a:t>a</a:t>
            </a:r>
            <a:r>
              <a:rPr lang="en-US" altLang="zh-TW" sz="2400">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 </a:t>
            </a:r>
            <a:r>
              <a:rPr lang="en-US" altLang="zh-TW" sz="2400" b="1" i="1">
                <a:latin typeface="Times New Roman" pitchFamily="18" charset="0"/>
                <a:ea typeface="Times New Roman" pitchFamily="18" charset="0"/>
                <a:sym typeface="Symbol" pitchFamily="18" charset="2"/>
              </a:rPr>
              <a:t>c</a:t>
            </a:r>
            <a:r>
              <a:rPr lang="en-US" altLang="zh-TW" sz="2400">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C</a:t>
            </a:r>
            <a:r>
              <a:rPr lang="en-US" altLang="zh-TW" sz="2400">
                <a:latin typeface="Times New Roman" pitchFamily="18" charset="0"/>
                <a:ea typeface="Times New Roman" pitchFamily="18" charset="0"/>
                <a:sym typeface="Symbol" pitchFamily="18" charset="2"/>
              </a:rPr>
              <a:t>, and for which there exists an element </a:t>
            </a:r>
            <a:r>
              <a:rPr lang="en-US" altLang="zh-TW" sz="2400" b="1"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 such that (</a:t>
            </a:r>
            <a:r>
              <a:rPr lang="en-US" altLang="zh-TW" sz="2400" b="1"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and (</a:t>
            </a:r>
            <a:r>
              <a:rPr lang="en-US" altLang="zh-TW" sz="2400" b="1"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c</a:t>
            </a:r>
            <a:r>
              <a:rPr lang="en-US" altLang="zh-TW" sz="2400">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S</a:t>
            </a:r>
            <a:r>
              <a:rPr lang="en-US" altLang="zh-TW" sz="2400">
                <a:latin typeface="Times New Roman" pitchFamily="18" charset="0"/>
                <a:ea typeface="Times New Roman" pitchFamily="18" charset="0"/>
                <a:sym typeface="Symbol" pitchFamily="18" charset="2"/>
              </a:rPr>
              <a:t>. We denote the composite of </a:t>
            </a:r>
            <a:r>
              <a:rPr lang="en-US" altLang="zh-TW" sz="2400" b="1"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and </a:t>
            </a:r>
            <a:r>
              <a:rPr lang="en-US" altLang="zh-TW" sz="2400" b="1" i="1">
                <a:latin typeface="Times New Roman" pitchFamily="18" charset="0"/>
                <a:ea typeface="Times New Roman" pitchFamily="18" charset="0"/>
                <a:sym typeface="Symbol" pitchFamily="18" charset="2"/>
              </a:rPr>
              <a:t>S</a:t>
            </a:r>
            <a:r>
              <a:rPr lang="en-US" altLang="zh-TW" sz="2400">
                <a:latin typeface="Times New Roman" pitchFamily="18" charset="0"/>
                <a:ea typeface="Times New Roman" pitchFamily="18" charset="0"/>
                <a:sym typeface="Symbol" pitchFamily="18" charset="2"/>
              </a:rPr>
              <a:t> by </a:t>
            </a:r>
            <a:r>
              <a:rPr lang="en-US" altLang="zh-TW" sz="2400" b="1" i="1">
                <a:solidFill>
                  <a:srgbClr val="3333CC"/>
                </a:solidFill>
                <a:latin typeface="Times New Roman" pitchFamily="18" charset="0"/>
                <a:ea typeface="Times New Roman" pitchFamily="18" charset="0"/>
                <a:sym typeface="Symbol" pitchFamily="18" charset="2"/>
              </a:rPr>
              <a:t>S </a:t>
            </a:r>
            <a:r>
              <a:rPr lang="en-US" altLang="zh-TW" sz="2400">
                <a:solidFill>
                  <a:srgbClr val="3333CC"/>
                </a:solidFill>
                <a:latin typeface="Times New Roman" pitchFamily="18" charset="0"/>
                <a:ea typeface="Times New Roman" pitchFamily="18" charset="0"/>
                <a:sym typeface="Symbol" pitchFamily="18" charset="2"/>
              </a:rPr>
              <a:t></a:t>
            </a:r>
            <a:r>
              <a:rPr lang="en-US" altLang="zh-TW" sz="2400" b="1" i="1">
                <a:solidFill>
                  <a:srgbClr val="3333CC"/>
                </a:solidFill>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a:t>
            </a:r>
            <a:endParaRPr lang="en-US" altLang="zh-TW" sz="2400">
              <a:latin typeface="Times New Roman" pitchFamily="18" charset="0"/>
              <a:ea typeface="Times New Roman" pitchFamily="18" charset="0"/>
              <a:sym typeface="Symbol" pitchFamily="18" charset="2"/>
            </a:endParaRPr>
          </a:p>
          <a:p>
            <a:pPr lvl="0">
              <a:buNone/>
            </a:pPr>
            <a:endParaRPr lang="en-US" altLang="zh-TW" sz="2400">
              <a:latin typeface="Times New Roman" pitchFamily="18" charset="0"/>
              <a:ea typeface="Times New Roman" pitchFamily="18" charset="0"/>
            </a:endParaRPr>
          </a:p>
          <a:p>
            <a:pPr lvl="0">
              <a:buNone/>
            </a:pPr>
            <a:r>
              <a:rPr lang="en-US" altLang="zh-TW" sz="2400">
                <a:latin typeface="Times New Roman" pitchFamily="18" charset="0"/>
                <a:ea typeface="Times New Roman" pitchFamily="18" charset="0"/>
              </a:rPr>
              <a:t>Activity</a:t>
            </a:r>
            <a:endParaRPr lang="en-US" altLang="zh-TW" sz="2400">
              <a:latin typeface="Times New Roman" pitchFamily="18" charset="0"/>
              <a:ea typeface="Times New Roman" pitchFamily="18" charset="0"/>
            </a:endParaRPr>
          </a:p>
          <a:p>
            <a:pPr lvl="0" algn="just">
              <a:buNone/>
            </a:pPr>
            <a:r>
              <a:rPr lang="en-US" altLang="zh-TW" sz="2400">
                <a:latin typeface="Times New Roman" pitchFamily="18" charset="0"/>
                <a:ea typeface="Times New Roman" pitchFamily="18" charset="0"/>
                <a:sym typeface="Symbol" pitchFamily="18" charset="2"/>
              </a:rPr>
              <a:t>    What is the composite of relations R and S, where R is the relation from {1, 2, 3} to {1, 2, 3, 4} with R = {(1, 1), (1, 4), (2, 3), (3, 1), (3, 4)} and S is the relation from {1, 2, 3, 4} to {0, 1, 2} with S = {(1, 0), (2, 0), (3, 1), (3, 2), (4, 1)}?</a:t>
            </a:r>
            <a:endParaRPr lang="en-US" altLang="zh-TW" sz="2400">
              <a:latin typeface="Times New Roman" pitchFamily="18" charset="0"/>
              <a:ea typeface="Times New Roman" pitchFamily="18" charset="0"/>
              <a:sym typeface="Symbol" pitchFamily="18" charset="2"/>
            </a:endParaRPr>
          </a:p>
          <a:p>
            <a:pPr lvl="0"/>
            <a:r>
              <a:rPr lang="en-US" altLang="zh-TW" sz="2400">
                <a:latin typeface="Times New Roman" pitchFamily="18" charset="0"/>
                <a:ea typeface="Times New Roman" pitchFamily="18" charset="0"/>
                <a:sym typeface="Symbol" pitchFamily="18" charset="2"/>
              </a:rPr>
              <a:t>Find </a:t>
            </a:r>
            <a:r>
              <a:rPr lang="pt-BR" altLang="zh-TW" sz="2400">
                <a:latin typeface="Times New Roman" pitchFamily="18" charset="0"/>
                <a:ea typeface="Times New Roman" pitchFamily="18" charset="0"/>
                <a:sym typeface="Symbol" pitchFamily="18" charset="2"/>
              </a:rPr>
              <a:t>a) R1 ◦ R1. b) R1 ◦ R2. c) R1 ◦ R3. d) R1 ◦ R4. usind previous R1,R2,R3 and R4</a:t>
            </a:r>
            <a:endParaRPr lang="en-US" altLang="zh-TW" sz="2400">
              <a:latin typeface="Times New Roman" pitchFamily="18" charset="0"/>
              <a:ea typeface="Times New Roman" pitchFamily="18" charset="0"/>
              <a:sym typeface="Symbol" pitchFamily="18" charset="2"/>
            </a:endParaRPr>
          </a:p>
        </p:txBody>
      </p:sp>
      <p:sp>
        <p:nvSpPr>
          <p:cNvPr id="46083"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82A9728C-6B7A-4C23-B929-4D203FB673AA}" type="slidenum">
              <a:rPr lang="en-US" altLang="en-US" sz="1400">
                <a:latin typeface="Arial"/>
              </a:rPr>
              <a:t>76</a:t>
            </a:fld>
            <a:endParaRPr lang="en-US" altLang="en-US" sz="1400">
              <a:latin typeface="Arial"/>
            </a:endParaRP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7106" name="Content Placeholder 2">
            <a:extLst>
              <a:ext uri="{FF2B5EF4-FFF2-40B4-BE49-F238E27FC236}"/>
            </a:extLst>
          </p:cNvPr>
          <p:cNvSpPr>
            <a:spLocks noGrp="1"/>
          </p:cNvSpPr>
          <p:nvPr>
            <p:ph idx="1"/>
          </p:nvPr>
        </p:nvSpPr>
        <p:spPr>
          <a:xfrm>
            <a:off x="152400" y="838200"/>
            <a:ext cx="8763000" cy="5364163"/>
          </a:xfrm>
          <a:prstGeom prst="rect">
            <a:avLst/>
          </a:prstGeom>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0"/>
              </a:spcBef>
              <a:spcAft>
                <a:spcPct val="0"/>
              </a:spcAft>
              <a:buClrTx/>
              <a:buSzTx/>
              <a:buFont typeface="Wingdings" pitchFamily="2" charset="2"/>
              <a:buNone/>
              <a:defRPr/>
            </a:pPr>
            <a:r>
              <a:rPr kumimoji="1" lang="en-US" altLang="zh-TW" sz="2800" b="1" i="0" u="sng" strike="noStrike" kern="0" cap="none" spc="0" normalizeH="0" baseline="0" noProof="0">
                <a:ln>
                  <a:noFill/>
                </a:ln>
                <a:solidFill>
                  <a:srgbClr val="008000"/>
                </a:solidFill>
                <a:effectLst/>
                <a:uLnTx/>
                <a:uFillTx/>
                <a:latin typeface="+mj-lt"/>
                <a:ea typeface="+mj-ea" pitchFamily="18" charset="-120"/>
                <a:cs typeface="新細明體"/>
              </a:rPr>
              <a:t>Composing the parent relation with itself:</a:t>
            </a:r>
          </a:p>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None/>
              <a:defRPr/>
            </a:pP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     Let </a:t>
            </a:r>
            <a:r>
              <a:rPr kumimoji="1" lang="en-US" altLang="zh-TW" sz="2400" b="1" i="1"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R</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 be a relation on the set </a:t>
            </a:r>
            <a:r>
              <a:rPr kumimoji="1" lang="en-US" altLang="zh-TW" sz="2400" b="1" i="1"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A</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 The </a:t>
            </a:r>
            <a:r>
              <a:rPr kumimoji="1" lang="en-US" altLang="zh-TW" sz="2400" b="0" i="0" u="none" strike="noStrike" kern="0" cap="none" spc="0" normalizeH="0" baseline="0" noProof="0">
                <a:ln>
                  <a:noFill/>
                </a:ln>
                <a:solidFill>
                  <a:srgbClr val="3333CC"/>
                </a:solidFill>
                <a:effectLst/>
                <a:uLnTx/>
                <a:uFillTx/>
                <a:latin typeface="Times New Roman" pitchFamily="18" charset="0"/>
                <a:ea typeface="+mn-ea" pitchFamily="18" charset="-120"/>
                <a:cs typeface="Times New Roman" pitchFamily="18" charset="0"/>
                <a:sym typeface="Symbol"/>
              </a:rPr>
              <a:t>powers </a:t>
            </a:r>
            <a:r>
              <a:rPr kumimoji="1" lang="en-US" altLang="zh-TW" sz="2400" b="1" i="1" u="none" strike="noStrike" kern="0" cap="none" spc="0" normalizeH="0" baseline="0" noProof="0" err="1">
                <a:ln>
                  <a:noFill/>
                </a:ln>
                <a:solidFill>
                  <a:srgbClr val="3333CC"/>
                </a:solidFill>
                <a:effectLst/>
                <a:uLnTx/>
                <a:uFillTx/>
                <a:latin typeface="Times New Roman" pitchFamily="18" charset="0"/>
                <a:ea typeface="+mn-ea" pitchFamily="18" charset="-120"/>
                <a:cs typeface="Times New Roman" pitchFamily="18" charset="0"/>
                <a:sym typeface="Symbol"/>
              </a:rPr>
              <a:t>R</a:t>
            </a:r>
            <a:r>
              <a:rPr kumimoji="1" lang="en-US" altLang="zh-TW" sz="2400" b="1" i="1" u="none" strike="noStrike" kern="0" cap="none" spc="0" normalizeH="0" baseline="30000" noProof="0" err="1">
                <a:ln>
                  <a:noFill/>
                </a:ln>
                <a:solidFill>
                  <a:srgbClr val="3333CC"/>
                </a:solidFill>
                <a:effectLst/>
                <a:uLnTx/>
                <a:uFillTx/>
                <a:latin typeface="Times New Roman" pitchFamily="18" charset="0"/>
                <a:ea typeface="+mn-ea" pitchFamily="18" charset="-120"/>
                <a:cs typeface="Times New Roman" pitchFamily="18" charset="0"/>
                <a:sym typeface="Symbol"/>
              </a:rPr>
              <a:t>n</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 </a:t>
            </a:r>
            <a:r>
              <a:rPr kumimoji="1" lang="en-US" altLang="zh-TW" sz="2400" b="1" i="1"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n </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 1, 2, 3, …, are defined recursively by </a:t>
            </a:r>
            <a:r>
              <a:rPr kumimoji="1" lang="en-US" altLang="zh-TW" sz="2400" b="1" i="1"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R</a:t>
            </a:r>
            <a:r>
              <a:rPr kumimoji="1" lang="en-US" altLang="zh-TW" sz="2400" b="0" i="0" u="none" strike="noStrike" kern="0" cap="none" spc="0" normalizeH="0" baseline="30000" noProof="0">
                <a:ln>
                  <a:noFill/>
                </a:ln>
                <a:solidFill>
                  <a:schemeClr val="tx1"/>
                </a:solidFill>
                <a:effectLst/>
                <a:uLnTx/>
                <a:uFillTx/>
                <a:latin typeface="Times New Roman" pitchFamily="18" charset="0"/>
                <a:ea typeface="+mn-ea" pitchFamily="18" charset="-120"/>
                <a:cs typeface="Times New Roman" pitchFamily="18" charset="0"/>
                <a:sym typeface="Symbol"/>
              </a:rPr>
              <a:t>1</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 = </a:t>
            </a:r>
            <a:r>
              <a:rPr kumimoji="1" lang="en-US" altLang="zh-TW" sz="2400" b="1" i="1"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R</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 and </a:t>
            </a:r>
            <a:r>
              <a:rPr kumimoji="1" lang="en-US" altLang="zh-TW" sz="2400" b="1" i="1"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R</a:t>
            </a:r>
            <a:r>
              <a:rPr kumimoji="1" lang="en-US" altLang="zh-TW" sz="2400" b="1" i="1" u="none" strike="noStrike" kern="0" cap="none" spc="0" normalizeH="0" baseline="30000" noProof="0">
                <a:ln>
                  <a:noFill/>
                </a:ln>
                <a:solidFill>
                  <a:schemeClr val="tx1"/>
                </a:solidFill>
                <a:effectLst/>
                <a:uLnTx/>
                <a:uFillTx/>
                <a:latin typeface="Times New Roman" pitchFamily="18" charset="0"/>
                <a:ea typeface="+mn-ea" pitchFamily="18" charset="-120"/>
                <a:cs typeface="Times New Roman" pitchFamily="18" charset="0"/>
                <a:sym typeface="Symbol"/>
              </a:rPr>
              <a:t>n</a:t>
            </a:r>
            <a:r>
              <a:rPr kumimoji="1" lang="en-US" altLang="zh-TW" sz="2400" b="0" i="0" u="none" strike="noStrike" kern="0" cap="none" spc="0" normalizeH="0" baseline="30000" noProof="0">
                <a:ln>
                  <a:noFill/>
                </a:ln>
                <a:solidFill>
                  <a:schemeClr val="tx1"/>
                </a:solidFill>
                <a:effectLst/>
                <a:uLnTx/>
                <a:uFillTx/>
                <a:latin typeface="Times New Roman" pitchFamily="18" charset="0"/>
                <a:ea typeface="+mn-ea" pitchFamily="18" charset="-120"/>
                <a:cs typeface="Times New Roman" pitchFamily="18" charset="0"/>
                <a:sym typeface="Symbol"/>
              </a:rPr>
              <a:t>+1</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 = </a:t>
            </a:r>
            <a:r>
              <a:rPr kumimoji="1" lang="en-US" altLang="zh-TW" sz="2400" b="1" i="1" u="none" strike="noStrike" kern="0" cap="none" spc="0" normalizeH="0" baseline="0" noProof="0" err="1">
                <a:ln>
                  <a:noFill/>
                </a:ln>
                <a:solidFill>
                  <a:schemeClr val="tx1"/>
                </a:solidFill>
                <a:effectLst/>
                <a:uLnTx/>
                <a:uFillTx/>
                <a:latin typeface="Times New Roman" pitchFamily="18" charset="0"/>
                <a:ea typeface="+mn-ea" pitchFamily="18" charset="-120"/>
                <a:cs typeface="Times New Roman" pitchFamily="18" charset="0"/>
                <a:sym typeface="Symbol"/>
              </a:rPr>
              <a:t>R</a:t>
            </a:r>
            <a:r>
              <a:rPr kumimoji="1" lang="en-US" altLang="zh-TW" sz="2400" b="1" i="1" u="none" strike="noStrike" kern="0" cap="none" spc="0" normalizeH="0" baseline="30000" noProof="0" err="1">
                <a:ln>
                  <a:noFill/>
                </a:ln>
                <a:solidFill>
                  <a:schemeClr val="tx1"/>
                </a:solidFill>
                <a:effectLst/>
                <a:uLnTx/>
                <a:uFillTx/>
                <a:latin typeface="Times New Roman" pitchFamily="18" charset="0"/>
                <a:ea typeface="+mn-ea" pitchFamily="18" charset="-120"/>
                <a:cs typeface="Times New Roman" pitchFamily="18" charset="0"/>
                <a:sym typeface="Symbol"/>
              </a:rPr>
              <a:t>n </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a:t>
            </a:r>
            <a:r>
              <a:rPr kumimoji="1" lang="en-US" altLang="zh-TW" sz="2400" b="1" i="1"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R</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1" lang="en-US" altLang="zh-TW" sz="2400" b="1" i="0" u="none" strike="noStrike" kern="0" cap="none" spc="0" normalizeH="0" baseline="0" noProof="0">
                <a:ln>
                  <a:noFill/>
                </a:ln>
                <a:solidFill>
                  <a:srgbClr val="008000"/>
                </a:solidFill>
                <a:effectLst/>
                <a:uLnTx/>
                <a:uFillTx/>
                <a:latin typeface="+mn-lt"/>
                <a:ea typeface="+mn-ea" pitchFamily="18" charset="-120"/>
                <a:cs typeface="新細明體"/>
              </a:rPr>
              <a:t>Example: </a:t>
            </a:r>
            <a:r>
              <a:rPr kumimoji="1" lang="en-US" altLang="zh-TW" sz="2400" b="0" i="0" u="none" strike="noStrike" kern="0" cap="none" spc="0" normalizeH="0" baseline="0" noProof="0">
                <a:ln>
                  <a:noFill/>
                </a:ln>
                <a:solidFill>
                  <a:schemeClr val="tx1"/>
                </a:solidFill>
                <a:effectLst/>
                <a:uLnTx/>
                <a:uFillTx/>
                <a:latin typeface="+mn-lt"/>
                <a:ea typeface="+mn-ea" pitchFamily="18" charset="-120"/>
                <a:cs typeface="新細明體"/>
                <a:sym typeface="Symbol" pitchFamily="18" charset="2"/>
              </a:rPr>
              <a:t>Let </a:t>
            </a:r>
            <a:r>
              <a:rPr kumimoji="1" lang="en-US" altLang="zh-TW" sz="2400" b="1" i="1" u="none" strike="noStrike" kern="0" cap="none" spc="0" normalizeH="0" baseline="0" noProof="0">
                <a:ln>
                  <a:noFill/>
                </a:ln>
                <a:solidFill>
                  <a:schemeClr val="tx1"/>
                </a:solidFill>
                <a:effectLst/>
                <a:uLnTx/>
                <a:uFillTx/>
                <a:latin typeface="Times New Roman" pitchFamily="18" charset="0"/>
                <a:ea typeface="+mn-ea" pitchFamily="18" charset="-120"/>
                <a:cs typeface="新細明體"/>
                <a:sym typeface="Symbol" pitchFamily="18" charset="2"/>
              </a:rPr>
              <a:t>R </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a:t>
            </a:r>
            <a:r>
              <a:rPr kumimoji="1" lang="en-US" altLang="zh-TW" sz="2400" b="1" i="0" u="none" strike="noStrike" kern="0" cap="none" spc="0" normalizeH="0" baseline="0" noProof="0">
                <a:ln>
                  <a:noFill/>
                </a:ln>
                <a:solidFill>
                  <a:schemeClr val="tx1"/>
                </a:solidFill>
                <a:effectLst/>
                <a:uLnTx/>
                <a:uFillTx/>
                <a:latin typeface="Times New Roman" pitchFamily="18" charset="0"/>
                <a:ea typeface="+mn-ea" pitchFamily="18" charset="-120"/>
                <a:cs typeface="新細明體"/>
                <a:sym typeface="Symbol" pitchFamily="18" charset="2"/>
              </a:rPr>
              <a:t> </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新細明體"/>
                <a:sym typeface="Symbol" pitchFamily="18" charset="2"/>
              </a:rPr>
              <a:t>{(1, 1), (2, 1), (3, 2), (4, 3)}.</a:t>
            </a:r>
            <a:r>
              <a:rPr kumimoji="1" lang="en-US" altLang="zh-TW" sz="2400" b="0" i="0" u="none" strike="noStrike" kern="0" cap="none" spc="0" normalizeH="0" baseline="0" noProof="0">
                <a:ln>
                  <a:noFill/>
                </a:ln>
                <a:solidFill>
                  <a:schemeClr val="tx1"/>
                </a:solidFill>
                <a:effectLst/>
                <a:uLnTx/>
                <a:uFillTx/>
                <a:latin typeface="+mn-lt"/>
                <a:ea typeface="+mn-ea" pitchFamily="18" charset="-120"/>
                <a:cs typeface="新細明體"/>
                <a:sym typeface="Symbol" pitchFamily="18" charset="2"/>
              </a:rPr>
              <a:t>Find the powers </a:t>
            </a:r>
            <a:r>
              <a:rPr kumimoji="1" lang="en-US" altLang="zh-TW" sz="2400" b="1" i="1" u="none" strike="noStrike" kern="0" cap="none" spc="0" normalizeH="0" baseline="0" noProof="0" err="1">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R</a:t>
            </a:r>
            <a:r>
              <a:rPr kumimoji="1" lang="en-US" altLang="zh-TW" sz="2400" b="1" i="1" u="none" strike="noStrike" kern="0" cap="none" spc="0" normalizeH="0" baseline="30000" noProof="0" err="1">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n</a:t>
            </a:r>
            <a:r>
              <a:rPr kumimoji="1" lang="en-US" altLang="zh-TW" sz="2400" b="0" i="0" u="none" strike="noStrike" kern="0" cap="none" spc="0" normalizeH="0" baseline="0" noProof="0">
                <a:ln>
                  <a:noFill/>
                </a:ln>
                <a:solidFill>
                  <a:schemeClr val="tx1"/>
                </a:solidFill>
                <a:effectLst/>
                <a:uLnTx/>
                <a:uFillTx/>
                <a:latin typeface="+mn-lt"/>
                <a:ea typeface="+mn-ea" pitchFamily="18" charset="-120"/>
                <a:cs typeface="新細明體"/>
                <a:sym typeface="Symbol" pitchFamily="18" charset="2"/>
              </a:rPr>
              <a:t>, </a:t>
            </a:r>
            <a:r>
              <a:rPr kumimoji="1" lang="en-US" altLang="zh-TW" sz="2400" b="1" i="1"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n</a:t>
            </a:r>
            <a:r>
              <a:rPr kumimoji="1" lang="en-US" altLang="zh-TW" sz="2400" b="0" i="0" u="none" strike="noStrike" kern="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=2, 3, 4,….</a:t>
            </a: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1" lang="en-US" altLang="zh-TW" sz="2400" b="0" i="0" u="none" strike="noStrike" kern="0" cap="none" spc="0" normalizeH="0" baseline="0" noProof="0">
              <a:ln>
                <a:noFill/>
              </a:ln>
              <a:solidFill>
                <a:schemeClr val="tx1"/>
              </a:solidFill>
              <a:effectLst/>
              <a:uLnTx/>
              <a:uFillTx/>
              <a:latin typeface="+mn-lt"/>
              <a:ea typeface="+mn-ea"/>
              <a:cs typeface="新細明體"/>
              <a:sym typeface="Symbol" pitchFamily="18" charset="2"/>
            </a:endParaRPr>
          </a:p>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None/>
              <a:defRPr/>
            </a:pPr>
            <a:endParaRPr kumimoji="1" lang="en-US" altLang="zh-TW" sz="2400" b="1" i="1" u="none" strike="noStrike" kern="0" cap="none" spc="0" normalizeH="0" baseline="0" noProof="0">
              <a:ln>
                <a:noFill/>
              </a:ln>
              <a:solidFill>
                <a:schemeClr val="tx1"/>
              </a:solidFill>
              <a:effectLst/>
              <a:uLnTx/>
              <a:uFillTx/>
              <a:latin typeface="Times New Roman" pitchFamily="18" charset="0"/>
              <a:ea typeface="+mn-ea"/>
              <a:cs typeface="Times New Roman" pitchFamily="18" charset="0"/>
              <a:sym typeface="Symbol"/>
            </a:endParaRPr>
          </a:p>
        </p:txBody>
      </p:sp>
      <p:sp>
        <p:nvSpPr>
          <p:cNvPr id="47107"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F9330E19-6CD8-4121-B66D-691085888D1A}" type="slidenum">
              <a:rPr lang="en-US" altLang="en-US" sz="1400">
                <a:latin typeface="Arial"/>
              </a:rPr>
              <a:t>77</a:t>
            </a:fld>
            <a:endParaRPr lang="en-US" altLang="en-US" sz="1400">
              <a:latin typeface="Arial"/>
            </a:endParaRPr>
          </a:p>
        </p:txBody>
      </p:sp>
      <p:sp>
        <p:nvSpPr>
          <p:cNvPr id="47108" name="矩形 8">
            <a:extLst>
              <a:ext uri="{FF2B5EF4-FFF2-40B4-BE49-F238E27FC236}"/>
            </a:extLst>
          </p:cNvPr>
          <p:cNvSpPr/>
          <p:nvPr/>
        </p:nvSpPr>
        <p:spPr>
          <a:xfrm>
            <a:off x="0" y="3276600"/>
            <a:ext cx="8763000" cy="523875"/>
          </a:xfrm>
          <a:prstGeom prst="rect">
            <a:avLst/>
          </a:prstGeom>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defRPr/>
            </a:pPr>
            <a:r>
              <a:rPr kumimoji="0" lang="en-US" altLang="zh-TW" sz="2800" b="1" i="0" u="none" strike="noStrike" kern="1200" cap="none" spc="0" normalizeH="0" baseline="0" noProof="0">
                <a:ln>
                  <a:noFill/>
                </a:ln>
                <a:solidFill>
                  <a:srgbClr val="008000"/>
                </a:solidFill>
                <a:effectLst/>
                <a:uLnTx/>
                <a:uFillTx/>
                <a:latin typeface="Arial"/>
                <a:ea typeface="新細明體" pitchFamily="18" charset="-120"/>
                <a:cs typeface="+mn-cs"/>
              </a:rPr>
              <a:t>Sol. </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R</a:t>
            </a:r>
            <a:r>
              <a:rPr kumimoji="0" lang="en-US" altLang="zh-TW" sz="2800" b="0" i="0" u="none" strike="noStrike" kern="1200" cap="none" spc="0" normalizeH="0" baseline="30000" noProof="0">
                <a:ln>
                  <a:noFill/>
                </a:ln>
                <a:solidFill>
                  <a:schemeClr val="tx1"/>
                </a:solidFill>
                <a:effectLst/>
                <a:uLnTx/>
                <a:uFillTx/>
                <a:latin typeface="Times New Roman" pitchFamily="18" charset="0"/>
                <a:ea typeface="+mn-ea" pitchFamily="18" charset="-120"/>
                <a:cs typeface="Times New Roman" pitchFamily="18" charset="0"/>
                <a:sym typeface="Symbol"/>
              </a:rPr>
              <a:t>2 </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mn-ea" pitchFamily="18" charset="-120"/>
                <a:cs typeface="+mn-cs"/>
                <a:sym typeface="Symbol"/>
              </a:rPr>
              <a:t>=</a:t>
            </a:r>
            <a:r>
              <a:rPr kumimoji="0" lang="en-US" altLang="zh-TW" sz="2800" b="1" i="0" u="none" strike="noStrike" kern="1200" cap="none" spc="0" normalizeH="0" baseline="0" noProof="0">
                <a:ln>
                  <a:noFill/>
                </a:ln>
                <a:solidFill>
                  <a:schemeClr val="tx1"/>
                </a:solidFill>
                <a:effectLst/>
                <a:uLnTx/>
                <a:uFillTx/>
                <a:latin typeface="Times New Roman" pitchFamily="18" charset="0"/>
                <a:ea typeface="+mn-ea" pitchFamily="18" charset="-120"/>
                <a:cs typeface="+mn-cs"/>
                <a:sym typeface="Symbol"/>
              </a:rPr>
              <a:t> </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R </a:t>
            </a:r>
            <a:r>
              <a:rPr kumimoji="0" lang="en-US" altLang="zh-TW" sz="2800" b="0" i="0" u="none" strike="noStrike" kern="1200" cap="none" spc="0" normalizeH="0" baseline="0" noProof="0">
                <a:ln>
                  <a:noFill/>
                </a:ln>
                <a:solidFill>
                  <a:schemeClr val="tx1"/>
                </a:solidFill>
                <a:effectLst/>
                <a:uLnTx/>
                <a:uFillTx/>
                <a:latin typeface="Arial"/>
                <a:ea typeface="新細明體" pitchFamily="18" charset="-120"/>
                <a:cs typeface="+mn-cs"/>
                <a:sym typeface="Symbol"/>
              </a:rPr>
              <a:t></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R</a:t>
            </a:r>
            <a:r>
              <a:rPr kumimoji="0" lang="en-US" altLang="zh-TW" sz="2800" b="0" i="0" u="none" strike="noStrike" kern="1200" cap="none" spc="0" normalizeH="0" baseline="0" noProof="0">
                <a:ln>
                  <a:noFill/>
                </a:ln>
                <a:solidFill>
                  <a:schemeClr val="tx1"/>
                </a:solidFill>
                <a:effectLst/>
                <a:uLnTx/>
                <a:uFillTx/>
                <a:latin typeface="+mn-lt"/>
                <a:ea typeface="+mn-ea" pitchFamily="18" charset="-120"/>
                <a:cs typeface="+mn-cs"/>
                <a:sym typeface="Symbol"/>
              </a:rPr>
              <a:t> </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 {(1, 1), (2, 1), (3, 1), (4, 2)}.</a:t>
            </a:r>
          </a:p>
        </p:txBody>
      </p:sp>
      <p:sp>
        <p:nvSpPr>
          <p:cNvPr id="47109" name="矩形 10">
            <a:extLst>
              <a:ext uri="{FF2B5EF4-FFF2-40B4-BE49-F238E27FC236}"/>
            </a:extLst>
          </p:cNvPr>
          <p:cNvSpPr/>
          <p:nvPr/>
        </p:nvSpPr>
        <p:spPr>
          <a:xfrm>
            <a:off x="762000" y="3886200"/>
            <a:ext cx="7467600" cy="523875"/>
          </a:xfrm>
          <a:prstGeom prst="rect">
            <a:avLst/>
          </a:prstGeom>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defRPr/>
            </a:pPr>
            <a:r>
              <a:rPr kumimoji="0" lang="en-US" altLang="zh-TW" sz="2800" b="1" i="1"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R</a:t>
            </a:r>
            <a:r>
              <a:rPr kumimoji="0" lang="en-US" altLang="zh-TW" sz="2800" b="0" i="0" u="none" strike="noStrike" kern="1200" cap="none" spc="0" normalizeH="0" baseline="30000" noProof="0">
                <a:ln>
                  <a:noFill/>
                </a:ln>
                <a:solidFill>
                  <a:schemeClr val="tx1"/>
                </a:solidFill>
                <a:effectLst/>
                <a:uLnTx/>
                <a:uFillTx/>
                <a:latin typeface="Times New Roman" pitchFamily="18" charset="0"/>
                <a:ea typeface="+mn-ea" pitchFamily="18" charset="-120"/>
                <a:cs typeface="Times New Roman" pitchFamily="18" charset="0"/>
                <a:sym typeface="Symbol"/>
              </a:rPr>
              <a:t>3 </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mn-ea" pitchFamily="18" charset="-120"/>
                <a:cs typeface="+mn-cs"/>
                <a:sym typeface="Symbol"/>
              </a:rPr>
              <a:t>=</a:t>
            </a:r>
            <a:r>
              <a:rPr kumimoji="0" lang="en-US" altLang="zh-TW" sz="2800" b="1" i="0" u="none" strike="noStrike" kern="1200" cap="none" spc="0" normalizeH="0" baseline="0" noProof="0">
                <a:ln>
                  <a:noFill/>
                </a:ln>
                <a:solidFill>
                  <a:schemeClr val="tx1"/>
                </a:solidFill>
                <a:effectLst/>
                <a:uLnTx/>
                <a:uFillTx/>
                <a:latin typeface="Times New Roman" pitchFamily="18" charset="0"/>
                <a:ea typeface="+mn-ea" pitchFamily="18" charset="-120"/>
                <a:cs typeface="+mn-cs"/>
                <a:sym typeface="Symbol"/>
              </a:rPr>
              <a:t> </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R</a:t>
            </a:r>
            <a:r>
              <a:rPr kumimoji="0" lang="en-US" altLang="zh-TW" sz="2800" b="0" i="0" u="none" strike="noStrike" kern="1200" cap="none" spc="0" normalizeH="0" baseline="30000" noProof="0">
                <a:ln>
                  <a:noFill/>
                </a:ln>
                <a:solidFill>
                  <a:schemeClr val="tx1"/>
                </a:solidFill>
                <a:effectLst/>
                <a:uLnTx/>
                <a:uFillTx/>
                <a:latin typeface="Times New Roman" pitchFamily="18" charset="0"/>
                <a:ea typeface="新細明體" pitchFamily="18" charset="-120"/>
                <a:cs typeface="Times New Roman" pitchFamily="18" charset="0"/>
                <a:sym typeface="Symbol"/>
              </a:rPr>
              <a:t>2</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 </a:t>
            </a:r>
            <a:r>
              <a:rPr kumimoji="0" lang="en-US" altLang="zh-TW" sz="2800" b="0" i="0" u="none" strike="noStrike" kern="1200" cap="none" spc="0" normalizeH="0" baseline="0" noProof="0">
                <a:ln>
                  <a:noFill/>
                </a:ln>
                <a:solidFill>
                  <a:schemeClr val="tx1"/>
                </a:solidFill>
                <a:effectLst/>
                <a:uLnTx/>
                <a:uFillTx/>
                <a:latin typeface="Arial"/>
                <a:ea typeface="新細明體" pitchFamily="18" charset="-120"/>
                <a:cs typeface="+mn-cs"/>
                <a:sym typeface="Symbol"/>
              </a:rPr>
              <a:t></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R</a:t>
            </a:r>
            <a:r>
              <a:rPr kumimoji="0" lang="en-US" altLang="zh-TW" sz="2800" b="0" i="0" u="none" strike="noStrike" kern="1200" cap="none" spc="0" normalizeH="0" baseline="0" noProof="0">
                <a:ln>
                  <a:noFill/>
                </a:ln>
                <a:solidFill>
                  <a:schemeClr val="tx1"/>
                </a:solidFill>
                <a:effectLst/>
                <a:uLnTx/>
                <a:uFillTx/>
                <a:latin typeface="+mn-lt"/>
                <a:ea typeface="+mn-ea" pitchFamily="18" charset="-120"/>
                <a:cs typeface="+mn-cs"/>
                <a:sym typeface="Symbol"/>
              </a:rPr>
              <a:t> </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 {(1, 1), (2, 1), (3, 1), (4, 1)}.</a:t>
            </a:r>
          </a:p>
        </p:txBody>
      </p:sp>
      <p:sp>
        <p:nvSpPr>
          <p:cNvPr id="47110" name="矩形 11">
            <a:extLst>
              <a:ext uri="{FF2B5EF4-FFF2-40B4-BE49-F238E27FC236}"/>
            </a:extLst>
          </p:cNvPr>
          <p:cNvSpPr/>
          <p:nvPr/>
        </p:nvSpPr>
        <p:spPr>
          <a:xfrm>
            <a:off x="685800" y="4419600"/>
            <a:ext cx="7467600" cy="523875"/>
          </a:xfrm>
          <a:prstGeom prst="rect">
            <a:avLst/>
          </a:prstGeom>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defRPr/>
            </a:pPr>
            <a:r>
              <a:rPr kumimoji="0" lang="en-US" altLang="zh-TW" sz="2800" b="1" i="1"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a:rPr>
              <a:t>R</a:t>
            </a:r>
            <a:r>
              <a:rPr kumimoji="0" lang="en-US" altLang="zh-TW" sz="2800" b="0" i="0" u="none" strike="noStrike" kern="1200" cap="none" spc="0" normalizeH="0" baseline="30000" noProof="0">
                <a:ln>
                  <a:noFill/>
                </a:ln>
                <a:solidFill>
                  <a:schemeClr val="tx1"/>
                </a:solidFill>
                <a:effectLst/>
                <a:uLnTx/>
                <a:uFillTx/>
                <a:latin typeface="Times New Roman" pitchFamily="18" charset="0"/>
                <a:ea typeface="+mn-ea" pitchFamily="18" charset="-120"/>
                <a:cs typeface="Times New Roman" pitchFamily="18" charset="0"/>
                <a:sym typeface="Symbol"/>
              </a:rPr>
              <a:t>4 </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mn-ea" pitchFamily="18" charset="-120"/>
                <a:cs typeface="+mn-cs"/>
                <a:sym typeface="Symbol"/>
              </a:rPr>
              <a:t>=</a:t>
            </a:r>
            <a:r>
              <a:rPr kumimoji="0" lang="en-US" altLang="zh-TW" sz="2800" b="1" i="0" u="none" strike="noStrike" kern="1200" cap="none" spc="0" normalizeH="0" baseline="0" noProof="0">
                <a:ln>
                  <a:noFill/>
                </a:ln>
                <a:solidFill>
                  <a:schemeClr val="tx1"/>
                </a:solidFill>
                <a:effectLst/>
                <a:uLnTx/>
                <a:uFillTx/>
                <a:latin typeface="Times New Roman" pitchFamily="18" charset="0"/>
                <a:ea typeface="+mn-ea" pitchFamily="18" charset="-120"/>
                <a:cs typeface="+mn-cs"/>
                <a:sym typeface="Symbol"/>
              </a:rPr>
              <a:t> </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R</a:t>
            </a:r>
            <a:r>
              <a:rPr kumimoji="0" lang="en-US" altLang="zh-TW" sz="2800" b="0" i="0" u="none" strike="noStrike" kern="1200" cap="none" spc="0" normalizeH="0" baseline="30000" noProof="0">
                <a:ln>
                  <a:noFill/>
                </a:ln>
                <a:solidFill>
                  <a:schemeClr val="tx1"/>
                </a:solidFill>
                <a:effectLst/>
                <a:uLnTx/>
                <a:uFillTx/>
                <a:latin typeface="Times New Roman" pitchFamily="18" charset="0"/>
                <a:ea typeface="新細明體" pitchFamily="18" charset="-120"/>
                <a:cs typeface="Times New Roman" pitchFamily="18" charset="0"/>
                <a:sym typeface="Symbol"/>
              </a:rPr>
              <a:t>3</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 </a:t>
            </a:r>
            <a:r>
              <a:rPr kumimoji="0" lang="en-US" altLang="zh-TW" sz="2800" b="0" i="0" u="none" strike="noStrike" kern="1200" cap="none" spc="0" normalizeH="0" baseline="0" noProof="0">
                <a:ln>
                  <a:noFill/>
                </a:ln>
                <a:solidFill>
                  <a:schemeClr val="tx1"/>
                </a:solidFill>
                <a:effectLst/>
                <a:uLnTx/>
                <a:uFillTx/>
                <a:latin typeface="Arial"/>
                <a:ea typeface="新細明體" pitchFamily="18" charset="-120"/>
                <a:cs typeface="+mn-cs"/>
                <a:sym typeface="Symbol"/>
              </a:rPr>
              <a:t></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R</a:t>
            </a:r>
            <a:r>
              <a:rPr kumimoji="0" lang="en-US" altLang="zh-TW" sz="2800" b="0" i="0" u="none" strike="noStrike" kern="1200" cap="none" spc="0" normalizeH="0" baseline="0" noProof="0">
                <a:ln>
                  <a:noFill/>
                </a:ln>
                <a:solidFill>
                  <a:schemeClr val="tx1"/>
                </a:solidFill>
                <a:effectLst/>
                <a:uLnTx/>
                <a:uFillTx/>
                <a:latin typeface="+mn-lt"/>
                <a:ea typeface="+mn-ea" pitchFamily="18" charset="-120"/>
                <a:cs typeface="+mn-cs"/>
                <a:sym typeface="Symbol"/>
              </a:rPr>
              <a:t> </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 {(1, 1), (2, 1), (3, 1), (4, 1)} =</a:t>
            </a:r>
            <a:r>
              <a:rPr kumimoji="0" lang="en-US" altLang="zh-TW" sz="2800" b="1"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 R</a:t>
            </a:r>
            <a:r>
              <a:rPr kumimoji="0" lang="en-US" altLang="zh-TW" sz="2800" b="0" i="0" u="none" strike="noStrike" kern="1200" cap="none" spc="0" normalizeH="0" baseline="30000" noProof="0">
                <a:ln>
                  <a:noFill/>
                </a:ln>
                <a:solidFill>
                  <a:schemeClr val="tx1"/>
                </a:solidFill>
                <a:effectLst/>
                <a:uLnTx/>
                <a:uFillTx/>
                <a:latin typeface="Times New Roman" pitchFamily="18" charset="0"/>
                <a:ea typeface="新細明體" pitchFamily="18" charset="-120"/>
                <a:cs typeface="Times New Roman" pitchFamily="18" charset="0"/>
                <a:sym typeface="Symbol"/>
              </a:rPr>
              <a:t>3</a:t>
            </a:r>
            <a:r>
              <a:rPr kumimoji="0" lang="en-US" altLang="zh-TW" sz="2800" b="0" i="0"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sym typeface="Symbol"/>
              </a:rPr>
              <a:t>.</a:t>
            </a:r>
          </a:p>
        </p:txBody>
      </p:sp>
      <p:sp>
        <p:nvSpPr>
          <p:cNvPr id="47111" name="矩形 12" title=""/>
          <p:cNvSpPr/>
          <p:nvPr/>
        </p:nvSpPr>
        <p:spPr>
          <a:xfrm>
            <a:off x="685800" y="4953000"/>
            <a:ext cx="7467600" cy="5238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buFont typeface="Wingdings" pitchFamily="2" charset="2"/>
            </a:pPr>
            <a:r>
              <a:rPr lang="en-US" altLang="zh-TW" sz="2800">
                <a:sym typeface="Symbol" pitchFamily="18" charset="2"/>
              </a:rPr>
              <a:t>Therefore </a:t>
            </a:r>
            <a:r>
              <a:rPr lang="en-US" altLang="zh-TW" sz="2800" b="1" i="1">
                <a:ea typeface="Times New Roman" pitchFamily="18" charset="0"/>
                <a:sym typeface="Symbol" pitchFamily="18" charset="2"/>
              </a:rPr>
              <a:t>R</a:t>
            </a:r>
            <a:r>
              <a:rPr lang="en-US" altLang="zh-TW" sz="2800" b="1" i="1" baseline="30000">
                <a:ea typeface="Times New Roman" pitchFamily="18" charset="0"/>
                <a:sym typeface="Symbol" pitchFamily="18" charset="2"/>
              </a:rPr>
              <a:t>n</a:t>
            </a:r>
            <a:r>
              <a:rPr lang="en-US" altLang="zh-TW" sz="2800" baseline="30000">
                <a:ea typeface="Times New Roman" pitchFamily="18" charset="0"/>
                <a:sym typeface="Symbol" pitchFamily="18" charset="2"/>
              </a:rPr>
              <a:t> </a:t>
            </a:r>
            <a:r>
              <a:rPr lang="en-US" altLang="zh-TW" sz="2800">
                <a:ea typeface="Times New Roman" pitchFamily="18" charset="0"/>
                <a:sym typeface="Symbol" pitchFamily="18" charset="2"/>
              </a:rPr>
              <a:t>=</a:t>
            </a:r>
            <a:r>
              <a:rPr lang="en-US" altLang="zh-TW" sz="2800" b="1">
                <a:ea typeface="Times New Roman" pitchFamily="18" charset="0"/>
                <a:sym typeface="Symbol" pitchFamily="18" charset="2"/>
              </a:rPr>
              <a:t> </a:t>
            </a:r>
            <a:r>
              <a:rPr lang="en-US" altLang="zh-TW" sz="2800" b="1" i="1">
                <a:ea typeface="Times New Roman" pitchFamily="18" charset="0"/>
                <a:sym typeface="Symbol" pitchFamily="18" charset="2"/>
              </a:rPr>
              <a:t>R</a:t>
            </a:r>
            <a:r>
              <a:rPr lang="en-US" altLang="zh-TW" sz="2800" baseline="30000">
                <a:ea typeface="Times New Roman" pitchFamily="18" charset="0"/>
                <a:sym typeface="Symbol" pitchFamily="18" charset="2"/>
              </a:rPr>
              <a:t>3</a:t>
            </a:r>
            <a:r>
              <a:rPr lang="en-US" altLang="zh-TW" sz="2800">
                <a:ea typeface="Times New Roman" pitchFamily="18" charset="0"/>
                <a:sym typeface="Symbol" pitchFamily="18" charset="2"/>
              </a:rPr>
              <a:t> for</a:t>
            </a:r>
            <a:r>
              <a:rPr lang="en-US" altLang="zh-TW" sz="2800" b="1" i="1">
                <a:ea typeface="Times New Roman" pitchFamily="18" charset="0"/>
                <a:sym typeface="Symbol" pitchFamily="18" charset="2"/>
              </a:rPr>
              <a:t> n</a:t>
            </a:r>
            <a:r>
              <a:rPr lang="en-US" altLang="zh-TW" sz="2800">
                <a:ea typeface="Times New Roman" pitchFamily="18" charset="0"/>
                <a:sym typeface="Symbol" pitchFamily="18" charset="2"/>
              </a:rPr>
              <a:t>=4, 5, ….</a:t>
            </a:r>
            <a:endParaRPr lang="en-US" altLang="zh-TW" sz="2800">
              <a:ea typeface="Times New Roman"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 calcmode="lin" valueType="num">
                                      <p:cBhvr additive="base">
                                        <p:cTn id="7" dur="500" fill="hold"/>
                                        <p:tgtEl>
                                          <p:spTgt spid="47108"/>
                                        </p:tgtEl>
                                        <p:attrNameLst>
                                          <p:attrName>ppt_x</p:attrName>
                                        </p:attrNameLst>
                                      </p:cBhvr>
                                      <p:tavLst>
                                        <p:tav tm="0">
                                          <p:val>
                                            <p:strVal val="#ppt_x"/>
                                          </p:val>
                                        </p:tav>
                                        <p:tav tm="100000">
                                          <p:val>
                                            <p:strVal val="#ppt_x"/>
                                          </p:val>
                                        </p:tav>
                                      </p:tavLst>
                                    </p:anim>
                                    <p:anim calcmode="lin" valueType="num">
                                      <p:cBhvr additive="base">
                                        <p:cTn id="8"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47109"/>
                                        </p:tgtEl>
                                        <p:attrNameLst>
                                          <p:attrName>style.visibility</p:attrName>
                                        </p:attrNameLst>
                                      </p:cBhvr>
                                      <p:to>
                                        <p:strVal val="visible"/>
                                      </p:to>
                                    </p:set>
                                    <p:anim calcmode="lin" valueType="num">
                                      <p:cBhvr additive="base">
                                        <p:cTn id="13" dur="500" fill="hold"/>
                                        <p:tgtEl>
                                          <p:spTgt spid="47109"/>
                                        </p:tgtEl>
                                        <p:attrNameLst>
                                          <p:attrName>ppt_x</p:attrName>
                                        </p:attrNameLst>
                                      </p:cBhvr>
                                      <p:tavLst>
                                        <p:tav tm="0">
                                          <p:val>
                                            <p:strVal val="#ppt_x"/>
                                          </p:val>
                                        </p:tav>
                                        <p:tav tm="100000">
                                          <p:val>
                                            <p:strVal val="#ppt_x"/>
                                          </p:val>
                                        </p:tav>
                                      </p:tavLst>
                                    </p:anim>
                                    <p:anim calcmode="lin" valueType="num">
                                      <p:cBhvr additive="base">
                                        <p:cTn id="14" dur="500" fill="hold"/>
                                        <p:tgtEl>
                                          <p:spTgt spid="4710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grpId="0" nodeType="clickEffect">
                                  <p:stCondLst>
                                    <p:cond delay="0"/>
                                  </p:stCondLst>
                                  <p:childTnLst>
                                    <p:set>
                                      <p:cBhvr>
                                        <p:cTn id="18" dur="1" fill="hold">
                                          <p:stCondLst>
                                            <p:cond delay="0"/>
                                          </p:stCondLst>
                                        </p:cTn>
                                        <p:tgtEl>
                                          <p:spTgt spid="47110"/>
                                        </p:tgtEl>
                                        <p:attrNameLst>
                                          <p:attrName>style.visibility</p:attrName>
                                        </p:attrNameLst>
                                      </p:cBhvr>
                                      <p:to>
                                        <p:strVal val="visible"/>
                                      </p:to>
                                    </p:set>
                                    <p:anim calcmode="lin" valueType="num">
                                      <p:cBhvr additive="base">
                                        <p:cTn id="19" dur="500" fill="hold"/>
                                        <p:tgtEl>
                                          <p:spTgt spid="47110"/>
                                        </p:tgtEl>
                                        <p:attrNameLst>
                                          <p:attrName>ppt_x</p:attrName>
                                        </p:attrNameLst>
                                      </p:cBhvr>
                                      <p:tavLst>
                                        <p:tav tm="0">
                                          <p:val>
                                            <p:strVal val="#ppt_x"/>
                                          </p:val>
                                        </p:tav>
                                        <p:tav tm="100000">
                                          <p:val>
                                            <p:strVal val="#ppt_x"/>
                                          </p:val>
                                        </p:tav>
                                      </p:tavLst>
                                    </p:anim>
                                    <p:anim calcmode="lin" valueType="num">
                                      <p:cBhvr additive="base">
                                        <p:cTn id="20" dur="500" fill="hold"/>
                                        <p:tgtEl>
                                          <p:spTgt spid="471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dur="500" fill="hold" grpId="0" nodeType="clickEffect">
                                  <p:stCondLst>
                                    <p:cond delay="0"/>
                                  </p:stCondLst>
                                  <p:childTnLst>
                                    <p:set>
                                      <p:cBhvr>
                                        <p:cTn id="24" dur="1" fill="hold">
                                          <p:stCondLst>
                                            <p:cond delay="0"/>
                                          </p:stCondLst>
                                        </p:cTn>
                                        <p:tgtEl>
                                          <p:spTgt spid="47111"/>
                                        </p:tgtEl>
                                        <p:attrNameLst>
                                          <p:attrName>style.visibility</p:attrName>
                                        </p:attrNameLst>
                                      </p:cBhvr>
                                      <p:to>
                                        <p:strVal val="visible"/>
                                      </p:to>
                                    </p:set>
                                    <p:anim calcmode="lin" valueType="num">
                                      <p:cBhvr additive="base">
                                        <p:cTn id="25" dur="500" fill="hold"/>
                                        <p:tgtEl>
                                          <p:spTgt spid="47111"/>
                                        </p:tgtEl>
                                        <p:attrNameLst>
                                          <p:attrName>ppt_x</p:attrName>
                                        </p:attrNameLst>
                                      </p:cBhvr>
                                      <p:tavLst>
                                        <p:tav tm="0">
                                          <p:val>
                                            <p:strVal val="#ppt_x"/>
                                          </p:val>
                                        </p:tav>
                                        <p:tav tm="100000">
                                          <p:val>
                                            <p:strVal val="#ppt_x"/>
                                          </p:val>
                                        </p:tav>
                                      </p:tavLst>
                                    </p:anim>
                                    <p:anim calcmode="lin" valueType="num">
                                      <p:cBhvr additive="base">
                                        <p:cTn id="26" dur="500" fill="hold"/>
                                        <p:tgtEl>
                                          <p:spTgt spid="47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p:bldP spid="47110" grpId="0"/>
      <p:bldP spid="47111" grpId="0"/>
    </p:bldLst>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8130" name="Content Placeholder 2" title=""/>
          <p:cNvSpPr>
            <a:spLocks noGrp="1"/>
          </p:cNvSpPr>
          <p:nvPr>
            <p:ph idx="1"/>
          </p:nvPr>
        </p:nvSpPr>
        <p:spPr>
          <a:xfrm>
            <a:off x="457200" y="990600"/>
            <a:ext cx="8229600" cy="51355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buFont typeface="Wingdings" pitchFamily="2" charset="2"/>
              <a:buNone/>
            </a:pPr>
            <a:r>
              <a:rPr lang="en-US" altLang="zh-TW" sz="2400">
                <a:latin typeface="Times New Roman" pitchFamily="18" charset="0"/>
                <a:ea typeface="Times New Roman" pitchFamily="18" charset="0"/>
                <a:sym typeface="Symbol" pitchFamily="18" charset="2"/>
              </a:rPr>
              <a:t>Activity</a:t>
            </a:r>
            <a:endParaRPr lang="en-US" altLang="zh-TW" sz="2400">
              <a:latin typeface="Times New Roman" pitchFamily="18" charset="0"/>
              <a:ea typeface="Times New Roman" pitchFamily="18" charset="0"/>
              <a:sym typeface="Symbol" pitchFamily="18" charset="2"/>
            </a:endParaRPr>
          </a:p>
          <a:p>
            <a:pPr lvl="0" algn="just">
              <a:buNone/>
            </a:pPr>
            <a:r>
              <a:rPr lang="en-US" altLang="zh-TW" sz="2400">
                <a:latin typeface="Times New Roman" pitchFamily="18" charset="0"/>
                <a:ea typeface="Times New Roman" pitchFamily="18" charset="0"/>
                <a:sym typeface="Symbol" pitchFamily="18" charset="2"/>
              </a:rPr>
              <a:t>      Let R be the relation on the set {1, 2, 3, 4, 5} containing the ordered pairs (1, 1), (1, 2), (1, 3), (2, 3), (2, 4), (3, 1),  (3, 4), (3, 5), (4, 2), (4, 5), (5, 1), (5, 2), and (5, 4). Find </a:t>
            </a:r>
            <a:r>
              <a:rPr lang="pt-BR" altLang="zh-TW" sz="2400">
                <a:latin typeface="Times New Roman" pitchFamily="18" charset="0"/>
                <a:ea typeface="Times New Roman" pitchFamily="18" charset="0"/>
                <a:sym typeface="Symbol" pitchFamily="18" charset="2"/>
              </a:rPr>
              <a:t>a) R2. b) R3. c) R4. d) R5.</a:t>
            </a:r>
            <a:endParaRPr lang="en-US" altLang="zh-TW" sz="2400">
              <a:latin typeface="Times New Roman" pitchFamily="18" charset="0"/>
              <a:ea typeface="Times New Roman" pitchFamily="18" charset="0"/>
              <a:sym typeface="Symbol" pitchFamily="18" charset="2"/>
            </a:endParaRPr>
          </a:p>
          <a:p>
            <a:pPr lvl="0"/>
            <a:endParaRPr lang="en-US" altLang="en-US"/>
          </a:p>
        </p:txBody>
      </p:sp>
      <p:sp>
        <p:nvSpPr>
          <p:cNvPr id="48131"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08F8A26E-D11D-4EF0-BD4B-F68E7FD5C464}" type="slidenum">
              <a:rPr lang="en-US" altLang="en-US" sz="1400">
                <a:latin typeface="Arial"/>
              </a:rPr>
              <a:t>78</a:t>
            </a:fld>
            <a:endParaRPr lang="en-US" altLang="en-US" sz="1400">
              <a:latin typeface="Arial"/>
            </a:endParaRP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9154" name="Title 1" title=""/>
          <p:cNvSpPr>
            <a:spLocks noGrp="1"/>
          </p:cNvSpPr>
          <p:nvPr>
            <p:ph type="title"/>
          </p:nvPr>
        </p:nvSpPr>
        <p:spPr>
          <a:xfrm>
            <a:off x="533400" y="457200"/>
            <a:ext cx="8229600" cy="6096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marL="342900" lvl="0" indent="-342900"/>
            <a:r>
              <a:rPr lang="en-US" altLang="zh-TW" sz="2800" b="1" u="sng">
                <a:solidFill>
                  <a:srgbClr val="008000"/>
                </a:solidFill>
              </a:rPr>
              <a:t>Representing Relations </a:t>
            </a:r>
            <a:endParaRPr lang="en-US" altLang="zh-TW" sz="2800" b="1" u="sng">
              <a:solidFill>
                <a:srgbClr val="008000"/>
              </a:solidFill>
            </a:endParaRPr>
          </a:p>
        </p:txBody>
      </p:sp>
      <p:sp>
        <p:nvSpPr>
          <p:cNvPr id="49155" name="Content Placeholder 2" title=""/>
          <p:cNvSpPr>
            <a:spLocks noGrp="1"/>
          </p:cNvSpPr>
          <p:nvPr>
            <p:ph idx="1"/>
          </p:nvPr>
        </p:nvSpPr>
        <p:spPr>
          <a:xfrm>
            <a:off x="457200" y="1143000"/>
            <a:ext cx="8229600" cy="49831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r>
              <a:rPr lang="en-US" altLang="en-US"/>
              <a:t>Matrices</a:t>
            </a:r>
            <a:endParaRPr lang="en-US" altLang="en-US"/>
          </a:p>
          <a:p>
            <a:pPr lvl="0" eaLnBrk="1" hangingPunct="1"/>
            <a:r>
              <a:rPr lang="en-US" altLang="en-US"/>
              <a:t>Graphs</a:t>
            </a:r>
            <a:endParaRPr lang="en-US" altLang="en-US"/>
          </a:p>
          <a:p>
            <a:pPr lvl="0"/>
            <a:endParaRPr lang="en-US" altLang="en-US"/>
          </a:p>
        </p:txBody>
      </p:sp>
      <p:sp>
        <p:nvSpPr>
          <p:cNvPr id="49156"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C3ADE278-7E04-4F03-9810-40B38C996CE3}" type="slidenum">
              <a:rPr lang="en-US" altLang="en-US" sz="1400">
                <a:latin typeface="Arial"/>
              </a:rPr>
              <a:t>79</a:t>
            </a:fld>
            <a:endParaRPr lang="en-US" altLang="en-US" sz="1400">
              <a:latin typeface="Arial"/>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2530" name="Title 1"/>
          <p:cNvSpPr>
            <a:spLocks noGrp="1"/>
          </p:cNvSpPr>
          <p:nvPr>
            <p:ph type="title"/>
          </p:nvPr>
        </p:nvSpPr>
        <p:spPr>
          <a:xfrm>
            <a:off x="1219200" y="609600"/>
            <a:ext cx="7499350" cy="639763"/>
          </a:xfrm>
        </p:spPr>
        <p:txBody>
          <a:bodyPr/>
          <a:lstStyle/>
          <a:p>
            <a:pPr eaLnBrk="1" hangingPunct="1"/>
            <a:r>
              <a:rPr lang="en-US" sz="2800" smtClean="0">
                <a:latin typeface="Cambria" pitchFamily="18" charset="0"/>
              </a:rPr>
              <a:t>Activity on Set builder notation</a:t>
            </a:r>
          </a:p>
        </p:txBody>
      </p:sp>
      <p:sp>
        <p:nvSpPr>
          <p:cNvPr id="22531" name="Content Placeholder 2"/>
          <p:cNvSpPr>
            <a:spLocks noGrp="1"/>
          </p:cNvSpPr>
          <p:nvPr>
            <p:ph idx="1"/>
          </p:nvPr>
        </p:nvSpPr>
        <p:spPr>
          <a:xfrm>
            <a:off x="1143000" y="1371600"/>
            <a:ext cx="7791450" cy="4876800"/>
          </a:xfrm>
        </p:spPr>
        <p:txBody>
          <a:bodyPr/>
          <a:lstStyle/>
          <a:p>
            <a:pPr eaLnBrk="1" hangingPunct="1">
              <a:buFont typeface="Wingdings 2" pitchFamily="18" charset="2"/>
              <a:buNone/>
            </a:pPr>
            <a:r>
              <a:rPr lang="en-US" sz="2400" smtClean="0">
                <a:latin typeface="Cambria" pitchFamily="18" charset="0"/>
              </a:rPr>
              <a:t>List the members of the sets.</a:t>
            </a:r>
          </a:p>
          <a:p>
            <a:pPr eaLnBrk="1" hangingPunct="1">
              <a:buFontTx/>
              <a:buNone/>
            </a:pPr>
            <a:r>
              <a:rPr lang="en-US" sz="2400" smtClean="0"/>
              <a:t> </a:t>
            </a:r>
            <a:r>
              <a:rPr lang="en-US" sz="2000" smtClean="0">
                <a:latin typeface="Times New Roman" pitchFamily="18" charset="0"/>
                <a:cs typeface="Times New Roman" pitchFamily="18" charset="0"/>
              </a:rPr>
              <a:t>(i) {x : x is an even natural numbers less than 12}</a:t>
            </a:r>
          </a:p>
          <a:p>
            <a:pPr eaLnBrk="1" hangingPunct="1">
              <a:buFontTx/>
              <a:buNone/>
            </a:pPr>
            <a:r>
              <a:rPr lang="en-US" sz="2000" smtClean="0">
                <a:latin typeface="Times New Roman" pitchFamily="18" charset="0"/>
                <a:cs typeface="Times New Roman" pitchFamily="18" charset="0"/>
              </a:rPr>
              <a:t>(ii) {x : x is a prime numbers less than 12}</a:t>
            </a:r>
          </a:p>
          <a:p>
            <a:pPr eaLnBrk="1" hangingPunct="1">
              <a:buFontTx/>
              <a:buNone/>
            </a:pPr>
            <a:r>
              <a:rPr lang="en-US" sz="2000" smtClean="0">
                <a:latin typeface="Times New Roman" pitchFamily="18" charset="0"/>
                <a:cs typeface="Times New Roman" pitchFamily="18" charset="0"/>
              </a:rPr>
              <a:t>(iii) {x : x is a month whose name starts with letter J}</a:t>
            </a:r>
          </a:p>
          <a:p>
            <a:pPr eaLnBrk="1" hangingPunct="1">
              <a:buFontTx/>
              <a:buNone/>
            </a:pPr>
            <a:r>
              <a:rPr lang="en-US" sz="2000" smtClean="0">
                <a:latin typeface="Times New Roman" pitchFamily="18" charset="0"/>
                <a:cs typeface="Times New Roman" pitchFamily="18" charset="0"/>
              </a:rPr>
              <a:t>(iv) {x : x is a natural number upto 30 and divisible by 5}</a:t>
            </a:r>
          </a:p>
          <a:p>
            <a:pPr eaLnBrk="1" hangingPunct="1">
              <a:buFontTx/>
              <a:buNone/>
            </a:pPr>
            <a:endParaRPr lang="en-US" sz="2400" smtClean="0"/>
          </a:p>
          <a:p>
            <a:pPr eaLnBrk="1" hangingPunct="1">
              <a:buFontTx/>
              <a:buNone/>
            </a:pPr>
            <a:r>
              <a:rPr lang="en-US" sz="2400" b="1" smtClean="0"/>
              <a:t> </a:t>
            </a:r>
            <a:r>
              <a:rPr lang="en-US" sz="2400" smtClean="0">
                <a:latin typeface="Cambria" pitchFamily="18" charset="0"/>
              </a:rPr>
              <a:t>Write the following sets in Set-Builder Form or Rule form</a:t>
            </a:r>
          </a:p>
          <a:p>
            <a:pPr eaLnBrk="1" hangingPunct="1">
              <a:buFontTx/>
              <a:buNone/>
            </a:pPr>
            <a:r>
              <a:rPr lang="en-US" sz="2400" smtClean="0"/>
              <a:t>(i</a:t>
            </a:r>
            <a:r>
              <a:rPr lang="en-US" sz="2000" smtClean="0">
                <a:latin typeface="Times New Roman" pitchFamily="18" charset="0"/>
                <a:cs typeface="Times New Roman" pitchFamily="18" charset="0"/>
              </a:rPr>
              <a:t>) A = {1, 3 5, 7, 9}</a:t>
            </a:r>
          </a:p>
          <a:p>
            <a:pPr eaLnBrk="1" hangingPunct="1">
              <a:buFontTx/>
              <a:buNone/>
            </a:pPr>
            <a:r>
              <a:rPr lang="en-US" sz="2000" smtClean="0">
                <a:latin typeface="Times New Roman" pitchFamily="18" charset="0"/>
                <a:cs typeface="Times New Roman" pitchFamily="18" charset="0"/>
              </a:rPr>
              <a:t>(ii) B = {16, 25, 36, 49, 64}</a:t>
            </a:r>
          </a:p>
          <a:p>
            <a:pPr eaLnBrk="1" hangingPunct="1">
              <a:buFontTx/>
              <a:buNone/>
            </a:pPr>
            <a:r>
              <a:rPr lang="en-US" sz="2000" smtClean="0">
                <a:latin typeface="Times New Roman" pitchFamily="18" charset="0"/>
                <a:cs typeface="Times New Roman" pitchFamily="18" charset="0"/>
              </a:rPr>
              <a:t>(iii) C = {a, e, i, o, u}</a:t>
            </a:r>
          </a:p>
          <a:p>
            <a:pPr eaLnBrk="1" hangingPunct="1">
              <a:buFontTx/>
              <a:buNone/>
            </a:pPr>
            <a:r>
              <a:rPr lang="en-US" sz="2000" smtClean="0">
                <a:latin typeface="Times New Roman" pitchFamily="18" charset="0"/>
                <a:cs typeface="Times New Roman" pitchFamily="18" charset="0"/>
              </a:rPr>
              <a:t>(iv) D = {violet, indigo, blue, green, yellow, orange, red}</a:t>
            </a:r>
          </a:p>
          <a:p>
            <a:pPr eaLnBrk="1" hangingPunct="1">
              <a:buFontTx/>
              <a:buNone/>
            </a:pPr>
            <a:r>
              <a:rPr lang="en-US" sz="2000" smtClean="0">
                <a:latin typeface="Times New Roman" pitchFamily="18" charset="0"/>
                <a:cs typeface="Times New Roman" pitchFamily="18" charset="0"/>
              </a:rPr>
              <a:t>(v) E = {January, March, May, July, August, October, December}</a:t>
            </a:r>
          </a:p>
          <a:p>
            <a:pPr eaLnBrk="1" hangingPunct="1">
              <a:buFontTx/>
              <a:buNone/>
            </a:pPr>
            <a:endParaRPr lang="en-US" sz="2400" smtClean="0"/>
          </a:p>
          <a:p>
            <a:pPr eaLnBrk="1" hangingPunct="1">
              <a:buFont typeface="Wingdings 2" pitchFamily="18" charset="2"/>
              <a:buNone/>
            </a:pPr>
            <a:endParaRPr lang="en-GB" sz="2400" smtClean="0">
              <a:latin typeface="Cambria" pitchFamily="18" charset="0"/>
            </a:endParaRPr>
          </a:p>
          <a:p>
            <a:pPr algn="just" eaLnBrk="1" hangingPunct="1">
              <a:buFont typeface="Wingdings 2" pitchFamily="18" charset="2"/>
              <a:buNone/>
            </a:pPr>
            <a:r>
              <a:rPr lang="en-GB" sz="2400" smtClean="0">
                <a:latin typeface="Cambria" pitchFamily="18" charset="0"/>
              </a:rPr>
              <a:t>    </a:t>
            </a:r>
            <a:endParaRPr lang="en-US" sz="2400" smtClean="0">
              <a:latin typeface="Cambria" pitchFamily="18" charset="0"/>
            </a:endParaRPr>
          </a:p>
          <a:p>
            <a:pPr eaLnBrk="1" hangingPunct="1"/>
            <a:endParaRPr lang="en-US" smtClean="0"/>
          </a:p>
          <a:p>
            <a:pPr eaLnBrk="1" hangingPunct="1"/>
            <a:endParaRPr lang="en-US" smtClean="0"/>
          </a:p>
        </p:txBody>
      </p:sp>
      <p:sp>
        <p:nvSpPr>
          <p:cNvPr id="22532" name="Slide Number Placeholder 4"/>
          <p:cNvSpPr>
            <a:spLocks noGrp="1"/>
          </p:cNvSpPr>
          <p:nvPr>
            <p:ph type="sldNum" sz="quarter" idx="11"/>
          </p:nvPr>
        </p:nvSpPr>
        <p:spPr>
          <a:noFill/>
        </p:spPr>
        <p:txBody>
          <a:bodyPr/>
          <a:lstStyle/>
          <a:p>
            <a:fld id="{04459734-6641-4305-9917-6EFC21CDD111}" type="slidenum">
              <a:rPr lang="en-US"/>
              <a:t>8</a:t>
            </a:fld>
            <a:endParaRPr lang="en-US"/>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0178" name="Title 1" title=""/>
          <p:cNvSpPr>
            <a:spLocks noGrp="1"/>
          </p:cNvSpPr>
          <p:nvPr>
            <p:ph type="title"/>
          </p:nvPr>
        </p:nvSpPr>
        <p:spPr>
          <a:xfrm>
            <a:off x="457200" y="838200"/>
            <a:ext cx="822960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r>
              <a:rPr lang="en-US" altLang="zh-TW" sz="2800" b="1" u="sng">
                <a:solidFill>
                  <a:srgbClr val="008000"/>
                </a:solidFill>
                <a:latin typeface="Times New Roman" pitchFamily="18" charset="0"/>
                <a:ea typeface="Times New Roman" pitchFamily="18" charset="0"/>
              </a:rPr>
              <a:t>Representing Relations using Matrices</a:t>
            </a:r>
            <a:br>
              <a:rPr lang="zh-TW" altLang="en-US" sz="2800" b="1" u="sng">
                <a:solidFill>
                  <a:srgbClr val="008000"/>
                </a:solidFill>
              </a:rPr>
            </a:br>
            <a:endParaRPr lang="en-US" altLang="en-US" sz="2800"/>
          </a:p>
        </p:txBody>
      </p:sp>
      <p:sp>
        <p:nvSpPr>
          <p:cNvPr id="50179"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9C667DD3-1615-49DB-841F-778234A9FC57}" type="slidenum">
              <a:rPr lang="en-US" altLang="en-US" sz="1400">
                <a:latin typeface="Arial"/>
              </a:rPr>
              <a:t>80</a:t>
            </a:fld>
            <a:endParaRPr lang="en-US" altLang="en-US" sz="1400">
              <a:latin typeface="Arial"/>
            </a:endParaRPr>
          </a:p>
        </p:txBody>
      </p:sp>
      <p:sp>
        <p:nvSpPr>
          <p:cNvPr id="50180" name="Rectangle 3" title=""/>
          <p:cNvSpPr>
            <a:spLocks noGrp="1"/>
          </p:cNvSpPr>
          <p:nvPr>
            <p:ph idx="1"/>
          </p:nvPr>
        </p:nvSpPr>
        <p:spPr>
          <a:xfrm>
            <a:off x="152400" y="1219200"/>
            <a:ext cx="8839200" cy="4906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eaLnBrk="1" hangingPunct="1">
              <a:buFont typeface="Wingdings" pitchFamily="2" charset="2"/>
              <a:buNone/>
            </a:pPr>
            <a:r>
              <a:rPr lang="en-US" altLang="zh-TW" sz="2400">
                <a:latin typeface="Times New Roman" pitchFamily="18" charset="0"/>
                <a:ea typeface="Times New Roman" pitchFamily="18" charset="0"/>
              </a:rPr>
              <a:t>    Suppose that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is a relation from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a:t>
            </a:r>
            <a:r>
              <a:rPr lang="en-US" altLang="zh-TW" sz="2400" i="1">
                <a:latin typeface="Times New Roman" pitchFamily="18" charset="0"/>
                <a:ea typeface="Times New Roman" pitchFamily="18" charset="0"/>
              </a:rPr>
              <a:t>a</a:t>
            </a:r>
            <a:r>
              <a:rPr lang="en-US" altLang="zh-TW" sz="2400" baseline="-25000">
                <a:latin typeface="Times New Roman" pitchFamily="18" charset="0"/>
                <a:ea typeface="Times New Roman" pitchFamily="18" charset="0"/>
              </a:rPr>
              <a:t>1</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a</a:t>
            </a:r>
            <a:r>
              <a:rPr lang="en-US" altLang="zh-TW" sz="2400" baseline="-25000">
                <a:latin typeface="Times New Roman" pitchFamily="18" charset="0"/>
                <a:ea typeface="Times New Roman" pitchFamily="18" charset="0"/>
              </a:rPr>
              <a:t>2</a:t>
            </a:r>
            <a:r>
              <a:rPr lang="en-US" altLang="zh-TW" sz="2400">
                <a:latin typeface="Times New Roman" pitchFamily="18" charset="0"/>
                <a:ea typeface="Times New Roman" pitchFamily="18" charset="0"/>
              </a:rPr>
              <a:t>, …, </a:t>
            </a:r>
            <a:r>
              <a:rPr lang="en-US" altLang="zh-TW" sz="2400" i="1">
                <a:latin typeface="Times New Roman" pitchFamily="18" charset="0"/>
                <a:ea typeface="Times New Roman" pitchFamily="18" charset="0"/>
              </a:rPr>
              <a:t>a</a:t>
            </a:r>
            <a:r>
              <a:rPr lang="en-US" altLang="zh-TW" sz="2400" i="1" baseline="-25000">
                <a:latin typeface="Times New Roman" pitchFamily="18" charset="0"/>
                <a:ea typeface="Times New Roman" pitchFamily="18" charset="0"/>
              </a:rPr>
              <a:t>m</a:t>
            </a:r>
            <a:r>
              <a:rPr lang="en-US" altLang="zh-TW" sz="2400">
                <a:latin typeface="Times New Roman" pitchFamily="18" charset="0"/>
                <a:ea typeface="Times New Roman" pitchFamily="18" charset="0"/>
              </a:rPr>
              <a:t>} to </a:t>
            </a:r>
            <a:r>
              <a:rPr lang="en-US" altLang="zh-TW" sz="2400" i="1">
                <a:latin typeface="Times New Roman" pitchFamily="18" charset="0"/>
                <a:ea typeface="Times New Roman" pitchFamily="18" charset="0"/>
              </a:rPr>
              <a:t>B </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b</a:t>
            </a:r>
            <a:r>
              <a:rPr lang="en-US" altLang="zh-TW" sz="2400" baseline="-25000">
                <a:latin typeface="Times New Roman" pitchFamily="18" charset="0"/>
                <a:ea typeface="Times New Roman" pitchFamily="18" charset="0"/>
              </a:rPr>
              <a:t>1</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b</a:t>
            </a:r>
            <a:r>
              <a:rPr lang="en-US" altLang="zh-TW" sz="2400" baseline="-25000">
                <a:latin typeface="Times New Roman" pitchFamily="18" charset="0"/>
                <a:ea typeface="Times New Roman" pitchFamily="18" charset="0"/>
              </a:rPr>
              <a:t>2</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b</a:t>
            </a:r>
            <a:r>
              <a:rPr lang="en-US" altLang="zh-TW" sz="2400" i="1" baseline="-25000">
                <a:latin typeface="Times New Roman" pitchFamily="18" charset="0"/>
                <a:ea typeface="Times New Roman" pitchFamily="18" charset="0"/>
              </a:rPr>
              <a:t>n</a:t>
            </a:r>
            <a:r>
              <a:rPr lang="en-US" altLang="zh-TW" sz="2400">
                <a:latin typeface="Times New Roman" pitchFamily="18" charset="0"/>
                <a:ea typeface="Times New Roman" pitchFamily="18" charset="0"/>
              </a:rPr>
              <a:t> }.The relation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can be represented by the matrix </a:t>
            </a:r>
            <a:r>
              <a:rPr lang="en-US" altLang="zh-TW" sz="2400" i="1">
                <a:solidFill>
                  <a:srgbClr val="0066FF"/>
                </a:solidFill>
                <a:latin typeface="Times New Roman" pitchFamily="18" charset="0"/>
                <a:ea typeface="Times New Roman" pitchFamily="18" charset="0"/>
              </a:rPr>
              <a:t>M</a:t>
            </a:r>
            <a:r>
              <a:rPr lang="en-US" altLang="zh-TW" sz="2400" i="1" baseline="-25000">
                <a:solidFill>
                  <a:srgbClr val="0066FF"/>
                </a:solidFill>
                <a:latin typeface="Times New Roman" pitchFamily="18" charset="0"/>
                <a:ea typeface="Times New Roman" pitchFamily="18" charset="0"/>
              </a:rPr>
              <a:t>R </a:t>
            </a:r>
            <a:r>
              <a:rPr lang="en-US" altLang="zh-TW" sz="2400">
                <a:solidFill>
                  <a:srgbClr val="0066FF"/>
                </a:solidFill>
                <a:latin typeface="Times New Roman" pitchFamily="18" charset="0"/>
                <a:ea typeface="Times New Roman" pitchFamily="18" charset="0"/>
              </a:rPr>
              <a:t>= [</a:t>
            </a:r>
            <a:r>
              <a:rPr lang="en-US" altLang="zh-TW" sz="2400" i="1">
                <a:solidFill>
                  <a:srgbClr val="0066FF"/>
                </a:solidFill>
                <a:latin typeface="Times New Roman" pitchFamily="18" charset="0"/>
                <a:ea typeface="Times New Roman" pitchFamily="18" charset="0"/>
              </a:rPr>
              <a:t>m</a:t>
            </a:r>
            <a:r>
              <a:rPr lang="en-US" altLang="zh-TW" sz="2400" i="1" baseline="-25000">
                <a:solidFill>
                  <a:srgbClr val="0066FF"/>
                </a:solidFill>
                <a:latin typeface="Times New Roman" pitchFamily="18" charset="0"/>
                <a:ea typeface="Times New Roman" pitchFamily="18" charset="0"/>
              </a:rPr>
              <a:t>ij</a:t>
            </a:r>
            <a:r>
              <a:rPr lang="en-US" altLang="zh-TW" sz="2400">
                <a:solidFill>
                  <a:srgbClr val="0066FF"/>
                </a:solidFill>
                <a:latin typeface="Times New Roman" pitchFamily="18" charset="0"/>
                <a:ea typeface="Times New Roman" pitchFamily="18" charset="0"/>
              </a:rPr>
              <a:t>]</a:t>
            </a:r>
            <a:r>
              <a:rPr lang="en-US" altLang="zh-TW" sz="2400">
                <a:latin typeface="Times New Roman" pitchFamily="18" charset="0"/>
                <a:ea typeface="Times New Roman" pitchFamily="18" charset="0"/>
              </a:rPr>
              <a:t>, where </a:t>
            </a:r>
            <a:endParaRPr lang="en-US" altLang="zh-TW" sz="2400">
              <a:latin typeface="Times New Roman" pitchFamily="18" charset="0"/>
              <a:ea typeface="Times New Roman" pitchFamily="18" charset="0"/>
            </a:endParaRPr>
          </a:p>
        </p:txBody>
      </p:sp>
      <p:grpSp>
        <p:nvGrpSpPr>
          <p:cNvPr id="50181" name="Group 19" title=""/>
          <p:cNvGrpSpPr/>
          <p:nvPr/>
        </p:nvGrpSpPr>
        <p:grpSpPr>
          <a:xfrm>
            <a:off x="1981200" y="2438400"/>
            <a:ext cx="4267200" cy="1433513"/>
            <a:chOff x="1440" y="2928"/>
            <a:chExt cx="2304" cy="903"/>
          </a:xfrm>
        </p:grpSpPr>
        <p:sp>
          <p:nvSpPr>
            <p:cNvPr id="50182" name="AutoShape 4" title=""/>
            <p:cNvSpPr/>
            <p:nvPr/>
          </p:nvSpPr>
          <p:spPr>
            <a:xfrm>
              <a:off x="2105" y="3070"/>
              <a:ext cx="167" cy="621"/>
            </a:xfrm>
            <a:prstGeom prst="leftBrace">
              <a:avLst>
                <a:gd name="adj1" fmla="val 30988"/>
                <a:gd name="adj2" fmla="val 50000"/>
              </a:avLst>
            </a:prstGeom>
            <a:noFill/>
            <a:ln>
              <a:solidFill>
                <a:schemeClr val="tx1"/>
              </a:solidFill>
              <a:round/>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50183" name="Text Box 7" title=""/>
            <p:cNvSpPr txBox="1"/>
            <p:nvPr/>
          </p:nvSpPr>
          <p:spPr>
            <a:xfrm>
              <a:off x="1440" y="3182"/>
              <a:ext cx="555"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i="1"/>
                <a:t>m</a:t>
              </a:r>
              <a:r>
                <a:rPr lang="en-US" altLang="zh-TW" sz="2800" i="1" baseline="-25000"/>
                <a:t>ij</a:t>
              </a:r>
              <a:r>
                <a:rPr lang="en-US" altLang="zh-TW" sz="2800"/>
                <a:t> =</a:t>
              </a:r>
              <a:endParaRPr lang="en-US" altLang="zh-TW" sz="2800"/>
            </a:p>
          </p:txBody>
        </p:sp>
        <p:sp>
          <p:nvSpPr>
            <p:cNvPr id="50184" name="Text Box 9" title=""/>
            <p:cNvSpPr txBox="1"/>
            <p:nvPr/>
          </p:nvSpPr>
          <p:spPr>
            <a:xfrm>
              <a:off x="2256" y="2928"/>
              <a:ext cx="1472" cy="33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t>1,   if (</a:t>
              </a:r>
              <a:r>
                <a:rPr lang="en-US" altLang="zh-TW" sz="2800" i="1"/>
                <a:t>a</a:t>
              </a:r>
              <a:r>
                <a:rPr lang="en-US" altLang="zh-TW" sz="2800" i="1" baseline="-25000"/>
                <a:t>i</a:t>
              </a:r>
              <a:r>
                <a:rPr lang="en-US" altLang="zh-TW" sz="2800"/>
                <a:t>,</a:t>
              </a:r>
              <a:r>
                <a:rPr lang="en-US" altLang="zh-TW" sz="2800" i="1"/>
                <a:t>b</a:t>
              </a:r>
              <a:r>
                <a:rPr lang="en-US" altLang="zh-TW" sz="2800" i="1" baseline="-25000"/>
                <a:t>j</a:t>
              </a:r>
              <a:r>
                <a:rPr lang="en-US" altLang="zh-TW" sz="2800"/>
                <a:t>)</a:t>
              </a:r>
              <a:r>
                <a:rPr lang="en-US" altLang="zh-TW" sz="2800">
                  <a:sym typeface="Symbol" pitchFamily="18" charset="2"/>
                </a:rPr>
                <a:t></a:t>
              </a:r>
              <a:r>
                <a:rPr lang="en-US" altLang="zh-TW" sz="2800" i="1">
                  <a:sym typeface="Symbol" pitchFamily="18" charset="2"/>
                </a:rPr>
                <a:t>R</a:t>
              </a:r>
              <a:endParaRPr lang="en-US" altLang="zh-TW" sz="2800" i="1">
                <a:sym typeface="Symbol" pitchFamily="18" charset="2"/>
              </a:endParaRPr>
            </a:p>
          </p:txBody>
        </p:sp>
        <p:sp>
          <p:nvSpPr>
            <p:cNvPr id="50185" name="Text Box 11" title=""/>
            <p:cNvSpPr txBox="1"/>
            <p:nvPr/>
          </p:nvSpPr>
          <p:spPr>
            <a:xfrm>
              <a:off x="2208" y="3504"/>
              <a:ext cx="1536" cy="32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t> 0,   if (</a:t>
              </a:r>
              <a:r>
                <a:rPr lang="en-US" altLang="zh-TW" sz="2800" i="1"/>
                <a:t>a</a:t>
              </a:r>
              <a:r>
                <a:rPr lang="en-US" altLang="zh-TW" sz="2800" i="1" baseline="-25000"/>
                <a:t>i</a:t>
              </a:r>
              <a:r>
                <a:rPr lang="en-US" altLang="zh-TW" sz="2800"/>
                <a:t>,</a:t>
              </a:r>
              <a:r>
                <a:rPr lang="en-US" altLang="zh-TW" sz="2800" i="1"/>
                <a:t>b</a:t>
              </a:r>
              <a:r>
                <a:rPr lang="en-US" altLang="zh-TW" sz="2800" i="1" baseline="-25000"/>
                <a:t>j</a:t>
              </a:r>
              <a:r>
                <a:rPr lang="en-US" altLang="zh-TW" sz="2800"/>
                <a:t>)</a:t>
              </a:r>
              <a:r>
                <a:rPr lang="en-US" altLang="zh-TW" sz="2800">
                  <a:sym typeface="Symbol" pitchFamily="18" charset="2"/>
                </a:rPr>
                <a:t>R</a:t>
              </a:r>
              <a:endParaRPr lang="en-US" altLang="zh-TW" sz="2800">
                <a:sym typeface="Symbol" pitchFamily="18"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 calcmode="lin" valueType="num">
                                      <p:cBhvr additive="base">
                                        <p:cTn id="7" dur="5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ur="500" fill="hold" nodeType="withEffect">
                                  <p:stCondLst>
                                    <p:cond delay="0"/>
                                  </p:stCondLst>
                                  <p:childTnLst>
                                    <p:set>
                                      <p:cBhvr>
                                        <p:cTn id="10" dur="1" fill="hold">
                                          <p:stCondLst>
                                            <p:cond delay="0"/>
                                          </p:stCondLst>
                                        </p:cTn>
                                        <p:tgtEl>
                                          <p:spTgt spid="50181"/>
                                        </p:tgtEl>
                                        <p:attrNameLst>
                                          <p:attrName>style.visibility</p:attrName>
                                        </p:attrNameLst>
                                      </p:cBhvr>
                                      <p:to>
                                        <p:strVal val="visible"/>
                                      </p:to>
                                    </p:set>
                                    <p:anim calcmode="lin" valueType="num">
                                      <p:cBhvr additive="base">
                                        <p:cTn id="11" dur="500" fill="hold"/>
                                        <p:tgtEl>
                                          <p:spTgt spid="50181"/>
                                        </p:tgtEl>
                                        <p:attrNameLst>
                                          <p:attrName>ppt_x</p:attrName>
                                        </p:attrNameLst>
                                      </p:cBhvr>
                                      <p:tavLst>
                                        <p:tav tm="0">
                                          <p:val>
                                            <p:strVal val="#ppt_x"/>
                                          </p:val>
                                        </p:tav>
                                        <p:tav tm="100000">
                                          <p:val>
                                            <p:strVal val="#ppt_x"/>
                                          </p:val>
                                        </p:tav>
                                      </p:tavLst>
                                    </p:anim>
                                    <p:anim calcmode="lin" valueType="num">
                                      <p:cBhvr additive="base">
                                        <p:cTn id="12" dur="500" fill="hold"/>
                                        <p:tgtEl>
                                          <p:spTgt spid="50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28"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4D1C5910-5E96-4E29-BC55-13353BD75036}" type="slidenum">
              <a:rPr lang="en-US" altLang="en-US" sz="1400">
                <a:latin typeface="Arial"/>
              </a:rPr>
              <a:t>81</a:t>
            </a:fld>
            <a:endParaRPr lang="en-US" altLang="en-US" sz="1400">
              <a:latin typeface="Arial"/>
            </a:endParaRPr>
          </a:p>
        </p:txBody>
      </p:sp>
      <p:sp>
        <p:nvSpPr>
          <p:cNvPr id="1029" name="Rectangle 2" title=""/>
          <p:cNvSpPr>
            <a:spLocks noGrp="1"/>
          </p:cNvSpPr>
          <p:nvPr>
            <p:ph idx="1"/>
          </p:nvPr>
        </p:nvSpPr>
        <p:spPr>
          <a:xfrm>
            <a:off x="457200" y="838200"/>
            <a:ext cx="8458200" cy="5287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r>
              <a:rPr lang="en-US" altLang="zh-TW" sz="2400" b="1">
                <a:solidFill>
                  <a:srgbClr val="008000"/>
                </a:solidFill>
                <a:latin typeface="Times New Roman" pitchFamily="18" charset="0"/>
                <a:ea typeface="Times New Roman" pitchFamily="18" charset="0"/>
              </a:rPr>
              <a:t>Example 1.</a:t>
            </a:r>
            <a:r>
              <a:rPr lang="en-US" altLang="zh-TW" sz="2400">
                <a:latin typeface="Times New Roman" pitchFamily="18" charset="0"/>
                <a:ea typeface="Times New Roman" pitchFamily="18" charset="0"/>
              </a:rPr>
              <a:t> Suppose that </a:t>
            </a:r>
            <a:r>
              <a:rPr lang="en-US" altLang="zh-TW" sz="2400" b="1" i="1">
                <a:latin typeface="Times New Roman" pitchFamily="18" charset="0"/>
                <a:ea typeface="Times New Roman" pitchFamily="18" charset="0"/>
              </a:rPr>
              <a:t>A </a:t>
            </a:r>
            <a:r>
              <a:rPr lang="en-US" altLang="zh-TW" sz="2400" b="1">
                <a:latin typeface="Times New Roman" pitchFamily="18" charset="0"/>
                <a:ea typeface="Times New Roman" pitchFamily="18" charset="0"/>
              </a:rPr>
              <a:t>= {</a:t>
            </a:r>
            <a:r>
              <a:rPr lang="en-US" altLang="zh-TW" sz="2400">
                <a:latin typeface="Times New Roman" pitchFamily="18" charset="0"/>
                <a:ea typeface="Times New Roman" pitchFamily="18" charset="0"/>
              </a:rPr>
              <a:t>1, 2, 3</a:t>
            </a:r>
            <a:r>
              <a:rPr lang="en-US" altLang="zh-TW" sz="2400" b="1">
                <a:latin typeface="Times New Roman" pitchFamily="18" charset="0"/>
                <a:ea typeface="Times New Roman" pitchFamily="18" charset="0"/>
              </a:rPr>
              <a:t>}</a:t>
            </a:r>
            <a:r>
              <a:rPr lang="en-US" altLang="zh-TW" sz="2400">
                <a:latin typeface="Times New Roman" pitchFamily="18" charset="0"/>
                <a:ea typeface="Times New Roman" pitchFamily="18" charset="0"/>
              </a:rPr>
              <a:t> and </a:t>
            </a:r>
            <a:r>
              <a:rPr lang="en-US" altLang="zh-TW" sz="2400" b="1" i="1">
                <a:latin typeface="Times New Roman" pitchFamily="18" charset="0"/>
                <a:ea typeface="Times New Roman" pitchFamily="18" charset="0"/>
              </a:rPr>
              <a:t>B </a:t>
            </a:r>
            <a:r>
              <a:rPr lang="en-US" altLang="zh-TW" sz="2400" b="1">
                <a:latin typeface="Times New Roman" pitchFamily="18" charset="0"/>
                <a:ea typeface="Times New Roman" pitchFamily="18" charset="0"/>
              </a:rPr>
              <a:t>= {</a:t>
            </a:r>
            <a:r>
              <a:rPr lang="en-US" altLang="zh-TW" sz="2400">
                <a:latin typeface="Times New Roman" pitchFamily="18" charset="0"/>
                <a:ea typeface="Times New Roman" pitchFamily="18" charset="0"/>
              </a:rPr>
              <a:t>1, 2</a:t>
            </a:r>
            <a:r>
              <a:rPr lang="en-US" altLang="zh-TW" sz="2400" b="1">
                <a:latin typeface="Times New Roman" pitchFamily="18" charset="0"/>
                <a:ea typeface="Times New Roman" pitchFamily="18" charset="0"/>
              </a:rPr>
              <a:t>}.</a:t>
            </a:r>
            <a:r>
              <a:rPr lang="en-US" altLang="zh-TW" sz="2400">
                <a:latin typeface="Times New Roman" pitchFamily="18" charset="0"/>
                <a:ea typeface="Times New Roman" pitchFamily="18" charset="0"/>
              </a:rPr>
              <a:t> Let </a:t>
            </a:r>
            <a:r>
              <a:rPr lang="en-US" altLang="zh-TW" sz="2400" b="1" i="1">
                <a:latin typeface="Times New Roman" pitchFamily="18" charset="0"/>
                <a:ea typeface="Times New Roman" pitchFamily="18" charset="0"/>
              </a:rPr>
              <a:t>R </a:t>
            </a:r>
            <a:r>
              <a:rPr lang="en-US" altLang="zh-TW" sz="2400" b="1">
                <a:latin typeface="Times New Roman" pitchFamily="18" charset="0"/>
                <a:ea typeface="Times New Roman" pitchFamily="18" charset="0"/>
              </a:rPr>
              <a:t>= {(</a:t>
            </a:r>
            <a:r>
              <a:rPr lang="en-US" altLang="zh-TW" sz="2400" b="1" i="1">
                <a:latin typeface="Times New Roman" pitchFamily="18" charset="0"/>
                <a:ea typeface="Times New Roman" pitchFamily="18" charset="0"/>
              </a:rPr>
              <a:t>a</a:t>
            </a:r>
            <a:r>
              <a:rPr lang="en-US" altLang="zh-TW" sz="2400" b="1">
                <a:latin typeface="Times New Roman" pitchFamily="18" charset="0"/>
                <a:ea typeface="Times New Roman" pitchFamily="18" charset="0"/>
              </a:rPr>
              <a:t>, </a:t>
            </a:r>
            <a:r>
              <a:rPr lang="en-US" altLang="zh-TW" sz="2400" b="1" i="1">
                <a:latin typeface="Times New Roman" pitchFamily="18" charset="0"/>
                <a:ea typeface="Times New Roman" pitchFamily="18" charset="0"/>
              </a:rPr>
              <a:t>b</a:t>
            </a:r>
            <a:r>
              <a:rPr lang="en-US" altLang="zh-TW" sz="2400" b="1">
                <a:latin typeface="Times New Roman" pitchFamily="18" charset="0"/>
                <a:ea typeface="Times New Roman" pitchFamily="18" charset="0"/>
              </a:rPr>
              <a:t>) | </a:t>
            </a:r>
            <a:r>
              <a:rPr lang="en-US" altLang="zh-TW" sz="2400" b="1" i="1">
                <a:latin typeface="Times New Roman" pitchFamily="18" charset="0"/>
                <a:ea typeface="Times New Roman" pitchFamily="18" charset="0"/>
              </a:rPr>
              <a:t>a </a:t>
            </a:r>
            <a:r>
              <a:rPr lang="en-US" altLang="zh-TW" sz="2400" b="1">
                <a:latin typeface="Times New Roman" pitchFamily="18" charset="0"/>
                <a:ea typeface="Times New Roman" pitchFamily="18" charset="0"/>
              </a:rPr>
              <a:t>&gt; </a:t>
            </a:r>
            <a:r>
              <a:rPr lang="en-US" altLang="zh-TW" sz="2400" b="1" i="1">
                <a:latin typeface="Times New Roman" pitchFamily="18" charset="0"/>
                <a:ea typeface="Times New Roman" pitchFamily="18" charset="0"/>
              </a:rPr>
              <a:t>b</a:t>
            </a:r>
            <a:r>
              <a:rPr lang="en-US" altLang="zh-TW" sz="2400" b="1">
                <a:latin typeface="Times New Roman" pitchFamily="18" charset="0"/>
                <a:ea typeface="Times New Roman" pitchFamily="18" charset="0"/>
              </a:rPr>
              <a:t>, </a:t>
            </a:r>
            <a:r>
              <a:rPr lang="en-US" altLang="zh-TW" sz="2400" b="1" i="1">
                <a:latin typeface="Times New Roman" pitchFamily="18" charset="0"/>
                <a:ea typeface="Times New Roman" pitchFamily="18" charset="0"/>
              </a:rPr>
              <a:t>a</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A</a:t>
            </a:r>
            <a:r>
              <a:rPr lang="en-US" altLang="zh-TW" sz="2400" b="1">
                <a:latin typeface="Times New Roman" pitchFamily="18" charset="0"/>
                <a:ea typeface="Times New Roman" pitchFamily="18" charset="0"/>
                <a:sym typeface="Symbol" pitchFamily="18" charset="2"/>
              </a:rPr>
              <a:t>, </a:t>
            </a:r>
            <a:r>
              <a:rPr lang="en-US" altLang="zh-TW" sz="2400" b="1" i="1">
                <a:latin typeface="Times New Roman" pitchFamily="18" charset="0"/>
                <a:ea typeface="Times New Roman" pitchFamily="18" charset="0"/>
                <a:sym typeface="Symbol" pitchFamily="18" charset="2"/>
              </a:rPr>
              <a:t>b</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B</a:t>
            </a:r>
            <a:r>
              <a:rPr lang="en-US" altLang="zh-TW" sz="2400" b="1">
                <a:latin typeface="Times New Roman" pitchFamily="18" charset="0"/>
                <a:ea typeface="Times New Roman" pitchFamily="18" charset="0"/>
                <a:sym typeface="Symbol" pitchFamily="18" charset="2"/>
              </a:rPr>
              <a:t>}.</a:t>
            </a:r>
            <a:r>
              <a:rPr lang="en-US" altLang="zh-TW" sz="2400">
                <a:latin typeface="Times New Roman" pitchFamily="18" charset="0"/>
                <a:ea typeface="Times New Roman" pitchFamily="18" charset="0"/>
                <a:sym typeface="Symbol" pitchFamily="18" charset="2"/>
              </a:rPr>
              <a:t> What is the matrix </a:t>
            </a:r>
            <a:r>
              <a:rPr lang="en-US" altLang="zh-TW" sz="2400" b="1" i="1">
                <a:latin typeface="Times New Roman" pitchFamily="18" charset="0"/>
                <a:ea typeface="Times New Roman" pitchFamily="18" charset="0"/>
                <a:sym typeface="Symbol" pitchFamily="18" charset="2"/>
              </a:rPr>
              <a:t>M</a:t>
            </a:r>
            <a:r>
              <a:rPr lang="en-US" altLang="zh-TW" sz="2400" b="1" i="1" baseline="-25000">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representing </a:t>
            </a:r>
            <a:r>
              <a:rPr lang="en-US" altLang="zh-TW" sz="2400" b="1"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a:t>
            </a:r>
            <a:endParaRPr lang="en-US" altLang="zh-TW" sz="2400">
              <a:latin typeface="Times New Roman" pitchFamily="18" charset="0"/>
              <a:ea typeface="Times New Roman" pitchFamily="18" charset="0"/>
              <a:sym typeface="Symbol" pitchFamily="18" charset="2"/>
            </a:endParaRPr>
          </a:p>
        </p:txBody>
      </p:sp>
      <p:sp>
        <p:nvSpPr>
          <p:cNvPr id="1030" name="Rectangle 3">
            <a:extLst>
              <a:ext uri="{FF2B5EF4-FFF2-40B4-BE49-F238E27FC236}"/>
            </a:extLst>
          </p:cNvPr>
          <p:cNvSpPr txBox="1">
            <a:spLocks noChangeArrowheads="1"/>
          </p:cNvSpPr>
          <p:nvPr/>
        </p:nvSpPr>
        <p:spPr bwMode="auto">
          <a:xfrm>
            <a:off x="152400" y="2209800"/>
            <a:ext cx="2057400" cy="914400"/>
          </a:xfrm>
          <a:prstGeom prst="rect">
            <a:avLst/>
          </a:prstGeom>
          <a:noFill/>
          <a:ln w="9525">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defRPr/>
            </a:pPr>
            <a:r>
              <a:rPr kumimoji="1" lang="en-US" altLang="zh-TW" sz="2800" b="1" i="0" u="none" strike="noStrike" kern="0" cap="none" spc="0" normalizeH="0" baseline="0" noProof="0">
                <a:ln>
                  <a:noFill/>
                </a:ln>
                <a:solidFill>
                  <a:srgbClr val="008000"/>
                </a:solidFill>
                <a:effectLst/>
                <a:uLnTx/>
                <a:uFillTx/>
                <a:latin typeface="+mn-lt"/>
                <a:ea typeface="+mn-ea" pitchFamily="18" charset="-120"/>
                <a:cs typeface="新細明體"/>
              </a:rPr>
              <a:t>Sol :</a:t>
            </a:r>
            <a:r>
              <a:rPr kumimoji="1" lang="en-US" altLang="zh-TW" sz="2800" b="0" i="0" u="none" strike="noStrike" kern="0" cap="none" spc="0" normalizeH="0" baseline="0" noProof="0">
                <a:ln>
                  <a:noFill/>
                </a:ln>
                <a:solidFill>
                  <a:schemeClr val="tx1"/>
                </a:solidFill>
                <a:effectLst/>
                <a:uLnTx/>
                <a:uFillTx/>
                <a:latin typeface="+mn-lt"/>
                <a:ea typeface="+mn-ea" pitchFamily="18" charset="-120"/>
                <a:cs typeface="新細明體"/>
              </a:rPr>
              <a:t>	</a:t>
            </a:r>
            <a:endParaRPr kumimoji="1" lang="en-US" altLang="zh-TW" sz="2800" b="0" i="0" u="none" strike="noStrike" kern="0" cap="none" spc="0" normalizeH="0" baseline="0" noProof="0">
              <a:ln>
                <a:noFill/>
              </a:ln>
              <a:solidFill>
                <a:schemeClr val="tx1"/>
              </a:solidFill>
              <a:effectLst/>
              <a:uLnTx/>
              <a:uFillTx/>
              <a:latin typeface="+mn-lt"/>
              <a:ea typeface="+mn-ea"/>
              <a:cs typeface="新細明體"/>
            </a:endParaRPr>
          </a:p>
        </p:txBody>
      </p:sp>
      <p:graphicFrame>
        <p:nvGraphicFramePr>
          <p:cNvPr id="1026" name="Object 25" title=""/>
          <p:cNvGraphicFramePr>
            <a:graphicFrameLocks noChangeAspect="1"/>
          </p:cNvGraphicFramePr>
          <p:nvPr/>
        </p:nvGraphicFramePr>
        <p:xfrm>
          <a:off x="4876800" y="4114800"/>
          <a:ext cx="2055813" cy="1514475"/>
        </p:xfrm>
        <a:graphic>
          <a:graphicData uri="http://schemas.openxmlformats.org/presentationml/2006/ole">
            <mc:AlternateContent>
              <mc:Choice xmlns:v="urn:schemas-microsoft-com:vml" Requires="v">
                <p:oleObj spid="_x0000_s1038" name="方程式" r:id="rId2" imgW="2055813" imgH="1514475" progId="Equation.3">
                  <p:embed/>
                </p:oleObj>
              </mc:Choice>
              <mc:Fallback>
                <p:oleObj name="方程式" r:id="rId2" imgW="2055813" imgH="1514475" progId="Equation.3">
                  <p:embed/>
                  <p:pic>
                    <p:nvPicPr>
                      <p:cNvPr id="0" name="OLE substitute image"/>
                      <p:cNvPicPr/>
                      <p:nvPr/>
                    </p:nvPicPr>
                    <p:blipFill>
                      <a:blip r:embed="rId3"/>
                      <a:stretch>
                        <a:fillRect/>
                      </a:stretch>
                    </p:blipFill>
                    <p:spPr>
                      <a:xfrm>
                        <a:off x="4876800" y="4114800"/>
                        <a:ext cx="2055813" cy="1514475"/>
                      </a:xfrm>
                      <a:prstGeom prst="rect">
                        <a:avLst/>
                      </a:prstGeom>
                      <a:noFill/>
                      <a:ln>
                        <a:noFill/>
                        <a:miter lim="800000"/>
                      </a:ln>
                    </p:spPr>
                  </p:pic>
                </p:oleObj>
              </mc:Fallback>
            </mc:AlternateContent>
          </a:graphicData>
        </a:graphic>
      </p:graphicFrame>
      <p:grpSp>
        <p:nvGrpSpPr>
          <p:cNvPr id="1031" name="Group 37" title=""/>
          <p:cNvGrpSpPr/>
          <p:nvPr/>
        </p:nvGrpSpPr>
        <p:grpSpPr>
          <a:xfrm>
            <a:off x="1524000" y="3048000"/>
            <a:ext cx="2819400" cy="2667000"/>
            <a:chOff x="624" y="1777"/>
            <a:chExt cx="1805" cy="1775"/>
          </a:xfrm>
        </p:grpSpPr>
        <p:sp>
          <p:nvSpPr>
            <p:cNvPr id="1039" name="Text Box 6" title=""/>
            <p:cNvSpPr txBox="1"/>
            <p:nvPr/>
          </p:nvSpPr>
          <p:spPr>
            <a:xfrm>
              <a:off x="1495" y="2013"/>
              <a:ext cx="339" cy="289"/>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solidFill>
                    <a:srgbClr val="008000"/>
                  </a:solidFill>
                </a:rPr>
                <a:t>1</a:t>
              </a:r>
              <a:endParaRPr lang="en-US" altLang="zh-TW">
                <a:solidFill>
                  <a:srgbClr val="008000"/>
                </a:solidFill>
              </a:endParaRPr>
            </a:p>
          </p:txBody>
        </p:sp>
        <p:sp>
          <p:nvSpPr>
            <p:cNvPr id="1040" name="Text Box 7" title=""/>
            <p:cNvSpPr txBox="1"/>
            <p:nvPr/>
          </p:nvSpPr>
          <p:spPr>
            <a:xfrm>
              <a:off x="2064" y="2016"/>
              <a:ext cx="223"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solidFill>
                    <a:srgbClr val="008000"/>
                  </a:solidFill>
                </a:rPr>
                <a:t>2</a:t>
              </a:r>
              <a:endParaRPr lang="en-US" altLang="zh-TW">
                <a:solidFill>
                  <a:srgbClr val="008000"/>
                </a:solidFill>
              </a:endParaRPr>
            </a:p>
          </p:txBody>
        </p:sp>
        <p:sp>
          <p:nvSpPr>
            <p:cNvPr id="1041" name="Text Box 8" title=""/>
            <p:cNvSpPr txBox="1"/>
            <p:nvPr/>
          </p:nvSpPr>
          <p:spPr>
            <a:xfrm>
              <a:off x="938" y="2349"/>
              <a:ext cx="222"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solidFill>
                    <a:srgbClr val="008000"/>
                  </a:solidFill>
                </a:rPr>
                <a:t>1</a:t>
              </a:r>
              <a:endParaRPr lang="en-US" altLang="zh-TW">
                <a:solidFill>
                  <a:srgbClr val="008000"/>
                </a:solidFill>
              </a:endParaRPr>
            </a:p>
          </p:txBody>
        </p:sp>
        <p:sp>
          <p:nvSpPr>
            <p:cNvPr id="1042" name="Text Box 9" title=""/>
            <p:cNvSpPr txBox="1"/>
            <p:nvPr/>
          </p:nvSpPr>
          <p:spPr>
            <a:xfrm>
              <a:off x="938" y="2777"/>
              <a:ext cx="222" cy="28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solidFill>
                    <a:srgbClr val="008000"/>
                  </a:solidFill>
                </a:rPr>
                <a:t>2</a:t>
              </a:r>
              <a:endParaRPr lang="en-US" altLang="zh-TW">
                <a:solidFill>
                  <a:srgbClr val="008000"/>
                </a:solidFill>
              </a:endParaRPr>
            </a:p>
          </p:txBody>
        </p:sp>
        <p:sp>
          <p:nvSpPr>
            <p:cNvPr id="1043" name="Text Box 10" title=""/>
            <p:cNvSpPr txBox="1"/>
            <p:nvPr/>
          </p:nvSpPr>
          <p:spPr>
            <a:xfrm>
              <a:off x="938" y="3142"/>
              <a:ext cx="222" cy="28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solidFill>
                    <a:srgbClr val="008000"/>
                  </a:solidFill>
                </a:rPr>
                <a:t>3</a:t>
              </a:r>
              <a:endParaRPr lang="en-US" altLang="zh-TW">
                <a:solidFill>
                  <a:srgbClr val="008000"/>
                </a:solidFill>
              </a:endParaRPr>
            </a:p>
          </p:txBody>
        </p:sp>
        <p:sp>
          <p:nvSpPr>
            <p:cNvPr id="1044" name="Text Box 12" title=""/>
            <p:cNvSpPr txBox="1"/>
            <p:nvPr/>
          </p:nvSpPr>
          <p:spPr>
            <a:xfrm>
              <a:off x="624" y="2737"/>
              <a:ext cx="233"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endParaRPr lang="en-US" altLang="zh-TW" i="1"/>
            </a:p>
          </p:txBody>
        </p:sp>
        <p:sp>
          <p:nvSpPr>
            <p:cNvPr id="1045" name="Text Box 13" title=""/>
            <p:cNvSpPr txBox="1"/>
            <p:nvPr/>
          </p:nvSpPr>
          <p:spPr>
            <a:xfrm>
              <a:off x="1776" y="1777"/>
              <a:ext cx="233"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B</a:t>
              </a:r>
              <a:endParaRPr lang="en-US" altLang="zh-TW" i="1"/>
            </a:p>
          </p:txBody>
        </p:sp>
        <p:graphicFrame>
          <p:nvGraphicFramePr>
            <p:cNvPr id="1027" name="Object 36" title=""/>
            <p:cNvGraphicFramePr>
              <a:graphicFrameLocks noChangeAspect="1"/>
            </p:cNvGraphicFramePr>
            <p:nvPr/>
          </p:nvGraphicFramePr>
          <p:xfrm>
            <a:off x="1248" y="2304"/>
            <a:ext cx="1181" cy="1248"/>
          </p:xfrm>
          <a:graphic>
            <a:graphicData uri="http://schemas.openxmlformats.org/presentationml/2006/ole">
              <mc:AlternateContent>
                <mc:Choice xmlns:v="urn:schemas-microsoft-com:vml" Requires="v">
                  <p:oleObj spid="_x0000_s1039" name="方程式" r:id="rId4" imgW="1844716" imgH="1875164" progId="Equation.3">
                    <p:embed/>
                  </p:oleObj>
                </mc:Choice>
                <mc:Fallback>
                  <p:oleObj name="方程式" r:id="rId4" imgW="1844716" imgH="1875164" progId="Equation.3">
                    <p:embed/>
                    <p:pic>
                      <p:nvPicPr>
                        <p:cNvPr id="0" name="OLE substitute image"/>
                        <p:cNvPicPr/>
                        <p:nvPr/>
                      </p:nvPicPr>
                      <p:blipFill>
                        <a:blip r:embed="rId5"/>
                        <a:stretch>
                          <a:fillRect/>
                        </a:stretch>
                      </p:blipFill>
                      <p:spPr>
                        <a:xfrm>
                          <a:off x="1248" y="2304"/>
                          <a:ext cx="1181" cy="1248"/>
                        </a:xfrm>
                        <a:prstGeom prst="rect">
                          <a:avLst/>
                        </a:prstGeom>
                        <a:noFill/>
                        <a:ln>
                          <a:noFill/>
                          <a:miter lim="800000"/>
                        </a:ln>
                      </p:spPr>
                    </p:pic>
                  </p:oleObj>
                </mc:Fallback>
              </mc:AlternateContent>
            </a:graphicData>
          </a:graphic>
        </p:graphicFrame>
      </p:grpSp>
      <p:sp>
        <p:nvSpPr>
          <p:cNvPr id="1032" name="矩形 20" title=""/>
          <p:cNvSpPr/>
          <p:nvPr/>
        </p:nvSpPr>
        <p:spPr>
          <a:xfrm>
            <a:off x="1295400" y="2514600"/>
            <a:ext cx="4876800" cy="5238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i="1"/>
              <a:t>R </a:t>
            </a:r>
            <a:r>
              <a:rPr lang="en-US" altLang="zh-TW" sz="2800" b="1"/>
              <a:t>= {(2, 1), (3, 1), (3, 2)</a:t>
            </a:r>
            <a:r>
              <a:rPr lang="en-US" altLang="zh-TW" sz="2800" b="1">
                <a:sym typeface="Symbol" pitchFamily="18" charset="2"/>
              </a:rPr>
              <a:t>}</a:t>
            </a:r>
            <a:endParaRPr lang="zh-TW" altLang="en-US" sz="2800"/>
          </a:p>
        </p:txBody>
      </p:sp>
      <p:sp>
        <p:nvSpPr>
          <p:cNvPr id="1033" name="Text Box 14" title=""/>
          <p:cNvSpPr txBox="1"/>
          <p:nvPr/>
        </p:nvSpPr>
        <p:spPr>
          <a:xfrm>
            <a:off x="2827338" y="3886200"/>
            <a:ext cx="354012"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0</a:t>
            </a:r>
            <a:endParaRPr lang="en-US" altLang="zh-TW"/>
          </a:p>
        </p:txBody>
      </p:sp>
      <p:sp>
        <p:nvSpPr>
          <p:cNvPr id="1034" name="Text Box 15" title=""/>
          <p:cNvSpPr txBox="1"/>
          <p:nvPr/>
        </p:nvSpPr>
        <p:spPr>
          <a:xfrm>
            <a:off x="3733800" y="3886200"/>
            <a:ext cx="354013"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0</a:t>
            </a:r>
            <a:endParaRPr lang="en-US" altLang="zh-TW"/>
          </a:p>
        </p:txBody>
      </p:sp>
      <p:sp>
        <p:nvSpPr>
          <p:cNvPr id="1035" name="Text Box 16" title=""/>
          <p:cNvSpPr txBox="1"/>
          <p:nvPr/>
        </p:nvSpPr>
        <p:spPr>
          <a:xfrm>
            <a:off x="2803525" y="4522788"/>
            <a:ext cx="354013"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1</a:t>
            </a:r>
            <a:endParaRPr lang="en-US" altLang="zh-TW"/>
          </a:p>
        </p:txBody>
      </p:sp>
      <p:sp>
        <p:nvSpPr>
          <p:cNvPr id="1036" name="Text Box 18" title=""/>
          <p:cNvSpPr txBox="1"/>
          <p:nvPr/>
        </p:nvSpPr>
        <p:spPr>
          <a:xfrm>
            <a:off x="2819400" y="5153025"/>
            <a:ext cx="354013" cy="4556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1</a:t>
            </a:r>
            <a:endParaRPr lang="en-US" altLang="zh-TW"/>
          </a:p>
        </p:txBody>
      </p:sp>
      <p:sp>
        <p:nvSpPr>
          <p:cNvPr id="1037" name="Text Box 19" title=""/>
          <p:cNvSpPr txBox="1"/>
          <p:nvPr/>
        </p:nvSpPr>
        <p:spPr>
          <a:xfrm>
            <a:off x="3702050" y="5149850"/>
            <a:ext cx="354013"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1</a:t>
            </a:r>
            <a:endParaRPr lang="en-US" altLang="zh-TW"/>
          </a:p>
        </p:txBody>
      </p:sp>
      <p:sp>
        <p:nvSpPr>
          <p:cNvPr id="1038" name="Text Box 20" title=""/>
          <p:cNvSpPr txBox="1"/>
          <p:nvPr/>
        </p:nvSpPr>
        <p:spPr>
          <a:xfrm>
            <a:off x="3711575" y="4518025"/>
            <a:ext cx="352425" cy="4587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0</a:t>
            </a:r>
            <a:endParaRPr lang="en-US"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additive="base">
                                        <p:cTn id="7" dur="500" fill="hold"/>
                                        <p:tgtEl>
                                          <p:spTgt spid="1032"/>
                                        </p:tgtEl>
                                        <p:attrNameLst>
                                          <p:attrName>ppt_x</p:attrName>
                                        </p:attrNameLst>
                                      </p:cBhvr>
                                      <p:tavLst>
                                        <p:tav tm="0">
                                          <p:val>
                                            <p:strVal val="#ppt_x"/>
                                          </p:val>
                                        </p:tav>
                                        <p:tav tm="100000">
                                          <p:val>
                                            <p:strVal val="#ppt_x"/>
                                          </p:val>
                                        </p:tav>
                                      </p:tavLst>
                                    </p:anim>
                                    <p:anim calcmode="lin" valueType="num">
                                      <p:cBhvr additive="base">
                                        <p:cTn id="8"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nodeType="clickEffect">
                                  <p:stCondLst>
                                    <p:cond delay="0"/>
                                  </p:stCondLst>
                                  <p:childTnLst>
                                    <p:set>
                                      <p:cBhvr>
                                        <p:cTn id="12" dur="1" fill="hold">
                                          <p:stCondLst>
                                            <p:cond delay="0"/>
                                          </p:stCondLst>
                                        </p:cTn>
                                        <p:tgtEl>
                                          <p:spTgt spid="1031"/>
                                        </p:tgtEl>
                                        <p:attrNameLst>
                                          <p:attrName>style.visibility</p:attrName>
                                        </p:attrNameLst>
                                      </p:cBhvr>
                                      <p:to>
                                        <p:strVal val="visible"/>
                                      </p:to>
                                    </p:set>
                                    <p:anim calcmode="lin" valueType="num">
                                      <p:cBhvr additive="base">
                                        <p:cTn id="13" dur="500" fill="hold"/>
                                        <p:tgtEl>
                                          <p:spTgt spid="1031"/>
                                        </p:tgtEl>
                                        <p:attrNameLst>
                                          <p:attrName>ppt_x</p:attrName>
                                        </p:attrNameLst>
                                      </p:cBhvr>
                                      <p:tavLst>
                                        <p:tav tm="0">
                                          <p:val>
                                            <p:strVal val="#ppt_x"/>
                                          </p:val>
                                        </p:tav>
                                        <p:tav tm="100000">
                                          <p:val>
                                            <p:strVal val="#ppt_x"/>
                                          </p:val>
                                        </p:tav>
                                      </p:tavLst>
                                    </p:anim>
                                    <p:anim calcmode="lin" valueType="num">
                                      <p:cBhvr additive="base">
                                        <p:cTn id="14"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dur="500" fill="hold" grpId="0" nodeType="clickEffect">
                                  <p:stCondLst>
                                    <p:cond delay="0"/>
                                  </p:stCondLst>
                                  <p:childTnLst>
                                    <p:set>
                                      <p:cBhvr>
                                        <p:cTn id="24" dur="1" fill="hold">
                                          <p:stCondLst>
                                            <p:cond delay="0"/>
                                          </p:stCondLst>
                                        </p:cTn>
                                        <p:tgtEl>
                                          <p:spTgt spid="1033"/>
                                        </p:tgtEl>
                                        <p:attrNameLst>
                                          <p:attrName>style.visibility</p:attrName>
                                        </p:attrNameLst>
                                      </p:cBhvr>
                                      <p:to>
                                        <p:strVal val="visible"/>
                                      </p:to>
                                    </p:set>
                                    <p:anim calcmode="lin" valueType="num">
                                      <p:cBhvr additive="base">
                                        <p:cTn id="25" dur="500" fill="hold"/>
                                        <p:tgtEl>
                                          <p:spTgt spid="1033"/>
                                        </p:tgtEl>
                                        <p:attrNameLst>
                                          <p:attrName>ppt_x</p:attrName>
                                        </p:attrNameLst>
                                      </p:cBhvr>
                                      <p:tavLst>
                                        <p:tav tm="0">
                                          <p:val>
                                            <p:strVal val="#ppt_x"/>
                                          </p:val>
                                        </p:tav>
                                        <p:tav tm="100000">
                                          <p:val>
                                            <p:strVal val="#ppt_x"/>
                                          </p:val>
                                        </p:tav>
                                      </p:tavLst>
                                    </p:anim>
                                    <p:anim calcmode="lin" valueType="num">
                                      <p:cBhvr additive="base">
                                        <p:cTn id="26" dur="500" fill="hold"/>
                                        <p:tgtEl>
                                          <p:spTgt spid="103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dur="500" fill="hold" grpId="0" nodeType="clickEffect">
                                  <p:stCondLst>
                                    <p:cond delay="0"/>
                                  </p:stCondLst>
                                  <p:childTnLst>
                                    <p:set>
                                      <p:cBhvr>
                                        <p:cTn id="30" dur="1" fill="hold">
                                          <p:stCondLst>
                                            <p:cond delay="0"/>
                                          </p:stCondLst>
                                        </p:cTn>
                                        <p:tgtEl>
                                          <p:spTgt spid="1034"/>
                                        </p:tgtEl>
                                        <p:attrNameLst>
                                          <p:attrName>style.visibility</p:attrName>
                                        </p:attrNameLst>
                                      </p:cBhvr>
                                      <p:to>
                                        <p:strVal val="visible"/>
                                      </p:to>
                                    </p:set>
                                    <p:anim calcmode="lin" valueType="num">
                                      <p:cBhvr additive="base">
                                        <p:cTn id="31" dur="500" fill="hold"/>
                                        <p:tgtEl>
                                          <p:spTgt spid="1034"/>
                                        </p:tgtEl>
                                        <p:attrNameLst>
                                          <p:attrName>ppt_x</p:attrName>
                                        </p:attrNameLst>
                                      </p:cBhvr>
                                      <p:tavLst>
                                        <p:tav tm="0">
                                          <p:val>
                                            <p:strVal val="#ppt_x"/>
                                          </p:val>
                                        </p:tav>
                                        <p:tav tm="100000">
                                          <p:val>
                                            <p:strVal val="#ppt_x"/>
                                          </p:val>
                                        </p:tav>
                                      </p:tavLst>
                                    </p:anim>
                                    <p:anim calcmode="lin" valueType="num">
                                      <p:cBhvr additive="base">
                                        <p:cTn id="32"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dur="500" fill="hold" grpId="0" nodeType="clickEffect">
                                  <p:stCondLst>
                                    <p:cond delay="0"/>
                                  </p:stCondLst>
                                  <p:childTnLst>
                                    <p:set>
                                      <p:cBhvr>
                                        <p:cTn id="36" dur="1" fill="hold">
                                          <p:stCondLst>
                                            <p:cond delay="0"/>
                                          </p:stCondLst>
                                        </p:cTn>
                                        <p:tgtEl>
                                          <p:spTgt spid="1035"/>
                                        </p:tgtEl>
                                        <p:attrNameLst>
                                          <p:attrName>style.visibility</p:attrName>
                                        </p:attrNameLst>
                                      </p:cBhvr>
                                      <p:to>
                                        <p:strVal val="visible"/>
                                      </p:to>
                                    </p:set>
                                    <p:anim calcmode="lin" valueType="num">
                                      <p:cBhvr additive="base">
                                        <p:cTn id="37" dur="500" fill="hold"/>
                                        <p:tgtEl>
                                          <p:spTgt spid="1035"/>
                                        </p:tgtEl>
                                        <p:attrNameLst>
                                          <p:attrName>ppt_x</p:attrName>
                                        </p:attrNameLst>
                                      </p:cBhvr>
                                      <p:tavLst>
                                        <p:tav tm="0">
                                          <p:val>
                                            <p:strVal val="#ppt_x"/>
                                          </p:val>
                                        </p:tav>
                                        <p:tav tm="100000">
                                          <p:val>
                                            <p:strVal val="#ppt_x"/>
                                          </p:val>
                                        </p:tav>
                                      </p:tavLst>
                                    </p:anim>
                                    <p:anim calcmode="lin" valueType="num">
                                      <p:cBhvr additive="base">
                                        <p:cTn id="38"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dur="500" fill="hold" grpId="0" nodeType="clickEffect">
                                  <p:stCondLst>
                                    <p:cond delay="0"/>
                                  </p:stCondLst>
                                  <p:childTnLst>
                                    <p:set>
                                      <p:cBhvr>
                                        <p:cTn id="42" dur="1" fill="hold">
                                          <p:stCondLst>
                                            <p:cond delay="0"/>
                                          </p:stCondLst>
                                        </p:cTn>
                                        <p:tgtEl>
                                          <p:spTgt spid="1038"/>
                                        </p:tgtEl>
                                        <p:attrNameLst>
                                          <p:attrName>style.visibility</p:attrName>
                                        </p:attrNameLst>
                                      </p:cBhvr>
                                      <p:to>
                                        <p:strVal val="visible"/>
                                      </p:to>
                                    </p:set>
                                    <p:anim calcmode="lin" valueType="num">
                                      <p:cBhvr additive="base">
                                        <p:cTn id="43" dur="500" fill="hold"/>
                                        <p:tgtEl>
                                          <p:spTgt spid="1038"/>
                                        </p:tgtEl>
                                        <p:attrNameLst>
                                          <p:attrName>ppt_x</p:attrName>
                                        </p:attrNameLst>
                                      </p:cBhvr>
                                      <p:tavLst>
                                        <p:tav tm="0">
                                          <p:val>
                                            <p:strVal val="#ppt_x"/>
                                          </p:val>
                                        </p:tav>
                                        <p:tav tm="100000">
                                          <p:val>
                                            <p:strVal val="#ppt_x"/>
                                          </p:val>
                                        </p:tav>
                                      </p:tavLst>
                                    </p:anim>
                                    <p:anim calcmode="lin" valueType="num">
                                      <p:cBhvr additive="base">
                                        <p:cTn id="44" dur="500" fill="hold"/>
                                        <p:tgtEl>
                                          <p:spTgt spid="103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dur="500" fill="hold" grpId="0" nodeType="clickEffect">
                                  <p:stCondLst>
                                    <p:cond delay="0"/>
                                  </p:stCondLst>
                                  <p:childTnLst>
                                    <p:set>
                                      <p:cBhvr>
                                        <p:cTn id="48" dur="1" fill="hold">
                                          <p:stCondLst>
                                            <p:cond delay="0"/>
                                          </p:stCondLst>
                                        </p:cTn>
                                        <p:tgtEl>
                                          <p:spTgt spid="1036"/>
                                        </p:tgtEl>
                                        <p:attrNameLst>
                                          <p:attrName>style.visibility</p:attrName>
                                        </p:attrNameLst>
                                      </p:cBhvr>
                                      <p:to>
                                        <p:strVal val="visible"/>
                                      </p:to>
                                    </p:set>
                                    <p:anim calcmode="lin" valueType="num">
                                      <p:cBhvr additive="base">
                                        <p:cTn id="49" dur="500" fill="hold"/>
                                        <p:tgtEl>
                                          <p:spTgt spid="1036"/>
                                        </p:tgtEl>
                                        <p:attrNameLst>
                                          <p:attrName>ppt_x</p:attrName>
                                        </p:attrNameLst>
                                      </p:cBhvr>
                                      <p:tavLst>
                                        <p:tav tm="0">
                                          <p:val>
                                            <p:strVal val="#ppt_x"/>
                                          </p:val>
                                        </p:tav>
                                        <p:tav tm="100000">
                                          <p:val>
                                            <p:strVal val="#ppt_x"/>
                                          </p:val>
                                        </p:tav>
                                      </p:tavLst>
                                    </p:anim>
                                    <p:anim calcmode="lin" valueType="num">
                                      <p:cBhvr additive="base">
                                        <p:cTn id="50"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dur="500" fill="hold" grpId="0" nodeType="clickEffect">
                                  <p:stCondLst>
                                    <p:cond delay="0"/>
                                  </p:stCondLst>
                                  <p:childTnLst>
                                    <p:set>
                                      <p:cBhvr>
                                        <p:cTn id="54" dur="1" fill="hold">
                                          <p:stCondLst>
                                            <p:cond delay="0"/>
                                          </p:stCondLst>
                                        </p:cTn>
                                        <p:tgtEl>
                                          <p:spTgt spid="1037"/>
                                        </p:tgtEl>
                                        <p:attrNameLst>
                                          <p:attrName>style.visibility</p:attrName>
                                        </p:attrNameLst>
                                      </p:cBhvr>
                                      <p:to>
                                        <p:strVal val="visible"/>
                                      </p:to>
                                    </p:set>
                                    <p:anim calcmode="lin" valueType="num">
                                      <p:cBhvr additive="base">
                                        <p:cTn id="55" dur="500" fill="hold"/>
                                        <p:tgtEl>
                                          <p:spTgt spid="1037"/>
                                        </p:tgtEl>
                                        <p:attrNameLst>
                                          <p:attrName>ppt_x</p:attrName>
                                        </p:attrNameLst>
                                      </p:cBhvr>
                                      <p:tavLst>
                                        <p:tav tm="0">
                                          <p:val>
                                            <p:strVal val="#ppt_x"/>
                                          </p:val>
                                        </p:tav>
                                        <p:tav tm="100000">
                                          <p:val>
                                            <p:strVal val="#ppt_x"/>
                                          </p:val>
                                        </p:tav>
                                      </p:tavLst>
                                    </p:anim>
                                    <p:anim calcmode="lin" valueType="num">
                                      <p:cBhvr additive="base">
                                        <p:cTn id="56" dur="500" fill="hold"/>
                                        <p:tgtEl>
                                          <p:spTgt spid="1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p:bldP spid="1033" grpId="0"/>
      <p:bldP spid="1034" grpId="0"/>
      <p:bldP spid="1035" grpId="0"/>
      <p:bldP spid="1036" grpId="0"/>
      <p:bldP spid="1037" grpId="0"/>
      <p:bldP spid="1038" grpId="0"/>
    </p:bldLst>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052" name="Rectangle 3" title=""/>
          <p:cNvSpPr>
            <a:spLocks noGrp="1"/>
          </p:cNvSpPr>
          <p:nvPr>
            <p:ph type="body" sz="half" idx="1"/>
          </p:nvPr>
        </p:nvSpPr>
        <p:spPr>
          <a:xfrm>
            <a:off x="0" y="3429000"/>
            <a:ext cx="9144000" cy="8382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Arial"/>
                <a:ea typeface="新細明體" pitchFamily="18" charset="-120"/>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Arial"/>
                <a:ea typeface="新細明體" pitchFamily="18" charset="-120"/>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Arial"/>
                <a:ea typeface="新細明體" pitchFamily="18" charset="-120"/>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5pPr>
          </a:lstStyle>
          <a:p>
            <a:pPr lvl="0" eaLnBrk="1" hangingPunct="1">
              <a:buFont typeface="Wingdings" pitchFamily="2" charset="2"/>
              <a:buNone/>
            </a:pPr>
            <a:r>
              <a:rPr lang="en-US" altLang="zh-TW"/>
              <a:t>  </a:t>
            </a:r>
            <a:r>
              <a:rPr lang="en-US" altLang="zh-TW" sz="2400">
                <a:latin typeface="Times New Roman" pitchFamily="18" charset="0"/>
                <a:ea typeface="Times New Roman" pitchFamily="18" charset="0"/>
              </a:rPr>
              <a:t>The relation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is </a:t>
            </a:r>
            <a:r>
              <a:rPr lang="en-US" altLang="zh-TW" sz="2400" u="sng">
                <a:solidFill>
                  <a:srgbClr val="660066"/>
                </a:solidFill>
                <a:latin typeface="Times New Roman" pitchFamily="18" charset="0"/>
                <a:ea typeface="Times New Roman" pitchFamily="18" charset="0"/>
              </a:rPr>
              <a:t>symmetric</a:t>
            </a:r>
            <a:r>
              <a:rPr lang="en-US" altLang="zh-TW" sz="2400">
                <a:latin typeface="Times New Roman" pitchFamily="18" charset="0"/>
                <a:ea typeface="Times New Roman" pitchFamily="18" charset="0"/>
              </a:rPr>
              <a:t> iff (</a:t>
            </a:r>
            <a:r>
              <a:rPr lang="en-US" altLang="zh-TW" sz="2400" i="1">
                <a:latin typeface="Times New Roman" pitchFamily="18" charset="0"/>
                <a:ea typeface="Times New Roman" pitchFamily="18" charset="0"/>
              </a:rPr>
              <a:t>a</a:t>
            </a:r>
            <a:r>
              <a:rPr lang="en-US" altLang="zh-TW" sz="2400" i="1" baseline="-25000">
                <a:latin typeface="Times New Roman" pitchFamily="18" charset="0"/>
                <a:ea typeface="Times New Roman" pitchFamily="18" charset="0"/>
              </a:rPr>
              <a:t>i</a:t>
            </a:r>
            <a:r>
              <a:rPr lang="en-US" altLang="zh-TW" sz="2400">
                <a:latin typeface="Times New Roman" pitchFamily="18" charset="0"/>
                <a:ea typeface="Times New Roman" pitchFamily="18" charset="0"/>
              </a:rPr>
              <a:t>,</a:t>
            </a:r>
            <a:r>
              <a:rPr lang="en-US" altLang="zh-TW" sz="2400" i="1">
                <a:latin typeface="Times New Roman" pitchFamily="18" charset="0"/>
                <a:ea typeface="Times New Roman" pitchFamily="18" charset="0"/>
              </a:rPr>
              <a:t>a</a:t>
            </a:r>
            <a:r>
              <a:rPr lang="en-US" altLang="zh-TW" sz="2400" i="1" baseline="-25000">
                <a:latin typeface="Times New Roman" pitchFamily="18" charset="0"/>
                <a:ea typeface="Times New Roman" pitchFamily="18" charset="0"/>
              </a:rPr>
              <a:t>j</a:t>
            </a:r>
            <a:r>
              <a:rPr lang="en-US" altLang="zh-TW" sz="2400">
                <a:latin typeface="Times New Roman" pitchFamily="18" charset="0"/>
                <a:ea typeface="Times New Roman" pitchFamily="18" charset="0"/>
              </a:rPr>
              <a:t>)</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 (</a:t>
            </a:r>
            <a:r>
              <a:rPr lang="en-US" altLang="zh-TW" sz="2400" i="1">
                <a:latin typeface="Times New Roman" pitchFamily="18" charset="0"/>
                <a:ea typeface="Times New Roman" pitchFamily="18" charset="0"/>
                <a:sym typeface="Symbol" pitchFamily="18" charset="2"/>
              </a:rPr>
              <a:t>a</a:t>
            </a:r>
            <a:r>
              <a:rPr lang="en-US" altLang="zh-TW" sz="2400" i="1" baseline="-25000">
                <a:latin typeface="Times New Roman" pitchFamily="18" charset="0"/>
                <a:ea typeface="Times New Roman" pitchFamily="18" charset="0"/>
                <a:sym typeface="Symbol" pitchFamily="18" charset="2"/>
              </a:rPr>
              <a:t>j</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a</a:t>
            </a:r>
            <a:r>
              <a:rPr lang="en-US" altLang="zh-TW" sz="2400" i="1" baseline="-25000">
                <a:latin typeface="Times New Roman" pitchFamily="18" charset="0"/>
                <a:ea typeface="Times New Roman" pitchFamily="18" charset="0"/>
                <a:sym typeface="Symbol" pitchFamily="18" charset="2"/>
              </a:rPr>
              <a:t>i</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This means </a:t>
            </a:r>
            <a:r>
              <a:rPr lang="en-US" altLang="zh-TW" sz="2400" i="1">
                <a:latin typeface="Times New Roman" pitchFamily="18" charset="0"/>
                <a:ea typeface="Times New Roman" pitchFamily="18" charset="0"/>
                <a:sym typeface="Symbol" pitchFamily="18" charset="2"/>
              </a:rPr>
              <a:t>m</a:t>
            </a:r>
            <a:r>
              <a:rPr lang="en-US" altLang="zh-TW" sz="2400" i="1" baseline="-25000">
                <a:latin typeface="Times New Roman" pitchFamily="18" charset="0"/>
                <a:ea typeface="Times New Roman" pitchFamily="18" charset="0"/>
                <a:sym typeface="Symbol" pitchFamily="18" charset="2"/>
              </a:rPr>
              <a:t>ij </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m</a:t>
            </a:r>
            <a:r>
              <a:rPr lang="en-US" altLang="zh-TW" sz="2400" i="1" baseline="-25000">
                <a:latin typeface="Times New Roman" pitchFamily="18" charset="0"/>
                <a:ea typeface="Times New Roman" pitchFamily="18" charset="0"/>
                <a:sym typeface="Symbol" pitchFamily="18" charset="2"/>
              </a:rPr>
              <a:t>ji </a:t>
            </a:r>
            <a:r>
              <a:rPr lang="en-US" altLang="zh-TW" sz="2400">
                <a:latin typeface="Times New Roman" pitchFamily="18" charset="0"/>
                <a:ea typeface="Times New Roman" pitchFamily="18" charset="0"/>
                <a:sym typeface="Symbol" pitchFamily="18" charset="2"/>
              </a:rPr>
              <a:t>.</a:t>
            </a:r>
            <a:endParaRPr lang="en-US" altLang="zh-TW" sz="2400">
              <a:latin typeface="Times New Roman" pitchFamily="18" charset="0"/>
              <a:ea typeface="Times New Roman" pitchFamily="18" charset="0"/>
              <a:sym typeface="Symbol" pitchFamily="18" charset="2"/>
            </a:endParaRPr>
          </a:p>
        </p:txBody>
      </p:sp>
      <p:graphicFrame>
        <p:nvGraphicFramePr>
          <p:cNvPr id="2050" name="Object 4" title=""/>
          <p:cNvGraphicFramePr>
            <a:graphicFrameLocks noChangeAspect="1"/>
          </p:cNvGraphicFramePr>
          <p:nvPr>
            <p:ph sz="quarter" idx="2"/>
          </p:nvPr>
        </p:nvGraphicFramePr>
        <p:xfrm>
          <a:off x="2682875" y="1905000"/>
          <a:ext cx="2574925" cy="1517650"/>
        </p:xfrm>
        <a:graphic>
          <a:graphicData uri="http://schemas.openxmlformats.org/presentationml/2006/ole">
            <mc:AlternateContent>
              <mc:Choice xmlns:v="urn:schemas-microsoft-com:vml" Requires="v">
                <p:oleObj spid="_x0000_s1040" name="方程式" r:id="rId3" imgW="2574925" imgH="1517650" progId="Equation.3">
                  <p:embed/>
                </p:oleObj>
              </mc:Choice>
              <mc:Fallback>
                <p:oleObj name="方程式" r:id="rId3" imgW="2574925" imgH="1517650" progId="Equation.3">
                  <p:embed/>
                  <p:pic>
                    <p:nvPicPr>
                      <p:cNvPr id="0" name="OLE substitute image"/>
                      <p:cNvPicPr/>
                      <p:nvPr/>
                    </p:nvPicPr>
                    <p:blipFill>
                      <a:blip r:embed="rId4"/>
                      <a:stretch>
                        <a:fillRect/>
                      </a:stretch>
                    </p:blipFill>
                    <p:spPr>
                      <a:xfrm>
                        <a:off x="2682875" y="1905000"/>
                        <a:ext cx="2574925" cy="1517650"/>
                      </a:xfrm>
                      <a:prstGeom prst="rect">
                        <a:avLst/>
                      </a:prstGeom>
                      <a:noFill/>
                      <a:ln w="9525">
                        <a:noFill/>
                        <a:miter lim="800000"/>
                      </a:ln>
                    </p:spPr>
                  </p:pic>
                </p:oleObj>
              </mc:Fallback>
            </mc:AlternateContent>
          </a:graphicData>
        </a:graphic>
      </p:graphicFrame>
      <p:sp>
        <p:nvSpPr>
          <p:cNvPr id="2053" name="Text Box 8" title=""/>
          <p:cNvSpPr txBox="1"/>
          <p:nvPr/>
        </p:nvSpPr>
        <p:spPr>
          <a:xfrm>
            <a:off x="5562600" y="2895600"/>
            <a:ext cx="1841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zh-TW"/>
          </a:p>
        </p:txBody>
      </p:sp>
      <p:sp>
        <p:nvSpPr>
          <p:cNvPr id="2054" name="Text Box 9" title=""/>
          <p:cNvSpPr txBox="1"/>
          <p:nvPr/>
        </p:nvSpPr>
        <p:spPr>
          <a:xfrm>
            <a:off x="5715000" y="3352800"/>
            <a:ext cx="1841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zh-TW"/>
          </a:p>
        </p:txBody>
      </p:sp>
      <p:grpSp>
        <p:nvGrpSpPr>
          <p:cNvPr id="2055" name="Group 33" title=""/>
          <p:cNvGrpSpPr/>
          <p:nvPr/>
        </p:nvGrpSpPr>
        <p:grpSpPr>
          <a:xfrm>
            <a:off x="2286000" y="4724400"/>
            <a:ext cx="3635375" cy="1600200"/>
            <a:chOff x="1478" y="2832"/>
            <a:chExt cx="2290" cy="1288"/>
          </a:xfrm>
        </p:grpSpPr>
        <p:graphicFrame>
          <p:nvGraphicFramePr>
            <p:cNvPr id="2051" name="Object 10" title=""/>
            <p:cNvGraphicFramePr>
              <a:graphicFrameLocks noChangeAspect="1"/>
            </p:cNvGraphicFramePr>
            <p:nvPr/>
          </p:nvGraphicFramePr>
          <p:xfrm>
            <a:off x="1478" y="2832"/>
            <a:ext cx="2290" cy="1288"/>
          </p:xfrm>
          <a:graphic>
            <a:graphicData uri="http://schemas.openxmlformats.org/presentationml/2006/ole">
              <mc:AlternateContent>
                <mc:Choice xmlns:v="urn:schemas-microsoft-com:vml" Requires="v">
                  <p:oleObj spid="_x0000_s1041" name="方程式" r:id="rId5" imgW="3635375" imgH="1600200" progId="Equation.3">
                    <p:embed/>
                  </p:oleObj>
                </mc:Choice>
                <mc:Fallback>
                  <p:oleObj name="方程式" r:id="rId5" imgW="3635375" imgH="1600200" progId="Equation.3">
                    <p:embed/>
                    <p:pic>
                      <p:nvPicPr>
                        <p:cNvPr id="0" name="OLE substitute image"/>
                        <p:cNvPicPr/>
                        <p:nvPr/>
                      </p:nvPicPr>
                      <p:blipFill>
                        <a:blip r:embed="rId6"/>
                        <a:stretch>
                          <a:fillRect/>
                        </a:stretch>
                      </p:blipFill>
                      <p:spPr>
                        <a:xfrm>
                          <a:off x="1478" y="2832"/>
                          <a:ext cx="2290" cy="1288"/>
                        </a:xfrm>
                        <a:prstGeom prst="rect">
                          <a:avLst/>
                        </a:prstGeom>
                        <a:noFill/>
                        <a:ln>
                          <a:noFill/>
                          <a:miter lim="800000"/>
                        </a:ln>
                      </p:spPr>
                    </p:pic>
                  </p:oleObj>
                </mc:Fallback>
              </mc:AlternateContent>
            </a:graphicData>
          </a:graphic>
        </p:graphicFrame>
        <p:cxnSp>
          <p:nvCxnSpPr>
            <p:cNvPr id="2067" name="Line 13" title=""/>
            <p:cNvCxnSpPr/>
            <p:nvPr/>
          </p:nvCxnSpPr>
          <p:spPr>
            <a:xfrm>
              <a:off x="2023" y="2928"/>
              <a:ext cx="1049" cy="1104"/>
            </a:xfrm>
            <a:prstGeom prst="line">
              <a:avLst/>
            </a:prstGeom>
            <a:noFill/>
            <a:ln>
              <a:solidFill>
                <a:schemeClr val="tx1"/>
              </a:solidFill>
              <a:miter lim="800000"/>
            </a:ln>
          </p:spPr>
        </p:cxnSp>
        <p:cxnSp>
          <p:nvCxnSpPr>
            <p:cNvPr id="2068" name="Line 14" title=""/>
            <p:cNvCxnSpPr/>
            <p:nvPr/>
          </p:nvCxnSpPr>
          <p:spPr>
            <a:xfrm flipH="1">
              <a:off x="2160" y="3120"/>
              <a:ext cx="336" cy="288"/>
            </a:xfrm>
            <a:prstGeom prst="line">
              <a:avLst/>
            </a:prstGeom>
            <a:noFill/>
            <a:ln w="63500" cap="rnd">
              <a:solidFill>
                <a:schemeClr val="tx1"/>
              </a:solidFill>
              <a:prstDash val="sysDot"/>
              <a:miter lim="800000"/>
            </a:ln>
          </p:spPr>
        </p:cxnSp>
        <p:cxnSp>
          <p:nvCxnSpPr>
            <p:cNvPr id="2069" name="Line 16" title=""/>
            <p:cNvCxnSpPr/>
            <p:nvPr/>
          </p:nvCxnSpPr>
          <p:spPr>
            <a:xfrm flipH="1">
              <a:off x="2640" y="3600"/>
              <a:ext cx="336" cy="288"/>
            </a:xfrm>
            <a:prstGeom prst="line">
              <a:avLst/>
            </a:prstGeom>
            <a:noFill/>
            <a:ln w="63500" cap="rnd">
              <a:solidFill>
                <a:schemeClr val="tx1"/>
              </a:solidFill>
              <a:prstDash val="sysDot"/>
              <a:miter lim="800000"/>
            </a:ln>
          </p:spPr>
        </p:cxnSp>
      </p:grpSp>
      <p:sp>
        <p:nvSpPr>
          <p:cNvPr id="2056" name="Rectangle 18" title=""/>
          <p:cNvSpPr/>
          <p:nvPr/>
        </p:nvSpPr>
        <p:spPr>
          <a:xfrm>
            <a:off x="287338" y="762000"/>
            <a:ext cx="8551862" cy="83820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342900" lvl="0" indent="-342900" eaLnBrk="1" hangingPunct="1">
              <a:spcBef>
                <a:spcPct val="20000"/>
              </a:spcBef>
              <a:buClr>
                <a:schemeClr val="bg2"/>
              </a:buClr>
              <a:buSzPct val="75000"/>
              <a:buFont typeface="Wingdings" pitchFamily="2" charset="2"/>
            </a:pPr>
            <a:r>
              <a:rPr lang="en-US" altLang="zh-TW" sz="2800"/>
              <a:t> </a:t>
            </a:r>
            <a:r>
              <a:rPr lang="en-US" altLang="zh-TW"/>
              <a:t>Let </a:t>
            </a:r>
            <a:r>
              <a:rPr lang="en-US" altLang="zh-TW" i="1"/>
              <a:t>A</a:t>
            </a:r>
            <a:r>
              <a:rPr lang="en-US" altLang="zh-TW"/>
              <a:t>={</a:t>
            </a:r>
            <a:r>
              <a:rPr lang="en-US" altLang="zh-TW" i="1"/>
              <a:t>a</a:t>
            </a:r>
            <a:r>
              <a:rPr lang="en-US" altLang="zh-TW" baseline="-25000"/>
              <a:t>1</a:t>
            </a:r>
            <a:r>
              <a:rPr lang="en-US" altLang="zh-TW"/>
              <a:t>, </a:t>
            </a:r>
            <a:r>
              <a:rPr lang="en-US" altLang="zh-TW" i="1"/>
              <a:t>a</a:t>
            </a:r>
            <a:r>
              <a:rPr lang="en-US" altLang="zh-TW" baseline="-25000"/>
              <a:t>2</a:t>
            </a:r>
            <a:r>
              <a:rPr lang="en-US" altLang="zh-TW"/>
              <a:t>, …,</a:t>
            </a:r>
            <a:r>
              <a:rPr lang="en-US" altLang="zh-TW" i="1"/>
              <a:t>a</a:t>
            </a:r>
            <a:r>
              <a:rPr lang="en-US" altLang="zh-TW" i="1" baseline="-25000"/>
              <a:t>n</a:t>
            </a:r>
            <a:r>
              <a:rPr lang="en-US" altLang="zh-TW"/>
              <a:t>}. </a:t>
            </a:r>
            <a:br>
              <a:rPr lang="en-US" altLang="zh-TW"/>
            </a:br>
            <a:r>
              <a:rPr lang="en-US" altLang="zh-TW"/>
              <a:t>A relation </a:t>
            </a:r>
            <a:r>
              <a:rPr lang="en-US" altLang="zh-TW" i="1"/>
              <a:t>R </a:t>
            </a:r>
            <a:r>
              <a:rPr lang="en-US" altLang="zh-TW"/>
              <a:t>on </a:t>
            </a:r>
            <a:r>
              <a:rPr lang="en-US" altLang="zh-TW" i="1"/>
              <a:t>A</a:t>
            </a:r>
            <a:r>
              <a:rPr lang="en-US" altLang="zh-TW"/>
              <a:t> is </a:t>
            </a:r>
            <a:r>
              <a:rPr lang="en-US" altLang="zh-TW" u="sng">
                <a:solidFill>
                  <a:srgbClr val="660066"/>
                </a:solidFill>
              </a:rPr>
              <a:t>reflexive</a:t>
            </a:r>
            <a:r>
              <a:rPr lang="en-US" altLang="zh-TW"/>
              <a:t> iff (</a:t>
            </a:r>
            <a:r>
              <a:rPr lang="en-US" altLang="zh-TW" i="1"/>
              <a:t>a</a:t>
            </a:r>
            <a:r>
              <a:rPr lang="en-US" altLang="zh-TW" i="1" baseline="-25000"/>
              <a:t>i</a:t>
            </a:r>
            <a:r>
              <a:rPr lang="en-US" altLang="zh-TW"/>
              <a:t>,</a:t>
            </a:r>
            <a:r>
              <a:rPr lang="en-US" altLang="zh-TW" i="1"/>
              <a:t>a</a:t>
            </a:r>
            <a:r>
              <a:rPr lang="en-US" altLang="zh-TW" i="1" baseline="-25000"/>
              <a:t>i</a:t>
            </a:r>
            <a:r>
              <a:rPr lang="en-US" altLang="zh-TW"/>
              <a:t>)</a:t>
            </a:r>
            <a:r>
              <a:rPr lang="en-US" altLang="zh-TW">
                <a:sym typeface="Symbol" pitchFamily="18" charset="2"/>
              </a:rPr>
              <a:t></a:t>
            </a:r>
            <a:r>
              <a:rPr lang="en-US" altLang="zh-TW" i="1">
                <a:sym typeface="Symbol" pitchFamily="18" charset="2"/>
              </a:rPr>
              <a:t>R</a:t>
            </a:r>
            <a:r>
              <a:rPr lang="en-US" altLang="zh-TW">
                <a:sym typeface="Symbol" pitchFamily="18" charset="2"/>
              </a:rPr>
              <a:t>,</a:t>
            </a:r>
            <a:r>
              <a:rPr lang="en-US" altLang="zh-TW" i="1">
                <a:sym typeface="Symbol" pitchFamily="18" charset="2"/>
              </a:rPr>
              <a:t>i</a:t>
            </a:r>
            <a:r>
              <a:rPr lang="en-US" altLang="zh-TW">
                <a:sym typeface="Symbol" pitchFamily="18" charset="2"/>
              </a:rPr>
              <a:t>.</a:t>
            </a:r>
            <a:endParaRPr lang="en-US" altLang="zh-TW">
              <a:sym typeface="Symbol" pitchFamily="18" charset="2"/>
            </a:endParaRPr>
          </a:p>
          <a:p>
            <a:pPr marL="342900" lvl="0" indent="-342900" eaLnBrk="1" hangingPunct="1">
              <a:spcBef>
                <a:spcPct val="20000"/>
              </a:spcBef>
              <a:buClr>
                <a:schemeClr val="bg2"/>
              </a:buClr>
              <a:buSzPct val="75000"/>
              <a:buFont typeface="Wingdings" pitchFamily="2" charset="2"/>
            </a:pPr>
            <a:r>
              <a:rPr lang="en-US" altLang="zh-TW" sz="2800">
                <a:sym typeface="Symbol" pitchFamily="18" charset="2"/>
              </a:rPr>
              <a:t>     i.e.,</a:t>
            </a:r>
            <a:endParaRPr lang="en-US" altLang="zh-TW" sz="2800">
              <a:sym typeface="Symbol" pitchFamily="18" charset="2"/>
            </a:endParaRPr>
          </a:p>
        </p:txBody>
      </p:sp>
      <p:sp>
        <p:nvSpPr>
          <p:cNvPr id="2057" name="Text Box 20" title=""/>
          <p:cNvSpPr txBox="1"/>
          <p:nvPr/>
        </p:nvSpPr>
        <p:spPr>
          <a:xfrm>
            <a:off x="3124200" y="1828800"/>
            <a:ext cx="3746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r>
              <a:rPr lang="en-US" altLang="zh-TW" baseline="-25000"/>
              <a:t>1</a:t>
            </a:r>
            <a:endParaRPr lang="en-US" altLang="zh-TW" baseline="-25000"/>
          </a:p>
        </p:txBody>
      </p:sp>
      <p:sp>
        <p:nvSpPr>
          <p:cNvPr id="2058" name="Text Box 21" title=""/>
          <p:cNvSpPr txBox="1"/>
          <p:nvPr/>
        </p:nvSpPr>
        <p:spPr>
          <a:xfrm>
            <a:off x="4740275" y="1270000"/>
            <a:ext cx="3873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t>
            </a:r>
            <a:endParaRPr lang="en-US" altLang="zh-TW" baseline="-25000"/>
          </a:p>
        </p:txBody>
      </p:sp>
      <p:sp>
        <p:nvSpPr>
          <p:cNvPr id="2059" name="Text Box 22" title=""/>
          <p:cNvSpPr txBox="1"/>
          <p:nvPr/>
        </p:nvSpPr>
        <p:spPr>
          <a:xfrm>
            <a:off x="3962400" y="1600200"/>
            <a:ext cx="3746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r>
              <a:rPr lang="en-US" altLang="zh-TW" baseline="-25000"/>
              <a:t>2</a:t>
            </a:r>
            <a:endParaRPr lang="en-US" altLang="zh-TW" baseline="-25000"/>
          </a:p>
        </p:txBody>
      </p:sp>
      <p:sp>
        <p:nvSpPr>
          <p:cNvPr id="2060" name="Text Box 23" title=""/>
          <p:cNvSpPr txBox="1"/>
          <p:nvPr/>
        </p:nvSpPr>
        <p:spPr>
          <a:xfrm>
            <a:off x="4359275" y="1270000"/>
            <a:ext cx="3873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t>
            </a:r>
            <a:endParaRPr lang="en-US" altLang="zh-TW" baseline="-25000"/>
          </a:p>
        </p:txBody>
      </p:sp>
      <p:sp>
        <p:nvSpPr>
          <p:cNvPr id="2061" name="Text Box 24" title=""/>
          <p:cNvSpPr txBox="1"/>
          <p:nvPr/>
        </p:nvSpPr>
        <p:spPr>
          <a:xfrm>
            <a:off x="3581400" y="1600200"/>
            <a:ext cx="3746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r>
              <a:rPr lang="en-US" altLang="zh-TW" baseline="-25000"/>
              <a:t>1</a:t>
            </a:r>
            <a:endParaRPr lang="en-US" altLang="zh-TW" baseline="-25000"/>
          </a:p>
        </p:txBody>
      </p:sp>
      <p:sp>
        <p:nvSpPr>
          <p:cNvPr id="2062" name="Text Box 25" title=""/>
          <p:cNvSpPr txBox="1"/>
          <p:nvPr/>
        </p:nvSpPr>
        <p:spPr>
          <a:xfrm>
            <a:off x="5029200" y="1600200"/>
            <a:ext cx="3746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r>
              <a:rPr lang="en-US" altLang="zh-TW" i="1" baseline="-25000"/>
              <a:t>n</a:t>
            </a:r>
            <a:endParaRPr lang="en-US" altLang="zh-TW" i="1" baseline="-25000"/>
          </a:p>
        </p:txBody>
      </p:sp>
      <p:sp>
        <p:nvSpPr>
          <p:cNvPr id="2063" name="Text Box 26" title=""/>
          <p:cNvSpPr txBox="1"/>
          <p:nvPr/>
        </p:nvSpPr>
        <p:spPr>
          <a:xfrm>
            <a:off x="3216275" y="2781300"/>
            <a:ext cx="30480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 </a:t>
            </a:r>
            <a:r>
              <a:rPr lang="en-US" altLang="zh-TW"/>
              <a:t>:</a:t>
            </a:r>
            <a:endParaRPr lang="en-US" altLang="zh-TW" baseline="-25000"/>
          </a:p>
        </p:txBody>
      </p:sp>
      <p:sp>
        <p:nvSpPr>
          <p:cNvPr id="2064" name="Text Box 27" title=""/>
          <p:cNvSpPr txBox="1"/>
          <p:nvPr/>
        </p:nvSpPr>
        <p:spPr>
          <a:xfrm>
            <a:off x="3219450" y="2986088"/>
            <a:ext cx="374650" cy="366712"/>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r>
              <a:rPr lang="en-US" altLang="zh-TW" i="1" baseline="-25000"/>
              <a:t>n</a:t>
            </a:r>
            <a:endParaRPr lang="en-US" altLang="zh-TW" i="1" baseline="-25000"/>
          </a:p>
        </p:txBody>
      </p:sp>
      <p:sp>
        <p:nvSpPr>
          <p:cNvPr id="2065" name="Text Box 28" title=""/>
          <p:cNvSpPr txBox="1"/>
          <p:nvPr/>
        </p:nvSpPr>
        <p:spPr>
          <a:xfrm>
            <a:off x="3216275" y="2382838"/>
            <a:ext cx="304800" cy="366712"/>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 :</a:t>
            </a:r>
            <a:endParaRPr lang="en-US" altLang="zh-TW" baseline="-25000"/>
          </a:p>
        </p:txBody>
      </p:sp>
      <p:sp>
        <p:nvSpPr>
          <p:cNvPr id="2066" name="Text Box 29" title=""/>
          <p:cNvSpPr txBox="1"/>
          <p:nvPr/>
        </p:nvSpPr>
        <p:spPr>
          <a:xfrm>
            <a:off x="3200400" y="2133600"/>
            <a:ext cx="3746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r>
              <a:rPr lang="en-US" altLang="zh-TW" baseline="-25000"/>
              <a:t>2</a:t>
            </a:r>
            <a:endParaRPr lang="en-US" altLang="zh-TW" baseline="-25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 calcmode="lin" valueType="num">
                                      <p:cBhvr additive="base">
                                        <p:cTn id="7" dur="500" fill="hold"/>
                                        <p:tgtEl>
                                          <p:spTgt spid="20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ur="500" fill="hold" nodeType="withEffect">
                                  <p:stCondLst>
                                    <p:cond delay="0"/>
                                  </p:stCondLst>
                                  <p:childTnLst>
                                    <p:set>
                                      <p:cBhvr>
                                        <p:cTn id="10" dur="1" fill="hold">
                                          <p:stCondLst>
                                            <p:cond delay="0"/>
                                          </p:stCondLst>
                                        </p:cTn>
                                        <p:tgtEl>
                                          <p:spTgt spid="2055"/>
                                        </p:tgtEl>
                                        <p:attrNameLst>
                                          <p:attrName>style.visibility</p:attrName>
                                        </p:attrNameLst>
                                      </p:cBhvr>
                                      <p:to>
                                        <p:strVal val="visible"/>
                                      </p:to>
                                    </p:set>
                                    <p:anim calcmode="lin" valueType="num">
                                      <p:cBhvr additive="base">
                                        <p:cTn id="11" dur="500" fill="hold"/>
                                        <p:tgtEl>
                                          <p:spTgt spid="2055"/>
                                        </p:tgtEl>
                                        <p:attrNameLst>
                                          <p:attrName>ppt_x</p:attrName>
                                        </p:attrNameLst>
                                      </p:cBhvr>
                                      <p:tavLst>
                                        <p:tav tm="0">
                                          <p:val>
                                            <p:strVal val="#ppt_x"/>
                                          </p:val>
                                        </p:tav>
                                        <p:tav tm="100000">
                                          <p:val>
                                            <p:strVal val="#ppt_x"/>
                                          </p:val>
                                        </p:tav>
                                      </p:tavLst>
                                    </p:anim>
                                    <p:anim calcmode="lin" valueType="num">
                                      <p:cBhvr additive="base">
                                        <p:cTn id="12"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Lst>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5" name="Rectangle 3" title=""/>
          <p:cNvSpPr>
            <a:spLocks noGrp="1"/>
          </p:cNvSpPr>
          <p:nvPr>
            <p:ph type="body" sz="half" idx="1"/>
          </p:nvPr>
        </p:nvSpPr>
        <p:spPr>
          <a:xfrm>
            <a:off x="228600" y="914400"/>
            <a:ext cx="8915400" cy="38862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Arial"/>
                <a:ea typeface="新細明體" pitchFamily="18" charset="-120"/>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Arial"/>
                <a:ea typeface="新細明體" pitchFamily="18" charset="-120"/>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Arial"/>
                <a:ea typeface="新細明體" pitchFamily="18" charset="-120"/>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5pPr>
          </a:lstStyle>
          <a:p>
            <a:pPr lvl="0" eaLnBrk="1" hangingPunct="1">
              <a:buFont typeface="Wingdings" pitchFamily="2" charset="2"/>
              <a:buNone/>
            </a:pPr>
            <a:r>
              <a:rPr lang="en-US" altLang="zh-TW"/>
              <a:t>  </a:t>
            </a:r>
            <a:r>
              <a:rPr lang="en-US" altLang="zh-TW" sz="2400"/>
              <a:t>The relation </a:t>
            </a:r>
            <a:r>
              <a:rPr lang="en-US" altLang="zh-TW" sz="2400" i="1">
                <a:latin typeface="Times New Roman" pitchFamily="18" charset="0"/>
              </a:rPr>
              <a:t>R</a:t>
            </a:r>
            <a:r>
              <a:rPr lang="en-US" altLang="zh-TW" sz="2400"/>
              <a:t> is </a:t>
            </a:r>
            <a:r>
              <a:rPr lang="en-US" altLang="zh-TW" sz="2400" u="sng">
                <a:solidFill>
                  <a:srgbClr val="660066"/>
                </a:solidFill>
              </a:rPr>
              <a:t>antisymmetric</a:t>
            </a:r>
            <a:r>
              <a:rPr lang="en-US" altLang="zh-TW" sz="2400"/>
              <a:t> iff </a:t>
            </a:r>
            <a:r>
              <a:rPr lang="en-US" altLang="zh-TW" sz="2400">
                <a:latin typeface="Times New Roman" pitchFamily="18" charset="0"/>
              </a:rPr>
              <a:t>(</a:t>
            </a:r>
            <a:r>
              <a:rPr lang="en-US" altLang="zh-TW" sz="2400" i="1">
                <a:latin typeface="Times New Roman" pitchFamily="18" charset="0"/>
              </a:rPr>
              <a:t>a</a:t>
            </a:r>
            <a:r>
              <a:rPr lang="en-US" altLang="zh-TW" sz="2400" i="1" baseline="-25000">
                <a:latin typeface="Times New Roman" pitchFamily="18" charset="0"/>
              </a:rPr>
              <a:t>i</a:t>
            </a:r>
            <a:r>
              <a:rPr lang="en-US" altLang="zh-TW" sz="2400">
                <a:latin typeface="Times New Roman" pitchFamily="18" charset="0"/>
              </a:rPr>
              <a:t>,</a:t>
            </a:r>
            <a:r>
              <a:rPr lang="en-US" altLang="zh-TW" sz="2400" i="1">
                <a:latin typeface="Times New Roman" pitchFamily="18" charset="0"/>
              </a:rPr>
              <a:t>a</a:t>
            </a:r>
            <a:r>
              <a:rPr lang="en-US" altLang="zh-TW" sz="2400" i="1" baseline="-25000">
                <a:latin typeface="Times New Roman" pitchFamily="18" charset="0"/>
              </a:rPr>
              <a:t>j</a:t>
            </a:r>
            <a:r>
              <a:rPr lang="en-US" altLang="zh-TW" sz="2400">
                <a:latin typeface="Times New Roman" pitchFamily="18" charset="0"/>
              </a:rPr>
              <a:t>)</a:t>
            </a:r>
            <a:r>
              <a:rPr lang="en-US" altLang="zh-TW" sz="2400">
                <a:latin typeface="Times New Roman" pitchFamily="18" charset="0"/>
                <a:sym typeface="Symbol" pitchFamily="18" charset="2"/>
              </a:rPr>
              <a:t></a:t>
            </a:r>
            <a:r>
              <a:rPr lang="en-US" altLang="zh-TW" sz="2400" i="1">
                <a:latin typeface="Times New Roman" pitchFamily="18" charset="0"/>
                <a:sym typeface="Symbol" pitchFamily="18" charset="2"/>
              </a:rPr>
              <a:t>R</a:t>
            </a:r>
            <a:r>
              <a:rPr lang="en-US" altLang="zh-TW" sz="2400">
                <a:sym typeface="Symbol" pitchFamily="18" charset="2"/>
              </a:rPr>
              <a:t> and </a:t>
            </a:r>
            <a:r>
              <a:rPr lang="en-US" altLang="zh-TW" sz="2400" i="1">
                <a:latin typeface="Times New Roman" pitchFamily="18" charset="0"/>
                <a:sym typeface="Symbol" pitchFamily="18" charset="2"/>
              </a:rPr>
              <a:t>i </a:t>
            </a:r>
            <a:r>
              <a:rPr lang="en-US" altLang="zh-TW" sz="2400">
                <a:latin typeface="Times New Roman" pitchFamily="18" charset="0"/>
                <a:sym typeface="Symbol" pitchFamily="18" charset="2"/>
              </a:rPr>
              <a:t></a:t>
            </a:r>
            <a:r>
              <a:rPr lang="en-US" altLang="zh-TW" sz="2400" i="1">
                <a:latin typeface="Times New Roman" pitchFamily="18" charset="0"/>
                <a:sym typeface="Symbol" pitchFamily="18" charset="2"/>
              </a:rPr>
              <a:t> j</a:t>
            </a:r>
            <a:r>
              <a:rPr lang="en-US" altLang="zh-TW" sz="2400" i="1" baseline="-25000">
                <a:latin typeface="Times New Roman" pitchFamily="18" charset="0"/>
                <a:sym typeface="Symbol" pitchFamily="18" charset="2"/>
              </a:rPr>
              <a:t> </a:t>
            </a:r>
            <a:r>
              <a:rPr lang="en-US" altLang="zh-TW" sz="2400">
                <a:sym typeface="Symbol" pitchFamily="18" charset="2"/>
              </a:rPr>
              <a:t> </a:t>
            </a:r>
            <a:r>
              <a:rPr lang="en-US" altLang="zh-TW" sz="2400">
                <a:latin typeface="Times New Roman" pitchFamily="18" charset="0"/>
                <a:sym typeface="Symbol" pitchFamily="18" charset="2"/>
              </a:rPr>
              <a:t>(</a:t>
            </a:r>
            <a:r>
              <a:rPr lang="en-US" altLang="zh-TW" sz="2400" i="1">
                <a:latin typeface="Times New Roman" pitchFamily="18" charset="0"/>
                <a:sym typeface="Symbol" pitchFamily="18" charset="2"/>
              </a:rPr>
              <a:t>a</a:t>
            </a:r>
            <a:r>
              <a:rPr lang="en-US" altLang="zh-TW" sz="2400" i="1" baseline="-25000">
                <a:latin typeface="Times New Roman" pitchFamily="18" charset="0"/>
                <a:sym typeface="Symbol" pitchFamily="18" charset="2"/>
              </a:rPr>
              <a:t>j</a:t>
            </a:r>
            <a:r>
              <a:rPr lang="en-US" altLang="zh-TW" sz="2400">
                <a:latin typeface="Times New Roman" pitchFamily="18" charset="0"/>
                <a:sym typeface="Symbol" pitchFamily="18" charset="2"/>
              </a:rPr>
              <a:t>,</a:t>
            </a:r>
            <a:r>
              <a:rPr lang="en-US" altLang="zh-TW" sz="2400" i="1">
                <a:latin typeface="Times New Roman" pitchFamily="18" charset="0"/>
                <a:sym typeface="Symbol" pitchFamily="18" charset="2"/>
              </a:rPr>
              <a:t>a</a:t>
            </a:r>
            <a:r>
              <a:rPr lang="en-US" altLang="zh-TW" sz="2400" i="1" baseline="-25000">
                <a:latin typeface="Times New Roman" pitchFamily="18" charset="0"/>
                <a:sym typeface="Symbol" pitchFamily="18" charset="2"/>
              </a:rPr>
              <a:t>i</a:t>
            </a:r>
            <a:r>
              <a:rPr lang="en-US" altLang="zh-TW" sz="2400">
                <a:latin typeface="Times New Roman" pitchFamily="18" charset="0"/>
                <a:sym typeface="Symbol" pitchFamily="18" charset="2"/>
              </a:rPr>
              <a:t>)</a:t>
            </a:r>
            <a:r>
              <a:rPr lang="en-US" altLang="zh-TW" sz="2400" i="1">
                <a:latin typeface="Times New Roman" pitchFamily="18" charset="0"/>
                <a:sym typeface="Symbol" pitchFamily="18" charset="2"/>
              </a:rPr>
              <a:t>R</a:t>
            </a:r>
            <a:r>
              <a:rPr lang="en-US" altLang="zh-TW" sz="2400">
                <a:sym typeface="Symbol" pitchFamily="18" charset="2"/>
              </a:rPr>
              <a:t>.</a:t>
            </a:r>
            <a:endParaRPr lang="en-US" altLang="zh-TW" sz="2400">
              <a:sym typeface="Symbol" pitchFamily="18" charset="2"/>
            </a:endParaRPr>
          </a:p>
          <a:p>
            <a:pPr lvl="0" eaLnBrk="1" hangingPunct="1">
              <a:buFont typeface="Wingdings" pitchFamily="2" charset="2"/>
              <a:buNone/>
            </a:pPr>
            <a:r>
              <a:rPr lang="en-US" altLang="zh-TW" sz="3200">
                <a:sym typeface="Symbol" pitchFamily="18" charset="2"/>
              </a:rPr>
              <a:t> </a:t>
            </a:r>
            <a:r>
              <a:rPr lang="en-US" altLang="zh-TW" sz="2400">
                <a:sym typeface="Symbol" pitchFamily="18" charset="2"/>
              </a:rPr>
              <a:t>This means that if mij=1 with i</a:t>
            </a:r>
            <a:r>
              <a:rPr lang="en-US" altLang="en-US" sz="2400">
                <a:sym typeface="Symbol" pitchFamily="18" charset="2"/>
              </a:rPr>
              <a:t>≠</a:t>
            </a:r>
            <a:r>
              <a:rPr lang="en-US" altLang="zh-TW" sz="2400">
                <a:sym typeface="Symbol" pitchFamily="18" charset="2"/>
              </a:rPr>
              <a:t>j, then mji=0. i.e.,</a:t>
            </a:r>
            <a:endParaRPr lang="en-US" altLang="en-US" sz="2400">
              <a:sym typeface="Symbol" pitchFamily="18" charset="2"/>
            </a:endParaRPr>
          </a:p>
        </p:txBody>
      </p:sp>
      <p:grpSp>
        <p:nvGrpSpPr>
          <p:cNvPr id="3076" name="Group 17" title=""/>
          <p:cNvGrpSpPr/>
          <p:nvPr/>
        </p:nvGrpSpPr>
        <p:grpSpPr>
          <a:xfrm>
            <a:off x="2590800" y="2286000"/>
            <a:ext cx="2943225" cy="2119313"/>
            <a:chOff x="1506" y="2064"/>
            <a:chExt cx="1854" cy="1335"/>
          </a:xfrm>
        </p:grpSpPr>
        <p:graphicFrame>
          <p:nvGraphicFramePr>
            <p:cNvPr id="3074" name="Object 4" title=""/>
            <p:cNvGraphicFramePr>
              <a:graphicFrameLocks noChangeAspect="1"/>
            </p:cNvGraphicFramePr>
            <p:nvPr/>
          </p:nvGraphicFramePr>
          <p:xfrm>
            <a:off x="1506" y="2064"/>
            <a:ext cx="1854" cy="1335"/>
          </p:xfrm>
          <a:graphic>
            <a:graphicData uri="http://schemas.openxmlformats.org/presentationml/2006/ole">
              <mc:AlternateContent>
                <mc:Choice xmlns:v="urn:schemas-microsoft-com:vml" Requires="v">
                  <p:oleObj spid="_x0000_s1042" name="方程式" r:id="rId3" imgW="2943225" imgH="2119313" progId="Equation.3">
                    <p:embed/>
                  </p:oleObj>
                </mc:Choice>
                <mc:Fallback>
                  <p:oleObj name="方程式" r:id="rId3" imgW="2943225" imgH="2119313" progId="Equation.3">
                    <p:embed/>
                    <p:pic>
                      <p:nvPicPr>
                        <p:cNvPr id="0" name="OLE substitute image"/>
                        <p:cNvPicPr/>
                        <p:nvPr/>
                      </p:nvPicPr>
                      <p:blipFill>
                        <a:blip r:embed="rId4"/>
                        <a:stretch>
                          <a:fillRect/>
                        </a:stretch>
                      </p:blipFill>
                      <p:spPr>
                        <a:xfrm>
                          <a:off x="1506" y="2064"/>
                          <a:ext cx="1854" cy="1335"/>
                        </a:xfrm>
                        <a:prstGeom prst="rect">
                          <a:avLst/>
                        </a:prstGeom>
                        <a:noFill/>
                        <a:ln>
                          <a:noFill/>
                          <a:miter lim="800000"/>
                        </a:ln>
                      </p:spPr>
                    </p:pic>
                  </p:oleObj>
                </mc:Fallback>
              </mc:AlternateContent>
            </a:graphicData>
          </a:graphic>
        </p:graphicFrame>
        <p:cxnSp>
          <p:nvCxnSpPr>
            <p:cNvPr id="3077" name="Line 7" title=""/>
            <p:cNvCxnSpPr/>
            <p:nvPr/>
          </p:nvCxnSpPr>
          <p:spPr>
            <a:xfrm>
              <a:off x="2304" y="2208"/>
              <a:ext cx="864" cy="1008"/>
            </a:xfrm>
            <a:prstGeom prst="line">
              <a:avLst/>
            </a:prstGeom>
            <a:noFill/>
            <a:ln>
              <a:solidFill>
                <a:schemeClr val="tx1"/>
              </a:solidFill>
              <a:miter lim="800000"/>
            </a:ln>
          </p:spPr>
        </p:cxnSp>
        <p:cxnSp>
          <p:nvCxnSpPr>
            <p:cNvPr id="3078" name="Line 13" title=""/>
            <p:cNvCxnSpPr/>
            <p:nvPr/>
          </p:nvCxnSpPr>
          <p:spPr>
            <a:xfrm flipH="1">
              <a:off x="2304" y="2304"/>
              <a:ext cx="192" cy="192"/>
            </a:xfrm>
            <a:prstGeom prst="line">
              <a:avLst/>
            </a:prstGeom>
            <a:noFill/>
            <a:ln w="63500" cap="rnd">
              <a:solidFill>
                <a:schemeClr val="tx1"/>
              </a:solidFill>
              <a:prstDash val="sysDot"/>
              <a:miter lim="800000"/>
            </a:ln>
          </p:spPr>
        </p:cxnSp>
        <p:cxnSp>
          <p:nvCxnSpPr>
            <p:cNvPr id="3079" name="Line 14" title=""/>
            <p:cNvCxnSpPr/>
            <p:nvPr/>
          </p:nvCxnSpPr>
          <p:spPr>
            <a:xfrm flipH="1">
              <a:off x="2592" y="2592"/>
              <a:ext cx="192" cy="192"/>
            </a:xfrm>
            <a:prstGeom prst="line">
              <a:avLst/>
            </a:prstGeom>
            <a:noFill/>
            <a:ln w="63500" cap="rnd">
              <a:solidFill>
                <a:schemeClr val="tx1"/>
              </a:solidFill>
              <a:prstDash val="sysDot"/>
              <a:miter lim="800000"/>
            </a:ln>
          </p:spPr>
        </p:cxnSp>
        <p:cxnSp>
          <p:nvCxnSpPr>
            <p:cNvPr id="3080" name="Line 15" title=""/>
            <p:cNvCxnSpPr/>
            <p:nvPr/>
          </p:nvCxnSpPr>
          <p:spPr>
            <a:xfrm flipH="1">
              <a:off x="2880" y="2928"/>
              <a:ext cx="192" cy="192"/>
            </a:xfrm>
            <a:prstGeom prst="line">
              <a:avLst/>
            </a:prstGeom>
            <a:noFill/>
            <a:ln w="63500" cap="rnd">
              <a:solidFill>
                <a:schemeClr val="tx1"/>
              </a:solidFill>
              <a:prstDash val="sysDot"/>
              <a:miter lim="800000"/>
            </a:ln>
          </p:spPr>
        </p:cxnSp>
      </p:grp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099" name="Rectangle 3" title=""/>
          <p:cNvSpPr>
            <a:spLocks noGrp="1"/>
          </p:cNvSpPr>
          <p:nvPr>
            <p:ph type="body" sz="half" idx="1"/>
          </p:nvPr>
        </p:nvSpPr>
        <p:spPr>
          <a:xfrm>
            <a:off x="381000" y="838200"/>
            <a:ext cx="8382000" cy="6858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Arial"/>
                <a:ea typeface="新細明體" pitchFamily="18" charset="-120"/>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Arial"/>
                <a:ea typeface="新細明體" pitchFamily="18" charset="-120"/>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Arial"/>
                <a:ea typeface="新細明體" pitchFamily="18" charset="-120"/>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5pPr>
          </a:lstStyle>
          <a:p>
            <a:pPr lvl="0" eaLnBrk="1" hangingPunct="1">
              <a:buFont typeface="Wingdings" pitchFamily="2" charset="2"/>
              <a:buNone/>
            </a:pPr>
            <a:r>
              <a:rPr lang="en-US" altLang="zh-TW" sz="2400" b="1">
                <a:solidFill>
                  <a:srgbClr val="008000"/>
                </a:solidFill>
                <a:latin typeface="Times New Roman" pitchFamily="18" charset="0"/>
                <a:ea typeface="Times New Roman" pitchFamily="18" charset="0"/>
              </a:rPr>
              <a:t>Example 3.</a:t>
            </a:r>
            <a:r>
              <a:rPr lang="en-US" altLang="zh-TW" sz="2400">
                <a:latin typeface="Times New Roman" pitchFamily="18" charset="0"/>
                <a:ea typeface="Times New Roman" pitchFamily="18" charset="0"/>
              </a:rPr>
              <a:t>  Suppose that the relation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on a set is represented by the matrix</a:t>
            </a:r>
            <a:endParaRPr lang="en-US" altLang="zh-TW" sz="2400">
              <a:latin typeface="Times New Roman" pitchFamily="18" charset="0"/>
              <a:ea typeface="Times New Roman" pitchFamily="18" charset="0"/>
            </a:endParaRPr>
          </a:p>
        </p:txBody>
      </p:sp>
      <p:graphicFrame>
        <p:nvGraphicFramePr>
          <p:cNvPr id="4098" name="Object 4" title=""/>
          <p:cNvGraphicFramePr>
            <a:graphicFrameLocks noChangeAspect="1"/>
          </p:cNvGraphicFramePr>
          <p:nvPr>
            <p:ph sz="half" idx="2"/>
          </p:nvPr>
        </p:nvGraphicFramePr>
        <p:xfrm>
          <a:off x="2971800" y="1524000"/>
          <a:ext cx="2395538" cy="1438275"/>
        </p:xfrm>
        <a:graphic>
          <a:graphicData uri="http://schemas.openxmlformats.org/presentationml/2006/ole">
            <mc:AlternateContent>
              <mc:Choice xmlns:v="urn:schemas-microsoft-com:vml" Requires="v">
                <p:oleObj spid="_x0000_s1043" name="方程式" r:id="rId3" imgW="2395538" imgH="1438275" progId="Equation.3">
                  <p:embed/>
                </p:oleObj>
              </mc:Choice>
              <mc:Fallback>
                <p:oleObj name="方程式" r:id="rId3" imgW="2395538" imgH="1438275" progId="Equation.3">
                  <p:embed/>
                  <p:pic>
                    <p:nvPicPr>
                      <p:cNvPr id="0" name="OLE substitute image"/>
                      <p:cNvPicPr/>
                      <p:nvPr/>
                    </p:nvPicPr>
                    <p:blipFill>
                      <a:blip r:embed="rId4"/>
                      <a:stretch>
                        <a:fillRect/>
                      </a:stretch>
                    </p:blipFill>
                    <p:spPr>
                      <a:xfrm>
                        <a:off x="2971800" y="1524000"/>
                        <a:ext cx="2395538" cy="1438275"/>
                      </a:xfrm>
                      <a:prstGeom prst="rect">
                        <a:avLst/>
                      </a:prstGeom>
                      <a:noFill/>
                      <a:ln w="9525">
                        <a:noFill/>
                        <a:miter lim="800000"/>
                      </a:ln>
                    </p:spPr>
                  </p:pic>
                </p:oleObj>
              </mc:Fallback>
            </mc:AlternateContent>
          </a:graphicData>
        </a:graphic>
      </p:graphicFrame>
      <p:sp>
        <p:nvSpPr>
          <p:cNvPr id="4100" name="Text Box 8">
            <a:extLst>
              <a:ext uri="{FF2B5EF4-FFF2-40B4-BE49-F238E27FC236}"/>
            </a:extLst>
          </p:cNvPr>
          <p:cNvSpPr txBox="1">
            <a:spLocks noChangeArrowheads="1"/>
          </p:cNvSpPr>
          <p:nvPr/>
        </p:nvSpPr>
        <p:spPr bwMode="auto">
          <a:xfrm>
            <a:off x="533400" y="3124200"/>
            <a:ext cx="6296025" cy="461963"/>
          </a:xfrm>
          <a:prstGeom prst="rect">
            <a:avLst/>
          </a:prstGeom>
          <a:noFill/>
          <a:ln w="9525">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Is R reflexive, symmetric, and/or antisymmetric ?</a:t>
            </a:r>
          </a:p>
        </p:txBody>
      </p:sp>
      <p:sp>
        <p:nvSpPr>
          <p:cNvPr id="4101" name="Text Box 10">
            <a:extLst>
              <a:ext uri="{FF2B5EF4-FFF2-40B4-BE49-F238E27FC236}"/>
            </a:extLst>
          </p:cNvPr>
          <p:cNvSpPr txBox="1">
            <a:spLocks noChangeArrowheads="1"/>
          </p:cNvSpPr>
          <p:nvPr/>
        </p:nvSpPr>
        <p:spPr bwMode="auto">
          <a:xfrm>
            <a:off x="304800" y="3886200"/>
            <a:ext cx="2447925" cy="830263"/>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Sol :</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        reflexive</a:t>
            </a:r>
          </a:p>
        </p:txBody>
      </p:sp>
      <p:sp>
        <p:nvSpPr>
          <p:cNvPr id="4102" name="矩形 6">
            <a:extLst>
              <a:ext uri="{FF2B5EF4-FFF2-40B4-BE49-F238E27FC236}"/>
            </a:extLst>
          </p:cNvPr>
          <p:cNvSpPr>
            <a:spLocks noChangeArrowheads="1"/>
          </p:cNvSpPr>
          <p:nvPr/>
        </p:nvSpPr>
        <p:spPr bwMode="auto">
          <a:xfrm>
            <a:off x="914400" y="4724400"/>
            <a:ext cx="1481138" cy="461963"/>
          </a:xfrm>
          <a:prstGeom prst="rect">
            <a:avLst/>
          </a:prstGeom>
          <a:noFill/>
          <a:ln w="9525">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symmetric</a:t>
            </a:r>
            <a:endParaRPr kumimoji="1" lang="zh-TW" altLang="en-US"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
        <p:nvSpPr>
          <p:cNvPr id="4103" name="矩形 7">
            <a:extLst>
              <a:ext uri="{FF2B5EF4-FFF2-40B4-BE49-F238E27FC236}"/>
            </a:extLst>
          </p:cNvPr>
          <p:cNvSpPr>
            <a:spLocks noChangeArrowheads="1"/>
          </p:cNvSpPr>
          <p:nvPr/>
        </p:nvSpPr>
        <p:spPr bwMode="auto">
          <a:xfrm>
            <a:off x="914400" y="5181600"/>
            <a:ext cx="2411413" cy="461963"/>
          </a:xfrm>
          <a:prstGeom prst="rect">
            <a:avLst/>
          </a:prstGeom>
          <a:noFill/>
          <a:ln w="9525">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not antisymmetric</a:t>
            </a:r>
            <a:endParaRPr kumimoji="1" lang="zh-TW" altLang="en-US"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ur="500" fill="hold" nodeType="with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anim calcmode="lin" valueType="num">
                                      <p:cBhvr additive="base">
                                        <p:cTn id="11" dur="500" fill="hold"/>
                                        <p:tgtEl>
                                          <p:spTgt spid="410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dur="500" fill="hold" grpId="0" nodeType="clickEffect">
                                  <p:stCondLst>
                                    <p:cond delay="0"/>
                                  </p:stCondLst>
                                  <p:childTnLst>
                                    <p:set>
                                      <p:cBhvr>
                                        <p:cTn id="16" dur="1" fill="hold">
                                          <p:stCondLst>
                                            <p:cond delay="0"/>
                                          </p:stCondLst>
                                        </p:cTn>
                                        <p:tgtEl>
                                          <p:spTgt spid="4102"/>
                                        </p:tgtEl>
                                        <p:attrNameLst>
                                          <p:attrName>style.visibility</p:attrName>
                                        </p:attrNameLst>
                                      </p:cBhvr>
                                      <p:to>
                                        <p:strVal val="visible"/>
                                      </p:to>
                                    </p:set>
                                    <p:anim calcmode="lin" valueType="num">
                                      <p:cBhvr additive="base">
                                        <p:cTn id="17" dur="500" fill="hold"/>
                                        <p:tgtEl>
                                          <p:spTgt spid="4102"/>
                                        </p:tgtEl>
                                        <p:attrNameLst>
                                          <p:attrName>ppt_x</p:attrName>
                                        </p:attrNameLst>
                                      </p:cBhvr>
                                      <p:tavLst>
                                        <p:tav tm="0">
                                          <p:val>
                                            <p:strVal val="#ppt_x"/>
                                          </p:val>
                                        </p:tav>
                                        <p:tav tm="100000">
                                          <p:val>
                                            <p:strVal val="#ppt_x"/>
                                          </p:val>
                                        </p:tav>
                                      </p:tavLst>
                                    </p:anim>
                                    <p:anim calcmode="lin" valueType="num">
                                      <p:cBhvr additive="base">
                                        <p:cTn id="18"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dur="500" fill="hold" grpId="0" nodeType="clickEffect">
                                  <p:stCondLst>
                                    <p:cond delay="0"/>
                                  </p:stCondLst>
                                  <p:childTnLst>
                                    <p:set>
                                      <p:cBhvr>
                                        <p:cTn id="22" dur="1" fill="hold">
                                          <p:stCondLst>
                                            <p:cond delay="0"/>
                                          </p:stCondLst>
                                        </p:cTn>
                                        <p:tgtEl>
                                          <p:spTgt spid="4103"/>
                                        </p:tgtEl>
                                        <p:attrNameLst>
                                          <p:attrName>style.visibility</p:attrName>
                                        </p:attrNameLst>
                                      </p:cBhvr>
                                      <p:to>
                                        <p:strVal val="visible"/>
                                      </p:to>
                                    </p:set>
                                    <p:anim calcmode="lin" valueType="num">
                                      <p:cBhvr additive="base">
                                        <p:cTn id="23" dur="500" fill="hold"/>
                                        <p:tgtEl>
                                          <p:spTgt spid="4103"/>
                                        </p:tgtEl>
                                        <p:attrNameLst>
                                          <p:attrName>ppt_x</p:attrName>
                                        </p:attrNameLst>
                                      </p:cBhvr>
                                      <p:tavLst>
                                        <p:tav tm="0">
                                          <p:val>
                                            <p:strVal val="#ppt_x"/>
                                          </p:val>
                                        </p:tav>
                                        <p:tav tm="100000">
                                          <p:val>
                                            <p:strVal val="#ppt_x"/>
                                          </p:val>
                                        </p:tav>
                                      </p:tavLst>
                                    </p:anim>
                                    <p:anim calcmode="lin" valueType="num">
                                      <p:cBhvr additive="base">
                                        <p:cTn id="24" dur="500" fill="hold"/>
                                        <p:tgtEl>
                                          <p:spTgt spid="4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3" grpId="0"/>
    </p:bldLst>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123" name="Rectangle 3" title=""/>
          <p:cNvSpPr>
            <a:spLocks noGrp="1"/>
          </p:cNvSpPr>
          <p:nvPr>
            <p:ph type="body" sz="half" idx="1"/>
          </p:nvPr>
        </p:nvSpPr>
        <p:spPr>
          <a:xfrm>
            <a:off x="152400" y="914400"/>
            <a:ext cx="8839200" cy="1295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Arial"/>
                <a:ea typeface="新細明體" pitchFamily="18" charset="-120"/>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Arial"/>
                <a:ea typeface="新細明體" pitchFamily="18" charset="-120"/>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Arial"/>
                <a:ea typeface="新細明體" pitchFamily="18" charset="-120"/>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5pPr>
          </a:lstStyle>
          <a:p>
            <a:pPr lvl="0" eaLnBrk="1" hangingPunct="1">
              <a:buFont typeface="Wingdings" pitchFamily="2" charset="2"/>
              <a:buNone/>
            </a:pPr>
            <a:r>
              <a:rPr lang="en-US" altLang="zh-TW" sz="2400" b="1">
                <a:solidFill>
                  <a:srgbClr val="008000"/>
                </a:solidFill>
                <a:latin typeface="Times New Roman" pitchFamily="18" charset="0"/>
                <a:ea typeface="Times New Roman" pitchFamily="18" charset="0"/>
              </a:rPr>
              <a:t>    Example: </a:t>
            </a:r>
            <a:r>
              <a:rPr lang="en-US" altLang="zh-TW" sz="2400">
                <a:latin typeface="Times New Roman" pitchFamily="18" charset="0"/>
                <a:ea typeface="Times New Roman" pitchFamily="18" charset="0"/>
              </a:rPr>
              <a:t>Suppose that </a:t>
            </a:r>
            <a:r>
              <a:rPr lang="en-US" altLang="zh-TW" sz="2400" i="1">
                <a:latin typeface="Times New Roman" pitchFamily="18" charset="0"/>
                <a:ea typeface="Times New Roman" pitchFamily="18" charset="0"/>
              </a:rPr>
              <a:t>S</a:t>
            </a:r>
            <a:r>
              <a:rPr lang="en-US" altLang="zh-TW" sz="2400">
                <a:latin typeface="Times New Roman" pitchFamily="18" charset="0"/>
                <a:ea typeface="Times New Roman" pitchFamily="18" charset="0"/>
              </a:rPr>
              <a:t>={0, 1, 2, 3}. Let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be a relation containing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b</a:t>
            </a:r>
            <a:r>
              <a:rPr lang="en-US" altLang="zh-TW" sz="2400">
                <a:latin typeface="Times New Roman" pitchFamily="18" charset="0"/>
                <a:ea typeface="Times New Roman" pitchFamily="18" charset="0"/>
              </a:rPr>
              <a:t>) if </a:t>
            </a:r>
            <a:r>
              <a:rPr lang="en-US" altLang="zh-TW" sz="2400" i="1">
                <a:latin typeface="Times New Roman" pitchFamily="18" charset="0"/>
                <a:ea typeface="Times New Roman" pitchFamily="18" charset="0"/>
              </a:rPr>
              <a:t>a </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 where </a:t>
            </a:r>
            <a:r>
              <a:rPr lang="en-US" altLang="zh-TW" sz="2400" i="1">
                <a:latin typeface="Times New Roman" pitchFamily="18" charset="0"/>
                <a:ea typeface="Times New Roman" pitchFamily="18" charset="0"/>
                <a:sym typeface="Symbol" pitchFamily="18" charset="2"/>
              </a:rPr>
              <a:t>a </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S</a:t>
            </a:r>
            <a:r>
              <a:rPr lang="en-US" altLang="zh-TW" sz="2400">
                <a:latin typeface="Times New Roman" pitchFamily="18" charset="0"/>
                <a:ea typeface="Times New Roman" pitchFamily="18" charset="0"/>
                <a:sym typeface="Symbol" pitchFamily="18" charset="2"/>
              </a:rPr>
              <a:t> and</a:t>
            </a:r>
            <a:r>
              <a:rPr lang="en-US" altLang="zh-TW" sz="2400" i="1">
                <a:latin typeface="Times New Roman" pitchFamily="18" charset="0"/>
                <a:ea typeface="Times New Roman" pitchFamily="18" charset="0"/>
                <a:sym typeface="Symbol" pitchFamily="18" charset="2"/>
              </a:rPr>
              <a:t> b </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S</a:t>
            </a:r>
            <a:r>
              <a:rPr lang="en-US" altLang="zh-TW" sz="2400">
                <a:latin typeface="Times New Roman" pitchFamily="18" charset="0"/>
                <a:ea typeface="Times New Roman" pitchFamily="18" charset="0"/>
                <a:sym typeface="Symbol" pitchFamily="18" charset="2"/>
              </a:rPr>
              <a:t>.Is </a:t>
            </a:r>
            <a:r>
              <a:rPr lang="en-US" altLang="zh-TW" sz="2400" i="1">
                <a:latin typeface="Times New Roman" pitchFamily="18" charset="0"/>
                <a:ea typeface="Times New Roman" pitchFamily="18" charset="0"/>
                <a:sym typeface="Symbol" pitchFamily="18" charset="2"/>
              </a:rPr>
              <a:t>R </a:t>
            </a:r>
            <a:r>
              <a:rPr lang="en-US" altLang="zh-TW" sz="2400">
                <a:latin typeface="Times New Roman" pitchFamily="18" charset="0"/>
                <a:ea typeface="Times New Roman" pitchFamily="18" charset="0"/>
                <a:sym typeface="Symbol" pitchFamily="18" charset="2"/>
              </a:rPr>
              <a:t>reflexive, symmetric, antisymmetric ?</a:t>
            </a:r>
            <a:endParaRPr lang="en-US" altLang="zh-TW" sz="2400">
              <a:latin typeface="Times New Roman" pitchFamily="18" charset="0"/>
              <a:ea typeface="Times New Roman" pitchFamily="18" charset="0"/>
              <a:sym typeface="Symbol" pitchFamily="18" charset="2"/>
            </a:endParaRPr>
          </a:p>
          <a:p>
            <a:pPr lvl="0" eaLnBrk="1" hangingPunct="1">
              <a:buFont typeface="Wingdings" pitchFamily="2" charset="2"/>
              <a:buNone/>
            </a:pPr>
            <a:endParaRPr lang="en-US" altLang="zh-TW">
              <a:sym typeface="Symbol" pitchFamily="18" charset="2"/>
            </a:endParaRPr>
          </a:p>
          <a:p>
            <a:pPr lvl="0" eaLnBrk="1" hangingPunct="1">
              <a:buFont typeface="Wingdings" pitchFamily="2" charset="2"/>
              <a:buNone/>
            </a:pPr>
            <a:r>
              <a:rPr lang="en-US" altLang="zh-TW" b="1">
                <a:solidFill>
                  <a:srgbClr val="008000"/>
                </a:solidFill>
                <a:sym typeface="Symbol" pitchFamily="18" charset="2"/>
              </a:rPr>
              <a:t>Sol :</a:t>
            </a:r>
            <a:r>
              <a:rPr lang="en-US" altLang="zh-TW">
                <a:sym typeface="Symbol" pitchFamily="18" charset="2"/>
              </a:rPr>
              <a:t>	</a:t>
            </a:r>
            <a:endParaRPr lang="en-US" altLang="zh-TW">
              <a:sym typeface="Symbol" pitchFamily="18" charset="2"/>
            </a:endParaRPr>
          </a:p>
        </p:txBody>
      </p:sp>
      <p:grpSp>
        <p:nvGrpSpPr>
          <p:cNvPr id="5124" name="Group 18" title=""/>
          <p:cNvGrpSpPr/>
          <p:nvPr/>
        </p:nvGrpSpPr>
        <p:grpSpPr>
          <a:xfrm>
            <a:off x="228600" y="2590800"/>
            <a:ext cx="3352800" cy="1981200"/>
            <a:chOff x="432" y="1936"/>
            <a:chExt cx="2544" cy="1944"/>
          </a:xfrm>
        </p:grpSpPr>
        <p:graphicFrame>
          <p:nvGraphicFramePr>
            <p:cNvPr id="5122" name="Object 4" title=""/>
            <p:cNvGraphicFramePr>
              <a:graphicFrameLocks noChangeAspect="1"/>
            </p:cNvGraphicFramePr>
            <p:nvPr/>
          </p:nvGraphicFramePr>
          <p:xfrm>
            <a:off x="432" y="2215"/>
            <a:ext cx="2544" cy="1665"/>
          </p:xfrm>
          <a:graphic>
            <a:graphicData uri="http://schemas.openxmlformats.org/presentationml/2006/ole">
              <mc:AlternateContent>
                <mc:Choice xmlns:v="urn:schemas-microsoft-com:vml" Requires="v">
                  <p:oleObj spid="_x0000_s1044" name="方程式" r:id="rId3" imgW="3352800" imgH="1696861" progId="Equation.3">
                    <p:embed/>
                  </p:oleObj>
                </mc:Choice>
                <mc:Fallback>
                  <p:oleObj name="方程式" r:id="rId3" imgW="3352800" imgH="1696861" progId="Equation.3">
                    <p:embed/>
                    <p:pic>
                      <p:nvPicPr>
                        <p:cNvPr id="0" name="OLE substitute image"/>
                        <p:cNvPicPr/>
                        <p:nvPr/>
                      </p:nvPicPr>
                      <p:blipFill>
                        <a:blip r:embed="rId4"/>
                        <a:stretch>
                          <a:fillRect/>
                        </a:stretch>
                      </p:blipFill>
                      <p:spPr>
                        <a:xfrm>
                          <a:off x="432" y="2215"/>
                          <a:ext cx="2544" cy="1665"/>
                        </a:xfrm>
                        <a:prstGeom prst="rect">
                          <a:avLst/>
                        </a:prstGeom>
                        <a:noFill/>
                        <a:ln>
                          <a:noFill/>
                          <a:miter lim="800000"/>
                        </a:ln>
                      </p:spPr>
                    </p:pic>
                  </p:oleObj>
                </mc:Fallback>
              </mc:AlternateContent>
            </a:graphicData>
          </a:graphic>
        </p:graphicFrame>
        <p:sp>
          <p:nvSpPr>
            <p:cNvPr id="5127" name="Text Box 7" title=""/>
            <p:cNvSpPr txBox="1"/>
            <p:nvPr/>
          </p:nvSpPr>
          <p:spPr>
            <a:xfrm>
              <a:off x="1488" y="1936"/>
              <a:ext cx="24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olidFill>
                    <a:srgbClr val="008000"/>
                  </a:solidFill>
                </a:rPr>
                <a:t>0</a:t>
              </a:r>
              <a:endParaRPr lang="en-US" altLang="zh-TW" sz="2800">
                <a:solidFill>
                  <a:srgbClr val="008000"/>
                </a:solidFill>
              </a:endParaRPr>
            </a:p>
          </p:txBody>
        </p:sp>
        <p:sp>
          <p:nvSpPr>
            <p:cNvPr id="5128" name="Text Box 8" title=""/>
            <p:cNvSpPr txBox="1"/>
            <p:nvPr/>
          </p:nvSpPr>
          <p:spPr>
            <a:xfrm>
              <a:off x="1152" y="2224"/>
              <a:ext cx="24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olidFill>
                    <a:srgbClr val="008000"/>
                  </a:solidFill>
                </a:rPr>
                <a:t>0</a:t>
              </a:r>
              <a:endParaRPr lang="en-US" altLang="zh-TW" sz="2800">
                <a:solidFill>
                  <a:srgbClr val="008000"/>
                </a:solidFill>
              </a:endParaRPr>
            </a:p>
          </p:txBody>
        </p:sp>
        <p:sp>
          <p:nvSpPr>
            <p:cNvPr id="5129" name="Text Box 9" title=""/>
            <p:cNvSpPr txBox="1"/>
            <p:nvPr/>
          </p:nvSpPr>
          <p:spPr>
            <a:xfrm>
              <a:off x="1872" y="1936"/>
              <a:ext cx="24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olidFill>
                    <a:srgbClr val="008000"/>
                  </a:solidFill>
                </a:rPr>
                <a:t>1</a:t>
              </a:r>
              <a:endParaRPr lang="en-US" altLang="zh-TW" sz="2800">
                <a:solidFill>
                  <a:srgbClr val="008000"/>
                </a:solidFill>
              </a:endParaRPr>
            </a:p>
          </p:txBody>
        </p:sp>
        <p:sp>
          <p:nvSpPr>
            <p:cNvPr id="5130" name="Text Box 10" title=""/>
            <p:cNvSpPr txBox="1"/>
            <p:nvPr/>
          </p:nvSpPr>
          <p:spPr>
            <a:xfrm>
              <a:off x="2304" y="1936"/>
              <a:ext cx="24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olidFill>
                    <a:srgbClr val="008000"/>
                  </a:solidFill>
                </a:rPr>
                <a:t>2</a:t>
              </a:r>
              <a:endParaRPr lang="en-US" altLang="zh-TW" sz="2800">
                <a:solidFill>
                  <a:srgbClr val="008000"/>
                </a:solidFill>
              </a:endParaRPr>
            </a:p>
          </p:txBody>
        </p:sp>
        <p:sp>
          <p:nvSpPr>
            <p:cNvPr id="5131" name="Text Box 11" title=""/>
            <p:cNvSpPr txBox="1"/>
            <p:nvPr/>
          </p:nvSpPr>
          <p:spPr>
            <a:xfrm>
              <a:off x="2657" y="1936"/>
              <a:ext cx="24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olidFill>
                    <a:srgbClr val="008000"/>
                  </a:solidFill>
                </a:rPr>
                <a:t>3</a:t>
              </a:r>
              <a:endParaRPr lang="en-US" altLang="zh-TW" sz="2800">
                <a:solidFill>
                  <a:srgbClr val="008000"/>
                </a:solidFill>
              </a:endParaRPr>
            </a:p>
          </p:txBody>
        </p:sp>
        <p:sp>
          <p:nvSpPr>
            <p:cNvPr id="5132" name="Text Box 12" title=""/>
            <p:cNvSpPr txBox="1"/>
            <p:nvPr/>
          </p:nvSpPr>
          <p:spPr>
            <a:xfrm>
              <a:off x="1152" y="2656"/>
              <a:ext cx="24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olidFill>
                    <a:srgbClr val="008000"/>
                  </a:solidFill>
                </a:rPr>
                <a:t>1</a:t>
              </a:r>
              <a:endParaRPr lang="en-US" altLang="zh-TW" sz="2800">
                <a:solidFill>
                  <a:srgbClr val="008000"/>
                </a:solidFill>
              </a:endParaRPr>
            </a:p>
          </p:txBody>
        </p:sp>
        <p:sp>
          <p:nvSpPr>
            <p:cNvPr id="5133" name="Text Box 13" title=""/>
            <p:cNvSpPr txBox="1"/>
            <p:nvPr/>
          </p:nvSpPr>
          <p:spPr>
            <a:xfrm>
              <a:off x="1152" y="3088"/>
              <a:ext cx="24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olidFill>
                    <a:srgbClr val="008000"/>
                  </a:solidFill>
                </a:rPr>
                <a:t>2</a:t>
              </a:r>
              <a:endParaRPr lang="en-US" altLang="zh-TW" sz="2800">
                <a:solidFill>
                  <a:srgbClr val="008000"/>
                </a:solidFill>
              </a:endParaRPr>
            </a:p>
          </p:txBody>
        </p:sp>
        <p:sp>
          <p:nvSpPr>
            <p:cNvPr id="5134" name="Text Box 14" title=""/>
            <p:cNvSpPr txBox="1"/>
            <p:nvPr/>
          </p:nvSpPr>
          <p:spPr>
            <a:xfrm>
              <a:off x="1152" y="3504"/>
              <a:ext cx="24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olidFill>
                    <a:srgbClr val="008000"/>
                  </a:solidFill>
                </a:rPr>
                <a:t>3</a:t>
              </a:r>
              <a:endParaRPr lang="en-US" altLang="zh-TW" sz="2800">
                <a:solidFill>
                  <a:srgbClr val="008000"/>
                </a:solidFill>
              </a:endParaRPr>
            </a:p>
          </p:txBody>
        </p:sp>
      </p:grpSp>
      <p:sp>
        <p:nvSpPr>
          <p:cNvPr id="5125" name="Text Box 15" title=""/>
          <p:cNvSpPr txBox="1"/>
          <p:nvPr/>
        </p:nvSpPr>
        <p:spPr>
          <a:xfrm>
            <a:off x="3657600" y="3276600"/>
            <a:ext cx="5257800" cy="83026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 R is reflexive and   ant symmetric,</a:t>
            </a:r>
            <a:endParaRPr lang="en-US" altLang="zh-TW"/>
          </a:p>
          <a:p>
            <a:pPr marL="0" lvl="0" indent="0" eaLnBrk="1" hangingPunct="1"/>
            <a:r>
              <a:rPr lang="en-US" altLang="zh-TW"/>
              <a:t>     not symmetric.</a:t>
            </a:r>
            <a:endParaRPr lang="en-US" altLang="zh-TW"/>
          </a:p>
        </p:txBody>
      </p:sp>
      <p:sp>
        <p:nvSpPr>
          <p:cNvPr id="5126" name="Text Box 100" title=""/>
          <p:cNvSpPr txBox="1"/>
          <p:nvPr/>
        </p:nvSpPr>
        <p:spPr>
          <a:xfrm>
            <a:off x="533400" y="5562600"/>
            <a:ext cx="8153400" cy="461963"/>
          </a:xfrm>
          <a:prstGeom prst="rect">
            <a:avLst/>
          </a:prstGeom>
          <a:noFill/>
          <a:ln>
            <a:solidFill>
              <a:srgbClr val="FF3300"/>
            </a:solid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solidFill>
                  <a:srgbClr val="FF3300"/>
                </a:solidFill>
              </a:rPr>
              <a:t>Def. irreflexive</a:t>
            </a:r>
            <a:r>
              <a:rPr lang="zh-TW" altLang="en-US">
                <a:solidFill>
                  <a:srgbClr val="FF3300"/>
                </a:solidFill>
              </a:rPr>
              <a:t> </a:t>
            </a:r>
            <a:r>
              <a:rPr lang="en-US" altLang="zh-TW">
                <a:solidFill>
                  <a:srgbClr val="FF3300"/>
                </a:solidFill>
              </a:rPr>
              <a:t>:</a:t>
            </a:r>
            <a:r>
              <a:rPr lang="zh-TW" altLang="en-US">
                <a:solidFill>
                  <a:srgbClr val="FF3300"/>
                </a:solidFill>
              </a:rPr>
              <a:t> </a:t>
            </a:r>
            <a:r>
              <a:rPr lang="en-US" altLang="zh-TW">
                <a:solidFill>
                  <a:srgbClr val="FF3300"/>
                </a:solidFill>
              </a:rPr>
              <a:t>(</a:t>
            </a:r>
            <a:r>
              <a:rPr lang="en-US" altLang="zh-TW" i="1">
                <a:solidFill>
                  <a:srgbClr val="FF3300"/>
                </a:solidFill>
              </a:rPr>
              <a:t>a</a:t>
            </a:r>
            <a:r>
              <a:rPr lang="en-US" altLang="zh-TW">
                <a:solidFill>
                  <a:srgbClr val="FF3300"/>
                </a:solidFill>
              </a:rPr>
              <a:t>,</a:t>
            </a:r>
            <a:r>
              <a:rPr lang="en-US" altLang="zh-TW" i="1">
                <a:solidFill>
                  <a:srgbClr val="FF3300"/>
                </a:solidFill>
              </a:rPr>
              <a:t>a</a:t>
            </a:r>
            <a:r>
              <a:rPr lang="en-US" altLang="zh-TW">
                <a:solidFill>
                  <a:srgbClr val="FF3300"/>
                </a:solidFill>
              </a:rPr>
              <a:t>)</a:t>
            </a:r>
            <a:r>
              <a:rPr lang="en-US" altLang="zh-TW">
                <a:solidFill>
                  <a:srgbClr val="FF3300"/>
                </a:solidFill>
                <a:sym typeface="Symbol" pitchFamily="18" charset="2"/>
              </a:rPr>
              <a:t></a:t>
            </a:r>
            <a:r>
              <a:rPr lang="en-US" altLang="zh-TW" i="1">
                <a:solidFill>
                  <a:srgbClr val="FF3300"/>
                </a:solidFill>
                <a:sym typeface="Symbol" pitchFamily="18" charset="2"/>
              </a:rPr>
              <a:t>R</a:t>
            </a:r>
            <a:r>
              <a:rPr lang="en-US" altLang="zh-TW">
                <a:solidFill>
                  <a:srgbClr val="FF3300"/>
                </a:solidFill>
              </a:rPr>
              <a:t>,  </a:t>
            </a:r>
            <a:r>
              <a:rPr lang="en-US" altLang="zh-TW">
                <a:solidFill>
                  <a:srgbClr val="FF3300"/>
                </a:solidFill>
                <a:sym typeface="Symbol" pitchFamily="18" charset="2"/>
              </a:rPr>
              <a:t></a:t>
            </a:r>
            <a:r>
              <a:rPr lang="en-US" altLang="zh-TW" i="1">
                <a:solidFill>
                  <a:srgbClr val="FF3300"/>
                </a:solidFill>
                <a:sym typeface="Symbol" pitchFamily="18" charset="2"/>
              </a:rPr>
              <a:t>a</a:t>
            </a:r>
            <a:r>
              <a:rPr lang="en-US" altLang="zh-TW">
                <a:solidFill>
                  <a:srgbClr val="FF3300"/>
                </a:solidFill>
                <a:sym typeface="Symbol" pitchFamily="18" charset="2"/>
              </a:rPr>
              <a:t></a:t>
            </a:r>
            <a:r>
              <a:rPr lang="en-US" altLang="zh-TW" i="1">
                <a:solidFill>
                  <a:srgbClr val="FF3300"/>
                </a:solidFill>
                <a:sym typeface="Symbol" pitchFamily="18" charset="2"/>
              </a:rPr>
              <a:t>A</a:t>
            </a:r>
            <a:endParaRPr lang="en-US" altLang="zh-TW" i="1">
              <a:solidFill>
                <a:srgbClr val="FF3300"/>
              </a:solidFill>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5125"/>
                                        </p:tgtEl>
                                        <p:attrNameLst>
                                          <p:attrName>style.visibility</p:attrName>
                                        </p:attrNameLst>
                                      </p:cBhvr>
                                      <p:to>
                                        <p:strVal val="visible"/>
                                      </p:to>
                                    </p:set>
                                    <p:anim calcmode="lin" valueType="num">
                                      <p:cBhvr additive="base">
                                        <p:cTn id="13" dur="500" fill="hold"/>
                                        <p:tgtEl>
                                          <p:spTgt spid="5125"/>
                                        </p:tgtEl>
                                        <p:attrNameLst>
                                          <p:attrName>ppt_x</p:attrName>
                                        </p:attrNameLst>
                                      </p:cBhvr>
                                      <p:tavLst>
                                        <p:tav tm="0">
                                          <p:val>
                                            <p:strVal val="#ppt_x"/>
                                          </p:val>
                                        </p:tav>
                                        <p:tav tm="100000">
                                          <p:val>
                                            <p:strVal val="#ppt_x"/>
                                          </p:val>
                                        </p:tav>
                                      </p:tavLst>
                                    </p:anim>
                                    <p:anim calcmode="lin" valueType="num">
                                      <p:cBhvr additive="base">
                                        <p:cTn id="14" dur="500" fill="hold"/>
                                        <p:tgtEl>
                                          <p:spTgt spid="5125"/>
                                        </p:tgtEl>
                                        <p:attrNameLst>
                                          <p:attrName>ppt_y</p:attrName>
                                        </p:attrNameLst>
                                      </p:cBhvr>
                                      <p:tavLst>
                                        <p:tav tm="0">
                                          <p:val>
                                            <p:strVal val="1+#ppt_h/2"/>
                                          </p:val>
                                        </p:tav>
                                        <p:tav tm="100000">
                                          <p:val>
                                            <p:strVal val="#ppt_y"/>
                                          </p:val>
                                        </p:tav>
                                      </p:tavLst>
                                    </p:anim>
                                  </p:childTnLst>
                                </p:cTn>
                              </p:par>
                              <p:par>
                                <p:cTn id="15" presetID="2" presetClass="entr" presetSubtype="4" dur="500" fill="hold" grpId="0" nodeType="withEffect">
                                  <p:stCondLst>
                                    <p:cond delay="0"/>
                                  </p:stCondLst>
                                  <p:childTnLst>
                                    <p:set>
                                      <p:cBhvr>
                                        <p:cTn id="16" dur="1" fill="hold">
                                          <p:stCondLst>
                                            <p:cond delay="0"/>
                                          </p:stCondLst>
                                        </p:cTn>
                                        <p:tgtEl>
                                          <p:spTgt spid="5126"/>
                                        </p:tgtEl>
                                        <p:attrNameLst>
                                          <p:attrName>style.visibility</p:attrName>
                                        </p:attrNameLst>
                                      </p:cBhvr>
                                      <p:to>
                                        <p:strVal val="visible"/>
                                      </p:to>
                                    </p:set>
                                    <p:anim calcmode="lin" valueType="num">
                                      <p:cBhvr additive="base">
                                        <p:cTn id="17" dur="500" fill="hold"/>
                                        <p:tgtEl>
                                          <p:spTgt spid="5126"/>
                                        </p:tgtEl>
                                        <p:attrNameLst>
                                          <p:attrName>ppt_x</p:attrName>
                                        </p:attrNameLst>
                                      </p:cBhvr>
                                      <p:tavLst>
                                        <p:tav tm="0">
                                          <p:val>
                                            <p:strVal val="#ppt_x"/>
                                          </p:val>
                                        </p:tav>
                                        <p:tav tm="100000">
                                          <p:val>
                                            <p:strVal val="#ppt_x"/>
                                          </p:val>
                                        </p:tav>
                                      </p:tavLst>
                                    </p:anim>
                                    <p:anim calcmode="lin" valueType="num">
                                      <p:cBhvr additive="base">
                                        <p:cTn id="18"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6" grpId="0"/>
    </p:bldLst>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150" name="Rectangle 3" title=""/>
          <p:cNvSpPr>
            <a:spLocks noGrp="1"/>
          </p:cNvSpPr>
          <p:nvPr>
            <p:ph type="body" sz="half" idx="1"/>
          </p:nvPr>
        </p:nvSpPr>
        <p:spPr>
          <a:xfrm>
            <a:off x="0" y="838200"/>
            <a:ext cx="8839200" cy="6858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Arial"/>
                <a:ea typeface="新細明體" pitchFamily="18" charset="-120"/>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Arial"/>
                <a:ea typeface="新細明體" pitchFamily="18" charset="-120"/>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Arial"/>
                <a:ea typeface="新細明體" pitchFamily="18" charset="-120"/>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5pPr>
          </a:lstStyle>
          <a:p>
            <a:pPr lvl="0" algn="just" eaLnBrk="1" hangingPunct="1">
              <a:buFont typeface="Wingdings" pitchFamily="2" charset="2"/>
              <a:buNone/>
            </a:pPr>
            <a:r>
              <a:rPr lang="en-US" altLang="zh-TW" sz="2400" b="1">
                <a:solidFill>
                  <a:srgbClr val="008000"/>
                </a:solidFill>
                <a:latin typeface="Times New Roman" pitchFamily="18" charset="0"/>
                <a:ea typeface="Times New Roman" pitchFamily="18" charset="0"/>
              </a:rPr>
              <a:t>Example 4.</a:t>
            </a:r>
            <a:r>
              <a:rPr lang="en-US" altLang="zh-TW" sz="2400">
                <a:latin typeface="Times New Roman" pitchFamily="18" charset="0"/>
                <a:ea typeface="Times New Roman" pitchFamily="18" charset="0"/>
              </a:rPr>
              <a:t>  Suppose the relations </a:t>
            </a:r>
            <a:r>
              <a:rPr lang="en-US" altLang="zh-TW" sz="2400" i="1">
                <a:latin typeface="Times New Roman" pitchFamily="18" charset="0"/>
                <a:ea typeface="Times New Roman" pitchFamily="18" charset="0"/>
              </a:rPr>
              <a:t>R</a:t>
            </a:r>
            <a:r>
              <a:rPr lang="en-US" altLang="zh-TW" sz="2400" baseline="-25000">
                <a:latin typeface="Times New Roman" pitchFamily="18" charset="0"/>
                <a:ea typeface="Times New Roman" pitchFamily="18" charset="0"/>
              </a:rPr>
              <a:t>1</a:t>
            </a:r>
            <a:r>
              <a:rPr lang="en-US" altLang="zh-TW" sz="2400">
                <a:latin typeface="Times New Roman" pitchFamily="18" charset="0"/>
                <a:ea typeface="Times New Roman" pitchFamily="18" charset="0"/>
              </a:rPr>
              <a:t> and </a:t>
            </a:r>
            <a:r>
              <a:rPr lang="en-US" altLang="zh-TW" sz="2400" i="1">
                <a:latin typeface="Times New Roman" pitchFamily="18" charset="0"/>
                <a:ea typeface="Times New Roman" pitchFamily="18" charset="0"/>
              </a:rPr>
              <a:t>R</a:t>
            </a:r>
            <a:r>
              <a:rPr lang="en-US" altLang="zh-TW" sz="2400" baseline="-25000">
                <a:latin typeface="Times New Roman" pitchFamily="18" charset="0"/>
                <a:ea typeface="Times New Roman" pitchFamily="18" charset="0"/>
              </a:rPr>
              <a:t>2 </a:t>
            </a:r>
            <a:r>
              <a:rPr lang="en-US" altLang="zh-TW" sz="2400">
                <a:latin typeface="Times New Roman" pitchFamily="18" charset="0"/>
                <a:ea typeface="Times New Roman" pitchFamily="18" charset="0"/>
              </a:rPr>
              <a:t>on a set A are represented by the matrices</a:t>
            </a:r>
            <a:endParaRPr lang="en-US" altLang="zh-TW" sz="2400">
              <a:latin typeface="Times New Roman" pitchFamily="18" charset="0"/>
              <a:ea typeface="Times New Roman" pitchFamily="18" charset="0"/>
              <a:sym typeface="Symbol" pitchFamily="18" charset="2"/>
            </a:endParaRPr>
          </a:p>
        </p:txBody>
      </p:sp>
      <p:graphicFrame>
        <p:nvGraphicFramePr>
          <p:cNvPr id="6146" name="Object 4" title=""/>
          <p:cNvGraphicFramePr>
            <a:graphicFrameLocks noChangeAspect="1"/>
          </p:cNvGraphicFramePr>
          <p:nvPr/>
        </p:nvGraphicFramePr>
        <p:xfrm>
          <a:off x="1143000" y="1676400"/>
          <a:ext cx="2636838" cy="1397000"/>
        </p:xfrm>
        <a:graphic>
          <a:graphicData uri="http://schemas.openxmlformats.org/presentationml/2006/ole">
            <mc:AlternateContent>
              <mc:Choice xmlns:v="urn:schemas-microsoft-com:vml" Requires="v">
                <p:oleObj spid="_x0000_s1045" name="方程式" r:id="rId3" imgW="2636838" imgH="1397000" progId="Equation.3">
                  <p:embed/>
                </p:oleObj>
              </mc:Choice>
              <mc:Fallback>
                <p:oleObj name="方程式" r:id="rId3" imgW="2636838" imgH="1397000" progId="Equation.3">
                  <p:embed/>
                  <p:pic>
                    <p:nvPicPr>
                      <p:cNvPr id="0" name="OLE substitute image"/>
                      <p:cNvPicPr/>
                      <p:nvPr/>
                    </p:nvPicPr>
                    <p:blipFill>
                      <a:blip r:embed="rId4"/>
                      <a:stretch>
                        <a:fillRect/>
                      </a:stretch>
                    </p:blipFill>
                    <p:spPr>
                      <a:xfrm>
                        <a:off x="1143000" y="1676400"/>
                        <a:ext cx="2636838" cy="1397000"/>
                      </a:xfrm>
                      <a:prstGeom prst="rect">
                        <a:avLst/>
                      </a:prstGeom>
                      <a:noFill/>
                      <a:ln>
                        <a:noFill/>
                        <a:miter lim="800000"/>
                      </a:ln>
                    </p:spPr>
                  </p:pic>
                </p:oleObj>
              </mc:Fallback>
            </mc:AlternateContent>
          </a:graphicData>
        </a:graphic>
      </p:graphicFrame>
      <p:sp>
        <p:nvSpPr>
          <p:cNvPr id="6151" name="矩形 14">
            <a:extLst>
              <a:ext uri="{FF2B5EF4-FFF2-40B4-BE49-F238E27FC236}"/>
            </a:extLst>
          </p:cNvPr>
          <p:cNvSpPr/>
          <p:nvPr/>
        </p:nvSpPr>
        <p:spPr>
          <a:xfrm>
            <a:off x="304800" y="3733800"/>
            <a:ext cx="1108075" cy="523875"/>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Tx/>
              <a:buNone/>
              <a:defRPr/>
            </a:pPr>
            <a:r>
              <a:rPr kumimoji="0" lang="en-US" altLang="zh-TW" sz="2800" b="1" i="0" u="none" strike="noStrike" kern="0" cap="none" spc="0" normalizeH="0" baseline="0" noProof="0">
                <a:ln>
                  <a:noFill/>
                </a:ln>
                <a:solidFill>
                  <a:srgbClr val="008000"/>
                </a:solidFill>
                <a:effectLst/>
                <a:uLnTx/>
                <a:uFillTx/>
                <a:latin typeface="Arial"/>
                <a:ea typeface="新細明體"/>
                <a:cs typeface="+mn-cs"/>
                <a:sym typeface="Symbol" pitchFamily="18" charset="2"/>
              </a:rPr>
              <a:t>Sol :</a:t>
            </a:r>
            <a:r>
              <a:rPr kumimoji="0" lang="en-US" altLang="zh-TW" sz="2800" b="0" i="0" u="none" strike="noStrike" kern="0" cap="none" spc="0" normalizeH="0" baseline="0" noProof="0">
                <a:ln>
                  <a:noFill/>
                </a:ln>
                <a:solidFill>
                  <a:srgbClr val="000000"/>
                </a:solidFill>
                <a:effectLst/>
                <a:uLnTx/>
                <a:uFillTx/>
                <a:latin typeface="Arial"/>
                <a:ea typeface="新細明體"/>
                <a:cs typeface="+mn-cs"/>
                <a:sym typeface="Symbol" pitchFamily="18" charset="2"/>
              </a:rPr>
              <a:t>	</a:t>
            </a:r>
          </a:p>
        </p:txBody>
      </p:sp>
      <p:graphicFrame>
        <p:nvGraphicFramePr>
          <p:cNvPr id="6147" name="Object 3" title=""/>
          <p:cNvGraphicFramePr>
            <a:graphicFrameLocks noChangeAspect="1"/>
          </p:cNvGraphicFramePr>
          <p:nvPr/>
        </p:nvGraphicFramePr>
        <p:xfrm>
          <a:off x="4114800" y="1752600"/>
          <a:ext cx="2574925" cy="1320800"/>
        </p:xfrm>
        <a:graphic>
          <a:graphicData uri="http://schemas.openxmlformats.org/presentationml/2006/ole">
            <mc:AlternateContent>
              <mc:Choice xmlns:v="urn:schemas-microsoft-com:vml" Requires="v">
                <p:oleObj spid="_x0000_s1046" name="方程式" r:id="rId5" imgW="2574925" imgH="1320800" progId="Equation.3">
                  <p:embed/>
                </p:oleObj>
              </mc:Choice>
              <mc:Fallback>
                <p:oleObj name="方程式" r:id="rId5" imgW="2574925" imgH="1320800" progId="Equation.3">
                  <p:embed/>
                  <p:pic>
                    <p:nvPicPr>
                      <p:cNvPr id="0" name="OLE substitute image"/>
                      <p:cNvPicPr/>
                      <p:nvPr/>
                    </p:nvPicPr>
                    <p:blipFill>
                      <a:blip r:embed="rId6"/>
                      <a:stretch>
                        <a:fillRect/>
                      </a:stretch>
                    </p:blipFill>
                    <p:spPr>
                      <a:xfrm>
                        <a:off x="4114800" y="1752600"/>
                        <a:ext cx="2574925" cy="1320800"/>
                      </a:xfrm>
                      <a:prstGeom prst="rect">
                        <a:avLst/>
                      </a:prstGeom>
                      <a:noFill/>
                      <a:ln>
                        <a:noFill/>
                        <a:miter lim="800000"/>
                      </a:ln>
                    </p:spPr>
                  </p:pic>
                </p:oleObj>
              </mc:Fallback>
            </mc:AlternateContent>
          </a:graphicData>
        </a:graphic>
      </p:graphicFrame>
      <p:sp>
        <p:nvSpPr>
          <p:cNvPr id="6152" name="矩形 16">
            <a:extLst>
              <a:ext uri="{FF2B5EF4-FFF2-40B4-BE49-F238E27FC236}"/>
            </a:extLst>
          </p:cNvPr>
          <p:cNvSpPr>
            <a:spLocks noChangeArrowheads="1"/>
          </p:cNvSpPr>
          <p:nvPr/>
        </p:nvSpPr>
        <p:spPr bwMode="auto">
          <a:xfrm>
            <a:off x="304800" y="3124200"/>
            <a:ext cx="8458200" cy="461963"/>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What are the matrices representing R1 </a:t>
            </a: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a:t>
            </a: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 R2 and R1 </a:t>
            </a: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sym typeface="Symbol" pitchFamily="18" charset="2"/>
              </a:rPr>
              <a:t></a:t>
            </a: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Times New Roman" pitchFamily="18" charset="0"/>
              </a:rPr>
              <a:t> R2?</a:t>
            </a:r>
            <a:endParaRPr kumimoji="1" lang="zh-TW" altLang="en-US"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graphicFrame>
        <p:nvGraphicFramePr>
          <p:cNvPr id="6148" name="Object 8" title=""/>
          <p:cNvGraphicFramePr>
            <a:graphicFrameLocks noChangeAspect="1"/>
          </p:cNvGraphicFramePr>
          <p:nvPr/>
        </p:nvGraphicFramePr>
        <p:xfrm>
          <a:off x="4572000" y="4191000"/>
          <a:ext cx="3308350" cy="1371600"/>
        </p:xfrm>
        <a:graphic>
          <a:graphicData uri="http://schemas.openxmlformats.org/presentationml/2006/ole">
            <mc:AlternateContent>
              <mc:Choice xmlns:v="urn:schemas-microsoft-com:vml" Requires="v">
                <p:oleObj spid="_x0000_s1047" name="方程式" r:id="rId7" imgW="3308350" imgH="1371600" progId="Equation.3">
                  <p:embed/>
                </p:oleObj>
              </mc:Choice>
              <mc:Fallback>
                <p:oleObj name="方程式" r:id="rId7" imgW="3308350" imgH="1371600" progId="Equation.3">
                  <p:embed/>
                  <p:pic>
                    <p:nvPicPr>
                      <p:cNvPr id="0" name="OLE substitute image"/>
                      <p:cNvPicPr/>
                      <p:nvPr/>
                    </p:nvPicPr>
                    <p:blipFill>
                      <a:blip r:embed="rId8"/>
                      <a:stretch>
                        <a:fillRect/>
                      </a:stretch>
                    </p:blipFill>
                    <p:spPr>
                      <a:xfrm>
                        <a:off x="4572000" y="4191000"/>
                        <a:ext cx="3308350" cy="1371600"/>
                      </a:xfrm>
                      <a:prstGeom prst="rect">
                        <a:avLst/>
                      </a:prstGeom>
                      <a:noFill/>
                      <a:ln>
                        <a:noFill/>
                        <a:miter lim="800000"/>
                      </a:ln>
                    </p:spPr>
                  </p:pic>
                </p:oleObj>
              </mc:Fallback>
            </mc:AlternateContent>
          </a:graphicData>
        </a:graphic>
      </p:graphicFrame>
      <p:graphicFrame>
        <p:nvGraphicFramePr>
          <p:cNvPr id="6149" name="Object 5" title=""/>
          <p:cNvGraphicFramePr>
            <a:graphicFrameLocks noChangeAspect="1"/>
          </p:cNvGraphicFramePr>
          <p:nvPr/>
        </p:nvGraphicFramePr>
        <p:xfrm>
          <a:off x="609600" y="4191000"/>
          <a:ext cx="3297238" cy="1295400"/>
        </p:xfrm>
        <a:graphic>
          <a:graphicData uri="http://schemas.openxmlformats.org/presentationml/2006/ole">
            <mc:AlternateContent>
              <mc:Choice xmlns:v="urn:schemas-microsoft-com:vml" Requires="v">
                <p:oleObj spid="_x0000_s1048" name="方程式" r:id="rId9" imgW="3297238" imgH="1295400" progId="Equation.3">
                  <p:embed/>
                </p:oleObj>
              </mc:Choice>
              <mc:Fallback>
                <p:oleObj name="方程式" r:id="rId9" imgW="3297238" imgH="1295400" progId="Equation.3">
                  <p:embed/>
                  <p:pic>
                    <p:nvPicPr>
                      <p:cNvPr id="0" name="OLE substitute image"/>
                      <p:cNvPicPr/>
                      <p:nvPr/>
                    </p:nvPicPr>
                    <p:blipFill>
                      <a:blip r:embed="rId10"/>
                      <a:stretch>
                        <a:fillRect/>
                      </a:stretch>
                    </p:blipFill>
                    <p:spPr>
                      <a:xfrm>
                        <a:off x="609600" y="4191000"/>
                        <a:ext cx="3297238" cy="1295400"/>
                      </a:xfrm>
                      <a:prstGeom prst="rect">
                        <a:avLst/>
                      </a:prstGeom>
                      <a:noFill/>
                      <a:ln>
                        <a:noFill/>
                        <a:miter lim="800000"/>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ppt_x"/>
                                          </p:val>
                                        </p:tav>
                                        <p:tav tm="100000">
                                          <p:val>
                                            <p:strVal val="#ppt_x"/>
                                          </p:val>
                                        </p:tav>
                                      </p:tavLst>
                                    </p:anim>
                                    <p:anim calcmode="lin" valueType="num">
                                      <p:cBhvr additive="base">
                                        <p:cTn id="8"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173" name="Rectangle 3" title=""/>
          <p:cNvSpPr>
            <a:spLocks noGrp="1"/>
          </p:cNvSpPr>
          <p:nvPr>
            <p:ph type="body" sz="half" idx="1"/>
          </p:nvPr>
        </p:nvSpPr>
        <p:spPr>
          <a:xfrm>
            <a:off x="0" y="838200"/>
            <a:ext cx="8839200" cy="6858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Arial"/>
                <a:ea typeface="新細明體" pitchFamily="18" charset="-120"/>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Arial"/>
                <a:ea typeface="新細明體" pitchFamily="18" charset="-120"/>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Arial"/>
                <a:ea typeface="新細明體" pitchFamily="18" charset="-120"/>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5pPr>
          </a:lstStyle>
          <a:p>
            <a:pPr lvl="0" eaLnBrk="1" hangingPunct="1">
              <a:buFont typeface="Wingdings" pitchFamily="2" charset="2"/>
              <a:buNone/>
            </a:pPr>
            <a:r>
              <a:rPr lang="en-US" altLang="zh-TW" sz="2400" b="1">
                <a:solidFill>
                  <a:srgbClr val="008000"/>
                </a:solidFill>
                <a:latin typeface="Times New Roman" pitchFamily="18" charset="0"/>
                <a:ea typeface="Times New Roman" pitchFamily="18" charset="0"/>
              </a:rPr>
              <a:t>Example 5.</a:t>
            </a:r>
            <a:r>
              <a:rPr lang="en-US" altLang="zh-TW" sz="2400">
                <a:latin typeface="Times New Roman" pitchFamily="18" charset="0"/>
                <a:ea typeface="Times New Roman" pitchFamily="18" charset="0"/>
              </a:rPr>
              <a:t>  Find the matrix representing the relation </a:t>
            </a:r>
            <a:r>
              <a:rPr lang="en-US" altLang="zh-TW" sz="2400" i="1">
                <a:latin typeface="Times New Roman" pitchFamily="18" charset="0"/>
                <a:ea typeface="Times New Roman" pitchFamily="18" charset="0"/>
              </a:rPr>
              <a:t>S</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where  the matrices representing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and </a:t>
            </a:r>
            <a:r>
              <a:rPr lang="en-US" altLang="zh-TW" sz="2400" i="1">
                <a:latin typeface="Times New Roman" pitchFamily="18" charset="0"/>
                <a:ea typeface="Times New Roman" pitchFamily="18" charset="0"/>
              </a:rPr>
              <a:t>S</a:t>
            </a:r>
            <a:r>
              <a:rPr lang="en-US" altLang="zh-TW" sz="2400">
                <a:latin typeface="Times New Roman" pitchFamily="18" charset="0"/>
                <a:ea typeface="Times New Roman" pitchFamily="18" charset="0"/>
              </a:rPr>
              <a:t> are</a:t>
            </a:r>
            <a:endParaRPr lang="en-US" altLang="zh-TW" sz="2400">
              <a:latin typeface="Times New Roman" pitchFamily="18" charset="0"/>
              <a:ea typeface="Times New Roman" pitchFamily="18" charset="0"/>
              <a:sym typeface="Symbol" pitchFamily="18" charset="2"/>
            </a:endParaRPr>
          </a:p>
        </p:txBody>
      </p:sp>
      <p:graphicFrame>
        <p:nvGraphicFramePr>
          <p:cNvPr id="7170" name="Object 4" title=""/>
          <p:cNvGraphicFramePr>
            <a:graphicFrameLocks noChangeAspect="1"/>
          </p:cNvGraphicFramePr>
          <p:nvPr/>
        </p:nvGraphicFramePr>
        <p:xfrm>
          <a:off x="1096963" y="1828800"/>
          <a:ext cx="2576512" cy="1244600"/>
        </p:xfrm>
        <a:graphic>
          <a:graphicData uri="http://schemas.openxmlformats.org/presentationml/2006/ole">
            <mc:AlternateContent>
              <mc:Choice xmlns:v="urn:schemas-microsoft-com:vml" Requires="v">
                <p:oleObj spid="_x0000_s1049" name="方程式" r:id="rId3" imgW="2576512" imgH="1244600" progId="Equation.3">
                  <p:embed/>
                </p:oleObj>
              </mc:Choice>
              <mc:Fallback>
                <p:oleObj name="方程式" r:id="rId3" imgW="2576512" imgH="1244600" progId="Equation.3">
                  <p:embed/>
                  <p:pic>
                    <p:nvPicPr>
                      <p:cNvPr id="0" name="OLE substitute image"/>
                      <p:cNvPicPr/>
                      <p:nvPr/>
                    </p:nvPicPr>
                    <p:blipFill>
                      <a:blip r:embed="rId4"/>
                      <a:stretch>
                        <a:fillRect/>
                      </a:stretch>
                    </p:blipFill>
                    <p:spPr>
                      <a:xfrm>
                        <a:off x="1096963" y="1828800"/>
                        <a:ext cx="2576512" cy="1244600"/>
                      </a:xfrm>
                      <a:prstGeom prst="rect">
                        <a:avLst/>
                      </a:prstGeom>
                      <a:noFill/>
                      <a:ln>
                        <a:noFill/>
                        <a:miter lim="800000"/>
                      </a:ln>
                    </p:spPr>
                  </p:pic>
                </p:oleObj>
              </mc:Fallback>
            </mc:AlternateContent>
          </a:graphicData>
        </a:graphic>
      </p:graphicFrame>
      <p:sp>
        <p:nvSpPr>
          <p:cNvPr id="7174" name="矩形 14">
            <a:extLst>
              <a:ext uri="{FF2B5EF4-FFF2-40B4-BE49-F238E27FC236}"/>
            </a:extLst>
          </p:cNvPr>
          <p:cNvSpPr/>
          <p:nvPr/>
        </p:nvSpPr>
        <p:spPr>
          <a:xfrm>
            <a:off x="381000" y="3124200"/>
            <a:ext cx="1108075" cy="523875"/>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Tx/>
              <a:buNone/>
              <a:defRPr/>
            </a:pPr>
            <a:r>
              <a:rPr kumimoji="0" lang="en-US" altLang="zh-TW" sz="2800" b="1" i="0" u="none" strike="noStrike" kern="0" cap="none" spc="0" normalizeH="0" baseline="0" noProof="0">
                <a:ln>
                  <a:noFill/>
                </a:ln>
                <a:solidFill>
                  <a:srgbClr val="008000"/>
                </a:solidFill>
                <a:effectLst/>
                <a:uLnTx/>
                <a:uFillTx/>
                <a:latin typeface="Arial"/>
                <a:ea typeface="新細明體"/>
                <a:cs typeface="+mn-cs"/>
                <a:sym typeface="Symbol" pitchFamily="18" charset="2"/>
              </a:rPr>
              <a:t>Sol :</a:t>
            </a:r>
            <a:r>
              <a:rPr kumimoji="0" lang="en-US" altLang="zh-TW" sz="2800" b="0" i="0" u="none" strike="noStrike" kern="0" cap="none" spc="0" normalizeH="0" baseline="0" noProof="0">
                <a:ln>
                  <a:noFill/>
                </a:ln>
                <a:solidFill>
                  <a:srgbClr val="000000"/>
                </a:solidFill>
                <a:effectLst/>
                <a:uLnTx/>
                <a:uFillTx/>
                <a:latin typeface="Arial"/>
                <a:ea typeface="新細明體"/>
                <a:cs typeface="+mn-cs"/>
                <a:sym typeface="Symbol" pitchFamily="18" charset="2"/>
              </a:rPr>
              <a:t>	</a:t>
            </a:r>
          </a:p>
        </p:txBody>
      </p:sp>
      <p:graphicFrame>
        <p:nvGraphicFramePr>
          <p:cNvPr id="7171" name="Object 3" title=""/>
          <p:cNvGraphicFramePr>
            <a:graphicFrameLocks noChangeAspect="1"/>
          </p:cNvGraphicFramePr>
          <p:nvPr/>
        </p:nvGraphicFramePr>
        <p:xfrm>
          <a:off x="4233863" y="1676400"/>
          <a:ext cx="2487612" cy="1397000"/>
        </p:xfrm>
        <a:graphic>
          <a:graphicData uri="http://schemas.openxmlformats.org/presentationml/2006/ole">
            <mc:AlternateContent>
              <mc:Choice xmlns:v="urn:schemas-microsoft-com:vml" Requires="v">
                <p:oleObj spid="_x0000_s1050" name="方程式" r:id="rId5" imgW="2487612" imgH="1397000" progId="Equation.3">
                  <p:embed/>
                </p:oleObj>
              </mc:Choice>
              <mc:Fallback>
                <p:oleObj name="方程式" r:id="rId5" imgW="2487612" imgH="1397000" progId="Equation.3">
                  <p:embed/>
                  <p:pic>
                    <p:nvPicPr>
                      <p:cNvPr id="0" name="OLE substitute image"/>
                      <p:cNvPicPr/>
                      <p:nvPr/>
                    </p:nvPicPr>
                    <p:blipFill>
                      <a:blip r:embed="rId6"/>
                      <a:stretch>
                        <a:fillRect/>
                      </a:stretch>
                    </p:blipFill>
                    <p:spPr>
                      <a:xfrm>
                        <a:off x="4233863" y="1676400"/>
                        <a:ext cx="2487612" cy="1397000"/>
                      </a:xfrm>
                      <a:prstGeom prst="rect">
                        <a:avLst/>
                      </a:prstGeom>
                      <a:noFill/>
                      <a:ln>
                        <a:noFill/>
                        <a:miter lim="800000"/>
                      </a:ln>
                    </p:spPr>
                  </p:pic>
                </p:oleObj>
              </mc:Fallback>
            </mc:AlternateContent>
          </a:graphicData>
        </a:graphic>
      </p:graphicFrame>
      <p:grpSp>
        <p:nvGrpSpPr>
          <p:cNvPr id="7175" name="Group 14" title=""/>
          <p:cNvGrpSpPr/>
          <p:nvPr/>
        </p:nvGrpSpPr>
        <p:grpSpPr>
          <a:xfrm>
            <a:off x="1447800" y="3657600"/>
            <a:ext cx="4930775" cy="1447800"/>
            <a:chOff x="624" y="2352"/>
            <a:chExt cx="3106" cy="1056"/>
          </a:xfrm>
        </p:grpSpPr>
        <p:graphicFrame>
          <p:nvGraphicFramePr>
            <p:cNvPr id="7172" name="Object 11" title=""/>
            <p:cNvGraphicFramePr>
              <a:graphicFrameLocks noChangeAspect="1"/>
            </p:cNvGraphicFramePr>
            <p:nvPr/>
          </p:nvGraphicFramePr>
          <p:xfrm>
            <a:off x="624" y="2352"/>
            <a:ext cx="3106" cy="1056"/>
          </p:xfrm>
          <a:graphic>
            <a:graphicData uri="http://schemas.openxmlformats.org/presentationml/2006/ole">
              <mc:AlternateContent>
                <mc:Choice xmlns:v="urn:schemas-microsoft-com:vml" Requires="v">
                  <p:oleObj spid="_x0000_s1051" name="方程式" r:id="rId7" imgW="4930775" imgH="1447800" progId="Equation.3">
                    <p:embed/>
                  </p:oleObj>
                </mc:Choice>
                <mc:Fallback>
                  <p:oleObj name="方程式" r:id="rId7" imgW="4930775" imgH="1447800" progId="Equation.3">
                    <p:embed/>
                    <p:pic>
                      <p:nvPicPr>
                        <p:cNvPr id="0" name="OLE substitute image"/>
                        <p:cNvPicPr/>
                        <p:nvPr/>
                      </p:nvPicPr>
                      <p:blipFill>
                        <a:blip r:embed="rId8"/>
                        <a:stretch>
                          <a:fillRect/>
                        </a:stretch>
                      </p:blipFill>
                      <p:spPr>
                        <a:xfrm>
                          <a:off x="624" y="2352"/>
                          <a:ext cx="3106" cy="1056"/>
                        </a:xfrm>
                        <a:prstGeom prst="rect">
                          <a:avLst/>
                        </a:prstGeom>
                        <a:noFill/>
                        <a:ln>
                          <a:noFill/>
                          <a:miter lim="800000"/>
                        </a:ln>
                      </p:spPr>
                    </p:pic>
                  </p:oleObj>
                </mc:Fallback>
              </mc:AlternateContent>
            </a:graphicData>
          </a:graphic>
        </p:graphicFrame>
        <p:sp>
          <p:nvSpPr>
            <p:cNvPr id="7177" name="矩形 10" title=""/>
            <p:cNvSpPr/>
            <p:nvPr/>
          </p:nvSpPr>
          <p:spPr>
            <a:xfrm>
              <a:off x="1728" y="2688"/>
              <a:ext cx="316"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solidFill>
                    <a:srgbClr val="000000"/>
                  </a:solidFill>
                  <a:sym typeface="Wingdings 2" pitchFamily="18" charset="2"/>
                </a:rPr>
                <a:t></a:t>
              </a:r>
              <a:endParaRPr lang="zh-TW" altLang="en-US"/>
            </a:p>
          </p:txBody>
        </p:sp>
      </p:grpSp>
      <p:cxnSp>
        <p:nvCxnSpPr>
          <p:cNvPr id="7176" name="直線單箭頭接點 17" title=""/>
          <p:cNvCxnSpPr>
            <a:endCxn id="7177" idx="2"/>
          </p:cNvCxnSpPr>
          <p:nvPr/>
        </p:nvCxnSpPr>
        <p:spPr>
          <a:xfrm rot="5400000" flipH="1" flipV="1">
            <a:off x="2980532" y="5015706"/>
            <a:ext cx="919162" cy="22225"/>
          </a:xfrm>
          <a:prstGeom prst="line">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additive="base">
                                        <p:cTn id="7" dur="500" fill="hold"/>
                                        <p:tgtEl>
                                          <p:spTgt spid="7175"/>
                                        </p:tgtEl>
                                        <p:attrNameLst>
                                          <p:attrName>ppt_x</p:attrName>
                                        </p:attrNameLst>
                                      </p:cBhvr>
                                      <p:tavLst>
                                        <p:tav tm="0">
                                          <p:val>
                                            <p:strVal val="#ppt_x"/>
                                          </p:val>
                                        </p:tav>
                                        <p:tav tm="100000">
                                          <p:val>
                                            <p:strVal val="#ppt_x"/>
                                          </p:val>
                                        </p:tav>
                                      </p:tavLst>
                                    </p:anim>
                                    <p:anim calcmode="lin" valueType="num">
                                      <p:cBhvr additive="base">
                                        <p:cTn id="8"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196" name="Rectangle 3" title=""/>
          <p:cNvSpPr>
            <a:spLocks noGrp="1"/>
          </p:cNvSpPr>
          <p:nvPr>
            <p:ph type="body" sz="half" idx="1"/>
          </p:nvPr>
        </p:nvSpPr>
        <p:spPr>
          <a:xfrm>
            <a:off x="152400" y="762000"/>
            <a:ext cx="8839200" cy="7620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Arial"/>
                <a:ea typeface="新細明體" pitchFamily="18" charset="-120"/>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Arial"/>
                <a:ea typeface="新細明體" pitchFamily="18" charset="-120"/>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Arial"/>
                <a:ea typeface="新細明體" pitchFamily="18" charset="-120"/>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1800" b="0" i="0" u="none" baseline="0">
                <a:solidFill>
                  <a:schemeClr val="tx1"/>
                </a:solidFill>
                <a:effectLst/>
                <a:latin typeface="Arial"/>
                <a:ea typeface="新細明體" pitchFamily="18" charset="-120"/>
              </a:defRPr>
            </a:lvl5pPr>
          </a:lstStyle>
          <a:p>
            <a:pPr lvl="0" eaLnBrk="1" hangingPunct="1">
              <a:buFont typeface="Wingdings" pitchFamily="2" charset="2"/>
              <a:buNone/>
            </a:pPr>
            <a:r>
              <a:rPr lang="en-US" altLang="zh-TW" sz="2400" b="1">
                <a:solidFill>
                  <a:srgbClr val="008000"/>
                </a:solidFill>
              </a:rPr>
              <a:t>Example 6.</a:t>
            </a:r>
            <a:r>
              <a:rPr lang="en-US" altLang="zh-TW" sz="2400"/>
              <a:t>  Find the matrix representing the relation </a:t>
            </a:r>
            <a:r>
              <a:rPr lang="en-US" altLang="zh-TW" sz="2400" i="1">
                <a:latin typeface="Times New Roman" pitchFamily="18" charset="0"/>
              </a:rPr>
              <a:t>R</a:t>
            </a:r>
            <a:r>
              <a:rPr lang="en-US" altLang="zh-TW" sz="2400" baseline="30000">
                <a:latin typeface="Times New Roman" pitchFamily="18" charset="0"/>
              </a:rPr>
              <a:t>2</a:t>
            </a:r>
            <a:r>
              <a:rPr lang="en-US" altLang="zh-TW" sz="2400"/>
              <a:t>, where  the matrix representing </a:t>
            </a:r>
            <a:r>
              <a:rPr lang="en-US" altLang="zh-TW" sz="2400" i="1">
                <a:latin typeface="Times New Roman" pitchFamily="18" charset="0"/>
              </a:rPr>
              <a:t>R</a:t>
            </a:r>
            <a:r>
              <a:rPr lang="en-US" altLang="zh-TW" sz="2400"/>
              <a:t> is</a:t>
            </a:r>
            <a:endParaRPr lang="en-US" altLang="zh-TW" sz="2400">
              <a:sym typeface="Symbol" pitchFamily="18" charset="2"/>
            </a:endParaRPr>
          </a:p>
        </p:txBody>
      </p:sp>
      <p:graphicFrame>
        <p:nvGraphicFramePr>
          <p:cNvPr id="8194" name="Object 4" title=""/>
          <p:cNvGraphicFramePr>
            <a:graphicFrameLocks noChangeAspect="1"/>
          </p:cNvGraphicFramePr>
          <p:nvPr/>
        </p:nvGraphicFramePr>
        <p:xfrm>
          <a:off x="2362200" y="1752600"/>
          <a:ext cx="2576513" cy="1320800"/>
        </p:xfrm>
        <a:graphic>
          <a:graphicData uri="http://schemas.openxmlformats.org/presentationml/2006/ole">
            <mc:AlternateContent>
              <mc:Choice xmlns:v="urn:schemas-microsoft-com:vml" Requires="v">
                <p:oleObj spid="_x0000_s1052" name="Equation" r:id="rId3" imgW="2576513" imgH="1320800" progId="Equation.3">
                  <p:embed/>
                </p:oleObj>
              </mc:Choice>
              <mc:Fallback>
                <p:oleObj name="Equation" r:id="rId3" imgW="2576513" imgH="1320800" progId="Equation.3">
                  <p:embed/>
                  <p:pic>
                    <p:nvPicPr>
                      <p:cNvPr id="0" name="OLE substitute image"/>
                      <p:cNvPicPr/>
                      <p:nvPr/>
                    </p:nvPicPr>
                    <p:blipFill>
                      <a:blip r:embed="rId4"/>
                      <a:stretch>
                        <a:fillRect/>
                      </a:stretch>
                    </p:blipFill>
                    <p:spPr>
                      <a:xfrm>
                        <a:off x="2362200" y="1752600"/>
                        <a:ext cx="2576513" cy="1320800"/>
                      </a:xfrm>
                      <a:prstGeom prst="rect">
                        <a:avLst/>
                      </a:prstGeom>
                      <a:noFill/>
                      <a:ln>
                        <a:noFill/>
                        <a:miter lim="800000"/>
                      </a:ln>
                    </p:spPr>
                  </p:pic>
                </p:oleObj>
              </mc:Fallback>
            </mc:AlternateContent>
          </a:graphicData>
        </a:graphic>
      </p:graphicFrame>
      <p:sp>
        <p:nvSpPr>
          <p:cNvPr id="8197" name="矩形 14">
            <a:extLst>
              <a:ext uri="{FF2B5EF4-FFF2-40B4-BE49-F238E27FC236}"/>
            </a:extLst>
          </p:cNvPr>
          <p:cNvSpPr/>
          <p:nvPr/>
        </p:nvSpPr>
        <p:spPr>
          <a:xfrm>
            <a:off x="381000" y="3124200"/>
            <a:ext cx="1108075" cy="523875"/>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Tx/>
              <a:buNone/>
              <a:defRPr/>
            </a:pPr>
            <a:r>
              <a:rPr kumimoji="0" lang="en-US" altLang="zh-TW" sz="2800" b="1" i="0" u="none" strike="noStrike" kern="0" cap="none" spc="0" normalizeH="0" baseline="0" noProof="0">
                <a:ln>
                  <a:noFill/>
                </a:ln>
                <a:solidFill>
                  <a:srgbClr val="008000"/>
                </a:solidFill>
                <a:effectLst/>
                <a:uLnTx/>
                <a:uFillTx/>
                <a:latin typeface="Arial"/>
                <a:ea typeface="新細明體"/>
                <a:cs typeface="+mn-cs"/>
                <a:sym typeface="Symbol" pitchFamily="18" charset="2"/>
              </a:rPr>
              <a:t>Sol :</a:t>
            </a:r>
            <a:r>
              <a:rPr kumimoji="0" lang="en-US" altLang="zh-TW" sz="2800" b="0" i="0" u="none" strike="noStrike" kern="0" cap="none" spc="0" normalizeH="0" baseline="0" noProof="0">
                <a:ln>
                  <a:noFill/>
                </a:ln>
                <a:solidFill>
                  <a:srgbClr val="000000"/>
                </a:solidFill>
                <a:effectLst/>
                <a:uLnTx/>
                <a:uFillTx/>
                <a:latin typeface="Arial"/>
                <a:ea typeface="新細明體"/>
                <a:cs typeface="+mn-cs"/>
                <a:sym typeface="Symbol" pitchFamily="18" charset="2"/>
              </a:rPr>
              <a:t>	</a:t>
            </a:r>
          </a:p>
        </p:txBody>
      </p:sp>
      <p:graphicFrame>
        <p:nvGraphicFramePr>
          <p:cNvPr id="8195" name="Object 3" title=""/>
          <p:cNvGraphicFramePr>
            <a:graphicFrameLocks noChangeAspect="1"/>
          </p:cNvGraphicFramePr>
          <p:nvPr/>
        </p:nvGraphicFramePr>
        <p:xfrm>
          <a:off x="2286000" y="3733800"/>
          <a:ext cx="2757488" cy="1447800"/>
        </p:xfrm>
        <a:graphic>
          <a:graphicData uri="http://schemas.openxmlformats.org/presentationml/2006/ole">
            <mc:AlternateContent>
              <mc:Choice xmlns:v="urn:schemas-microsoft-com:vml" Requires="v">
                <p:oleObj spid="_x0000_s1053" name="方程式" r:id="rId5" imgW="2757488" imgH="1447800" progId="Equation.3">
                  <p:embed/>
                </p:oleObj>
              </mc:Choice>
              <mc:Fallback>
                <p:oleObj name="方程式" r:id="rId5" imgW="2757488" imgH="1447800" progId="Equation.3">
                  <p:embed/>
                  <p:pic>
                    <p:nvPicPr>
                      <p:cNvPr id="0" name="OLE substitute image"/>
                      <p:cNvPicPr/>
                      <p:nvPr/>
                    </p:nvPicPr>
                    <p:blipFill>
                      <a:blip r:embed="rId6"/>
                      <a:stretch>
                        <a:fillRect/>
                      </a:stretch>
                    </p:blipFill>
                    <p:spPr>
                      <a:xfrm>
                        <a:off x="2286000" y="3733800"/>
                        <a:ext cx="2757488" cy="1447800"/>
                      </a:xfrm>
                      <a:prstGeom prst="rect">
                        <a:avLst/>
                      </a:prstGeom>
                      <a:noFill/>
                      <a:ln>
                        <a:noFill/>
                        <a:miter lim="800000"/>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pSp>
        <p:nvGrpSpPr>
          <p:cNvPr id="51202" name="群組 42" title=""/>
          <p:cNvGrpSpPr/>
          <p:nvPr/>
        </p:nvGrpSpPr>
        <p:grpSpPr>
          <a:xfrm>
            <a:off x="4267200" y="4495800"/>
            <a:ext cx="3854450" cy="1528763"/>
            <a:chOff x="4252890" y="4495800"/>
            <a:chExt cx="3854585" cy="1529068"/>
          </a:xfrm>
        </p:grpSpPr>
        <p:grpSp>
          <p:nvGrpSpPr>
            <p:cNvPr id="51224" name="群組 41" title=""/>
            <p:cNvGrpSpPr/>
            <p:nvPr/>
          </p:nvGrpSpPr>
          <p:grpSpPr>
            <a:xfrm>
              <a:off x="5867400" y="4495800"/>
              <a:ext cx="328800" cy="304800"/>
              <a:chOff x="5867400" y="4495800"/>
              <a:chExt cx="328800" cy="304800"/>
            </a:xfrm>
          </p:grpSpPr>
          <p:sp>
            <p:nvSpPr>
              <p:cNvPr id="51226" name="橢圓 36">
                <a:extLst>
                  <a:ext uri="{FF2B5EF4-FFF2-40B4-BE49-F238E27FC236}"/>
                </a:extLst>
              </p:cNvPr>
              <p:cNvSpPr/>
              <p:nvPr/>
            </p:nvSpPr>
            <p:spPr>
              <a:xfrm>
                <a:off x="5867435" y="4495800"/>
                <a:ext cx="304811" cy="3048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5pPr>
                <a:lvl6pPr>
                  <a:defRPr lang="en-US">
                    <a:solidFill>
                      <a:srgbClr val="FFFFFF"/>
                    </a:solidFill>
                    <a:latin typeface="Arial"/>
                  </a:defRPr>
                </a:lvl6pPr>
                <a:lvl7pPr>
                  <a:defRPr lang="en-US">
                    <a:solidFill>
                      <a:srgbClr val="FFFFFF"/>
                    </a:solidFill>
                    <a:latin typeface="Arial"/>
                  </a:defRPr>
                </a:lvl7pPr>
                <a:lvl8pPr>
                  <a:defRPr lang="en-US">
                    <a:solidFill>
                      <a:srgbClr val="FFFFFF"/>
                    </a:solidFill>
                    <a:latin typeface="Arial"/>
                  </a:defRPr>
                </a:lvl8pPr>
                <a:lvl9pPr>
                  <a:defRPr lang="en-US">
                    <a:solidFill>
                      <a:srgbClr val="FFFFFF"/>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rgbClr val="FFFFFF"/>
                  </a:solidFill>
                  <a:effectLst/>
                  <a:uLnTx/>
                  <a:uFillTx/>
                  <a:latin typeface="+mn-lt"/>
                  <a:ea typeface="+mn-ea"/>
                  <a:cs typeface="+mn-cs"/>
                </a:endParaRPr>
              </a:p>
            </p:txBody>
          </p:sp>
          <p:cxnSp>
            <p:nvCxnSpPr>
              <p:cNvPr id="51227" name="Line 38" title=""/>
              <p:cNvCxnSpPr/>
              <p:nvPr/>
            </p:nvCxnSpPr>
            <p:spPr>
              <a:xfrm rot="2100000">
                <a:off x="6120000" y="4572000"/>
                <a:ext cx="76200" cy="76200"/>
              </a:xfrm>
              <a:prstGeom prst="line">
                <a:avLst/>
              </a:prstGeom>
              <a:noFill/>
              <a:ln w="25400">
                <a:solidFill>
                  <a:schemeClr val="tx1"/>
                </a:solidFill>
                <a:miter lim="800000"/>
                <a:tailEnd type="triangle" w="lg" len="lg"/>
              </a:ln>
            </p:spPr>
          </p:cxnSp>
        </p:grpSp>
        <p:sp>
          <p:nvSpPr>
            <p:cNvPr id="51225" name="弧形 39">
              <a:extLst>
                <a:ext uri="{FF2B5EF4-FFF2-40B4-BE49-F238E27FC236}"/>
              </a:extLst>
            </p:cNvPr>
            <p:cNvSpPr/>
            <p:nvPr/>
          </p:nvSpPr>
          <p:spPr>
            <a:xfrm rot="1680000">
              <a:off x="4252890" y="4800661"/>
              <a:ext cx="3854585" cy="1224207"/>
            </a:xfrm>
            <a:prstGeom prst="arc">
              <a:avLst>
                <a:gd name="adj1" fmla="val 14591305"/>
                <a:gd name="adj2" fmla="val 21400797"/>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grpSp>
      <p:cxnSp>
        <p:nvCxnSpPr>
          <p:cNvPr id="51203" name="Line 42" title=""/>
          <p:cNvCxnSpPr/>
          <p:nvPr/>
        </p:nvCxnSpPr>
        <p:spPr>
          <a:xfrm flipH="1" flipV="1">
            <a:off x="6096000" y="4800600"/>
            <a:ext cx="46038" cy="1447800"/>
          </a:xfrm>
          <a:prstGeom prst="line">
            <a:avLst/>
          </a:prstGeom>
          <a:noFill/>
          <a:ln w="25400">
            <a:solidFill>
              <a:schemeClr val="tx1"/>
            </a:solidFill>
            <a:miter lim="800000"/>
            <a:tailEnd type="triangle" w="lg" len="lg"/>
          </a:ln>
        </p:spPr>
      </p:cxnSp>
      <p:grpSp>
        <p:nvGrpSpPr>
          <p:cNvPr id="51204" name="群組 44" title=""/>
          <p:cNvGrpSpPr/>
          <p:nvPr/>
        </p:nvGrpSpPr>
        <p:grpSpPr>
          <a:xfrm>
            <a:off x="6000750" y="4202113"/>
            <a:ext cx="3854450" cy="2147887"/>
            <a:chOff x="6000994" y="4202765"/>
            <a:chExt cx="3854585" cy="2146508"/>
          </a:xfrm>
        </p:grpSpPr>
        <p:sp>
          <p:nvSpPr>
            <p:cNvPr id="51222" name="弧形 38">
              <a:extLst>
                <a:ext uri="{FF2B5EF4-FFF2-40B4-BE49-F238E27FC236}"/>
              </a:extLst>
            </p:cNvPr>
            <p:cNvSpPr/>
            <p:nvPr/>
          </p:nvSpPr>
          <p:spPr>
            <a:xfrm rot="12480000">
              <a:off x="6000994" y="4867500"/>
              <a:ext cx="3854585" cy="1305674"/>
            </a:xfrm>
            <a:prstGeom prst="arc">
              <a:avLst>
                <a:gd name="adj1" fmla="val 14591305"/>
                <a:gd name="adj2" fmla="val 21400797"/>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1223" name="弧形 40">
              <a:extLst>
                <a:ext uri="{FF2B5EF4-FFF2-40B4-BE49-F238E27FC236}"/>
              </a:extLst>
            </p:cNvPr>
            <p:cNvSpPr/>
            <p:nvPr/>
          </p:nvSpPr>
          <p:spPr>
            <a:xfrm rot="4200000">
              <a:off x="6456556" y="4590195"/>
              <a:ext cx="2146508" cy="1371648"/>
            </a:xfrm>
            <a:prstGeom prst="arc">
              <a:avLst>
                <a:gd name="adj1" fmla="val 14591305"/>
                <a:gd name="adj2" fmla="val 21400797"/>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1205" name="群組 43" title=""/>
          <p:cNvGrpSpPr/>
          <p:nvPr/>
        </p:nvGrpSpPr>
        <p:grpSpPr>
          <a:xfrm>
            <a:off x="6227763" y="4648200"/>
            <a:ext cx="1773237" cy="1579563"/>
            <a:chOff x="6228000" y="4648200"/>
            <a:chExt cx="1773719" cy="1579800"/>
          </a:xfrm>
        </p:grpSpPr>
        <p:cxnSp>
          <p:nvCxnSpPr>
            <p:cNvPr id="51219" name="Line 37" title=""/>
            <p:cNvCxnSpPr/>
            <p:nvPr/>
          </p:nvCxnSpPr>
          <p:spPr>
            <a:xfrm rot="21480000" flipH="1">
              <a:off x="7956000" y="4724400"/>
              <a:ext cx="45719" cy="1447800"/>
            </a:xfrm>
            <a:prstGeom prst="line">
              <a:avLst/>
            </a:prstGeom>
            <a:noFill/>
            <a:ln w="25400">
              <a:solidFill>
                <a:schemeClr val="tx1"/>
              </a:solidFill>
              <a:miter lim="800000"/>
              <a:tailEnd type="triangle" w="lg" len="lg"/>
            </a:ln>
          </p:spPr>
        </p:cxnSp>
        <p:cxnSp>
          <p:nvCxnSpPr>
            <p:cNvPr id="51220" name="Line 41" title=""/>
            <p:cNvCxnSpPr/>
            <p:nvPr/>
          </p:nvCxnSpPr>
          <p:spPr>
            <a:xfrm flipH="1">
              <a:off x="6228000" y="4752000"/>
              <a:ext cx="1764000" cy="1476000"/>
            </a:xfrm>
            <a:prstGeom prst="line">
              <a:avLst/>
            </a:prstGeom>
            <a:noFill/>
            <a:ln w="25400">
              <a:solidFill>
                <a:schemeClr val="tx1"/>
              </a:solidFill>
              <a:miter lim="800000"/>
              <a:tailEnd type="triangle" w="lg" len="lg"/>
            </a:ln>
          </p:spPr>
        </p:cxnSp>
        <p:cxnSp>
          <p:nvCxnSpPr>
            <p:cNvPr id="51221" name="Line 36" title=""/>
            <p:cNvCxnSpPr/>
            <p:nvPr/>
          </p:nvCxnSpPr>
          <p:spPr>
            <a:xfrm flipH="1" flipV="1">
              <a:off x="6248400" y="4648200"/>
              <a:ext cx="1732722" cy="45719"/>
            </a:xfrm>
            <a:prstGeom prst="line">
              <a:avLst/>
            </a:prstGeom>
            <a:noFill/>
            <a:ln w="25400">
              <a:solidFill>
                <a:schemeClr val="tx1"/>
              </a:solidFill>
              <a:miter lim="800000"/>
              <a:tailEnd type="triangle" w="lg" len="lg"/>
            </a:ln>
          </p:spPr>
        </p:cxnSp>
      </p:grpSp>
      <p:sp>
        <p:nvSpPr>
          <p:cNvPr id="51206" name="Rectangle 3">
            <a:extLst>
              <a:ext uri="{FF2B5EF4-FFF2-40B4-BE49-F238E27FC236}"/>
            </a:extLst>
          </p:cNvPr>
          <p:cNvSpPr>
            <a:spLocks noGrp="1" noChangeArrowheads="1"/>
          </p:cNvSpPr>
          <p:nvPr>
            <p:ph idx="1"/>
          </p:nvPr>
        </p:nvSpPr>
        <p:spPr>
          <a:xfrm>
            <a:off x="152400" y="2438400"/>
            <a:ext cx="8991600" cy="1447800"/>
          </a:xfrm>
          <a:prstGeom prst="rect">
            <a:avLst/>
          </a:prstGeom>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defRPr/>
            </a:pP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新細明體"/>
              </a:rPr>
              <a:t>Example 8.  </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defRPr/>
            </a:pPr>
            <a:r>
              <a:rPr kumimoji="1" lang="en-US" altLang="zh-TW" sz="2400" b="0" i="0" u="none" strike="noStrike" kern="1200" cap="none" spc="0" normalizeH="0" baseline="0" noProof="0">
                <a:ln>
                  <a:noFill/>
                </a:ln>
                <a:solidFill>
                  <a:schemeClr val="tx1"/>
                </a:solidFill>
                <a:effectLst/>
                <a:uLnTx/>
                <a:uFillTx/>
                <a:latin typeface="Times New Roman" pitchFamily="18" charset="0"/>
                <a:ea typeface="+mn-ea" pitchFamily="18" charset="-120"/>
                <a:cs typeface="新細明體"/>
              </a:rPr>
              <a:t>Show the digraph of the relation R={(1,1),(1,3),(2,1),(2,3),(2,4),(3,1),(3,2),(4,1)} on the set {1,2,3,4}.</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defRPr/>
            </a:pPr>
            <a:r>
              <a:rPr kumimoji="1" lang="en-US" altLang="zh-TW" sz="2800" b="1" i="0" u="none" strike="noStrike" kern="0" cap="none" spc="0" normalizeH="0" baseline="0" noProof="0">
                <a:ln>
                  <a:noFill/>
                </a:ln>
                <a:solidFill>
                  <a:srgbClr val="008000"/>
                </a:solidFill>
                <a:effectLst/>
                <a:uLnTx/>
                <a:uFillTx/>
                <a:latin typeface="+mn-lt"/>
                <a:ea typeface="+mn-ea" pitchFamily="18" charset="-120"/>
                <a:cs typeface="新細明體"/>
              </a:rPr>
              <a:t>Sol :</a:t>
            </a:r>
            <a:endParaRPr kumimoji="1" lang="en-US" altLang="zh-TW" sz="2800" b="0" i="0" u="none" strike="noStrike" kern="0" cap="none" spc="0" normalizeH="0" baseline="0" noProof="0">
              <a:ln>
                <a:noFill/>
              </a:ln>
              <a:solidFill>
                <a:schemeClr val="tx1"/>
              </a:solidFill>
              <a:effectLst/>
              <a:uLnTx/>
              <a:uFillTx/>
              <a:latin typeface="+mn-lt"/>
              <a:ea typeface="+mn-ea"/>
              <a:cs typeface="新細明體"/>
            </a:endParaRPr>
          </a:p>
        </p:txBody>
      </p:sp>
      <p:sp>
        <p:nvSpPr>
          <p:cNvPr id="51207" name="Text Box 4" title=""/>
          <p:cNvSpPr txBox="1"/>
          <p:nvPr/>
        </p:nvSpPr>
        <p:spPr>
          <a:xfrm>
            <a:off x="304800" y="4267200"/>
            <a:ext cx="5105400" cy="13843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a:t>vertex : 1, 2, 3, 4</a:t>
            </a:r>
            <a:endParaRPr lang="en-US" altLang="zh-TW" sz="2800"/>
          </a:p>
          <a:p>
            <a:pPr marL="0" lvl="0" indent="0" eaLnBrk="1" hangingPunct="1"/>
            <a:r>
              <a:rPr lang="en-US" altLang="zh-TW" sz="2800"/>
              <a:t>edge : (1,1), (1,3), (2,1), (2,3), (2,4), (3,1), (3,2),(4,1)</a:t>
            </a:r>
            <a:endParaRPr lang="en-US" altLang="zh-TW" sz="2800"/>
          </a:p>
        </p:txBody>
      </p:sp>
      <p:sp>
        <p:nvSpPr>
          <p:cNvPr id="51208" name="文字方塊 26" title=""/>
          <p:cNvSpPr txBox="1"/>
          <p:nvPr/>
        </p:nvSpPr>
        <p:spPr>
          <a:xfrm>
            <a:off x="228600" y="762000"/>
            <a:ext cx="7620000" cy="5238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b="1" u="sng">
                <a:solidFill>
                  <a:srgbClr val="008000"/>
                </a:solidFill>
              </a:rPr>
              <a:t>Representing Relations using Digraphs</a:t>
            </a:r>
            <a:endParaRPr lang="zh-TW" altLang="en-US" sz="2800" b="1" u="sng">
              <a:solidFill>
                <a:srgbClr val="008000"/>
              </a:solidFill>
            </a:endParaRPr>
          </a:p>
        </p:txBody>
      </p:sp>
      <p:sp>
        <p:nvSpPr>
          <p:cNvPr id="51209" name="Rectangle 3" title=""/>
          <p:cNvSpPr txBox="1"/>
          <p:nvPr/>
        </p:nvSpPr>
        <p:spPr>
          <a:xfrm>
            <a:off x="152400" y="1219200"/>
            <a:ext cx="8839200" cy="114300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342900" lvl="0" indent="-342900" eaLnBrk="1" hangingPunct="1">
              <a:spcBef>
                <a:spcPct val="20000"/>
              </a:spcBef>
              <a:buClr>
                <a:schemeClr val="bg2"/>
              </a:buClr>
              <a:buSzPct val="75000"/>
              <a:buFont typeface="Wingdings" pitchFamily="2" charset="2"/>
            </a:pPr>
            <a:r>
              <a:rPr lang="en-US" altLang="zh-TW" b="1">
                <a:solidFill>
                  <a:srgbClr val="FF0000"/>
                </a:solidFill>
              </a:rPr>
              <a:t>Definition 1.</a:t>
            </a:r>
            <a:r>
              <a:rPr lang="en-US" altLang="zh-TW">
                <a:solidFill>
                  <a:srgbClr val="FF0000"/>
                </a:solidFill>
              </a:rPr>
              <a:t>  </a:t>
            </a:r>
            <a:r>
              <a:rPr lang="en-US" altLang="zh-TW"/>
              <a:t>A directed graph (digraph) consists of a set </a:t>
            </a:r>
            <a:r>
              <a:rPr lang="en-US" altLang="zh-TW" b="1" i="1">
                <a:ea typeface="Times New Roman" pitchFamily="18" charset="0"/>
              </a:rPr>
              <a:t>V</a:t>
            </a:r>
            <a:r>
              <a:rPr lang="en-US" altLang="zh-TW">
                <a:ea typeface="Times New Roman" pitchFamily="18" charset="0"/>
              </a:rPr>
              <a:t> of vertices (or nodes) together with a set </a:t>
            </a:r>
            <a:r>
              <a:rPr lang="en-US" altLang="zh-TW" b="1" i="1">
                <a:ea typeface="Times New Roman" pitchFamily="18" charset="0"/>
              </a:rPr>
              <a:t>E</a:t>
            </a:r>
            <a:r>
              <a:rPr lang="en-US" altLang="zh-TW">
                <a:ea typeface="Times New Roman" pitchFamily="18" charset="0"/>
              </a:rPr>
              <a:t> of ordered pairs of elements of </a:t>
            </a:r>
            <a:r>
              <a:rPr lang="en-US" altLang="zh-TW" b="1" i="1">
                <a:ea typeface="Times New Roman" pitchFamily="18" charset="0"/>
              </a:rPr>
              <a:t>V</a:t>
            </a:r>
            <a:r>
              <a:rPr lang="en-US" altLang="zh-TW">
                <a:ea typeface="Times New Roman" pitchFamily="18" charset="0"/>
              </a:rPr>
              <a:t> called edges (or arcs). </a:t>
            </a:r>
            <a:endParaRPr lang="en-US" altLang="zh-TW">
              <a:ea typeface="Times New Roman" pitchFamily="18" charset="0"/>
            </a:endParaRPr>
          </a:p>
        </p:txBody>
      </p:sp>
      <p:grpSp>
        <p:nvGrpSpPr>
          <p:cNvPr id="51210" name="群組 45" title=""/>
          <p:cNvGrpSpPr/>
          <p:nvPr/>
        </p:nvGrpSpPr>
        <p:grpSpPr>
          <a:xfrm>
            <a:off x="5791200" y="4230688"/>
            <a:ext cx="2522538" cy="2417762"/>
            <a:chOff x="5791200" y="4230688"/>
            <a:chExt cx="2522538" cy="2417763"/>
          </a:xfrm>
        </p:grpSpPr>
        <p:sp>
          <p:nvSpPr>
            <p:cNvPr id="51211" name="Oval 14" title=""/>
            <p:cNvSpPr/>
            <p:nvPr/>
          </p:nvSpPr>
          <p:spPr>
            <a:xfrm>
              <a:off x="6096000" y="4648201"/>
              <a:ext cx="114300" cy="1143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1212" name="Text Box 19" title=""/>
            <p:cNvSpPr txBox="1"/>
            <p:nvPr/>
          </p:nvSpPr>
          <p:spPr>
            <a:xfrm>
              <a:off x="6172200" y="4267200"/>
              <a:ext cx="3127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000"/>
                <a:t>1</a:t>
              </a:r>
              <a:endParaRPr lang="en-US" altLang="zh-TW" sz="2000"/>
            </a:p>
          </p:txBody>
        </p:sp>
        <p:sp>
          <p:nvSpPr>
            <p:cNvPr id="51213" name="Text Box 20" title=""/>
            <p:cNvSpPr txBox="1"/>
            <p:nvPr/>
          </p:nvSpPr>
          <p:spPr>
            <a:xfrm>
              <a:off x="7908925" y="4230688"/>
              <a:ext cx="3127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000"/>
                <a:t>2</a:t>
              </a:r>
              <a:endParaRPr lang="en-US" altLang="zh-TW" sz="2000"/>
            </a:p>
          </p:txBody>
        </p:sp>
        <p:sp>
          <p:nvSpPr>
            <p:cNvPr id="51214" name="Text Box 21" title=""/>
            <p:cNvSpPr txBox="1"/>
            <p:nvPr/>
          </p:nvSpPr>
          <p:spPr>
            <a:xfrm>
              <a:off x="5791200" y="6248401"/>
              <a:ext cx="3127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000"/>
                <a:t>4</a:t>
              </a:r>
              <a:endParaRPr lang="en-US" altLang="zh-TW" sz="2000"/>
            </a:p>
          </p:txBody>
        </p:sp>
        <p:sp>
          <p:nvSpPr>
            <p:cNvPr id="51215" name="Text Box 22" title=""/>
            <p:cNvSpPr txBox="1"/>
            <p:nvPr/>
          </p:nvSpPr>
          <p:spPr>
            <a:xfrm>
              <a:off x="8001000" y="6248401"/>
              <a:ext cx="3127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000"/>
                <a:t>3</a:t>
              </a:r>
              <a:endParaRPr lang="en-US" altLang="zh-TW" sz="2000"/>
            </a:p>
          </p:txBody>
        </p:sp>
        <p:sp>
          <p:nvSpPr>
            <p:cNvPr id="51216" name="Oval 14" title=""/>
            <p:cNvSpPr/>
            <p:nvPr/>
          </p:nvSpPr>
          <p:spPr>
            <a:xfrm>
              <a:off x="7924800" y="4648200"/>
              <a:ext cx="114300" cy="1143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1217" name="Oval 14" title=""/>
            <p:cNvSpPr/>
            <p:nvPr/>
          </p:nvSpPr>
          <p:spPr>
            <a:xfrm>
              <a:off x="7848600" y="6172200"/>
              <a:ext cx="114300" cy="1143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1218" name="Oval 14" title=""/>
            <p:cNvSpPr/>
            <p:nvPr/>
          </p:nvSpPr>
          <p:spPr>
            <a:xfrm>
              <a:off x="6096000" y="6172200"/>
              <a:ext cx="114300" cy="1143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51209">
                                            <p:txEl>
                                              <p:pRg st="0" end="0"/>
                                            </p:txEl>
                                          </p:spTgt>
                                        </p:tgtEl>
                                        <p:attrNameLst>
                                          <p:attrName>style.visibility</p:attrName>
                                        </p:attrNameLst>
                                      </p:cBhvr>
                                      <p:to>
                                        <p:strVal val="visible"/>
                                      </p:to>
                                    </p:set>
                                    <p:anim calcmode="lin" valueType="num">
                                      <p:cBhvr additive="base">
                                        <p:cTn id="7" dur="500" fill="hold"/>
                                        <p:tgtEl>
                                          <p:spTgt spid="512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51206">
                                            <p:txEl>
                                              <p:pRg st="0" end="0"/>
                                            </p:txEl>
                                          </p:spTgt>
                                        </p:tgtEl>
                                        <p:attrNameLst>
                                          <p:attrName>style.visibility</p:attrName>
                                        </p:attrNameLst>
                                      </p:cBhvr>
                                      <p:to>
                                        <p:strVal val="visible"/>
                                      </p:to>
                                    </p:set>
                                    <p:anim calcmode="lin" valueType="num">
                                      <p:cBhvr additive="base">
                                        <p:cTn id="13" dur="500" fill="hold"/>
                                        <p:tgtEl>
                                          <p:spTgt spid="5120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grpId="0" nodeType="clickEffect">
                                  <p:stCondLst>
                                    <p:cond delay="0"/>
                                  </p:stCondLst>
                                  <p:childTnLst>
                                    <p:set>
                                      <p:cBhvr>
                                        <p:cTn id="18" dur="1" fill="hold">
                                          <p:stCondLst>
                                            <p:cond delay="0"/>
                                          </p:stCondLst>
                                        </p:cTn>
                                        <p:tgtEl>
                                          <p:spTgt spid="51206">
                                            <p:txEl>
                                              <p:pRg st="1" end="1"/>
                                            </p:txEl>
                                          </p:spTgt>
                                        </p:tgtEl>
                                        <p:attrNameLst>
                                          <p:attrName>style.visibility</p:attrName>
                                        </p:attrNameLst>
                                      </p:cBhvr>
                                      <p:to>
                                        <p:strVal val="visible"/>
                                      </p:to>
                                    </p:set>
                                    <p:anim calcmode="lin" valueType="num">
                                      <p:cBhvr additive="base">
                                        <p:cTn id="19" dur="500" fill="hold"/>
                                        <p:tgtEl>
                                          <p:spTgt spid="5120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6">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dur="500" fill="hold" grpId="0" nodeType="withEffect">
                                  <p:stCondLst>
                                    <p:cond delay="0"/>
                                  </p:stCondLst>
                                  <p:childTnLst>
                                    <p:set>
                                      <p:cBhvr>
                                        <p:cTn id="22" dur="1" fill="hold">
                                          <p:stCondLst>
                                            <p:cond delay="0"/>
                                          </p:stCondLst>
                                        </p:cTn>
                                        <p:tgtEl>
                                          <p:spTgt spid="51206">
                                            <p:txEl>
                                              <p:pRg st="2" end="2"/>
                                            </p:txEl>
                                          </p:spTgt>
                                        </p:tgtEl>
                                        <p:attrNameLst>
                                          <p:attrName>style.visibility</p:attrName>
                                        </p:attrNameLst>
                                      </p:cBhvr>
                                      <p:to>
                                        <p:strVal val="visible"/>
                                      </p:to>
                                    </p:set>
                                    <p:anim calcmode="lin" valueType="num">
                                      <p:cBhvr additive="base">
                                        <p:cTn id="23" dur="500" fill="hold"/>
                                        <p:tgtEl>
                                          <p:spTgt spid="5120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dur="500" fill="hold" nodeType="clickEffect">
                                  <p:stCondLst>
                                    <p:cond delay="0"/>
                                  </p:stCondLst>
                                  <p:childTnLst>
                                    <p:set>
                                      <p:cBhvr>
                                        <p:cTn id="28" dur="1" fill="hold">
                                          <p:stCondLst>
                                            <p:cond delay="0"/>
                                          </p:stCondLst>
                                        </p:cTn>
                                        <p:tgtEl>
                                          <p:spTgt spid="51207">
                                            <p:txEl>
                                              <p:pRg st="0" end="0"/>
                                            </p:txEl>
                                          </p:spTgt>
                                        </p:tgtEl>
                                        <p:attrNameLst>
                                          <p:attrName>style.visibility</p:attrName>
                                        </p:attrNameLst>
                                      </p:cBhvr>
                                      <p:to>
                                        <p:strVal val="visible"/>
                                      </p:to>
                                    </p:set>
                                    <p:anim calcmode="lin" valueType="num">
                                      <p:cBhvr additive="base">
                                        <p:cTn id="29" dur="500" fill="hold"/>
                                        <p:tgtEl>
                                          <p:spTgt spid="5120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dur="500" fill="hold" nodeType="clickEffect">
                                  <p:stCondLst>
                                    <p:cond delay="0"/>
                                  </p:stCondLst>
                                  <p:childTnLst>
                                    <p:set>
                                      <p:cBhvr>
                                        <p:cTn id="34" dur="1" fill="hold">
                                          <p:stCondLst>
                                            <p:cond delay="0"/>
                                          </p:stCondLst>
                                        </p:cTn>
                                        <p:tgtEl>
                                          <p:spTgt spid="51210"/>
                                        </p:tgtEl>
                                        <p:attrNameLst>
                                          <p:attrName>style.visibility</p:attrName>
                                        </p:attrNameLst>
                                      </p:cBhvr>
                                      <p:to>
                                        <p:strVal val="visible"/>
                                      </p:to>
                                    </p:set>
                                    <p:anim calcmode="lin" valueType="num">
                                      <p:cBhvr additive="base">
                                        <p:cTn id="35" dur="500" fill="hold"/>
                                        <p:tgtEl>
                                          <p:spTgt spid="51210"/>
                                        </p:tgtEl>
                                        <p:attrNameLst>
                                          <p:attrName>ppt_x</p:attrName>
                                        </p:attrNameLst>
                                      </p:cBhvr>
                                      <p:tavLst>
                                        <p:tav tm="0">
                                          <p:val>
                                            <p:strVal val="#ppt_x"/>
                                          </p:val>
                                        </p:tav>
                                        <p:tav tm="100000">
                                          <p:val>
                                            <p:strVal val="#ppt_x"/>
                                          </p:val>
                                        </p:tav>
                                      </p:tavLst>
                                    </p:anim>
                                    <p:anim calcmode="lin" valueType="num">
                                      <p:cBhvr additive="base">
                                        <p:cTn id="36"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dur="500" fill="hold" nodeType="clickEffect">
                                  <p:stCondLst>
                                    <p:cond delay="0"/>
                                  </p:stCondLst>
                                  <p:childTnLst>
                                    <p:set>
                                      <p:cBhvr>
                                        <p:cTn id="40" dur="1" fill="hold">
                                          <p:stCondLst>
                                            <p:cond delay="0"/>
                                          </p:stCondLst>
                                        </p:cTn>
                                        <p:tgtEl>
                                          <p:spTgt spid="51207">
                                            <p:txEl>
                                              <p:pRg st="1" end="1"/>
                                            </p:txEl>
                                          </p:spTgt>
                                        </p:tgtEl>
                                        <p:attrNameLst>
                                          <p:attrName>style.visibility</p:attrName>
                                        </p:attrNameLst>
                                      </p:cBhvr>
                                      <p:to>
                                        <p:strVal val="visible"/>
                                      </p:to>
                                    </p:set>
                                    <p:anim calcmode="lin" valueType="num">
                                      <p:cBhvr additive="base">
                                        <p:cTn id="41" dur="500" fill="hold"/>
                                        <p:tgtEl>
                                          <p:spTgt spid="5120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dur="500" fill="hold" nodeType="clickEffect">
                                  <p:stCondLst>
                                    <p:cond delay="0"/>
                                  </p:stCondLst>
                                  <p:childTnLst>
                                    <p:set>
                                      <p:cBhvr>
                                        <p:cTn id="46" dur="1" fill="hold">
                                          <p:stCondLst>
                                            <p:cond delay="0"/>
                                          </p:stCondLst>
                                        </p:cTn>
                                        <p:tgtEl>
                                          <p:spTgt spid="51202"/>
                                        </p:tgtEl>
                                        <p:attrNameLst>
                                          <p:attrName>style.visibility</p:attrName>
                                        </p:attrNameLst>
                                      </p:cBhvr>
                                      <p:to>
                                        <p:strVal val="visible"/>
                                      </p:to>
                                    </p:set>
                                    <p:anim calcmode="lin" valueType="num">
                                      <p:cBhvr additive="base">
                                        <p:cTn id="47" dur="500" fill="hold"/>
                                        <p:tgtEl>
                                          <p:spTgt spid="51202"/>
                                        </p:tgtEl>
                                        <p:attrNameLst>
                                          <p:attrName>ppt_x</p:attrName>
                                        </p:attrNameLst>
                                      </p:cBhvr>
                                      <p:tavLst>
                                        <p:tav tm="0">
                                          <p:val>
                                            <p:strVal val="#ppt_x"/>
                                          </p:val>
                                        </p:tav>
                                        <p:tav tm="100000">
                                          <p:val>
                                            <p:strVal val="#ppt_x"/>
                                          </p:val>
                                        </p:tav>
                                      </p:tavLst>
                                    </p:anim>
                                    <p:anim calcmode="lin" valueType="num">
                                      <p:cBhvr additive="base">
                                        <p:cTn id="48" dur="500" fill="hold"/>
                                        <p:tgtEl>
                                          <p:spTgt spid="5120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dur="500" fill="hold" nodeType="clickEffect">
                                  <p:stCondLst>
                                    <p:cond delay="0"/>
                                  </p:stCondLst>
                                  <p:childTnLst>
                                    <p:set>
                                      <p:cBhvr>
                                        <p:cTn id="52" dur="1" fill="hold">
                                          <p:stCondLst>
                                            <p:cond delay="0"/>
                                          </p:stCondLst>
                                        </p:cTn>
                                        <p:tgtEl>
                                          <p:spTgt spid="51205"/>
                                        </p:tgtEl>
                                        <p:attrNameLst>
                                          <p:attrName>style.visibility</p:attrName>
                                        </p:attrNameLst>
                                      </p:cBhvr>
                                      <p:to>
                                        <p:strVal val="visible"/>
                                      </p:to>
                                    </p:set>
                                    <p:anim calcmode="lin" valueType="num">
                                      <p:cBhvr additive="base">
                                        <p:cTn id="53" dur="500" fill="hold"/>
                                        <p:tgtEl>
                                          <p:spTgt spid="51205"/>
                                        </p:tgtEl>
                                        <p:attrNameLst>
                                          <p:attrName>ppt_x</p:attrName>
                                        </p:attrNameLst>
                                      </p:cBhvr>
                                      <p:tavLst>
                                        <p:tav tm="0">
                                          <p:val>
                                            <p:strVal val="#ppt_x"/>
                                          </p:val>
                                        </p:tav>
                                        <p:tav tm="100000">
                                          <p:val>
                                            <p:strVal val="#ppt_x"/>
                                          </p:val>
                                        </p:tav>
                                      </p:tavLst>
                                    </p:anim>
                                    <p:anim calcmode="lin" valueType="num">
                                      <p:cBhvr additive="base">
                                        <p:cTn id="54"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dur="500" fill="hold" nodeType="clickEffect">
                                  <p:stCondLst>
                                    <p:cond delay="0"/>
                                  </p:stCondLst>
                                  <p:childTnLst>
                                    <p:set>
                                      <p:cBhvr>
                                        <p:cTn id="58" dur="1" fill="hold">
                                          <p:stCondLst>
                                            <p:cond delay="0"/>
                                          </p:stCondLst>
                                        </p:cTn>
                                        <p:tgtEl>
                                          <p:spTgt spid="51204"/>
                                        </p:tgtEl>
                                        <p:attrNameLst>
                                          <p:attrName>style.visibility</p:attrName>
                                        </p:attrNameLst>
                                      </p:cBhvr>
                                      <p:to>
                                        <p:strVal val="visible"/>
                                      </p:to>
                                    </p:set>
                                    <p:anim calcmode="lin" valueType="num">
                                      <p:cBhvr additive="base">
                                        <p:cTn id="59" dur="500" fill="hold"/>
                                        <p:tgtEl>
                                          <p:spTgt spid="51204"/>
                                        </p:tgtEl>
                                        <p:attrNameLst>
                                          <p:attrName>ppt_x</p:attrName>
                                        </p:attrNameLst>
                                      </p:cBhvr>
                                      <p:tavLst>
                                        <p:tav tm="0">
                                          <p:val>
                                            <p:strVal val="#ppt_x"/>
                                          </p:val>
                                        </p:tav>
                                        <p:tav tm="100000">
                                          <p:val>
                                            <p:strVal val="#ppt_x"/>
                                          </p:val>
                                        </p:tav>
                                      </p:tavLst>
                                    </p:anim>
                                    <p:anim calcmode="lin" valueType="num">
                                      <p:cBhvr additive="base">
                                        <p:cTn id="60"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dur="500" fill="hold" nodeType="clickEffect">
                                  <p:stCondLst>
                                    <p:cond delay="0"/>
                                  </p:stCondLst>
                                  <p:childTnLst>
                                    <p:set>
                                      <p:cBhvr>
                                        <p:cTn id="64" dur="1" fill="hold">
                                          <p:stCondLst>
                                            <p:cond delay="0"/>
                                          </p:stCondLst>
                                        </p:cTn>
                                        <p:tgtEl>
                                          <p:spTgt spid="51203"/>
                                        </p:tgtEl>
                                        <p:attrNameLst>
                                          <p:attrName>style.visibility</p:attrName>
                                        </p:attrNameLst>
                                      </p:cBhvr>
                                      <p:to>
                                        <p:strVal val="visible"/>
                                      </p:to>
                                    </p:set>
                                    <p:anim calcmode="lin" valueType="num">
                                      <p:cBhvr additive="base">
                                        <p:cTn id="65" dur="500" fill="hold"/>
                                        <p:tgtEl>
                                          <p:spTgt spid="51203"/>
                                        </p:tgtEl>
                                        <p:attrNameLst>
                                          <p:attrName>ppt_x</p:attrName>
                                        </p:attrNameLst>
                                      </p:cBhvr>
                                      <p:tavLst>
                                        <p:tav tm="0">
                                          <p:val>
                                            <p:strVal val="#ppt_x"/>
                                          </p:val>
                                        </p:tav>
                                        <p:tav tm="100000">
                                          <p:val>
                                            <p:strVal val="#ppt_x"/>
                                          </p:val>
                                        </p:tav>
                                      </p:tavLst>
                                    </p:anim>
                                    <p:anim calcmode="lin" valueType="num">
                                      <p:cBhvr additive="base">
                                        <p:cTn id="66"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uiExpand="1" build="p"/>
      <p:bldP spid="51209" grpId="0" build="p"/>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3554" name="Title 1"/>
          <p:cNvSpPr>
            <a:spLocks noGrp="1"/>
          </p:cNvSpPr>
          <p:nvPr>
            <p:ph type="title"/>
          </p:nvPr>
        </p:nvSpPr>
        <p:spPr>
          <a:xfrm>
            <a:off x="609600" y="304800"/>
            <a:ext cx="8229600" cy="838200"/>
          </a:xfrm>
        </p:spPr>
        <p:txBody>
          <a:bodyPr/>
          <a:lstStyle/>
          <a:p>
            <a:r>
              <a:rPr lang="en-US" sz="2400" smtClean="0">
                <a:latin typeface="Times New Roman" pitchFamily="18" charset="0"/>
                <a:cs typeface="Times New Roman" pitchFamily="18" charset="0"/>
              </a:rPr>
              <a:t>Equal sets</a:t>
            </a:r>
          </a:p>
        </p:txBody>
      </p:sp>
      <p:sp>
        <p:nvSpPr>
          <p:cNvPr id="23555" name="Content Placeholder 2"/>
          <p:cNvSpPr>
            <a:spLocks noGrp="1"/>
          </p:cNvSpPr>
          <p:nvPr>
            <p:ph idx="1"/>
          </p:nvPr>
        </p:nvSpPr>
        <p:spPr>
          <a:xfrm>
            <a:off x="152400" y="1143000"/>
            <a:ext cx="8763000" cy="4983163"/>
          </a:xfrm>
        </p:spPr>
        <p:txBody>
          <a:bodyPr/>
          <a:lstStyle/>
          <a:p>
            <a:pPr algn="just"/>
            <a:r>
              <a:rPr lang="en-US" sz="2400" smtClean="0">
                <a:latin typeface="Times New Roman" pitchFamily="18" charset="0"/>
                <a:cs typeface="Times New Roman" pitchFamily="18" charset="0"/>
              </a:rPr>
              <a:t>Two sets are equal if and only if they have the same elements. Therefore, if A and B are sets,then A and B are equal if and only if ∀x(x ∈ A ↔ x ∈ B).We write A = B if A and B are equal sets.</a:t>
            </a:r>
          </a:p>
          <a:p>
            <a:pPr algn="just"/>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The sets {1, 3, 5} and {3, 5, 1} are equal.</a:t>
            </a:r>
          </a:p>
          <a:p>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 Note :The order in which the elements of a set are listed does not matter and also an element of a set can appear many times,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i.e {1, 3, 3, 3, 5, 5, 5, 5}={1, 3, 5} .</a:t>
            </a:r>
          </a:p>
        </p:txBody>
      </p:sp>
      <p:sp>
        <p:nvSpPr>
          <p:cNvPr id="23556" name="Slide Number Placeholder 3"/>
          <p:cNvSpPr>
            <a:spLocks noGrp="1"/>
          </p:cNvSpPr>
          <p:nvPr>
            <p:ph type="sldNum" sz="quarter" idx="11"/>
          </p:nvPr>
        </p:nvSpPr>
        <p:spPr>
          <a:noFill/>
        </p:spPr>
        <p:txBody>
          <a:bodyPr/>
          <a:lstStyle/>
          <a:p>
            <a:fld id="{26D78CE1-D83C-476A-BEA3-F7995A57A480}" type="slidenum">
              <a:rPr lang="en-US"/>
              <a:t>9</a:t>
            </a:fld>
            <a:endParaRPr lang="en-US"/>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2226" name="Rectangle 2" title=""/>
          <p:cNvSpPr>
            <a:spLocks noGrp="1"/>
          </p:cNvSpPr>
          <p:nvPr>
            <p:ph idx="1"/>
          </p:nvPr>
        </p:nvSpPr>
        <p:spPr>
          <a:xfrm>
            <a:off x="0" y="990600"/>
            <a:ext cx="8915400" cy="11430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buFont typeface="Wingdings" pitchFamily="2" charset="2"/>
              <a:buNone/>
            </a:pPr>
            <a:r>
              <a:rPr lang="en-US" altLang="zh-TW" sz="2400"/>
              <a:t>  </a:t>
            </a:r>
            <a:r>
              <a:rPr lang="en-US" altLang="zh-TW" sz="2400">
                <a:latin typeface="Times New Roman" pitchFamily="18" charset="0"/>
                <a:ea typeface="Times New Roman" pitchFamily="18" charset="0"/>
              </a:rPr>
              <a:t>The relation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is </a:t>
            </a:r>
            <a:r>
              <a:rPr lang="en-US" altLang="zh-TW" sz="2400" u="sng">
                <a:solidFill>
                  <a:srgbClr val="660066"/>
                </a:solidFill>
                <a:latin typeface="Times New Roman" pitchFamily="18" charset="0"/>
                <a:ea typeface="Times New Roman" pitchFamily="18" charset="0"/>
              </a:rPr>
              <a:t>reflexive</a:t>
            </a:r>
            <a:r>
              <a:rPr lang="en-US" altLang="zh-TW" sz="2400">
                <a:latin typeface="Times New Roman" pitchFamily="18" charset="0"/>
                <a:ea typeface="Times New Roman" pitchFamily="18" charset="0"/>
              </a:rPr>
              <a:t> iff </a:t>
            </a:r>
            <a:r>
              <a:rPr lang="en-US" altLang="zh-TW" sz="2400">
                <a:latin typeface="Times New Roman" pitchFamily="18" charset="0"/>
                <a:ea typeface="Times New Roman" pitchFamily="18" charset="0"/>
                <a:sym typeface="Symbol" pitchFamily="18" charset="2"/>
              </a:rPr>
              <a:t>for every</a:t>
            </a:r>
            <a:r>
              <a:rPr lang="en-US" altLang="zh-TW" sz="2400" b="1" i="1">
                <a:latin typeface="Times New Roman" pitchFamily="18" charset="0"/>
                <a:ea typeface="Times New Roman" pitchFamily="18" charset="0"/>
                <a:sym typeface="Symbol" pitchFamily="18" charset="2"/>
              </a:rPr>
              <a:t> </a:t>
            </a:r>
            <a:r>
              <a:rPr lang="en-US" altLang="zh-TW" sz="2400">
                <a:latin typeface="Times New Roman" pitchFamily="18" charset="0"/>
                <a:ea typeface="Times New Roman" pitchFamily="18" charset="0"/>
                <a:sym typeface="Symbol" pitchFamily="18" charset="2"/>
              </a:rPr>
              <a:t>vertex,</a:t>
            </a:r>
            <a:r>
              <a:rPr lang="en-US" altLang="zh-TW" sz="2400">
                <a:latin typeface="Times New Roman" pitchFamily="18" charset="0"/>
                <a:ea typeface="Times New Roman" pitchFamily="18" charset="0"/>
              </a:rPr>
              <a:t> </a:t>
            </a:r>
            <a:br>
              <a:rPr lang="en-US" altLang="zh-TW" sz="2400">
                <a:latin typeface="Times New Roman" pitchFamily="18" charset="0"/>
                <a:ea typeface="Times New Roman" pitchFamily="18" charset="0"/>
              </a:rPr>
            </a:br>
            <a:endParaRPr lang="en-US" altLang="en-US" sz="2400">
              <a:latin typeface="Times New Roman" pitchFamily="18" charset="0"/>
              <a:ea typeface="Times New Roman" pitchFamily="18" charset="0"/>
            </a:endParaRPr>
          </a:p>
        </p:txBody>
      </p:sp>
      <p:sp>
        <p:nvSpPr>
          <p:cNvPr id="52227" name="Rectangle 35" title=""/>
          <p:cNvSpPr/>
          <p:nvPr/>
        </p:nvSpPr>
        <p:spPr>
          <a:xfrm>
            <a:off x="0" y="2362200"/>
            <a:ext cx="8915400" cy="68580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342900" lvl="0" indent="-342900" eaLnBrk="1" hangingPunct="1">
              <a:spcBef>
                <a:spcPct val="20000"/>
              </a:spcBef>
              <a:buClr>
                <a:schemeClr val="bg2"/>
              </a:buClr>
              <a:buSzPct val="75000"/>
              <a:buFont typeface="Wingdings" pitchFamily="2" charset="2"/>
            </a:pPr>
            <a:r>
              <a:rPr lang="en-US" altLang="zh-TW"/>
              <a:t> The relation </a:t>
            </a:r>
            <a:r>
              <a:rPr lang="en-US" altLang="zh-TW" i="1"/>
              <a:t>R</a:t>
            </a:r>
            <a:r>
              <a:rPr lang="en-US" altLang="zh-TW"/>
              <a:t> is </a:t>
            </a:r>
            <a:r>
              <a:rPr lang="en-US" altLang="zh-TW" u="sng">
                <a:solidFill>
                  <a:srgbClr val="660066"/>
                </a:solidFill>
              </a:rPr>
              <a:t>symmetric</a:t>
            </a:r>
            <a:r>
              <a:rPr lang="en-US" altLang="zh-TW"/>
              <a:t> iff for any vertices </a:t>
            </a:r>
            <a:r>
              <a:rPr lang="en-US" altLang="zh-TW" i="1"/>
              <a:t>x</a:t>
            </a:r>
            <a:r>
              <a:rPr lang="en-US" altLang="en-US"/>
              <a:t>≠</a:t>
            </a:r>
            <a:r>
              <a:rPr lang="en-US" altLang="zh-TW" i="1"/>
              <a:t>y</a:t>
            </a:r>
            <a:r>
              <a:rPr lang="en-US" altLang="zh-TW"/>
              <a:t>, either </a:t>
            </a:r>
            <a:br>
              <a:rPr lang="en-US" altLang="zh-TW"/>
            </a:br>
            <a:r>
              <a:rPr lang="en-US" altLang="zh-TW"/>
              <a:t>   </a:t>
            </a:r>
            <a:endParaRPr lang="en-US" altLang="en-US"/>
          </a:p>
        </p:txBody>
      </p:sp>
      <p:sp>
        <p:nvSpPr>
          <p:cNvPr id="52228" name="Rectangle 46" title=""/>
          <p:cNvSpPr/>
          <p:nvPr/>
        </p:nvSpPr>
        <p:spPr>
          <a:xfrm>
            <a:off x="0" y="4648200"/>
            <a:ext cx="8915400" cy="68580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342900" lvl="0" indent="-342900" eaLnBrk="1" hangingPunct="1">
              <a:spcBef>
                <a:spcPct val="20000"/>
              </a:spcBef>
              <a:buClr>
                <a:schemeClr val="bg2"/>
              </a:buClr>
              <a:buSzPct val="75000"/>
              <a:buFont typeface="Wingdings" pitchFamily="2" charset="2"/>
            </a:pPr>
            <a:r>
              <a:rPr lang="en-US" altLang="zh-TW"/>
              <a:t> The relation </a:t>
            </a:r>
            <a:r>
              <a:rPr lang="en-US" altLang="zh-TW" i="1"/>
              <a:t>R</a:t>
            </a:r>
            <a:r>
              <a:rPr lang="en-US" altLang="zh-TW"/>
              <a:t> is </a:t>
            </a:r>
            <a:r>
              <a:rPr lang="en-US" altLang="zh-TW" u="sng">
                <a:solidFill>
                  <a:srgbClr val="660066"/>
                </a:solidFill>
              </a:rPr>
              <a:t>antisymmetric</a:t>
            </a:r>
            <a:r>
              <a:rPr lang="en-US" altLang="zh-TW"/>
              <a:t> iff for any </a:t>
            </a:r>
            <a:r>
              <a:rPr lang="en-US" altLang="zh-TW" i="1"/>
              <a:t>x</a:t>
            </a:r>
            <a:r>
              <a:rPr lang="en-US" altLang="en-US"/>
              <a:t>≠</a:t>
            </a:r>
            <a:r>
              <a:rPr lang="en-US" altLang="zh-TW" i="1"/>
              <a:t>y</a:t>
            </a:r>
            <a:r>
              <a:rPr lang="en-US" altLang="zh-TW"/>
              <a:t>, </a:t>
            </a:r>
            <a:endParaRPr lang="en-US" altLang="en-US"/>
          </a:p>
        </p:txBody>
      </p:sp>
      <p:grpSp>
        <p:nvGrpSpPr>
          <p:cNvPr id="52229" name="群組 29" title=""/>
          <p:cNvGrpSpPr/>
          <p:nvPr/>
        </p:nvGrpSpPr>
        <p:grpSpPr>
          <a:xfrm>
            <a:off x="3810000" y="1524000"/>
            <a:ext cx="441325" cy="381000"/>
            <a:chOff x="4343400" y="1524000"/>
            <a:chExt cx="441960" cy="381000"/>
          </a:xfrm>
        </p:grpSpPr>
        <p:sp>
          <p:nvSpPr>
            <p:cNvPr id="52262" name="Oval 4" title=""/>
            <p:cNvSpPr/>
            <p:nvPr/>
          </p:nvSpPr>
          <p:spPr>
            <a:xfrm>
              <a:off x="4648200" y="16764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2263" name="橢圓 27">
              <a:extLst>
                <a:ext uri="{FF2B5EF4-FFF2-40B4-BE49-F238E27FC236}"/>
              </a:extLst>
            </p:cNvPr>
            <p:cNvSpPr/>
            <p:nvPr/>
          </p:nvSpPr>
          <p:spPr>
            <a:xfrm>
              <a:off x="4343400" y="1524000"/>
              <a:ext cx="381548"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FFFFFF"/>
                  </a:solidFill>
                  <a:effectLst/>
                  <a:latin typeface="Arial"/>
                  <a:ea typeface="新細明體" pitchFamily="18" charset="-120"/>
                </a:defRPr>
              </a:lvl5pPr>
              <a:lvl6pPr>
                <a:defRPr lang="en-US">
                  <a:solidFill>
                    <a:srgbClr val="FFFFFF"/>
                  </a:solidFill>
                  <a:latin typeface="Arial"/>
                </a:defRPr>
              </a:lvl6pPr>
              <a:lvl7pPr>
                <a:defRPr lang="en-US">
                  <a:solidFill>
                    <a:srgbClr val="FFFFFF"/>
                  </a:solidFill>
                  <a:latin typeface="Arial"/>
                </a:defRPr>
              </a:lvl7pPr>
              <a:lvl8pPr>
                <a:defRPr lang="en-US">
                  <a:solidFill>
                    <a:srgbClr val="FFFFFF"/>
                  </a:solidFill>
                  <a:latin typeface="Arial"/>
                </a:defRPr>
              </a:lvl8pPr>
              <a:lvl9pPr>
                <a:defRPr lang="en-US">
                  <a:solidFill>
                    <a:srgbClr val="FFFFFF"/>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rgbClr val="FFFFFF"/>
                </a:solidFill>
                <a:effectLst/>
                <a:uLnTx/>
                <a:uFillTx/>
                <a:latin typeface="+mn-lt"/>
                <a:ea typeface="+mn-ea"/>
                <a:cs typeface="+mn-cs"/>
              </a:endParaRPr>
            </a:p>
          </p:txBody>
        </p:sp>
        <p:cxnSp>
          <p:nvCxnSpPr>
            <p:cNvPr id="52264" name="Line 15" title=""/>
            <p:cNvCxnSpPr/>
            <p:nvPr/>
          </p:nvCxnSpPr>
          <p:spPr>
            <a:xfrm rot="20520000" flipH="1" flipV="1">
              <a:off x="4644000" y="1524000"/>
              <a:ext cx="76200" cy="152400"/>
            </a:xfrm>
            <a:prstGeom prst="line">
              <a:avLst/>
            </a:prstGeom>
            <a:noFill/>
            <a:ln w="19050">
              <a:solidFill>
                <a:schemeClr val="tx1"/>
              </a:solidFill>
              <a:miter lim="800000"/>
              <a:headEnd type="triangle" w="lg" len="lg"/>
            </a:ln>
          </p:spPr>
        </p:cxnSp>
      </p:grpSp>
      <p:sp>
        <p:nvSpPr>
          <p:cNvPr id="52230" name="Text Box 36" title=""/>
          <p:cNvSpPr txBox="1"/>
          <p:nvPr/>
        </p:nvSpPr>
        <p:spPr>
          <a:xfrm>
            <a:off x="5638800" y="3124200"/>
            <a:ext cx="585788" cy="57943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a:sym typeface="Symbol" pitchFamily="18" charset="2"/>
              </a:rPr>
              <a:t>or</a:t>
            </a:r>
            <a:endParaRPr lang="en-US" altLang="zh-TW" sz="3200">
              <a:sym typeface="Symbol" pitchFamily="18" charset="2"/>
            </a:endParaRPr>
          </a:p>
        </p:txBody>
      </p:sp>
      <p:grpSp>
        <p:nvGrpSpPr>
          <p:cNvPr id="52231" name="群組 42" title=""/>
          <p:cNvGrpSpPr/>
          <p:nvPr/>
        </p:nvGrpSpPr>
        <p:grpSpPr>
          <a:xfrm>
            <a:off x="5773738" y="2057400"/>
            <a:ext cx="3370262" cy="2738438"/>
            <a:chOff x="6146411" y="2142497"/>
            <a:chExt cx="3369806" cy="2737706"/>
          </a:xfrm>
        </p:grpSpPr>
        <p:sp>
          <p:nvSpPr>
            <p:cNvPr id="52256" name="Text Box 38" title=""/>
            <p:cNvSpPr txBox="1"/>
            <p:nvPr/>
          </p:nvSpPr>
          <p:spPr>
            <a:xfrm>
              <a:off x="6858000" y="3494088"/>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x</a:t>
              </a:r>
              <a:endParaRPr lang="en-US" altLang="zh-TW" i="1"/>
            </a:p>
          </p:txBody>
        </p:sp>
        <p:sp>
          <p:nvSpPr>
            <p:cNvPr id="52257" name="Text Box 40" title=""/>
            <p:cNvSpPr txBox="1"/>
            <p:nvPr/>
          </p:nvSpPr>
          <p:spPr>
            <a:xfrm>
              <a:off x="8610600" y="3494088"/>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y</a:t>
              </a:r>
              <a:endParaRPr lang="en-US" altLang="zh-TW" i="1"/>
            </a:p>
          </p:txBody>
        </p:sp>
        <p:sp>
          <p:nvSpPr>
            <p:cNvPr id="52258" name="Oval 4" title=""/>
            <p:cNvSpPr/>
            <p:nvPr/>
          </p:nvSpPr>
          <p:spPr>
            <a:xfrm>
              <a:off x="6934200" y="34290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2259" name="Oval 4" title=""/>
            <p:cNvSpPr/>
            <p:nvPr/>
          </p:nvSpPr>
          <p:spPr>
            <a:xfrm>
              <a:off x="8610600" y="34290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2260" name="弧形 39">
              <a:extLst>
                <a:ext uri="{FF2B5EF4-FFF2-40B4-BE49-F238E27FC236}"/>
              </a:extLst>
            </p:cNvPr>
            <p:cNvSpPr>
              <a:spLocks noChangeArrowheads="1"/>
            </p:cNvSpPr>
            <p:nvPr/>
          </p:nvSpPr>
          <p:spPr bwMode="auto">
            <a:xfrm rot="9000000">
              <a:off x="6908308" y="2142497"/>
              <a:ext cx="2607909" cy="1509309"/>
            </a:xfrm>
            <a:custGeom>
              <a:gdLst>
                <a:gd name="T0" fmla="*/ 1303904 w 2607806"/>
                <a:gd name="T1" fmla="*/ 0 h 1510003"/>
                <a:gd name="T2" fmla="*/ 1303903 w 2607806"/>
                <a:gd name="T3" fmla="*/ 755002 h 1510003"/>
                <a:gd name="T4" fmla="*/ 2607806 w 2607806"/>
                <a:gd name="T5" fmla="*/ 755002 h 1510003"/>
                <a:gd name="T6" fmla="*/ 11796480 60000 65536"/>
                <a:gd name="T7" fmla="*/ 11796480 60000 65536"/>
                <a:gd name="T8" fmla="*/ 5898240 60000 65536"/>
                <a:gd name="T9" fmla="*/ 1303904 w 2607806"/>
                <a:gd name="T10" fmla="*/ 0 h 1510003"/>
                <a:gd name="T11" fmla="*/ 2607806 w 2607806"/>
                <a:gd name="T12" fmla="*/ 755002 h 1510003"/>
              </a:gdLst>
              <a:cxnLst>
                <a:cxn ang="T6">
                  <a:pos x="T0" y="T1"/>
                </a:cxn>
                <a:cxn ang="T7">
                  <a:pos x="T2" y="T3"/>
                </a:cxn>
                <a:cxn ang="T8">
                  <a:pos x="T4" y="T5"/>
                </a:cxn>
              </a:cxnLst>
              <a:rect l="T9" t="T10" r="T11" b="T12"/>
              <a:pathLst>
                <a:path w="2607806" h="1510003" stroke="0">
                  <a:moveTo>
                    <a:pt x="1303904" y="0"/>
                  </a:moveTo>
                  <a:lnTo>
                    <a:pt x="1303903" y="0"/>
                  </a:lnTo>
                  <a:cubicBezTo>
                    <a:pt x="2024029" y="0"/>
                    <a:pt x="2607806" y="338026"/>
                    <a:pt x="2607806" y="755002"/>
                  </a:cubicBezTo>
                  <a:cubicBezTo>
                    <a:pt x="2607806" y="755002"/>
                    <a:pt x="2607805" y="755003"/>
                    <a:pt x="2607805" y="755004"/>
                  </a:cubicBezTo>
                  <a:lnTo>
                    <a:pt x="1303903" y="755002"/>
                  </a:lnTo>
                  <a:close/>
                </a:path>
                <a:path w="2607806" h="1510003" fill="none">
                  <a:moveTo>
                    <a:pt x="1303904" y="0"/>
                  </a:moveTo>
                  <a:lnTo>
                    <a:pt x="1303903" y="0"/>
                  </a:lnTo>
                  <a:cubicBezTo>
                    <a:pt x="2024029" y="0"/>
                    <a:pt x="2607806" y="338026"/>
                    <a:pt x="2607806" y="755002"/>
                  </a:cubicBezTo>
                  <a:cubicBezTo>
                    <a:pt x="2607806" y="755002"/>
                    <a:pt x="2607805" y="755003"/>
                    <a:pt x="2607805" y="755004"/>
                  </a:cubicBezTo>
                </a:path>
              </a:pathLst>
            </a:custGeom>
            <a:noFill/>
            <a:ln w="19050" algn="ctr">
              <a:solidFill>
                <a:schemeClr val="tx1"/>
              </a:solidFill>
              <a:miter lim="800000"/>
              <a:tailEnd type="triangle" w="lg" len="lg"/>
            </a:ln>
          </p:spPr>
          <p:txBody>
            <a:bodyPr rot="10800000"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New Roman" pitchFamily="18" charset="0"/>
                  <a:ea typeface="新細明體" pitchFamily="18" charset="-120"/>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2261" name="弧形 41">
              <a:extLst>
                <a:ext uri="{FF2B5EF4-FFF2-40B4-BE49-F238E27FC236}"/>
              </a:extLst>
            </p:cNvPr>
            <p:cNvSpPr/>
            <p:nvPr/>
          </p:nvSpPr>
          <p:spPr>
            <a:xfrm rot="19800000">
              <a:off x="6146411" y="3370894"/>
              <a:ext cx="2607909" cy="1509309"/>
            </a:xfrm>
            <a:prstGeom prst="arc">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2232" name="Group 47" title=""/>
          <p:cNvGrpSpPr/>
          <p:nvPr/>
        </p:nvGrpSpPr>
        <p:grpSpPr>
          <a:xfrm>
            <a:off x="1295400" y="5486400"/>
            <a:ext cx="1385888" cy="609600"/>
            <a:chOff x="816" y="3456"/>
            <a:chExt cx="873" cy="384"/>
          </a:xfrm>
        </p:grpSpPr>
        <p:sp>
          <p:nvSpPr>
            <p:cNvPr id="52251" name="Text Box 8" title=""/>
            <p:cNvSpPr txBox="1"/>
            <p:nvPr/>
          </p:nvSpPr>
          <p:spPr>
            <a:xfrm>
              <a:off x="816" y="3552"/>
              <a:ext cx="201"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x</a:t>
              </a:r>
              <a:endParaRPr lang="en-US" altLang="zh-TW" i="1"/>
            </a:p>
          </p:txBody>
        </p:sp>
        <p:sp>
          <p:nvSpPr>
            <p:cNvPr id="52252" name="Text Box 12" title=""/>
            <p:cNvSpPr txBox="1"/>
            <p:nvPr/>
          </p:nvSpPr>
          <p:spPr>
            <a:xfrm>
              <a:off x="1488" y="3545"/>
              <a:ext cx="201"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y</a:t>
              </a:r>
              <a:endParaRPr lang="en-US" altLang="zh-TW" i="1"/>
            </a:p>
          </p:txBody>
        </p:sp>
        <p:cxnSp>
          <p:nvCxnSpPr>
            <p:cNvPr id="52253" name="Line 15" title=""/>
            <p:cNvCxnSpPr/>
            <p:nvPr/>
          </p:nvCxnSpPr>
          <p:spPr>
            <a:xfrm flipH="1">
              <a:off x="960" y="3497"/>
              <a:ext cx="576" cy="7"/>
            </a:xfrm>
            <a:prstGeom prst="line">
              <a:avLst/>
            </a:prstGeom>
            <a:noFill/>
            <a:ln w="19050">
              <a:solidFill>
                <a:schemeClr val="tx1"/>
              </a:solidFill>
              <a:miter lim="800000"/>
              <a:headEnd type="triangle" w="lg" len="lg"/>
            </a:ln>
          </p:spPr>
        </p:cxnSp>
        <p:sp>
          <p:nvSpPr>
            <p:cNvPr id="52254" name="Oval 4" title=""/>
            <p:cNvSpPr/>
            <p:nvPr/>
          </p:nvSpPr>
          <p:spPr>
            <a:xfrm>
              <a:off x="912" y="3456"/>
              <a:ext cx="86" cy="86"/>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2255" name="Oval 4" title=""/>
            <p:cNvSpPr/>
            <p:nvPr/>
          </p:nvSpPr>
          <p:spPr>
            <a:xfrm>
              <a:off x="1536" y="3456"/>
              <a:ext cx="86" cy="86"/>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grpSp>
      <p:grpSp>
        <p:nvGrpSpPr>
          <p:cNvPr id="52233" name="Group 48" title=""/>
          <p:cNvGrpSpPr/>
          <p:nvPr/>
        </p:nvGrpSpPr>
        <p:grpSpPr>
          <a:xfrm>
            <a:off x="3886200" y="5486400"/>
            <a:ext cx="1157288" cy="533400"/>
            <a:chOff x="2448" y="3456"/>
            <a:chExt cx="729" cy="336"/>
          </a:xfrm>
        </p:grpSpPr>
        <p:sp>
          <p:nvSpPr>
            <p:cNvPr id="52246" name="Text Box 38" title=""/>
            <p:cNvSpPr txBox="1"/>
            <p:nvPr/>
          </p:nvSpPr>
          <p:spPr>
            <a:xfrm>
              <a:off x="2448" y="3497"/>
              <a:ext cx="201"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x</a:t>
              </a:r>
              <a:endParaRPr lang="en-US" altLang="zh-TW" i="1"/>
            </a:p>
          </p:txBody>
        </p:sp>
        <p:sp>
          <p:nvSpPr>
            <p:cNvPr id="52247" name="Text Box 40" title=""/>
            <p:cNvSpPr txBox="1"/>
            <p:nvPr/>
          </p:nvSpPr>
          <p:spPr>
            <a:xfrm>
              <a:off x="2976" y="3504"/>
              <a:ext cx="201" cy="2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y</a:t>
              </a:r>
              <a:endParaRPr lang="en-US" altLang="zh-TW" i="1"/>
            </a:p>
          </p:txBody>
        </p:sp>
        <p:cxnSp>
          <p:nvCxnSpPr>
            <p:cNvPr id="52248" name="Line 42" title=""/>
            <p:cNvCxnSpPr/>
            <p:nvPr/>
          </p:nvCxnSpPr>
          <p:spPr>
            <a:xfrm flipH="1">
              <a:off x="2592" y="3504"/>
              <a:ext cx="432" cy="0"/>
            </a:xfrm>
            <a:prstGeom prst="line">
              <a:avLst/>
            </a:prstGeom>
            <a:noFill/>
            <a:ln w="19050">
              <a:solidFill>
                <a:schemeClr val="tx1"/>
              </a:solidFill>
              <a:miter lim="800000"/>
              <a:tailEnd type="triangle" w="lg" len="lg"/>
            </a:ln>
          </p:spPr>
        </p:cxnSp>
        <p:sp>
          <p:nvSpPr>
            <p:cNvPr id="52249" name="Oval 4" title=""/>
            <p:cNvSpPr/>
            <p:nvPr/>
          </p:nvSpPr>
          <p:spPr>
            <a:xfrm>
              <a:off x="2496" y="3456"/>
              <a:ext cx="86" cy="86"/>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2250" name="Oval 4" title=""/>
            <p:cNvSpPr/>
            <p:nvPr/>
          </p:nvSpPr>
          <p:spPr>
            <a:xfrm>
              <a:off x="3024" y="3456"/>
              <a:ext cx="86" cy="86"/>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grpSp>
      <p:sp>
        <p:nvSpPr>
          <p:cNvPr id="52234" name="Text Box 36" title=""/>
          <p:cNvSpPr txBox="1"/>
          <p:nvPr/>
        </p:nvSpPr>
        <p:spPr>
          <a:xfrm>
            <a:off x="2971800" y="5257800"/>
            <a:ext cx="585788" cy="57943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a:sym typeface="Symbol" pitchFamily="18" charset="2"/>
              </a:rPr>
              <a:t>or</a:t>
            </a:r>
            <a:endParaRPr lang="en-US" altLang="zh-TW" sz="3200">
              <a:sym typeface="Symbol" pitchFamily="18" charset="2"/>
            </a:endParaRPr>
          </a:p>
        </p:txBody>
      </p:sp>
      <p:grpSp>
        <p:nvGrpSpPr>
          <p:cNvPr id="52235" name="群組 65" title=""/>
          <p:cNvGrpSpPr/>
          <p:nvPr/>
        </p:nvGrpSpPr>
        <p:grpSpPr>
          <a:xfrm>
            <a:off x="4419600" y="3276600"/>
            <a:ext cx="1081088" cy="598488"/>
            <a:chOff x="1524000" y="3352800"/>
            <a:chExt cx="1081088" cy="598488"/>
          </a:xfrm>
        </p:grpSpPr>
        <p:sp>
          <p:nvSpPr>
            <p:cNvPr id="52242" name="Text Box 8" title=""/>
            <p:cNvSpPr txBox="1"/>
            <p:nvPr/>
          </p:nvSpPr>
          <p:spPr>
            <a:xfrm>
              <a:off x="1524000" y="3494088"/>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x</a:t>
              </a:r>
              <a:endParaRPr lang="en-US" altLang="zh-TW" i="1"/>
            </a:p>
          </p:txBody>
        </p:sp>
        <p:sp>
          <p:nvSpPr>
            <p:cNvPr id="52243" name="Text Box 12" title=""/>
            <p:cNvSpPr txBox="1"/>
            <p:nvPr/>
          </p:nvSpPr>
          <p:spPr>
            <a:xfrm>
              <a:off x="2286000" y="3494088"/>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y</a:t>
              </a:r>
              <a:endParaRPr lang="en-US" altLang="zh-TW" i="1"/>
            </a:p>
          </p:txBody>
        </p:sp>
        <p:sp>
          <p:nvSpPr>
            <p:cNvPr id="52244" name="Oval 4" title=""/>
            <p:cNvSpPr/>
            <p:nvPr/>
          </p:nvSpPr>
          <p:spPr>
            <a:xfrm>
              <a:off x="1676400" y="33528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2245" name="Oval 4" title=""/>
            <p:cNvSpPr/>
            <p:nvPr/>
          </p:nvSpPr>
          <p:spPr>
            <a:xfrm>
              <a:off x="2362200" y="33528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grpSp>
      <p:grpSp>
        <p:nvGrpSpPr>
          <p:cNvPr id="52236" name="群組 66" title=""/>
          <p:cNvGrpSpPr/>
          <p:nvPr/>
        </p:nvGrpSpPr>
        <p:grpSpPr>
          <a:xfrm>
            <a:off x="6172200" y="5486400"/>
            <a:ext cx="1081088" cy="598488"/>
            <a:chOff x="1524000" y="3352800"/>
            <a:chExt cx="1081088" cy="598488"/>
          </a:xfrm>
        </p:grpSpPr>
        <p:sp>
          <p:nvSpPr>
            <p:cNvPr id="52238" name="Text Box 8" title=""/>
            <p:cNvSpPr txBox="1"/>
            <p:nvPr/>
          </p:nvSpPr>
          <p:spPr>
            <a:xfrm>
              <a:off x="1524000" y="3494088"/>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x</a:t>
              </a:r>
              <a:endParaRPr lang="en-US" altLang="zh-TW" i="1"/>
            </a:p>
          </p:txBody>
        </p:sp>
        <p:sp>
          <p:nvSpPr>
            <p:cNvPr id="52239" name="Text Box 12" title=""/>
            <p:cNvSpPr txBox="1"/>
            <p:nvPr/>
          </p:nvSpPr>
          <p:spPr>
            <a:xfrm>
              <a:off x="2286000" y="3494088"/>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y</a:t>
              </a:r>
              <a:endParaRPr lang="en-US" altLang="zh-TW" i="1"/>
            </a:p>
          </p:txBody>
        </p:sp>
        <p:sp>
          <p:nvSpPr>
            <p:cNvPr id="52240" name="Oval 4" title=""/>
            <p:cNvSpPr/>
            <p:nvPr/>
          </p:nvSpPr>
          <p:spPr>
            <a:xfrm>
              <a:off x="1676400" y="33528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2241" name="Oval 4" title=""/>
            <p:cNvSpPr/>
            <p:nvPr/>
          </p:nvSpPr>
          <p:spPr>
            <a:xfrm>
              <a:off x="2362200" y="33528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grpSp>
      <p:sp>
        <p:nvSpPr>
          <p:cNvPr id="52237" name="Text Box 36" title=""/>
          <p:cNvSpPr txBox="1"/>
          <p:nvPr/>
        </p:nvSpPr>
        <p:spPr>
          <a:xfrm>
            <a:off x="5334000" y="5257800"/>
            <a:ext cx="585788" cy="57943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a:sym typeface="Symbol" pitchFamily="18" charset="2"/>
              </a:rPr>
              <a:t>or</a:t>
            </a:r>
            <a:endParaRPr lang="en-US" altLang="zh-TW" sz="320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additive="base">
                                        <p:cTn id="7" dur="500" fill="hold"/>
                                        <p:tgtEl>
                                          <p:spTgt spid="52227"/>
                                        </p:tgtEl>
                                        <p:attrNameLst>
                                          <p:attrName>ppt_x</p:attrName>
                                        </p:attrNameLst>
                                      </p:cBhvr>
                                      <p:tavLst>
                                        <p:tav tm="0">
                                          <p:val>
                                            <p:strVal val="#ppt_x"/>
                                          </p:val>
                                        </p:tav>
                                        <p:tav tm="100000">
                                          <p:val>
                                            <p:strVal val="#ppt_x"/>
                                          </p:val>
                                        </p:tav>
                                      </p:tavLst>
                                    </p:anim>
                                    <p:anim calcmode="lin" valueType="num">
                                      <p:cBhvr additive="base">
                                        <p:cTn id="8"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nodeType="clickEffect">
                                  <p:stCondLst>
                                    <p:cond delay="0"/>
                                  </p:stCondLst>
                                  <p:childTnLst>
                                    <p:set>
                                      <p:cBhvr>
                                        <p:cTn id="12" dur="1" fill="hold">
                                          <p:stCondLst>
                                            <p:cond delay="0"/>
                                          </p:stCondLst>
                                        </p:cTn>
                                        <p:tgtEl>
                                          <p:spTgt spid="52235"/>
                                        </p:tgtEl>
                                        <p:attrNameLst>
                                          <p:attrName>style.visibility</p:attrName>
                                        </p:attrNameLst>
                                      </p:cBhvr>
                                      <p:to>
                                        <p:strVal val="visible"/>
                                      </p:to>
                                    </p:set>
                                    <p:anim calcmode="lin" valueType="num">
                                      <p:cBhvr additive="base">
                                        <p:cTn id="13" dur="500" fill="hold"/>
                                        <p:tgtEl>
                                          <p:spTgt spid="52235"/>
                                        </p:tgtEl>
                                        <p:attrNameLst>
                                          <p:attrName>ppt_x</p:attrName>
                                        </p:attrNameLst>
                                      </p:cBhvr>
                                      <p:tavLst>
                                        <p:tav tm="0">
                                          <p:val>
                                            <p:strVal val="#ppt_x"/>
                                          </p:val>
                                        </p:tav>
                                        <p:tav tm="100000">
                                          <p:val>
                                            <p:strVal val="#ppt_x"/>
                                          </p:val>
                                        </p:tav>
                                      </p:tavLst>
                                    </p:anim>
                                    <p:anim calcmode="lin" valueType="num">
                                      <p:cBhvr additive="base">
                                        <p:cTn id="14" dur="500" fill="hold"/>
                                        <p:tgtEl>
                                          <p:spTgt spid="52235"/>
                                        </p:tgtEl>
                                        <p:attrNameLst>
                                          <p:attrName>ppt_y</p:attrName>
                                        </p:attrNameLst>
                                      </p:cBhvr>
                                      <p:tavLst>
                                        <p:tav tm="0">
                                          <p:val>
                                            <p:strVal val="1+#ppt_h/2"/>
                                          </p:val>
                                        </p:tav>
                                        <p:tav tm="100000">
                                          <p:val>
                                            <p:strVal val="#ppt_y"/>
                                          </p:val>
                                        </p:tav>
                                      </p:tavLst>
                                    </p:anim>
                                  </p:childTnLst>
                                </p:cTn>
                              </p:par>
                              <p:par>
                                <p:cTn id="15" presetID="2" presetClass="entr" presetSubtype="4" dur="500" fill="hold" nodeType="withEffect">
                                  <p:stCondLst>
                                    <p:cond delay="0"/>
                                  </p:stCondLst>
                                  <p:childTnLst>
                                    <p:set>
                                      <p:cBhvr>
                                        <p:cTn id="16" dur="1" fill="hold">
                                          <p:stCondLst>
                                            <p:cond delay="0"/>
                                          </p:stCondLst>
                                        </p:cTn>
                                        <p:tgtEl>
                                          <p:spTgt spid="52231"/>
                                        </p:tgtEl>
                                        <p:attrNameLst>
                                          <p:attrName>style.visibility</p:attrName>
                                        </p:attrNameLst>
                                      </p:cBhvr>
                                      <p:to>
                                        <p:strVal val="visible"/>
                                      </p:to>
                                    </p:set>
                                    <p:anim calcmode="lin" valueType="num">
                                      <p:cBhvr additive="base">
                                        <p:cTn id="17" dur="500" fill="hold"/>
                                        <p:tgtEl>
                                          <p:spTgt spid="52231"/>
                                        </p:tgtEl>
                                        <p:attrNameLst>
                                          <p:attrName>ppt_x</p:attrName>
                                        </p:attrNameLst>
                                      </p:cBhvr>
                                      <p:tavLst>
                                        <p:tav tm="0">
                                          <p:val>
                                            <p:strVal val="#ppt_x"/>
                                          </p:val>
                                        </p:tav>
                                        <p:tav tm="100000">
                                          <p:val>
                                            <p:strVal val="#ppt_x"/>
                                          </p:val>
                                        </p:tav>
                                      </p:tavLst>
                                    </p:anim>
                                    <p:anim calcmode="lin" valueType="num">
                                      <p:cBhvr additive="base">
                                        <p:cTn id="18" dur="500" fill="hold"/>
                                        <p:tgtEl>
                                          <p:spTgt spid="52231"/>
                                        </p:tgtEl>
                                        <p:attrNameLst>
                                          <p:attrName>ppt_y</p:attrName>
                                        </p:attrNameLst>
                                      </p:cBhvr>
                                      <p:tavLst>
                                        <p:tav tm="0">
                                          <p:val>
                                            <p:strVal val="1+#ppt_h/2"/>
                                          </p:val>
                                        </p:tav>
                                        <p:tav tm="100000">
                                          <p:val>
                                            <p:strVal val="#ppt_y"/>
                                          </p:val>
                                        </p:tav>
                                      </p:tavLst>
                                    </p:anim>
                                  </p:childTnLst>
                                </p:cTn>
                              </p:par>
                              <p:par>
                                <p:cTn id="19" presetID="2" presetClass="entr" presetSubtype="4" dur="500" fill="hold" grpId="0" nodeType="withEffect">
                                  <p:stCondLst>
                                    <p:cond delay="0"/>
                                  </p:stCondLst>
                                  <p:childTnLst>
                                    <p:set>
                                      <p:cBhvr>
                                        <p:cTn id="20" dur="1" fill="hold">
                                          <p:stCondLst>
                                            <p:cond delay="0"/>
                                          </p:stCondLst>
                                        </p:cTn>
                                        <p:tgtEl>
                                          <p:spTgt spid="52230"/>
                                        </p:tgtEl>
                                        <p:attrNameLst>
                                          <p:attrName>style.visibility</p:attrName>
                                        </p:attrNameLst>
                                      </p:cBhvr>
                                      <p:to>
                                        <p:strVal val="visible"/>
                                      </p:to>
                                    </p:set>
                                    <p:anim calcmode="lin" valueType="num">
                                      <p:cBhvr additive="base">
                                        <p:cTn id="21" dur="500" fill="hold"/>
                                        <p:tgtEl>
                                          <p:spTgt spid="52230"/>
                                        </p:tgtEl>
                                        <p:attrNameLst>
                                          <p:attrName>ppt_x</p:attrName>
                                        </p:attrNameLst>
                                      </p:cBhvr>
                                      <p:tavLst>
                                        <p:tav tm="0">
                                          <p:val>
                                            <p:strVal val="#ppt_x"/>
                                          </p:val>
                                        </p:tav>
                                        <p:tav tm="100000">
                                          <p:val>
                                            <p:strVal val="#ppt_x"/>
                                          </p:val>
                                        </p:tav>
                                      </p:tavLst>
                                    </p:anim>
                                    <p:anim calcmode="lin" valueType="num">
                                      <p:cBhvr additive="base">
                                        <p:cTn id="22"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dur="500" fill="hold" grpId="0" nodeType="clickEffect">
                                  <p:stCondLst>
                                    <p:cond delay="0"/>
                                  </p:stCondLst>
                                  <p:childTnLst>
                                    <p:set>
                                      <p:cBhvr>
                                        <p:cTn id="26" dur="1" fill="hold">
                                          <p:stCondLst>
                                            <p:cond delay="0"/>
                                          </p:stCondLst>
                                        </p:cTn>
                                        <p:tgtEl>
                                          <p:spTgt spid="52228"/>
                                        </p:tgtEl>
                                        <p:attrNameLst>
                                          <p:attrName>style.visibility</p:attrName>
                                        </p:attrNameLst>
                                      </p:cBhvr>
                                      <p:to>
                                        <p:strVal val="visible"/>
                                      </p:to>
                                    </p:set>
                                    <p:anim calcmode="lin" valueType="num">
                                      <p:cBhvr additive="base">
                                        <p:cTn id="27" dur="500" fill="hold"/>
                                        <p:tgtEl>
                                          <p:spTgt spid="52228"/>
                                        </p:tgtEl>
                                        <p:attrNameLst>
                                          <p:attrName>ppt_x</p:attrName>
                                        </p:attrNameLst>
                                      </p:cBhvr>
                                      <p:tavLst>
                                        <p:tav tm="0">
                                          <p:val>
                                            <p:strVal val="#ppt_x"/>
                                          </p:val>
                                        </p:tav>
                                        <p:tav tm="100000">
                                          <p:val>
                                            <p:strVal val="#ppt_x"/>
                                          </p:val>
                                        </p:tav>
                                      </p:tavLst>
                                    </p:anim>
                                    <p:anim calcmode="lin" valueType="num">
                                      <p:cBhvr additive="base">
                                        <p:cTn id="28"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dur="500" fill="hold" nodeType="clickEffect">
                                  <p:stCondLst>
                                    <p:cond delay="0"/>
                                  </p:stCondLst>
                                  <p:childTnLst>
                                    <p:set>
                                      <p:cBhvr>
                                        <p:cTn id="32" dur="1" fill="hold">
                                          <p:stCondLst>
                                            <p:cond delay="0"/>
                                          </p:stCondLst>
                                        </p:cTn>
                                        <p:tgtEl>
                                          <p:spTgt spid="52236"/>
                                        </p:tgtEl>
                                        <p:attrNameLst>
                                          <p:attrName>style.visibility</p:attrName>
                                        </p:attrNameLst>
                                      </p:cBhvr>
                                      <p:to>
                                        <p:strVal val="visible"/>
                                      </p:to>
                                    </p:set>
                                    <p:anim calcmode="lin" valueType="num">
                                      <p:cBhvr additive="base">
                                        <p:cTn id="33" dur="500" fill="hold"/>
                                        <p:tgtEl>
                                          <p:spTgt spid="52236"/>
                                        </p:tgtEl>
                                        <p:attrNameLst>
                                          <p:attrName>ppt_x</p:attrName>
                                        </p:attrNameLst>
                                      </p:cBhvr>
                                      <p:tavLst>
                                        <p:tav tm="0">
                                          <p:val>
                                            <p:strVal val="#ppt_x"/>
                                          </p:val>
                                        </p:tav>
                                        <p:tav tm="100000">
                                          <p:val>
                                            <p:strVal val="#ppt_x"/>
                                          </p:val>
                                        </p:tav>
                                      </p:tavLst>
                                    </p:anim>
                                    <p:anim calcmode="lin" valueType="num">
                                      <p:cBhvr additive="base">
                                        <p:cTn id="34" dur="500" fill="hold"/>
                                        <p:tgtEl>
                                          <p:spTgt spid="52236"/>
                                        </p:tgtEl>
                                        <p:attrNameLst>
                                          <p:attrName>ppt_y</p:attrName>
                                        </p:attrNameLst>
                                      </p:cBhvr>
                                      <p:tavLst>
                                        <p:tav tm="0">
                                          <p:val>
                                            <p:strVal val="1+#ppt_h/2"/>
                                          </p:val>
                                        </p:tav>
                                        <p:tav tm="100000">
                                          <p:val>
                                            <p:strVal val="#ppt_y"/>
                                          </p:val>
                                        </p:tav>
                                      </p:tavLst>
                                    </p:anim>
                                  </p:childTnLst>
                                </p:cTn>
                              </p:par>
                              <p:par>
                                <p:cTn id="35" presetID="2" presetClass="entr" presetSubtype="4" dur="500" fill="hold" grpId="0" nodeType="withEffect">
                                  <p:stCondLst>
                                    <p:cond delay="0"/>
                                  </p:stCondLst>
                                  <p:childTnLst>
                                    <p:set>
                                      <p:cBhvr>
                                        <p:cTn id="36" dur="1" fill="hold">
                                          <p:stCondLst>
                                            <p:cond delay="0"/>
                                          </p:stCondLst>
                                        </p:cTn>
                                        <p:tgtEl>
                                          <p:spTgt spid="52237"/>
                                        </p:tgtEl>
                                        <p:attrNameLst>
                                          <p:attrName>style.visibility</p:attrName>
                                        </p:attrNameLst>
                                      </p:cBhvr>
                                      <p:to>
                                        <p:strVal val="visible"/>
                                      </p:to>
                                    </p:set>
                                    <p:anim calcmode="lin" valueType="num">
                                      <p:cBhvr additive="base">
                                        <p:cTn id="37" dur="500" fill="hold"/>
                                        <p:tgtEl>
                                          <p:spTgt spid="52237"/>
                                        </p:tgtEl>
                                        <p:attrNameLst>
                                          <p:attrName>ppt_x</p:attrName>
                                        </p:attrNameLst>
                                      </p:cBhvr>
                                      <p:tavLst>
                                        <p:tav tm="0">
                                          <p:val>
                                            <p:strVal val="#ppt_x"/>
                                          </p:val>
                                        </p:tav>
                                        <p:tav tm="100000">
                                          <p:val>
                                            <p:strVal val="#ppt_x"/>
                                          </p:val>
                                        </p:tav>
                                      </p:tavLst>
                                    </p:anim>
                                    <p:anim calcmode="lin" valueType="num">
                                      <p:cBhvr additive="base">
                                        <p:cTn id="38" dur="500" fill="hold"/>
                                        <p:tgtEl>
                                          <p:spTgt spid="52237"/>
                                        </p:tgtEl>
                                        <p:attrNameLst>
                                          <p:attrName>ppt_y</p:attrName>
                                        </p:attrNameLst>
                                      </p:cBhvr>
                                      <p:tavLst>
                                        <p:tav tm="0">
                                          <p:val>
                                            <p:strVal val="1+#ppt_h/2"/>
                                          </p:val>
                                        </p:tav>
                                        <p:tav tm="100000">
                                          <p:val>
                                            <p:strVal val="#ppt_y"/>
                                          </p:val>
                                        </p:tav>
                                      </p:tavLst>
                                    </p:anim>
                                  </p:childTnLst>
                                </p:cTn>
                              </p:par>
                              <p:par>
                                <p:cTn id="39" presetID="2" presetClass="entr" presetSubtype="4" dur="500" fill="hold" nodeType="withEffect">
                                  <p:stCondLst>
                                    <p:cond delay="0"/>
                                  </p:stCondLst>
                                  <p:childTnLst>
                                    <p:set>
                                      <p:cBhvr>
                                        <p:cTn id="40" dur="1" fill="hold">
                                          <p:stCondLst>
                                            <p:cond delay="0"/>
                                          </p:stCondLst>
                                        </p:cTn>
                                        <p:tgtEl>
                                          <p:spTgt spid="52232"/>
                                        </p:tgtEl>
                                        <p:attrNameLst>
                                          <p:attrName>style.visibility</p:attrName>
                                        </p:attrNameLst>
                                      </p:cBhvr>
                                      <p:to>
                                        <p:strVal val="visible"/>
                                      </p:to>
                                    </p:set>
                                    <p:anim calcmode="lin" valueType="num">
                                      <p:cBhvr additive="base">
                                        <p:cTn id="41" dur="500" fill="hold"/>
                                        <p:tgtEl>
                                          <p:spTgt spid="52232"/>
                                        </p:tgtEl>
                                        <p:attrNameLst>
                                          <p:attrName>ppt_x</p:attrName>
                                        </p:attrNameLst>
                                      </p:cBhvr>
                                      <p:tavLst>
                                        <p:tav tm="0">
                                          <p:val>
                                            <p:strVal val="#ppt_x"/>
                                          </p:val>
                                        </p:tav>
                                        <p:tav tm="100000">
                                          <p:val>
                                            <p:strVal val="#ppt_x"/>
                                          </p:val>
                                        </p:tav>
                                      </p:tavLst>
                                    </p:anim>
                                    <p:anim calcmode="lin" valueType="num">
                                      <p:cBhvr additive="base">
                                        <p:cTn id="42" dur="500" fill="hold"/>
                                        <p:tgtEl>
                                          <p:spTgt spid="52232"/>
                                        </p:tgtEl>
                                        <p:attrNameLst>
                                          <p:attrName>ppt_y</p:attrName>
                                        </p:attrNameLst>
                                      </p:cBhvr>
                                      <p:tavLst>
                                        <p:tav tm="0">
                                          <p:val>
                                            <p:strVal val="1+#ppt_h/2"/>
                                          </p:val>
                                        </p:tav>
                                        <p:tav tm="100000">
                                          <p:val>
                                            <p:strVal val="#ppt_y"/>
                                          </p:val>
                                        </p:tav>
                                      </p:tavLst>
                                    </p:anim>
                                  </p:childTnLst>
                                </p:cTn>
                              </p:par>
                              <p:par>
                                <p:cTn id="43" presetID="2" presetClass="entr" presetSubtype="4" dur="500" fill="hold" grpId="0" nodeType="withEffect">
                                  <p:stCondLst>
                                    <p:cond delay="0"/>
                                  </p:stCondLst>
                                  <p:childTnLst>
                                    <p:set>
                                      <p:cBhvr>
                                        <p:cTn id="44" dur="1" fill="hold">
                                          <p:stCondLst>
                                            <p:cond delay="0"/>
                                          </p:stCondLst>
                                        </p:cTn>
                                        <p:tgtEl>
                                          <p:spTgt spid="52234"/>
                                        </p:tgtEl>
                                        <p:attrNameLst>
                                          <p:attrName>style.visibility</p:attrName>
                                        </p:attrNameLst>
                                      </p:cBhvr>
                                      <p:to>
                                        <p:strVal val="visible"/>
                                      </p:to>
                                    </p:set>
                                    <p:anim calcmode="lin" valueType="num">
                                      <p:cBhvr additive="base">
                                        <p:cTn id="45" dur="500" fill="hold"/>
                                        <p:tgtEl>
                                          <p:spTgt spid="52234"/>
                                        </p:tgtEl>
                                        <p:attrNameLst>
                                          <p:attrName>ppt_x</p:attrName>
                                        </p:attrNameLst>
                                      </p:cBhvr>
                                      <p:tavLst>
                                        <p:tav tm="0">
                                          <p:val>
                                            <p:strVal val="#ppt_x"/>
                                          </p:val>
                                        </p:tav>
                                        <p:tav tm="100000">
                                          <p:val>
                                            <p:strVal val="#ppt_x"/>
                                          </p:val>
                                        </p:tav>
                                      </p:tavLst>
                                    </p:anim>
                                    <p:anim calcmode="lin" valueType="num">
                                      <p:cBhvr additive="base">
                                        <p:cTn id="46" dur="500" fill="hold"/>
                                        <p:tgtEl>
                                          <p:spTgt spid="52234"/>
                                        </p:tgtEl>
                                        <p:attrNameLst>
                                          <p:attrName>ppt_y</p:attrName>
                                        </p:attrNameLst>
                                      </p:cBhvr>
                                      <p:tavLst>
                                        <p:tav tm="0">
                                          <p:val>
                                            <p:strVal val="1+#ppt_h/2"/>
                                          </p:val>
                                        </p:tav>
                                        <p:tav tm="100000">
                                          <p:val>
                                            <p:strVal val="#ppt_y"/>
                                          </p:val>
                                        </p:tav>
                                      </p:tavLst>
                                    </p:anim>
                                  </p:childTnLst>
                                </p:cTn>
                              </p:par>
                              <p:par>
                                <p:cTn id="47" presetID="2" presetClass="entr" presetSubtype="4" dur="500" fill="hold" nodeType="withEffect">
                                  <p:stCondLst>
                                    <p:cond delay="0"/>
                                  </p:stCondLst>
                                  <p:childTnLst>
                                    <p:set>
                                      <p:cBhvr>
                                        <p:cTn id="48" dur="1" fill="hold">
                                          <p:stCondLst>
                                            <p:cond delay="0"/>
                                          </p:stCondLst>
                                        </p:cTn>
                                        <p:tgtEl>
                                          <p:spTgt spid="52233"/>
                                        </p:tgtEl>
                                        <p:attrNameLst>
                                          <p:attrName>style.visibility</p:attrName>
                                        </p:attrNameLst>
                                      </p:cBhvr>
                                      <p:to>
                                        <p:strVal val="visible"/>
                                      </p:to>
                                    </p:set>
                                    <p:anim calcmode="lin" valueType="num">
                                      <p:cBhvr additive="base">
                                        <p:cTn id="49" dur="500" fill="hold"/>
                                        <p:tgtEl>
                                          <p:spTgt spid="52233"/>
                                        </p:tgtEl>
                                        <p:attrNameLst>
                                          <p:attrName>ppt_x</p:attrName>
                                        </p:attrNameLst>
                                      </p:cBhvr>
                                      <p:tavLst>
                                        <p:tav tm="0">
                                          <p:val>
                                            <p:strVal val="#ppt_x"/>
                                          </p:val>
                                        </p:tav>
                                        <p:tav tm="100000">
                                          <p:val>
                                            <p:strVal val="#ppt_x"/>
                                          </p:val>
                                        </p:tav>
                                      </p:tavLst>
                                    </p:anim>
                                    <p:anim calcmode="lin" valueType="num">
                                      <p:cBhvr additive="base">
                                        <p:cTn id="50"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52228" grpId="0"/>
      <p:bldP spid="52230" grpId="0"/>
      <p:bldP spid="52234" grpId="0"/>
      <p:bldP spid="52237" grpId="0"/>
    </p:bldLst>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3250" name="Rectangle 5" title=""/>
          <p:cNvSpPr>
            <a:spLocks noGrp="1"/>
          </p:cNvSpPr>
          <p:nvPr>
            <p:ph idx="1"/>
          </p:nvPr>
        </p:nvSpPr>
        <p:spPr>
          <a:xfrm>
            <a:off x="0" y="914400"/>
            <a:ext cx="8915400" cy="1676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buFont typeface="Wingdings" pitchFamily="2" charset="2"/>
              <a:buNone/>
            </a:pPr>
            <a:r>
              <a:rPr lang="en-US" altLang="zh-TW" sz="2800"/>
              <a:t>      </a:t>
            </a:r>
            <a:r>
              <a:rPr lang="en-US" altLang="zh-TW" sz="2400">
                <a:latin typeface="Times New Roman" pitchFamily="18" charset="0"/>
                <a:ea typeface="Times New Roman" pitchFamily="18" charset="0"/>
              </a:rPr>
              <a:t>The relation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is </a:t>
            </a:r>
            <a:r>
              <a:rPr lang="en-US" altLang="zh-TW" sz="2400" u="sng">
                <a:solidFill>
                  <a:srgbClr val="660066"/>
                </a:solidFill>
                <a:latin typeface="Times New Roman" pitchFamily="18" charset="0"/>
                <a:ea typeface="Times New Roman" pitchFamily="18" charset="0"/>
              </a:rPr>
              <a:t>transitive</a:t>
            </a:r>
            <a:r>
              <a:rPr lang="en-US" altLang="zh-TW" sz="2400">
                <a:latin typeface="Times New Roman" pitchFamily="18" charset="0"/>
                <a:ea typeface="Times New Roman" pitchFamily="18" charset="0"/>
              </a:rPr>
              <a:t> iff </a:t>
            </a:r>
            <a:r>
              <a:rPr lang="en-US" altLang="zh-TW" sz="2400">
                <a:latin typeface="Times New Roman" pitchFamily="18" charset="0"/>
                <a:ea typeface="Times New Roman" pitchFamily="18" charset="0"/>
                <a:sym typeface="Symbol" pitchFamily="18" charset="2"/>
              </a:rPr>
              <a:t>for </a:t>
            </a:r>
            <a:r>
              <a:rPr lang="en-US" altLang="zh-TW" sz="2400" b="1" i="1">
                <a:latin typeface="Times New Roman" pitchFamily="18" charset="0"/>
                <a:ea typeface="Times New Roman" pitchFamily="18" charset="0"/>
                <a:sym typeface="Symbol" pitchFamily="18" charset="2"/>
              </a:rPr>
              <a:t>a</a:t>
            </a:r>
            <a:r>
              <a:rPr lang="en-US" altLang="zh-TW" sz="2400" b="1">
                <a:latin typeface="Times New Roman" pitchFamily="18" charset="0"/>
                <a:ea typeface="Times New Roman" pitchFamily="18" charset="0"/>
                <a:sym typeface="Symbol" pitchFamily="18" charset="2"/>
              </a:rPr>
              <a:t>, </a:t>
            </a:r>
            <a:r>
              <a:rPr lang="en-US" altLang="zh-TW" sz="2400" b="1" i="1">
                <a:latin typeface="Times New Roman" pitchFamily="18" charset="0"/>
                <a:ea typeface="Times New Roman" pitchFamily="18" charset="0"/>
                <a:sym typeface="Symbol" pitchFamily="18" charset="2"/>
              </a:rPr>
              <a:t>b</a:t>
            </a:r>
            <a:r>
              <a:rPr lang="en-US" altLang="zh-TW" sz="2400" b="1">
                <a:latin typeface="Times New Roman" pitchFamily="18" charset="0"/>
                <a:ea typeface="Times New Roman" pitchFamily="18" charset="0"/>
                <a:sym typeface="Symbol" pitchFamily="18" charset="2"/>
              </a:rPr>
              <a:t>, </a:t>
            </a:r>
            <a:r>
              <a:rPr lang="en-US" altLang="zh-TW" sz="2400" b="1" i="1">
                <a:latin typeface="Times New Roman" pitchFamily="18" charset="0"/>
                <a:ea typeface="Times New Roman" pitchFamily="18" charset="0"/>
                <a:sym typeface="Symbol" pitchFamily="18" charset="2"/>
              </a:rPr>
              <a:t>c </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A</a:t>
            </a:r>
            <a:r>
              <a:rPr lang="en-US" altLang="zh-TW" sz="2400" b="1">
                <a:latin typeface="Times New Roman" pitchFamily="18" charset="0"/>
                <a:ea typeface="Times New Roman" pitchFamily="18" charset="0"/>
                <a:sym typeface="Symbol" pitchFamily="18" charset="2"/>
              </a:rPr>
              <a:t>,</a:t>
            </a:r>
            <a:r>
              <a:rPr lang="en-US" altLang="zh-TW" sz="2400">
                <a:latin typeface="Times New Roman" pitchFamily="18" charset="0"/>
                <a:ea typeface="Times New Roman" pitchFamily="18" charset="0"/>
              </a:rPr>
              <a:t> </a:t>
            </a:r>
            <a:r>
              <a:rPr lang="en-US" altLang="zh-TW" sz="2400" b="1">
                <a:latin typeface="Times New Roman" pitchFamily="18" charset="0"/>
                <a:ea typeface="Times New Roman" pitchFamily="18" charset="0"/>
              </a:rPr>
              <a:t>(</a:t>
            </a:r>
            <a:r>
              <a:rPr lang="en-US" altLang="zh-TW" sz="2400" b="1" i="1">
                <a:latin typeface="Times New Roman" pitchFamily="18" charset="0"/>
                <a:ea typeface="Times New Roman" pitchFamily="18" charset="0"/>
              </a:rPr>
              <a:t>a</a:t>
            </a:r>
            <a:r>
              <a:rPr lang="en-US" altLang="zh-TW" sz="2400" b="1">
                <a:latin typeface="Times New Roman" pitchFamily="18" charset="0"/>
                <a:ea typeface="Times New Roman" pitchFamily="18" charset="0"/>
              </a:rPr>
              <a:t>, </a:t>
            </a:r>
            <a:r>
              <a:rPr lang="en-US" altLang="zh-TW" sz="2400" b="1" i="1">
                <a:latin typeface="Times New Roman" pitchFamily="18" charset="0"/>
                <a:ea typeface="Times New Roman" pitchFamily="18" charset="0"/>
              </a:rPr>
              <a:t>b</a:t>
            </a:r>
            <a:r>
              <a:rPr lang="en-US" altLang="zh-TW" sz="2400" b="1">
                <a:latin typeface="Times New Roman" pitchFamily="18" charset="0"/>
                <a:ea typeface="Times New Roman" pitchFamily="18" charset="0"/>
              </a:rPr>
              <a:t>)</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and </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b</a:t>
            </a:r>
            <a:r>
              <a:rPr lang="en-US" altLang="zh-TW" sz="2400" b="1">
                <a:latin typeface="Times New Roman" pitchFamily="18" charset="0"/>
                <a:ea typeface="Times New Roman" pitchFamily="18" charset="0"/>
                <a:sym typeface="Symbol" pitchFamily="18" charset="2"/>
              </a:rPr>
              <a:t>, </a:t>
            </a:r>
            <a:r>
              <a:rPr lang="en-US" altLang="zh-TW" sz="2400" b="1" i="1">
                <a:latin typeface="Times New Roman" pitchFamily="18" charset="0"/>
                <a:ea typeface="Times New Roman" pitchFamily="18" charset="0"/>
                <a:sym typeface="Symbol" pitchFamily="18" charset="2"/>
              </a:rPr>
              <a:t>c</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 </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a</a:t>
            </a:r>
            <a:r>
              <a:rPr lang="en-US" altLang="zh-TW" sz="2400" b="1">
                <a:latin typeface="Times New Roman" pitchFamily="18" charset="0"/>
                <a:ea typeface="Times New Roman" pitchFamily="18" charset="0"/>
                <a:sym typeface="Symbol" pitchFamily="18" charset="2"/>
              </a:rPr>
              <a:t>, </a:t>
            </a:r>
            <a:r>
              <a:rPr lang="en-US" altLang="zh-TW" sz="2400" b="1" i="1">
                <a:latin typeface="Times New Roman" pitchFamily="18" charset="0"/>
                <a:ea typeface="Times New Roman" pitchFamily="18" charset="0"/>
                <a:sym typeface="Symbol" pitchFamily="18" charset="2"/>
              </a:rPr>
              <a:t>c</a:t>
            </a:r>
            <a:r>
              <a:rPr lang="en-US" altLang="zh-TW" sz="2400" b="1">
                <a:latin typeface="Times New Roman" pitchFamily="18" charset="0"/>
                <a:ea typeface="Times New Roman" pitchFamily="18" charset="0"/>
                <a:sym typeface="Symbol" pitchFamily="18" charset="2"/>
              </a:rPr>
              <a:t>)</a:t>
            </a:r>
            <a:r>
              <a:rPr lang="en-US" altLang="zh-TW" sz="2400" b="1"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.This means:</a:t>
            </a:r>
            <a:endParaRPr lang="en-US" altLang="en-US" sz="2400">
              <a:latin typeface="Times New Roman" pitchFamily="18" charset="0"/>
              <a:ea typeface="Times New Roman" pitchFamily="18" charset="0"/>
              <a:sym typeface="Symbol" pitchFamily="18" charset="2"/>
            </a:endParaRPr>
          </a:p>
        </p:txBody>
      </p:sp>
      <p:sp>
        <p:nvSpPr>
          <p:cNvPr id="53251" name="Text Box 38" title=""/>
          <p:cNvSpPr txBox="1"/>
          <p:nvPr/>
        </p:nvSpPr>
        <p:spPr>
          <a:xfrm>
            <a:off x="3946525" y="3897313"/>
            <a:ext cx="585788" cy="57943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3200">
                <a:sym typeface="Symbol" pitchFamily="18" charset="2"/>
              </a:rPr>
              <a:t></a:t>
            </a:r>
            <a:endParaRPr lang="en-US" altLang="zh-TW" sz="3200">
              <a:sym typeface="Symbol" pitchFamily="18" charset="2"/>
            </a:endParaRPr>
          </a:p>
        </p:txBody>
      </p:sp>
      <p:cxnSp>
        <p:nvCxnSpPr>
          <p:cNvPr id="53252" name="Line 39" title=""/>
          <p:cNvCxnSpPr/>
          <p:nvPr/>
        </p:nvCxnSpPr>
        <p:spPr>
          <a:xfrm flipH="1" flipV="1">
            <a:off x="5562600" y="3657600"/>
            <a:ext cx="1524000" cy="1219200"/>
          </a:xfrm>
          <a:prstGeom prst="line">
            <a:avLst/>
          </a:prstGeom>
          <a:noFill/>
          <a:ln w="25400">
            <a:solidFill>
              <a:srgbClr val="FF0000"/>
            </a:solidFill>
            <a:miter lim="800000"/>
            <a:headEnd type="triangle" w="lg" len="lg"/>
          </a:ln>
        </p:spPr>
      </p:cxnSp>
      <p:cxnSp>
        <p:nvCxnSpPr>
          <p:cNvPr id="53253" name="Line 42" title=""/>
          <p:cNvCxnSpPr/>
          <p:nvPr/>
        </p:nvCxnSpPr>
        <p:spPr>
          <a:xfrm flipH="1" flipV="1">
            <a:off x="5486400" y="3657600"/>
            <a:ext cx="0" cy="1143000"/>
          </a:xfrm>
          <a:prstGeom prst="line">
            <a:avLst/>
          </a:prstGeom>
          <a:noFill/>
          <a:ln w="25400">
            <a:solidFill>
              <a:srgbClr val="FF0000"/>
            </a:solidFill>
            <a:miter lim="800000"/>
            <a:headEnd type="triangle" w="lg" len="lg"/>
          </a:ln>
        </p:spPr>
      </p:cxnSp>
      <p:cxnSp>
        <p:nvCxnSpPr>
          <p:cNvPr id="53254" name="Line 43" title=""/>
          <p:cNvCxnSpPr/>
          <p:nvPr/>
        </p:nvCxnSpPr>
        <p:spPr>
          <a:xfrm flipV="1">
            <a:off x="5562600" y="3657600"/>
            <a:ext cx="1524000" cy="1219200"/>
          </a:xfrm>
          <a:prstGeom prst="line">
            <a:avLst/>
          </a:prstGeom>
          <a:noFill/>
          <a:ln w="25400">
            <a:solidFill>
              <a:srgbClr val="FF0000"/>
            </a:solidFill>
            <a:miter lim="800000"/>
            <a:headEnd type="triangle" w="lg" len="lg"/>
          </a:ln>
        </p:spPr>
      </p:cxnSp>
      <p:grpSp>
        <p:nvGrpSpPr>
          <p:cNvPr id="53255" name="群組 38" title=""/>
          <p:cNvGrpSpPr/>
          <p:nvPr/>
        </p:nvGrpSpPr>
        <p:grpSpPr>
          <a:xfrm>
            <a:off x="1143000" y="2973388"/>
            <a:ext cx="2225675" cy="2513012"/>
            <a:chOff x="1143000" y="2973388"/>
            <a:chExt cx="2225675" cy="2513012"/>
          </a:xfrm>
        </p:grpSpPr>
        <p:sp>
          <p:nvSpPr>
            <p:cNvPr id="53268" name="Oval 7" title=""/>
            <p:cNvSpPr>
              <a:spLocks noChangeAspect="1"/>
            </p:cNvSpPr>
            <p:nvPr/>
          </p:nvSpPr>
          <p:spPr>
            <a:xfrm>
              <a:off x="1295400" y="34290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3269" name="Text Box 11" title=""/>
            <p:cNvSpPr txBox="1"/>
            <p:nvPr/>
          </p:nvSpPr>
          <p:spPr>
            <a:xfrm>
              <a:off x="1143000" y="2973388"/>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endParaRPr lang="en-US" altLang="zh-TW" i="1"/>
            </a:p>
          </p:txBody>
        </p:sp>
        <p:sp>
          <p:nvSpPr>
            <p:cNvPr id="53270" name="Text Box 12" title=""/>
            <p:cNvSpPr txBox="1"/>
            <p:nvPr/>
          </p:nvSpPr>
          <p:spPr>
            <a:xfrm>
              <a:off x="3032125" y="3013075"/>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b</a:t>
              </a:r>
              <a:endParaRPr lang="en-US" altLang="zh-TW" i="1"/>
            </a:p>
          </p:txBody>
        </p:sp>
        <p:sp>
          <p:nvSpPr>
            <p:cNvPr id="53271" name="Text Box 13" title=""/>
            <p:cNvSpPr txBox="1"/>
            <p:nvPr/>
          </p:nvSpPr>
          <p:spPr>
            <a:xfrm>
              <a:off x="1143000" y="5029200"/>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d</a:t>
              </a:r>
              <a:endParaRPr lang="en-US" altLang="zh-TW" i="1"/>
            </a:p>
          </p:txBody>
        </p:sp>
        <p:cxnSp>
          <p:nvCxnSpPr>
            <p:cNvPr id="53272" name="Line 18" title=""/>
            <p:cNvCxnSpPr/>
            <p:nvPr/>
          </p:nvCxnSpPr>
          <p:spPr>
            <a:xfrm flipH="1">
              <a:off x="3048000" y="3581400"/>
              <a:ext cx="0" cy="1219200"/>
            </a:xfrm>
            <a:prstGeom prst="line">
              <a:avLst/>
            </a:prstGeom>
            <a:noFill/>
            <a:ln w="25400">
              <a:solidFill>
                <a:schemeClr val="tx1"/>
              </a:solidFill>
              <a:miter lim="800000"/>
              <a:tailEnd type="triangle" w="lg" len="lg"/>
            </a:ln>
          </p:spPr>
        </p:cxnSp>
        <p:cxnSp>
          <p:nvCxnSpPr>
            <p:cNvPr id="53273" name="Line 23" title=""/>
            <p:cNvCxnSpPr/>
            <p:nvPr/>
          </p:nvCxnSpPr>
          <p:spPr>
            <a:xfrm flipH="1">
              <a:off x="1447800" y="3505200"/>
              <a:ext cx="1447800" cy="0"/>
            </a:xfrm>
            <a:prstGeom prst="line">
              <a:avLst/>
            </a:prstGeom>
            <a:noFill/>
            <a:ln w="25400">
              <a:solidFill>
                <a:schemeClr val="tx1"/>
              </a:solidFill>
              <a:miter lim="800000"/>
              <a:headEnd type="triangle" w="lg" len="lg"/>
            </a:ln>
          </p:spPr>
        </p:cxnSp>
        <p:sp>
          <p:nvSpPr>
            <p:cNvPr id="53274" name="Text Box 27" title=""/>
            <p:cNvSpPr txBox="1"/>
            <p:nvPr/>
          </p:nvSpPr>
          <p:spPr>
            <a:xfrm>
              <a:off x="2819400" y="5029200"/>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c</a:t>
              </a:r>
              <a:endParaRPr lang="en-US" altLang="zh-TW" i="1"/>
            </a:p>
          </p:txBody>
        </p:sp>
        <p:cxnSp>
          <p:nvCxnSpPr>
            <p:cNvPr id="53275" name="Line 40" title=""/>
            <p:cNvCxnSpPr/>
            <p:nvPr/>
          </p:nvCxnSpPr>
          <p:spPr>
            <a:xfrm flipH="1">
              <a:off x="1447800" y="4953000"/>
              <a:ext cx="1524000" cy="0"/>
            </a:xfrm>
            <a:prstGeom prst="line">
              <a:avLst/>
            </a:prstGeom>
            <a:noFill/>
            <a:ln w="19050">
              <a:solidFill>
                <a:schemeClr val="tx1"/>
              </a:solidFill>
              <a:miter lim="800000"/>
              <a:tailEnd type="triangle" w="lg" len="lg"/>
            </a:ln>
          </p:spPr>
        </p:cxnSp>
        <p:sp>
          <p:nvSpPr>
            <p:cNvPr id="53276" name="Oval 7" title=""/>
            <p:cNvSpPr>
              <a:spLocks noChangeAspect="1"/>
            </p:cNvSpPr>
            <p:nvPr/>
          </p:nvSpPr>
          <p:spPr>
            <a:xfrm>
              <a:off x="2971800" y="34290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3277" name="Oval 7" title=""/>
            <p:cNvSpPr>
              <a:spLocks noChangeAspect="1"/>
            </p:cNvSpPr>
            <p:nvPr/>
          </p:nvSpPr>
          <p:spPr>
            <a:xfrm>
              <a:off x="2971800" y="48768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3278" name="Oval 7" title=""/>
            <p:cNvSpPr>
              <a:spLocks noChangeAspect="1"/>
            </p:cNvSpPr>
            <p:nvPr/>
          </p:nvSpPr>
          <p:spPr>
            <a:xfrm>
              <a:off x="1295400" y="48768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grpSp>
      <p:grpSp>
        <p:nvGrpSpPr>
          <p:cNvPr id="53256" name="群組 40" title=""/>
          <p:cNvGrpSpPr/>
          <p:nvPr/>
        </p:nvGrpSpPr>
        <p:grpSpPr>
          <a:xfrm>
            <a:off x="5334000" y="2973388"/>
            <a:ext cx="2225675" cy="2513012"/>
            <a:chOff x="5334000" y="2973388"/>
            <a:chExt cx="2225675" cy="2513012"/>
          </a:xfrm>
        </p:grpSpPr>
        <p:sp>
          <p:nvSpPr>
            <p:cNvPr id="53257" name="Text Box 31" title=""/>
            <p:cNvSpPr txBox="1"/>
            <p:nvPr/>
          </p:nvSpPr>
          <p:spPr>
            <a:xfrm>
              <a:off x="5334000" y="2973388"/>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endParaRPr lang="en-US" altLang="zh-TW" i="1"/>
            </a:p>
          </p:txBody>
        </p:sp>
        <p:sp>
          <p:nvSpPr>
            <p:cNvPr id="53258" name="Text Box 32" title=""/>
            <p:cNvSpPr txBox="1"/>
            <p:nvPr/>
          </p:nvSpPr>
          <p:spPr>
            <a:xfrm>
              <a:off x="7223125" y="3013075"/>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b</a:t>
              </a:r>
              <a:endParaRPr lang="en-US" altLang="zh-TW" i="1"/>
            </a:p>
          </p:txBody>
        </p:sp>
        <p:sp>
          <p:nvSpPr>
            <p:cNvPr id="53259" name="Text Box 33" title=""/>
            <p:cNvSpPr txBox="1"/>
            <p:nvPr/>
          </p:nvSpPr>
          <p:spPr>
            <a:xfrm>
              <a:off x="5334000" y="5029200"/>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d</a:t>
              </a:r>
              <a:endParaRPr lang="en-US" altLang="zh-TW" i="1"/>
            </a:p>
          </p:txBody>
        </p:sp>
        <p:cxnSp>
          <p:nvCxnSpPr>
            <p:cNvPr id="53260" name="Line 34" title=""/>
            <p:cNvCxnSpPr/>
            <p:nvPr/>
          </p:nvCxnSpPr>
          <p:spPr>
            <a:xfrm flipH="1">
              <a:off x="7162800" y="3657600"/>
              <a:ext cx="0" cy="1219200"/>
            </a:xfrm>
            <a:prstGeom prst="line">
              <a:avLst/>
            </a:prstGeom>
            <a:noFill/>
            <a:ln w="25400">
              <a:solidFill>
                <a:schemeClr val="tx1"/>
              </a:solidFill>
              <a:miter lim="800000"/>
              <a:tailEnd type="triangle" w="lg" len="lg"/>
            </a:ln>
          </p:spPr>
        </p:cxnSp>
        <p:cxnSp>
          <p:nvCxnSpPr>
            <p:cNvPr id="53261" name="Line 35" title=""/>
            <p:cNvCxnSpPr/>
            <p:nvPr/>
          </p:nvCxnSpPr>
          <p:spPr>
            <a:xfrm flipH="1">
              <a:off x="5562600" y="3581400"/>
              <a:ext cx="1447800" cy="0"/>
            </a:xfrm>
            <a:prstGeom prst="line">
              <a:avLst/>
            </a:prstGeom>
            <a:noFill/>
            <a:ln w="25400">
              <a:solidFill>
                <a:schemeClr val="tx1"/>
              </a:solidFill>
              <a:miter lim="800000"/>
              <a:headEnd type="triangle" w="lg" len="lg"/>
            </a:ln>
          </p:spPr>
        </p:cxnSp>
        <p:sp>
          <p:nvSpPr>
            <p:cNvPr id="53262" name="Text Box 37" title=""/>
            <p:cNvSpPr txBox="1"/>
            <p:nvPr/>
          </p:nvSpPr>
          <p:spPr>
            <a:xfrm>
              <a:off x="7010400" y="5029200"/>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c</a:t>
              </a:r>
              <a:endParaRPr lang="en-US" altLang="zh-TW" i="1"/>
            </a:p>
          </p:txBody>
        </p:sp>
        <p:cxnSp>
          <p:nvCxnSpPr>
            <p:cNvPr id="53263" name="Line 41" title=""/>
            <p:cNvCxnSpPr/>
            <p:nvPr/>
          </p:nvCxnSpPr>
          <p:spPr>
            <a:xfrm flipH="1">
              <a:off x="5638800" y="4953000"/>
              <a:ext cx="1447800" cy="0"/>
            </a:xfrm>
            <a:prstGeom prst="line">
              <a:avLst/>
            </a:prstGeom>
            <a:noFill/>
            <a:ln w="19050">
              <a:solidFill>
                <a:schemeClr val="tx1"/>
              </a:solidFill>
              <a:miter lim="800000"/>
              <a:tailEnd type="triangle" w="lg" len="lg"/>
            </a:ln>
          </p:spPr>
        </p:cxnSp>
        <p:sp>
          <p:nvSpPr>
            <p:cNvPr id="53264" name="Oval 7" title=""/>
            <p:cNvSpPr>
              <a:spLocks noChangeAspect="1"/>
            </p:cNvSpPr>
            <p:nvPr/>
          </p:nvSpPr>
          <p:spPr>
            <a:xfrm>
              <a:off x="5410200" y="35052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3265" name="Oval 7" title=""/>
            <p:cNvSpPr>
              <a:spLocks noChangeAspect="1"/>
            </p:cNvSpPr>
            <p:nvPr/>
          </p:nvSpPr>
          <p:spPr>
            <a:xfrm>
              <a:off x="7086600" y="35052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3266" name="Oval 7" title=""/>
            <p:cNvSpPr>
              <a:spLocks noChangeAspect="1"/>
            </p:cNvSpPr>
            <p:nvPr/>
          </p:nvSpPr>
          <p:spPr>
            <a:xfrm>
              <a:off x="7086600" y="48768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sp>
          <p:nvSpPr>
            <p:cNvPr id="53267" name="Oval 7" title=""/>
            <p:cNvSpPr>
              <a:spLocks noChangeAspect="1"/>
            </p:cNvSpPr>
            <p:nvPr/>
          </p:nvSpPr>
          <p:spPr>
            <a:xfrm>
              <a:off x="5410200" y="4876800"/>
              <a:ext cx="137160" cy="13716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ctr" eaLnBrk="1" hangingPunct="1"/>
              <a:endParaRPr lang="zh-TW" altLang="zh-TW"/>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53255"/>
                                        </p:tgtEl>
                                        <p:attrNameLst>
                                          <p:attrName>style.visibility</p:attrName>
                                        </p:attrNameLst>
                                      </p:cBhvr>
                                      <p:to>
                                        <p:strVal val="visible"/>
                                      </p:to>
                                    </p:set>
                                    <p:anim calcmode="lin" valueType="num">
                                      <p:cBhvr additive="base">
                                        <p:cTn id="7" dur="500" fill="hold"/>
                                        <p:tgtEl>
                                          <p:spTgt spid="53255"/>
                                        </p:tgtEl>
                                        <p:attrNameLst>
                                          <p:attrName>ppt_x</p:attrName>
                                        </p:attrNameLst>
                                      </p:cBhvr>
                                      <p:tavLst>
                                        <p:tav tm="0">
                                          <p:val>
                                            <p:strVal val="#ppt_x"/>
                                          </p:val>
                                        </p:tav>
                                        <p:tav tm="100000">
                                          <p:val>
                                            <p:strVal val="#ppt_x"/>
                                          </p:val>
                                        </p:tav>
                                      </p:tavLst>
                                    </p:anim>
                                    <p:anim calcmode="lin" valueType="num">
                                      <p:cBhvr additive="base">
                                        <p:cTn id="8" dur="500" fill="hold"/>
                                        <p:tgtEl>
                                          <p:spTgt spid="532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53251"/>
                                        </p:tgtEl>
                                        <p:attrNameLst>
                                          <p:attrName>style.visibility</p:attrName>
                                        </p:attrNameLst>
                                      </p:cBhvr>
                                      <p:to>
                                        <p:strVal val="visible"/>
                                      </p:to>
                                    </p:set>
                                    <p:anim calcmode="lin" valueType="num">
                                      <p:cBhvr additive="base">
                                        <p:cTn id="13" dur="500" fill="hold"/>
                                        <p:tgtEl>
                                          <p:spTgt spid="53251"/>
                                        </p:tgtEl>
                                        <p:attrNameLst>
                                          <p:attrName>ppt_x</p:attrName>
                                        </p:attrNameLst>
                                      </p:cBhvr>
                                      <p:tavLst>
                                        <p:tav tm="0">
                                          <p:val>
                                            <p:strVal val="#ppt_x"/>
                                          </p:val>
                                        </p:tav>
                                        <p:tav tm="100000">
                                          <p:val>
                                            <p:strVal val="#ppt_x"/>
                                          </p:val>
                                        </p:tav>
                                      </p:tavLst>
                                    </p:anim>
                                    <p:anim calcmode="lin" valueType="num">
                                      <p:cBhvr additive="base">
                                        <p:cTn id="14" dur="500" fill="hold"/>
                                        <p:tgtEl>
                                          <p:spTgt spid="5325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nodeType="clickEffect">
                                  <p:stCondLst>
                                    <p:cond delay="0"/>
                                  </p:stCondLst>
                                  <p:childTnLst>
                                    <p:set>
                                      <p:cBhvr>
                                        <p:cTn id="18" dur="1" fill="hold">
                                          <p:stCondLst>
                                            <p:cond delay="0"/>
                                          </p:stCondLst>
                                        </p:cTn>
                                        <p:tgtEl>
                                          <p:spTgt spid="53256"/>
                                        </p:tgtEl>
                                        <p:attrNameLst>
                                          <p:attrName>style.visibility</p:attrName>
                                        </p:attrNameLst>
                                      </p:cBhvr>
                                      <p:to>
                                        <p:strVal val="visible"/>
                                      </p:to>
                                    </p:set>
                                    <p:anim calcmode="lin" valueType="num">
                                      <p:cBhvr additive="base">
                                        <p:cTn id="19" dur="500" fill="hold"/>
                                        <p:tgtEl>
                                          <p:spTgt spid="53256"/>
                                        </p:tgtEl>
                                        <p:attrNameLst>
                                          <p:attrName>ppt_x</p:attrName>
                                        </p:attrNameLst>
                                      </p:cBhvr>
                                      <p:tavLst>
                                        <p:tav tm="0">
                                          <p:val>
                                            <p:strVal val="#ppt_x"/>
                                          </p:val>
                                        </p:tav>
                                        <p:tav tm="100000">
                                          <p:val>
                                            <p:strVal val="#ppt_x"/>
                                          </p:val>
                                        </p:tav>
                                      </p:tavLst>
                                    </p:anim>
                                    <p:anim calcmode="lin" valueType="num">
                                      <p:cBhvr additive="base">
                                        <p:cTn id="20" dur="500" fill="hold"/>
                                        <p:tgtEl>
                                          <p:spTgt spid="5325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dur="500" fill="hold" nodeType="clickEffect">
                                  <p:stCondLst>
                                    <p:cond delay="0"/>
                                  </p:stCondLst>
                                  <p:childTnLst>
                                    <p:set>
                                      <p:cBhvr>
                                        <p:cTn id="24" dur="1" fill="hold">
                                          <p:stCondLst>
                                            <p:cond delay="0"/>
                                          </p:stCondLst>
                                        </p:cTn>
                                        <p:tgtEl>
                                          <p:spTgt spid="53252"/>
                                        </p:tgtEl>
                                        <p:attrNameLst>
                                          <p:attrName>style.visibility</p:attrName>
                                        </p:attrNameLst>
                                      </p:cBhvr>
                                      <p:to>
                                        <p:strVal val="visible"/>
                                      </p:to>
                                    </p:set>
                                    <p:anim calcmode="lin" valueType="num">
                                      <p:cBhvr additive="base">
                                        <p:cTn id="25" dur="500" fill="hold"/>
                                        <p:tgtEl>
                                          <p:spTgt spid="53252"/>
                                        </p:tgtEl>
                                        <p:attrNameLst>
                                          <p:attrName>ppt_x</p:attrName>
                                        </p:attrNameLst>
                                      </p:cBhvr>
                                      <p:tavLst>
                                        <p:tav tm="0">
                                          <p:val>
                                            <p:strVal val="#ppt_x"/>
                                          </p:val>
                                        </p:tav>
                                        <p:tav tm="100000">
                                          <p:val>
                                            <p:strVal val="#ppt_x"/>
                                          </p:val>
                                        </p:tav>
                                      </p:tavLst>
                                    </p:anim>
                                    <p:anim calcmode="lin" valueType="num">
                                      <p:cBhvr additive="base">
                                        <p:cTn id="26"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dur="500" fill="hold" nodeType="clickEffect">
                                  <p:stCondLst>
                                    <p:cond delay="0"/>
                                  </p:stCondLst>
                                  <p:childTnLst>
                                    <p:set>
                                      <p:cBhvr>
                                        <p:cTn id="30" dur="1" fill="hold">
                                          <p:stCondLst>
                                            <p:cond delay="0"/>
                                          </p:stCondLst>
                                        </p:cTn>
                                        <p:tgtEl>
                                          <p:spTgt spid="53254"/>
                                        </p:tgtEl>
                                        <p:attrNameLst>
                                          <p:attrName>style.visibility</p:attrName>
                                        </p:attrNameLst>
                                      </p:cBhvr>
                                      <p:to>
                                        <p:strVal val="visible"/>
                                      </p:to>
                                    </p:set>
                                    <p:anim calcmode="lin" valueType="num">
                                      <p:cBhvr additive="base">
                                        <p:cTn id="31" dur="500" fill="hold"/>
                                        <p:tgtEl>
                                          <p:spTgt spid="53254"/>
                                        </p:tgtEl>
                                        <p:attrNameLst>
                                          <p:attrName>ppt_x</p:attrName>
                                        </p:attrNameLst>
                                      </p:cBhvr>
                                      <p:tavLst>
                                        <p:tav tm="0">
                                          <p:val>
                                            <p:strVal val="#ppt_x"/>
                                          </p:val>
                                        </p:tav>
                                        <p:tav tm="100000">
                                          <p:val>
                                            <p:strVal val="#ppt_x"/>
                                          </p:val>
                                        </p:tav>
                                      </p:tavLst>
                                    </p:anim>
                                    <p:anim calcmode="lin" valueType="num">
                                      <p:cBhvr additive="base">
                                        <p:cTn id="32"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dur="500" fill="hold" nodeType="clickEffect">
                                  <p:stCondLst>
                                    <p:cond delay="0"/>
                                  </p:stCondLst>
                                  <p:childTnLst>
                                    <p:set>
                                      <p:cBhvr>
                                        <p:cTn id="36" dur="1" fill="hold">
                                          <p:stCondLst>
                                            <p:cond delay="0"/>
                                          </p:stCondLst>
                                        </p:cTn>
                                        <p:tgtEl>
                                          <p:spTgt spid="53253"/>
                                        </p:tgtEl>
                                        <p:attrNameLst>
                                          <p:attrName>style.visibility</p:attrName>
                                        </p:attrNameLst>
                                      </p:cBhvr>
                                      <p:to>
                                        <p:strVal val="visible"/>
                                      </p:to>
                                    </p:set>
                                    <p:anim calcmode="lin" valueType="num">
                                      <p:cBhvr additive="base">
                                        <p:cTn id="37" dur="500" fill="hold"/>
                                        <p:tgtEl>
                                          <p:spTgt spid="53253"/>
                                        </p:tgtEl>
                                        <p:attrNameLst>
                                          <p:attrName>ppt_x</p:attrName>
                                        </p:attrNameLst>
                                      </p:cBhvr>
                                      <p:tavLst>
                                        <p:tav tm="0">
                                          <p:val>
                                            <p:strVal val="#ppt_x"/>
                                          </p:val>
                                        </p:tav>
                                        <p:tav tm="100000">
                                          <p:val>
                                            <p:strVal val="#ppt_x"/>
                                          </p:val>
                                        </p:tav>
                                      </p:tavLst>
                                    </p:anim>
                                    <p:anim calcmode="lin" valueType="num">
                                      <p:cBhvr additive="base">
                                        <p:cTn id="38" dur="500" fill="hold"/>
                                        <p:tgtEl>
                                          <p:spTgt spid="53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Lst>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4274" name="Rectangle 3" title=""/>
          <p:cNvSpPr>
            <a:spLocks noGrp="1"/>
          </p:cNvSpPr>
          <p:nvPr>
            <p:ph idx="1"/>
          </p:nvPr>
        </p:nvSpPr>
        <p:spPr>
          <a:xfrm>
            <a:off x="0" y="762000"/>
            <a:ext cx="8915400" cy="13716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buFont typeface="Wingdings" pitchFamily="2" charset="2"/>
              <a:buNone/>
            </a:pPr>
            <a:r>
              <a:rPr lang="en-US" altLang="zh-TW" sz="2400" b="1">
                <a:solidFill>
                  <a:srgbClr val="008000"/>
                </a:solidFill>
                <a:latin typeface="Times New Roman" pitchFamily="18" charset="0"/>
                <a:ea typeface="Times New Roman" pitchFamily="18" charset="0"/>
              </a:rPr>
              <a:t>Example 10.</a:t>
            </a:r>
            <a:r>
              <a:rPr lang="en-US" altLang="zh-TW" sz="2400">
                <a:latin typeface="Times New Roman" pitchFamily="18" charset="0"/>
                <a:ea typeface="Times New Roman" pitchFamily="18" charset="0"/>
              </a:rPr>
              <a:t>  Determine whether the relations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 and </a:t>
            </a:r>
            <a:r>
              <a:rPr lang="en-US" altLang="zh-TW" sz="2400" i="1">
                <a:latin typeface="Times New Roman" pitchFamily="18" charset="0"/>
                <a:ea typeface="Times New Roman" pitchFamily="18" charset="0"/>
              </a:rPr>
              <a:t>S</a:t>
            </a:r>
            <a:r>
              <a:rPr lang="en-US" altLang="zh-TW" sz="2400">
                <a:latin typeface="Times New Roman" pitchFamily="18" charset="0"/>
                <a:ea typeface="Times New Roman" pitchFamily="18" charset="0"/>
              </a:rPr>
              <a:t> are reflexive, symmetric, antisymmetric, and/or </a:t>
            </a:r>
            <a:r>
              <a:rPr lang="en-US" altLang="zh-TW" sz="2400" u="sng">
                <a:solidFill>
                  <a:srgbClr val="0066FF"/>
                </a:solidFill>
                <a:latin typeface="Times New Roman" pitchFamily="18" charset="0"/>
                <a:ea typeface="Times New Roman" pitchFamily="18" charset="0"/>
              </a:rPr>
              <a:t>transitive</a:t>
            </a:r>
            <a:endParaRPr lang="en-US" altLang="zh-TW" sz="2400" u="sng">
              <a:solidFill>
                <a:srgbClr val="0066FF"/>
              </a:solidFill>
              <a:latin typeface="Times New Roman" pitchFamily="18" charset="0"/>
              <a:ea typeface="Times New Roman" pitchFamily="18" charset="0"/>
            </a:endParaRPr>
          </a:p>
        </p:txBody>
      </p:sp>
      <p:sp>
        <p:nvSpPr>
          <p:cNvPr id="54275" name="Text Box 4" title=""/>
          <p:cNvSpPr txBox="1"/>
          <p:nvPr/>
        </p:nvSpPr>
        <p:spPr>
          <a:xfrm>
            <a:off x="0" y="2057400"/>
            <a:ext cx="850900" cy="46196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b="1">
                <a:solidFill>
                  <a:srgbClr val="008000"/>
                </a:solidFill>
              </a:rPr>
              <a:t>Sol :</a:t>
            </a:r>
            <a:r>
              <a:rPr lang="en-US" altLang="zh-TW"/>
              <a:t> </a:t>
            </a:r>
            <a:endParaRPr lang="en-US" altLang="zh-TW"/>
          </a:p>
        </p:txBody>
      </p:sp>
      <p:sp>
        <p:nvSpPr>
          <p:cNvPr id="54276" name="Text Box 24" title=""/>
          <p:cNvSpPr txBox="1"/>
          <p:nvPr/>
        </p:nvSpPr>
        <p:spPr>
          <a:xfrm>
            <a:off x="233363" y="2924175"/>
            <a:ext cx="736600" cy="51911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i="1"/>
              <a:t>R</a:t>
            </a:r>
            <a:r>
              <a:rPr lang="en-US" altLang="zh-TW" sz="2800"/>
              <a:t> : </a:t>
            </a:r>
            <a:endParaRPr lang="en-US" altLang="zh-TW" sz="2800"/>
          </a:p>
        </p:txBody>
      </p:sp>
      <p:sp>
        <p:nvSpPr>
          <p:cNvPr id="54277" name="Text Box 96" title=""/>
          <p:cNvSpPr txBox="1"/>
          <p:nvPr/>
        </p:nvSpPr>
        <p:spPr>
          <a:xfrm>
            <a:off x="5562600" y="3505200"/>
            <a:ext cx="2743200" cy="19177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not reflexive,</a:t>
            </a:r>
            <a:endParaRPr lang="en-US" altLang="zh-TW"/>
          </a:p>
          <a:p>
            <a:pPr marL="0" lvl="0" indent="0" eaLnBrk="1" hangingPunct="1"/>
            <a:r>
              <a:rPr lang="en-US" altLang="zh-TW"/>
              <a:t>symmetric</a:t>
            </a:r>
            <a:endParaRPr lang="en-US" altLang="zh-TW"/>
          </a:p>
          <a:p>
            <a:pPr marL="0" lvl="0" indent="0" eaLnBrk="1" hangingPunct="1"/>
            <a:r>
              <a:rPr lang="en-US" altLang="zh-TW"/>
              <a:t>not antisymmetric</a:t>
            </a:r>
            <a:endParaRPr lang="en-US" altLang="zh-TW"/>
          </a:p>
          <a:p>
            <a:pPr marL="0" lvl="0" indent="0" eaLnBrk="1" hangingPunct="1"/>
            <a:r>
              <a:rPr lang="en-US" altLang="zh-TW"/>
              <a:t>not transitive</a:t>
            </a:r>
            <a:endParaRPr lang="en-US" altLang="zh-TW"/>
          </a:p>
          <a:p>
            <a:pPr marL="0" lvl="0" indent="0" eaLnBrk="1" hangingPunct="1"/>
            <a:r>
              <a:rPr lang="en-US" altLang="zh-TW"/>
              <a:t>(</a:t>
            </a:r>
            <a:r>
              <a:rPr lang="en-US" altLang="zh-TW" i="1"/>
              <a:t>b</a:t>
            </a:r>
            <a:r>
              <a:rPr lang="en-US" altLang="zh-TW"/>
              <a:t>→</a:t>
            </a:r>
            <a:r>
              <a:rPr lang="en-US" altLang="zh-TW" i="1"/>
              <a:t>a</a:t>
            </a:r>
            <a:r>
              <a:rPr lang="en-US" altLang="zh-TW"/>
              <a:t>, </a:t>
            </a:r>
            <a:r>
              <a:rPr lang="en-US" altLang="zh-TW" i="1"/>
              <a:t>a</a:t>
            </a:r>
            <a:r>
              <a:rPr lang="en-US" altLang="zh-TW"/>
              <a:t>→</a:t>
            </a:r>
            <a:r>
              <a:rPr lang="en-US" altLang="zh-TW" i="1"/>
              <a:t>c</a:t>
            </a:r>
            <a:r>
              <a:rPr lang="en-US" altLang="zh-TW"/>
              <a:t>,  </a:t>
            </a:r>
            <a:r>
              <a:rPr lang="en-US" altLang="zh-TW" i="1"/>
              <a:t>b</a:t>
            </a:r>
            <a:r>
              <a:rPr lang="en-US" altLang="zh-TW"/>
              <a:t>→</a:t>
            </a:r>
            <a:r>
              <a:rPr lang="en-US" altLang="zh-TW" i="1"/>
              <a:t>c</a:t>
            </a:r>
            <a:r>
              <a:rPr lang="en-US" altLang="zh-TW"/>
              <a:t>)</a:t>
            </a:r>
            <a:endParaRPr lang="en-US" altLang="zh-TW"/>
          </a:p>
        </p:txBody>
      </p:sp>
      <p:cxnSp>
        <p:nvCxnSpPr>
          <p:cNvPr id="54278" name="Line 111" title=""/>
          <p:cNvCxnSpPr/>
          <p:nvPr/>
        </p:nvCxnSpPr>
        <p:spPr>
          <a:xfrm flipH="1">
            <a:off x="7620000" y="5105400"/>
            <a:ext cx="76200" cy="228600"/>
          </a:xfrm>
          <a:prstGeom prst="line">
            <a:avLst/>
          </a:prstGeom>
          <a:noFill/>
          <a:ln>
            <a:solidFill>
              <a:schemeClr val="tx1"/>
            </a:solidFill>
            <a:miter lim="800000"/>
          </a:ln>
        </p:spPr>
      </p:cxnSp>
      <p:grpSp>
        <p:nvGrpSpPr>
          <p:cNvPr id="54279" name="群組 51" title=""/>
          <p:cNvGrpSpPr/>
          <p:nvPr/>
        </p:nvGrpSpPr>
        <p:grpSpPr>
          <a:xfrm>
            <a:off x="-609600" y="2819400"/>
            <a:ext cx="4022725" cy="3392488"/>
            <a:chOff x="-366983" y="2677652"/>
            <a:chExt cx="4023096" cy="3392568"/>
          </a:xfrm>
        </p:grpSpPr>
        <p:sp>
          <p:nvSpPr>
            <p:cNvPr id="54299" name="Oval 5" title=""/>
            <p:cNvSpPr/>
            <p:nvPr/>
          </p:nvSpPr>
          <p:spPr>
            <a:xfrm>
              <a:off x="1522413" y="2971800"/>
              <a:ext cx="152400" cy="1524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cxnSp>
          <p:nvCxnSpPr>
            <p:cNvPr id="54300" name="Line 8" title=""/>
            <p:cNvCxnSpPr/>
            <p:nvPr/>
          </p:nvCxnSpPr>
          <p:spPr>
            <a:xfrm flipH="1">
              <a:off x="838200" y="3124200"/>
              <a:ext cx="762000" cy="1905000"/>
            </a:xfrm>
            <a:prstGeom prst="line">
              <a:avLst/>
            </a:prstGeom>
            <a:noFill/>
            <a:ln>
              <a:solidFill>
                <a:schemeClr val="tx1"/>
              </a:solidFill>
              <a:miter lim="800000"/>
              <a:tailEnd type="triangle" w="lg" len="lg"/>
            </a:ln>
          </p:spPr>
        </p:cxnSp>
        <p:cxnSp>
          <p:nvCxnSpPr>
            <p:cNvPr id="54301" name="Line 11" title=""/>
            <p:cNvCxnSpPr/>
            <p:nvPr/>
          </p:nvCxnSpPr>
          <p:spPr>
            <a:xfrm>
              <a:off x="1676400" y="3124200"/>
              <a:ext cx="762000" cy="1905000"/>
            </a:xfrm>
            <a:prstGeom prst="line">
              <a:avLst/>
            </a:prstGeom>
            <a:noFill/>
            <a:ln>
              <a:solidFill>
                <a:schemeClr val="tx1"/>
              </a:solidFill>
              <a:miter lim="800000"/>
              <a:headEnd type="triangle" w="lg" len="lg"/>
            </a:ln>
          </p:spPr>
        </p:cxnSp>
        <p:sp>
          <p:nvSpPr>
            <p:cNvPr id="54302" name="Arc 20" title=""/>
            <p:cNvSpPr/>
            <p:nvPr/>
          </p:nvSpPr>
          <p:spPr>
            <a:xfrm rot="5160000" flipV="1">
              <a:off x="2476746" y="4939418"/>
              <a:ext cx="333479" cy="365414"/>
            </a:xfrm>
            <a:custGeom>
              <a:gdLst>
                <a:gd name="GT0" fmla="+- l w 0"/>
                <a:gd name="GT1" fmla="+- t h 0"/>
              </a:gdLst>
              <a:cxnLst>
                <a:cxn ang="0">
                  <a:pos x="2147483647" y="0"/>
                </a:cxn>
                <a:cxn ang="0">
                  <a:pos x="2147483647" y="2147483647"/>
                </a:cxn>
                <a:cxn ang="0">
                  <a:pos x="2147483647" y="2147483647"/>
                </a:cxn>
              </a:cxnLst>
              <a:rect l="l" t="t" r="GT0" b="GT1"/>
              <a:pathLst>
                <a:path w="43200" h="41647" fill="none">
                  <a:moveTo>
                    <a:pt x="29642" y="-1"/>
                  </a:moveTo>
                  <a:cubicBezTo>
                    <a:pt x="37832" y="3285"/>
                    <a:pt x="43200" y="11222"/>
                    <a:pt x="43200" y="20047"/>
                  </a:cubicBezTo>
                  <a:cubicBezTo>
                    <a:pt x="43200" y="31976"/>
                    <a:pt x="33529" y="41647"/>
                    <a:pt x="21600" y="41647"/>
                  </a:cubicBezTo>
                  <a:cubicBezTo>
                    <a:pt x="9670" y="41647"/>
                    <a:pt x="0" y="31976"/>
                    <a:pt x="0" y="20047"/>
                  </a:cubicBezTo>
                  <a:cubicBezTo>
                    <a:pt x="-1" y="14865"/>
                    <a:pt x="1862" y="9857"/>
                    <a:pt x="5247" y="5935"/>
                  </a:cubicBezTo>
                </a:path>
                <a:path w="43200" h="41647" stroke="0">
                  <a:moveTo>
                    <a:pt x="29642" y="-1"/>
                  </a:moveTo>
                  <a:cubicBezTo>
                    <a:pt x="37832" y="3285"/>
                    <a:pt x="43200" y="11222"/>
                    <a:pt x="43200" y="20047"/>
                  </a:cubicBezTo>
                  <a:cubicBezTo>
                    <a:pt x="43200" y="31976"/>
                    <a:pt x="33529" y="41647"/>
                    <a:pt x="21600" y="41647"/>
                  </a:cubicBezTo>
                  <a:cubicBezTo>
                    <a:pt x="9670" y="41647"/>
                    <a:pt x="0" y="31976"/>
                    <a:pt x="0" y="20047"/>
                  </a:cubicBezTo>
                  <a:cubicBezTo>
                    <a:pt x="-1" y="14865"/>
                    <a:pt x="1862" y="9857"/>
                    <a:pt x="5247" y="5935"/>
                  </a:cubicBezTo>
                  <a:lnTo>
                    <a:pt x="21600" y="20047"/>
                  </a:lnTo>
                  <a:lnTo>
                    <a:pt x="29642" y="-1"/>
                  </a:lnTo>
                  <a:close/>
                </a:path>
              </a:pathLst>
            </a:custGeom>
            <a:noFill/>
            <a:ln>
              <a:solidFill>
                <a:schemeClr val="tx1"/>
              </a:solidFill>
              <a:round/>
              <a:tailEnd type="triangle" w="lg" len="lg"/>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indent="0"/>
            </a:p>
          </p:txBody>
        </p:sp>
        <p:sp>
          <p:nvSpPr>
            <p:cNvPr id="54303" name="Arc 22" title=""/>
            <p:cNvSpPr/>
            <p:nvPr/>
          </p:nvSpPr>
          <p:spPr>
            <a:xfrm rot="14760000" flipV="1">
              <a:off x="470105" y="4973883"/>
              <a:ext cx="368282" cy="359875"/>
            </a:xfrm>
            <a:custGeom>
              <a:gdLst>
                <a:gd name="GT0" fmla="+- l w 0"/>
                <a:gd name="GT1" fmla="+- t h 0"/>
              </a:gdLst>
              <a:cxnLst>
                <a:cxn ang="0">
                  <a:pos x="2147483647" y="0"/>
                </a:cxn>
                <a:cxn ang="0">
                  <a:pos x="2147483647" y="2147483647"/>
                </a:cxn>
                <a:cxn ang="0">
                  <a:pos x="2147483647" y="2147483647"/>
                </a:cxn>
              </a:cxnLst>
              <a:rect l="l" t="t" r="GT0" b="GT1"/>
              <a:pathLst>
                <a:path w="43200" h="41233" fill="none">
                  <a:moveTo>
                    <a:pt x="30606" y="0"/>
                  </a:moveTo>
                  <a:cubicBezTo>
                    <a:pt x="38280" y="3520"/>
                    <a:pt x="43200" y="11190"/>
                    <a:pt x="43200" y="19633"/>
                  </a:cubicBezTo>
                  <a:cubicBezTo>
                    <a:pt x="43200" y="31562"/>
                    <a:pt x="33529" y="41233"/>
                    <a:pt x="21600" y="41233"/>
                  </a:cubicBezTo>
                  <a:cubicBezTo>
                    <a:pt x="9670" y="41233"/>
                    <a:pt x="0" y="31562"/>
                    <a:pt x="0" y="19633"/>
                  </a:cubicBezTo>
                  <a:cubicBezTo>
                    <a:pt x="-1" y="14451"/>
                    <a:pt x="1862" y="9443"/>
                    <a:pt x="5247" y="5521"/>
                  </a:cubicBezTo>
                </a:path>
                <a:path w="43200" h="41233" stroke="0">
                  <a:moveTo>
                    <a:pt x="30606" y="0"/>
                  </a:moveTo>
                  <a:cubicBezTo>
                    <a:pt x="38280" y="3520"/>
                    <a:pt x="43200" y="11190"/>
                    <a:pt x="43200" y="19633"/>
                  </a:cubicBezTo>
                  <a:cubicBezTo>
                    <a:pt x="43200" y="31562"/>
                    <a:pt x="33529" y="41233"/>
                    <a:pt x="21600" y="41233"/>
                  </a:cubicBezTo>
                  <a:cubicBezTo>
                    <a:pt x="9670" y="41233"/>
                    <a:pt x="0" y="31562"/>
                    <a:pt x="0" y="19633"/>
                  </a:cubicBezTo>
                  <a:cubicBezTo>
                    <a:pt x="-1" y="14451"/>
                    <a:pt x="1862" y="9443"/>
                    <a:pt x="5247" y="5521"/>
                  </a:cubicBezTo>
                  <a:lnTo>
                    <a:pt x="21600" y="19633"/>
                  </a:lnTo>
                  <a:lnTo>
                    <a:pt x="30606" y="0"/>
                  </a:lnTo>
                  <a:close/>
                </a:path>
              </a:pathLst>
            </a:custGeom>
            <a:noFill/>
            <a:ln>
              <a:solidFill>
                <a:schemeClr val="tx1"/>
              </a:solidFill>
              <a:round/>
              <a:tailEnd type="triangle" w="lg" len="lg"/>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indent="0"/>
            </a:p>
          </p:txBody>
        </p:sp>
        <p:sp>
          <p:nvSpPr>
            <p:cNvPr id="54304" name="Arc 23" title=""/>
            <p:cNvSpPr/>
            <p:nvPr/>
          </p:nvSpPr>
          <p:spPr>
            <a:xfrm rot="21060000" flipV="1">
              <a:off x="1398719" y="2677652"/>
              <a:ext cx="358731" cy="372735"/>
            </a:xfrm>
            <a:custGeom>
              <a:gdLst>
                <a:gd name="GT0" fmla="+- l w 0"/>
                <a:gd name="GT1" fmla="+- t h 0"/>
              </a:gdLst>
              <a:cxnLst>
                <a:cxn ang="0">
                  <a:pos x="2147483647" y="0"/>
                </a:cxn>
                <a:cxn ang="0">
                  <a:pos x="2147483647" y="2147483647"/>
                </a:cxn>
                <a:cxn ang="0">
                  <a:pos x="2147483647" y="2147483647"/>
                </a:cxn>
              </a:cxnLst>
              <a:rect l="l" t="t" r="GT0" b="GT1"/>
              <a:pathLst>
                <a:path w="43200" h="41647" fill="none">
                  <a:moveTo>
                    <a:pt x="29642" y="-1"/>
                  </a:moveTo>
                  <a:cubicBezTo>
                    <a:pt x="37832" y="3285"/>
                    <a:pt x="43200" y="11222"/>
                    <a:pt x="43200" y="20047"/>
                  </a:cubicBezTo>
                  <a:cubicBezTo>
                    <a:pt x="43200" y="31976"/>
                    <a:pt x="33529" y="41647"/>
                    <a:pt x="21600" y="41647"/>
                  </a:cubicBezTo>
                  <a:cubicBezTo>
                    <a:pt x="9670" y="41647"/>
                    <a:pt x="0" y="31976"/>
                    <a:pt x="0" y="20047"/>
                  </a:cubicBezTo>
                  <a:cubicBezTo>
                    <a:pt x="-1" y="14865"/>
                    <a:pt x="1862" y="9857"/>
                    <a:pt x="5247" y="5935"/>
                  </a:cubicBezTo>
                </a:path>
                <a:path w="43200" h="41647" stroke="0">
                  <a:moveTo>
                    <a:pt x="29642" y="-1"/>
                  </a:moveTo>
                  <a:cubicBezTo>
                    <a:pt x="37832" y="3285"/>
                    <a:pt x="43200" y="11222"/>
                    <a:pt x="43200" y="20047"/>
                  </a:cubicBezTo>
                  <a:cubicBezTo>
                    <a:pt x="43200" y="31976"/>
                    <a:pt x="33529" y="41647"/>
                    <a:pt x="21600" y="41647"/>
                  </a:cubicBezTo>
                  <a:cubicBezTo>
                    <a:pt x="9670" y="41647"/>
                    <a:pt x="0" y="31976"/>
                    <a:pt x="0" y="20047"/>
                  </a:cubicBezTo>
                  <a:cubicBezTo>
                    <a:pt x="-1" y="14865"/>
                    <a:pt x="1862" y="9857"/>
                    <a:pt x="5247" y="5935"/>
                  </a:cubicBezTo>
                  <a:lnTo>
                    <a:pt x="21600" y="20047"/>
                  </a:lnTo>
                  <a:lnTo>
                    <a:pt x="29642" y="-1"/>
                  </a:lnTo>
                  <a:close/>
                </a:path>
              </a:pathLst>
            </a:custGeom>
            <a:noFill/>
            <a:ln>
              <a:solidFill>
                <a:schemeClr val="tx1"/>
              </a:solidFill>
              <a:round/>
              <a:tailEnd type="triangle" w="lg" len="lg"/>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indent="0"/>
            </a:p>
          </p:txBody>
        </p:sp>
        <p:sp>
          <p:nvSpPr>
            <p:cNvPr id="54305" name="Text Box 54" title=""/>
            <p:cNvSpPr txBox="1"/>
            <p:nvPr/>
          </p:nvSpPr>
          <p:spPr>
            <a:xfrm>
              <a:off x="1143000" y="2897188"/>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endParaRPr lang="en-US" altLang="zh-TW" i="1"/>
            </a:p>
          </p:txBody>
        </p:sp>
        <p:sp>
          <p:nvSpPr>
            <p:cNvPr id="54306" name="Text Box 55" title=""/>
            <p:cNvSpPr txBox="1"/>
            <p:nvPr/>
          </p:nvSpPr>
          <p:spPr>
            <a:xfrm>
              <a:off x="762000" y="5257800"/>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b</a:t>
              </a:r>
              <a:endParaRPr lang="en-US" altLang="zh-TW" i="1"/>
            </a:p>
          </p:txBody>
        </p:sp>
        <p:sp>
          <p:nvSpPr>
            <p:cNvPr id="54307" name="Text Box 56" title=""/>
            <p:cNvSpPr txBox="1"/>
            <p:nvPr/>
          </p:nvSpPr>
          <p:spPr>
            <a:xfrm>
              <a:off x="2362200" y="5183188"/>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c</a:t>
              </a:r>
              <a:endParaRPr lang="en-US" altLang="zh-TW" i="1"/>
            </a:p>
          </p:txBody>
        </p:sp>
        <p:sp>
          <p:nvSpPr>
            <p:cNvPr id="54308" name="Oval 5" title=""/>
            <p:cNvSpPr/>
            <p:nvPr/>
          </p:nvSpPr>
          <p:spPr>
            <a:xfrm>
              <a:off x="762000" y="5029200"/>
              <a:ext cx="152400" cy="1524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54309" name="Oval 5" title=""/>
            <p:cNvSpPr/>
            <p:nvPr/>
          </p:nvSpPr>
          <p:spPr>
            <a:xfrm>
              <a:off x="2362200" y="5029200"/>
              <a:ext cx="152400" cy="1524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54310" name="弧形 48">
              <a:extLst>
                <a:ext uri="{FF2B5EF4-FFF2-40B4-BE49-F238E27FC236}"/>
              </a:extLst>
            </p:cNvPr>
            <p:cNvSpPr/>
            <p:nvPr/>
          </p:nvSpPr>
          <p:spPr>
            <a:xfrm rot="20340000">
              <a:off x="-366983" y="5036733"/>
              <a:ext cx="2868878" cy="1033487"/>
            </a:xfrm>
            <a:prstGeom prst="arc">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4311" name="弧形 49">
              <a:extLst>
                <a:ext uri="{FF2B5EF4-FFF2-40B4-BE49-F238E27FC236}"/>
              </a:extLst>
            </p:cNvPr>
            <p:cNvSpPr/>
            <p:nvPr/>
          </p:nvSpPr>
          <p:spPr>
            <a:xfrm rot="9660000">
              <a:off x="838041" y="4228677"/>
              <a:ext cx="2818072" cy="935059"/>
            </a:xfrm>
            <a:prstGeom prst="arc">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54280" name="Text Box 27" title=""/>
          <p:cNvSpPr txBox="1"/>
          <p:nvPr/>
        </p:nvSpPr>
        <p:spPr>
          <a:xfrm>
            <a:off x="2286000" y="2971800"/>
            <a:ext cx="2971800" cy="193833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a:t>reflexive,</a:t>
            </a:r>
            <a:endParaRPr lang="en-US" altLang="zh-TW"/>
          </a:p>
          <a:p>
            <a:pPr marL="0" lvl="0" indent="0" eaLnBrk="1" hangingPunct="1"/>
            <a:r>
              <a:rPr lang="en-US" altLang="zh-TW"/>
              <a:t>not symmetric,</a:t>
            </a:r>
            <a:endParaRPr lang="en-US" altLang="zh-TW"/>
          </a:p>
          <a:p>
            <a:pPr marL="0" lvl="0" indent="0" eaLnBrk="1" hangingPunct="1"/>
            <a:r>
              <a:rPr lang="en-US" altLang="zh-TW"/>
              <a:t>not antisymmetric,</a:t>
            </a:r>
            <a:endParaRPr lang="en-US" altLang="zh-TW"/>
          </a:p>
          <a:p>
            <a:pPr marL="0" lvl="0" indent="0" eaLnBrk="1" hangingPunct="1"/>
            <a:r>
              <a:rPr lang="en-US" altLang="zh-TW"/>
              <a:t>not transitive </a:t>
            </a:r>
            <a:endParaRPr lang="en-US" altLang="zh-TW"/>
          </a:p>
          <a:p>
            <a:pPr marL="0" lvl="0" indent="0" eaLnBrk="1" hangingPunct="1"/>
            <a:r>
              <a:rPr lang="en-US" altLang="zh-TW"/>
              <a:t>(</a:t>
            </a:r>
            <a:r>
              <a:rPr lang="en-US" altLang="zh-TW" i="1"/>
              <a:t>a</a:t>
            </a:r>
            <a:r>
              <a:rPr lang="en-US" altLang="zh-TW"/>
              <a:t>→</a:t>
            </a:r>
            <a:r>
              <a:rPr lang="en-US" altLang="zh-TW" i="1"/>
              <a:t>b</a:t>
            </a:r>
            <a:r>
              <a:rPr lang="en-US" altLang="zh-TW"/>
              <a:t>, </a:t>
            </a:r>
            <a:r>
              <a:rPr lang="en-US" altLang="zh-TW" i="1"/>
              <a:t>b</a:t>
            </a:r>
            <a:r>
              <a:rPr lang="en-US" altLang="zh-TW"/>
              <a:t>→</a:t>
            </a:r>
            <a:r>
              <a:rPr lang="en-US" altLang="zh-TW" i="1"/>
              <a:t>c</a:t>
            </a:r>
            <a:r>
              <a:rPr lang="en-US" altLang="zh-TW"/>
              <a:t>,  </a:t>
            </a:r>
            <a:r>
              <a:rPr lang="en-US" altLang="zh-TW" i="1"/>
              <a:t>a</a:t>
            </a:r>
            <a:r>
              <a:rPr lang="en-US" altLang="zh-TW"/>
              <a:t>→</a:t>
            </a:r>
            <a:r>
              <a:rPr lang="en-US" altLang="zh-TW" i="1"/>
              <a:t>c</a:t>
            </a:r>
            <a:r>
              <a:rPr lang="en-US" altLang="zh-TW"/>
              <a:t>)</a:t>
            </a:r>
            <a:endParaRPr lang="en-US" altLang="zh-TW"/>
          </a:p>
        </p:txBody>
      </p:sp>
      <p:cxnSp>
        <p:nvCxnSpPr>
          <p:cNvPr id="54281" name="Line 109" title=""/>
          <p:cNvCxnSpPr/>
          <p:nvPr/>
        </p:nvCxnSpPr>
        <p:spPr>
          <a:xfrm flipH="1">
            <a:off x="4343400" y="4572000"/>
            <a:ext cx="76200" cy="228600"/>
          </a:xfrm>
          <a:prstGeom prst="line">
            <a:avLst/>
          </a:prstGeom>
          <a:noFill/>
          <a:ln>
            <a:solidFill>
              <a:schemeClr val="tx1"/>
            </a:solidFill>
            <a:miter lim="800000"/>
          </a:ln>
        </p:spPr>
      </p:cxnSp>
      <p:grpSp>
        <p:nvGrpSpPr>
          <p:cNvPr id="54282" name="群組 77" title=""/>
          <p:cNvGrpSpPr/>
          <p:nvPr/>
        </p:nvGrpSpPr>
        <p:grpSpPr>
          <a:xfrm>
            <a:off x="4046538" y="1676400"/>
            <a:ext cx="5576887" cy="1676400"/>
            <a:chOff x="4046455" y="1676400"/>
            <a:chExt cx="5576652" cy="1923429"/>
          </a:xfrm>
        </p:grpSpPr>
        <p:sp>
          <p:nvSpPr>
            <p:cNvPr id="54283" name="Text Box 92" title=""/>
            <p:cNvSpPr txBox="1"/>
            <p:nvPr/>
          </p:nvSpPr>
          <p:spPr>
            <a:xfrm>
              <a:off x="5638800" y="1828800"/>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a</a:t>
              </a:r>
              <a:endParaRPr lang="en-US" altLang="zh-TW" i="1"/>
            </a:p>
          </p:txBody>
        </p:sp>
        <p:sp>
          <p:nvSpPr>
            <p:cNvPr id="54284" name="Oval 39" title=""/>
            <p:cNvSpPr/>
            <p:nvPr/>
          </p:nvSpPr>
          <p:spPr>
            <a:xfrm>
              <a:off x="5867400" y="2133600"/>
              <a:ext cx="152400" cy="1524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54285" name="Text Box 93" title=""/>
            <p:cNvSpPr txBox="1"/>
            <p:nvPr/>
          </p:nvSpPr>
          <p:spPr>
            <a:xfrm>
              <a:off x="7315200" y="1676400"/>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b</a:t>
              </a:r>
              <a:endParaRPr lang="en-US" altLang="zh-TW" i="1"/>
            </a:p>
          </p:txBody>
        </p:sp>
        <p:sp>
          <p:nvSpPr>
            <p:cNvPr id="54286" name="Text Box 94" title=""/>
            <p:cNvSpPr txBox="1"/>
            <p:nvPr/>
          </p:nvSpPr>
          <p:spPr>
            <a:xfrm>
              <a:off x="5562600" y="2971800"/>
              <a:ext cx="3190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c</a:t>
              </a:r>
              <a:endParaRPr lang="en-US" altLang="zh-TW" i="1"/>
            </a:p>
          </p:txBody>
        </p:sp>
        <p:sp>
          <p:nvSpPr>
            <p:cNvPr id="54287" name="Text Box 95" title=""/>
            <p:cNvSpPr txBox="1"/>
            <p:nvPr/>
          </p:nvSpPr>
          <p:spPr>
            <a:xfrm>
              <a:off x="7696200" y="2971800"/>
              <a:ext cx="3365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i="1"/>
                <a:t>d</a:t>
              </a:r>
              <a:endParaRPr lang="en-US" altLang="zh-TW" i="1"/>
            </a:p>
          </p:txBody>
        </p:sp>
        <p:sp>
          <p:nvSpPr>
            <p:cNvPr id="54288" name="Text Box 107" title=""/>
            <p:cNvSpPr txBox="1"/>
            <p:nvPr/>
          </p:nvSpPr>
          <p:spPr>
            <a:xfrm>
              <a:off x="8382000" y="2362200"/>
              <a:ext cx="361950" cy="5191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r>
                <a:rPr lang="en-US" altLang="zh-TW" sz="2800" i="1"/>
                <a:t>S</a:t>
              </a:r>
              <a:endParaRPr lang="en-US" altLang="zh-TW" sz="2800" i="1"/>
            </a:p>
          </p:txBody>
        </p:sp>
        <p:sp>
          <p:nvSpPr>
            <p:cNvPr id="54289" name="Oval 39" title=""/>
            <p:cNvSpPr/>
            <p:nvPr/>
          </p:nvSpPr>
          <p:spPr>
            <a:xfrm>
              <a:off x="5486400" y="3048000"/>
              <a:ext cx="152400" cy="1524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54290" name="Oval 39" title=""/>
            <p:cNvSpPr/>
            <p:nvPr/>
          </p:nvSpPr>
          <p:spPr>
            <a:xfrm>
              <a:off x="7620000" y="3048000"/>
              <a:ext cx="152400" cy="1524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54291" name="Oval 39" title=""/>
            <p:cNvSpPr/>
            <p:nvPr/>
          </p:nvSpPr>
          <p:spPr>
            <a:xfrm>
              <a:off x="7543800" y="2133600"/>
              <a:ext cx="152400" cy="152400"/>
            </a:xfrm>
            <a:prstGeom prst="ellipse">
              <a:avLst/>
            </a:prstGeom>
            <a:solidFill>
              <a:schemeClr val="tx1"/>
            </a:solidFill>
            <a:ln>
              <a:solidFill>
                <a:schemeClr val="tx1"/>
              </a:solid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en-US"/>
            </a:p>
          </p:txBody>
        </p:sp>
        <p:sp>
          <p:nvSpPr>
            <p:cNvPr id="54292" name="Arc 20" title=""/>
            <p:cNvSpPr/>
            <p:nvPr/>
          </p:nvSpPr>
          <p:spPr>
            <a:xfrm rot="4260000" flipV="1">
              <a:off x="7627805" y="2008761"/>
              <a:ext cx="333479" cy="321237"/>
            </a:xfrm>
            <a:custGeom>
              <a:gdLst>
                <a:gd name="GT0" fmla="+- l w 0"/>
                <a:gd name="GT1" fmla="+- t h 0"/>
              </a:gdLst>
              <a:cxnLst>
                <a:cxn ang="0">
                  <a:pos x="2147483647" y="0"/>
                </a:cxn>
                <a:cxn ang="0">
                  <a:pos x="2147483647" y="2147483647"/>
                </a:cxn>
                <a:cxn ang="0">
                  <a:pos x="2147483647" y="2147483647"/>
                </a:cxn>
              </a:cxnLst>
              <a:rect l="l" t="t" r="GT0" b="GT1"/>
              <a:pathLst>
                <a:path w="43200" h="41647" fill="none">
                  <a:moveTo>
                    <a:pt x="29642" y="-1"/>
                  </a:moveTo>
                  <a:cubicBezTo>
                    <a:pt x="37832" y="3285"/>
                    <a:pt x="43200" y="11222"/>
                    <a:pt x="43200" y="20047"/>
                  </a:cubicBezTo>
                  <a:cubicBezTo>
                    <a:pt x="43200" y="31976"/>
                    <a:pt x="33529" y="41647"/>
                    <a:pt x="21600" y="41647"/>
                  </a:cubicBezTo>
                  <a:cubicBezTo>
                    <a:pt x="9670" y="41647"/>
                    <a:pt x="0" y="31976"/>
                    <a:pt x="0" y="20047"/>
                  </a:cubicBezTo>
                  <a:cubicBezTo>
                    <a:pt x="-1" y="14865"/>
                    <a:pt x="1862" y="9857"/>
                    <a:pt x="5247" y="5935"/>
                  </a:cubicBezTo>
                </a:path>
                <a:path w="43200" h="41647" stroke="0">
                  <a:moveTo>
                    <a:pt x="29642" y="-1"/>
                  </a:moveTo>
                  <a:cubicBezTo>
                    <a:pt x="37832" y="3285"/>
                    <a:pt x="43200" y="11222"/>
                    <a:pt x="43200" y="20047"/>
                  </a:cubicBezTo>
                  <a:cubicBezTo>
                    <a:pt x="43200" y="31976"/>
                    <a:pt x="33529" y="41647"/>
                    <a:pt x="21600" y="41647"/>
                  </a:cubicBezTo>
                  <a:cubicBezTo>
                    <a:pt x="9670" y="41647"/>
                    <a:pt x="0" y="31976"/>
                    <a:pt x="0" y="20047"/>
                  </a:cubicBezTo>
                  <a:cubicBezTo>
                    <a:pt x="-1" y="14865"/>
                    <a:pt x="1862" y="9857"/>
                    <a:pt x="5247" y="5935"/>
                  </a:cubicBezTo>
                  <a:lnTo>
                    <a:pt x="21600" y="20047"/>
                  </a:lnTo>
                  <a:lnTo>
                    <a:pt x="29642" y="-1"/>
                  </a:lnTo>
                  <a:close/>
                </a:path>
              </a:pathLst>
            </a:custGeom>
            <a:noFill/>
            <a:ln>
              <a:solidFill>
                <a:schemeClr val="tx1"/>
              </a:solidFill>
              <a:round/>
              <a:tailEnd type="triangle" w="lg" len="lg"/>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indent="0"/>
            </a:p>
          </p:txBody>
        </p:sp>
        <p:sp>
          <p:nvSpPr>
            <p:cNvPr id="54293" name="弧形 68">
              <a:extLst>
                <a:ext uri="{FF2B5EF4-FFF2-40B4-BE49-F238E27FC236}"/>
              </a:extLst>
            </p:cNvPr>
            <p:cNvSpPr/>
            <p:nvPr/>
          </p:nvSpPr>
          <p:spPr>
            <a:xfrm rot="4500000">
              <a:off x="4807032" y="1967994"/>
              <a:ext cx="1331464" cy="941347"/>
            </a:xfrm>
            <a:prstGeom prst="arc">
              <a:avLst>
                <a:gd name="adj1" fmla="val 16200000"/>
                <a:gd name="adj2" fmla="val 64644"/>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4294" name="弧形 71">
              <a:extLst>
                <a:ext uri="{FF2B5EF4-FFF2-40B4-BE49-F238E27FC236}"/>
              </a:extLst>
            </p:cNvPr>
            <p:cNvSpPr/>
            <p:nvPr/>
          </p:nvSpPr>
          <p:spPr>
            <a:xfrm rot="15240000">
              <a:off x="5396712" y="2419719"/>
              <a:ext cx="1356964" cy="1003258"/>
            </a:xfrm>
            <a:prstGeom prst="arc">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4295" name="弧形 72">
              <a:extLst>
                <a:ext uri="{FF2B5EF4-FFF2-40B4-BE49-F238E27FC236}"/>
              </a:extLst>
            </p:cNvPr>
            <p:cNvSpPr/>
            <p:nvPr/>
          </p:nvSpPr>
          <p:spPr>
            <a:xfrm rot="20940000">
              <a:off x="4557608" y="2151794"/>
              <a:ext cx="2993899" cy="601072"/>
            </a:xfrm>
            <a:prstGeom prst="arc">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4296" name="弧形 73">
              <a:extLst>
                <a:ext uri="{FF2B5EF4-FFF2-40B4-BE49-F238E27FC236}"/>
              </a:extLst>
            </p:cNvPr>
            <p:cNvSpPr/>
            <p:nvPr/>
          </p:nvSpPr>
          <p:spPr>
            <a:xfrm rot="11580000">
              <a:off x="5943437" y="2188222"/>
              <a:ext cx="3679670" cy="948964"/>
            </a:xfrm>
            <a:prstGeom prst="arc">
              <a:avLst>
                <a:gd name="adj1" fmla="val 16200000"/>
                <a:gd name="adj2" fmla="val 2145008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4297" name="弧形 74">
              <a:extLst>
                <a:ext uri="{FF2B5EF4-FFF2-40B4-BE49-F238E27FC236}"/>
              </a:extLst>
            </p:cNvPr>
            <p:cNvSpPr/>
            <p:nvPr/>
          </p:nvSpPr>
          <p:spPr>
            <a:xfrm rot="840000">
              <a:off x="4046455" y="2259257"/>
              <a:ext cx="3625697" cy="868822"/>
            </a:xfrm>
            <a:prstGeom prst="arc">
              <a:avLst>
                <a:gd name="adj1" fmla="val 16200000"/>
                <a:gd name="adj2" fmla="val 2145008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4298" name="弧形 75">
              <a:extLst>
                <a:ext uri="{FF2B5EF4-FFF2-40B4-BE49-F238E27FC236}"/>
              </a:extLst>
            </p:cNvPr>
            <p:cNvSpPr/>
            <p:nvPr/>
          </p:nvSpPr>
          <p:spPr>
            <a:xfrm rot="10500000">
              <a:off x="6038683" y="1904079"/>
              <a:ext cx="3108194" cy="346072"/>
            </a:xfrm>
            <a:prstGeom prst="arc">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rgbClr val="000000"/>
                  </a:solidFill>
                  <a:effectLst/>
                  <a:latin typeface="Arial"/>
                  <a:ea typeface="新細明體" pitchFamily="18" charset="-120"/>
                </a:defRPr>
              </a:lvl5pPr>
              <a:lvl6pPr>
                <a:defRPr lang="en-US">
                  <a:solidFill>
                    <a:srgbClr val="000000"/>
                  </a:solidFill>
                  <a:latin typeface="Arial"/>
                </a:defRPr>
              </a:lvl6pPr>
              <a:lvl7pPr>
                <a:defRPr lang="en-US">
                  <a:solidFill>
                    <a:srgbClr val="000000"/>
                  </a:solidFill>
                  <a:latin typeface="Arial"/>
                </a:defRPr>
              </a:lvl7pPr>
              <a:lvl8pPr>
                <a:defRPr lang="en-US">
                  <a:solidFill>
                    <a:srgbClr val="000000"/>
                  </a:solidFill>
                  <a:latin typeface="Arial"/>
                </a:defRPr>
              </a:lvl8pPr>
              <a:lvl9pPr>
                <a:defRPr lang="en-US">
                  <a:solidFill>
                    <a:srgbClr val="000000"/>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54279"/>
                                        </p:tgtEl>
                                        <p:attrNameLst>
                                          <p:attrName>style.visibility</p:attrName>
                                        </p:attrNameLst>
                                      </p:cBhvr>
                                      <p:to>
                                        <p:strVal val="visible"/>
                                      </p:to>
                                    </p:set>
                                    <p:anim calcmode="lin" valueType="num">
                                      <p:cBhvr additive="base">
                                        <p:cTn id="7" dur="500" fill="hold"/>
                                        <p:tgtEl>
                                          <p:spTgt spid="54279"/>
                                        </p:tgtEl>
                                        <p:attrNameLst>
                                          <p:attrName>ppt_x</p:attrName>
                                        </p:attrNameLst>
                                      </p:cBhvr>
                                      <p:tavLst>
                                        <p:tav tm="0">
                                          <p:val>
                                            <p:strVal val="#ppt_x"/>
                                          </p:val>
                                        </p:tav>
                                        <p:tav tm="100000">
                                          <p:val>
                                            <p:strVal val="#ppt_x"/>
                                          </p:val>
                                        </p:tav>
                                      </p:tavLst>
                                    </p:anim>
                                    <p:anim calcmode="lin" valueType="num">
                                      <p:cBhvr additive="base">
                                        <p:cTn id="8" dur="500" fill="hold"/>
                                        <p:tgtEl>
                                          <p:spTgt spid="54279"/>
                                        </p:tgtEl>
                                        <p:attrNameLst>
                                          <p:attrName>ppt_y</p:attrName>
                                        </p:attrNameLst>
                                      </p:cBhvr>
                                      <p:tavLst>
                                        <p:tav tm="0">
                                          <p:val>
                                            <p:strVal val="1+#ppt_h/2"/>
                                          </p:val>
                                        </p:tav>
                                        <p:tav tm="100000">
                                          <p:val>
                                            <p:strVal val="#ppt_y"/>
                                          </p:val>
                                        </p:tav>
                                      </p:tavLst>
                                    </p:anim>
                                  </p:childTnLst>
                                </p:cTn>
                              </p:par>
                              <p:par>
                                <p:cTn id="9" presetID="2" presetClass="entr" presetSubtype="4" dur="500" fill="hold" grpId="0" nodeType="withEffect">
                                  <p:stCondLst>
                                    <p:cond delay="0"/>
                                  </p:stCondLst>
                                  <p:childTnLst>
                                    <p:set>
                                      <p:cBhvr>
                                        <p:cTn id="10" dur="1" fill="hold">
                                          <p:stCondLst>
                                            <p:cond delay="0"/>
                                          </p:stCondLst>
                                        </p:cTn>
                                        <p:tgtEl>
                                          <p:spTgt spid="54276"/>
                                        </p:tgtEl>
                                        <p:attrNameLst>
                                          <p:attrName>style.visibility</p:attrName>
                                        </p:attrNameLst>
                                      </p:cBhvr>
                                      <p:to>
                                        <p:strVal val="visible"/>
                                      </p:to>
                                    </p:set>
                                    <p:anim calcmode="lin" valueType="num">
                                      <p:cBhvr additive="base">
                                        <p:cTn id="11" dur="500" fill="hold"/>
                                        <p:tgtEl>
                                          <p:spTgt spid="54276"/>
                                        </p:tgtEl>
                                        <p:attrNameLst>
                                          <p:attrName>ppt_x</p:attrName>
                                        </p:attrNameLst>
                                      </p:cBhvr>
                                      <p:tavLst>
                                        <p:tav tm="0">
                                          <p:val>
                                            <p:strVal val="#ppt_x"/>
                                          </p:val>
                                        </p:tav>
                                        <p:tav tm="100000">
                                          <p:val>
                                            <p:strVal val="#ppt_x"/>
                                          </p:val>
                                        </p:tav>
                                      </p:tavLst>
                                    </p:anim>
                                    <p:anim calcmode="lin" valueType="num">
                                      <p:cBhvr additive="base">
                                        <p:cTn id="12"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dur="500" fill="hold" nodeType="clickEffect">
                                  <p:stCondLst>
                                    <p:cond delay="0"/>
                                  </p:stCondLst>
                                  <p:childTnLst>
                                    <p:set>
                                      <p:cBhvr>
                                        <p:cTn id="16" dur="1" fill="hold">
                                          <p:stCondLst>
                                            <p:cond delay="0"/>
                                          </p:stCondLst>
                                        </p:cTn>
                                        <p:tgtEl>
                                          <p:spTgt spid="54280">
                                            <p:txEl>
                                              <p:pRg st="0" end="0"/>
                                            </p:txEl>
                                          </p:spTgt>
                                        </p:tgtEl>
                                        <p:attrNameLst>
                                          <p:attrName>style.visibility</p:attrName>
                                        </p:attrNameLst>
                                      </p:cBhvr>
                                      <p:to>
                                        <p:strVal val="visible"/>
                                      </p:to>
                                    </p:set>
                                    <p:anim calcmode="lin" valueType="num">
                                      <p:cBhvr additive="base">
                                        <p:cTn id="17" dur="500" fill="hold"/>
                                        <p:tgtEl>
                                          <p:spTgt spid="5428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dur="500" fill="hold" nodeType="clickEffect">
                                  <p:stCondLst>
                                    <p:cond delay="0"/>
                                  </p:stCondLst>
                                  <p:childTnLst>
                                    <p:set>
                                      <p:cBhvr>
                                        <p:cTn id="22" dur="1" fill="hold">
                                          <p:stCondLst>
                                            <p:cond delay="0"/>
                                          </p:stCondLst>
                                        </p:cTn>
                                        <p:tgtEl>
                                          <p:spTgt spid="54280">
                                            <p:txEl>
                                              <p:pRg st="1" end="1"/>
                                            </p:txEl>
                                          </p:spTgt>
                                        </p:tgtEl>
                                        <p:attrNameLst>
                                          <p:attrName>style.visibility</p:attrName>
                                        </p:attrNameLst>
                                      </p:cBhvr>
                                      <p:to>
                                        <p:strVal val="visible"/>
                                      </p:to>
                                    </p:set>
                                    <p:anim calcmode="lin" valueType="num">
                                      <p:cBhvr additive="base">
                                        <p:cTn id="23" dur="500" fill="hold"/>
                                        <p:tgtEl>
                                          <p:spTgt spid="5428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dur="500" fill="hold" nodeType="clickEffect">
                                  <p:stCondLst>
                                    <p:cond delay="0"/>
                                  </p:stCondLst>
                                  <p:childTnLst>
                                    <p:set>
                                      <p:cBhvr>
                                        <p:cTn id="28" dur="1" fill="hold">
                                          <p:stCondLst>
                                            <p:cond delay="0"/>
                                          </p:stCondLst>
                                        </p:cTn>
                                        <p:tgtEl>
                                          <p:spTgt spid="54280">
                                            <p:txEl>
                                              <p:pRg st="2" end="2"/>
                                            </p:txEl>
                                          </p:spTgt>
                                        </p:tgtEl>
                                        <p:attrNameLst>
                                          <p:attrName>style.visibility</p:attrName>
                                        </p:attrNameLst>
                                      </p:cBhvr>
                                      <p:to>
                                        <p:strVal val="visible"/>
                                      </p:to>
                                    </p:set>
                                    <p:anim calcmode="lin" valueType="num">
                                      <p:cBhvr additive="base">
                                        <p:cTn id="29" dur="500" fill="hold"/>
                                        <p:tgtEl>
                                          <p:spTgt spid="54280">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42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dur="500" fill="hold" nodeType="clickEffect">
                                  <p:stCondLst>
                                    <p:cond delay="0"/>
                                  </p:stCondLst>
                                  <p:childTnLst>
                                    <p:set>
                                      <p:cBhvr>
                                        <p:cTn id="34" dur="1" fill="hold">
                                          <p:stCondLst>
                                            <p:cond delay="0"/>
                                          </p:stCondLst>
                                        </p:cTn>
                                        <p:tgtEl>
                                          <p:spTgt spid="54280">
                                            <p:txEl>
                                              <p:pRg st="3" end="3"/>
                                            </p:txEl>
                                          </p:spTgt>
                                        </p:tgtEl>
                                        <p:attrNameLst>
                                          <p:attrName>style.visibility</p:attrName>
                                        </p:attrNameLst>
                                      </p:cBhvr>
                                      <p:to>
                                        <p:strVal val="visible"/>
                                      </p:to>
                                    </p:set>
                                    <p:anim calcmode="lin" valueType="num">
                                      <p:cBhvr additive="base">
                                        <p:cTn id="35" dur="500" fill="hold"/>
                                        <p:tgtEl>
                                          <p:spTgt spid="5428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4280">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dur="500" fill="hold" nodeType="withEffect">
                                  <p:stCondLst>
                                    <p:cond delay="0"/>
                                  </p:stCondLst>
                                  <p:childTnLst>
                                    <p:set>
                                      <p:cBhvr>
                                        <p:cTn id="38" dur="1" fill="hold">
                                          <p:stCondLst>
                                            <p:cond delay="0"/>
                                          </p:stCondLst>
                                        </p:cTn>
                                        <p:tgtEl>
                                          <p:spTgt spid="54280">
                                            <p:txEl>
                                              <p:pRg st="4" end="4"/>
                                            </p:txEl>
                                          </p:spTgt>
                                        </p:tgtEl>
                                        <p:attrNameLst>
                                          <p:attrName>style.visibility</p:attrName>
                                        </p:attrNameLst>
                                      </p:cBhvr>
                                      <p:to>
                                        <p:strVal val="visible"/>
                                      </p:to>
                                    </p:set>
                                    <p:anim calcmode="lin" valueType="num">
                                      <p:cBhvr additive="base">
                                        <p:cTn id="39" dur="500" fill="hold"/>
                                        <p:tgtEl>
                                          <p:spTgt spid="54280">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4280">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dur="500" fill="hold" nodeType="withEffect">
                                  <p:stCondLst>
                                    <p:cond delay="0"/>
                                  </p:stCondLst>
                                  <p:childTnLst>
                                    <p:set>
                                      <p:cBhvr>
                                        <p:cTn id="42" dur="1" fill="hold">
                                          <p:stCondLst>
                                            <p:cond delay="0"/>
                                          </p:stCondLst>
                                        </p:cTn>
                                        <p:tgtEl>
                                          <p:spTgt spid="54281"/>
                                        </p:tgtEl>
                                        <p:attrNameLst>
                                          <p:attrName>style.visibility</p:attrName>
                                        </p:attrNameLst>
                                      </p:cBhvr>
                                      <p:to>
                                        <p:strVal val="visible"/>
                                      </p:to>
                                    </p:set>
                                    <p:anim calcmode="lin" valueType="num">
                                      <p:cBhvr additive="base">
                                        <p:cTn id="43" dur="500" fill="hold"/>
                                        <p:tgtEl>
                                          <p:spTgt spid="54281"/>
                                        </p:tgtEl>
                                        <p:attrNameLst>
                                          <p:attrName>ppt_x</p:attrName>
                                        </p:attrNameLst>
                                      </p:cBhvr>
                                      <p:tavLst>
                                        <p:tav tm="0">
                                          <p:val>
                                            <p:strVal val="#ppt_x"/>
                                          </p:val>
                                        </p:tav>
                                        <p:tav tm="100000">
                                          <p:val>
                                            <p:strVal val="#ppt_x"/>
                                          </p:val>
                                        </p:tav>
                                      </p:tavLst>
                                    </p:anim>
                                    <p:anim calcmode="lin" valueType="num">
                                      <p:cBhvr additive="base">
                                        <p:cTn id="44" dur="500" fill="hold"/>
                                        <p:tgtEl>
                                          <p:spTgt spid="5428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dur="500" fill="hold" nodeType="clickEffect">
                                  <p:stCondLst>
                                    <p:cond delay="0"/>
                                  </p:stCondLst>
                                  <p:childTnLst>
                                    <p:set>
                                      <p:cBhvr>
                                        <p:cTn id="48" dur="1" fill="hold">
                                          <p:stCondLst>
                                            <p:cond delay="0"/>
                                          </p:stCondLst>
                                        </p:cTn>
                                        <p:tgtEl>
                                          <p:spTgt spid="54282"/>
                                        </p:tgtEl>
                                        <p:attrNameLst>
                                          <p:attrName>style.visibility</p:attrName>
                                        </p:attrNameLst>
                                      </p:cBhvr>
                                      <p:to>
                                        <p:strVal val="visible"/>
                                      </p:to>
                                    </p:set>
                                    <p:anim calcmode="lin" valueType="num">
                                      <p:cBhvr additive="base">
                                        <p:cTn id="49" dur="500" fill="hold"/>
                                        <p:tgtEl>
                                          <p:spTgt spid="54282"/>
                                        </p:tgtEl>
                                        <p:attrNameLst>
                                          <p:attrName>ppt_x</p:attrName>
                                        </p:attrNameLst>
                                      </p:cBhvr>
                                      <p:tavLst>
                                        <p:tav tm="0">
                                          <p:val>
                                            <p:strVal val="#ppt_x"/>
                                          </p:val>
                                        </p:tav>
                                        <p:tav tm="100000">
                                          <p:val>
                                            <p:strVal val="#ppt_x"/>
                                          </p:val>
                                        </p:tav>
                                      </p:tavLst>
                                    </p:anim>
                                    <p:anim calcmode="lin" valueType="num">
                                      <p:cBhvr additive="base">
                                        <p:cTn id="50" dur="500" fill="hold"/>
                                        <p:tgtEl>
                                          <p:spTgt spid="5428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dur="500" fill="hold" nodeType="clickEffect">
                                  <p:stCondLst>
                                    <p:cond delay="0"/>
                                  </p:stCondLst>
                                  <p:childTnLst>
                                    <p:set>
                                      <p:cBhvr>
                                        <p:cTn id="54" dur="1" fill="hold">
                                          <p:stCondLst>
                                            <p:cond delay="0"/>
                                          </p:stCondLst>
                                        </p:cTn>
                                        <p:tgtEl>
                                          <p:spTgt spid="54277">
                                            <p:txEl>
                                              <p:pRg st="0" end="0"/>
                                            </p:txEl>
                                          </p:spTgt>
                                        </p:tgtEl>
                                        <p:attrNameLst>
                                          <p:attrName>style.visibility</p:attrName>
                                        </p:attrNameLst>
                                      </p:cBhvr>
                                      <p:to>
                                        <p:strVal val="visible"/>
                                      </p:to>
                                    </p:set>
                                    <p:anim calcmode="lin" valueType="num">
                                      <p:cBhvr additive="base">
                                        <p:cTn id="55" dur="500" fill="hold"/>
                                        <p:tgtEl>
                                          <p:spTgt spid="54277">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42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dur="500" fill="hold" nodeType="clickEffect">
                                  <p:stCondLst>
                                    <p:cond delay="0"/>
                                  </p:stCondLst>
                                  <p:childTnLst>
                                    <p:set>
                                      <p:cBhvr>
                                        <p:cTn id="60" dur="1" fill="hold">
                                          <p:stCondLst>
                                            <p:cond delay="0"/>
                                          </p:stCondLst>
                                        </p:cTn>
                                        <p:tgtEl>
                                          <p:spTgt spid="54277">
                                            <p:txEl>
                                              <p:pRg st="1" end="1"/>
                                            </p:txEl>
                                          </p:spTgt>
                                        </p:tgtEl>
                                        <p:attrNameLst>
                                          <p:attrName>style.visibility</p:attrName>
                                        </p:attrNameLst>
                                      </p:cBhvr>
                                      <p:to>
                                        <p:strVal val="visible"/>
                                      </p:to>
                                    </p:set>
                                    <p:anim calcmode="lin" valueType="num">
                                      <p:cBhvr additive="base">
                                        <p:cTn id="61" dur="500" fill="hold"/>
                                        <p:tgtEl>
                                          <p:spTgt spid="54277">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42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dur="500" fill="hold" nodeType="clickEffect">
                                  <p:stCondLst>
                                    <p:cond delay="0"/>
                                  </p:stCondLst>
                                  <p:childTnLst>
                                    <p:set>
                                      <p:cBhvr>
                                        <p:cTn id="66" dur="1" fill="hold">
                                          <p:stCondLst>
                                            <p:cond delay="0"/>
                                          </p:stCondLst>
                                        </p:cTn>
                                        <p:tgtEl>
                                          <p:spTgt spid="54277">
                                            <p:txEl>
                                              <p:pRg st="2" end="2"/>
                                            </p:txEl>
                                          </p:spTgt>
                                        </p:tgtEl>
                                        <p:attrNameLst>
                                          <p:attrName>style.visibility</p:attrName>
                                        </p:attrNameLst>
                                      </p:cBhvr>
                                      <p:to>
                                        <p:strVal val="visible"/>
                                      </p:to>
                                    </p:set>
                                    <p:anim calcmode="lin" valueType="num">
                                      <p:cBhvr additive="base">
                                        <p:cTn id="67" dur="500" fill="hold"/>
                                        <p:tgtEl>
                                          <p:spTgt spid="54277">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42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dur="500" fill="hold" nodeType="clickEffect">
                                  <p:stCondLst>
                                    <p:cond delay="0"/>
                                  </p:stCondLst>
                                  <p:childTnLst>
                                    <p:set>
                                      <p:cBhvr>
                                        <p:cTn id="72" dur="1" fill="hold">
                                          <p:stCondLst>
                                            <p:cond delay="0"/>
                                          </p:stCondLst>
                                        </p:cTn>
                                        <p:tgtEl>
                                          <p:spTgt spid="54277">
                                            <p:txEl>
                                              <p:pRg st="3" end="3"/>
                                            </p:txEl>
                                          </p:spTgt>
                                        </p:tgtEl>
                                        <p:attrNameLst>
                                          <p:attrName>style.visibility</p:attrName>
                                        </p:attrNameLst>
                                      </p:cBhvr>
                                      <p:to>
                                        <p:strVal val="visible"/>
                                      </p:to>
                                    </p:set>
                                    <p:anim calcmode="lin" valueType="num">
                                      <p:cBhvr additive="base">
                                        <p:cTn id="73" dur="500" fill="hold"/>
                                        <p:tgtEl>
                                          <p:spTgt spid="54277">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4277">
                                            <p:txEl>
                                              <p:pRg st="3" end="3"/>
                                            </p:txEl>
                                          </p:spTgt>
                                        </p:tgtEl>
                                        <p:attrNameLst>
                                          <p:attrName>ppt_y</p:attrName>
                                        </p:attrNameLst>
                                      </p:cBhvr>
                                      <p:tavLst>
                                        <p:tav tm="0">
                                          <p:val>
                                            <p:strVal val="1+#ppt_h/2"/>
                                          </p:val>
                                        </p:tav>
                                        <p:tav tm="100000">
                                          <p:val>
                                            <p:strVal val="#ppt_y"/>
                                          </p:val>
                                        </p:tav>
                                      </p:tavLst>
                                    </p:anim>
                                  </p:childTnLst>
                                </p:cTn>
                              </p:par>
                              <p:par>
                                <p:cTn id="75" presetID="2" presetClass="entr" presetSubtype="4" dur="500" fill="hold" nodeType="withEffect">
                                  <p:stCondLst>
                                    <p:cond delay="0"/>
                                  </p:stCondLst>
                                  <p:childTnLst>
                                    <p:set>
                                      <p:cBhvr>
                                        <p:cTn id="76" dur="1" fill="hold">
                                          <p:stCondLst>
                                            <p:cond delay="0"/>
                                          </p:stCondLst>
                                        </p:cTn>
                                        <p:tgtEl>
                                          <p:spTgt spid="54277">
                                            <p:txEl>
                                              <p:pRg st="4" end="4"/>
                                            </p:txEl>
                                          </p:spTgt>
                                        </p:tgtEl>
                                        <p:attrNameLst>
                                          <p:attrName>style.visibility</p:attrName>
                                        </p:attrNameLst>
                                      </p:cBhvr>
                                      <p:to>
                                        <p:strVal val="visible"/>
                                      </p:to>
                                    </p:set>
                                    <p:anim calcmode="lin" valueType="num">
                                      <p:cBhvr additive="base">
                                        <p:cTn id="77" dur="500" fill="hold"/>
                                        <p:tgtEl>
                                          <p:spTgt spid="54277">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4277">
                                            <p:txEl>
                                              <p:pRg st="4" end="4"/>
                                            </p:txEl>
                                          </p:spTgt>
                                        </p:tgtEl>
                                        <p:attrNameLst>
                                          <p:attrName>ppt_y</p:attrName>
                                        </p:attrNameLst>
                                      </p:cBhvr>
                                      <p:tavLst>
                                        <p:tav tm="0">
                                          <p:val>
                                            <p:strVal val="1+#ppt_h/2"/>
                                          </p:val>
                                        </p:tav>
                                        <p:tav tm="100000">
                                          <p:val>
                                            <p:strVal val="#ppt_y"/>
                                          </p:val>
                                        </p:tav>
                                      </p:tavLst>
                                    </p:anim>
                                  </p:childTnLst>
                                </p:cTn>
                              </p:par>
                              <p:par>
                                <p:cTn id="79" presetID="2" presetClass="entr" presetSubtype="4" dur="500" fill="hold" nodeType="withEffect">
                                  <p:stCondLst>
                                    <p:cond delay="0"/>
                                  </p:stCondLst>
                                  <p:childTnLst>
                                    <p:set>
                                      <p:cBhvr>
                                        <p:cTn id="80" dur="1" fill="hold">
                                          <p:stCondLst>
                                            <p:cond delay="0"/>
                                          </p:stCondLst>
                                        </p:cTn>
                                        <p:tgtEl>
                                          <p:spTgt spid="54278"/>
                                        </p:tgtEl>
                                        <p:attrNameLst>
                                          <p:attrName>style.visibility</p:attrName>
                                        </p:attrNameLst>
                                      </p:cBhvr>
                                      <p:to>
                                        <p:strVal val="visible"/>
                                      </p:to>
                                    </p:set>
                                    <p:anim calcmode="lin" valueType="num">
                                      <p:cBhvr additive="base">
                                        <p:cTn id="81" dur="500" fill="hold"/>
                                        <p:tgtEl>
                                          <p:spTgt spid="54278"/>
                                        </p:tgtEl>
                                        <p:attrNameLst>
                                          <p:attrName>ppt_x</p:attrName>
                                        </p:attrNameLst>
                                      </p:cBhvr>
                                      <p:tavLst>
                                        <p:tav tm="0">
                                          <p:val>
                                            <p:strVal val="#ppt_x"/>
                                          </p:val>
                                        </p:tav>
                                        <p:tav tm="100000">
                                          <p:val>
                                            <p:strVal val="#ppt_x"/>
                                          </p:val>
                                        </p:tav>
                                      </p:tavLst>
                                    </p:anim>
                                    <p:anim calcmode="lin" valueType="num">
                                      <p:cBhvr additive="base">
                                        <p:cTn id="82"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5298" name="Title 1" title=""/>
          <p:cNvSpPr>
            <a:spLocks noGrp="1"/>
          </p:cNvSpPr>
          <p:nvPr>
            <p:ph type="title"/>
          </p:nvPr>
        </p:nvSpPr>
        <p:spPr>
          <a:xfrm>
            <a:off x="457200" y="0"/>
            <a:ext cx="8229600" cy="10668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r>
              <a:rPr lang="en-US" altLang="en-US" sz="3200"/>
              <a:t>Activity</a:t>
            </a:r>
            <a:endParaRPr lang="en-US" altLang="en-US" sz="3200"/>
          </a:p>
        </p:txBody>
      </p:sp>
      <p:sp>
        <p:nvSpPr>
          <p:cNvPr id="55299" name="Content Placeholder 2" title=""/>
          <p:cNvSpPr>
            <a:spLocks noGrp="1"/>
          </p:cNvSpPr>
          <p:nvPr>
            <p:ph idx="1"/>
          </p:nvPr>
        </p:nvSpPr>
        <p:spPr>
          <a:xfrm>
            <a:off x="152400" y="914400"/>
            <a:ext cx="8763000" cy="5486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r>
              <a:rPr lang="en-US" altLang="en-US" sz="2400">
                <a:latin typeface="Times New Roman" pitchFamily="18" charset="0"/>
                <a:ea typeface="Times New Roman" pitchFamily="18" charset="0"/>
              </a:rPr>
              <a:t>Represent each of these relations on {1, 2, 3, 4} with a matrix (with the elements of this set listed in increasing order).</a:t>
            </a:r>
            <a:endParaRPr lang="en-US" altLang="en-US" sz="2400">
              <a:latin typeface="Times New Roman" pitchFamily="18" charset="0"/>
              <a:ea typeface="Times New Roman" pitchFamily="18" charset="0"/>
            </a:endParaRPr>
          </a:p>
          <a:p>
            <a:pPr lvl="0" algn="just">
              <a:buNone/>
            </a:pPr>
            <a:r>
              <a:rPr lang="pt-BR" altLang="en-US" sz="2400">
                <a:latin typeface="Times New Roman" pitchFamily="18" charset="0"/>
                <a:ea typeface="Times New Roman" pitchFamily="18" charset="0"/>
              </a:rPr>
              <a:t>a) {(1, 2), (1, 3), (1, 4), (2, 3), (2, 4), (3, 4)}</a:t>
            </a:r>
            <a:endParaRPr lang="pt-BR" altLang="en-US" sz="2400">
              <a:latin typeface="Times New Roman" pitchFamily="18" charset="0"/>
              <a:ea typeface="Times New Roman" pitchFamily="18" charset="0"/>
            </a:endParaRPr>
          </a:p>
          <a:p>
            <a:pPr lvl="0" algn="just">
              <a:buNone/>
            </a:pPr>
            <a:r>
              <a:rPr lang="pl-PL" altLang="en-US" sz="2400">
                <a:latin typeface="Times New Roman" pitchFamily="18" charset="0"/>
                <a:ea typeface="Times New Roman" pitchFamily="18" charset="0"/>
              </a:rPr>
              <a:t>b) {(1, 1), (1, 4), (2, 2), (3, 3), (4, 1)}</a:t>
            </a:r>
            <a:endParaRPr lang="pl-PL" altLang="en-US" sz="2400">
              <a:latin typeface="Times New Roman" pitchFamily="18" charset="0"/>
              <a:ea typeface="Times New Roman" pitchFamily="18" charset="0"/>
            </a:endParaRPr>
          </a:p>
          <a:p>
            <a:pPr lvl="0" algn="just">
              <a:buNone/>
            </a:pPr>
            <a:r>
              <a:rPr lang="en-US" altLang="en-US" sz="2400">
                <a:latin typeface="Times New Roman" pitchFamily="18" charset="0"/>
                <a:ea typeface="Times New Roman" pitchFamily="18" charset="0"/>
              </a:rPr>
              <a:t>c) {(1, 2), (1, 3), (1, 4), (2, 1), (2, 3), (2, 4), (3, 1), (3, 2),(3, 4), (4, 1), (4, 2), (4, 3)}</a:t>
            </a:r>
            <a:endParaRPr lang="en-US" altLang="en-US" sz="2400">
              <a:latin typeface="Times New Roman" pitchFamily="18" charset="0"/>
              <a:ea typeface="Times New Roman" pitchFamily="18" charset="0"/>
            </a:endParaRPr>
          </a:p>
          <a:p>
            <a:pPr lvl="0"/>
            <a:r>
              <a:rPr lang="en-US" altLang="en-US" sz="2400">
                <a:latin typeface="Times New Roman" pitchFamily="18" charset="0"/>
                <a:ea typeface="Times New Roman" pitchFamily="18" charset="0"/>
              </a:rPr>
              <a:t>Determine whether the relations represented by the matrices are reflexive, irreflexive, symmetric, antisymmetric, and/or transitive.</a:t>
            </a:r>
            <a:endParaRPr lang="en-US" altLang="en-US" sz="2400">
              <a:latin typeface="Times New Roman" pitchFamily="18" charset="0"/>
              <a:ea typeface="Times New Roman" pitchFamily="18" charset="0"/>
            </a:endParaRPr>
          </a:p>
          <a:p>
            <a:pPr lvl="0"/>
            <a:endParaRPr lang="en-US" altLang="en-US" sz="2400">
              <a:latin typeface="Times New Roman" pitchFamily="18" charset="0"/>
              <a:ea typeface="Times New Roman" pitchFamily="18" charset="0"/>
            </a:endParaRPr>
          </a:p>
        </p:txBody>
      </p:sp>
      <p:sp>
        <p:nvSpPr>
          <p:cNvPr id="55300"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370FE483-A9C9-45A2-973A-D2BC3ECA7A5F}" type="slidenum">
              <a:rPr lang="en-US" altLang="en-US" sz="1400">
                <a:latin typeface="Arial"/>
              </a:rPr>
              <a:t>93</a:t>
            </a:fld>
            <a:endParaRPr lang="en-US" altLang="en-US" sz="1400">
              <a:latin typeface="Arial"/>
            </a:endParaRPr>
          </a:p>
        </p:txBody>
      </p:sp>
      <p:pic>
        <p:nvPicPr>
          <p:cNvPr id="55301" name="Picture 2" title=""/>
          <p:cNvPicPr>
            <a:picLocks noChangeAspect="1"/>
          </p:cNvPicPr>
          <p:nvPr/>
        </p:nvPicPr>
        <p:blipFill>
          <a:blip r:embed="rId2"/>
          <a:stretch>
            <a:fillRect/>
          </a:stretch>
        </p:blipFill>
        <p:spPr>
          <a:xfrm>
            <a:off x="2133600" y="4648200"/>
            <a:ext cx="3790950" cy="1676400"/>
          </a:xfrm>
          <a:prstGeom prst="rect">
            <a:avLst/>
          </a:prstGeom>
          <a:noFill/>
          <a:ln>
            <a:noFill/>
            <a:miter lim="800000"/>
          </a:ln>
        </p:spPr>
      </p:pic>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6322" name="Title 1" title=""/>
          <p:cNvSpPr>
            <a:spLocks noGrp="1"/>
          </p:cNvSpPr>
          <p:nvPr>
            <p:ph type="title"/>
          </p:nvPr>
        </p:nvSpPr>
        <p:spPr>
          <a:xfrm>
            <a:off x="152400" y="762000"/>
            <a:ext cx="8534400" cy="838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lgn="just"/>
            <a:r>
              <a:rPr lang="en-US" altLang="en-US" sz="2400">
                <a:latin typeface="Times New Roman" pitchFamily="18" charset="0"/>
                <a:ea typeface="Times New Roman" pitchFamily="18" charset="0"/>
              </a:rPr>
              <a:t>List the ordered pairs in the relations represented by directed graphs.</a:t>
            </a:r>
            <a:endParaRPr lang="en-US" altLang="en-US" sz="2400">
              <a:latin typeface="Times New Roman" pitchFamily="18" charset="0"/>
              <a:ea typeface="Times New Roman" pitchFamily="18" charset="0"/>
            </a:endParaRPr>
          </a:p>
        </p:txBody>
      </p:sp>
      <p:sp>
        <p:nvSpPr>
          <p:cNvPr id="56323"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3BE29B4D-D20E-4431-9800-B20E1A3917DA}" type="slidenum">
              <a:rPr lang="en-US" altLang="en-US" sz="1400">
                <a:latin typeface="Arial"/>
              </a:rPr>
              <a:t>94</a:t>
            </a:fld>
            <a:endParaRPr lang="en-US" altLang="en-US" sz="1400">
              <a:latin typeface="Arial"/>
            </a:endParaRPr>
          </a:p>
        </p:txBody>
      </p:sp>
      <p:pic>
        <p:nvPicPr>
          <p:cNvPr id="56324" name="Picture 3" title=""/>
          <p:cNvPicPr>
            <a:picLocks noGrp="1" noChangeAspect="1"/>
          </p:cNvPicPr>
          <p:nvPr>
            <p:ph idx="1"/>
          </p:nvPr>
        </p:nvPicPr>
        <p:blipFill>
          <a:blip r:embed="rId2"/>
          <a:stretch>
            <a:fillRect/>
          </a:stretch>
        </p:blipFill>
        <p:spPr>
          <a:xfrm>
            <a:off x="1143000" y="1981200"/>
            <a:ext cx="4010025" cy="1514475"/>
          </a:xfrm>
          <a:prstGeom prst="rect">
            <a:avLst/>
          </a:prstGeom>
          <a:noFill/>
          <a:ln>
            <a:miter lim="800000"/>
          </a:ln>
        </p:spPr>
      </p:pic>
      <p:pic>
        <p:nvPicPr>
          <p:cNvPr id="56325" name="Picture 4" title=""/>
          <p:cNvPicPr>
            <a:picLocks noChangeAspect="1"/>
          </p:cNvPicPr>
          <p:nvPr/>
        </p:nvPicPr>
        <p:blipFill>
          <a:blip r:embed="rId3"/>
          <a:stretch>
            <a:fillRect/>
          </a:stretch>
        </p:blipFill>
        <p:spPr>
          <a:xfrm>
            <a:off x="6324600" y="2057400"/>
            <a:ext cx="1685925" cy="1381125"/>
          </a:xfrm>
          <a:prstGeom prst="rect">
            <a:avLst/>
          </a:prstGeom>
          <a:noFill/>
          <a:ln>
            <a:noFill/>
            <a:miter lim="800000"/>
          </a:ln>
        </p:spPr>
      </p:pic>
      <p:pic>
        <p:nvPicPr>
          <p:cNvPr id="56326" name="Picture 5" title=""/>
          <p:cNvPicPr>
            <a:picLocks noChangeAspect="1"/>
          </p:cNvPicPr>
          <p:nvPr/>
        </p:nvPicPr>
        <p:blipFill>
          <a:blip r:embed="rId4"/>
          <a:stretch>
            <a:fillRect/>
          </a:stretch>
        </p:blipFill>
        <p:spPr>
          <a:xfrm>
            <a:off x="228600" y="4114800"/>
            <a:ext cx="8382000" cy="808038"/>
          </a:xfrm>
          <a:prstGeom prst="rect">
            <a:avLst/>
          </a:prstGeom>
          <a:noFill/>
          <a:ln>
            <a:noFill/>
            <a:miter lim="800000"/>
          </a:ln>
        </p:spPr>
      </p:pic>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7346" name="Title 1" title=""/>
          <p:cNvSpPr>
            <a:spLocks noGrp="1"/>
          </p:cNvSpPr>
          <p:nvPr>
            <p:ph type="title"/>
          </p:nvPr>
        </p:nvSpPr>
        <p:spPr>
          <a:xfrm>
            <a:off x="457200" y="762000"/>
            <a:ext cx="8229600" cy="381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r>
              <a:t>Closures of Relations </a:t>
            </a:r>
          </a:p>
        </p:txBody>
      </p:sp>
      <p:sp>
        <p:nvSpPr>
          <p:cNvPr id="57347" name="Content Placeholder 2" title=""/>
          <p:cNvSpPr>
            <a:spLocks noGrp="1"/>
          </p:cNvSpPr>
          <p:nvPr>
            <p:ph idx="1"/>
          </p:nvPr>
        </p:nvSpPr>
        <p:spPr>
          <a:xfrm>
            <a:off x="457200" y="1600200"/>
            <a:ext cx="8229600"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r>
              <a:rPr lang="en-US" altLang="en-US" sz="2400">
                <a:latin typeface="Times New Roman" pitchFamily="18" charset="0"/>
                <a:ea typeface="Times New Roman" pitchFamily="18" charset="0"/>
              </a:rPr>
              <a:t>Let R be a relation on a set A. R may or may not have some property P, such as reflexivity, symmetry, or transitivity. If there is a relation S with property P containing R such that S is a subset of every relation with property P containing R, then S is called the closure of R with respect to P. </a:t>
            </a:r>
            <a:endParaRPr lang="en-US" altLang="en-US" sz="2400">
              <a:latin typeface="Times New Roman" pitchFamily="18" charset="0"/>
              <a:ea typeface="Times New Roman" pitchFamily="18" charset="0"/>
            </a:endParaRPr>
          </a:p>
          <a:p>
            <a:pPr lvl="0">
              <a:buNone/>
            </a:pPr>
            <a:r>
              <a:rPr lang="en-US" altLang="en-US" sz="2400">
                <a:latin typeface="Times New Roman" pitchFamily="18" charset="0"/>
                <a:ea typeface="Times New Roman" pitchFamily="18" charset="0"/>
              </a:rPr>
              <a:t> i.e The closure of a relation R with respect to property P is the relation obtained by adding the minimum number of ordered pairs to R to obtain property P.</a:t>
            </a:r>
            <a:endParaRPr lang="en-US" altLang="en-US" sz="2400">
              <a:latin typeface="Times New Roman" pitchFamily="18" charset="0"/>
              <a:ea typeface="Times New Roman" pitchFamily="18" charset="0"/>
            </a:endParaRPr>
          </a:p>
        </p:txBody>
      </p:sp>
      <p:sp>
        <p:nvSpPr>
          <p:cNvPr id="57348"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967AB178-18FA-412C-8219-716D14FEDD6E}" type="slidenum">
              <a:rPr lang="en-US" altLang="en-US" sz="1400">
                <a:latin typeface="Arial"/>
              </a:rPr>
              <a:t>95</a:t>
            </a:fld>
            <a:endParaRPr lang="en-US" altLang="en-US" sz="1400">
              <a:latin typeface="Arial"/>
            </a:endParaRP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8370" name="Rectangle 3" title=""/>
          <p:cNvSpPr>
            <a:spLocks noGrp="1"/>
          </p:cNvSpPr>
          <p:nvPr>
            <p:ph idx="1"/>
          </p:nvPr>
        </p:nvSpPr>
        <p:spPr>
          <a:xfrm>
            <a:off x="228600" y="914400"/>
            <a:ext cx="8382000" cy="16002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eaLnBrk="1" hangingPunct="1">
              <a:buFont typeface="Wingdings" pitchFamily="2" charset="2"/>
              <a:buNone/>
            </a:pPr>
            <a:r>
              <a:rPr lang="en-US" altLang="zh-TW" sz="2400">
                <a:latin typeface="Times New Roman" pitchFamily="18" charset="0"/>
                <a:ea typeface="Times New Roman" pitchFamily="18" charset="0"/>
              </a:rPr>
              <a:t>    The relation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={(1,1), (1,2), (2,1), (3,2)} on the set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={1, 2, 3} is not reflexive.</a:t>
            </a:r>
            <a:endParaRPr lang="en-US" altLang="zh-TW" sz="2400">
              <a:latin typeface="Times New Roman" pitchFamily="18" charset="0"/>
              <a:ea typeface="Times New Roman" pitchFamily="18" charset="0"/>
            </a:endParaRPr>
          </a:p>
          <a:p>
            <a:pPr lvl="0" algn="just" eaLnBrk="1" hangingPunct="1">
              <a:buFont typeface="Wingdings" pitchFamily="2" charset="2"/>
              <a:buNone/>
            </a:pPr>
            <a:r>
              <a:rPr lang="en-US" altLang="zh-TW" sz="2400">
                <a:latin typeface="Times New Roman" pitchFamily="18" charset="0"/>
                <a:ea typeface="Times New Roman" pitchFamily="18" charset="0"/>
              </a:rPr>
              <a:t>Q: How to construct a smallest reflexive relation containing R that is small as possible?</a:t>
            </a:r>
            <a:endParaRPr lang="en-US" altLang="zh-TW" sz="2400">
              <a:latin typeface="Times New Roman" pitchFamily="18" charset="0"/>
              <a:ea typeface="Times New Roman" pitchFamily="18" charset="0"/>
            </a:endParaRPr>
          </a:p>
        </p:txBody>
      </p:sp>
      <p:sp>
        <p:nvSpPr>
          <p:cNvPr id="58371" name="Text Box 4" title=""/>
          <p:cNvSpPr txBox="1"/>
          <p:nvPr/>
        </p:nvSpPr>
        <p:spPr>
          <a:xfrm>
            <a:off x="1050925" y="5221288"/>
            <a:ext cx="184150" cy="366712"/>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endParaRPr lang="zh-TW" altLang="zh-TW"/>
          </a:p>
        </p:txBody>
      </p:sp>
      <p:sp>
        <p:nvSpPr>
          <p:cNvPr id="58372" name="Rectangle 13" title=""/>
          <p:cNvSpPr/>
          <p:nvPr/>
        </p:nvSpPr>
        <p:spPr>
          <a:xfrm>
            <a:off x="304800" y="2667000"/>
            <a:ext cx="8534400" cy="198755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eaLnBrk="1" hangingPunct="1">
              <a:spcBef>
                <a:spcPct val="20000"/>
              </a:spcBef>
              <a:buClr>
                <a:schemeClr val="bg2"/>
              </a:buClr>
              <a:buSzPct val="75000"/>
              <a:buFont typeface="Wingdings" pitchFamily="2" charset="2"/>
            </a:pPr>
            <a:r>
              <a:rPr lang="en-US" altLang="zh-TW" sz="2800"/>
              <a:t>Sol: Let  </a:t>
            </a:r>
            <a:r>
              <a:rPr lang="en-US" altLang="zh-TW" sz="2800" i="1"/>
              <a:t>R</a:t>
            </a:r>
            <a:r>
              <a:rPr lang="en-US" altLang="zh-TW" sz="2800" i="1" baseline="-25000"/>
              <a:t>r </a:t>
            </a:r>
            <a:r>
              <a:rPr lang="en-US" altLang="zh-TW" sz="2800"/>
              <a:t>= </a:t>
            </a:r>
            <a:r>
              <a:rPr lang="en-US" altLang="zh-TW" sz="2800" i="1"/>
              <a:t>R </a:t>
            </a:r>
            <a:r>
              <a:rPr lang="en-US" altLang="zh-TW" sz="2800">
                <a:sym typeface="Symbol" pitchFamily="18" charset="2"/>
              </a:rPr>
              <a:t> </a:t>
            </a:r>
            <a:r>
              <a:rPr lang="en-US" altLang="zh-TW" sz="2800"/>
              <a:t>{(2,2), (3,3)}.</a:t>
            </a:r>
            <a:endParaRPr lang="en-US" altLang="zh-TW" sz="2800"/>
          </a:p>
          <a:p>
            <a:pPr marL="0" lvl="0" indent="0" eaLnBrk="1" hangingPunct="1">
              <a:spcBef>
                <a:spcPct val="20000"/>
              </a:spcBef>
              <a:buClr>
                <a:schemeClr val="bg2"/>
              </a:buClr>
              <a:buSzPct val="75000"/>
              <a:buFont typeface="Wingdings" pitchFamily="2" charset="2"/>
            </a:pPr>
            <a:r>
              <a:rPr lang="en-US" altLang="zh-TW" sz="2800"/>
              <a:t>        i. e., </a:t>
            </a:r>
            <a:r>
              <a:rPr lang="en-US" altLang="zh-TW" sz="2800" i="1"/>
              <a:t>R</a:t>
            </a:r>
            <a:r>
              <a:rPr lang="en-US" altLang="zh-TW" sz="2800" i="1" baseline="-25000"/>
              <a:t>r </a:t>
            </a:r>
            <a:r>
              <a:rPr lang="en-US" altLang="zh-TW" sz="2800"/>
              <a:t>= </a:t>
            </a:r>
            <a:r>
              <a:rPr lang="en-US" altLang="zh-TW" sz="2800" i="1"/>
              <a:t>R </a:t>
            </a:r>
            <a:r>
              <a:rPr lang="en-US" altLang="zh-TW" sz="2800">
                <a:sym typeface="Symbol" pitchFamily="18" charset="2"/>
              </a:rPr>
              <a:t> </a:t>
            </a:r>
            <a:r>
              <a:rPr lang="en-US" altLang="zh-TW" sz="2800">
                <a:latin typeface="Symbol" pitchFamily="18" charset="2"/>
                <a:sym typeface="Symbol" pitchFamily="18" charset="2"/>
              </a:rPr>
              <a:t>D</a:t>
            </a:r>
            <a:r>
              <a:rPr lang="en-US" altLang="zh-TW" sz="2800">
                <a:sym typeface="Symbol" pitchFamily="18" charset="2"/>
              </a:rPr>
              <a:t>, where </a:t>
            </a:r>
            <a:r>
              <a:rPr lang="en-US" altLang="zh-TW" sz="2800">
                <a:latin typeface="Symbol" pitchFamily="18" charset="2"/>
                <a:sym typeface="Symbol" pitchFamily="18" charset="2"/>
              </a:rPr>
              <a:t>D</a:t>
            </a:r>
            <a:r>
              <a:rPr lang="en-US" altLang="zh-TW" sz="2800">
                <a:ea typeface="Times New Roman" pitchFamily="18" charset="0"/>
                <a:sym typeface="Symbol" pitchFamily="18" charset="2"/>
              </a:rPr>
              <a:t>=</a:t>
            </a:r>
            <a:r>
              <a:rPr lang="en-US" altLang="zh-TW" sz="2800">
                <a:ea typeface="Times New Roman" pitchFamily="18" charset="0"/>
              </a:rPr>
              <a:t>{(</a:t>
            </a:r>
            <a:r>
              <a:rPr lang="en-US" altLang="zh-TW" sz="2800" i="1">
                <a:ea typeface="Times New Roman" pitchFamily="18" charset="0"/>
              </a:rPr>
              <a:t>a</a:t>
            </a:r>
            <a:r>
              <a:rPr lang="en-US" altLang="zh-TW" sz="2800">
                <a:ea typeface="Times New Roman" pitchFamily="18" charset="0"/>
              </a:rPr>
              <a:t>, </a:t>
            </a:r>
            <a:r>
              <a:rPr lang="en-US" altLang="zh-TW" sz="2800" i="1">
                <a:ea typeface="Times New Roman" pitchFamily="18" charset="0"/>
              </a:rPr>
              <a:t>a</a:t>
            </a:r>
            <a:r>
              <a:rPr lang="en-US" altLang="zh-TW" sz="2800">
                <a:ea typeface="Times New Roman" pitchFamily="18" charset="0"/>
              </a:rPr>
              <a:t>)|</a:t>
            </a:r>
            <a:r>
              <a:rPr lang="en-US" altLang="zh-TW" sz="2800" i="1">
                <a:ea typeface="Times New Roman" pitchFamily="18" charset="0"/>
              </a:rPr>
              <a:t> a</a:t>
            </a:r>
            <a:r>
              <a:rPr lang="en-US" altLang="zh-TW" sz="2800">
                <a:ea typeface="Times New Roman" pitchFamily="18" charset="0"/>
              </a:rPr>
              <a:t> </a:t>
            </a:r>
            <a:r>
              <a:rPr lang="en-US" altLang="zh-TW" sz="2800">
                <a:ea typeface="Times New Roman" pitchFamily="18" charset="0"/>
                <a:sym typeface="Symbol" pitchFamily="18" charset="2"/>
              </a:rPr>
              <a:t> </a:t>
            </a:r>
            <a:r>
              <a:rPr lang="en-US" altLang="zh-TW" sz="2800" i="1">
                <a:ea typeface="Times New Roman" pitchFamily="18" charset="0"/>
                <a:sym typeface="Symbol" pitchFamily="18" charset="2"/>
              </a:rPr>
              <a:t>A</a:t>
            </a:r>
            <a:r>
              <a:rPr lang="en-US" altLang="zh-TW" sz="2800">
                <a:ea typeface="Times New Roman" pitchFamily="18" charset="0"/>
              </a:rPr>
              <a:t>}.</a:t>
            </a:r>
            <a:endParaRPr lang="en-US" altLang="zh-TW" sz="2800">
              <a:ea typeface="Times New Roman" pitchFamily="18" charset="0"/>
            </a:endParaRPr>
          </a:p>
          <a:p>
            <a:pPr marL="0" lvl="0" indent="0" eaLnBrk="1" hangingPunct="1">
              <a:spcBef>
                <a:spcPct val="20000"/>
              </a:spcBef>
              <a:buClr>
                <a:schemeClr val="bg2"/>
              </a:buClr>
              <a:buSzPct val="75000"/>
              <a:buFont typeface="Wingdings" pitchFamily="2" charset="2"/>
            </a:pPr>
            <a:r>
              <a:rPr lang="en-US" altLang="zh-TW" sz="2800" i="1">
                <a:ea typeface="Times New Roman" pitchFamily="18" charset="0"/>
              </a:rPr>
              <a:t>R</a:t>
            </a:r>
            <a:r>
              <a:rPr lang="en-US" altLang="zh-TW" sz="2800" i="1" baseline="-25000">
                <a:ea typeface="Times New Roman" pitchFamily="18" charset="0"/>
              </a:rPr>
              <a:t>r</a:t>
            </a:r>
            <a:r>
              <a:rPr lang="en-US" altLang="zh-TW" sz="2800">
                <a:ea typeface="Times New Roman" pitchFamily="18" charset="0"/>
              </a:rPr>
              <a:t> is a reflexive relation containing </a:t>
            </a:r>
            <a:r>
              <a:rPr lang="en-US" altLang="zh-TW" sz="2800" i="1">
                <a:ea typeface="Times New Roman" pitchFamily="18" charset="0"/>
              </a:rPr>
              <a:t>R</a:t>
            </a:r>
            <a:r>
              <a:rPr lang="en-US" altLang="zh-TW" sz="2800">
                <a:ea typeface="Times New Roman" pitchFamily="18" charset="0"/>
              </a:rPr>
              <a:t> that is as small as possible. It is called the </a:t>
            </a:r>
            <a:r>
              <a:rPr lang="en-US" altLang="zh-TW" sz="2800">
                <a:solidFill>
                  <a:srgbClr val="0066FF"/>
                </a:solidFill>
                <a:ea typeface="Times New Roman" pitchFamily="18" charset="0"/>
              </a:rPr>
              <a:t>reflexive closure</a:t>
            </a:r>
            <a:r>
              <a:rPr lang="en-US" altLang="zh-TW" sz="2800">
                <a:ea typeface="Times New Roman" pitchFamily="18" charset="0"/>
              </a:rPr>
              <a:t> of </a:t>
            </a:r>
            <a:r>
              <a:rPr lang="en-US" altLang="zh-TW" sz="2800" i="1">
                <a:ea typeface="Times New Roman" pitchFamily="18" charset="0"/>
              </a:rPr>
              <a:t>R</a:t>
            </a:r>
            <a:r>
              <a:rPr lang="en-US" altLang="zh-TW" sz="2800">
                <a:ea typeface="Times New Roman" pitchFamily="18" charset="0"/>
              </a:rPr>
              <a:t>.</a:t>
            </a:r>
            <a:endParaRPr lang="en-US" altLang="zh-TW" sz="2800">
              <a:ea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fill="hold"/>
                                        <p:tgtEl>
                                          <p:spTgt spid="583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58370">
                                            <p:txEl>
                                              <p:pRg st="1" end="1"/>
                                            </p:txEl>
                                          </p:spTgt>
                                        </p:tgtEl>
                                        <p:attrNameLst>
                                          <p:attrName>style.visibility</p:attrName>
                                        </p:attrNameLst>
                                      </p:cBhvr>
                                      <p:to>
                                        <p:strVal val="visible"/>
                                      </p:to>
                                    </p:set>
                                    <p:anim calcmode="lin" valueType="num">
                                      <p:cBhvr additive="base">
                                        <p:cTn id="13" dur="500" fill="hold"/>
                                        <p:tgtEl>
                                          <p:spTgt spid="583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grpId="0" nodeType="clickEffect">
                                  <p:stCondLst>
                                    <p:cond delay="0"/>
                                  </p:stCondLst>
                                  <p:childTnLst>
                                    <p:set>
                                      <p:cBhvr>
                                        <p:cTn id="18" dur="1" fill="hold">
                                          <p:stCondLst>
                                            <p:cond delay="0"/>
                                          </p:stCondLst>
                                        </p:cTn>
                                        <p:tgtEl>
                                          <p:spTgt spid="58372">
                                            <p:txEl>
                                              <p:pRg st="0" end="0"/>
                                            </p:txEl>
                                          </p:spTgt>
                                        </p:tgtEl>
                                        <p:attrNameLst>
                                          <p:attrName>style.visibility</p:attrName>
                                        </p:attrNameLst>
                                      </p:cBhvr>
                                      <p:to>
                                        <p:strVal val="visible"/>
                                      </p:to>
                                    </p:set>
                                    <p:anim calcmode="lin" valueType="num">
                                      <p:cBhvr additive="base">
                                        <p:cTn id="19" dur="500" fill="hold"/>
                                        <p:tgtEl>
                                          <p:spTgt spid="5837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dur="500" fill="hold" grpId="0" nodeType="clickEffect">
                                  <p:stCondLst>
                                    <p:cond delay="0"/>
                                  </p:stCondLst>
                                  <p:childTnLst>
                                    <p:set>
                                      <p:cBhvr>
                                        <p:cTn id="24" dur="1" fill="hold">
                                          <p:stCondLst>
                                            <p:cond delay="0"/>
                                          </p:stCondLst>
                                        </p:cTn>
                                        <p:tgtEl>
                                          <p:spTgt spid="58372">
                                            <p:txEl>
                                              <p:pRg st="1" end="1"/>
                                            </p:txEl>
                                          </p:spTgt>
                                        </p:tgtEl>
                                        <p:attrNameLst>
                                          <p:attrName>style.visibility</p:attrName>
                                        </p:attrNameLst>
                                      </p:cBhvr>
                                      <p:to>
                                        <p:strVal val="visible"/>
                                      </p:to>
                                    </p:set>
                                    <p:anim calcmode="lin" valueType="num">
                                      <p:cBhvr additive="base">
                                        <p:cTn id="25" dur="500" fill="hold"/>
                                        <p:tgtEl>
                                          <p:spTgt spid="5837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dur="500" fill="hold" grpId="0" nodeType="clickEffect">
                                  <p:stCondLst>
                                    <p:cond delay="0"/>
                                  </p:stCondLst>
                                  <p:childTnLst>
                                    <p:set>
                                      <p:cBhvr>
                                        <p:cTn id="30" dur="1" fill="hold">
                                          <p:stCondLst>
                                            <p:cond delay="0"/>
                                          </p:stCondLst>
                                        </p:cTn>
                                        <p:tgtEl>
                                          <p:spTgt spid="58372">
                                            <p:txEl>
                                              <p:pRg st="2" end="2"/>
                                            </p:txEl>
                                          </p:spTgt>
                                        </p:tgtEl>
                                        <p:attrNameLst>
                                          <p:attrName>style.visibility</p:attrName>
                                        </p:attrNameLst>
                                      </p:cBhvr>
                                      <p:to>
                                        <p:strVal val="visible"/>
                                      </p:to>
                                    </p:set>
                                    <p:anim calcmode="lin" valueType="num">
                                      <p:cBhvr additive="base">
                                        <p:cTn id="31" dur="500" fill="hold"/>
                                        <p:tgtEl>
                                          <p:spTgt spid="5837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P spid="58372" grpId="0" uiExpand="1" build="allAtOnce"/>
    </p:bldLst>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9394" name="Content Placeholder 2" title=""/>
          <p:cNvSpPr>
            <a:spLocks noGrp="1"/>
          </p:cNvSpPr>
          <p:nvPr>
            <p:ph idx="1"/>
          </p:nvPr>
        </p:nvSpPr>
        <p:spPr>
          <a:xfrm>
            <a:off x="533400" y="762000"/>
            <a:ext cx="8229600"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buFont typeface="Wingdings" pitchFamily="2" charset="2"/>
              <a:buNone/>
            </a:pPr>
            <a:r>
              <a:rPr lang="en-US" altLang="zh-TW" sz="2400" b="1">
                <a:solidFill>
                  <a:srgbClr val="008000"/>
                </a:solidFill>
                <a:latin typeface="Times New Roman" pitchFamily="18" charset="0"/>
                <a:ea typeface="Times New Roman" pitchFamily="18" charset="0"/>
              </a:rPr>
              <a:t>Definitions :</a:t>
            </a:r>
            <a:r>
              <a:rPr lang="en-US" altLang="zh-TW" sz="2400">
                <a:solidFill>
                  <a:srgbClr val="008000"/>
                </a:solidFill>
                <a:latin typeface="Times New Roman" pitchFamily="18" charset="0"/>
                <a:ea typeface="Times New Roman" pitchFamily="18" charset="0"/>
              </a:rPr>
              <a:t> </a:t>
            </a:r>
            <a:endParaRPr lang="en-US" altLang="zh-TW" sz="2400">
              <a:solidFill>
                <a:srgbClr val="008000"/>
              </a:solidFill>
              <a:latin typeface="Times New Roman" pitchFamily="18" charset="0"/>
              <a:ea typeface="Times New Roman" pitchFamily="18" charset="0"/>
            </a:endParaRPr>
          </a:p>
          <a:p>
            <a:pPr lvl="0" eaLnBrk="1" hangingPunct="1">
              <a:buFont typeface="Wingdings" pitchFamily="2" charset="2"/>
              <a:buNone/>
            </a:pPr>
            <a:r>
              <a:rPr lang="en-US" altLang="zh-TW" sz="2400">
                <a:latin typeface="Times New Roman" pitchFamily="18" charset="0"/>
                <a:ea typeface="Times New Roman" pitchFamily="18" charset="0"/>
              </a:rPr>
              <a:t>1.(</a:t>
            </a:r>
            <a:r>
              <a:rPr lang="en-US" altLang="zh-TW" sz="2400" u="sng">
                <a:solidFill>
                  <a:srgbClr val="008000"/>
                </a:solidFill>
                <a:latin typeface="Times New Roman" pitchFamily="18" charset="0"/>
                <a:ea typeface="Times New Roman" pitchFamily="18" charset="0"/>
              </a:rPr>
              <a:t>reflexive closure</a:t>
            </a:r>
            <a:r>
              <a:rPr lang="en-US" altLang="zh-TW" sz="2400">
                <a:solidFill>
                  <a:srgbClr val="008000"/>
                </a:solidFill>
                <a:latin typeface="Times New Roman" pitchFamily="18" charset="0"/>
                <a:ea typeface="Times New Roman" pitchFamily="18" charset="0"/>
              </a:rPr>
              <a:t> </a:t>
            </a:r>
            <a:r>
              <a:rPr lang="en-US" altLang="zh-TW" sz="2400">
                <a:latin typeface="Times New Roman" pitchFamily="18" charset="0"/>
                <a:ea typeface="Times New Roman" pitchFamily="18" charset="0"/>
              </a:rPr>
              <a:t>of </a:t>
            </a:r>
            <a:r>
              <a:rPr lang="en-US" altLang="zh-TW" sz="2400" i="1">
                <a:latin typeface="Times New Roman" pitchFamily="18" charset="0"/>
                <a:ea typeface="Times New Roman" pitchFamily="18" charset="0"/>
              </a:rPr>
              <a:t>R </a:t>
            </a:r>
            <a:r>
              <a:rPr lang="en-US" altLang="zh-TW" sz="2400">
                <a:latin typeface="Times New Roman" pitchFamily="18" charset="0"/>
                <a:ea typeface="Times New Roman" pitchFamily="18" charset="0"/>
              </a:rPr>
              <a:t>on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a:t>
            </a:r>
            <a:endParaRPr lang="en-US" altLang="zh-TW" sz="2400">
              <a:latin typeface="Times New Roman" pitchFamily="18" charset="0"/>
              <a:ea typeface="Times New Roman" pitchFamily="18" charset="0"/>
            </a:endParaRPr>
          </a:p>
          <a:p>
            <a:pPr lvl="0" eaLnBrk="1" hangingPunct="1">
              <a:buFont typeface="Wingdings" pitchFamily="2" charset="2"/>
              <a:buNone/>
            </a:pP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R</a:t>
            </a:r>
            <a:r>
              <a:rPr lang="en-US" altLang="zh-TW" sz="2400" i="1" baseline="-25000">
                <a:latin typeface="Times New Roman" pitchFamily="18" charset="0"/>
                <a:ea typeface="Times New Roman" pitchFamily="18" charset="0"/>
              </a:rPr>
              <a:t>r</a:t>
            </a:r>
            <a:r>
              <a:rPr lang="en-US" altLang="zh-TW" sz="2400">
                <a:latin typeface="Times New Roman" pitchFamily="18" charset="0"/>
                <a:ea typeface="Times New Roman" pitchFamily="18" charset="0"/>
              </a:rPr>
              <a:t>=the smallest reflexive </a:t>
            </a:r>
            <a:r>
              <a:rPr lang="en-US" altLang="zh-TW" sz="2400">
                <a:latin typeface="Times New Roman" pitchFamily="18" charset="0"/>
                <a:ea typeface="Times New Roman" pitchFamily="18" charset="0"/>
                <a:sym typeface="Symbol" pitchFamily="18" charset="2"/>
              </a:rPr>
              <a:t>relation</a:t>
            </a:r>
            <a:r>
              <a:rPr lang="en-US" altLang="zh-TW" sz="2400">
                <a:latin typeface="Times New Roman" pitchFamily="18" charset="0"/>
                <a:ea typeface="Times New Roman" pitchFamily="18" charset="0"/>
              </a:rPr>
              <a:t> containing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a:t>
            </a:r>
            <a:endParaRPr lang="en-US" altLang="zh-TW" sz="2400">
              <a:latin typeface="Times New Roman" pitchFamily="18" charset="0"/>
              <a:ea typeface="Times New Roman" pitchFamily="18" charset="0"/>
            </a:endParaRPr>
          </a:p>
          <a:p>
            <a:pPr lvl="0" eaLnBrk="1" hangingPunct="1">
              <a:buFont typeface="Wingdings" pitchFamily="2" charset="2"/>
              <a:buNone/>
            </a:pP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R</a:t>
            </a:r>
            <a:r>
              <a:rPr lang="en-US" altLang="zh-TW" sz="2400" i="1" baseline="-25000">
                <a:latin typeface="Times New Roman" pitchFamily="18" charset="0"/>
                <a:ea typeface="Times New Roman" pitchFamily="18" charset="0"/>
              </a:rPr>
              <a:t>r</a:t>
            </a:r>
            <a:r>
              <a:rPr lang="en-US" altLang="zh-TW" sz="2400">
                <a:latin typeface="Times New Roman" pitchFamily="18" charset="0"/>
                <a:ea typeface="Times New Roman" pitchFamily="18" charset="0"/>
              </a:rPr>
              <a:t>=</a:t>
            </a:r>
            <a:r>
              <a:rPr lang="en-US" altLang="zh-TW" sz="2400" i="1">
                <a:latin typeface="Times New Roman" pitchFamily="18" charset="0"/>
                <a:ea typeface="Times New Roman" pitchFamily="18" charset="0"/>
              </a:rPr>
              <a:t>R</a:t>
            </a:r>
            <a:r>
              <a:rPr lang="en-US" altLang="zh-TW" sz="2400">
                <a:latin typeface="Times New Roman" pitchFamily="18" charset="0"/>
                <a:ea typeface="AR MinchoL JIS" pitchFamily="49" charset="-128"/>
              </a:rPr>
              <a:t>∪{</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 |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 ,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a:t>
            </a:r>
            <a:endParaRPr lang="en-US" altLang="zh-TW" sz="2400">
              <a:latin typeface="Times New Roman" pitchFamily="18" charset="0"/>
              <a:ea typeface="Times New Roman" pitchFamily="18" charset="0"/>
              <a:sym typeface="Symbol" pitchFamily="18" charset="2"/>
            </a:endParaRPr>
          </a:p>
          <a:p>
            <a:pPr lvl="0" eaLnBrk="1" hangingPunct="1">
              <a:buFont typeface="Wingdings" pitchFamily="2" charset="2"/>
              <a:buNone/>
            </a:pPr>
            <a:r>
              <a:rPr lang="en-US" altLang="zh-TW" sz="2400">
                <a:latin typeface="Times New Roman" pitchFamily="18" charset="0"/>
                <a:ea typeface="Times New Roman" pitchFamily="18" charset="0"/>
                <a:sym typeface="Symbol" pitchFamily="18" charset="2"/>
              </a:rPr>
              <a:t>2.(</a:t>
            </a:r>
            <a:r>
              <a:rPr lang="en-US" altLang="zh-TW" sz="2400" u="sng">
                <a:solidFill>
                  <a:srgbClr val="008000"/>
                </a:solidFill>
                <a:latin typeface="Times New Roman" pitchFamily="18" charset="0"/>
                <a:ea typeface="Times New Roman" pitchFamily="18" charset="0"/>
                <a:sym typeface="Symbol" pitchFamily="18" charset="2"/>
              </a:rPr>
              <a:t>symmetric closure</a:t>
            </a:r>
            <a:r>
              <a:rPr lang="en-US" altLang="zh-TW" sz="2400">
                <a:solidFill>
                  <a:srgbClr val="008000"/>
                </a:solidFill>
                <a:latin typeface="Times New Roman" pitchFamily="18" charset="0"/>
                <a:ea typeface="Times New Roman" pitchFamily="18" charset="0"/>
                <a:sym typeface="Symbol" pitchFamily="18" charset="2"/>
              </a:rPr>
              <a:t> </a:t>
            </a:r>
            <a:r>
              <a:rPr lang="en-US" altLang="zh-TW" sz="2400">
                <a:latin typeface="Times New Roman" pitchFamily="18" charset="0"/>
                <a:ea typeface="Times New Roman" pitchFamily="18" charset="0"/>
                <a:sym typeface="Symbol" pitchFamily="18" charset="2"/>
              </a:rPr>
              <a:t>of </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on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a:t>
            </a:r>
            <a:endParaRPr lang="en-US" altLang="zh-TW" sz="2400">
              <a:latin typeface="Times New Roman" pitchFamily="18" charset="0"/>
              <a:ea typeface="Times New Roman" pitchFamily="18" charset="0"/>
              <a:sym typeface="Symbol" pitchFamily="18" charset="2"/>
            </a:endParaRPr>
          </a:p>
          <a:p>
            <a:pPr lvl="0" eaLnBrk="1" hangingPunct="1">
              <a:buFont typeface="Wingdings" pitchFamily="2" charset="2"/>
              <a:buNone/>
            </a:pP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R</a:t>
            </a:r>
            <a:r>
              <a:rPr lang="en-US" altLang="zh-TW" sz="2400" i="1" baseline="-25000">
                <a:latin typeface="Times New Roman" pitchFamily="18" charset="0"/>
                <a:ea typeface="Times New Roman" pitchFamily="18" charset="0"/>
                <a:sym typeface="Symbol" pitchFamily="18" charset="2"/>
              </a:rPr>
              <a:t>s</a:t>
            </a:r>
            <a:r>
              <a:rPr lang="en-US" altLang="zh-TW" sz="2400">
                <a:latin typeface="Times New Roman" pitchFamily="18" charset="0"/>
                <a:ea typeface="Times New Roman" pitchFamily="18" charset="0"/>
                <a:sym typeface="Symbol" pitchFamily="18" charset="2"/>
              </a:rPr>
              <a:t>=the smallest symmetric relation containing </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a:t>
            </a:r>
            <a:endParaRPr lang="en-US" altLang="zh-TW" sz="2400">
              <a:latin typeface="Times New Roman" pitchFamily="18" charset="0"/>
              <a:ea typeface="Times New Roman" pitchFamily="18" charset="0"/>
              <a:sym typeface="Symbol" pitchFamily="18" charset="2"/>
            </a:endParaRPr>
          </a:p>
          <a:p>
            <a:pPr lvl="0" eaLnBrk="1" hangingPunct="1">
              <a:buFont typeface="Wingdings" pitchFamily="2" charset="2"/>
              <a:buNone/>
            </a:pP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R</a:t>
            </a:r>
            <a:r>
              <a:rPr lang="en-US" altLang="zh-TW" sz="2400" i="1" baseline="-25000">
                <a:latin typeface="Times New Roman" pitchFamily="18" charset="0"/>
                <a:ea typeface="Times New Roman" pitchFamily="18" charset="0"/>
                <a:sym typeface="Symbol" pitchFamily="18" charset="2"/>
              </a:rPr>
              <a:t>s</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rPr>
              <a:t>R</a:t>
            </a:r>
            <a:r>
              <a:rPr lang="en-US" altLang="zh-TW" sz="2400">
                <a:latin typeface="Times New Roman" pitchFamily="18" charset="0"/>
                <a:ea typeface="AR MinchoL JIS" pitchFamily="49" charset="-128"/>
              </a:rPr>
              <a:t>∪{</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b</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 |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b</a:t>
            </a:r>
            <a:r>
              <a:rPr lang="en-US" altLang="zh-TW" sz="2400">
                <a:latin typeface="Times New Roman" pitchFamily="18" charset="0"/>
                <a:ea typeface="Times New Roman" pitchFamily="18" charset="0"/>
              </a:rPr>
              <a:t>)</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and (</a:t>
            </a:r>
            <a:r>
              <a:rPr lang="en-US" altLang="zh-TW" sz="2400"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a:t>
            </a:r>
            <a:endParaRPr lang="en-US" altLang="zh-TW" sz="2400">
              <a:latin typeface="Times New Roman" pitchFamily="18" charset="0"/>
              <a:ea typeface="Times New Roman" pitchFamily="18" charset="0"/>
              <a:sym typeface="Symbol" pitchFamily="18" charset="2"/>
            </a:endParaRPr>
          </a:p>
          <a:p>
            <a:pPr lvl="0" eaLnBrk="1" hangingPunct="1">
              <a:buFont typeface="Wingdings" pitchFamily="2" charset="2"/>
              <a:buNone/>
            </a:pPr>
            <a:r>
              <a:rPr lang="en-US" altLang="zh-TW" sz="2400">
                <a:latin typeface="Times New Roman" pitchFamily="18" charset="0"/>
                <a:ea typeface="Times New Roman" pitchFamily="18" charset="0"/>
                <a:sym typeface="Symbol" pitchFamily="18" charset="2"/>
              </a:rPr>
              <a:t>3.(</a:t>
            </a:r>
            <a:r>
              <a:rPr lang="en-US" altLang="zh-TW" sz="2400" u="sng">
                <a:solidFill>
                  <a:srgbClr val="FF3300"/>
                </a:solidFill>
                <a:latin typeface="Times New Roman" pitchFamily="18" charset="0"/>
                <a:ea typeface="Times New Roman" pitchFamily="18" charset="0"/>
                <a:sym typeface="Symbol" pitchFamily="18" charset="2"/>
              </a:rPr>
              <a:t>transitive closure</a:t>
            </a:r>
            <a:r>
              <a:rPr lang="en-US" altLang="zh-TW" sz="2400">
                <a:latin typeface="Times New Roman" pitchFamily="18" charset="0"/>
                <a:ea typeface="Times New Roman" pitchFamily="18" charset="0"/>
                <a:sym typeface="Symbol" pitchFamily="18" charset="2"/>
              </a:rPr>
              <a:t> of </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 on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 </a:t>
            </a:r>
            <a:endParaRPr lang="en-US" altLang="zh-TW" sz="2400">
              <a:latin typeface="Times New Roman" pitchFamily="18" charset="0"/>
              <a:ea typeface="Times New Roman" pitchFamily="18" charset="0"/>
              <a:sym typeface="Symbol" pitchFamily="18" charset="2"/>
            </a:endParaRPr>
          </a:p>
          <a:p>
            <a:pPr lvl="0" eaLnBrk="1" hangingPunct="1">
              <a:buFont typeface="Wingdings" pitchFamily="2" charset="2"/>
              <a:buNone/>
            </a:pP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R</a:t>
            </a:r>
            <a:r>
              <a:rPr lang="en-US" altLang="zh-TW" sz="2400" i="1" baseline="-25000">
                <a:latin typeface="Times New Roman" pitchFamily="18" charset="0"/>
                <a:ea typeface="Times New Roman" pitchFamily="18" charset="0"/>
                <a:sym typeface="Symbol" pitchFamily="18" charset="2"/>
              </a:rPr>
              <a:t>t</a:t>
            </a:r>
            <a:r>
              <a:rPr lang="en-US" altLang="zh-TW" sz="2400">
                <a:latin typeface="Times New Roman" pitchFamily="18" charset="0"/>
                <a:ea typeface="Times New Roman" pitchFamily="18" charset="0"/>
                <a:sym typeface="Symbol" pitchFamily="18" charset="2"/>
              </a:rPr>
              <a:t>=the smallest transitive relation containing </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Times New Roman" pitchFamily="18" charset="0"/>
                <a:sym typeface="Symbol" pitchFamily="18" charset="2"/>
              </a:rPr>
              <a:t>.</a:t>
            </a:r>
            <a:endParaRPr lang="en-US" altLang="zh-TW" sz="2400">
              <a:latin typeface="Times New Roman" pitchFamily="18" charset="0"/>
              <a:ea typeface="Times New Roman" pitchFamily="18" charset="0"/>
              <a:sym typeface="Symbol" pitchFamily="18" charset="2"/>
            </a:endParaRPr>
          </a:p>
          <a:p>
            <a:pPr lvl="0" eaLnBrk="1" hangingPunct="1">
              <a:buFont typeface="Wingdings" pitchFamily="2" charset="2"/>
              <a:buNone/>
            </a:pP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R</a:t>
            </a:r>
            <a:r>
              <a:rPr lang="en-US" altLang="zh-TW" sz="2400" i="1" baseline="-25000">
                <a:latin typeface="Times New Roman" pitchFamily="18" charset="0"/>
                <a:ea typeface="Times New Roman" pitchFamily="18" charset="0"/>
                <a:sym typeface="Symbol" pitchFamily="18" charset="2"/>
              </a:rPr>
              <a:t>t</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R</a:t>
            </a:r>
            <a:r>
              <a:rPr lang="en-US" altLang="zh-TW" sz="2400">
                <a:latin typeface="Times New Roman" pitchFamily="18" charset="0"/>
                <a:ea typeface="AR MinchoL JIS" pitchFamily="49" charset="-128"/>
              </a:rPr>
              <a:t>∪{</a:t>
            </a:r>
            <a:r>
              <a:rPr lang="en-US" altLang="zh-TW" sz="2400">
                <a:latin typeface="Times New Roman" pitchFamily="18" charset="0"/>
                <a:ea typeface="Times New Roman" pitchFamily="18" charset="0"/>
              </a:rPr>
              <a:t>(</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c</a:t>
            </a:r>
            <a:r>
              <a:rPr lang="en-US" altLang="zh-TW" sz="2400">
                <a:latin typeface="Times New Roman" pitchFamily="18" charset="0"/>
                <a:ea typeface="Times New Roman" pitchFamily="18" charset="0"/>
              </a:rPr>
              <a:t>) |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 </a:t>
            </a:r>
            <a:r>
              <a:rPr lang="en-US" altLang="zh-TW" sz="2400" i="1">
                <a:latin typeface="Times New Roman" pitchFamily="18" charset="0"/>
                <a:ea typeface="Times New Roman" pitchFamily="18" charset="0"/>
              </a:rPr>
              <a:t>b</a:t>
            </a:r>
            <a:r>
              <a:rPr lang="en-US" altLang="zh-TW" sz="2400">
                <a:latin typeface="Times New Roman" pitchFamily="18" charset="0"/>
                <a:ea typeface="Times New Roman" pitchFamily="18" charset="0"/>
              </a:rPr>
              <a:t>)</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R</a:t>
            </a:r>
            <a:r>
              <a:rPr lang="en-US" altLang="zh-TW" sz="2400" i="1" baseline="-25000">
                <a:latin typeface="Times New Roman" pitchFamily="18" charset="0"/>
                <a:ea typeface="Times New Roman" pitchFamily="18" charset="0"/>
                <a:sym typeface="Symbol" pitchFamily="18" charset="2"/>
              </a:rPr>
              <a:t>t</a:t>
            </a:r>
            <a:r>
              <a:rPr lang="en-US" altLang="zh-TW" sz="2400">
                <a:latin typeface="Times New Roman" pitchFamily="18" charset="0"/>
                <a:ea typeface="Times New Roman" pitchFamily="18" charset="0"/>
                <a:sym typeface="Symbol" pitchFamily="18" charset="2"/>
              </a:rPr>
              <a:t> and (</a:t>
            </a:r>
            <a:r>
              <a:rPr lang="en-US" altLang="zh-TW" sz="2400"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c</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R</a:t>
            </a:r>
            <a:r>
              <a:rPr lang="en-US" altLang="zh-TW" sz="2400" i="1" baseline="-25000">
                <a:latin typeface="Times New Roman" pitchFamily="18" charset="0"/>
                <a:ea typeface="Times New Roman" pitchFamily="18" charset="0"/>
                <a:sym typeface="Symbol" pitchFamily="18" charset="2"/>
              </a:rPr>
              <a:t>t</a:t>
            </a:r>
            <a:r>
              <a:rPr lang="en-US" altLang="zh-TW" sz="2400">
                <a:latin typeface="Times New Roman" pitchFamily="18" charset="0"/>
                <a:ea typeface="Times New Roman" pitchFamily="18" charset="0"/>
                <a:sym typeface="Symbol" pitchFamily="18" charset="2"/>
              </a:rPr>
              <a:t>, but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c</a:t>
            </a:r>
            <a:r>
              <a:rPr lang="en-US" altLang="zh-TW" sz="2400">
                <a:latin typeface="Times New Roman" pitchFamily="18" charset="0"/>
                <a:ea typeface="Times New Roman" pitchFamily="18" charset="0"/>
                <a:sym typeface="Symbol" pitchFamily="18" charset="2"/>
              </a:rPr>
              <a:t>)</a:t>
            </a:r>
            <a:r>
              <a:rPr lang="en-US" altLang="zh-TW" sz="2400" i="1">
                <a:latin typeface="Times New Roman" pitchFamily="18" charset="0"/>
                <a:ea typeface="Times New Roman" pitchFamily="18" charset="0"/>
                <a:sym typeface="Symbol" pitchFamily="18" charset="2"/>
              </a:rPr>
              <a:t>R</a:t>
            </a:r>
            <a:r>
              <a:rPr lang="en-US" altLang="zh-TW" sz="2400" i="1" baseline="-25000">
                <a:latin typeface="Times New Roman" pitchFamily="18" charset="0"/>
                <a:ea typeface="Times New Roman" pitchFamily="18" charset="0"/>
                <a:sym typeface="Symbol" pitchFamily="18" charset="2"/>
              </a:rPr>
              <a:t>t</a:t>
            </a:r>
            <a:r>
              <a:rPr lang="en-US" altLang="zh-TW" sz="2400">
                <a:latin typeface="Times New Roman" pitchFamily="18" charset="0"/>
                <a:ea typeface="Times New Roman" pitchFamily="18" charset="0"/>
                <a:sym typeface="Symbol" pitchFamily="18" charset="2"/>
              </a:rPr>
              <a:t>}</a:t>
            </a:r>
            <a:r>
              <a:rPr lang="en-US" altLang="zh-TW" sz="2400">
                <a:solidFill>
                  <a:srgbClr val="FF0000"/>
                </a:solidFill>
                <a:latin typeface="Times New Roman" pitchFamily="18" charset="0"/>
                <a:ea typeface="Times New Roman" pitchFamily="18" charset="0"/>
                <a:sym typeface="Symbol" pitchFamily="18" charset="2"/>
              </a:rPr>
              <a:t>(repeat)</a:t>
            </a:r>
            <a:endParaRPr lang="en-US" altLang="zh-TW" sz="2400">
              <a:solidFill>
                <a:srgbClr val="FF0000"/>
              </a:solidFill>
              <a:latin typeface="Times New Roman" pitchFamily="18" charset="0"/>
              <a:ea typeface="Times New Roman" pitchFamily="18" charset="0"/>
              <a:sym typeface="Symbol" pitchFamily="18" charset="2"/>
            </a:endParaRPr>
          </a:p>
          <a:p>
            <a:pPr lvl="0"/>
            <a:endParaRPr lang="en-US" altLang="en-US" sz="2400">
              <a:latin typeface="Times New Roman" pitchFamily="18" charset="0"/>
              <a:ea typeface="Times New Roman" pitchFamily="18" charset="0"/>
            </a:endParaRPr>
          </a:p>
        </p:txBody>
      </p:sp>
      <p:sp>
        <p:nvSpPr>
          <p:cNvPr id="59395"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1E548586-3CA3-4201-9C83-CD4AD5160979}" type="slidenum">
              <a:rPr lang="en-US" altLang="en-US" sz="1400">
                <a:latin typeface="Arial"/>
              </a:rPr>
              <a:t>97</a:t>
            </a:fld>
            <a:endParaRPr lang="en-US" altLang="en-US" sz="1400">
              <a:latin typeface="Arial"/>
            </a:endParaRPr>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0418" name="Rectangle 2" title=""/>
          <p:cNvSpPr>
            <a:spLocks noGrp="1"/>
          </p:cNvSpPr>
          <p:nvPr>
            <p:ph type="title"/>
          </p:nvPr>
        </p:nvSpPr>
        <p:spPr>
          <a:xfrm>
            <a:off x="228600" y="762000"/>
            <a:ext cx="8915400" cy="9906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algn="just" eaLnBrk="1" hangingPunct="1"/>
            <a:r>
              <a:rPr lang="en-US" altLang="zh-TW" sz="2400" b="1">
                <a:solidFill>
                  <a:srgbClr val="008000"/>
                </a:solidFill>
                <a:latin typeface="Times New Roman" pitchFamily="18" charset="0"/>
                <a:ea typeface="Times New Roman" pitchFamily="18" charset="0"/>
              </a:rPr>
              <a:t>Example:</a:t>
            </a:r>
            <a:r>
              <a:rPr lang="en-US" altLang="zh-TW" sz="2400">
                <a:latin typeface="Times New Roman" pitchFamily="18" charset="0"/>
                <a:ea typeface="Times New Roman" pitchFamily="18" charset="0"/>
              </a:rPr>
              <a:t>What is the reflexive closure of the </a:t>
            </a:r>
            <a:br>
              <a:rPr lang="en-US" altLang="zh-TW" sz="2400">
                <a:latin typeface="Times New Roman" pitchFamily="18" charset="0"/>
                <a:ea typeface="Times New Roman" pitchFamily="18" charset="0"/>
              </a:rPr>
            </a:br>
            <a:r>
              <a:rPr lang="en-US" altLang="zh-TW" sz="2400">
                <a:latin typeface="Times New Roman" pitchFamily="18" charset="0"/>
                <a:ea typeface="Times New Roman" pitchFamily="18" charset="0"/>
              </a:rPr>
              <a:t>       relation </a:t>
            </a:r>
            <a:r>
              <a:rPr lang="en-US" altLang="zh-TW" sz="2400" i="1">
                <a:latin typeface="Times New Roman" pitchFamily="18" charset="0"/>
                <a:ea typeface="Times New Roman" pitchFamily="18" charset="0"/>
              </a:rPr>
              <a:t>R</a:t>
            </a:r>
            <a:r>
              <a:rPr lang="en-US" altLang="zh-TW" sz="2400">
                <a:latin typeface="Times New Roman" pitchFamily="18" charset="0"/>
                <a:ea typeface="Times New Roman" pitchFamily="18" charset="0"/>
              </a:rPr>
              <a:t>={(</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a:t>
            </a:r>
            <a:r>
              <a:rPr lang="en-US" altLang="zh-TW" sz="2400" i="1">
                <a:latin typeface="Times New Roman" pitchFamily="18" charset="0"/>
                <a:ea typeface="Times New Roman" pitchFamily="18" charset="0"/>
              </a:rPr>
              <a:t>b</a:t>
            </a:r>
            <a:r>
              <a:rPr lang="en-US" altLang="zh-TW" sz="2400">
                <a:latin typeface="Times New Roman" pitchFamily="18" charset="0"/>
                <a:ea typeface="Times New Roman" pitchFamily="18" charset="0"/>
              </a:rPr>
              <a:t>) | </a:t>
            </a:r>
            <a:r>
              <a:rPr lang="en-US" altLang="zh-TW" sz="2400" i="1">
                <a:latin typeface="Times New Roman" pitchFamily="18" charset="0"/>
                <a:ea typeface="Times New Roman" pitchFamily="18" charset="0"/>
              </a:rPr>
              <a:t>a </a:t>
            </a:r>
            <a:r>
              <a:rPr lang="en-US" altLang="zh-TW" sz="2400">
                <a:latin typeface="Times New Roman" pitchFamily="18" charset="0"/>
                <a:ea typeface="Times New Roman" pitchFamily="18" charset="0"/>
              </a:rPr>
              <a:t>&lt; </a:t>
            </a:r>
            <a:r>
              <a:rPr lang="en-US" altLang="zh-TW" sz="2400" i="1">
                <a:latin typeface="Times New Roman" pitchFamily="18" charset="0"/>
                <a:ea typeface="Times New Roman" pitchFamily="18" charset="0"/>
              </a:rPr>
              <a:t>b</a:t>
            </a:r>
            <a:r>
              <a:rPr lang="en-US" altLang="zh-TW" sz="2400">
                <a:latin typeface="Times New Roman" pitchFamily="18" charset="0"/>
                <a:ea typeface="Times New Roman" pitchFamily="18" charset="0"/>
              </a:rPr>
              <a:t>} on the set of integers ?</a:t>
            </a:r>
            <a:endParaRPr lang="en-US" altLang="zh-TW" sz="2400">
              <a:latin typeface="Times New Roman" pitchFamily="18" charset="0"/>
              <a:ea typeface="Times New Roman" pitchFamily="18" charset="0"/>
            </a:endParaRPr>
          </a:p>
        </p:txBody>
      </p:sp>
      <p:sp>
        <p:nvSpPr>
          <p:cNvPr id="60419" name="Rectangle 3" title=""/>
          <p:cNvSpPr>
            <a:spLocks noGrp="1"/>
          </p:cNvSpPr>
          <p:nvPr>
            <p:ph idx="1"/>
          </p:nvPr>
        </p:nvSpPr>
        <p:spPr>
          <a:xfrm>
            <a:off x="228600" y="1676400"/>
            <a:ext cx="8763000" cy="8382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eaLnBrk="1" hangingPunct="1">
              <a:lnSpc>
                <a:spcPct val="90000"/>
              </a:lnSpc>
              <a:buFont typeface="Wingdings" pitchFamily="2" charset="2"/>
              <a:buNone/>
            </a:pPr>
            <a:r>
              <a:rPr lang="en-US" altLang="zh-TW" sz="2400" b="1">
                <a:solidFill>
                  <a:srgbClr val="008000"/>
                </a:solidFill>
                <a:latin typeface="Times New Roman" pitchFamily="18" charset="0"/>
                <a:ea typeface="Times New Roman" pitchFamily="18" charset="0"/>
              </a:rPr>
              <a:t>Sol :      </a:t>
            </a:r>
            <a:r>
              <a:rPr lang="en-US" altLang="zh-TW" sz="2400" i="1">
                <a:latin typeface="Times New Roman" pitchFamily="18" charset="0"/>
                <a:ea typeface="Times New Roman" pitchFamily="18" charset="0"/>
              </a:rPr>
              <a:t>R</a:t>
            </a:r>
            <a:r>
              <a:rPr lang="en-US" altLang="zh-TW" sz="2400" i="1" baseline="-25000">
                <a:latin typeface="Times New Roman" pitchFamily="18" charset="0"/>
                <a:ea typeface="AR MinchoL JIS" pitchFamily="49" charset="-128"/>
              </a:rPr>
              <a:t>r</a:t>
            </a:r>
            <a:r>
              <a:rPr lang="en-US" altLang="zh-TW" sz="2400" i="1">
                <a:latin typeface="Times New Roman" pitchFamily="18" charset="0"/>
                <a:ea typeface="AR MinchoL JIS" pitchFamily="49" charset="-128"/>
              </a:rPr>
              <a:t> </a:t>
            </a:r>
            <a:r>
              <a:rPr lang="en-US" altLang="zh-TW" sz="2400">
                <a:latin typeface="Times New Roman" pitchFamily="18" charset="0"/>
                <a:ea typeface="AR MinchoL JIS" pitchFamily="49" charset="-128"/>
              </a:rPr>
              <a:t> = </a:t>
            </a:r>
            <a:r>
              <a:rPr lang="en-US" altLang="zh-TW" sz="2400" i="1">
                <a:latin typeface="Times New Roman" pitchFamily="18" charset="0"/>
                <a:ea typeface="AR MinchoL JIS" pitchFamily="49" charset="-128"/>
              </a:rPr>
              <a:t>R</a:t>
            </a:r>
            <a:r>
              <a:rPr lang="en-US" altLang="zh-TW" sz="2400">
                <a:latin typeface="Times New Roman" pitchFamily="18" charset="0"/>
                <a:ea typeface="AR MinchoL JIS" pitchFamily="49" charset="-128"/>
              </a:rPr>
              <a:t> ∪ </a:t>
            </a:r>
            <a:r>
              <a:rPr lang="en-US" altLang="zh-TW" sz="2400">
                <a:latin typeface="Times New Roman" pitchFamily="18" charset="0"/>
                <a:ea typeface="Times New Roman" pitchFamily="18" charset="0"/>
                <a:sym typeface="Symbol" pitchFamily="18" charset="2"/>
              </a:rPr>
              <a:t>D </a:t>
            </a:r>
            <a:r>
              <a:rPr lang="en-US" altLang="zh-TW" sz="2400">
                <a:latin typeface="Times New Roman" pitchFamily="18" charset="0"/>
                <a:ea typeface="Times New Roman" pitchFamily="18" charset="0"/>
              </a:rPr>
              <a:t> = {(</a:t>
            </a:r>
            <a:r>
              <a:rPr lang="en-US" altLang="zh-TW" sz="2400" i="1">
                <a:latin typeface="Times New Roman" pitchFamily="18" charset="0"/>
                <a:ea typeface="Times New Roman" pitchFamily="18" charset="0"/>
              </a:rPr>
              <a:t>a</a:t>
            </a:r>
            <a:r>
              <a:rPr lang="en-US" altLang="zh-TW" sz="2400">
                <a:latin typeface="Times New Roman" pitchFamily="18" charset="0"/>
                <a:ea typeface="Times New Roman" pitchFamily="18" charset="0"/>
              </a:rPr>
              <a:t>,</a:t>
            </a:r>
            <a:r>
              <a:rPr lang="en-US" altLang="zh-TW" sz="2400" i="1">
                <a:latin typeface="Times New Roman" pitchFamily="18" charset="0"/>
                <a:ea typeface="Times New Roman" pitchFamily="18" charset="0"/>
              </a:rPr>
              <a:t>b</a:t>
            </a:r>
            <a:r>
              <a:rPr lang="en-US" altLang="zh-TW" sz="2400">
                <a:latin typeface="Times New Roman" pitchFamily="18" charset="0"/>
                <a:ea typeface="Times New Roman" pitchFamily="18" charset="0"/>
              </a:rPr>
              <a:t>) | </a:t>
            </a:r>
            <a:r>
              <a:rPr lang="en-US" altLang="zh-TW" sz="2400" i="1">
                <a:latin typeface="Times New Roman" pitchFamily="18" charset="0"/>
                <a:ea typeface="Times New Roman" pitchFamily="18" charset="0"/>
              </a:rPr>
              <a:t>a </a:t>
            </a:r>
            <a:r>
              <a:rPr lang="en-US" altLang="zh-TW" sz="2400">
                <a:latin typeface="Times New Roman" pitchFamily="18" charset="0"/>
                <a:ea typeface="Times New Roman" pitchFamily="18" charset="0"/>
              </a:rPr>
              <a:t>&lt; </a:t>
            </a:r>
            <a:r>
              <a:rPr lang="en-US" altLang="zh-TW" sz="2400" i="1">
                <a:latin typeface="Times New Roman" pitchFamily="18" charset="0"/>
                <a:ea typeface="Times New Roman" pitchFamily="18" charset="0"/>
              </a:rPr>
              <a:t>b</a:t>
            </a:r>
            <a:r>
              <a:rPr lang="en-US" altLang="zh-TW" sz="2400">
                <a:latin typeface="Times New Roman" pitchFamily="18" charset="0"/>
                <a:ea typeface="Times New Roman" pitchFamily="18" charset="0"/>
              </a:rPr>
              <a:t>}</a:t>
            </a:r>
            <a:r>
              <a:rPr lang="en-US" altLang="zh-TW" sz="2400">
                <a:latin typeface="Times New Roman" pitchFamily="18" charset="0"/>
                <a:ea typeface="Times New Roman" pitchFamily="18" charset="0"/>
                <a:sym typeface="Symbol" pitchFamily="18" charset="2"/>
              </a:rPr>
              <a:t> </a:t>
            </a:r>
            <a:r>
              <a:rPr lang="en-US" altLang="zh-TW" sz="2400">
                <a:latin typeface="Times New Roman" pitchFamily="18" charset="0"/>
                <a:ea typeface="AR MinchoL JIS" pitchFamily="49" charset="-128"/>
              </a:rPr>
              <a:t>∪ { (</a:t>
            </a:r>
            <a:r>
              <a:rPr lang="en-US" altLang="zh-TW" sz="2400" i="1">
                <a:latin typeface="Times New Roman" pitchFamily="18" charset="0"/>
                <a:ea typeface="AR MinchoL JIS" pitchFamily="49" charset="-128"/>
              </a:rPr>
              <a:t>a</a:t>
            </a:r>
            <a:r>
              <a:rPr lang="en-US" altLang="zh-TW" sz="2400">
                <a:latin typeface="Times New Roman" pitchFamily="18" charset="0"/>
                <a:ea typeface="AR MinchoL JIS" pitchFamily="49" charset="-128"/>
              </a:rPr>
              <a:t>, </a:t>
            </a:r>
            <a:r>
              <a:rPr lang="en-US" altLang="zh-TW" sz="2400" i="1">
                <a:latin typeface="Times New Roman" pitchFamily="18" charset="0"/>
                <a:ea typeface="AR MinchoL JIS" pitchFamily="49" charset="-128"/>
              </a:rPr>
              <a:t>a</a:t>
            </a:r>
            <a:r>
              <a:rPr lang="en-US" altLang="zh-TW" sz="2400">
                <a:latin typeface="Times New Roman" pitchFamily="18" charset="0"/>
                <a:ea typeface="AR MinchoL JIS" pitchFamily="49" charset="-128"/>
              </a:rPr>
              <a:t>) | </a:t>
            </a:r>
            <a:r>
              <a:rPr lang="en-US" altLang="zh-TW" sz="2400" i="1">
                <a:latin typeface="Times New Roman" pitchFamily="18" charset="0"/>
                <a:ea typeface="AR MinchoL JIS" pitchFamily="49" charset="-128"/>
              </a:rPr>
              <a:t>a</a:t>
            </a:r>
            <a:r>
              <a:rPr lang="en-US" altLang="zh-TW" sz="2400">
                <a:latin typeface="Times New Roman" pitchFamily="18" charset="0"/>
                <a:ea typeface="Times New Roman" pitchFamily="18" charset="0"/>
                <a:sym typeface="Symbol" pitchFamily="18" charset="2"/>
              </a:rPr>
              <a:t></a:t>
            </a:r>
            <a:r>
              <a:rPr lang="en-US" altLang="zh-TW" sz="2400" b="1">
                <a:latin typeface="Times New Roman" pitchFamily="18" charset="0"/>
                <a:ea typeface="Times New Roman" pitchFamily="18" charset="0"/>
                <a:sym typeface="Symbol" pitchFamily="18" charset="2"/>
              </a:rPr>
              <a:t>Z</a:t>
            </a:r>
            <a:r>
              <a:rPr lang="en-US" altLang="zh-TW" sz="2400">
                <a:latin typeface="Times New Roman" pitchFamily="18" charset="0"/>
                <a:ea typeface="Times New Roman" pitchFamily="18" charset="0"/>
                <a:sym typeface="Symbol" pitchFamily="18" charset="2"/>
              </a:rPr>
              <a:t> } </a:t>
            </a:r>
            <a:endParaRPr lang="en-US" altLang="zh-TW" sz="2400">
              <a:latin typeface="Times New Roman" pitchFamily="18" charset="0"/>
              <a:ea typeface="Times New Roman" pitchFamily="18" charset="0"/>
              <a:sym typeface="Symbol" pitchFamily="18" charset="2"/>
            </a:endParaRPr>
          </a:p>
          <a:p>
            <a:pPr lvl="0" eaLnBrk="1" hangingPunct="1">
              <a:lnSpc>
                <a:spcPct val="90000"/>
              </a:lnSpc>
              <a:buFont typeface="Wingdings" pitchFamily="2" charset="2"/>
              <a:buNone/>
            </a:pPr>
            <a:r>
              <a:rPr lang="en-US" altLang="zh-TW" sz="2400">
                <a:latin typeface="Times New Roman" pitchFamily="18" charset="0"/>
                <a:ea typeface="Times New Roman" pitchFamily="18" charset="0"/>
                <a:sym typeface="Symbol" pitchFamily="18" charset="2"/>
              </a:rPr>
              <a:t>                      = {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 |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  </a:t>
            </a:r>
            <a:r>
              <a:rPr lang="en-US" altLang="zh-TW" sz="2400"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a</a:t>
            </a:r>
            <a:r>
              <a:rPr lang="en-US" altLang="zh-TW" sz="2400">
                <a:latin typeface="Times New Roman" pitchFamily="18" charset="0"/>
                <a:ea typeface="Times New Roman" pitchFamily="18" charset="0"/>
                <a:sym typeface="Symbol" pitchFamily="18" charset="2"/>
              </a:rPr>
              <a:t>, </a:t>
            </a:r>
            <a:r>
              <a:rPr lang="en-US" altLang="zh-TW" sz="2400" i="1">
                <a:latin typeface="Times New Roman" pitchFamily="18" charset="0"/>
                <a:ea typeface="Times New Roman" pitchFamily="18" charset="0"/>
                <a:sym typeface="Symbol" pitchFamily="18" charset="2"/>
              </a:rPr>
              <a:t>b</a:t>
            </a:r>
            <a:r>
              <a:rPr lang="en-US" altLang="zh-TW" sz="2400">
                <a:latin typeface="Times New Roman" pitchFamily="18" charset="0"/>
                <a:ea typeface="Times New Roman" pitchFamily="18" charset="0"/>
                <a:sym typeface="Symbol" pitchFamily="18" charset="2"/>
              </a:rPr>
              <a:t></a:t>
            </a:r>
            <a:r>
              <a:rPr lang="en-US" altLang="zh-TW" sz="2400" b="1">
                <a:latin typeface="Times New Roman" pitchFamily="18" charset="0"/>
                <a:ea typeface="Times New Roman" pitchFamily="18" charset="0"/>
                <a:sym typeface="Symbol" pitchFamily="18" charset="2"/>
              </a:rPr>
              <a:t>Z</a:t>
            </a:r>
            <a:r>
              <a:rPr lang="en-US" altLang="zh-TW" sz="2400">
                <a:latin typeface="Times New Roman" pitchFamily="18" charset="0"/>
                <a:ea typeface="Times New Roman" pitchFamily="18" charset="0"/>
                <a:sym typeface="Symbol" pitchFamily="18" charset="2"/>
              </a:rPr>
              <a:t> }</a:t>
            </a:r>
            <a:endParaRPr lang="en-US" altLang="zh-TW" sz="2400">
              <a:latin typeface="Times New Roman" pitchFamily="18" charset="0"/>
              <a:ea typeface="Times New Roman" pitchFamily="18" charset="0"/>
              <a:sym typeface="Symbol" pitchFamily="18" charset="2"/>
            </a:endParaRPr>
          </a:p>
        </p:txBody>
      </p:sp>
      <p:sp>
        <p:nvSpPr>
          <p:cNvPr id="60420" name="Text Box 4" title=""/>
          <p:cNvSpPr txBox="1"/>
          <p:nvPr/>
        </p:nvSpPr>
        <p:spPr>
          <a:xfrm>
            <a:off x="228600" y="2590800"/>
            <a:ext cx="8686800" cy="34163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just" eaLnBrk="1" hangingPunct="1"/>
            <a:r>
              <a:rPr lang="en-US" altLang="zh-TW" b="1">
                <a:solidFill>
                  <a:srgbClr val="008000"/>
                </a:solidFill>
              </a:rPr>
              <a:t>Example :</a:t>
            </a:r>
            <a:r>
              <a:rPr lang="en-US" altLang="zh-TW"/>
              <a:t> </a:t>
            </a:r>
            <a:endParaRPr lang="en-US" altLang="zh-TW"/>
          </a:p>
          <a:p>
            <a:pPr marL="0" lvl="0" indent="0" algn="just" eaLnBrk="1" hangingPunct="1"/>
            <a:r>
              <a:rPr lang="en-US" altLang="zh-TW"/>
              <a:t>The relation </a:t>
            </a:r>
            <a:r>
              <a:rPr lang="en-US" altLang="zh-TW" i="1"/>
              <a:t>R</a:t>
            </a:r>
            <a:r>
              <a:rPr lang="en-US" altLang="zh-TW"/>
              <a:t>={ (1,1),(1,2),(2,2),(2,3),(3,1),(3,2) } on the set </a:t>
            </a:r>
            <a:r>
              <a:rPr lang="en-US" altLang="zh-TW" i="1"/>
              <a:t>A</a:t>
            </a:r>
            <a:r>
              <a:rPr lang="en-US" altLang="zh-TW"/>
              <a:t>={1,2,3} is not symmetric. Find a smallest symmetric relation</a:t>
            </a:r>
            <a:r>
              <a:rPr lang="en-US" altLang="zh-TW" i="1">
                <a:sym typeface="Symbol" pitchFamily="18" charset="2"/>
              </a:rPr>
              <a:t> R</a:t>
            </a:r>
            <a:r>
              <a:rPr lang="en-US" altLang="zh-TW" i="1" baseline="-25000">
                <a:sym typeface="Symbol" pitchFamily="18" charset="2"/>
              </a:rPr>
              <a:t>s</a:t>
            </a:r>
            <a:r>
              <a:rPr lang="en-US" altLang="zh-TW"/>
              <a:t> containing </a:t>
            </a:r>
            <a:r>
              <a:rPr lang="en-US" altLang="zh-TW" i="1"/>
              <a:t>R</a:t>
            </a:r>
            <a:r>
              <a:rPr lang="en-US" altLang="zh-TW"/>
              <a:t>.</a:t>
            </a:r>
            <a:endParaRPr lang="en-US" altLang="zh-TW"/>
          </a:p>
          <a:p>
            <a:pPr marL="0" lvl="0" indent="0" algn="just" eaLnBrk="1" hangingPunct="1"/>
            <a:r>
              <a:rPr lang="en-US" altLang="zh-TW" b="1">
                <a:solidFill>
                  <a:srgbClr val="008000"/>
                </a:solidFill>
              </a:rPr>
              <a:t>Sol :     </a:t>
            </a:r>
            <a:r>
              <a:rPr lang="en-US" altLang="zh-TW"/>
              <a:t>Let </a:t>
            </a:r>
            <a:r>
              <a:rPr lang="en-US" altLang="zh-TW" i="1"/>
              <a:t>R</a:t>
            </a:r>
            <a:r>
              <a:rPr lang="en-US" altLang="zh-TW" baseline="30000">
                <a:latin typeface="Symbol" pitchFamily="18" charset="2"/>
              </a:rPr>
              <a:t>-</a:t>
            </a:r>
            <a:r>
              <a:rPr lang="en-US" altLang="zh-TW" baseline="30000"/>
              <a:t>1</a:t>
            </a:r>
            <a:r>
              <a:rPr lang="en-US" altLang="zh-TW"/>
              <a:t>={ (</a:t>
            </a:r>
            <a:r>
              <a:rPr lang="en-US" altLang="zh-TW" i="1"/>
              <a:t>b</a:t>
            </a:r>
            <a:r>
              <a:rPr lang="en-US" altLang="zh-TW"/>
              <a:t>, </a:t>
            </a:r>
            <a:r>
              <a:rPr lang="en-US" altLang="zh-TW" i="1"/>
              <a:t>a</a:t>
            </a:r>
            <a:r>
              <a:rPr lang="en-US" altLang="zh-TW"/>
              <a:t>) | (</a:t>
            </a:r>
            <a:r>
              <a:rPr lang="en-US" altLang="zh-TW" i="1"/>
              <a:t>a</a:t>
            </a:r>
            <a:r>
              <a:rPr lang="en-US" altLang="zh-TW"/>
              <a:t>, </a:t>
            </a:r>
            <a:r>
              <a:rPr lang="en-US" altLang="zh-TW" i="1"/>
              <a:t>b</a:t>
            </a:r>
            <a:r>
              <a:rPr lang="en-US" altLang="zh-TW"/>
              <a:t>)</a:t>
            </a:r>
            <a:r>
              <a:rPr lang="en-US" altLang="zh-TW">
                <a:sym typeface="Symbol" pitchFamily="18" charset="2"/>
              </a:rPr>
              <a:t></a:t>
            </a:r>
            <a:r>
              <a:rPr lang="en-US" altLang="zh-TW" i="1">
                <a:sym typeface="Symbol" pitchFamily="18" charset="2"/>
              </a:rPr>
              <a:t>R</a:t>
            </a:r>
            <a:r>
              <a:rPr lang="en-US" altLang="zh-TW">
                <a:sym typeface="Symbol" pitchFamily="18" charset="2"/>
              </a:rPr>
              <a:t> }</a:t>
            </a:r>
            <a:endParaRPr lang="en-US" altLang="zh-TW">
              <a:sym typeface="Symbol" pitchFamily="18" charset="2"/>
            </a:endParaRPr>
          </a:p>
          <a:p>
            <a:pPr marL="0" lvl="0" indent="0" algn="just" eaLnBrk="1" hangingPunct="1"/>
            <a:r>
              <a:rPr lang="en-US" altLang="zh-TW">
                <a:sym typeface="Symbol" pitchFamily="18" charset="2"/>
              </a:rPr>
              <a:t>       Let </a:t>
            </a:r>
            <a:r>
              <a:rPr lang="en-US" altLang="zh-TW" i="1">
                <a:sym typeface="Symbol" pitchFamily="18" charset="2"/>
              </a:rPr>
              <a:t>R</a:t>
            </a:r>
            <a:r>
              <a:rPr lang="en-US" altLang="zh-TW" i="1" baseline="-25000">
                <a:sym typeface="Symbol" pitchFamily="18" charset="2"/>
              </a:rPr>
              <a:t>s</a:t>
            </a:r>
            <a:r>
              <a:rPr lang="en-US" altLang="zh-TW">
                <a:sym typeface="Symbol" pitchFamily="18" charset="2"/>
              </a:rPr>
              <a:t>= </a:t>
            </a:r>
            <a:r>
              <a:rPr lang="en-US" altLang="zh-TW" i="1"/>
              <a:t>R</a:t>
            </a:r>
            <a:r>
              <a:rPr lang="en-US" altLang="zh-TW"/>
              <a:t>∪</a:t>
            </a:r>
            <a:r>
              <a:rPr lang="en-US" altLang="zh-TW" i="1"/>
              <a:t>R</a:t>
            </a:r>
            <a:r>
              <a:rPr lang="en-US" altLang="zh-TW" baseline="30000">
                <a:latin typeface="Symbol" pitchFamily="18" charset="2"/>
              </a:rPr>
              <a:t>-</a:t>
            </a:r>
            <a:r>
              <a:rPr lang="en-US" altLang="zh-TW" baseline="30000"/>
              <a:t>1</a:t>
            </a:r>
            <a:r>
              <a:rPr lang="en-US" altLang="zh-TW"/>
              <a:t>={ (1,1),(1,2),(2,1),(2,2),(2,3),</a:t>
            </a:r>
            <a:endParaRPr lang="en-US" altLang="zh-TW"/>
          </a:p>
          <a:p>
            <a:pPr marL="0" lvl="0" indent="0" algn="just" eaLnBrk="1" hangingPunct="1"/>
            <a:r>
              <a:rPr lang="en-US" altLang="zh-TW"/>
              <a:t>                                  (3,1),(1,3),(3,2) }</a:t>
            </a:r>
            <a:endParaRPr lang="en-US" altLang="zh-TW"/>
          </a:p>
          <a:p>
            <a:pPr marL="0" lvl="0" indent="0" algn="just" eaLnBrk="1" hangingPunct="1"/>
            <a:endParaRPr lang="en-US" altLang="zh-TW" i="1"/>
          </a:p>
          <a:p>
            <a:pPr marL="0" lvl="0" indent="0" algn="just" eaLnBrk="1" hangingPunct="1"/>
            <a:r>
              <a:rPr lang="en-US" altLang="zh-TW" i="1"/>
              <a:t>R</a:t>
            </a:r>
            <a:r>
              <a:rPr lang="en-US" altLang="zh-TW" i="1" baseline="-25000">
                <a:sym typeface="Symbol" pitchFamily="18" charset="2"/>
              </a:rPr>
              <a:t>s</a:t>
            </a:r>
            <a:r>
              <a:rPr lang="en-US" altLang="zh-TW"/>
              <a:t> is called the </a:t>
            </a:r>
            <a:r>
              <a:rPr lang="en-US" altLang="zh-TW" u="sng">
                <a:solidFill>
                  <a:srgbClr val="FF3300"/>
                </a:solidFill>
              </a:rPr>
              <a:t>symmetric closure</a:t>
            </a:r>
            <a:r>
              <a:rPr lang="en-US" altLang="zh-TW"/>
              <a:t> of </a:t>
            </a:r>
            <a:r>
              <a:rPr lang="en-US" altLang="zh-TW" i="1"/>
              <a:t>R</a:t>
            </a:r>
            <a:r>
              <a:rPr lang="en-US" altLang="zh-TW"/>
              <a:t>.</a:t>
            </a:r>
            <a:endParaRPr lang="en-US"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dur="50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dur="500"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dur="500" fill="hold" nodeType="clickEffect">
                                  <p:stCondLst>
                                    <p:cond delay="0"/>
                                  </p:stCondLst>
                                  <p:childTnLst>
                                    <p:set>
                                      <p:cBhvr>
                                        <p:cTn id="18" dur="1" fill="hold">
                                          <p:stCondLst>
                                            <p:cond delay="0"/>
                                          </p:stCondLst>
                                        </p:cTn>
                                        <p:tgtEl>
                                          <p:spTgt spid="60420">
                                            <p:txEl>
                                              <p:pRg st="0" end="0"/>
                                            </p:txEl>
                                          </p:spTgt>
                                        </p:tgtEl>
                                        <p:attrNameLst>
                                          <p:attrName>style.visibility</p:attrName>
                                        </p:attrNameLst>
                                      </p:cBhvr>
                                      <p:to>
                                        <p:strVal val="visible"/>
                                      </p:to>
                                    </p:set>
                                    <p:anim calcmode="lin" valueType="num">
                                      <p:cBhvr additive="base">
                                        <p:cTn id="19" dur="500" fill="hold"/>
                                        <p:tgtEl>
                                          <p:spTgt spid="6042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2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dur="500" fill="hold" nodeType="withEffect">
                                  <p:stCondLst>
                                    <p:cond delay="0"/>
                                  </p:stCondLst>
                                  <p:childTnLst>
                                    <p:set>
                                      <p:cBhvr>
                                        <p:cTn id="22" dur="1" fill="hold">
                                          <p:stCondLst>
                                            <p:cond delay="0"/>
                                          </p:stCondLst>
                                        </p:cTn>
                                        <p:tgtEl>
                                          <p:spTgt spid="60420">
                                            <p:txEl>
                                              <p:pRg st="1" end="1"/>
                                            </p:txEl>
                                          </p:spTgt>
                                        </p:tgtEl>
                                        <p:attrNameLst>
                                          <p:attrName>style.visibility</p:attrName>
                                        </p:attrNameLst>
                                      </p:cBhvr>
                                      <p:to>
                                        <p:strVal val="visible"/>
                                      </p:to>
                                    </p:set>
                                    <p:anim calcmode="lin" valueType="num">
                                      <p:cBhvr additive="base">
                                        <p:cTn id="23" dur="500" fill="hold"/>
                                        <p:tgtEl>
                                          <p:spTgt spid="6042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dur="500" fill="hold" nodeType="clickEffect">
                                  <p:stCondLst>
                                    <p:cond delay="0"/>
                                  </p:stCondLst>
                                  <p:childTnLst>
                                    <p:set>
                                      <p:cBhvr>
                                        <p:cTn id="28" dur="1" fill="hold">
                                          <p:stCondLst>
                                            <p:cond delay="0"/>
                                          </p:stCondLst>
                                        </p:cTn>
                                        <p:tgtEl>
                                          <p:spTgt spid="60420">
                                            <p:txEl>
                                              <p:pRg st="2" end="2"/>
                                            </p:txEl>
                                          </p:spTgt>
                                        </p:tgtEl>
                                        <p:attrNameLst>
                                          <p:attrName>style.visibility</p:attrName>
                                        </p:attrNameLst>
                                      </p:cBhvr>
                                      <p:to>
                                        <p:strVal val="visible"/>
                                      </p:to>
                                    </p:set>
                                    <p:anim calcmode="lin" valueType="num">
                                      <p:cBhvr additive="base">
                                        <p:cTn id="29" dur="500" fill="hold"/>
                                        <p:tgtEl>
                                          <p:spTgt spid="60420">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04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dur="500" fill="hold" nodeType="clickEffect">
                                  <p:stCondLst>
                                    <p:cond delay="0"/>
                                  </p:stCondLst>
                                  <p:childTnLst>
                                    <p:set>
                                      <p:cBhvr>
                                        <p:cTn id="34" dur="1" fill="hold">
                                          <p:stCondLst>
                                            <p:cond delay="0"/>
                                          </p:stCondLst>
                                        </p:cTn>
                                        <p:tgtEl>
                                          <p:spTgt spid="60420">
                                            <p:txEl>
                                              <p:pRg st="3" end="3"/>
                                            </p:txEl>
                                          </p:spTgt>
                                        </p:tgtEl>
                                        <p:attrNameLst>
                                          <p:attrName>style.visibility</p:attrName>
                                        </p:attrNameLst>
                                      </p:cBhvr>
                                      <p:to>
                                        <p:strVal val="visible"/>
                                      </p:to>
                                    </p:set>
                                    <p:anim calcmode="lin" valueType="num">
                                      <p:cBhvr additive="base">
                                        <p:cTn id="35" dur="500" fill="hold"/>
                                        <p:tgtEl>
                                          <p:spTgt spid="6042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20">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dur="500" fill="hold" nodeType="withEffect">
                                  <p:stCondLst>
                                    <p:cond delay="0"/>
                                  </p:stCondLst>
                                  <p:childTnLst>
                                    <p:set>
                                      <p:cBhvr>
                                        <p:cTn id="38" dur="1" fill="hold">
                                          <p:stCondLst>
                                            <p:cond delay="0"/>
                                          </p:stCondLst>
                                        </p:cTn>
                                        <p:tgtEl>
                                          <p:spTgt spid="60420">
                                            <p:txEl>
                                              <p:pRg st="4" end="4"/>
                                            </p:txEl>
                                          </p:spTgt>
                                        </p:tgtEl>
                                        <p:attrNameLst>
                                          <p:attrName>style.visibility</p:attrName>
                                        </p:attrNameLst>
                                      </p:cBhvr>
                                      <p:to>
                                        <p:strVal val="visible"/>
                                      </p:to>
                                    </p:set>
                                    <p:anim calcmode="lin" valueType="num">
                                      <p:cBhvr additive="base">
                                        <p:cTn id="39" dur="500" fill="hold"/>
                                        <p:tgtEl>
                                          <p:spTgt spid="60420">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dur="500" fill="hold" nodeType="clickEffect">
                                  <p:stCondLst>
                                    <p:cond delay="0"/>
                                  </p:stCondLst>
                                  <p:childTnLst>
                                    <p:set>
                                      <p:cBhvr>
                                        <p:cTn id="44" dur="1" fill="hold">
                                          <p:stCondLst>
                                            <p:cond delay="0"/>
                                          </p:stCondLst>
                                        </p:cTn>
                                        <p:tgtEl>
                                          <p:spTgt spid="60420">
                                            <p:txEl>
                                              <p:pRg st="6" end="6"/>
                                            </p:txEl>
                                          </p:spTgt>
                                        </p:tgtEl>
                                        <p:attrNameLst>
                                          <p:attrName>style.visibility</p:attrName>
                                        </p:attrNameLst>
                                      </p:cBhvr>
                                      <p:to>
                                        <p:strVal val="visible"/>
                                      </p:to>
                                    </p:set>
                                    <p:anim calcmode="lin" valueType="num">
                                      <p:cBhvr additive="base">
                                        <p:cTn id="45" dur="500" fill="hold"/>
                                        <p:tgtEl>
                                          <p:spTgt spid="60420">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2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Lst>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1442" name="Content Placeholder 2" title=""/>
          <p:cNvSpPr>
            <a:spLocks noGrp="1"/>
          </p:cNvSpPr>
          <p:nvPr>
            <p:ph idx="1"/>
          </p:nvPr>
        </p:nvSpPr>
        <p:spPr>
          <a:xfrm>
            <a:off x="457200" y="1371600"/>
            <a:ext cx="8229600" cy="47545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1" lang="en-US" altLang="en-US" sz="3200" b="0" i="0" u="none" baseline="0">
                <a:solidFill>
                  <a:schemeClr val="tx1"/>
                </a:solidFill>
                <a:effectLst/>
                <a:latin typeface="+mn-lt"/>
                <a:ea typeface="+mn-ea"/>
                <a:cs typeface="新細明體"/>
              </a:defRPr>
            </a:lvl1pPr>
            <a:lvl2pPr marL="742950" indent="-285750" algn="l" defTabSz="914400" rtl="0" eaLnBrk="0" fontAlgn="base" hangingPunct="0">
              <a:lnSpc>
                <a:spcPct val="100000"/>
              </a:lnSpc>
              <a:spcBef>
                <a:spcPct val="20000"/>
              </a:spcBef>
              <a:spcAft>
                <a:spcPct val="0"/>
              </a:spcAft>
              <a:buClrTx/>
              <a:buSzTx/>
              <a:buFontTx/>
              <a:buChar char="–"/>
              <a:defRPr kumimoji="1" lang="en-US" altLang="en-US" sz="2800" b="0" i="0" u="none" baseline="0">
                <a:solidFill>
                  <a:schemeClr val="tx1"/>
                </a:solidFill>
                <a:effectLst/>
                <a:latin typeface="+mn-lt"/>
                <a:ea typeface="+mn-ea"/>
                <a:cs typeface="新細明體"/>
              </a:defRPr>
            </a:lvl2pPr>
            <a:lvl3pPr marL="1143000" indent="-228600" algn="l" defTabSz="914400" rtl="0" eaLnBrk="0" fontAlgn="base" hangingPunct="0">
              <a:lnSpc>
                <a:spcPct val="100000"/>
              </a:lnSpc>
              <a:spcBef>
                <a:spcPct val="20000"/>
              </a:spcBef>
              <a:spcAft>
                <a:spcPct val="0"/>
              </a:spcAft>
              <a:buClrTx/>
              <a:buSzTx/>
              <a:buFontTx/>
              <a:buChar char="•"/>
              <a:defRPr kumimoji="1" lang="en-US" altLang="en-US" sz="2400" b="0" i="0" u="none" baseline="0">
                <a:solidFill>
                  <a:schemeClr val="tx1"/>
                </a:solidFill>
                <a:effectLst/>
                <a:latin typeface="+mn-lt"/>
                <a:ea typeface="+mn-ea"/>
                <a:cs typeface="新細明體"/>
              </a:defRPr>
            </a:lvl3pPr>
            <a:lvl4pPr marL="16002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4pPr>
            <a:lvl5pPr marL="2057400" indent="-228600" algn="l" defTabSz="914400" rtl="0" eaLnBrk="0" fontAlgn="base" hangingPunct="0">
              <a:lnSpc>
                <a:spcPct val="100000"/>
              </a:lnSpc>
              <a:spcBef>
                <a:spcPct val="20000"/>
              </a:spcBef>
              <a:spcAft>
                <a:spcPct val="0"/>
              </a:spcAft>
              <a:buClrTx/>
              <a:buSzTx/>
              <a:buFontTx/>
              <a:buChar char="»"/>
              <a:defRPr kumimoji="1" lang="en-US" altLang="en-US" sz="2000" b="0" i="0" u="none" baseline="0">
                <a:solidFill>
                  <a:schemeClr val="tx1"/>
                </a:solidFill>
                <a:effectLst/>
                <a:latin typeface="+mn-lt"/>
                <a:ea typeface="+mn-ea"/>
                <a:cs typeface="新細明體"/>
              </a:defRPr>
            </a:lvl5pPr>
            <a:lvl6pPr marL="2514600" indent="-228600" algn="l" rtl="0" eaLnBrk="1" fontAlgn="base" hangingPunct="1">
              <a:spcBef>
                <a:spcPct val="20000"/>
              </a:spcBef>
              <a:spcAft>
                <a:spcPct val="0"/>
              </a:spcAft>
              <a:buChar char="»"/>
              <a:defRPr kumimoji="1" lang="en-US" altLang="en-US" sz="2000">
                <a:solidFill>
                  <a:schemeClr val="tx1"/>
                </a:solidFill>
                <a:latin typeface="+mn-lt"/>
                <a:ea typeface="+mn-ea"/>
              </a:defRPr>
            </a:lvl6pPr>
            <a:lvl7pPr marL="2971800" indent="-228600" algn="l" rtl="0" eaLnBrk="1" fontAlgn="base" hangingPunct="1">
              <a:spcBef>
                <a:spcPct val="20000"/>
              </a:spcBef>
              <a:spcAft>
                <a:spcPct val="0"/>
              </a:spcAft>
              <a:buChar char="»"/>
              <a:defRPr kumimoji="1" lang="en-US" altLang="en-US" sz="2000">
                <a:solidFill>
                  <a:schemeClr val="tx1"/>
                </a:solidFill>
                <a:latin typeface="+mn-lt"/>
                <a:ea typeface="+mn-ea"/>
              </a:defRPr>
            </a:lvl7pPr>
            <a:lvl8pPr marL="3429000" indent="-228600" algn="l" rtl="0" eaLnBrk="1" fontAlgn="base" hangingPunct="1">
              <a:spcBef>
                <a:spcPct val="20000"/>
              </a:spcBef>
              <a:spcAft>
                <a:spcPct val="0"/>
              </a:spcAft>
              <a:buChar char="»"/>
              <a:defRPr kumimoji="1" lang="en-US" altLang="en-US" sz="2000">
                <a:solidFill>
                  <a:schemeClr val="tx1"/>
                </a:solidFill>
                <a:latin typeface="+mn-lt"/>
                <a:ea typeface="+mn-ea"/>
              </a:defRPr>
            </a:lvl8pPr>
            <a:lvl9pPr marL="3886200" indent="-228600" algn="l" rtl="0" eaLnBrk="1" fontAlgn="base" hangingPunct="1">
              <a:spcBef>
                <a:spcPct val="20000"/>
              </a:spcBef>
              <a:spcAft>
                <a:spcPct val="0"/>
              </a:spcAft>
              <a:buChar char="»"/>
              <a:defRPr kumimoji="1" lang="en-US" altLang="en-US" sz="2000">
                <a:solidFill>
                  <a:schemeClr val="tx1"/>
                </a:solidFill>
                <a:latin typeface="+mn-lt"/>
                <a:ea typeface="+mn-ea"/>
              </a:defRPr>
            </a:lvl9pPr>
          </a:lstStyle>
          <a:p>
            <a:pPr lvl="0" algn="just"/>
            <a:r>
              <a:rPr lang="en-US" altLang="en-US" sz="2400">
                <a:latin typeface="Times New Roman" pitchFamily="18" charset="0"/>
                <a:ea typeface="Times New Roman" pitchFamily="18" charset="0"/>
              </a:rPr>
              <a:t>Representing relations by directed graphs helps in the construction of transitive closures.</a:t>
            </a:r>
            <a:endParaRPr lang="en-US" altLang="en-US" sz="2400">
              <a:latin typeface="Times New Roman" pitchFamily="18" charset="0"/>
              <a:ea typeface="Times New Roman" pitchFamily="18" charset="0"/>
            </a:endParaRPr>
          </a:p>
          <a:p>
            <a:pPr lvl="0" algn="just"/>
            <a:r>
              <a:rPr lang="en-US" altLang="en-US" sz="2400">
                <a:latin typeface="Times New Roman" pitchFamily="18" charset="0"/>
                <a:ea typeface="Times New Roman" pitchFamily="18" charset="0"/>
              </a:rPr>
              <a:t>A path in a directed graph is obtained by traversing along edges (in the same direction as indicated by the arrow on the edge).</a:t>
            </a:r>
            <a:endParaRPr lang="en-US" altLang="en-US" sz="2400">
              <a:latin typeface="Times New Roman" pitchFamily="18" charset="0"/>
              <a:ea typeface="Times New Roman" pitchFamily="18" charset="0"/>
            </a:endParaRPr>
          </a:p>
        </p:txBody>
      </p:sp>
      <p:sp>
        <p:nvSpPr>
          <p:cNvPr id="61443" name="Slide Number Placeholder 3" title=""/>
          <p:cNvSpPr txBox="1">
            <a:spLocks noGrp="1"/>
          </p:cNvSpPr>
          <p:nvPr>
            <p:ph type="sldNum" idx="11"/>
          </p:nvPr>
        </p:nvSpPr>
        <p:spPr>
          <a:xfrm>
            <a:off x="6553200" y="6245225"/>
            <a:ext cx="2133600" cy="476250"/>
          </a:xfrm>
          <a:prstGeom prst="rect">
            <a:avLst/>
          </a:prstGeom>
          <a:noFill/>
          <a:ln>
            <a:noFill/>
            <a:miter lim="800000"/>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ea typeface="新細明體" pitchFamily="18" charset="-120"/>
              </a:defRPr>
            </a:lvl5pPr>
          </a:lstStyle>
          <a:p>
            <a:pPr marL="0" lvl="0" indent="0" algn="r" eaLnBrk="1" hangingPunct="1"/>
            <a:fld id="{B13E4021-1545-455B-AB9C-5874C85627CD}" type="slidenum">
              <a:rPr lang="en-US" altLang="en-US" sz="1400">
                <a:latin typeface="Arial"/>
              </a:rPr>
              <a:t>99</a:t>
            </a:fld>
            <a:endParaRPr lang="en-US" altLang="en-US" sz="1400">
              <a:latin typeface="Arial"/>
            </a:endParaRPr>
          </a:p>
        </p:txBody>
      </p:sp>
      <p:sp>
        <p:nvSpPr>
          <p:cNvPr id="61444" name="Rectangle 3" title=""/>
          <p:cNvSpPr>
            <a:spLocks noGrp="1"/>
          </p:cNvSpPr>
          <p:nvPr>
            <p:ph type="title"/>
          </p:nvPr>
        </p:nvSpPr>
        <p:spPr>
          <a:xfrm>
            <a:off x="457200" y="762000"/>
            <a:ext cx="8229600" cy="381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1" lang="en-US" altLang="en-US" sz="4400" b="0" i="0" u="none" baseline="0">
                <a:solidFill>
                  <a:schemeClr val="tx2"/>
                </a:solidFill>
                <a:latin typeface="Arial"/>
                <a:ea typeface="新細明體" pitchFamily="18" charset="-120"/>
                <a:cs typeface="新細明體"/>
              </a:defRPr>
            </a:lvl1pPr>
          </a:lstStyle>
          <a:p>
            <a:pPr lvl="0" eaLnBrk="1" hangingPunct="1">
              <a:buFont typeface="Wingdings" pitchFamily="2" charset="2"/>
            </a:pPr>
            <a:r>
              <a:rPr lang="en-US" altLang="zh-TW" sz="2800" b="1" u="sng">
                <a:solidFill>
                  <a:srgbClr val="008000"/>
                </a:solidFill>
              </a:rPr>
              <a:t>Paths in Directed Graphs</a:t>
            </a:r>
            <a:r>
              <a:rPr lang="en-US" altLang="zh-TW" sz="2800">
                <a:solidFill>
                  <a:srgbClr val="008000"/>
                </a:solidFill>
              </a:rPr>
              <a:t> </a:t>
            </a:r>
            <a:endParaRPr lang="en-US" altLang="zh-TW" sz="2800">
              <a:solidFill>
                <a:srgbClr val="008000"/>
              </a:solidFill>
            </a:endParaRPr>
          </a:p>
        </p:txBody>
      </p:sp>
    </p:spTree>
  </p:cSld>
  <p:clrMapOvr>
    <a:masterClrMapping/>
  </p:clrMapOvr>
  <p:transition/>
  <p:timing/>
</p:sld>
</file>

<file path=ppt/tags/tag1.xml><?xml version="1.0" encoding="utf-8"?>
<p:tagLst xmlns:p="http://schemas.openxmlformats.org/presentationml/2006/main">
  <p:tag name="AS_NET" val="6.0.22"/>
  <p:tag name="AS_OS" val="Unix 6.2.0.1015"/>
  <p:tag name="AS_RELEASE_DATE" val="2023.01.14"/>
  <p:tag name="AS_TITLE" val="Aspose.Slides for .NET5"/>
  <p:tag name="AS_VERSION" val="23.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PPT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Arial"/>
      </a:majorFont>
      <a:minorFont>
        <a:latin typeface="Arial"/>
        <a:ea typeface="新細明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r="http://schemas.openxmlformats.org/officeDocument/2006/relationships" xmlns:a="http://schemas.openxmlformats.org/drawingml/2006/main" name="PPT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Arial"/>
      </a:majorFont>
      <a:minorFont>
        <a:latin typeface="Arial"/>
        <a:ea typeface="新細明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883</Paragraphs>
  <Slides>116</Slides>
  <Notes>23</Notes>
  <TotalTime>1</TotalTime>
  <HiddenSlides>0</HiddenSlides>
  <MMClips>0</MMClips>
  <ScaleCrop>0</ScaleCrop>
  <HeadingPairs>
    <vt:vector baseType="variant" size="6">
      <vt:variant>
        <vt:lpstr>Fonts used</vt:lpstr>
      </vt:variant>
      <vt:variant>
        <vt:i4>15</vt:i4>
      </vt:variant>
      <vt:variant>
        <vt:lpstr>Theme</vt:lpstr>
      </vt:variant>
      <vt:variant>
        <vt:i4>1</vt:i4>
      </vt:variant>
      <vt:variant>
        <vt:lpstr>Slide Titles</vt:lpstr>
      </vt:variant>
      <vt:variant>
        <vt:i4>116</vt:i4>
      </vt:variant>
    </vt:vector>
  </HeadingPairs>
  <TitlesOfParts>
    <vt:vector baseType="lpstr" size="132">
      <vt:lpstr>Arial</vt:lpstr>
      <vt:lpstr>Calibri</vt:lpstr>
      <vt:lpstr>新細明體</vt:lpstr>
      <vt:lpstr>Times New Roman</vt:lpstr>
      <vt:lpstr>Wingdings 2</vt:lpstr>
      <vt:lpstr>Cambria</vt:lpstr>
      <vt:lpstr>Wingdings</vt:lpstr>
      <vt:lpstr>Verdana</vt:lpstr>
      <vt:lpstr>Symbol</vt:lpstr>
      <vt:lpstr>Cambria Math</vt:lpstr>
      <vt:lpstr>Tahoma</vt:lpstr>
      <vt:lpstr>Comic Sans MS</vt:lpstr>
      <vt:lpstr>AR MinchoL JIS</vt:lpstr>
      <vt:lpstr>AR MingtiM BIG-5</vt:lpstr>
      <vt:lpstr>SimHei</vt:lpstr>
      <vt:lpstr>Office Theme</vt:lpstr>
      <vt:lpstr>PowerPoint Presentation</vt:lpstr>
      <vt:lpstr>Topic Outcomes</vt:lpstr>
      <vt:lpstr>Contents</vt:lpstr>
      <vt:lpstr>Why Sets?</vt:lpstr>
      <vt:lpstr>Introduction</vt:lpstr>
      <vt:lpstr>PowerPoint Presentation</vt:lpstr>
      <vt:lpstr>PowerPoint Presentation</vt:lpstr>
      <vt:lpstr>Activity on Set builder notation</vt:lpstr>
      <vt:lpstr>Equal sets</vt:lpstr>
      <vt:lpstr>Types of sets</vt:lpstr>
      <vt:lpstr>Empty Set</vt:lpstr>
      <vt:lpstr>Singleton Set</vt:lpstr>
      <vt:lpstr>Activity</vt:lpstr>
      <vt:lpstr>Venn Diagram</vt:lpstr>
      <vt:lpstr>PowerPoint Presentation</vt:lpstr>
      <vt:lpstr>PowerPoint Presentation</vt:lpstr>
      <vt:lpstr>Universal Set</vt:lpstr>
      <vt:lpstr>Activity</vt:lpstr>
      <vt:lpstr>Subsets</vt:lpstr>
      <vt:lpstr>Examples</vt:lpstr>
      <vt:lpstr>Proper subset</vt:lpstr>
      <vt:lpstr>Activity</vt:lpstr>
      <vt:lpstr>Size of a set</vt:lpstr>
      <vt:lpstr>PowerPoint Presentation</vt:lpstr>
      <vt:lpstr>Power sets</vt:lpstr>
      <vt:lpstr>Set Operations</vt:lpstr>
      <vt:lpstr>UNION</vt:lpstr>
      <vt:lpstr>Example</vt:lpstr>
      <vt:lpstr>Activity</vt:lpstr>
      <vt:lpstr>Intersection</vt:lpstr>
      <vt:lpstr>Example</vt:lpstr>
      <vt:lpstr>Activity</vt:lpstr>
      <vt:lpstr>Set difference</vt:lpstr>
      <vt:lpstr>Example</vt:lpstr>
      <vt:lpstr>Activity</vt:lpstr>
      <vt:lpstr>Set complement</vt:lpstr>
      <vt:lpstr>Example</vt:lpstr>
      <vt:lpstr>Activity</vt:lpstr>
      <vt:lpstr>Activity</vt:lpstr>
      <vt:lpstr>Activity</vt:lpstr>
      <vt:lpstr>Activity</vt:lpstr>
      <vt:lpstr>PowerPoint Presentation</vt:lpstr>
      <vt:lpstr>Functions </vt:lpstr>
      <vt:lpstr>PowerPoint Presentation</vt:lpstr>
      <vt:lpstr>PowerPoint Presentation</vt:lpstr>
      <vt:lpstr>What are the domain, codomain and range of the function that assigns grades to students described below </vt:lpstr>
      <vt:lpstr>PowerPoint Presentation</vt:lpstr>
      <vt:lpstr>One-to-One</vt:lpstr>
      <vt:lpstr>PowerPoint Presentation</vt:lpstr>
      <vt:lpstr>Onto or surjective</vt:lpstr>
      <vt:lpstr>Bijection</vt:lpstr>
      <vt:lpstr>Activity</vt:lpstr>
      <vt:lpstr>Let A = {1, 2, 3, 4, 5} and B = {a, b, c, d}. Which of the following arrow diagram(s) defines onto functions? Explain</vt:lpstr>
      <vt:lpstr>PowerPoint Presentation</vt:lpstr>
      <vt:lpstr>Inverse function</vt:lpstr>
      <vt:lpstr>Activity</vt:lpstr>
      <vt:lpstr>Composition</vt:lpstr>
      <vt:lpstr>Activity</vt:lpstr>
      <vt:lpstr>PowerPoint Presentation</vt:lpstr>
      <vt:lpstr>Topic Outcomes</vt:lpstr>
      <vt:lpstr>Contents</vt:lpstr>
      <vt:lpstr>Introduction</vt:lpstr>
      <vt:lpstr> Relations and their properties</vt:lpstr>
      <vt:lpstr>Example </vt:lpstr>
      <vt:lpstr>PowerPoint Presentation</vt:lpstr>
      <vt:lpstr>PowerPoint Presentation</vt:lpstr>
      <vt:lpstr>Relations on a set</vt:lpstr>
      <vt:lpstr>PowerPoint Presentation</vt:lpstr>
      <vt:lpstr>Activity</vt:lpstr>
      <vt:lpstr>Properties of Relations</vt:lpstr>
      <vt:lpstr>PowerPoint Presentation</vt:lpstr>
      <vt:lpstr>Activity</vt:lpstr>
      <vt:lpstr>Combining Relations</vt:lpstr>
      <vt:lpstr>PowerPoint Presentation</vt:lpstr>
      <vt:lpstr>PowerPoint Presentation</vt:lpstr>
      <vt:lpstr>PowerPoint Presentation</vt:lpstr>
      <vt:lpstr>PowerPoint Presentation</vt:lpstr>
      <vt:lpstr>PowerPoint Presentation</vt:lpstr>
      <vt:lpstr>Representing Relations </vt:lpstr>
      <vt:lpstr>Representing Relations using 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vt:lpstr>
      <vt:lpstr>List the ordered pairs in the relations represented by directed graphs.</vt:lpstr>
      <vt:lpstr>Closures of Relations </vt:lpstr>
      <vt:lpstr>PowerPoint Presentation</vt:lpstr>
      <vt:lpstr>PowerPoint Presentation</vt:lpstr>
      <vt:lpstr>Example:What is the reflexive closure of the        relation R={(a,b) | a &lt; b} on the set of integers ?</vt:lpstr>
      <vt:lpstr>Paths in Directed Graphs </vt:lpstr>
      <vt:lpstr>PowerPoint Presentation</vt:lpstr>
      <vt:lpstr>PowerPoint Presentation</vt:lpstr>
      <vt:lpstr>PowerPoint Presentation</vt:lpstr>
      <vt:lpstr>PowerPoint Presentation</vt:lpstr>
      <vt:lpstr>PowerPoint Presentation</vt:lpstr>
      <vt:lpstr>PowerPoint Presentation</vt:lpstr>
      <vt:lpstr> Equivalence Relations </vt:lpstr>
      <vt:lpstr>PowerPoint Presentation</vt:lpstr>
      <vt:lpstr>PowerPoint Presentation</vt:lpstr>
      <vt:lpstr>PowerPoint Presentation</vt:lpstr>
      <vt:lpstr>PowerPoint Presentation</vt:lpstr>
      <vt:lpstr>PowerPoint Presentation</vt:lpstr>
      <vt:lpstr>PowerPoint Presentation</vt:lpstr>
      <vt:lpstr>Hasse Diagrams</vt:lpstr>
      <vt:lpstr>Hasse Diagram Example </vt:lpstr>
      <vt:lpstr>PowerPoint Presentation</vt:lpstr>
      <vt:lpstr>PowerPoint Presentation</vt:lpstr>
    </vt:vector>
  </TitlesOfParts>
  <LinksUpToDate>0</LinksUpToDate>
  <SharedDoc>0</SharedDoc>
  <HyperlinksChanged>0</HyperlinksChanged>
  <Application>Aspose.Slides for .NET</Application>
  <AppVersion>23.0100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2023-11-11T05:58:03.104</cp:lastPrinted>
  <dcterms:created xsi:type="dcterms:W3CDTF">2023-11-11T05:58:03Z</dcterms:created>
  <dcterms:modified xsi:type="dcterms:W3CDTF">2023-11-11T05:58:06Z</dcterms:modified>
</cp:coreProperties>
</file>