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1-->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Lst>
  <p:notesMasterIdLst>
    <p:notesMasterId r:id="rId4"/>
  </p:notesMasterIdLst>
  <p:sldIdLst>
    <p:sldId id="259" r:id="rId5"/>
    <p:sldId id="262" r:id="rId6"/>
    <p:sldId id="265" r:id="rId7"/>
    <p:sldId id="268" r:id="rId8"/>
    <p:sldId id="271" r:id="rId9"/>
    <p:sldId id="274" r:id="rId10"/>
    <p:sldId id="277" r:id="rId11"/>
    <p:sldId id="280" r:id="rId12"/>
    <p:sldId id="283" r:id="rId13"/>
    <p:sldId id="286" r:id="rId14"/>
    <p:sldId id="289" r:id="rId15"/>
    <p:sldId id="292" r:id="rId16"/>
    <p:sldId id="295" r:id="rId17"/>
    <p:sldId id="298" r:id="rId18"/>
    <p:sldId id="301" r:id="rId19"/>
    <p:sldId id="304" r:id="rId20"/>
    <p:sldId id="307" r:id="rId21"/>
    <p:sldId id="310" r:id="rId22"/>
    <p:sldId id="313" r:id="rId23"/>
    <p:sldId id="316" r:id="rId24"/>
    <p:sldId id="319" r:id="rId25"/>
    <p:sldId id="322" r:id="rId26"/>
    <p:sldId id="325" r:id="rId27"/>
    <p:sldId id="328" r:id="rId28"/>
    <p:sldId id="331" r:id="rId29"/>
    <p:sldId id="334" r:id="rId30"/>
    <p:sldId id="337" r:id="rId31"/>
    <p:sldId id="340" r:id="rId32"/>
    <p:sldId id="343" r:id="rId33"/>
    <p:sldId id="346" r:id="rId34"/>
    <p:sldId id="349" r:id="rId35"/>
    <p:sldId id="352" r:id="rId36"/>
    <p:sldId id="355" r:id="rId37"/>
    <p:sldId id="358" r:id="rId38"/>
    <p:sldId id="361" r:id="rId39"/>
    <p:sldId id="364" r:id="rId40"/>
    <p:sldId id="367" r:id="rId41"/>
    <p:sldId id="370" r:id="rId42"/>
    <p:sldId id="373" r:id="rId43"/>
    <p:sldId id="376" r:id="rId44"/>
    <p:sldId id="379" r:id="rId45"/>
    <p:sldId id="382" r:id="rId46"/>
    <p:sldId id="385" r:id="rId47"/>
    <p:sldId id="388" r:id="rId48"/>
    <p:sldId id="391" r:id="rId49"/>
    <p:sldId id="394" r:id="rId50"/>
    <p:sldId id="397" r:id="rId51"/>
    <p:sldId id="400" r:id="rId52"/>
    <p:sldId id="403" r:id="rId53"/>
    <p:sldId id="406" r:id="rId54"/>
    <p:sldId id="409" r:id="rId55"/>
    <p:sldId id="412" r:id="rId56"/>
    <p:sldId id="415" r:id="rId57"/>
    <p:sldId id="418" r:id="rId58"/>
    <p:sldId id="421" r:id="rId59"/>
    <p:sldId id="424" r:id="rId60"/>
    <p:sldId id="427" r:id="rId61"/>
    <p:sldId id="430" r:id="rId62"/>
    <p:sldId id="433" r:id="rId63"/>
    <p:sldId id="436" r:id="rId64"/>
    <p:sldId id="439" r:id="rId65"/>
    <p:sldId id="442" r:id="rId66"/>
    <p:sldId id="445" r:id="rId67"/>
    <p:sldId id="448" r:id="rId68"/>
    <p:sldId id="451" r:id="rId69"/>
    <p:sldId id="454" r:id="rId70"/>
    <p:sldId id="457" r:id="rId71"/>
    <p:sldId id="460" r:id="rId72"/>
    <p:sldId id="463" r:id="rId73"/>
    <p:sldId id="466" r:id="rId74"/>
    <p:sldId id="469" r:id="rId75"/>
    <p:sldId id="472" r:id="rId76"/>
    <p:sldId id="475" r:id="rId77"/>
    <p:sldId id="478" r:id="rId78"/>
    <p:sldId id="481" r:id="rId79"/>
    <p:sldId id="484" r:id="rId80"/>
    <p:sldId id="487" r:id="rId81"/>
    <p:sldId id="490" r:id="rId82"/>
    <p:sldId id="493" r:id="rId83"/>
    <p:sldId id="496" r:id="rId84"/>
    <p:sldId id="499" r:id="rId85"/>
    <p:sldId id="502" r:id="rId86"/>
    <p:sldId id="505" r:id="rId87"/>
    <p:sldId id="508" r:id="rId88"/>
    <p:sldId id="511" r:id="rId89"/>
    <p:sldId id="514" r:id="rId90"/>
    <p:sldId id="517" r:id="rId91"/>
    <p:sldId id="520" r:id="rId92"/>
    <p:sldId id="523" r:id="rId93"/>
    <p:sldId id="526" r:id="rId94"/>
    <p:sldId id="529" r:id="rId95"/>
    <p:sldId id="532" r:id="rId96"/>
    <p:sldId id="535" r:id="rId97"/>
    <p:sldId id="538" r:id="rId98"/>
    <p:sldId id="541" r:id="rId99"/>
    <p:sldId id="544" r:id="rId100"/>
    <p:sldId id="547" r:id="rId101"/>
    <p:sldId id="550" r:id="rId102"/>
    <p:sldId id="553" r:id="rId103"/>
    <p:sldId id="556" r:id="rId104"/>
    <p:sldId id="559" r:id="rId105"/>
    <p:sldId id="562" r:id="rId106"/>
    <p:sldId id="565" r:id="rId107"/>
    <p:sldId id="568" r:id="rId108"/>
    <p:sldId id="571" r:id="rId109"/>
    <p:sldId id="574" r:id="rId110"/>
    <p:sldId id="577" r:id="rId111"/>
    <p:sldId id="580" r:id="rId112"/>
    <p:sldId id="583" r:id="rId113"/>
    <p:sldId id="586" r:id="rId114"/>
    <p:sldId id="589" r:id="rId115"/>
    <p:sldId id="592" r:id="rId116"/>
    <p:sldId id="595" r:id="rId117"/>
    <p:sldId id="598" r:id="rId118"/>
    <p:sldId id="601" r:id="rId119"/>
    <p:sldId id="604" r:id="rId120"/>
    <p:sldId id="607" r:id="rId121"/>
    <p:sldId id="610" r:id="rId122"/>
    <p:sldId id="613" r:id="rId123"/>
    <p:sldId id="616" r:id="rId124"/>
    <p:sldId id="619" r:id="rId125"/>
    <p:sldId id="622" r:id="rId126"/>
    <p:sldId id="625" r:id="rId127"/>
    <p:sldId id="628" r:id="rId128"/>
    <p:sldId id="631" r:id="rId129"/>
    <p:sldId id="634" r:id="rId130"/>
    <p:sldId id="637" r:id="rId131"/>
    <p:sldId id="640" r:id="rId132"/>
    <p:sldId id="643" r:id="rId133"/>
    <p:sldId id="646" r:id="rId134"/>
  </p:sldIdLst>
  <p:sldSz cx="9144000" cy="6858000"/>
  <p:notesSz cx="6858000" cy="9144000"/>
  <p:custDataLst>
    <p:tags r:id="rId1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D85837CD-F155-4284-8514-ED61AF1A726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71FA621-8C18-49DD-8EDB-E699F8713EF1}"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fill>
          <a:solidFill>
            <a:schemeClr val="accent3">
              <a:alpha val="20000"/>
            </a:schemeClr>
          </a:solidFill>
        </a:fill>
      </a:tcStyle>
    </a:band1H>
    <a:band1V>
      <a:tcStyle>
        <a:fill>
          <a:solidFill>
            <a:schemeClr val="accent3">
              <a:alpha val="20000"/>
            </a:schemeClr>
          </a:solidFill>
        </a:fill>
      </a:tcStyle>
    </a:band1V>
    <a:lastCol>
      <a:tcTxStyle b="on" i="off"/>
    </a:lastCol>
    <a:firstCol>
      <a:tcTxStyle b="on" i="off"/>
    </a:firstCol>
    <a:lastRow>
      <a:tcTxStyle b="on" i="off"/>
      <a:tcStyle>
        <a:tcBdr>
          <a:top>
            <a:ln w="12700" cap="flat" cmpd="sng">
              <a:solidFill>
                <a:schemeClr val="accent3"/>
              </a:solidFill>
              <a:prstDash val="solid"/>
              <a:round/>
              <a:headEnd type="none" w="sm" len="sm"/>
              <a:tailEnd type="none" w="sm" len="sm"/>
            </a:ln>
          </a:top>
        </a:tcBdr>
        <a:fill>
          <a:solidFill>
            <a:srgbClr val="FFFFFF">
              <a:alpha val="0"/>
            </a:srgbClr>
          </a:solidFill>
        </a:fill>
      </a:tcStyle>
    </a:lastRow>
    <a:firstRow>
      <a:tcTxStyle b="on" i="off"/>
      <a:tcStyle>
        <a:tcBdr>
          <a:bottom>
            <a:ln w="12700" cap="flat" cmpd="sng">
              <a:solidFill>
                <a:schemeClr val="accent3"/>
              </a:solidFill>
              <a:prstDash val="solid"/>
              <a:round/>
              <a:headEnd type="none" w="sm" len="sm"/>
              <a:tailEnd type="none" w="sm" len="sm"/>
            </a:ln>
          </a:bottom>
        </a:tcBdr>
        <a:fill>
          <a:solidFill>
            <a:srgbClr val="FFFFFF">
              <a:alpha val="0"/>
            </a:srgbClr>
          </a:solidFill>
        </a:fill>
      </a:tcStyle>
    </a:firstRow>
  </a:tblStyle>
  <a:tblStyle styleId="{3622C6E5-89E0-4AA9-A438-0E14E9B0635F}" styleName="Table_2">
    <a:wholeTbl>
      <a:tcTxStyle b="off" i="off">
        <a:font>
          <a:latin typeface="Arial"/>
          <a:ea typeface="Arial"/>
          <a:cs typeface="Arial"/>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FFFFFF">
              <a:alpha val="0"/>
            </a:srgbClr>
          </a:solidFill>
        </a:fill>
      </a:tcStyle>
    </a:wholeTbl>
    <a:band1H>
      <a:tcStyle>
        <a:fill>
          <a:solidFill>
            <a:schemeClr val="accent2">
              <a:alpha val="20000"/>
            </a:schemeClr>
          </a:solidFill>
        </a:fill>
      </a:tcStyle>
    </a:band1H>
    <a:band1V>
      <a:tcStyle>
        <a:fill>
          <a:solidFill>
            <a:schemeClr val="accent2">
              <a:alpha val="20000"/>
            </a:schemeClr>
          </a:solidFill>
        </a:fill>
      </a:tcStyle>
    </a:band1V>
    <a:lastCol>
      <a:tcTxStyle b="on" i="off"/>
    </a:lastCol>
    <a:firstCol>
      <a:tcTxStyle b="on" i="off"/>
    </a:firstCol>
    <a:lastRow>
      <a:tcTxStyle b="on" i="off"/>
      <a:tcStyle>
        <a:tcBdr>
          <a:top>
            <a:ln w="50800" cap="flat" cmpd="sng">
              <a:solidFill>
                <a:schemeClr val="accent2"/>
              </a:solidFill>
              <a:prstDash val="solid"/>
              <a:round/>
              <a:headEnd type="none" w="sm" len="sm"/>
              <a:tailEnd type="none" w="sm" len="sm"/>
            </a:ln>
          </a:top>
        </a:tcBdr>
        <a:fill>
          <a:solidFill>
            <a:srgbClr val="FFFFFF">
              <a:alpha val="0"/>
            </a:srgbClr>
          </a:solidFill>
        </a:fill>
      </a:tcStyle>
    </a:lastRow>
    <a:firstRow>
      <a:tcTxStyle b="on" i="off"/>
      <a:tcStyle>
        <a:tcBdr>
          <a:bottom>
            <a:ln w="25400" cap="flat" cmpd="sng">
              <a:solidFill>
                <a:schemeClr val="accent2"/>
              </a:solidFill>
              <a:prstDash val="solid"/>
              <a:round/>
              <a:headEnd type="none" w="sm" len="sm"/>
              <a:tailEnd type="none" w="sm" len="sm"/>
            </a:ln>
          </a:bottom>
        </a:tcBdr>
        <a:fill>
          <a:solidFill>
            <a:srgbClr val="FFFFFF">
              <a:alpha val="0"/>
            </a:srgbClr>
          </a:solidFill>
        </a:fill>
      </a:tcStyle>
    </a:firstRow>
  </a:tblStyle>
  <a:tblStyle styleId="{C34163B9-D92B-4925-98CE-C357E230EFCD}" styleName="Table_3">
    <a:wholeTbl>
      <a:tcTxStyle>
        <a:font>
          <a:latin typeface="Arial"/>
          <a:ea typeface="Arial"/>
          <a:cs typeface="Arial"/>
        </a:font>
        <a:srgbClr val="000000"/>
      </a:tcTx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6.xml" /><Relationship Id="rId100" Type="http://schemas.openxmlformats.org/officeDocument/2006/relationships/slide" Target="slides/slide96.xml" /><Relationship Id="rId101" Type="http://schemas.openxmlformats.org/officeDocument/2006/relationships/slide" Target="slides/slide97.xml" /><Relationship Id="rId102" Type="http://schemas.openxmlformats.org/officeDocument/2006/relationships/slide" Target="slides/slide98.xml" /><Relationship Id="rId103" Type="http://schemas.openxmlformats.org/officeDocument/2006/relationships/slide" Target="slides/slide99.xml" /><Relationship Id="rId104" Type="http://schemas.openxmlformats.org/officeDocument/2006/relationships/slide" Target="slides/slide100.xml" /><Relationship Id="rId105" Type="http://schemas.openxmlformats.org/officeDocument/2006/relationships/slide" Target="slides/slide101.xml" /><Relationship Id="rId106" Type="http://schemas.openxmlformats.org/officeDocument/2006/relationships/slide" Target="slides/slide102.xml" /><Relationship Id="rId107" Type="http://schemas.openxmlformats.org/officeDocument/2006/relationships/slide" Target="slides/slide103.xml" /><Relationship Id="rId108" Type="http://schemas.openxmlformats.org/officeDocument/2006/relationships/slide" Target="slides/slide104.xml" /><Relationship Id="rId109" Type="http://schemas.openxmlformats.org/officeDocument/2006/relationships/slide" Target="slides/slide105.xml" /><Relationship Id="rId11" Type="http://schemas.openxmlformats.org/officeDocument/2006/relationships/slide" Target="slides/slide7.xml" /><Relationship Id="rId110" Type="http://schemas.openxmlformats.org/officeDocument/2006/relationships/slide" Target="slides/slide106.xml" /><Relationship Id="rId111" Type="http://schemas.openxmlformats.org/officeDocument/2006/relationships/slide" Target="slides/slide107.xml" /><Relationship Id="rId112" Type="http://schemas.openxmlformats.org/officeDocument/2006/relationships/slide" Target="slides/slide108.xml" /><Relationship Id="rId113" Type="http://schemas.openxmlformats.org/officeDocument/2006/relationships/slide" Target="slides/slide109.xml" /><Relationship Id="rId114" Type="http://schemas.openxmlformats.org/officeDocument/2006/relationships/slide" Target="slides/slide110.xml" /><Relationship Id="rId115" Type="http://schemas.openxmlformats.org/officeDocument/2006/relationships/slide" Target="slides/slide111.xml" /><Relationship Id="rId116" Type="http://schemas.openxmlformats.org/officeDocument/2006/relationships/slide" Target="slides/slide112.xml" /><Relationship Id="rId117" Type="http://schemas.openxmlformats.org/officeDocument/2006/relationships/slide" Target="slides/slide113.xml" /><Relationship Id="rId118" Type="http://schemas.openxmlformats.org/officeDocument/2006/relationships/slide" Target="slides/slide114.xml" /><Relationship Id="rId119" Type="http://schemas.openxmlformats.org/officeDocument/2006/relationships/slide" Target="slides/slide115.xml" /><Relationship Id="rId12" Type="http://schemas.openxmlformats.org/officeDocument/2006/relationships/slide" Target="slides/slide8.xml" /><Relationship Id="rId120" Type="http://schemas.openxmlformats.org/officeDocument/2006/relationships/slide" Target="slides/slide116.xml" /><Relationship Id="rId121" Type="http://schemas.openxmlformats.org/officeDocument/2006/relationships/slide" Target="slides/slide117.xml" /><Relationship Id="rId122" Type="http://schemas.openxmlformats.org/officeDocument/2006/relationships/slide" Target="slides/slide118.xml" /><Relationship Id="rId123" Type="http://schemas.openxmlformats.org/officeDocument/2006/relationships/slide" Target="slides/slide119.xml" /><Relationship Id="rId124" Type="http://schemas.openxmlformats.org/officeDocument/2006/relationships/slide" Target="slides/slide120.xml" /><Relationship Id="rId125" Type="http://schemas.openxmlformats.org/officeDocument/2006/relationships/slide" Target="slides/slide121.xml" /><Relationship Id="rId126" Type="http://schemas.openxmlformats.org/officeDocument/2006/relationships/slide" Target="slides/slide122.xml" /><Relationship Id="rId127" Type="http://schemas.openxmlformats.org/officeDocument/2006/relationships/slide" Target="slides/slide123.xml" /><Relationship Id="rId128" Type="http://schemas.openxmlformats.org/officeDocument/2006/relationships/slide" Target="slides/slide124.xml" /><Relationship Id="rId129" Type="http://schemas.openxmlformats.org/officeDocument/2006/relationships/slide" Target="slides/slide125.xml" /><Relationship Id="rId13" Type="http://schemas.openxmlformats.org/officeDocument/2006/relationships/slide" Target="slides/slide9.xml" /><Relationship Id="rId130" Type="http://schemas.openxmlformats.org/officeDocument/2006/relationships/slide" Target="slides/slide126.xml" /><Relationship Id="rId131" Type="http://schemas.openxmlformats.org/officeDocument/2006/relationships/slide" Target="slides/slide127.xml" /><Relationship Id="rId132" Type="http://schemas.openxmlformats.org/officeDocument/2006/relationships/slide" Target="slides/slide128.xml" /><Relationship Id="rId133" Type="http://schemas.openxmlformats.org/officeDocument/2006/relationships/slide" Target="slides/slide129.xml" /><Relationship Id="rId134" Type="http://schemas.openxmlformats.org/officeDocument/2006/relationships/slide" Target="slides/slide130.xml" /><Relationship Id="rId135" Type="http://schemas.openxmlformats.org/officeDocument/2006/relationships/tags" Target="tags/tag1.xml" /><Relationship Id="rId136" Type="http://schemas.openxmlformats.org/officeDocument/2006/relationships/presProps" Target="presProps.xml" /><Relationship Id="rId137" Type="http://schemas.openxmlformats.org/officeDocument/2006/relationships/viewProps" Target="viewProps.xml" /><Relationship Id="rId138" Type="http://schemas.openxmlformats.org/officeDocument/2006/relationships/theme" Target="theme/theme1.xml" /><Relationship Id="rId139" Type="http://schemas.openxmlformats.org/officeDocument/2006/relationships/tableStyles" Target="tableStyles.xml" /><Relationship Id="rId14" Type="http://schemas.openxmlformats.org/officeDocument/2006/relationships/slide" Target="slides/slide10.xml" /><Relationship Id="rId15" Type="http://schemas.openxmlformats.org/officeDocument/2006/relationships/slide" Target="slides/slide11.xml" /><Relationship Id="rId16" Type="http://schemas.openxmlformats.org/officeDocument/2006/relationships/slide" Target="slides/slide12.xml" /><Relationship Id="rId17" Type="http://schemas.openxmlformats.org/officeDocument/2006/relationships/slide" Target="slides/slide13.xml" /><Relationship Id="rId18" Type="http://schemas.openxmlformats.org/officeDocument/2006/relationships/slide" Target="slides/slide14.xml" /><Relationship Id="rId19" Type="http://schemas.openxmlformats.org/officeDocument/2006/relationships/slide" Target="slides/slide15.xml" /><Relationship Id="rId2" Type="http://schemas.openxmlformats.org/officeDocument/2006/relationships/slideMaster" Target="slideMasters/slideMaster2.xml" /><Relationship Id="rId20" Type="http://schemas.openxmlformats.org/officeDocument/2006/relationships/slide" Target="slides/slide16.xml" /><Relationship Id="rId21" Type="http://schemas.openxmlformats.org/officeDocument/2006/relationships/slide" Target="slides/slide17.xml" /><Relationship Id="rId22" Type="http://schemas.openxmlformats.org/officeDocument/2006/relationships/slide" Target="slides/slide18.xml" /><Relationship Id="rId23" Type="http://schemas.openxmlformats.org/officeDocument/2006/relationships/slide" Target="slides/slide19.xml" /><Relationship Id="rId24" Type="http://schemas.openxmlformats.org/officeDocument/2006/relationships/slide" Target="slides/slide20.xml" /><Relationship Id="rId25" Type="http://schemas.openxmlformats.org/officeDocument/2006/relationships/slide" Target="slides/slide21.xml" /><Relationship Id="rId26" Type="http://schemas.openxmlformats.org/officeDocument/2006/relationships/slide" Target="slides/slide22.xml" /><Relationship Id="rId27" Type="http://schemas.openxmlformats.org/officeDocument/2006/relationships/slide" Target="slides/slide23.xml" /><Relationship Id="rId28" Type="http://schemas.openxmlformats.org/officeDocument/2006/relationships/slide" Target="slides/slide24.xml" /><Relationship Id="rId29" Type="http://schemas.openxmlformats.org/officeDocument/2006/relationships/slide" Target="slides/slide25.xml" /><Relationship Id="rId3" Type="http://schemas.openxmlformats.org/officeDocument/2006/relationships/slideMaster" Target="slideMasters/slideMaster3.xml" /><Relationship Id="rId30" Type="http://schemas.openxmlformats.org/officeDocument/2006/relationships/slide" Target="slides/slide26.xml" /><Relationship Id="rId31" Type="http://schemas.openxmlformats.org/officeDocument/2006/relationships/slide" Target="slides/slide27.xml" /><Relationship Id="rId32" Type="http://schemas.openxmlformats.org/officeDocument/2006/relationships/slide" Target="slides/slide28.xml" /><Relationship Id="rId33" Type="http://schemas.openxmlformats.org/officeDocument/2006/relationships/slide" Target="slides/slide29.xml" /><Relationship Id="rId34" Type="http://schemas.openxmlformats.org/officeDocument/2006/relationships/slide" Target="slides/slide30.xml" /><Relationship Id="rId35" Type="http://schemas.openxmlformats.org/officeDocument/2006/relationships/slide" Target="slides/slide31.xml" /><Relationship Id="rId36" Type="http://schemas.openxmlformats.org/officeDocument/2006/relationships/slide" Target="slides/slide32.xml" /><Relationship Id="rId37" Type="http://schemas.openxmlformats.org/officeDocument/2006/relationships/slide" Target="slides/slide33.xml" /><Relationship Id="rId38" Type="http://schemas.openxmlformats.org/officeDocument/2006/relationships/slide" Target="slides/slide34.xml" /><Relationship Id="rId39" Type="http://schemas.openxmlformats.org/officeDocument/2006/relationships/slide" Target="slides/slide35.xml" /><Relationship Id="rId4" Type="http://schemas.openxmlformats.org/officeDocument/2006/relationships/notesMaster" Target="notesMasters/notesMaster1.xml" /><Relationship Id="rId40" Type="http://schemas.openxmlformats.org/officeDocument/2006/relationships/slide" Target="slides/slide36.xml" /><Relationship Id="rId41" Type="http://schemas.openxmlformats.org/officeDocument/2006/relationships/slide" Target="slides/slide37.xml" /><Relationship Id="rId42" Type="http://schemas.openxmlformats.org/officeDocument/2006/relationships/slide" Target="slides/slide38.xml" /><Relationship Id="rId43" Type="http://schemas.openxmlformats.org/officeDocument/2006/relationships/slide" Target="slides/slide39.xml" /><Relationship Id="rId44" Type="http://schemas.openxmlformats.org/officeDocument/2006/relationships/slide" Target="slides/slide40.xml" /><Relationship Id="rId45" Type="http://schemas.openxmlformats.org/officeDocument/2006/relationships/slide" Target="slides/slide41.xml" /><Relationship Id="rId46" Type="http://schemas.openxmlformats.org/officeDocument/2006/relationships/slide" Target="slides/slide42.xml" /><Relationship Id="rId47" Type="http://schemas.openxmlformats.org/officeDocument/2006/relationships/slide" Target="slides/slide43.xml" /><Relationship Id="rId48" Type="http://schemas.openxmlformats.org/officeDocument/2006/relationships/slide" Target="slides/slide44.xml" /><Relationship Id="rId49" Type="http://schemas.openxmlformats.org/officeDocument/2006/relationships/slide" Target="slides/slide45.xml" /><Relationship Id="rId5" Type="http://schemas.openxmlformats.org/officeDocument/2006/relationships/slide" Target="slides/slide1.xml" /><Relationship Id="rId50" Type="http://schemas.openxmlformats.org/officeDocument/2006/relationships/slide" Target="slides/slide46.xml" /><Relationship Id="rId51" Type="http://schemas.openxmlformats.org/officeDocument/2006/relationships/slide" Target="slides/slide47.xml" /><Relationship Id="rId52" Type="http://schemas.openxmlformats.org/officeDocument/2006/relationships/slide" Target="slides/slide48.xml" /><Relationship Id="rId53" Type="http://schemas.openxmlformats.org/officeDocument/2006/relationships/slide" Target="slides/slide49.xml" /><Relationship Id="rId54" Type="http://schemas.openxmlformats.org/officeDocument/2006/relationships/slide" Target="slides/slide50.xml" /><Relationship Id="rId55" Type="http://schemas.openxmlformats.org/officeDocument/2006/relationships/slide" Target="slides/slide51.xml" /><Relationship Id="rId56" Type="http://schemas.openxmlformats.org/officeDocument/2006/relationships/slide" Target="slides/slide52.xml" /><Relationship Id="rId57" Type="http://schemas.openxmlformats.org/officeDocument/2006/relationships/slide" Target="slides/slide53.xml" /><Relationship Id="rId58" Type="http://schemas.openxmlformats.org/officeDocument/2006/relationships/slide" Target="slides/slide54.xml" /><Relationship Id="rId59" Type="http://schemas.openxmlformats.org/officeDocument/2006/relationships/slide" Target="slides/slide55.xml" /><Relationship Id="rId6" Type="http://schemas.openxmlformats.org/officeDocument/2006/relationships/slide" Target="slides/slide2.xml" /><Relationship Id="rId60" Type="http://schemas.openxmlformats.org/officeDocument/2006/relationships/slide" Target="slides/slide56.xml" /><Relationship Id="rId61" Type="http://schemas.openxmlformats.org/officeDocument/2006/relationships/slide" Target="slides/slide57.xml" /><Relationship Id="rId62" Type="http://schemas.openxmlformats.org/officeDocument/2006/relationships/slide" Target="slides/slide58.xml" /><Relationship Id="rId63" Type="http://schemas.openxmlformats.org/officeDocument/2006/relationships/slide" Target="slides/slide59.xml" /><Relationship Id="rId64" Type="http://schemas.openxmlformats.org/officeDocument/2006/relationships/slide" Target="slides/slide60.xml" /><Relationship Id="rId65" Type="http://schemas.openxmlformats.org/officeDocument/2006/relationships/slide" Target="slides/slide61.xml" /><Relationship Id="rId66" Type="http://schemas.openxmlformats.org/officeDocument/2006/relationships/slide" Target="slides/slide62.xml" /><Relationship Id="rId67" Type="http://schemas.openxmlformats.org/officeDocument/2006/relationships/slide" Target="slides/slide63.xml" /><Relationship Id="rId68" Type="http://schemas.openxmlformats.org/officeDocument/2006/relationships/slide" Target="slides/slide64.xml" /><Relationship Id="rId69" Type="http://schemas.openxmlformats.org/officeDocument/2006/relationships/slide" Target="slides/slide65.xml" /><Relationship Id="rId7" Type="http://schemas.openxmlformats.org/officeDocument/2006/relationships/slide" Target="slides/slide3.xml" /><Relationship Id="rId70" Type="http://schemas.openxmlformats.org/officeDocument/2006/relationships/slide" Target="slides/slide66.xml" /><Relationship Id="rId71" Type="http://schemas.openxmlformats.org/officeDocument/2006/relationships/slide" Target="slides/slide67.xml" /><Relationship Id="rId72" Type="http://schemas.openxmlformats.org/officeDocument/2006/relationships/slide" Target="slides/slide68.xml" /><Relationship Id="rId73" Type="http://schemas.openxmlformats.org/officeDocument/2006/relationships/slide" Target="slides/slide69.xml" /><Relationship Id="rId74" Type="http://schemas.openxmlformats.org/officeDocument/2006/relationships/slide" Target="slides/slide70.xml" /><Relationship Id="rId75" Type="http://schemas.openxmlformats.org/officeDocument/2006/relationships/slide" Target="slides/slide71.xml" /><Relationship Id="rId76" Type="http://schemas.openxmlformats.org/officeDocument/2006/relationships/slide" Target="slides/slide72.xml" /><Relationship Id="rId77" Type="http://schemas.openxmlformats.org/officeDocument/2006/relationships/slide" Target="slides/slide73.xml" /><Relationship Id="rId78" Type="http://schemas.openxmlformats.org/officeDocument/2006/relationships/slide" Target="slides/slide74.xml" /><Relationship Id="rId79" Type="http://schemas.openxmlformats.org/officeDocument/2006/relationships/slide" Target="slides/slide75.xml" /><Relationship Id="rId8" Type="http://schemas.openxmlformats.org/officeDocument/2006/relationships/slide" Target="slides/slide4.xml" /><Relationship Id="rId80" Type="http://schemas.openxmlformats.org/officeDocument/2006/relationships/slide" Target="slides/slide76.xml" /><Relationship Id="rId81" Type="http://schemas.openxmlformats.org/officeDocument/2006/relationships/slide" Target="slides/slide77.xml" /><Relationship Id="rId82" Type="http://schemas.openxmlformats.org/officeDocument/2006/relationships/slide" Target="slides/slide78.xml" /><Relationship Id="rId83" Type="http://schemas.openxmlformats.org/officeDocument/2006/relationships/slide" Target="slides/slide79.xml" /><Relationship Id="rId84" Type="http://schemas.openxmlformats.org/officeDocument/2006/relationships/slide" Target="slides/slide80.xml" /><Relationship Id="rId85" Type="http://schemas.openxmlformats.org/officeDocument/2006/relationships/slide" Target="slides/slide81.xml" /><Relationship Id="rId86" Type="http://schemas.openxmlformats.org/officeDocument/2006/relationships/slide" Target="slides/slide82.xml" /><Relationship Id="rId87" Type="http://schemas.openxmlformats.org/officeDocument/2006/relationships/slide" Target="slides/slide83.xml" /><Relationship Id="rId88" Type="http://schemas.openxmlformats.org/officeDocument/2006/relationships/slide" Target="slides/slide84.xml" /><Relationship Id="rId89" Type="http://schemas.openxmlformats.org/officeDocument/2006/relationships/slide" Target="slides/slide85.xml" /><Relationship Id="rId9" Type="http://schemas.openxmlformats.org/officeDocument/2006/relationships/slide" Target="slides/slide5.xml" /><Relationship Id="rId90" Type="http://schemas.openxmlformats.org/officeDocument/2006/relationships/slide" Target="slides/slide86.xml" /><Relationship Id="rId91" Type="http://schemas.openxmlformats.org/officeDocument/2006/relationships/slide" Target="slides/slide87.xml" /><Relationship Id="rId92" Type="http://schemas.openxmlformats.org/officeDocument/2006/relationships/slide" Target="slides/slide88.xml" /><Relationship Id="rId93" Type="http://schemas.openxmlformats.org/officeDocument/2006/relationships/slide" Target="slides/slide89.xml" /><Relationship Id="rId94" Type="http://schemas.openxmlformats.org/officeDocument/2006/relationships/slide" Target="slides/slide90.xml" /><Relationship Id="rId95" Type="http://schemas.openxmlformats.org/officeDocument/2006/relationships/slide" Target="slides/slide91.xml" /><Relationship Id="rId96" Type="http://schemas.openxmlformats.org/officeDocument/2006/relationships/slide" Target="slides/slide92.xml" /><Relationship Id="rId97" Type="http://schemas.openxmlformats.org/officeDocument/2006/relationships/slide" Target="slides/slide93.xml" /><Relationship Id="rId98" Type="http://schemas.openxmlformats.org/officeDocument/2006/relationships/slide" Target="slides/slide94.xml" /><Relationship Id="rId99" Type="http://schemas.openxmlformats.org/officeDocument/2006/relationships/slide" Target="slides/slide95.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8.w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5.wmf" /><Relationship Id="rId2" Type="http://schemas.openxmlformats.org/officeDocument/2006/relationships/image" Target="../media/image36.wmf" /><Relationship Id="rId3" Type="http://schemas.openxmlformats.org/officeDocument/2006/relationships/image" Target="../media/image37.w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8.w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9.w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0.w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1.w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2.wmf" /><Relationship Id="rId2" Type="http://schemas.openxmlformats.org/officeDocument/2006/relationships/image" Target="../media/image43.wmf" /><Relationship Id="rId3" Type="http://schemas.openxmlformats.org/officeDocument/2006/relationships/image" Target="../media/image44.wmf" /><Relationship Id="rId4" Type="http://schemas.openxmlformats.org/officeDocument/2006/relationships/image" Target="../media/image45.wmf" /><Relationship Id="rId5" Type="http://schemas.openxmlformats.org/officeDocument/2006/relationships/image" Target="../media/image46.wmf" /><Relationship Id="rId6" Type="http://schemas.openxmlformats.org/officeDocument/2006/relationships/image" Target="../media/image47.w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8.w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49.wmf" /><Relationship Id="rId2" Type="http://schemas.openxmlformats.org/officeDocument/2006/relationships/image" Target="../media/image50.wmf" /><Relationship Id="rId3" Type="http://schemas.openxmlformats.org/officeDocument/2006/relationships/image" Target="../media/image51.wmf" /><Relationship Id="rId4" Type="http://schemas.openxmlformats.org/officeDocument/2006/relationships/image" Target="../media/image52.w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52.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9.wmf" /><Relationship Id="rId2" Type="http://schemas.openxmlformats.org/officeDocument/2006/relationships/image" Target="../media/image10.wmf" /><Relationship Id="rId3" Type="http://schemas.openxmlformats.org/officeDocument/2006/relationships/image" Target="../media/image11.wmf" /><Relationship Id="rId4" Type="http://schemas.openxmlformats.org/officeDocument/2006/relationships/image" Target="../media/image12.w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3.wmf" /><Relationship Id="rId2" Type="http://schemas.openxmlformats.org/officeDocument/2006/relationships/image" Target="../media/image14.wmf" /><Relationship Id="rId3" Type="http://schemas.openxmlformats.org/officeDocument/2006/relationships/image" Target="../media/image15.w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6.w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16.w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16.wmf" /><Relationship Id="rId2" Type="http://schemas.openxmlformats.org/officeDocument/2006/relationships/image" Target="../media/image17.wmf" /><Relationship Id="rId3" Type="http://schemas.openxmlformats.org/officeDocument/2006/relationships/image" Target="../media/image18.wmf" /><Relationship Id="rId4" Type="http://schemas.openxmlformats.org/officeDocument/2006/relationships/image" Target="../media/image19.w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16.wmf" /><Relationship Id="rId2" Type="http://schemas.openxmlformats.org/officeDocument/2006/relationships/image" Target="../media/image20.wmf" /><Relationship Id="rId3" Type="http://schemas.openxmlformats.org/officeDocument/2006/relationships/image" Target="../media/image21.w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3.wmf" /><Relationship Id="rId2" Type="http://schemas.openxmlformats.org/officeDocument/2006/relationships/image" Target="../media/image24.w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25.wmf" /><Relationship Id="rId10" Type="http://schemas.openxmlformats.org/officeDocument/2006/relationships/image" Target="../media/image34.wmf" /><Relationship Id="rId2" Type="http://schemas.openxmlformats.org/officeDocument/2006/relationships/image" Target="../media/image26.wmf" /><Relationship Id="rId3" Type="http://schemas.openxmlformats.org/officeDocument/2006/relationships/image" Target="../media/image27.wmf" /><Relationship Id="rId4" Type="http://schemas.openxmlformats.org/officeDocument/2006/relationships/image" Target="../media/image28.wmf" /><Relationship Id="rId5" Type="http://schemas.openxmlformats.org/officeDocument/2006/relationships/image" Target="../media/image29.wmf" /><Relationship Id="rId6" Type="http://schemas.openxmlformats.org/officeDocument/2006/relationships/image" Target="../media/image30.wmf" /><Relationship Id="rId7" Type="http://schemas.openxmlformats.org/officeDocument/2006/relationships/image" Target="../media/image31.wmf" /><Relationship Id="rId8" Type="http://schemas.openxmlformats.org/officeDocument/2006/relationships/image" Target="../media/image32.wmf" /><Relationship Id="rId9" Type="http://schemas.openxmlformats.org/officeDocument/2006/relationships/image" Target="../media/image33.w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lt1"/>
        </a:solidFill>
      </p:bgPr>
    </p:bg>
    <p:spTree>
      <p:nvGrpSpPr>
        <p:cNvPr id="2" name="Shape 2"/>
        <p:cNvGrpSpPr/>
        <p:nvPr/>
      </p:nvGrpSpPr>
      <p:grpSpPr>
        <a:xfrm>
          <a:off x="0" y="0"/>
          <a: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ct val="0"/>
              </a:spcBef>
              <a:spcAft>
                <a:spcPct val="0"/>
              </a:spcAft>
              <a:buSzPts val="1400"/>
              <a:buNone/>
              <a:defRPr sz="1200" b="0" i="0" u="none" strike="noStrike" cap="none">
                <a:solidFill>
                  <a:schemeClr val="dk1"/>
                </a:solidFill>
                <a:latin typeface="Arial"/>
                <a:ea typeface="Arial"/>
                <a:cs typeface="Arial"/>
                <a:sym typeface="Arial"/>
              </a:defRPr>
            </a:lvl1pPr>
            <a:lvl2pPr marR="0" lvl="1"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ct val="0"/>
              </a:spcBef>
              <a:spcAft>
                <a:spcPct val="0"/>
              </a:spcAft>
              <a:buSzPts val="1400"/>
              <a:buNone/>
              <a:defRPr sz="1200" b="0" i="0" u="none" strike="noStrike" cap="none">
                <a:solidFill>
                  <a:schemeClr val="dk1"/>
                </a:solidFill>
                <a:latin typeface="Arial"/>
                <a:ea typeface="Arial"/>
                <a:cs typeface="Arial"/>
                <a:sym typeface="Arial"/>
              </a:defRPr>
            </a:lvl1pPr>
            <a:lvl2pPr marR="0" lvl="1"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9pPr>
          </a:lstStyle>
          <a:p/>
        </p:txBody>
      </p:sp>
      <p:sp>
        <p:nvSpPr>
          <p:cNvPr id="5" name="Google Shape;5;n"/>
          <p:cNvSpPr/>
          <p:nvPr>
            <p:ph type="sldImg" idx="3"/>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ct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ct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ct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ct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ct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ct val="0"/>
              </a:spcBef>
              <a:spcAft>
                <a:spcPct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ct val="0"/>
              </a:spcBef>
              <a:spcAft>
                <a:spcPct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ct val="0"/>
              </a:spcBef>
              <a:spcAft>
                <a:spcPct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ct val="0"/>
              </a:spcBef>
              <a:spcAft>
                <a:spcPct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ct val="0"/>
              </a:spcBef>
              <a:spcAft>
                <a:spcPct val="0"/>
              </a:spcAft>
              <a:buSzPts val="1400"/>
              <a:buNone/>
              <a:defRPr sz="1200" b="0" i="0" u="none" strike="noStrike" cap="none">
                <a:solidFill>
                  <a:schemeClr val="dk1"/>
                </a:solidFill>
                <a:latin typeface="Arial"/>
                <a:ea typeface="Arial"/>
                <a:cs typeface="Arial"/>
                <a:sym typeface="Arial"/>
              </a:defRPr>
            </a:lvl1pPr>
            <a:lvl2pPr marR="0" lvl="1"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ct val="0"/>
              </a:spcBef>
              <a:spcAft>
                <a:spcPct val="0"/>
              </a:spcAft>
              <a:buSzPts val="1400"/>
              <a:buNone/>
              <a:defRPr sz="1800" b="0" i="0" u="none" strike="noStrike" cap="none">
                <a:solidFill>
                  <a:schemeClr val="dk1"/>
                </a:solidFill>
                <a:latin typeface="Comic Sans MS"/>
                <a:ea typeface="Comic Sans MS"/>
                <a:cs typeface="Comic Sans MS"/>
                <a:sym typeface="Comic Sans MS"/>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ct val="0"/>
              </a:spcBef>
              <a:spcAft>
                <a:spcPct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49.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50.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51.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52.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53.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s>
</file>

<file path=ppt/notesSlides/_rels/notesSlide54.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_rels/notesSlide55.xml.rels>&#65279;<?xml version="1.0" encoding="utf-8" standalone="yes"?><Relationships xmlns="http://schemas.openxmlformats.org/package/2006/relationships"><Relationship Id="rId1" Type="http://schemas.openxmlformats.org/officeDocument/2006/relationships/slide" Target="../slides/slide55.xml" /><Relationship Id="rId2" Type="http://schemas.openxmlformats.org/officeDocument/2006/relationships/notesMaster" Target="../notesMasters/notesMaster1.xml" /></Relationships>
</file>

<file path=ppt/notesSlides/_rels/notesSlide56.xml.rels>&#65279;<?xml version="1.0" encoding="utf-8" standalone="yes"?><Relationships xmlns="http://schemas.openxmlformats.org/package/2006/relationships"><Relationship Id="rId1" Type="http://schemas.openxmlformats.org/officeDocument/2006/relationships/slide" Target="../slides/slide56.xml" /><Relationship Id="rId2" Type="http://schemas.openxmlformats.org/officeDocument/2006/relationships/notesMaster" Target="../notesMasters/notesMaster1.xml" /></Relationships>
</file>

<file path=ppt/notesSlides/_rels/notesSlide57.xml.rels>&#65279;<?xml version="1.0" encoding="utf-8" standalone="yes"?><Relationships xmlns="http://schemas.openxmlformats.org/package/2006/relationships"><Relationship Id="rId1" Type="http://schemas.openxmlformats.org/officeDocument/2006/relationships/slide" Target="../slides/slide57.xml" /><Relationship Id="rId2" Type="http://schemas.openxmlformats.org/officeDocument/2006/relationships/notesMaster" Target="../notesMasters/notesMaster1.xml" /></Relationships>
</file>

<file path=ppt/notesSlides/_rels/notesSlide58.xml.rels>&#65279;<?xml version="1.0" encoding="utf-8" standalone="yes"?><Relationships xmlns="http://schemas.openxmlformats.org/package/2006/relationships"><Relationship Id="rId1" Type="http://schemas.openxmlformats.org/officeDocument/2006/relationships/slide" Target="../slides/slide58.xml" /><Relationship Id="rId2" Type="http://schemas.openxmlformats.org/officeDocument/2006/relationships/notesMaster" Target="../notesMasters/notesMaster1.xml" /></Relationships>
</file>

<file path=ppt/notesSlides/_rels/notesSlide59.xml.rels>&#65279;<?xml version="1.0" encoding="utf-8" standalone="yes"?><Relationships xmlns="http://schemas.openxmlformats.org/package/2006/relationships"><Relationship Id="rId1" Type="http://schemas.openxmlformats.org/officeDocument/2006/relationships/slide" Target="../slides/slide59.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60.xml.rels>&#65279;<?xml version="1.0" encoding="utf-8" standalone="yes"?><Relationships xmlns="http://schemas.openxmlformats.org/package/2006/relationships"><Relationship Id="rId1" Type="http://schemas.openxmlformats.org/officeDocument/2006/relationships/slide" Target="../slides/slide60.xml" /><Relationship Id="rId2" Type="http://schemas.openxmlformats.org/officeDocument/2006/relationships/notesMaster" Target="../notesMasters/notesMaster1.xml" /></Relationships>
</file>

<file path=ppt/notesSlides/_rels/notesSlide61.xml.rels>&#65279;<?xml version="1.0" encoding="utf-8" standalone="yes"?><Relationships xmlns="http://schemas.openxmlformats.org/package/2006/relationships"><Relationship Id="rId1" Type="http://schemas.openxmlformats.org/officeDocument/2006/relationships/slide" Target="../slides/slide61.xml" /><Relationship Id="rId2" Type="http://schemas.openxmlformats.org/officeDocument/2006/relationships/notesMaster" Target="../notesMasters/notesMaster1.xml" /></Relationships>
</file>

<file path=ppt/notesSlides/_rels/notesSlide62.xml.rels>&#65279;<?xml version="1.0" encoding="utf-8" standalone="yes"?><Relationships xmlns="http://schemas.openxmlformats.org/package/2006/relationships"><Relationship Id="rId1" Type="http://schemas.openxmlformats.org/officeDocument/2006/relationships/slide" Target="../slides/slide62.xml" /><Relationship Id="rId2" Type="http://schemas.openxmlformats.org/officeDocument/2006/relationships/notesMaster" Target="../notesMasters/notesMaster1.xml" /></Relationships>
</file>

<file path=ppt/notesSlides/_rels/notesSlide63.xml.rels>&#65279;<?xml version="1.0" encoding="utf-8" standalone="yes"?><Relationships xmlns="http://schemas.openxmlformats.org/package/2006/relationships"><Relationship Id="rId1" Type="http://schemas.openxmlformats.org/officeDocument/2006/relationships/slide" Target="../slides/slide63.xml" /><Relationship Id="rId2" Type="http://schemas.openxmlformats.org/officeDocument/2006/relationships/notesMaster" Target="../notesMasters/notesMaster1.xml" /></Relationships>
</file>

<file path=ppt/notesSlides/_rels/notesSlide64.xml.rels>&#65279;<?xml version="1.0" encoding="utf-8" standalone="yes"?><Relationships xmlns="http://schemas.openxmlformats.org/package/2006/relationships"><Relationship Id="rId1" Type="http://schemas.openxmlformats.org/officeDocument/2006/relationships/slide" Target="../slides/slide64.xml" /><Relationship Id="rId2" Type="http://schemas.openxmlformats.org/officeDocument/2006/relationships/notesMaster" Target="../notesMasters/notesMaster1.xml" /></Relationships>
</file>

<file path=ppt/notesSlides/_rels/notesSlide65.xml.rels>&#65279;<?xml version="1.0" encoding="utf-8" standalone="yes"?><Relationships xmlns="http://schemas.openxmlformats.org/package/2006/relationships"><Relationship Id="rId1" Type="http://schemas.openxmlformats.org/officeDocument/2006/relationships/slide" Target="../slides/slide65.xml" /><Relationship Id="rId2" Type="http://schemas.openxmlformats.org/officeDocument/2006/relationships/notesMaster" Target="../notesMasters/notesMaster1.xml" /></Relationships>
</file>

<file path=ppt/notesSlides/_rels/notesSlide66.xml.rels>&#65279;<?xml version="1.0" encoding="utf-8" standalone="yes"?><Relationships xmlns="http://schemas.openxmlformats.org/package/2006/relationships"><Relationship Id="rId1" Type="http://schemas.openxmlformats.org/officeDocument/2006/relationships/slide" Target="../slides/slide66.xml" /><Relationship Id="rId2" Type="http://schemas.openxmlformats.org/officeDocument/2006/relationships/notesMaster" Target="../notesMasters/notesMaster1.xml" /></Relationships>
</file>

<file path=ppt/notesSlides/_rels/notesSlide67.xml.rels>&#65279;<?xml version="1.0" encoding="utf-8" standalone="yes"?><Relationships xmlns="http://schemas.openxmlformats.org/package/2006/relationships"><Relationship Id="rId1" Type="http://schemas.openxmlformats.org/officeDocument/2006/relationships/slide" Target="../slides/slide67.xml" /><Relationship Id="rId2" Type="http://schemas.openxmlformats.org/officeDocument/2006/relationships/notesMaster" Target="../notesMasters/notesMaster1.xml" /></Relationships>
</file>

<file path=ppt/notesSlides/_rels/notesSlide68.xml.rels>&#65279;<?xml version="1.0" encoding="utf-8" standalone="yes"?><Relationships xmlns="http://schemas.openxmlformats.org/package/2006/relationships"><Relationship Id="rId1" Type="http://schemas.openxmlformats.org/officeDocument/2006/relationships/slide" Target="../slides/slide68.xml" /><Relationship Id="rId2" Type="http://schemas.openxmlformats.org/officeDocument/2006/relationships/notesMaster" Target="../notesMasters/notesMaster1.xml" /></Relationships>
</file>

<file path=ppt/notesSlides/_rels/notesSlide69.xml.rels>&#65279;<?xml version="1.0" encoding="utf-8" standalone="yes"?><Relationships xmlns="http://schemas.openxmlformats.org/package/2006/relationships"><Relationship Id="rId1" Type="http://schemas.openxmlformats.org/officeDocument/2006/relationships/slide" Target="../slides/slide69.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70.xml.rels>&#65279;<?xml version="1.0" encoding="utf-8" standalone="yes"?><Relationships xmlns="http://schemas.openxmlformats.org/package/2006/relationships"><Relationship Id="rId1" Type="http://schemas.openxmlformats.org/officeDocument/2006/relationships/slide" Target="../slides/slide70.xml" /><Relationship Id="rId2" Type="http://schemas.openxmlformats.org/officeDocument/2006/relationships/notesMaster" Target="../notesMasters/notesMaster1.xml" /></Relationships>
</file>

<file path=ppt/notesSlides/_rels/notesSlide71.xml.rels>&#65279;<?xml version="1.0" encoding="utf-8" standalone="yes"?><Relationships xmlns="http://schemas.openxmlformats.org/package/2006/relationships"><Relationship Id="rId1" Type="http://schemas.openxmlformats.org/officeDocument/2006/relationships/slide" Target="../slides/slide71.xml" /><Relationship Id="rId2" Type="http://schemas.openxmlformats.org/officeDocument/2006/relationships/notesMaster" Target="../notesMasters/notesMaster1.xml" /></Relationships>
</file>

<file path=ppt/notesSlides/_rels/notesSlide72.xml.rels>&#65279;<?xml version="1.0" encoding="utf-8" standalone="yes"?><Relationships xmlns="http://schemas.openxmlformats.org/package/2006/relationships"><Relationship Id="rId1" Type="http://schemas.openxmlformats.org/officeDocument/2006/relationships/slide" Target="../slides/slide72.xml" /><Relationship Id="rId2" Type="http://schemas.openxmlformats.org/officeDocument/2006/relationships/notesMaster" Target="../notesMasters/notesMaster1.xml" /></Relationships>
</file>

<file path=ppt/notesSlides/_rels/notesSlide73.xml.rels>&#65279;<?xml version="1.0" encoding="utf-8" standalone="yes"?><Relationships xmlns="http://schemas.openxmlformats.org/package/2006/relationships"><Relationship Id="rId1" Type="http://schemas.openxmlformats.org/officeDocument/2006/relationships/slide" Target="../slides/slide73.xml" /><Relationship Id="rId2" Type="http://schemas.openxmlformats.org/officeDocument/2006/relationships/notesMaster" Target="../notesMasters/notesMaster1.xml" /></Relationships>
</file>

<file path=ppt/notesSlides/_rels/notesSlide74.xml.rels>&#65279;<?xml version="1.0" encoding="utf-8" standalone="yes"?><Relationships xmlns="http://schemas.openxmlformats.org/package/2006/relationships"><Relationship Id="rId1" Type="http://schemas.openxmlformats.org/officeDocument/2006/relationships/slide" Target="../slides/slide74.xml" /><Relationship Id="rId2" Type="http://schemas.openxmlformats.org/officeDocument/2006/relationships/notesMaster" Target="../notesMasters/notesMaster1.xml" /></Relationships>
</file>

<file path=ppt/notesSlides/_rels/notesSlide75.xml.rels>&#65279;<?xml version="1.0" encoding="utf-8" standalone="yes"?><Relationships xmlns="http://schemas.openxmlformats.org/package/2006/relationships"><Relationship Id="rId1" Type="http://schemas.openxmlformats.org/officeDocument/2006/relationships/slide" Target="../slides/slide75.xml" /><Relationship Id="rId2" Type="http://schemas.openxmlformats.org/officeDocument/2006/relationships/notesMaster" Target="../notesMasters/notesMaster1.xml" /></Relationships>
</file>

<file path=ppt/notesSlides/_rels/notesSlide76.xml.rels>&#65279;<?xml version="1.0" encoding="utf-8" standalone="yes"?><Relationships xmlns="http://schemas.openxmlformats.org/package/2006/relationships"><Relationship Id="rId1" Type="http://schemas.openxmlformats.org/officeDocument/2006/relationships/slide" Target="../slides/slide76.xml" /><Relationship Id="rId2" Type="http://schemas.openxmlformats.org/officeDocument/2006/relationships/notesMaster" Target="../notesMasters/notesMaster1.xml" /></Relationships>
</file>

<file path=ppt/notesSlides/_rels/notesSlide77.xml.rels>&#65279;<?xml version="1.0" encoding="utf-8" standalone="yes"?><Relationships xmlns="http://schemas.openxmlformats.org/package/2006/relationships"><Relationship Id="rId1" Type="http://schemas.openxmlformats.org/officeDocument/2006/relationships/slide" Target="../slides/slide77.xml" /><Relationship Id="rId2" Type="http://schemas.openxmlformats.org/officeDocument/2006/relationships/notesMaster" Target="../notesMasters/notesMaster1.xml" /></Relationships>
</file>

<file path=ppt/notesSlides/_rels/notesSlide78.xml.rels>&#65279;<?xml version="1.0" encoding="utf-8" standalone="yes"?><Relationships xmlns="http://schemas.openxmlformats.org/package/2006/relationships"><Relationship Id="rId1" Type="http://schemas.openxmlformats.org/officeDocument/2006/relationships/slide" Target="../slides/slide78.xml" /><Relationship Id="rId2" Type="http://schemas.openxmlformats.org/officeDocument/2006/relationships/notesMaster" Target="../notesMasters/notesMaster1.xml" /></Relationships>
</file>

<file path=ppt/notesSlides/_rels/notesSlide79.xml.rels>&#65279;<?xml version="1.0" encoding="utf-8" standalone="yes"?><Relationships xmlns="http://schemas.openxmlformats.org/package/2006/relationships"><Relationship Id="rId1" Type="http://schemas.openxmlformats.org/officeDocument/2006/relationships/slide" Target="../slides/slide79.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80.xml.rels>&#65279;<?xml version="1.0" encoding="utf-8" standalone="yes"?><Relationships xmlns="http://schemas.openxmlformats.org/package/2006/relationships"><Relationship Id="rId1" Type="http://schemas.openxmlformats.org/officeDocument/2006/relationships/slide" Target="../slides/slide80.xml" /><Relationship Id="rId2" Type="http://schemas.openxmlformats.org/officeDocument/2006/relationships/notesMaster" Target="../notesMasters/notesMaster1.xml" /></Relationships>
</file>

<file path=ppt/notesSlides/_rels/notesSlide81.xml.rels>&#65279;<?xml version="1.0" encoding="utf-8" standalone="yes"?><Relationships xmlns="http://schemas.openxmlformats.org/package/2006/relationships"><Relationship Id="rId1" Type="http://schemas.openxmlformats.org/officeDocument/2006/relationships/slide" Target="../slides/slide81.xml" /><Relationship Id="rId2" Type="http://schemas.openxmlformats.org/officeDocument/2006/relationships/notesMaster" Target="../notesMasters/notesMaster1.xml" /></Relationships>
</file>

<file path=ppt/notesSlides/_rels/notesSlide82.xml.rels>&#65279;<?xml version="1.0" encoding="utf-8" standalone="yes"?><Relationships xmlns="http://schemas.openxmlformats.org/package/2006/relationships"><Relationship Id="rId1" Type="http://schemas.openxmlformats.org/officeDocument/2006/relationships/slide" Target="../slides/slide82.xml" /><Relationship Id="rId2" Type="http://schemas.openxmlformats.org/officeDocument/2006/relationships/notesMaster" Target="../notesMasters/notesMaster1.xml" /></Relationships>
</file>

<file path=ppt/notesSlides/_rels/notesSlide83.xml.rels>&#65279;<?xml version="1.0" encoding="utf-8" standalone="yes"?><Relationships xmlns="http://schemas.openxmlformats.org/package/2006/relationships"><Relationship Id="rId1" Type="http://schemas.openxmlformats.org/officeDocument/2006/relationships/slide" Target="../slides/slide83.xml" /><Relationship Id="rId2" Type="http://schemas.openxmlformats.org/officeDocument/2006/relationships/notesMaster" Target="../notesMasters/notesMaster1.xml" /></Relationships>
</file>

<file path=ppt/notesSlides/_rels/notesSlide84.xml.rels>&#65279;<?xml version="1.0" encoding="utf-8" standalone="yes"?><Relationships xmlns="http://schemas.openxmlformats.org/package/2006/relationships"><Relationship Id="rId1" Type="http://schemas.openxmlformats.org/officeDocument/2006/relationships/slide" Target="../slides/slide84.xml" /><Relationship Id="rId2" Type="http://schemas.openxmlformats.org/officeDocument/2006/relationships/notesMaster" Target="../notesMasters/notesMaster1.xml" /></Relationships>
</file>

<file path=ppt/notesSlides/_rels/notesSlide85.xml.rels>&#65279;<?xml version="1.0" encoding="utf-8" standalone="yes"?><Relationships xmlns="http://schemas.openxmlformats.org/package/2006/relationships"><Relationship Id="rId1" Type="http://schemas.openxmlformats.org/officeDocument/2006/relationships/slide" Target="../slides/slide85.xml" /><Relationship Id="rId2" Type="http://schemas.openxmlformats.org/officeDocument/2006/relationships/notesMaster" Target="../notesMasters/notesMaster1.xml" /></Relationships>
</file>

<file path=ppt/notesSlides/_rels/notesSlide86.xml.rels>&#65279;<?xml version="1.0" encoding="utf-8" standalone="yes"?><Relationships xmlns="http://schemas.openxmlformats.org/package/2006/relationships"><Relationship Id="rId1" Type="http://schemas.openxmlformats.org/officeDocument/2006/relationships/slide" Target="../slides/slide90.xml" /><Relationship Id="rId2" Type="http://schemas.openxmlformats.org/officeDocument/2006/relationships/notesMaster" Target="../notesMasters/notesMaster1.xml" /></Relationships>
</file>

<file path=ppt/notesSlides/_rels/notesSlide87.xml.rels>&#65279;<?xml version="1.0" encoding="utf-8" standalone="yes"?><Relationships xmlns="http://schemas.openxmlformats.org/package/2006/relationships"><Relationship Id="rId1" Type="http://schemas.openxmlformats.org/officeDocument/2006/relationships/slide" Target="../slides/slide122.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74" name="Shape 74"/>
        <p:cNvGrpSpPr/>
        <p:nvPr/>
      </p:nvGrpSpPr>
      <p:grpSpPr>
        <a:xfrm>
          <a:off x="0" y="0"/>
          <a:ext cx="0" cy="0"/>
        </a:xfrm>
      </p:grpSpPr>
      <p:sp>
        <p:nvSpPr>
          <p:cNvPr id="75" name="Google Shape;75;p1: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 name="Google Shape;76;p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ct val="0"/>
              </a:spcBef>
              <a:spcAft>
                <a:spcPct val="0"/>
              </a:spcAft>
              <a:buNone/>
            </a:pPr>
            <a:endParaRPr/>
          </a:p>
        </p:txBody>
      </p:sp>
      <p:sp>
        <p:nvSpPr>
          <p:cNvPr id="77" name="Google Shape;77;p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ct val="0"/>
              </a:spcBef>
              <a:spcAft>
                <a:spcPct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41" name="Shape 141"/>
        <p:cNvGrpSpPr/>
        <p:nvPr/>
      </p:nvGrpSpPr>
      <p:grpSpPr>
        <a:xfrm>
          <a:off x="0" y="0"/>
          <a:ext cx="0" cy="0"/>
        </a:xfrm>
      </p:grpSpPr>
      <p:sp>
        <p:nvSpPr>
          <p:cNvPr id="142" name="Google Shape;142;p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43" name="Google Shape;143;p10: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47" name="Shape 147"/>
        <p:cNvGrpSpPr/>
        <p:nvPr/>
      </p:nvGrpSpPr>
      <p:grpSpPr>
        <a:xfrm>
          <a:off x="0" y="0"/>
          <a:ext cx="0" cy="0"/>
        </a:xfrm>
      </p:grpSpPr>
      <p:sp>
        <p:nvSpPr>
          <p:cNvPr id="148" name="Google Shape;148;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49" name="Google Shape;149;p11: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53" name="Shape 153"/>
        <p:cNvGrpSpPr/>
        <p:nvPr/>
      </p:nvGrpSpPr>
      <p:grpSpPr>
        <a:xfrm>
          <a:off x="0" y="0"/>
          <a:ext cx="0" cy="0"/>
        </a:xfrm>
      </p:grpSpPr>
      <p:sp>
        <p:nvSpPr>
          <p:cNvPr id="154" name="Google Shape;154;p12: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None/>
            </a:pPr>
            <a:r>
              <a:rPr lang="en-US"/>
              <a:t>¬p: It is not the case that heavy rainfall has created havoc in many places in India.</a:t>
            </a:r>
            <a:endParaRPr/>
          </a:p>
          <a:p>
            <a:pPr marL="0" lvl="0" indent="0" algn="l" rtl="0">
              <a:spcBef>
                <a:spcPts val="360"/>
              </a:spcBef>
              <a:spcAft>
                <a:spcPct val="0"/>
              </a:spcAft>
              <a:buNone/>
            </a:pPr>
            <a:endParaRPr/>
          </a:p>
        </p:txBody>
      </p:sp>
      <p:sp>
        <p:nvSpPr>
          <p:cNvPr id="156" name="Google Shape;156;p1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ct val="0"/>
              </a:spcBef>
              <a:spcAft>
                <a:spcPct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60" name="Shape 160"/>
        <p:cNvGrpSpPr/>
        <p:nvPr/>
      </p:nvGrpSpPr>
      <p:grpSpPr>
        <a:xfrm>
          <a:off x="0" y="0"/>
          <a:ext cx="0" cy="0"/>
        </a:xfrm>
      </p:grpSpPr>
      <p:sp>
        <p:nvSpPr>
          <p:cNvPr id="161" name="Google Shape;161;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62" name="Google Shape;162;p13: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67" name="Shape 167"/>
        <p:cNvGrpSpPr/>
        <p:nvPr/>
      </p:nvGrpSpPr>
      <p:grpSpPr>
        <a:xfrm>
          <a:off x="0" y="0"/>
          <a:ext cx="0" cy="0"/>
        </a:xfrm>
      </p:grpSpPr>
      <p:sp>
        <p:nvSpPr>
          <p:cNvPr id="168" name="Google Shape;168;p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69" name="Google Shape;169;p14: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75" name="Shape 175"/>
        <p:cNvGrpSpPr/>
        <p:nvPr/>
      </p:nvGrpSpPr>
      <p:grpSpPr>
        <a:xfrm>
          <a:off x="0" y="0"/>
          <a:ext cx="0" cy="0"/>
        </a:xfrm>
      </p:grpSpPr>
      <p:sp>
        <p:nvSpPr>
          <p:cNvPr id="176" name="Google Shape;176;p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77" name="Google Shape;177;p15: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82" name="Shape 182"/>
        <p:cNvGrpSpPr/>
        <p:nvPr/>
      </p:nvGrpSpPr>
      <p:grpSpPr>
        <a:xfrm>
          <a:off x="0" y="0"/>
          <a:ext cx="0" cy="0"/>
        </a:xfrm>
      </p:grpSpPr>
      <p:sp>
        <p:nvSpPr>
          <p:cNvPr id="183" name="Google Shape;183;p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84" name="Google Shape;184;p16: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89" name="Shape 189"/>
        <p:cNvGrpSpPr/>
        <p:nvPr/>
      </p:nvGrpSpPr>
      <p:grpSpPr>
        <a:xfrm>
          <a:off x="0" y="0"/>
          <a:ext cx="0" cy="0"/>
        </a:xfrm>
      </p:grpSpPr>
      <p:sp>
        <p:nvSpPr>
          <p:cNvPr id="190" name="Google Shape;190;p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91" name="Google Shape;191;p17: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98" name="Shape 198"/>
        <p:cNvGrpSpPr/>
        <p:nvPr/>
      </p:nvGrpSpPr>
      <p:grpSpPr>
        <a:xfrm>
          <a:off x="0" y="0"/>
          <a:ext cx="0" cy="0"/>
        </a:xfrm>
      </p:grpSpPr>
      <p:sp>
        <p:nvSpPr>
          <p:cNvPr id="199" name="Google Shape;199;p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00" name="Google Shape;200;p18: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05" name="Shape 205"/>
        <p:cNvGrpSpPr/>
        <p:nvPr/>
      </p:nvGrpSpPr>
      <p:grpSpPr>
        <a:xfrm>
          <a:off x="0" y="0"/>
          <a:ext cx="0" cy="0"/>
        </a:xfrm>
      </p:grpSpPr>
      <p:sp>
        <p:nvSpPr>
          <p:cNvPr id="206" name="Google Shape;206;p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07" name="Google Shape;207;p19: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81" name="Shape 81"/>
        <p:cNvGrpSpPr/>
        <p:nvPr/>
      </p:nvGrpSpPr>
      <p:grpSpPr>
        <a:xfrm>
          <a:off x="0" y="0"/>
          <a:ext cx="0" cy="0"/>
        </a:xfrm>
      </p:grpSpPr>
      <p:sp>
        <p:nvSpPr>
          <p:cNvPr id="82" name="Google Shape;82;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83" name="Google Shape;83;p2: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11" name="Shape 211"/>
        <p:cNvGrpSpPr/>
        <p:nvPr/>
      </p:nvGrpSpPr>
      <p:grpSpPr>
        <a:xfrm>
          <a:off x="0" y="0"/>
          <a:ext cx="0" cy="0"/>
        </a:xfrm>
      </p:grpSpPr>
      <p:sp>
        <p:nvSpPr>
          <p:cNvPr id="212" name="Google Shape;212;p20: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3" name="Google Shape;213;p2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Clr>
                <a:schemeClr val="dk1"/>
              </a:buClr>
              <a:buSzPts val="1200"/>
              <a:buFont typeface="Calibri"/>
              <a:buNone/>
            </a:pPr>
            <a:r>
              <a:rPr lang="en-US" sz="1200">
                <a:latin typeface="Calibri"/>
                <a:ea typeface="Calibri"/>
                <a:cs typeface="Calibri"/>
                <a:sym typeface="Calibri"/>
              </a:rPr>
              <a:t>In this session we will study about</a:t>
            </a:r>
            <a:endParaRPr/>
          </a:p>
          <a:p>
            <a:pPr marL="0" lvl="0" indent="0" algn="l" rtl="0">
              <a:spcBef>
                <a:spcPts val="360"/>
              </a:spcBef>
              <a:spcAft>
                <a:spcPct val="0"/>
              </a:spcAft>
              <a:buClr>
                <a:schemeClr val="dk1"/>
              </a:buClr>
              <a:buSzPts val="1200"/>
              <a:buFont typeface="Calibri"/>
              <a:buNone/>
            </a:pPr>
            <a:r>
              <a:rPr lang="en-US" sz="1200">
                <a:latin typeface="Calibri"/>
                <a:ea typeface="Calibri"/>
                <a:cs typeface="Calibri"/>
                <a:sym typeface="Calibri"/>
              </a:rPr>
              <a:t>Converse, Inverse and Contra positive of </a:t>
            </a:r>
            <a:endParaRPr/>
          </a:p>
          <a:p>
            <a:pPr marL="0" lvl="0" indent="0" algn="l" rtl="0">
              <a:spcBef>
                <a:spcPts val="360"/>
              </a:spcBef>
              <a:spcAft>
                <a:spcPct val="0"/>
              </a:spcAft>
              <a:buClr>
                <a:schemeClr val="dk1"/>
              </a:buClr>
              <a:buSzPts val="1200"/>
              <a:buFont typeface="Calibri"/>
              <a:buNone/>
            </a:pPr>
            <a:r>
              <a:rPr lang="en-US" sz="1200">
                <a:latin typeface="Calibri"/>
                <a:ea typeface="Calibri"/>
                <a:cs typeface="Calibri"/>
                <a:sym typeface="Calibri"/>
              </a:rPr>
              <a:t>implication statement or Conditional statement  . </a:t>
            </a:r>
            <a:endParaRPr/>
          </a:p>
          <a:p>
            <a:pPr marL="0" lvl="0" indent="0" algn="l" rtl="0">
              <a:spcBef>
                <a:spcPts val="360"/>
              </a:spcBef>
              <a:spcAft>
                <a:spcPct val="0"/>
              </a:spcAft>
              <a:buNone/>
            </a:pPr>
            <a:endParaRPr/>
          </a:p>
        </p:txBody>
      </p:sp>
      <p:sp>
        <p:nvSpPr>
          <p:cNvPr id="214" name="Google Shape;214;p2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ct val="0"/>
              </a:spcBef>
              <a:spcAft>
                <a:spcPct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19" name="Shape 219"/>
        <p:cNvGrpSpPr/>
        <p:nvPr/>
      </p:nvGrpSpPr>
      <p:grpSpPr>
        <a:xfrm>
          <a:off x="0" y="0"/>
          <a:ext cx="0" cy="0"/>
        </a:xfrm>
      </p:grpSpPr>
      <p:sp>
        <p:nvSpPr>
          <p:cNvPr id="220" name="Google Shape;220;p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21" name="Google Shape;221;p21: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25" name="Shape 225"/>
        <p:cNvGrpSpPr/>
        <p:nvPr/>
      </p:nvGrpSpPr>
      <p:grpSpPr>
        <a:xfrm>
          <a:off x="0" y="0"/>
          <a:ext cx="0" cy="0"/>
        </a:xfrm>
      </p:grpSpPr>
      <p:sp>
        <p:nvSpPr>
          <p:cNvPr id="226" name="Google Shape;226;p2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27" name="Google Shape;227;p22: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31" name="Shape 231"/>
        <p:cNvGrpSpPr/>
        <p:nvPr/>
      </p:nvGrpSpPr>
      <p:grpSpPr>
        <a:xfrm>
          <a:off x="0" y="0"/>
          <a:ext cx="0" cy="0"/>
        </a:xfrm>
      </p:grpSpPr>
      <p:sp>
        <p:nvSpPr>
          <p:cNvPr id="232" name="Google Shape;232;p2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33" name="Google Shape;233;p23: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37" name="Shape 237"/>
        <p:cNvGrpSpPr/>
        <p:nvPr/>
      </p:nvGrpSpPr>
      <p:grpSpPr>
        <a:xfrm>
          <a:off x="0" y="0"/>
          <a:ext cx="0" cy="0"/>
        </a:xfrm>
      </p:grpSpPr>
      <p:sp>
        <p:nvSpPr>
          <p:cNvPr id="238" name="Google Shape;238;p2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39" name="Google Shape;239;p24: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44" name="Shape 244"/>
        <p:cNvGrpSpPr/>
        <p:nvPr/>
      </p:nvGrpSpPr>
      <p:grpSpPr>
        <a:xfrm>
          <a:off x="0" y="0"/>
          <a:ext cx="0" cy="0"/>
        </a:xfrm>
      </p:grpSpPr>
      <p:sp>
        <p:nvSpPr>
          <p:cNvPr id="245" name="Google Shape;245;p2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46" name="Google Shape;246;p25: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52" name="Shape 252"/>
        <p:cNvGrpSpPr/>
        <p:nvPr/>
      </p:nvGrpSpPr>
      <p:grpSpPr>
        <a:xfrm>
          <a:off x="0" y="0"/>
          <a:ext cx="0" cy="0"/>
        </a:xfrm>
      </p:grpSpPr>
      <p:sp>
        <p:nvSpPr>
          <p:cNvPr id="253" name="Google Shape;253;p2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54" name="Google Shape;254;p26: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60" name="Shape 260"/>
        <p:cNvGrpSpPr/>
        <p:nvPr/>
      </p:nvGrpSpPr>
      <p:grpSpPr>
        <a:xfrm>
          <a:off x="0" y="0"/>
          <a:ext cx="0" cy="0"/>
        </a:xfrm>
      </p:grpSpPr>
      <p:sp>
        <p:nvSpPr>
          <p:cNvPr id="261" name="Google Shape;261;p27: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2" name="Google Shape;262;p2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None/>
            </a:pPr>
            <a:endParaRPr/>
          </a:p>
        </p:txBody>
      </p:sp>
      <p:sp>
        <p:nvSpPr>
          <p:cNvPr id="263" name="Google Shape;263;p2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ct val="0"/>
              </a:spcBef>
              <a:spcAft>
                <a:spcPct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68" name="Shape 268"/>
        <p:cNvGrpSpPr/>
        <p:nvPr/>
      </p:nvGrpSpPr>
      <p:grpSpPr>
        <a:xfrm>
          <a:off x="0" y="0"/>
          <a:ext cx="0" cy="0"/>
        </a:xfrm>
      </p:grpSpPr>
      <p:sp>
        <p:nvSpPr>
          <p:cNvPr id="269" name="Google Shape;269;p2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70" name="Google Shape;270;p28: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75" name="Shape 275"/>
        <p:cNvGrpSpPr/>
        <p:nvPr/>
      </p:nvGrpSpPr>
      <p:grpSpPr>
        <a:xfrm>
          <a:off x="0" y="0"/>
          <a:ext cx="0" cy="0"/>
        </a:xfrm>
      </p:grpSpPr>
      <p:sp>
        <p:nvSpPr>
          <p:cNvPr id="276" name="Google Shape;276;p2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77" name="Google Shape;277;p29: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87" name="Shape 87"/>
        <p:cNvGrpSpPr/>
        <p:nvPr/>
      </p:nvGrpSpPr>
      <p:grpSpPr>
        <a:xfrm>
          <a:off x="0" y="0"/>
          <a:ext cx="0" cy="0"/>
        </a:xfrm>
      </p:grpSpPr>
      <p:sp>
        <p:nvSpPr>
          <p:cNvPr id="88" name="Google Shape;88;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89" name="Google Shape;89;p3: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83" name="Shape 283"/>
        <p:cNvGrpSpPr/>
        <p:nvPr/>
      </p:nvGrpSpPr>
      <p:grpSpPr>
        <a:xfrm>
          <a:off x="0" y="0"/>
          <a:ext cx="0" cy="0"/>
        </a:xfrm>
      </p:grpSpPr>
      <p:sp>
        <p:nvSpPr>
          <p:cNvPr id="284" name="Google Shape;284;p3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85" name="Google Shape;285;p30: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89" name="Shape 289"/>
        <p:cNvGrpSpPr/>
        <p:nvPr/>
      </p:nvGrpSpPr>
      <p:grpSpPr>
        <a:xfrm>
          <a:off x="0" y="0"/>
          <a:ext cx="0" cy="0"/>
        </a:xfrm>
      </p:grpSpPr>
      <p:sp>
        <p:nvSpPr>
          <p:cNvPr id="290" name="Google Shape;290;p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91" name="Google Shape;291;p31: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295" name="Shape 295"/>
        <p:cNvGrpSpPr/>
        <p:nvPr/>
      </p:nvGrpSpPr>
      <p:grpSpPr>
        <a:xfrm>
          <a:off x="0" y="0"/>
          <a:ext cx="0" cy="0"/>
        </a:xfrm>
      </p:grpSpPr>
      <p:sp>
        <p:nvSpPr>
          <p:cNvPr id="296" name="Google Shape;296;p3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297" name="Google Shape;297;p32: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01" name="Shape 301"/>
        <p:cNvGrpSpPr/>
        <p:nvPr/>
      </p:nvGrpSpPr>
      <p:grpSpPr>
        <a:xfrm>
          <a:off x="0" y="0"/>
          <a:ext cx="0" cy="0"/>
        </a:xfrm>
      </p:grpSpPr>
      <p:sp>
        <p:nvSpPr>
          <p:cNvPr id="302" name="Google Shape;302;p3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03" name="Google Shape;303;p33: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07" name="Shape 307"/>
        <p:cNvGrpSpPr/>
        <p:nvPr/>
      </p:nvGrpSpPr>
      <p:grpSpPr>
        <a:xfrm>
          <a:off x="0" y="0"/>
          <a:ext cx="0" cy="0"/>
        </a:xfrm>
      </p:grpSpPr>
      <p:sp>
        <p:nvSpPr>
          <p:cNvPr id="308" name="Google Shape;308;p3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09" name="Google Shape;309;p34: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18" name="Shape 318"/>
        <p:cNvGrpSpPr/>
        <p:nvPr/>
      </p:nvGrpSpPr>
      <p:grpSpPr>
        <a:xfrm>
          <a:off x="0" y="0"/>
          <a:ext cx="0" cy="0"/>
        </a:xfrm>
      </p:grpSpPr>
      <p:sp>
        <p:nvSpPr>
          <p:cNvPr id="319" name="Google Shape;319;p3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20" name="Google Shape;320;p35: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24" name="Shape 324"/>
        <p:cNvGrpSpPr/>
        <p:nvPr/>
      </p:nvGrpSpPr>
      <p:grpSpPr>
        <a:xfrm>
          <a:off x="0" y="0"/>
          <a:ext cx="0" cy="0"/>
        </a:xfrm>
      </p:grpSpPr>
      <p:sp>
        <p:nvSpPr>
          <p:cNvPr id="325" name="Google Shape;325;p3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26" name="Google Shape;326;p36: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30" name="Shape 330"/>
        <p:cNvGrpSpPr/>
        <p:nvPr/>
      </p:nvGrpSpPr>
      <p:grpSpPr>
        <a:xfrm>
          <a:off x="0" y="0"/>
          <a:ext cx="0" cy="0"/>
        </a:xfrm>
      </p:grpSpPr>
      <p:sp>
        <p:nvSpPr>
          <p:cNvPr id="331" name="Google Shape;331;p3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32" name="Google Shape;332;p37: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36" name="Shape 336"/>
        <p:cNvGrpSpPr/>
        <p:nvPr/>
      </p:nvGrpSpPr>
      <p:grpSpPr>
        <a:xfrm>
          <a:off x="0" y="0"/>
          <a:ext cx="0" cy="0"/>
        </a:xfrm>
      </p:grpSpPr>
      <p:sp>
        <p:nvSpPr>
          <p:cNvPr id="337" name="Google Shape;337;p3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38" name="Google Shape;338;p38: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42" name="Shape 342"/>
        <p:cNvGrpSpPr/>
        <p:nvPr/>
      </p:nvGrpSpPr>
      <p:grpSpPr>
        <a:xfrm>
          <a:off x="0" y="0"/>
          <a:ext cx="0" cy="0"/>
        </a:xfrm>
      </p:grpSpPr>
      <p:sp>
        <p:nvSpPr>
          <p:cNvPr id="343" name="Google Shape;343;p3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44" name="Google Shape;344;p39: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93" name="Shape 93"/>
        <p:cNvGrpSpPr/>
        <p:nvPr/>
      </p:nvGrpSpPr>
      <p:grpSpPr>
        <a:xfrm>
          <a:off x="0" y="0"/>
          <a:ext cx="0" cy="0"/>
        </a:xfrm>
      </p:grpSpPr>
      <p:sp>
        <p:nvSpPr>
          <p:cNvPr id="94" name="Google Shape;94;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95" name="Google Shape;95;p4: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48" name="Shape 348"/>
        <p:cNvGrpSpPr/>
        <p:nvPr/>
      </p:nvGrpSpPr>
      <p:grpSpPr>
        <a:xfrm>
          <a:off x="0" y="0"/>
          <a:ext cx="0" cy="0"/>
        </a:xfrm>
      </p:grpSpPr>
      <p:sp>
        <p:nvSpPr>
          <p:cNvPr id="349" name="Google Shape;349;p4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50" name="Google Shape;350;p40: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54" name="Shape 354"/>
        <p:cNvGrpSpPr/>
        <p:nvPr/>
      </p:nvGrpSpPr>
      <p:grpSpPr>
        <a:xfrm>
          <a:off x="0" y="0"/>
          <a:ext cx="0" cy="0"/>
        </a:xfrm>
      </p:grpSpPr>
      <p:sp>
        <p:nvSpPr>
          <p:cNvPr id="355" name="Google Shape;355;p4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56" name="Google Shape;356;p41: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60" name="Shape 360"/>
        <p:cNvGrpSpPr/>
        <p:nvPr/>
      </p:nvGrpSpPr>
      <p:grpSpPr>
        <a:xfrm>
          <a:off x="0" y="0"/>
          <a:ext cx="0" cy="0"/>
        </a:xfrm>
      </p:grpSpPr>
      <p:sp>
        <p:nvSpPr>
          <p:cNvPr id="361" name="Google Shape;361;p4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62" name="Google Shape;362;p42: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66" name="Shape 366"/>
        <p:cNvGrpSpPr/>
        <p:nvPr/>
      </p:nvGrpSpPr>
      <p:grpSpPr>
        <a:xfrm>
          <a:off x="0" y="0"/>
          <a:ext cx="0" cy="0"/>
        </a:xfrm>
      </p:grpSpPr>
      <p:sp>
        <p:nvSpPr>
          <p:cNvPr id="367" name="Google Shape;367;p4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68" name="Google Shape;368;p43: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72" name="Shape 372"/>
        <p:cNvGrpSpPr/>
        <p:nvPr/>
      </p:nvGrpSpPr>
      <p:grpSpPr>
        <a:xfrm>
          <a:off x="0" y="0"/>
          <a:ext cx="0" cy="0"/>
        </a:xfrm>
      </p:grpSpPr>
      <p:sp>
        <p:nvSpPr>
          <p:cNvPr id="373" name="Google Shape;373;p4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74" name="Google Shape;374;p44: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78" name="Shape 378"/>
        <p:cNvGrpSpPr/>
        <p:nvPr/>
      </p:nvGrpSpPr>
      <p:grpSpPr>
        <a:xfrm>
          <a:off x="0" y="0"/>
          <a:ext cx="0" cy="0"/>
        </a:xfrm>
      </p:grpSpPr>
      <p:sp>
        <p:nvSpPr>
          <p:cNvPr id="379" name="Google Shape;379;p4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80" name="Google Shape;380;p45: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84" name="Shape 384"/>
        <p:cNvGrpSpPr/>
        <p:nvPr/>
      </p:nvGrpSpPr>
      <p:grpSpPr>
        <a:xfrm>
          <a:off x="0" y="0"/>
          <a:ext cx="0" cy="0"/>
        </a:xfrm>
      </p:grpSpPr>
      <p:sp>
        <p:nvSpPr>
          <p:cNvPr id="385" name="Google Shape;385;p4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86" name="Google Shape;386;p46: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90" name="Shape 390"/>
        <p:cNvGrpSpPr/>
        <p:nvPr/>
      </p:nvGrpSpPr>
      <p:grpSpPr>
        <a:xfrm>
          <a:off x="0" y="0"/>
          <a:ext cx="0" cy="0"/>
        </a:xfrm>
      </p:grpSpPr>
      <p:sp>
        <p:nvSpPr>
          <p:cNvPr id="391" name="Google Shape;391;p4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92" name="Google Shape;392;p47: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396" name="Shape 396"/>
        <p:cNvGrpSpPr/>
        <p:nvPr/>
      </p:nvGrpSpPr>
      <p:grpSpPr>
        <a:xfrm>
          <a:off x="0" y="0"/>
          <a:ext cx="0" cy="0"/>
        </a:xfrm>
      </p:grpSpPr>
      <p:sp>
        <p:nvSpPr>
          <p:cNvPr id="397" name="Google Shape;397;p4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398" name="Google Shape;398;p48: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02" name="Shape 402"/>
        <p:cNvGrpSpPr/>
        <p:nvPr/>
      </p:nvGrpSpPr>
      <p:grpSpPr>
        <a:xfrm>
          <a:off x="0" y="0"/>
          <a:ext cx="0" cy="0"/>
        </a:xfrm>
      </p:grpSpPr>
      <p:sp>
        <p:nvSpPr>
          <p:cNvPr id="403" name="Google Shape;403;p4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04" name="Google Shape;404;p49: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99" name="Shape 99"/>
        <p:cNvGrpSpPr/>
        <p:nvPr/>
      </p:nvGrpSpPr>
      <p:grpSpPr>
        <a:xfrm>
          <a:off x="0" y="0"/>
          <a:ext cx="0" cy="0"/>
        </a:xfrm>
      </p:grpSpPr>
      <p:sp>
        <p:nvSpPr>
          <p:cNvPr id="100" name="Google Shape;100;p5: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None/>
            </a:pPr>
            <a:endParaRPr/>
          </a:p>
        </p:txBody>
      </p:sp>
      <p:sp>
        <p:nvSpPr>
          <p:cNvPr id="102" name="Google Shape;102;p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ct val="0"/>
              </a:spcBef>
              <a:spcAft>
                <a:spcPct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08" name="Shape 408"/>
        <p:cNvGrpSpPr/>
        <p:nvPr/>
      </p:nvGrpSpPr>
      <p:grpSpPr>
        <a:xfrm>
          <a:off x="0" y="0"/>
          <a:ext cx="0" cy="0"/>
        </a:xfrm>
      </p:grpSpPr>
      <p:sp>
        <p:nvSpPr>
          <p:cNvPr id="409" name="Google Shape;409;p5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10" name="Google Shape;410;p50: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14" name="Shape 414"/>
        <p:cNvGrpSpPr/>
        <p:nvPr/>
      </p:nvGrpSpPr>
      <p:grpSpPr>
        <a:xfrm>
          <a:off x="0" y="0"/>
          <a:ext cx="0" cy="0"/>
        </a:xfrm>
      </p:grpSpPr>
      <p:sp>
        <p:nvSpPr>
          <p:cNvPr id="415" name="Google Shape;415;p5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16" name="Google Shape;416;p51: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20" name="Shape 420"/>
        <p:cNvGrpSpPr/>
        <p:nvPr/>
      </p:nvGrpSpPr>
      <p:grpSpPr>
        <a:xfrm>
          <a:off x="0" y="0"/>
          <a:ext cx="0" cy="0"/>
        </a:xfrm>
      </p:grpSpPr>
      <p:sp>
        <p:nvSpPr>
          <p:cNvPr id="421" name="Google Shape;421;p5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22" name="Google Shape;422;p52: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26" name="Shape 426"/>
        <p:cNvGrpSpPr/>
        <p:nvPr/>
      </p:nvGrpSpPr>
      <p:grpSpPr>
        <a:xfrm>
          <a:off x="0" y="0"/>
          <a:ext cx="0" cy="0"/>
        </a:xfrm>
      </p:grpSpPr>
      <p:sp>
        <p:nvSpPr>
          <p:cNvPr id="427" name="Google Shape;427;p5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28" name="Google Shape;428;p53: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32" name="Shape 432"/>
        <p:cNvGrpSpPr/>
        <p:nvPr/>
      </p:nvGrpSpPr>
      <p:grpSpPr>
        <a:xfrm>
          <a:off x="0" y="0"/>
          <a:ext cx="0" cy="0"/>
        </a:xfrm>
      </p:grpSpPr>
      <p:sp>
        <p:nvSpPr>
          <p:cNvPr id="433" name="Google Shape;433;p5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34" name="Google Shape;434;p54: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38" name="Shape 438"/>
        <p:cNvGrpSpPr/>
        <p:nvPr/>
      </p:nvGrpSpPr>
      <p:grpSpPr>
        <a:xfrm>
          <a:off x="0" y="0"/>
          <a:ext cx="0" cy="0"/>
        </a:xfrm>
      </p:grpSpPr>
      <p:sp>
        <p:nvSpPr>
          <p:cNvPr id="439" name="Google Shape;439;p5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40" name="Google Shape;440;p55: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45" name="Shape 445"/>
        <p:cNvGrpSpPr/>
        <p:nvPr/>
      </p:nvGrpSpPr>
      <p:grpSpPr>
        <a:xfrm>
          <a:off x="0" y="0"/>
          <a:ext cx="0" cy="0"/>
        </a:xfrm>
      </p:grpSpPr>
      <p:sp>
        <p:nvSpPr>
          <p:cNvPr id="446" name="Google Shape;446;p5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47" name="Google Shape;447;p56: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51" name="Shape 451"/>
        <p:cNvGrpSpPr/>
        <p:nvPr/>
      </p:nvGrpSpPr>
      <p:grpSpPr>
        <a:xfrm>
          <a:off x="0" y="0"/>
          <a:ext cx="0" cy="0"/>
        </a:xfrm>
      </p:grpSpPr>
      <p:sp>
        <p:nvSpPr>
          <p:cNvPr id="452" name="Google Shape;452;p5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53" name="Google Shape;453;p57: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57" name="Shape 457"/>
        <p:cNvGrpSpPr/>
        <p:nvPr/>
      </p:nvGrpSpPr>
      <p:grpSpPr>
        <a:xfrm>
          <a:off x="0" y="0"/>
          <a:ext cx="0" cy="0"/>
        </a:xfrm>
      </p:grpSpPr>
      <p:sp>
        <p:nvSpPr>
          <p:cNvPr id="458" name="Google Shape;458;p5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59" name="Google Shape;459;p58: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63" name="Shape 463"/>
        <p:cNvGrpSpPr/>
        <p:nvPr/>
      </p:nvGrpSpPr>
      <p:grpSpPr>
        <a:xfrm>
          <a:off x="0" y="0"/>
          <a:ext cx="0" cy="0"/>
        </a:xfrm>
      </p:grpSpPr>
      <p:sp>
        <p:nvSpPr>
          <p:cNvPr id="464" name="Google Shape;464;p5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65" name="Google Shape;465;p59: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06" name="Shape 106"/>
        <p:cNvGrpSpPr/>
        <p:nvPr/>
      </p:nvGrpSpPr>
      <p:grpSpPr>
        <a:xfrm>
          <a:off x="0" y="0"/>
          <a:ext cx="0" cy="0"/>
        </a:xfrm>
      </p:grpSpPr>
      <p:sp>
        <p:nvSpPr>
          <p:cNvPr id="107" name="Google Shape;107;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08" name="Google Shape;108;p6: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69" name="Shape 469"/>
        <p:cNvGrpSpPr/>
        <p:nvPr/>
      </p:nvGrpSpPr>
      <p:grpSpPr>
        <a:xfrm>
          <a:off x="0" y="0"/>
          <a:ext cx="0" cy="0"/>
        </a:xfrm>
      </p:grpSpPr>
      <p:sp>
        <p:nvSpPr>
          <p:cNvPr id="470" name="Google Shape;470;p6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71" name="Google Shape;471;p60: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75" name="Shape 475"/>
        <p:cNvGrpSpPr/>
        <p:nvPr/>
      </p:nvGrpSpPr>
      <p:grpSpPr>
        <a:xfrm>
          <a:off x="0" y="0"/>
          <a:ext cx="0" cy="0"/>
        </a:xfrm>
      </p:grpSpPr>
      <p:sp>
        <p:nvSpPr>
          <p:cNvPr id="476" name="Google Shape;476;p6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77" name="Google Shape;477;p61: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81" name="Shape 481"/>
        <p:cNvGrpSpPr/>
        <p:nvPr/>
      </p:nvGrpSpPr>
      <p:grpSpPr>
        <a:xfrm>
          <a:off x="0" y="0"/>
          <a:ext cx="0" cy="0"/>
        </a:xfrm>
      </p:grpSpPr>
      <p:sp>
        <p:nvSpPr>
          <p:cNvPr id="482" name="Google Shape;482;p6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83" name="Google Shape;483;p62: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87" name="Shape 487"/>
        <p:cNvGrpSpPr/>
        <p:nvPr/>
      </p:nvGrpSpPr>
      <p:grpSpPr>
        <a:xfrm>
          <a:off x="0" y="0"/>
          <a:ext cx="0" cy="0"/>
        </a:xfrm>
      </p:grpSpPr>
      <p:sp>
        <p:nvSpPr>
          <p:cNvPr id="488" name="Google Shape;488;p6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89" name="Google Shape;489;p63: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93" name="Shape 493"/>
        <p:cNvGrpSpPr/>
        <p:nvPr/>
      </p:nvGrpSpPr>
      <p:grpSpPr>
        <a:xfrm>
          <a:off x="0" y="0"/>
          <a:ext cx="0" cy="0"/>
        </a:xfrm>
      </p:grpSpPr>
      <p:sp>
        <p:nvSpPr>
          <p:cNvPr id="494" name="Google Shape;494;p6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495" name="Google Shape;495;p64: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499" name="Shape 499"/>
        <p:cNvGrpSpPr/>
        <p:nvPr/>
      </p:nvGrpSpPr>
      <p:grpSpPr>
        <a:xfrm>
          <a:off x="0" y="0"/>
          <a:ext cx="0" cy="0"/>
        </a:xfrm>
      </p:grpSpPr>
      <p:sp>
        <p:nvSpPr>
          <p:cNvPr id="500" name="Google Shape;500;p6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01" name="Google Shape;501;p65: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06" name="Shape 506"/>
        <p:cNvGrpSpPr/>
        <p:nvPr/>
      </p:nvGrpSpPr>
      <p:grpSpPr>
        <a:xfrm>
          <a:off x="0" y="0"/>
          <a:ext cx="0" cy="0"/>
        </a:xfrm>
      </p:grpSpPr>
      <p:sp>
        <p:nvSpPr>
          <p:cNvPr id="507" name="Google Shape;507;p6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08" name="Google Shape;508;p66: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12" name="Shape 512"/>
        <p:cNvGrpSpPr/>
        <p:nvPr/>
      </p:nvGrpSpPr>
      <p:grpSpPr>
        <a:xfrm>
          <a:off x="0" y="0"/>
          <a:ext cx="0" cy="0"/>
        </a:xfrm>
      </p:grpSpPr>
      <p:sp>
        <p:nvSpPr>
          <p:cNvPr id="513" name="Google Shape;513;p6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14" name="Google Shape;514;p67: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18" name="Shape 518"/>
        <p:cNvGrpSpPr/>
        <p:nvPr/>
      </p:nvGrpSpPr>
      <p:grpSpPr>
        <a:xfrm>
          <a:off x="0" y="0"/>
          <a:ext cx="0" cy="0"/>
        </a:xfrm>
      </p:grpSpPr>
      <p:sp>
        <p:nvSpPr>
          <p:cNvPr id="519" name="Google Shape;519;p6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20" name="Google Shape;520;p68: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24" name="Shape 524"/>
        <p:cNvGrpSpPr/>
        <p:nvPr/>
      </p:nvGrpSpPr>
      <p:grpSpPr>
        <a:xfrm>
          <a:off x="0" y="0"/>
          <a:ext cx="0" cy="0"/>
        </a:xfrm>
      </p:grpSpPr>
      <p:sp>
        <p:nvSpPr>
          <p:cNvPr id="525" name="Google Shape;525;p6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26" name="Google Shape;526;p69: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12" name="Shape 112"/>
        <p:cNvGrpSpPr/>
        <p:nvPr/>
      </p:nvGrpSpPr>
      <p:grpSpPr>
        <a:xfrm>
          <a:off x="0" y="0"/>
          <a:ext cx="0" cy="0"/>
        </a:xfrm>
      </p:grpSpPr>
      <p:sp>
        <p:nvSpPr>
          <p:cNvPr id="113" name="Google Shape;113;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14" name="Google Shape;114;p7: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30" name="Shape 530"/>
        <p:cNvGrpSpPr/>
        <p:nvPr/>
      </p:nvGrpSpPr>
      <p:grpSpPr>
        <a:xfrm>
          <a:off x="0" y="0"/>
          <a:ext cx="0" cy="0"/>
        </a:xfrm>
      </p:grpSpPr>
      <p:sp>
        <p:nvSpPr>
          <p:cNvPr id="531" name="Google Shape;531;p7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32" name="Google Shape;532;p70: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36" name="Shape 536"/>
        <p:cNvGrpSpPr/>
        <p:nvPr/>
      </p:nvGrpSpPr>
      <p:grpSpPr>
        <a:xfrm>
          <a:off x="0" y="0"/>
          <a:ext cx="0" cy="0"/>
        </a:xfrm>
      </p:grpSpPr>
      <p:sp>
        <p:nvSpPr>
          <p:cNvPr id="537" name="Google Shape;537;p7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38" name="Google Shape;538;p71: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42" name="Shape 542"/>
        <p:cNvGrpSpPr/>
        <p:nvPr/>
      </p:nvGrpSpPr>
      <p:grpSpPr>
        <a:xfrm>
          <a:off x="0" y="0"/>
          <a:ext cx="0" cy="0"/>
        </a:xfrm>
      </p:grpSpPr>
      <p:sp>
        <p:nvSpPr>
          <p:cNvPr id="543" name="Google Shape;543;p7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44" name="Google Shape;544;p72: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48" name="Shape 548"/>
        <p:cNvGrpSpPr/>
        <p:nvPr/>
      </p:nvGrpSpPr>
      <p:grpSpPr>
        <a:xfrm>
          <a:off x="0" y="0"/>
          <a:ext cx="0" cy="0"/>
        </a:xfrm>
      </p:grpSpPr>
      <p:sp>
        <p:nvSpPr>
          <p:cNvPr id="549" name="Google Shape;549;p7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50" name="Google Shape;550;p73: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54" name="Shape 554"/>
        <p:cNvGrpSpPr/>
        <p:nvPr/>
      </p:nvGrpSpPr>
      <p:grpSpPr>
        <a:xfrm>
          <a:off x="0" y="0"/>
          <a:ext cx="0" cy="0"/>
        </a:xfrm>
      </p:grpSpPr>
      <p:sp>
        <p:nvSpPr>
          <p:cNvPr id="555" name="Google Shape;555;p74: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6" name="Google Shape;556;p7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None/>
            </a:pPr>
            <a:r>
              <a:rPr lang="en-US"/>
              <a:t>We can explain every example here using the loops concept.</a:t>
            </a:r>
            <a:endParaRPr/>
          </a:p>
        </p:txBody>
      </p:sp>
      <p:sp>
        <p:nvSpPr>
          <p:cNvPr id="557" name="Google Shape;557;p7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ct val="0"/>
              </a:spcBef>
              <a:spcAft>
                <a:spcPct val="0"/>
              </a:spcAft>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66" name="Shape 566"/>
        <p:cNvGrpSpPr/>
        <p:nvPr/>
      </p:nvGrpSpPr>
      <p:grpSpPr>
        <a:xfrm>
          <a:off x="0" y="0"/>
          <a:ext cx="0" cy="0"/>
        </a:xfrm>
      </p:grpSpPr>
      <p:sp>
        <p:nvSpPr>
          <p:cNvPr id="567" name="Google Shape;567;p7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68" name="Google Shape;568;p75: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73" name="Shape 573"/>
        <p:cNvGrpSpPr/>
        <p:nvPr/>
      </p:nvGrpSpPr>
      <p:grpSpPr>
        <a:xfrm>
          <a:off x="0" y="0"/>
          <a:ext cx="0" cy="0"/>
        </a:xfrm>
      </p:grpSpPr>
      <p:sp>
        <p:nvSpPr>
          <p:cNvPr id="574" name="Google Shape;574;p7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75" name="Google Shape;575;p76: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79" name="Shape 579"/>
        <p:cNvGrpSpPr/>
        <p:nvPr/>
      </p:nvGrpSpPr>
      <p:grpSpPr>
        <a:xfrm>
          <a:off x="0" y="0"/>
          <a:ext cx="0" cy="0"/>
        </a:xfrm>
      </p:grpSpPr>
      <p:sp>
        <p:nvSpPr>
          <p:cNvPr id="580" name="Google Shape;580;p7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81" name="Google Shape;581;p77: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86" name="Shape 586"/>
        <p:cNvGrpSpPr/>
        <p:nvPr/>
      </p:nvGrpSpPr>
      <p:grpSpPr>
        <a:xfrm>
          <a:off x="0" y="0"/>
          <a:ext cx="0" cy="0"/>
        </a:xfrm>
      </p:grpSpPr>
      <p:sp>
        <p:nvSpPr>
          <p:cNvPr id="587" name="Google Shape;587;p7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88" name="Google Shape;588;p78: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92" name="Shape 592"/>
        <p:cNvGrpSpPr/>
        <p:nvPr/>
      </p:nvGrpSpPr>
      <p:grpSpPr>
        <a:xfrm>
          <a:off x="0" y="0"/>
          <a:ext cx="0" cy="0"/>
        </a:xfrm>
      </p:grpSpPr>
      <p:sp>
        <p:nvSpPr>
          <p:cNvPr id="593" name="Google Shape;593;p7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594" name="Google Shape;594;p79: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18" name="Shape 118"/>
        <p:cNvGrpSpPr/>
        <p:nvPr/>
      </p:nvGrpSpPr>
      <p:grpSpPr>
        <a:xfrm>
          <a:off x="0" y="0"/>
          <a:ext cx="0" cy="0"/>
        </a:xfrm>
      </p:grpSpPr>
      <p:sp>
        <p:nvSpPr>
          <p:cNvPr id="119" name="Google Shape;119;p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20" name="Google Shape;120;p8: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98" name="Shape 598"/>
        <p:cNvGrpSpPr/>
        <p:nvPr/>
      </p:nvGrpSpPr>
      <p:grpSpPr>
        <a:xfrm>
          <a:off x="0" y="0"/>
          <a:ext cx="0" cy="0"/>
        </a:xfrm>
      </p:grpSpPr>
      <p:sp>
        <p:nvSpPr>
          <p:cNvPr id="599" name="Google Shape;599;p8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600" name="Google Shape;600;p80: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604" name="Shape 604"/>
        <p:cNvGrpSpPr/>
        <p:nvPr/>
      </p:nvGrpSpPr>
      <p:grpSpPr>
        <a:xfrm>
          <a:off x="0" y="0"/>
          <a:ext cx="0" cy="0"/>
        </a:xfrm>
      </p:grpSpPr>
      <p:sp>
        <p:nvSpPr>
          <p:cNvPr id="605" name="Google Shape;605;p8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606" name="Google Shape;606;p81: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610" name="Shape 610"/>
        <p:cNvGrpSpPr/>
        <p:nvPr/>
      </p:nvGrpSpPr>
      <p:grpSpPr>
        <a:xfrm>
          <a:off x="0" y="0"/>
          <a:ext cx="0" cy="0"/>
        </a:xfrm>
      </p:grpSpPr>
      <p:sp>
        <p:nvSpPr>
          <p:cNvPr id="611" name="Google Shape;611;p8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612" name="Google Shape;612;p82: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616" name="Shape 616"/>
        <p:cNvGrpSpPr/>
        <p:nvPr/>
      </p:nvGrpSpPr>
      <p:grpSpPr>
        <a:xfrm>
          <a:off x="0" y="0"/>
          <a:ext cx="0" cy="0"/>
        </a:xfrm>
      </p:grpSpPr>
      <p:sp>
        <p:nvSpPr>
          <p:cNvPr id="617" name="Google Shape;617;p8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618" name="Google Shape;618;p83: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622" name="Shape 622"/>
        <p:cNvGrpSpPr/>
        <p:nvPr/>
      </p:nvGrpSpPr>
      <p:grpSpPr>
        <a:xfrm>
          <a:off x="0" y="0"/>
          <a:ext cx="0" cy="0"/>
        </a:xfrm>
      </p:grpSpPr>
      <p:sp>
        <p:nvSpPr>
          <p:cNvPr id="623" name="Google Shape;623;p8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624" name="Google Shape;624;p84: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628" name="Shape 628"/>
        <p:cNvGrpSpPr/>
        <p:nvPr/>
      </p:nvGrpSpPr>
      <p:grpSpPr>
        <a:xfrm>
          <a:off x="0" y="0"/>
          <a:ext cx="0" cy="0"/>
        </a:xfrm>
      </p:grpSpPr>
      <p:sp>
        <p:nvSpPr>
          <p:cNvPr id="629" name="Google Shape;629;p8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630" name="Google Shape;630;p85: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Conclude the story saying that</a:t>
            </a:r>
            <a:r>
              <a:rPr lang="en-US" baseline="0"/>
              <a:t> they deduced the conclusion from previous arguments and they have proofs through logic.</a:t>
            </a:r>
            <a:endParaRPr lang="en-US"/>
          </a:p>
        </p:txBody>
      </p:sp>
      <p:sp>
        <p:nvSpPr>
          <p:cNvPr id="4" name="Slide Number Placeholder 3"/>
          <p:cNvSpPr>
            <a:spLocks noGrp="1"/>
          </p:cNvSpPr>
          <p:nvPr>
            <p:ph type="sldNum" sz="quarter" idx="10"/>
          </p:nvPr>
        </p:nvSpPr>
        <p:spPr/>
        <p:txBody>
          <a:bodyPr/>
          <a:lstStyle/>
          <a:p>
            <a:pPr>
              <a:defRPr/>
            </a:pPr>
            <a:fld id="{229E99A2-F9D4-4245-BC96-CA31F4919348}" type="slidenum">
              <a:rPr lang="en-US" altLang="zh-TW" smtClean="0"/>
              <a:pPr>
                <a:defRPr/>
              </a:pPr>
              <a:t>90</a:t>
            </a:fld>
            <a:endParaRPr lang="en-US" altLang="zh-TW"/>
          </a:p>
        </p:txBody>
      </p:sp>
    </p:spTree>
    <p:extLst>
      <p:ext uri="{BB962C8B-B14F-4D97-AF65-F5344CB8AC3E}">
        <p14:creationId xmlns:p14="http://schemas.microsoft.com/office/powerpoint/2010/main" val="581277559"/>
      </p:ext>
    </p:extLst>
  </p:cSld>
  <p:clrMapOvr>
    <a:masterClrMapping/>
  </p:clrMapOvr>
</p:notes>
</file>

<file path=ppt/notesSlides/notesSlide8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a:t>Start with direct proof by considering the hypothesis to be true and proving the conclusion to be true.</a:t>
            </a:r>
          </a:p>
          <a:p>
            <a:pPr algn="just"/>
            <a:r>
              <a:rPr lang="en-US" sz="1200"/>
              <a:t>If the direct proof gives you a dead end, consider indirect proof.</a:t>
            </a:r>
          </a:p>
          <a:p>
            <a:endParaRPr lang="en-US"/>
          </a:p>
        </p:txBody>
      </p:sp>
      <p:sp>
        <p:nvSpPr>
          <p:cNvPr id="4" name="Slide Number Placeholder 3"/>
          <p:cNvSpPr>
            <a:spLocks noGrp="1"/>
          </p:cNvSpPr>
          <p:nvPr>
            <p:ph type="sldNum" sz="quarter" idx="10"/>
          </p:nvPr>
        </p:nvSpPr>
        <p:spPr/>
        <p:txBody>
          <a:bodyPr/>
          <a:lstStyle/>
          <a:p>
            <a:pPr>
              <a:defRPr/>
            </a:pPr>
            <a:fld id="{229E99A2-F9D4-4245-BC96-CA31F4919348}" type="slidenum">
              <a:rPr lang="en-US" altLang="zh-TW" smtClean="0"/>
              <a:pPr>
                <a:defRPr/>
              </a:pPr>
              <a:t>122</a:t>
            </a:fld>
            <a:endParaRPr lang="en-US" altLang="zh-TW"/>
          </a:p>
        </p:txBody>
      </p:sp>
    </p:spTree>
    <p:extLst>
      <p:ext uri="{BB962C8B-B14F-4D97-AF65-F5344CB8AC3E}">
        <p14:creationId xmlns:p14="http://schemas.microsoft.com/office/powerpoint/2010/main" val="4233855019"/>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34" name="Shape 134"/>
        <p:cNvGrpSpPr/>
        <p:nvPr/>
      </p:nvGrpSpPr>
      <p:grpSpPr>
        <a:xfrm>
          <a:off x="0" y="0"/>
          <a:ext cx="0" cy="0"/>
        </a:xfrm>
      </p:grpSpPr>
      <p:sp>
        <p:nvSpPr>
          <p:cNvPr id="135" name="Google Shape;135;p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ct val="0"/>
              </a:spcAft>
              <a:buNone/>
            </a:pPr>
            <a:endParaRPr/>
          </a:p>
        </p:txBody>
      </p:sp>
      <p:sp>
        <p:nvSpPr>
          <p:cNvPr id="136" name="Google Shape;136;p9:notes"/>
          <p:cNvSpPr/>
          <p:nvPr>
            <p:ph type="sldImg" idx="2"/>
          </p:nvPr>
        </p:nvSpPr>
        <p:spPr>
          <a:xfrm>
            <a:off x="1143000" y="685800"/>
            <a:ext cx="4572000"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C4E3F0EC-E0DC-4656-9E57-6EF9C3DE60B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8C9B3A73-47C8-4739-91EF-6F54E7B59F7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9D6DA64-4432-429E-85C8-46238D4E9FE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Slide" type="title">
  <p:cSld name="TITLE">
    <p:spTree>
      <p:nvGrpSpPr>
        <p:cNvPr id="16" name="Shape 16"/>
        <p:cNvGrpSpPr/>
        <p:nvPr/>
      </p:nvGrpSpPr>
      <p:grpSpPr>
        <a:xfrm>
          <a:off x="0" y="0"/>
          <a:ext cx="0" cy="0"/>
        </a:xfrm>
      </p:grpSpPr>
      <p:sp>
        <p:nvSpPr>
          <p:cNvPr id="17" name="Google Shape;17;p87"/>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p:txBody>
      </p:sp>
      <p:sp>
        <p:nvSpPr>
          <p:cNvPr id="18" name="Google Shape;18;p87"/>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ct val="0"/>
              </a:spcAft>
              <a:buClr>
                <a:schemeClr val="dk1"/>
              </a:buClr>
              <a:buSzPts val="3200"/>
              <a:buFont typeface="Arial"/>
              <a:buNone/>
              <a:defRPr/>
            </a:lvl1pPr>
            <a:lvl2pPr lvl="1" algn="ctr">
              <a:spcBef>
                <a:spcPts val="560"/>
              </a:spcBef>
              <a:spcAft>
                <a:spcPct val="0"/>
              </a:spcAft>
              <a:buClr>
                <a:schemeClr val="dk1"/>
              </a:buClr>
              <a:buSzPts val="2800"/>
              <a:buFont typeface="Arial"/>
              <a:buNone/>
              <a:defRPr/>
            </a:lvl2pPr>
            <a:lvl3pPr lvl="2" algn="ctr">
              <a:spcBef>
                <a:spcPts val="480"/>
              </a:spcBef>
              <a:spcAft>
                <a:spcPct val="0"/>
              </a:spcAft>
              <a:buClr>
                <a:schemeClr val="dk1"/>
              </a:buClr>
              <a:buSzPts val="2400"/>
              <a:buFont typeface="Arial"/>
              <a:buNone/>
              <a:defRPr/>
            </a:lvl3pPr>
            <a:lvl4pPr lvl="3" algn="ctr">
              <a:spcBef>
                <a:spcPts val="400"/>
              </a:spcBef>
              <a:spcAft>
                <a:spcPct val="0"/>
              </a:spcAft>
              <a:buClr>
                <a:schemeClr val="dk1"/>
              </a:buClr>
              <a:buSzPts val="2000"/>
              <a:buFont typeface="Arial"/>
              <a:buNone/>
              <a:defRPr/>
            </a:lvl4pPr>
            <a:lvl5pPr lvl="4" algn="ctr">
              <a:spcBef>
                <a:spcPts val="400"/>
              </a:spcBef>
              <a:spcAft>
                <a:spcPct val="0"/>
              </a:spcAft>
              <a:buClr>
                <a:schemeClr val="dk1"/>
              </a:buClr>
              <a:buSzPts val="2000"/>
              <a:buFont typeface="Arial"/>
              <a:buNone/>
              <a:defRPr/>
            </a:lvl5pPr>
            <a:lvl6pPr lvl="5" algn="ctr">
              <a:spcBef>
                <a:spcPts val="400"/>
              </a:spcBef>
              <a:spcAft>
                <a:spcPct val="0"/>
              </a:spcAft>
              <a:buClr>
                <a:schemeClr val="dk1"/>
              </a:buClr>
              <a:buSzPts val="2000"/>
              <a:buFont typeface="Arial"/>
              <a:buNone/>
              <a:defRPr/>
            </a:lvl6pPr>
            <a:lvl7pPr lvl="6" algn="ctr">
              <a:spcBef>
                <a:spcPts val="400"/>
              </a:spcBef>
              <a:spcAft>
                <a:spcPct val="0"/>
              </a:spcAft>
              <a:buClr>
                <a:schemeClr val="dk1"/>
              </a:buClr>
              <a:buSzPts val="2000"/>
              <a:buFont typeface="Arial"/>
              <a:buNone/>
              <a:defRPr/>
            </a:lvl7pPr>
            <a:lvl8pPr lvl="7" algn="ctr">
              <a:spcBef>
                <a:spcPts val="400"/>
              </a:spcBef>
              <a:spcAft>
                <a:spcPct val="0"/>
              </a:spcAft>
              <a:buClr>
                <a:schemeClr val="dk1"/>
              </a:buClr>
              <a:buSzPts val="2000"/>
              <a:buFont typeface="Arial"/>
              <a:buNone/>
              <a:defRPr/>
            </a:lvl8pPr>
            <a:lvl9pPr lvl="8" algn="ctr">
              <a:spcBef>
                <a:spcPts val="400"/>
              </a:spcBef>
              <a:spcAft>
                <a:spcPct val="0"/>
              </a:spcAft>
              <a:buClr>
                <a:schemeClr val="dk1"/>
              </a:buClr>
              <a:buSzPts val="2000"/>
              <a:buFont typeface="Arial"/>
              <a:buNone/>
              <a:defRPr/>
            </a:lvl9pPr>
          </a:lstStyle>
          <a:p/>
        </p:txBody>
      </p:sp>
      <p:sp>
        <p:nvSpPr>
          <p:cNvPr id="19" name="Google Shape;19;p87"/>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0" name="Google Shape;20;p87"/>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b="0" i="0" u="none" strike="noStrike" cap="none">
                <a:solidFill>
                  <a:schemeClr val="dk1"/>
                </a:solidFill>
                <a:latin typeface="Arial"/>
                <a:ea typeface="Arial"/>
                <a:cs typeface="Arial"/>
                <a:sym typeface="Arial"/>
              </a:defRPr>
            </a:lvl1pPr>
            <a:lvl2pPr marL="0" marR="0" lvl="1" indent="0" algn="r">
              <a:spcBef>
                <a:spcPct val="0"/>
              </a:spcBef>
              <a:spcAft>
                <a:spcPct val="0"/>
              </a:spcAft>
              <a:buNone/>
              <a:defRPr sz="1400" b="0" i="0" u="none" strike="noStrike" cap="none">
                <a:solidFill>
                  <a:schemeClr val="dk1"/>
                </a:solidFill>
                <a:latin typeface="Arial"/>
                <a:ea typeface="Arial"/>
                <a:cs typeface="Arial"/>
                <a:sym typeface="Arial"/>
              </a:defRPr>
            </a:lvl2pPr>
            <a:lvl3pPr marL="0" marR="0" lvl="2" indent="0" algn="r">
              <a:spcBef>
                <a:spcPct val="0"/>
              </a:spcBef>
              <a:spcAft>
                <a:spcPct val="0"/>
              </a:spcAft>
              <a:buNone/>
              <a:defRPr sz="1400" b="0" i="0" u="none" strike="noStrike" cap="none">
                <a:solidFill>
                  <a:schemeClr val="dk1"/>
                </a:solidFill>
                <a:latin typeface="Arial"/>
                <a:ea typeface="Arial"/>
                <a:cs typeface="Arial"/>
                <a:sym typeface="Arial"/>
              </a:defRPr>
            </a:lvl3pPr>
            <a:lvl4pPr marL="0" marR="0" lvl="3" indent="0" algn="r">
              <a:spcBef>
                <a:spcPct val="0"/>
              </a:spcBef>
              <a:spcAft>
                <a:spcPct val="0"/>
              </a:spcAft>
              <a:buNone/>
              <a:defRPr sz="1400" b="0" i="0" u="none" strike="noStrike" cap="none">
                <a:solidFill>
                  <a:schemeClr val="dk1"/>
                </a:solidFill>
                <a:latin typeface="Arial"/>
                <a:ea typeface="Arial"/>
                <a:cs typeface="Arial"/>
                <a:sym typeface="Arial"/>
              </a:defRPr>
            </a:lvl4pPr>
            <a:lvl5pPr marL="0" marR="0" lvl="4" indent="0" algn="r">
              <a:spcBef>
                <a:spcPct val="0"/>
              </a:spcBef>
              <a:spcAft>
                <a:spcPct val="0"/>
              </a:spcAft>
              <a:buNone/>
              <a:defRPr sz="1400" b="0" i="0" u="none" strike="noStrike" cap="none">
                <a:solidFill>
                  <a:schemeClr val="dk1"/>
                </a:solidFill>
                <a:latin typeface="Arial"/>
                <a:ea typeface="Arial"/>
                <a:cs typeface="Arial"/>
                <a:sym typeface="Arial"/>
              </a:defRPr>
            </a:lvl5pPr>
            <a:lvl6pPr marL="0" marR="0" lvl="5" indent="0" algn="r">
              <a:spcBef>
                <a:spcPct val="0"/>
              </a:spcBef>
              <a:spcAft>
                <a:spcPct val="0"/>
              </a:spcAft>
              <a:buNone/>
              <a:defRPr sz="1400" b="0" i="0" u="none" strike="noStrike" cap="none">
                <a:solidFill>
                  <a:schemeClr val="dk1"/>
                </a:solidFill>
                <a:latin typeface="Arial"/>
                <a:ea typeface="Arial"/>
                <a:cs typeface="Arial"/>
                <a:sym typeface="Arial"/>
              </a:defRPr>
            </a:lvl6pPr>
            <a:lvl7pPr marL="0" marR="0" lvl="6" indent="0" algn="r">
              <a:spcBef>
                <a:spcPct val="0"/>
              </a:spcBef>
              <a:spcAft>
                <a:spcPct val="0"/>
              </a:spcAft>
              <a:buNone/>
              <a:defRPr sz="1400" b="0" i="0" u="none" strike="noStrike" cap="none">
                <a:solidFill>
                  <a:schemeClr val="dk1"/>
                </a:solidFill>
                <a:latin typeface="Arial"/>
                <a:ea typeface="Arial"/>
                <a:cs typeface="Arial"/>
                <a:sym typeface="Arial"/>
              </a:defRPr>
            </a:lvl7pPr>
            <a:lvl8pPr marL="0" marR="0" lvl="7" indent="0" algn="r">
              <a:spcBef>
                <a:spcPct val="0"/>
              </a:spcBef>
              <a:spcAft>
                <a:spcPct val="0"/>
              </a:spcAft>
              <a:buNone/>
              <a:defRPr sz="1400" b="0" i="0" u="none" strike="noStrike" cap="none">
                <a:solidFill>
                  <a:schemeClr val="dk1"/>
                </a:solidFill>
                <a:latin typeface="Arial"/>
                <a:ea typeface="Arial"/>
                <a:cs typeface="Arial"/>
                <a:sym typeface="Arial"/>
              </a:defRPr>
            </a:lvl8pPr>
            <a:lvl9pPr marL="0" marR="0" lvl="8" indent="0" algn="r">
              <a:spcBef>
                <a:spcPct val="0"/>
              </a:spcBef>
              <a:spcAft>
                <a:spcPct val="0"/>
              </a:spcAft>
              <a:buNone/>
              <a:defRPr sz="1400" b="0" i="0" u="none" strike="noStrike" cap="none">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Content" type="obj">
  <p:cSld name="OBJECT">
    <p:spTree>
      <p:nvGrpSpPr>
        <p:cNvPr id="21" name="Shape 21"/>
        <p:cNvGrpSpPr/>
        <p:nvPr/>
      </p:nvGrpSpPr>
      <p:grpSpPr>
        <a:xfrm>
          <a:off x="0" y="0"/>
          <a:ext cx="0" cy="0"/>
        </a:xfrm>
      </p:grpSpPr>
      <p:sp>
        <p:nvSpPr>
          <p:cNvPr id="22" name="Google Shape;22;p88"/>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p:txBody>
      </p:sp>
      <p:sp>
        <p:nvSpPr>
          <p:cNvPr id="23" name="Google Shape;23;p8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24" name="Google Shape;24;p88"/>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5" name="Google Shape;25;p88"/>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b="0" i="0" u="none" strike="noStrike" cap="none">
                <a:solidFill>
                  <a:schemeClr val="dk1"/>
                </a:solidFill>
                <a:latin typeface="Arial"/>
                <a:ea typeface="Arial"/>
                <a:cs typeface="Arial"/>
                <a:sym typeface="Arial"/>
              </a:defRPr>
            </a:lvl1pPr>
            <a:lvl2pPr marL="0" marR="0" lvl="1" indent="0" algn="r">
              <a:spcBef>
                <a:spcPct val="0"/>
              </a:spcBef>
              <a:spcAft>
                <a:spcPct val="0"/>
              </a:spcAft>
              <a:buNone/>
              <a:defRPr sz="1400" b="0" i="0" u="none" strike="noStrike" cap="none">
                <a:solidFill>
                  <a:schemeClr val="dk1"/>
                </a:solidFill>
                <a:latin typeface="Arial"/>
                <a:ea typeface="Arial"/>
                <a:cs typeface="Arial"/>
                <a:sym typeface="Arial"/>
              </a:defRPr>
            </a:lvl2pPr>
            <a:lvl3pPr marL="0" marR="0" lvl="2" indent="0" algn="r">
              <a:spcBef>
                <a:spcPct val="0"/>
              </a:spcBef>
              <a:spcAft>
                <a:spcPct val="0"/>
              </a:spcAft>
              <a:buNone/>
              <a:defRPr sz="1400" b="0" i="0" u="none" strike="noStrike" cap="none">
                <a:solidFill>
                  <a:schemeClr val="dk1"/>
                </a:solidFill>
                <a:latin typeface="Arial"/>
                <a:ea typeface="Arial"/>
                <a:cs typeface="Arial"/>
                <a:sym typeface="Arial"/>
              </a:defRPr>
            </a:lvl3pPr>
            <a:lvl4pPr marL="0" marR="0" lvl="3" indent="0" algn="r">
              <a:spcBef>
                <a:spcPct val="0"/>
              </a:spcBef>
              <a:spcAft>
                <a:spcPct val="0"/>
              </a:spcAft>
              <a:buNone/>
              <a:defRPr sz="1400" b="0" i="0" u="none" strike="noStrike" cap="none">
                <a:solidFill>
                  <a:schemeClr val="dk1"/>
                </a:solidFill>
                <a:latin typeface="Arial"/>
                <a:ea typeface="Arial"/>
                <a:cs typeface="Arial"/>
                <a:sym typeface="Arial"/>
              </a:defRPr>
            </a:lvl4pPr>
            <a:lvl5pPr marL="0" marR="0" lvl="4" indent="0" algn="r">
              <a:spcBef>
                <a:spcPct val="0"/>
              </a:spcBef>
              <a:spcAft>
                <a:spcPct val="0"/>
              </a:spcAft>
              <a:buNone/>
              <a:defRPr sz="1400" b="0" i="0" u="none" strike="noStrike" cap="none">
                <a:solidFill>
                  <a:schemeClr val="dk1"/>
                </a:solidFill>
                <a:latin typeface="Arial"/>
                <a:ea typeface="Arial"/>
                <a:cs typeface="Arial"/>
                <a:sym typeface="Arial"/>
              </a:defRPr>
            </a:lvl5pPr>
            <a:lvl6pPr marL="0" marR="0" lvl="5" indent="0" algn="r">
              <a:spcBef>
                <a:spcPct val="0"/>
              </a:spcBef>
              <a:spcAft>
                <a:spcPct val="0"/>
              </a:spcAft>
              <a:buNone/>
              <a:defRPr sz="1400" b="0" i="0" u="none" strike="noStrike" cap="none">
                <a:solidFill>
                  <a:schemeClr val="dk1"/>
                </a:solidFill>
                <a:latin typeface="Arial"/>
                <a:ea typeface="Arial"/>
                <a:cs typeface="Arial"/>
                <a:sym typeface="Arial"/>
              </a:defRPr>
            </a:lvl6pPr>
            <a:lvl7pPr marL="0" marR="0" lvl="6" indent="0" algn="r">
              <a:spcBef>
                <a:spcPct val="0"/>
              </a:spcBef>
              <a:spcAft>
                <a:spcPct val="0"/>
              </a:spcAft>
              <a:buNone/>
              <a:defRPr sz="1400" b="0" i="0" u="none" strike="noStrike" cap="none">
                <a:solidFill>
                  <a:schemeClr val="dk1"/>
                </a:solidFill>
                <a:latin typeface="Arial"/>
                <a:ea typeface="Arial"/>
                <a:cs typeface="Arial"/>
                <a:sym typeface="Arial"/>
              </a:defRPr>
            </a:lvl7pPr>
            <a:lvl8pPr marL="0" marR="0" lvl="7" indent="0" algn="r">
              <a:spcBef>
                <a:spcPct val="0"/>
              </a:spcBef>
              <a:spcAft>
                <a:spcPct val="0"/>
              </a:spcAft>
              <a:buNone/>
              <a:defRPr sz="1400" b="0" i="0" u="none" strike="noStrike" cap="none">
                <a:solidFill>
                  <a:schemeClr val="dk1"/>
                </a:solidFill>
                <a:latin typeface="Arial"/>
                <a:ea typeface="Arial"/>
                <a:cs typeface="Arial"/>
                <a:sym typeface="Arial"/>
              </a:defRPr>
            </a:lvl8pPr>
            <a:lvl9pPr marL="0" marR="0" lvl="8" indent="0" algn="r">
              <a:spcBef>
                <a:spcPct val="0"/>
              </a:spcBef>
              <a:spcAft>
                <a:spcPct val="0"/>
              </a:spcAft>
              <a:buNone/>
              <a:defRPr sz="1400" b="0" i="0" u="none" strike="noStrike" cap="none">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wo Content" type="twoObj">
  <p:cSld name="TWO_OBJECTS">
    <p:spTree>
      <p:nvGrpSpPr>
        <p:cNvPr id="26" name="Shape 26"/>
        <p:cNvGrpSpPr/>
        <p:nvPr/>
      </p:nvGrpSpPr>
      <p:grpSpPr>
        <a:xfrm>
          <a:off x="0" y="0"/>
          <a:ext cx="0" cy="0"/>
        </a:xfrm>
      </p:grpSpPr>
      <p:sp>
        <p:nvSpPr>
          <p:cNvPr id="27" name="Google Shape;27;p89"/>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p:txBody>
      </p:sp>
      <p:sp>
        <p:nvSpPr>
          <p:cNvPr id="28" name="Google Shape;28;p89"/>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ct val="0"/>
              </a:spcAft>
              <a:buClr>
                <a:schemeClr val="dk1"/>
              </a:buClr>
              <a:buSzPts val="2800"/>
              <a:buFont typeface="Arial"/>
              <a:buChar char="•"/>
              <a:defRPr sz="2800"/>
            </a:lvl1pPr>
            <a:lvl2pPr marL="914400" lvl="1" indent="-381000" algn="l">
              <a:spcBef>
                <a:spcPts val="480"/>
              </a:spcBef>
              <a:spcAft>
                <a:spcPct val="0"/>
              </a:spcAft>
              <a:buClr>
                <a:schemeClr val="dk1"/>
              </a:buClr>
              <a:buSzPts val="2400"/>
              <a:buFont typeface="Arial"/>
              <a:buChar char="–"/>
              <a:defRPr sz="2400"/>
            </a:lvl2pPr>
            <a:lvl3pPr marL="1371600" lvl="2" indent="-355600" algn="l">
              <a:spcBef>
                <a:spcPts val="400"/>
              </a:spcBef>
              <a:spcAft>
                <a:spcPct val="0"/>
              </a:spcAft>
              <a:buClr>
                <a:schemeClr val="dk1"/>
              </a:buClr>
              <a:buSzPts val="2000"/>
              <a:buFont typeface="Arial"/>
              <a:buChar char="•"/>
              <a:defRPr sz="2000"/>
            </a:lvl3pPr>
            <a:lvl4pPr marL="1828800" lvl="3" indent="-342900" algn="l">
              <a:spcBef>
                <a:spcPts val="360"/>
              </a:spcBef>
              <a:spcAft>
                <a:spcPct val="0"/>
              </a:spcAft>
              <a:buClr>
                <a:schemeClr val="dk1"/>
              </a:buClr>
              <a:buSzPts val="1800"/>
              <a:buFont typeface="Arial"/>
              <a:buChar char="–"/>
              <a:defRPr sz="1800"/>
            </a:lvl4pPr>
            <a:lvl5pPr marL="2286000" lvl="4" indent="-342900" algn="l">
              <a:spcBef>
                <a:spcPts val="360"/>
              </a:spcBef>
              <a:spcAft>
                <a:spcPct val="0"/>
              </a:spcAft>
              <a:buClr>
                <a:schemeClr val="dk1"/>
              </a:buClr>
              <a:buSzPts val="1800"/>
              <a:buFont typeface="Arial"/>
              <a:buChar char="»"/>
              <a:defRPr sz="1800"/>
            </a:lvl5pPr>
            <a:lvl6pPr marL="2743200" lvl="5" indent="-342900" algn="l">
              <a:spcBef>
                <a:spcPts val="360"/>
              </a:spcBef>
              <a:spcAft>
                <a:spcPct val="0"/>
              </a:spcAft>
              <a:buClr>
                <a:schemeClr val="dk1"/>
              </a:buClr>
              <a:buSzPts val="1800"/>
              <a:buFont typeface="Arial"/>
              <a:buChar char="»"/>
              <a:defRPr sz="1800"/>
            </a:lvl6pPr>
            <a:lvl7pPr marL="3200400" lvl="6" indent="-342900" algn="l">
              <a:spcBef>
                <a:spcPts val="360"/>
              </a:spcBef>
              <a:spcAft>
                <a:spcPct val="0"/>
              </a:spcAft>
              <a:buClr>
                <a:schemeClr val="dk1"/>
              </a:buClr>
              <a:buSzPts val="1800"/>
              <a:buFont typeface="Arial"/>
              <a:buChar char="»"/>
              <a:defRPr sz="1800"/>
            </a:lvl7pPr>
            <a:lvl8pPr marL="3657600" lvl="7" indent="-342900" algn="l">
              <a:spcBef>
                <a:spcPts val="360"/>
              </a:spcBef>
              <a:spcAft>
                <a:spcPct val="0"/>
              </a:spcAft>
              <a:buClr>
                <a:schemeClr val="dk1"/>
              </a:buClr>
              <a:buSzPts val="1800"/>
              <a:buFont typeface="Arial"/>
              <a:buChar char="»"/>
              <a:defRPr sz="1800"/>
            </a:lvl8pPr>
            <a:lvl9pPr marL="4114800" lvl="8" indent="-342900" algn="l">
              <a:spcBef>
                <a:spcPts val="360"/>
              </a:spcBef>
              <a:spcAft>
                <a:spcPct val="0"/>
              </a:spcAft>
              <a:buClr>
                <a:schemeClr val="dk1"/>
              </a:buClr>
              <a:buSzPts val="1800"/>
              <a:buFont typeface="Arial"/>
              <a:buChar char="»"/>
              <a:defRPr sz="1800"/>
            </a:lvl9pPr>
          </a:lstStyle>
          <a:p/>
        </p:txBody>
      </p:sp>
      <p:sp>
        <p:nvSpPr>
          <p:cNvPr id="29" name="Google Shape;29;p89"/>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ct val="0"/>
              </a:spcAft>
              <a:buClr>
                <a:schemeClr val="dk1"/>
              </a:buClr>
              <a:buSzPts val="2800"/>
              <a:buFont typeface="Arial"/>
              <a:buChar char="•"/>
              <a:defRPr sz="2800"/>
            </a:lvl1pPr>
            <a:lvl2pPr marL="914400" lvl="1" indent="-381000" algn="l">
              <a:spcBef>
                <a:spcPts val="480"/>
              </a:spcBef>
              <a:spcAft>
                <a:spcPct val="0"/>
              </a:spcAft>
              <a:buClr>
                <a:schemeClr val="dk1"/>
              </a:buClr>
              <a:buSzPts val="2400"/>
              <a:buFont typeface="Arial"/>
              <a:buChar char="–"/>
              <a:defRPr sz="2400"/>
            </a:lvl2pPr>
            <a:lvl3pPr marL="1371600" lvl="2" indent="-355600" algn="l">
              <a:spcBef>
                <a:spcPts val="400"/>
              </a:spcBef>
              <a:spcAft>
                <a:spcPct val="0"/>
              </a:spcAft>
              <a:buClr>
                <a:schemeClr val="dk1"/>
              </a:buClr>
              <a:buSzPts val="2000"/>
              <a:buFont typeface="Arial"/>
              <a:buChar char="•"/>
              <a:defRPr sz="2000"/>
            </a:lvl3pPr>
            <a:lvl4pPr marL="1828800" lvl="3" indent="-342900" algn="l">
              <a:spcBef>
                <a:spcPts val="360"/>
              </a:spcBef>
              <a:spcAft>
                <a:spcPct val="0"/>
              </a:spcAft>
              <a:buClr>
                <a:schemeClr val="dk1"/>
              </a:buClr>
              <a:buSzPts val="1800"/>
              <a:buFont typeface="Arial"/>
              <a:buChar char="–"/>
              <a:defRPr sz="1800"/>
            </a:lvl4pPr>
            <a:lvl5pPr marL="2286000" lvl="4" indent="-342900" algn="l">
              <a:spcBef>
                <a:spcPts val="360"/>
              </a:spcBef>
              <a:spcAft>
                <a:spcPct val="0"/>
              </a:spcAft>
              <a:buClr>
                <a:schemeClr val="dk1"/>
              </a:buClr>
              <a:buSzPts val="1800"/>
              <a:buFont typeface="Arial"/>
              <a:buChar char="»"/>
              <a:defRPr sz="1800"/>
            </a:lvl5pPr>
            <a:lvl6pPr marL="2743200" lvl="5" indent="-342900" algn="l">
              <a:spcBef>
                <a:spcPts val="360"/>
              </a:spcBef>
              <a:spcAft>
                <a:spcPct val="0"/>
              </a:spcAft>
              <a:buClr>
                <a:schemeClr val="dk1"/>
              </a:buClr>
              <a:buSzPts val="1800"/>
              <a:buFont typeface="Arial"/>
              <a:buChar char="»"/>
              <a:defRPr sz="1800"/>
            </a:lvl6pPr>
            <a:lvl7pPr marL="3200400" lvl="6" indent="-342900" algn="l">
              <a:spcBef>
                <a:spcPts val="360"/>
              </a:spcBef>
              <a:spcAft>
                <a:spcPct val="0"/>
              </a:spcAft>
              <a:buClr>
                <a:schemeClr val="dk1"/>
              </a:buClr>
              <a:buSzPts val="1800"/>
              <a:buFont typeface="Arial"/>
              <a:buChar char="»"/>
              <a:defRPr sz="1800"/>
            </a:lvl7pPr>
            <a:lvl8pPr marL="3657600" lvl="7" indent="-342900" algn="l">
              <a:spcBef>
                <a:spcPts val="360"/>
              </a:spcBef>
              <a:spcAft>
                <a:spcPct val="0"/>
              </a:spcAft>
              <a:buClr>
                <a:schemeClr val="dk1"/>
              </a:buClr>
              <a:buSzPts val="1800"/>
              <a:buFont typeface="Arial"/>
              <a:buChar char="»"/>
              <a:defRPr sz="1800"/>
            </a:lvl8pPr>
            <a:lvl9pPr marL="4114800" lvl="8" indent="-342900" algn="l">
              <a:spcBef>
                <a:spcPts val="360"/>
              </a:spcBef>
              <a:spcAft>
                <a:spcPct val="0"/>
              </a:spcAft>
              <a:buClr>
                <a:schemeClr val="dk1"/>
              </a:buClr>
              <a:buSzPts val="1800"/>
              <a:buFont typeface="Arial"/>
              <a:buChar char="»"/>
              <a:defRPr sz="1800"/>
            </a:lvl9pPr>
          </a:lstStyle>
          <a:p/>
        </p:txBody>
      </p:sp>
      <p:sp>
        <p:nvSpPr>
          <p:cNvPr id="30" name="Google Shape;30;p89"/>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1" name="Google Shape;31;p89"/>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a:solidFill>
                  <a:schemeClr val="dk1"/>
                </a:solidFill>
                <a:latin typeface="Arial"/>
                <a:ea typeface="Arial"/>
                <a:cs typeface="Arial"/>
                <a:sym typeface="Arial"/>
              </a:defRPr>
            </a:lvl1pPr>
            <a:lvl2pPr marL="0" marR="0" lvl="1" indent="0" algn="r">
              <a:spcBef>
                <a:spcPct val="0"/>
              </a:spcBef>
              <a:spcAft>
                <a:spcPct val="0"/>
              </a:spcAft>
              <a:buNone/>
              <a:defRPr sz="1400">
                <a:solidFill>
                  <a:schemeClr val="dk1"/>
                </a:solidFill>
                <a:latin typeface="Arial"/>
                <a:ea typeface="Arial"/>
                <a:cs typeface="Arial"/>
                <a:sym typeface="Arial"/>
              </a:defRPr>
            </a:lvl2pPr>
            <a:lvl3pPr marL="0" marR="0" lvl="2" indent="0" algn="r">
              <a:spcBef>
                <a:spcPct val="0"/>
              </a:spcBef>
              <a:spcAft>
                <a:spcPct val="0"/>
              </a:spcAft>
              <a:buNone/>
              <a:defRPr sz="1400">
                <a:solidFill>
                  <a:schemeClr val="dk1"/>
                </a:solidFill>
                <a:latin typeface="Arial"/>
                <a:ea typeface="Arial"/>
                <a:cs typeface="Arial"/>
                <a:sym typeface="Arial"/>
              </a:defRPr>
            </a:lvl3pPr>
            <a:lvl4pPr marL="0" marR="0" lvl="3" indent="0" algn="r">
              <a:spcBef>
                <a:spcPct val="0"/>
              </a:spcBef>
              <a:spcAft>
                <a:spcPct val="0"/>
              </a:spcAft>
              <a:buNone/>
              <a:defRPr sz="1400">
                <a:solidFill>
                  <a:schemeClr val="dk1"/>
                </a:solidFill>
                <a:latin typeface="Arial"/>
                <a:ea typeface="Arial"/>
                <a:cs typeface="Arial"/>
                <a:sym typeface="Arial"/>
              </a:defRPr>
            </a:lvl4pPr>
            <a:lvl5pPr marL="0" marR="0" lvl="4" indent="0" algn="r">
              <a:spcBef>
                <a:spcPct val="0"/>
              </a:spcBef>
              <a:spcAft>
                <a:spcPct val="0"/>
              </a:spcAft>
              <a:buNone/>
              <a:defRPr sz="1400">
                <a:solidFill>
                  <a:schemeClr val="dk1"/>
                </a:solidFill>
                <a:latin typeface="Arial"/>
                <a:ea typeface="Arial"/>
                <a:cs typeface="Arial"/>
                <a:sym typeface="Arial"/>
              </a:defRPr>
            </a:lvl5pPr>
            <a:lvl6pPr marL="0" marR="0" lvl="5" indent="0" algn="r">
              <a:spcBef>
                <a:spcPct val="0"/>
              </a:spcBef>
              <a:spcAft>
                <a:spcPct val="0"/>
              </a:spcAft>
              <a:buNone/>
              <a:defRPr sz="1400">
                <a:solidFill>
                  <a:schemeClr val="dk1"/>
                </a:solidFill>
                <a:latin typeface="Arial"/>
                <a:ea typeface="Arial"/>
                <a:cs typeface="Arial"/>
                <a:sym typeface="Arial"/>
              </a:defRPr>
            </a:lvl6pPr>
            <a:lvl7pPr marL="0" marR="0" lvl="6" indent="0" algn="r">
              <a:spcBef>
                <a:spcPct val="0"/>
              </a:spcBef>
              <a:spcAft>
                <a:spcPct val="0"/>
              </a:spcAft>
              <a:buNone/>
              <a:defRPr sz="1400">
                <a:solidFill>
                  <a:schemeClr val="dk1"/>
                </a:solidFill>
                <a:latin typeface="Arial"/>
                <a:ea typeface="Arial"/>
                <a:cs typeface="Arial"/>
                <a:sym typeface="Arial"/>
              </a:defRPr>
            </a:lvl7pPr>
            <a:lvl8pPr marL="0" marR="0" lvl="7" indent="0" algn="r">
              <a:spcBef>
                <a:spcPct val="0"/>
              </a:spcBef>
              <a:spcAft>
                <a:spcPct val="0"/>
              </a:spcAft>
              <a:buNone/>
              <a:defRPr sz="1400">
                <a:solidFill>
                  <a:schemeClr val="dk1"/>
                </a:solidFill>
                <a:latin typeface="Arial"/>
                <a:ea typeface="Arial"/>
                <a:cs typeface="Arial"/>
                <a:sym typeface="Arial"/>
              </a:defRPr>
            </a:lvl8pPr>
            <a:lvl9pPr marL="0" marR="0" lvl="8" indent="0" algn="r">
              <a:spcBef>
                <a:spcPct val="0"/>
              </a:spcBef>
              <a:spcAft>
                <a:spcPct val="0"/>
              </a:spcAft>
              <a:buNone/>
              <a:defRPr sz="1400">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Comparison" type="twoTxTwoObj">
  <p:cSld name="TWO_OBJECTS_WITH_TEXT">
    <p:spTree>
      <p:nvGrpSpPr>
        <p:cNvPr id="32" name="Shape 32"/>
        <p:cNvGrpSpPr/>
        <p:nvPr/>
      </p:nvGrpSpPr>
      <p:grpSpPr>
        <a:xfrm>
          <a:off x="0" y="0"/>
          <a:ext cx="0" cy="0"/>
        </a:xfrm>
      </p:grpSpPr>
      <p:sp>
        <p:nvSpPr>
          <p:cNvPr id="33" name="Google Shape;33;p90"/>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p:txBody>
      </p:sp>
      <p:sp>
        <p:nvSpPr>
          <p:cNvPr id="34" name="Google Shape;34;p90"/>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ct val="0"/>
              </a:spcAft>
              <a:buClr>
                <a:schemeClr val="dk1"/>
              </a:buClr>
              <a:buSzPts val="2400"/>
              <a:buFont typeface="Arial"/>
              <a:buNone/>
              <a:defRPr sz="2400" b="1"/>
            </a:lvl1pPr>
            <a:lvl2pPr marL="914400" lvl="1" indent="-228600" algn="l">
              <a:spcBef>
                <a:spcPts val="400"/>
              </a:spcBef>
              <a:spcAft>
                <a:spcPct val="0"/>
              </a:spcAft>
              <a:buClr>
                <a:schemeClr val="dk1"/>
              </a:buClr>
              <a:buSzPts val="2000"/>
              <a:buFont typeface="Arial"/>
              <a:buNone/>
              <a:defRPr sz="2000" b="1"/>
            </a:lvl2pPr>
            <a:lvl3pPr marL="1371600" lvl="2" indent="-228600" algn="l">
              <a:spcBef>
                <a:spcPts val="360"/>
              </a:spcBef>
              <a:spcAft>
                <a:spcPct val="0"/>
              </a:spcAft>
              <a:buClr>
                <a:schemeClr val="dk1"/>
              </a:buClr>
              <a:buSzPts val="1800"/>
              <a:buFont typeface="Arial"/>
              <a:buNone/>
              <a:defRPr sz="1800" b="1"/>
            </a:lvl3pPr>
            <a:lvl4pPr marL="1828800" lvl="3" indent="-228600" algn="l">
              <a:spcBef>
                <a:spcPts val="320"/>
              </a:spcBef>
              <a:spcAft>
                <a:spcPct val="0"/>
              </a:spcAft>
              <a:buClr>
                <a:schemeClr val="dk1"/>
              </a:buClr>
              <a:buSzPts val="1600"/>
              <a:buFont typeface="Arial"/>
              <a:buNone/>
              <a:defRPr sz="1600" b="1"/>
            </a:lvl4pPr>
            <a:lvl5pPr marL="2286000" lvl="4" indent="-228600" algn="l">
              <a:spcBef>
                <a:spcPts val="320"/>
              </a:spcBef>
              <a:spcAft>
                <a:spcPct val="0"/>
              </a:spcAft>
              <a:buClr>
                <a:schemeClr val="dk1"/>
              </a:buClr>
              <a:buSzPts val="1600"/>
              <a:buFont typeface="Arial"/>
              <a:buNone/>
              <a:defRPr sz="1600" b="1"/>
            </a:lvl5pPr>
            <a:lvl6pPr marL="2743200" lvl="5" indent="-228600" algn="l">
              <a:spcBef>
                <a:spcPts val="320"/>
              </a:spcBef>
              <a:spcAft>
                <a:spcPct val="0"/>
              </a:spcAft>
              <a:buClr>
                <a:schemeClr val="dk1"/>
              </a:buClr>
              <a:buSzPts val="1600"/>
              <a:buFont typeface="Arial"/>
              <a:buNone/>
              <a:defRPr sz="1600" b="1"/>
            </a:lvl6pPr>
            <a:lvl7pPr marL="3200400" lvl="6" indent="-228600" algn="l">
              <a:spcBef>
                <a:spcPts val="320"/>
              </a:spcBef>
              <a:spcAft>
                <a:spcPct val="0"/>
              </a:spcAft>
              <a:buClr>
                <a:schemeClr val="dk1"/>
              </a:buClr>
              <a:buSzPts val="1600"/>
              <a:buFont typeface="Arial"/>
              <a:buNone/>
              <a:defRPr sz="1600" b="1"/>
            </a:lvl7pPr>
            <a:lvl8pPr marL="3657600" lvl="7" indent="-228600" algn="l">
              <a:spcBef>
                <a:spcPts val="320"/>
              </a:spcBef>
              <a:spcAft>
                <a:spcPct val="0"/>
              </a:spcAft>
              <a:buClr>
                <a:schemeClr val="dk1"/>
              </a:buClr>
              <a:buSzPts val="1600"/>
              <a:buFont typeface="Arial"/>
              <a:buNone/>
              <a:defRPr sz="1600" b="1"/>
            </a:lvl8pPr>
            <a:lvl9pPr marL="4114800" lvl="8" indent="-228600" algn="l">
              <a:spcBef>
                <a:spcPts val="320"/>
              </a:spcBef>
              <a:spcAft>
                <a:spcPct val="0"/>
              </a:spcAft>
              <a:buClr>
                <a:schemeClr val="dk1"/>
              </a:buClr>
              <a:buSzPts val="1600"/>
              <a:buFont typeface="Arial"/>
              <a:buNone/>
              <a:defRPr sz="1600" b="1"/>
            </a:lvl9pPr>
          </a:lstStyle>
          <a:p/>
        </p:txBody>
      </p:sp>
      <p:sp>
        <p:nvSpPr>
          <p:cNvPr id="35" name="Google Shape;35;p90"/>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ct val="0"/>
              </a:spcAft>
              <a:buClr>
                <a:schemeClr val="dk1"/>
              </a:buClr>
              <a:buSzPts val="2400"/>
              <a:buFont typeface="Arial"/>
              <a:buChar char="•"/>
              <a:defRPr sz="2400"/>
            </a:lvl1pPr>
            <a:lvl2pPr marL="914400" lvl="1" indent="-355600" algn="l">
              <a:spcBef>
                <a:spcPts val="400"/>
              </a:spcBef>
              <a:spcAft>
                <a:spcPct val="0"/>
              </a:spcAft>
              <a:buClr>
                <a:schemeClr val="dk1"/>
              </a:buClr>
              <a:buSzPts val="2000"/>
              <a:buFont typeface="Arial"/>
              <a:buChar char="–"/>
              <a:defRPr sz="2000"/>
            </a:lvl2pPr>
            <a:lvl3pPr marL="1371600" lvl="2" indent="-342900" algn="l">
              <a:spcBef>
                <a:spcPts val="360"/>
              </a:spcBef>
              <a:spcAft>
                <a:spcPct val="0"/>
              </a:spcAft>
              <a:buClr>
                <a:schemeClr val="dk1"/>
              </a:buClr>
              <a:buSzPts val="1800"/>
              <a:buFont typeface="Arial"/>
              <a:buChar char="•"/>
              <a:defRPr sz="1800"/>
            </a:lvl3pPr>
            <a:lvl4pPr marL="1828800" lvl="3" indent="-330200" algn="l">
              <a:spcBef>
                <a:spcPts val="320"/>
              </a:spcBef>
              <a:spcAft>
                <a:spcPct val="0"/>
              </a:spcAft>
              <a:buClr>
                <a:schemeClr val="dk1"/>
              </a:buClr>
              <a:buSzPts val="1600"/>
              <a:buFont typeface="Arial"/>
              <a:buChar char="–"/>
              <a:defRPr sz="1600"/>
            </a:lvl4pPr>
            <a:lvl5pPr marL="2286000" lvl="4" indent="-330200" algn="l">
              <a:spcBef>
                <a:spcPts val="320"/>
              </a:spcBef>
              <a:spcAft>
                <a:spcPct val="0"/>
              </a:spcAft>
              <a:buClr>
                <a:schemeClr val="dk1"/>
              </a:buClr>
              <a:buSzPts val="1600"/>
              <a:buFont typeface="Arial"/>
              <a:buChar char="»"/>
              <a:defRPr sz="1600"/>
            </a:lvl5pPr>
            <a:lvl6pPr marL="2743200" lvl="5" indent="-330200" algn="l">
              <a:spcBef>
                <a:spcPts val="320"/>
              </a:spcBef>
              <a:spcAft>
                <a:spcPct val="0"/>
              </a:spcAft>
              <a:buClr>
                <a:schemeClr val="dk1"/>
              </a:buClr>
              <a:buSzPts val="1600"/>
              <a:buFont typeface="Arial"/>
              <a:buChar char="»"/>
              <a:defRPr sz="1600"/>
            </a:lvl6pPr>
            <a:lvl7pPr marL="3200400" lvl="6" indent="-330200" algn="l">
              <a:spcBef>
                <a:spcPts val="320"/>
              </a:spcBef>
              <a:spcAft>
                <a:spcPct val="0"/>
              </a:spcAft>
              <a:buClr>
                <a:schemeClr val="dk1"/>
              </a:buClr>
              <a:buSzPts val="1600"/>
              <a:buFont typeface="Arial"/>
              <a:buChar char="»"/>
              <a:defRPr sz="1600"/>
            </a:lvl7pPr>
            <a:lvl8pPr marL="3657600" lvl="7" indent="-330200" algn="l">
              <a:spcBef>
                <a:spcPts val="320"/>
              </a:spcBef>
              <a:spcAft>
                <a:spcPct val="0"/>
              </a:spcAft>
              <a:buClr>
                <a:schemeClr val="dk1"/>
              </a:buClr>
              <a:buSzPts val="1600"/>
              <a:buFont typeface="Arial"/>
              <a:buChar char="»"/>
              <a:defRPr sz="1600"/>
            </a:lvl8pPr>
            <a:lvl9pPr marL="4114800" lvl="8" indent="-330200" algn="l">
              <a:spcBef>
                <a:spcPts val="320"/>
              </a:spcBef>
              <a:spcAft>
                <a:spcPct val="0"/>
              </a:spcAft>
              <a:buClr>
                <a:schemeClr val="dk1"/>
              </a:buClr>
              <a:buSzPts val="1600"/>
              <a:buFont typeface="Arial"/>
              <a:buChar char="»"/>
              <a:defRPr sz="1600"/>
            </a:lvl9pPr>
          </a:lstStyle>
          <a:p/>
        </p:txBody>
      </p:sp>
      <p:sp>
        <p:nvSpPr>
          <p:cNvPr id="36" name="Google Shape;36;p90"/>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ct val="0"/>
              </a:spcAft>
              <a:buClr>
                <a:schemeClr val="dk1"/>
              </a:buClr>
              <a:buSzPts val="2400"/>
              <a:buFont typeface="Arial"/>
              <a:buNone/>
              <a:defRPr sz="2400" b="1"/>
            </a:lvl1pPr>
            <a:lvl2pPr marL="914400" lvl="1" indent="-228600" algn="l">
              <a:spcBef>
                <a:spcPts val="400"/>
              </a:spcBef>
              <a:spcAft>
                <a:spcPct val="0"/>
              </a:spcAft>
              <a:buClr>
                <a:schemeClr val="dk1"/>
              </a:buClr>
              <a:buSzPts val="2000"/>
              <a:buFont typeface="Arial"/>
              <a:buNone/>
              <a:defRPr sz="2000" b="1"/>
            </a:lvl2pPr>
            <a:lvl3pPr marL="1371600" lvl="2" indent="-228600" algn="l">
              <a:spcBef>
                <a:spcPts val="360"/>
              </a:spcBef>
              <a:spcAft>
                <a:spcPct val="0"/>
              </a:spcAft>
              <a:buClr>
                <a:schemeClr val="dk1"/>
              </a:buClr>
              <a:buSzPts val="1800"/>
              <a:buFont typeface="Arial"/>
              <a:buNone/>
              <a:defRPr sz="1800" b="1"/>
            </a:lvl3pPr>
            <a:lvl4pPr marL="1828800" lvl="3" indent="-228600" algn="l">
              <a:spcBef>
                <a:spcPts val="320"/>
              </a:spcBef>
              <a:spcAft>
                <a:spcPct val="0"/>
              </a:spcAft>
              <a:buClr>
                <a:schemeClr val="dk1"/>
              </a:buClr>
              <a:buSzPts val="1600"/>
              <a:buFont typeface="Arial"/>
              <a:buNone/>
              <a:defRPr sz="1600" b="1"/>
            </a:lvl4pPr>
            <a:lvl5pPr marL="2286000" lvl="4" indent="-228600" algn="l">
              <a:spcBef>
                <a:spcPts val="320"/>
              </a:spcBef>
              <a:spcAft>
                <a:spcPct val="0"/>
              </a:spcAft>
              <a:buClr>
                <a:schemeClr val="dk1"/>
              </a:buClr>
              <a:buSzPts val="1600"/>
              <a:buFont typeface="Arial"/>
              <a:buNone/>
              <a:defRPr sz="1600" b="1"/>
            </a:lvl5pPr>
            <a:lvl6pPr marL="2743200" lvl="5" indent="-228600" algn="l">
              <a:spcBef>
                <a:spcPts val="320"/>
              </a:spcBef>
              <a:spcAft>
                <a:spcPct val="0"/>
              </a:spcAft>
              <a:buClr>
                <a:schemeClr val="dk1"/>
              </a:buClr>
              <a:buSzPts val="1600"/>
              <a:buFont typeface="Arial"/>
              <a:buNone/>
              <a:defRPr sz="1600" b="1"/>
            </a:lvl6pPr>
            <a:lvl7pPr marL="3200400" lvl="6" indent="-228600" algn="l">
              <a:spcBef>
                <a:spcPts val="320"/>
              </a:spcBef>
              <a:spcAft>
                <a:spcPct val="0"/>
              </a:spcAft>
              <a:buClr>
                <a:schemeClr val="dk1"/>
              </a:buClr>
              <a:buSzPts val="1600"/>
              <a:buFont typeface="Arial"/>
              <a:buNone/>
              <a:defRPr sz="1600" b="1"/>
            </a:lvl7pPr>
            <a:lvl8pPr marL="3657600" lvl="7" indent="-228600" algn="l">
              <a:spcBef>
                <a:spcPts val="320"/>
              </a:spcBef>
              <a:spcAft>
                <a:spcPct val="0"/>
              </a:spcAft>
              <a:buClr>
                <a:schemeClr val="dk1"/>
              </a:buClr>
              <a:buSzPts val="1600"/>
              <a:buFont typeface="Arial"/>
              <a:buNone/>
              <a:defRPr sz="1600" b="1"/>
            </a:lvl8pPr>
            <a:lvl9pPr marL="4114800" lvl="8" indent="-228600" algn="l">
              <a:spcBef>
                <a:spcPts val="320"/>
              </a:spcBef>
              <a:spcAft>
                <a:spcPct val="0"/>
              </a:spcAft>
              <a:buClr>
                <a:schemeClr val="dk1"/>
              </a:buClr>
              <a:buSzPts val="1600"/>
              <a:buFont typeface="Arial"/>
              <a:buNone/>
              <a:defRPr sz="1600" b="1"/>
            </a:lvl9pPr>
          </a:lstStyle>
          <a:p/>
        </p:txBody>
      </p:sp>
      <p:sp>
        <p:nvSpPr>
          <p:cNvPr id="37" name="Google Shape;37;p90"/>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ct val="0"/>
              </a:spcAft>
              <a:buClr>
                <a:schemeClr val="dk1"/>
              </a:buClr>
              <a:buSzPts val="2400"/>
              <a:buFont typeface="Arial"/>
              <a:buChar char="•"/>
              <a:defRPr sz="2400"/>
            </a:lvl1pPr>
            <a:lvl2pPr marL="914400" lvl="1" indent="-355600" algn="l">
              <a:spcBef>
                <a:spcPts val="400"/>
              </a:spcBef>
              <a:spcAft>
                <a:spcPct val="0"/>
              </a:spcAft>
              <a:buClr>
                <a:schemeClr val="dk1"/>
              </a:buClr>
              <a:buSzPts val="2000"/>
              <a:buFont typeface="Arial"/>
              <a:buChar char="–"/>
              <a:defRPr sz="2000"/>
            </a:lvl2pPr>
            <a:lvl3pPr marL="1371600" lvl="2" indent="-342900" algn="l">
              <a:spcBef>
                <a:spcPts val="360"/>
              </a:spcBef>
              <a:spcAft>
                <a:spcPct val="0"/>
              </a:spcAft>
              <a:buClr>
                <a:schemeClr val="dk1"/>
              </a:buClr>
              <a:buSzPts val="1800"/>
              <a:buFont typeface="Arial"/>
              <a:buChar char="•"/>
              <a:defRPr sz="1800"/>
            </a:lvl3pPr>
            <a:lvl4pPr marL="1828800" lvl="3" indent="-330200" algn="l">
              <a:spcBef>
                <a:spcPts val="320"/>
              </a:spcBef>
              <a:spcAft>
                <a:spcPct val="0"/>
              </a:spcAft>
              <a:buClr>
                <a:schemeClr val="dk1"/>
              </a:buClr>
              <a:buSzPts val="1600"/>
              <a:buFont typeface="Arial"/>
              <a:buChar char="–"/>
              <a:defRPr sz="1600"/>
            </a:lvl4pPr>
            <a:lvl5pPr marL="2286000" lvl="4" indent="-330200" algn="l">
              <a:spcBef>
                <a:spcPts val="320"/>
              </a:spcBef>
              <a:spcAft>
                <a:spcPct val="0"/>
              </a:spcAft>
              <a:buClr>
                <a:schemeClr val="dk1"/>
              </a:buClr>
              <a:buSzPts val="1600"/>
              <a:buFont typeface="Arial"/>
              <a:buChar char="»"/>
              <a:defRPr sz="1600"/>
            </a:lvl5pPr>
            <a:lvl6pPr marL="2743200" lvl="5" indent="-330200" algn="l">
              <a:spcBef>
                <a:spcPts val="320"/>
              </a:spcBef>
              <a:spcAft>
                <a:spcPct val="0"/>
              </a:spcAft>
              <a:buClr>
                <a:schemeClr val="dk1"/>
              </a:buClr>
              <a:buSzPts val="1600"/>
              <a:buFont typeface="Arial"/>
              <a:buChar char="»"/>
              <a:defRPr sz="1600"/>
            </a:lvl6pPr>
            <a:lvl7pPr marL="3200400" lvl="6" indent="-330200" algn="l">
              <a:spcBef>
                <a:spcPts val="320"/>
              </a:spcBef>
              <a:spcAft>
                <a:spcPct val="0"/>
              </a:spcAft>
              <a:buClr>
                <a:schemeClr val="dk1"/>
              </a:buClr>
              <a:buSzPts val="1600"/>
              <a:buFont typeface="Arial"/>
              <a:buChar char="»"/>
              <a:defRPr sz="1600"/>
            </a:lvl7pPr>
            <a:lvl8pPr marL="3657600" lvl="7" indent="-330200" algn="l">
              <a:spcBef>
                <a:spcPts val="320"/>
              </a:spcBef>
              <a:spcAft>
                <a:spcPct val="0"/>
              </a:spcAft>
              <a:buClr>
                <a:schemeClr val="dk1"/>
              </a:buClr>
              <a:buSzPts val="1600"/>
              <a:buFont typeface="Arial"/>
              <a:buChar char="»"/>
              <a:defRPr sz="1600"/>
            </a:lvl8pPr>
            <a:lvl9pPr marL="4114800" lvl="8" indent="-330200" algn="l">
              <a:spcBef>
                <a:spcPts val="320"/>
              </a:spcBef>
              <a:spcAft>
                <a:spcPct val="0"/>
              </a:spcAft>
              <a:buClr>
                <a:schemeClr val="dk1"/>
              </a:buClr>
              <a:buSzPts val="1600"/>
              <a:buFont typeface="Arial"/>
              <a:buChar char="»"/>
              <a:defRPr sz="1600"/>
            </a:lvl9pPr>
          </a:lstStyle>
          <a:p/>
        </p:txBody>
      </p:sp>
      <p:sp>
        <p:nvSpPr>
          <p:cNvPr id="38" name="Google Shape;38;p90"/>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9" name="Google Shape;39;p90"/>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a:solidFill>
                  <a:schemeClr val="dk1"/>
                </a:solidFill>
                <a:latin typeface="Arial"/>
                <a:ea typeface="Arial"/>
                <a:cs typeface="Arial"/>
                <a:sym typeface="Arial"/>
              </a:defRPr>
            </a:lvl1pPr>
            <a:lvl2pPr marL="0" marR="0" lvl="1" indent="0" algn="r">
              <a:spcBef>
                <a:spcPct val="0"/>
              </a:spcBef>
              <a:spcAft>
                <a:spcPct val="0"/>
              </a:spcAft>
              <a:buNone/>
              <a:defRPr sz="1400">
                <a:solidFill>
                  <a:schemeClr val="dk1"/>
                </a:solidFill>
                <a:latin typeface="Arial"/>
                <a:ea typeface="Arial"/>
                <a:cs typeface="Arial"/>
                <a:sym typeface="Arial"/>
              </a:defRPr>
            </a:lvl2pPr>
            <a:lvl3pPr marL="0" marR="0" lvl="2" indent="0" algn="r">
              <a:spcBef>
                <a:spcPct val="0"/>
              </a:spcBef>
              <a:spcAft>
                <a:spcPct val="0"/>
              </a:spcAft>
              <a:buNone/>
              <a:defRPr sz="1400">
                <a:solidFill>
                  <a:schemeClr val="dk1"/>
                </a:solidFill>
                <a:latin typeface="Arial"/>
                <a:ea typeface="Arial"/>
                <a:cs typeface="Arial"/>
                <a:sym typeface="Arial"/>
              </a:defRPr>
            </a:lvl3pPr>
            <a:lvl4pPr marL="0" marR="0" lvl="3" indent="0" algn="r">
              <a:spcBef>
                <a:spcPct val="0"/>
              </a:spcBef>
              <a:spcAft>
                <a:spcPct val="0"/>
              </a:spcAft>
              <a:buNone/>
              <a:defRPr sz="1400">
                <a:solidFill>
                  <a:schemeClr val="dk1"/>
                </a:solidFill>
                <a:latin typeface="Arial"/>
                <a:ea typeface="Arial"/>
                <a:cs typeface="Arial"/>
                <a:sym typeface="Arial"/>
              </a:defRPr>
            </a:lvl4pPr>
            <a:lvl5pPr marL="0" marR="0" lvl="4" indent="0" algn="r">
              <a:spcBef>
                <a:spcPct val="0"/>
              </a:spcBef>
              <a:spcAft>
                <a:spcPct val="0"/>
              </a:spcAft>
              <a:buNone/>
              <a:defRPr sz="1400">
                <a:solidFill>
                  <a:schemeClr val="dk1"/>
                </a:solidFill>
                <a:latin typeface="Arial"/>
                <a:ea typeface="Arial"/>
                <a:cs typeface="Arial"/>
                <a:sym typeface="Arial"/>
              </a:defRPr>
            </a:lvl5pPr>
            <a:lvl6pPr marL="0" marR="0" lvl="5" indent="0" algn="r">
              <a:spcBef>
                <a:spcPct val="0"/>
              </a:spcBef>
              <a:spcAft>
                <a:spcPct val="0"/>
              </a:spcAft>
              <a:buNone/>
              <a:defRPr sz="1400">
                <a:solidFill>
                  <a:schemeClr val="dk1"/>
                </a:solidFill>
                <a:latin typeface="Arial"/>
                <a:ea typeface="Arial"/>
                <a:cs typeface="Arial"/>
                <a:sym typeface="Arial"/>
              </a:defRPr>
            </a:lvl6pPr>
            <a:lvl7pPr marL="0" marR="0" lvl="6" indent="0" algn="r">
              <a:spcBef>
                <a:spcPct val="0"/>
              </a:spcBef>
              <a:spcAft>
                <a:spcPct val="0"/>
              </a:spcAft>
              <a:buNone/>
              <a:defRPr sz="1400">
                <a:solidFill>
                  <a:schemeClr val="dk1"/>
                </a:solidFill>
                <a:latin typeface="Arial"/>
                <a:ea typeface="Arial"/>
                <a:cs typeface="Arial"/>
                <a:sym typeface="Arial"/>
              </a:defRPr>
            </a:lvl7pPr>
            <a:lvl8pPr marL="0" marR="0" lvl="7" indent="0" algn="r">
              <a:spcBef>
                <a:spcPct val="0"/>
              </a:spcBef>
              <a:spcAft>
                <a:spcPct val="0"/>
              </a:spcAft>
              <a:buNone/>
              <a:defRPr sz="1400">
                <a:solidFill>
                  <a:schemeClr val="dk1"/>
                </a:solidFill>
                <a:latin typeface="Arial"/>
                <a:ea typeface="Arial"/>
                <a:cs typeface="Arial"/>
                <a:sym typeface="Arial"/>
              </a:defRPr>
            </a:lvl8pPr>
            <a:lvl9pPr marL="0" marR="0" lvl="8" indent="0" algn="r">
              <a:spcBef>
                <a:spcPct val="0"/>
              </a:spcBef>
              <a:spcAft>
                <a:spcPct val="0"/>
              </a:spcAft>
              <a:buNone/>
              <a:defRPr sz="1400">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type="secHead">
  <p:cSld name="SECTION_HEADER">
    <p:spTree>
      <p:nvGrpSpPr>
        <p:cNvPr id="40" name="Shape 40"/>
        <p:cNvGrpSpPr/>
        <p:nvPr/>
      </p:nvGrpSpPr>
      <p:grpSpPr>
        <a:xfrm>
          <a:off x="0" y="0"/>
          <a:ext cx="0" cy="0"/>
        </a:xfrm>
      </p:grpSpPr>
      <p:sp>
        <p:nvSpPr>
          <p:cNvPr id="41" name="Google Shape;41;p91"/>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sz="4000" b="1" cap="none"/>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p:txBody>
      </p:sp>
      <p:sp>
        <p:nvSpPr>
          <p:cNvPr id="42" name="Google Shape;42;p91"/>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ct val="0"/>
              </a:spcAft>
              <a:buClr>
                <a:schemeClr val="dk1"/>
              </a:buClr>
              <a:buSzPts val="2000"/>
              <a:buFont typeface="Arial"/>
              <a:buNone/>
              <a:defRPr sz="2000"/>
            </a:lvl1pPr>
            <a:lvl2pPr marL="914400" lvl="1" indent="-228600" algn="l">
              <a:spcBef>
                <a:spcPts val="360"/>
              </a:spcBef>
              <a:spcAft>
                <a:spcPct val="0"/>
              </a:spcAft>
              <a:buClr>
                <a:schemeClr val="dk1"/>
              </a:buClr>
              <a:buSzPts val="1800"/>
              <a:buFont typeface="Arial"/>
              <a:buNone/>
              <a:defRPr sz="1800"/>
            </a:lvl2pPr>
            <a:lvl3pPr marL="1371600" lvl="2" indent="-228600" algn="l">
              <a:spcBef>
                <a:spcPts val="320"/>
              </a:spcBef>
              <a:spcAft>
                <a:spcPct val="0"/>
              </a:spcAft>
              <a:buClr>
                <a:schemeClr val="dk1"/>
              </a:buClr>
              <a:buSzPts val="1600"/>
              <a:buFont typeface="Arial"/>
              <a:buNone/>
              <a:defRPr sz="1600"/>
            </a:lvl3pPr>
            <a:lvl4pPr marL="1828800" lvl="3" indent="-228600" algn="l">
              <a:spcBef>
                <a:spcPts val="280"/>
              </a:spcBef>
              <a:spcAft>
                <a:spcPct val="0"/>
              </a:spcAft>
              <a:buClr>
                <a:schemeClr val="dk1"/>
              </a:buClr>
              <a:buSzPts val="1400"/>
              <a:buFont typeface="Arial"/>
              <a:buNone/>
              <a:defRPr sz="1400"/>
            </a:lvl4pPr>
            <a:lvl5pPr marL="2286000" lvl="4" indent="-228600" algn="l">
              <a:spcBef>
                <a:spcPts val="280"/>
              </a:spcBef>
              <a:spcAft>
                <a:spcPct val="0"/>
              </a:spcAft>
              <a:buClr>
                <a:schemeClr val="dk1"/>
              </a:buClr>
              <a:buSzPts val="1400"/>
              <a:buFont typeface="Arial"/>
              <a:buNone/>
              <a:defRPr sz="1400"/>
            </a:lvl5pPr>
            <a:lvl6pPr marL="2743200" lvl="5" indent="-228600" algn="l">
              <a:spcBef>
                <a:spcPts val="280"/>
              </a:spcBef>
              <a:spcAft>
                <a:spcPct val="0"/>
              </a:spcAft>
              <a:buClr>
                <a:schemeClr val="dk1"/>
              </a:buClr>
              <a:buSzPts val="1400"/>
              <a:buFont typeface="Arial"/>
              <a:buNone/>
              <a:defRPr sz="1400"/>
            </a:lvl6pPr>
            <a:lvl7pPr marL="3200400" lvl="6" indent="-228600" algn="l">
              <a:spcBef>
                <a:spcPts val="280"/>
              </a:spcBef>
              <a:spcAft>
                <a:spcPct val="0"/>
              </a:spcAft>
              <a:buClr>
                <a:schemeClr val="dk1"/>
              </a:buClr>
              <a:buSzPts val="1400"/>
              <a:buFont typeface="Arial"/>
              <a:buNone/>
              <a:defRPr sz="1400"/>
            </a:lvl7pPr>
            <a:lvl8pPr marL="3657600" lvl="7" indent="-228600" algn="l">
              <a:spcBef>
                <a:spcPts val="280"/>
              </a:spcBef>
              <a:spcAft>
                <a:spcPct val="0"/>
              </a:spcAft>
              <a:buClr>
                <a:schemeClr val="dk1"/>
              </a:buClr>
              <a:buSzPts val="1400"/>
              <a:buFont typeface="Arial"/>
              <a:buNone/>
              <a:defRPr sz="1400"/>
            </a:lvl8pPr>
            <a:lvl9pPr marL="4114800" lvl="8" indent="-228600" algn="l">
              <a:spcBef>
                <a:spcPts val="280"/>
              </a:spcBef>
              <a:spcAft>
                <a:spcPct val="0"/>
              </a:spcAft>
              <a:buClr>
                <a:schemeClr val="dk1"/>
              </a:buClr>
              <a:buSzPts val="1400"/>
              <a:buFont typeface="Arial"/>
              <a:buNone/>
              <a:defRPr sz="1400"/>
            </a:lvl9pPr>
          </a:lstStyle>
          <a:p/>
        </p:txBody>
      </p:sp>
      <p:sp>
        <p:nvSpPr>
          <p:cNvPr id="43" name="Google Shape;43;p91"/>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4" name="Google Shape;44;p91"/>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a:solidFill>
                  <a:schemeClr val="dk1"/>
                </a:solidFill>
                <a:latin typeface="Arial"/>
                <a:ea typeface="Arial"/>
                <a:cs typeface="Arial"/>
                <a:sym typeface="Arial"/>
              </a:defRPr>
            </a:lvl1pPr>
            <a:lvl2pPr marL="0" marR="0" lvl="1" indent="0" algn="r">
              <a:spcBef>
                <a:spcPct val="0"/>
              </a:spcBef>
              <a:spcAft>
                <a:spcPct val="0"/>
              </a:spcAft>
              <a:buNone/>
              <a:defRPr sz="1400">
                <a:solidFill>
                  <a:schemeClr val="dk1"/>
                </a:solidFill>
                <a:latin typeface="Arial"/>
                <a:ea typeface="Arial"/>
                <a:cs typeface="Arial"/>
                <a:sym typeface="Arial"/>
              </a:defRPr>
            </a:lvl2pPr>
            <a:lvl3pPr marL="0" marR="0" lvl="2" indent="0" algn="r">
              <a:spcBef>
                <a:spcPct val="0"/>
              </a:spcBef>
              <a:spcAft>
                <a:spcPct val="0"/>
              </a:spcAft>
              <a:buNone/>
              <a:defRPr sz="1400">
                <a:solidFill>
                  <a:schemeClr val="dk1"/>
                </a:solidFill>
                <a:latin typeface="Arial"/>
                <a:ea typeface="Arial"/>
                <a:cs typeface="Arial"/>
                <a:sym typeface="Arial"/>
              </a:defRPr>
            </a:lvl3pPr>
            <a:lvl4pPr marL="0" marR="0" lvl="3" indent="0" algn="r">
              <a:spcBef>
                <a:spcPct val="0"/>
              </a:spcBef>
              <a:spcAft>
                <a:spcPct val="0"/>
              </a:spcAft>
              <a:buNone/>
              <a:defRPr sz="1400">
                <a:solidFill>
                  <a:schemeClr val="dk1"/>
                </a:solidFill>
                <a:latin typeface="Arial"/>
                <a:ea typeface="Arial"/>
                <a:cs typeface="Arial"/>
                <a:sym typeface="Arial"/>
              </a:defRPr>
            </a:lvl4pPr>
            <a:lvl5pPr marL="0" marR="0" lvl="4" indent="0" algn="r">
              <a:spcBef>
                <a:spcPct val="0"/>
              </a:spcBef>
              <a:spcAft>
                <a:spcPct val="0"/>
              </a:spcAft>
              <a:buNone/>
              <a:defRPr sz="1400">
                <a:solidFill>
                  <a:schemeClr val="dk1"/>
                </a:solidFill>
                <a:latin typeface="Arial"/>
                <a:ea typeface="Arial"/>
                <a:cs typeface="Arial"/>
                <a:sym typeface="Arial"/>
              </a:defRPr>
            </a:lvl5pPr>
            <a:lvl6pPr marL="0" marR="0" lvl="5" indent="0" algn="r">
              <a:spcBef>
                <a:spcPct val="0"/>
              </a:spcBef>
              <a:spcAft>
                <a:spcPct val="0"/>
              </a:spcAft>
              <a:buNone/>
              <a:defRPr sz="1400">
                <a:solidFill>
                  <a:schemeClr val="dk1"/>
                </a:solidFill>
                <a:latin typeface="Arial"/>
                <a:ea typeface="Arial"/>
                <a:cs typeface="Arial"/>
                <a:sym typeface="Arial"/>
              </a:defRPr>
            </a:lvl6pPr>
            <a:lvl7pPr marL="0" marR="0" lvl="6" indent="0" algn="r">
              <a:spcBef>
                <a:spcPct val="0"/>
              </a:spcBef>
              <a:spcAft>
                <a:spcPct val="0"/>
              </a:spcAft>
              <a:buNone/>
              <a:defRPr sz="1400">
                <a:solidFill>
                  <a:schemeClr val="dk1"/>
                </a:solidFill>
                <a:latin typeface="Arial"/>
                <a:ea typeface="Arial"/>
                <a:cs typeface="Arial"/>
                <a:sym typeface="Arial"/>
              </a:defRPr>
            </a:lvl7pPr>
            <a:lvl8pPr marL="0" marR="0" lvl="7" indent="0" algn="r">
              <a:spcBef>
                <a:spcPct val="0"/>
              </a:spcBef>
              <a:spcAft>
                <a:spcPct val="0"/>
              </a:spcAft>
              <a:buNone/>
              <a:defRPr sz="1400">
                <a:solidFill>
                  <a:schemeClr val="dk1"/>
                </a:solidFill>
                <a:latin typeface="Arial"/>
                <a:ea typeface="Arial"/>
                <a:cs typeface="Arial"/>
                <a:sym typeface="Arial"/>
              </a:defRPr>
            </a:lvl8pPr>
            <a:lvl9pPr marL="0" marR="0" lvl="8" indent="0" algn="r">
              <a:spcBef>
                <a:spcPct val="0"/>
              </a:spcBef>
              <a:spcAft>
                <a:spcPct val="0"/>
              </a:spcAft>
              <a:buNone/>
              <a:defRPr sz="1400">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Only" type="titleOnly">
  <p:cSld name="TITLE_ONLY">
    <p:spTree>
      <p:nvGrpSpPr>
        <p:cNvPr id="45" name="Shape 45"/>
        <p:cNvGrpSpPr/>
        <p:nvPr/>
      </p:nvGrpSpPr>
      <p:grpSpPr>
        <a:xfrm>
          <a:off x="0" y="0"/>
          <a:ext cx="0" cy="0"/>
        </a:xfrm>
      </p:grpSpPr>
      <p:sp>
        <p:nvSpPr>
          <p:cNvPr id="46" name="Google Shape;46;p92"/>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p:txBody>
      </p:sp>
      <p:sp>
        <p:nvSpPr>
          <p:cNvPr id="47" name="Google Shape;47;p92"/>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8" name="Google Shape;48;p92"/>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a:solidFill>
                  <a:schemeClr val="dk1"/>
                </a:solidFill>
                <a:latin typeface="Arial"/>
                <a:ea typeface="Arial"/>
                <a:cs typeface="Arial"/>
                <a:sym typeface="Arial"/>
              </a:defRPr>
            </a:lvl1pPr>
            <a:lvl2pPr marL="0" marR="0" lvl="1" indent="0" algn="r">
              <a:spcBef>
                <a:spcPct val="0"/>
              </a:spcBef>
              <a:spcAft>
                <a:spcPct val="0"/>
              </a:spcAft>
              <a:buNone/>
              <a:defRPr sz="1400">
                <a:solidFill>
                  <a:schemeClr val="dk1"/>
                </a:solidFill>
                <a:latin typeface="Arial"/>
                <a:ea typeface="Arial"/>
                <a:cs typeface="Arial"/>
                <a:sym typeface="Arial"/>
              </a:defRPr>
            </a:lvl2pPr>
            <a:lvl3pPr marL="0" marR="0" lvl="2" indent="0" algn="r">
              <a:spcBef>
                <a:spcPct val="0"/>
              </a:spcBef>
              <a:spcAft>
                <a:spcPct val="0"/>
              </a:spcAft>
              <a:buNone/>
              <a:defRPr sz="1400">
                <a:solidFill>
                  <a:schemeClr val="dk1"/>
                </a:solidFill>
                <a:latin typeface="Arial"/>
                <a:ea typeface="Arial"/>
                <a:cs typeface="Arial"/>
                <a:sym typeface="Arial"/>
              </a:defRPr>
            </a:lvl3pPr>
            <a:lvl4pPr marL="0" marR="0" lvl="3" indent="0" algn="r">
              <a:spcBef>
                <a:spcPct val="0"/>
              </a:spcBef>
              <a:spcAft>
                <a:spcPct val="0"/>
              </a:spcAft>
              <a:buNone/>
              <a:defRPr sz="1400">
                <a:solidFill>
                  <a:schemeClr val="dk1"/>
                </a:solidFill>
                <a:latin typeface="Arial"/>
                <a:ea typeface="Arial"/>
                <a:cs typeface="Arial"/>
                <a:sym typeface="Arial"/>
              </a:defRPr>
            </a:lvl4pPr>
            <a:lvl5pPr marL="0" marR="0" lvl="4" indent="0" algn="r">
              <a:spcBef>
                <a:spcPct val="0"/>
              </a:spcBef>
              <a:spcAft>
                <a:spcPct val="0"/>
              </a:spcAft>
              <a:buNone/>
              <a:defRPr sz="1400">
                <a:solidFill>
                  <a:schemeClr val="dk1"/>
                </a:solidFill>
                <a:latin typeface="Arial"/>
                <a:ea typeface="Arial"/>
                <a:cs typeface="Arial"/>
                <a:sym typeface="Arial"/>
              </a:defRPr>
            </a:lvl5pPr>
            <a:lvl6pPr marL="0" marR="0" lvl="5" indent="0" algn="r">
              <a:spcBef>
                <a:spcPct val="0"/>
              </a:spcBef>
              <a:spcAft>
                <a:spcPct val="0"/>
              </a:spcAft>
              <a:buNone/>
              <a:defRPr sz="1400">
                <a:solidFill>
                  <a:schemeClr val="dk1"/>
                </a:solidFill>
                <a:latin typeface="Arial"/>
                <a:ea typeface="Arial"/>
                <a:cs typeface="Arial"/>
                <a:sym typeface="Arial"/>
              </a:defRPr>
            </a:lvl6pPr>
            <a:lvl7pPr marL="0" marR="0" lvl="6" indent="0" algn="r">
              <a:spcBef>
                <a:spcPct val="0"/>
              </a:spcBef>
              <a:spcAft>
                <a:spcPct val="0"/>
              </a:spcAft>
              <a:buNone/>
              <a:defRPr sz="1400">
                <a:solidFill>
                  <a:schemeClr val="dk1"/>
                </a:solidFill>
                <a:latin typeface="Arial"/>
                <a:ea typeface="Arial"/>
                <a:cs typeface="Arial"/>
                <a:sym typeface="Arial"/>
              </a:defRPr>
            </a:lvl7pPr>
            <a:lvl8pPr marL="0" marR="0" lvl="7" indent="0" algn="r">
              <a:spcBef>
                <a:spcPct val="0"/>
              </a:spcBef>
              <a:spcAft>
                <a:spcPct val="0"/>
              </a:spcAft>
              <a:buNone/>
              <a:defRPr sz="1400">
                <a:solidFill>
                  <a:schemeClr val="dk1"/>
                </a:solidFill>
                <a:latin typeface="Arial"/>
                <a:ea typeface="Arial"/>
                <a:cs typeface="Arial"/>
                <a:sym typeface="Arial"/>
              </a:defRPr>
            </a:lvl8pPr>
            <a:lvl9pPr marL="0" marR="0" lvl="8" indent="0" algn="r">
              <a:spcBef>
                <a:spcPct val="0"/>
              </a:spcBef>
              <a:spcAft>
                <a:spcPct val="0"/>
              </a:spcAft>
              <a:buNone/>
              <a:defRPr sz="1400">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lank" type="blank">
  <p:cSld name="BLANK">
    <p:spTree>
      <p:nvGrpSpPr>
        <p:cNvPr id="49" name="Shape 49"/>
        <p:cNvGrpSpPr/>
        <p:nvPr/>
      </p:nvGrpSpPr>
      <p:grpSpPr>
        <a:xfrm>
          <a:off x="0" y="0"/>
          <a:ext cx="0" cy="0"/>
        </a:xfrm>
      </p:grpSpPr>
      <p:sp>
        <p:nvSpPr>
          <p:cNvPr id="50" name="Google Shape;50;p93"/>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1" name="Google Shape;51;p93"/>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a:solidFill>
                  <a:schemeClr val="dk1"/>
                </a:solidFill>
                <a:latin typeface="Arial"/>
                <a:ea typeface="Arial"/>
                <a:cs typeface="Arial"/>
                <a:sym typeface="Arial"/>
              </a:defRPr>
            </a:lvl1pPr>
            <a:lvl2pPr marL="0" marR="0" lvl="1" indent="0" algn="r">
              <a:spcBef>
                <a:spcPct val="0"/>
              </a:spcBef>
              <a:spcAft>
                <a:spcPct val="0"/>
              </a:spcAft>
              <a:buNone/>
              <a:defRPr sz="1400">
                <a:solidFill>
                  <a:schemeClr val="dk1"/>
                </a:solidFill>
                <a:latin typeface="Arial"/>
                <a:ea typeface="Arial"/>
                <a:cs typeface="Arial"/>
                <a:sym typeface="Arial"/>
              </a:defRPr>
            </a:lvl2pPr>
            <a:lvl3pPr marL="0" marR="0" lvl="2" indent="0" algn="r">
              <a:spcBef>
                <a:spcPct val="0"/>
              </a:spcBef>
              <a:spcAft>
                <a:spcPct val="0"/>
              </a:spcAft>
              <a:buNone/>
              <a:defRPr sz="1400">
                <a:solidFill>
                  <a:schemeClr val="dk1"/>
                </a:solidFill>
                <a:latin typeface="Arial"/>
                <a:ea typeface="Arial"/>
                <a:cs typeface="Arial"/>
                <a:sym typeface="Arial"/>
              </a:defRPr>
            </a:lvl3pPr>
            <a:lvl4pPr marL="0" marR="0" lvl="3" indent="0" algn="r">
              <a:spcBef>
                <a:spcPct val="0"/>
              </a:spcBef>
              <a:spcAft>
                <a:spcPct val="0"/>
              </a:spcAft>
              <a:buNone/>
              <a:defRPr sz="1400">
                <a:solidFill>
                  <a:schemeClr val="dk1"/>
                </a:solidFill>
                <a:latin typeface="Arial"/>
                <a:ea typeface="Arial"/>
                <a:cs typeface="Arial"/>
                <a:sym typeface="Arial"/>
              </a:defRPr>
            </a:lvl4pPr>
            <a:lvl5pPr marL="0" marR="0" lvl="4" indent="0" algn="r">
              <a:spcBef>
                <a:spcPct val="0"/>
              </a:spcBef>
              <a:spcAft>
                <a:spcPct val="0"/>
              </a:spcAft>
              <a:buNone/>
              <a:defRPr sz="1400">
                <a:solidFill>
                  <a:schemeClr val="dk1"/>
                </a:solidFill>
                <a:latin typeface="Arial"/>
                <a:ea typeface="Arial"/>
                <a:cs typeface="Arial"/>
                <a:sym typeface="Arial"/>
              </a:defRPr>
            </a:lvl5pPr>
            <a:lvl6pPr marL="0" marR="0" lvl="5" indent="0" algn="r">
              <a:spcBef>
                <a:spcPct val="0"/>
              </a:spcBef>
              <a:spcAft>
                <a:spcPct val="0"/>
              </a:spcAft>
              <a:buNone/>
              <a:defRPr sz="1400">
                <a:solidFill>
                  <a:schemeClr val="dk1"/>
                </a:solidFill>
                <a:latin typeface="Arial"/>
                <a:ea typeface="Arial"/>
                <a:cs typeface="Arial"/>
                <a:sym typeface="Arial"/>
              </a:defRPr>
            </a:lvl6pPr>
            <a:lvl7pPr marL="0" marR="0" lvl="6" indent="0" algn="r">
              <a:spcBef>
                <a:spcPct val="0"/>
              </a:spcBef>
              <a:spcAft>
                <a:spcPct val="0"/>
              </a:spcAft>
              <a:buNone/>
              <a:defRPr sz="1400">
                <a:solidFill>
                  <a:schemeClr val="dk1"/>
                </a:solidFill>
                <a:latin typeface="Arial"/>
                <a:ea typeface="Arial"/>
                <a:cs typeface="Arial"/>
                <a:sym typeface="Arial"/>
              </a:defRPr>
            </a:lvl7pPr>
            <a:lvl8pPr marL="0" marR="0" lvl="7" indent="0" algn="r">
              <a:spcBef>
                <a:spcPct val="0"/>
              </a:spcBef>
              <a:spcAft>
                <a:spcPct val="0"/>
              </a:spcAft>
              <a:buNone/>
              <a:defRPr sz="1400">
                <a:solidFill>
                  <a:schemeClr val="dk1"/>
                </a:solidFill>
                <a:latin typeface="Arial"/>
                <a:ea typeface="Arial"/>
                <a:cs typeface="Arial"/>
                <a:sym typeface="Arial"/>
              </a:defRPr>
            </a:lvl8pPr>
            <a:lvl9pPr marL="0" marR="0" lvl="8" indent="0" algn="r">
              <a:spcBef>
                <a:spcPct val="0"/>
              </a:spcBef>
              <a:spcAft>
                <a:spcPct val="0"/>
              </a:spcAft>
              <a:buNone/>
              <a:defRPr sz="1400">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Content with Caption" type="objTx">
  <p:cSld name="OBJECT_WITH_CAPTION_TEXT">
    <p:spTree>
      <p:nvGrpSpPr>
        <p:cNvPr id="52" name="Shape 52"/>
        <p:cNvGrpSpPr/>
        <p:nvPr/>
      </p:nvGrpSpPr>
      <p:grpSpPr>
        <a:xfrm>
          <a:off x="0" y="0"/>
          <a:ext cx="0" cy="0"/>
        </a:xfrm>
      </p:grpSpPr>
      <p:sp>
        <p:nvSpPr>
          <p:cNvPr id="53" name="Google Shape;53;p94"/>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ct val="0"/>
              </a:spcBef>
              <a:spcAft>
                <a:spcPct val="0"/>
              </a:spcAft>
              <a:buSzPts val="1400"/>
              <a:buNone/>
              <a:defRPr sz="2000" b="1"/>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p:txBody>
      </p:sp>
      <p:sp>
        <p:nvSpPr>
          <p:cNvPr id="54" name="Google Shape;54;p94"/>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ct val="0"/>
              </a:spcAft>
              <a:buClr>
                <a:schemeClr val="dk1"/>
              </a:buClr>
              <a:buSzPts val="3200"/>
              <a:buFont typeface="Arial"/>
              <a:buChar char="•"/>
              <a:defRPr sz="3200"/>
            </a:lvl1pPr>
            <a:lvl2pPr marL="914400" lvl="1" indent="-406400" algn="l">
              <a:spcBef>
                <a:spcPts val="560"/>
              </a:spcBef>
              <a:spcAft>
                <a:spcPct val="0"/>
              </a:spcAft>
              <a:buClr>
                <a:schemeClr val="dk1"/>
              </a:buClr>
              <a:buSzPts val="2800"/>
              <a:buFont typeface="Arial"/>
              <a:buChar char="–"/>
              <a:defRPr sz="2800"/>
            </a:lvl2pPr>
            <a:lvl3pPr marL="1371600" lvl="2" indent="-381000" algn="l">
              <a:spcBef>
                <a:spcPts val="480"/>
              </a:spcBef>
              <a:spcAft>
                <a:spcPct val="0"/>
              </a:spcAft>
              <a:buClr>
                <a:schemeClr val="dk1"/>
              </a:buClr>
              <a:buSzPts val="2400"/>
              <a:buFont typeface="Arial"/>
              <a:buChar char="•"/>
              <a:defRPr sz="2400"/>
            </a:lvl3pPr>
            <a:lvl4pPr marL="1828800" lvl="3" indent="-355600" algn="l">
              <a:spcBef>
                <a:spcPts val="400"/>
              </a:spcBef>
              <a:spcAft>
                <a:spcPct val="0"/>
              </a:spcAft>
              <a:buClr>
                <a:schemeClr val="dk1"/>
              </a:buClr>
              <a:buSzPts val="2000"/>
              <a:buFont typeface="Arial"/>
              <a:buChar char="–"/>
              <a:defRPr sz="2000"/>
            </a:lvl4pPr>
            <a:lvl5pPr marL="2286000" lvl="4" indent="-355600" algn="l">
              <a:spcBef>
                <a:spcPts val="400"/>
              </a:spcBef>
              <a:spcAft>
                <a:spcPct val="0"/>
              </a:spcAft>
              <a:buClr>
                <a:schemeClr val="dk1"/>
              </a:buClr>
              <a:buSzPts val="2000"/>
              <a:buFont typeface="Arial"/>
              <a:buChar char="»"/>
              <a:defRPr sz="2000"/>
            </a:lvl5pPr>
            <a:lvl6pPr marL="2743200" lvl="5" indent="-355600" algn="l">
              <a:spcBef>
                <a:spcPts val="400"/>
              </a:spcBef>
              <a:spcAft>
                <a:spcPct val="0"/>
              </a:spcAft>
              <a:buClr>
                <a:schemeClr val="dk1"/>
              </a:buClr>
              <a:buSzPts val="2000"/>
              <a:buFont typeface="Arial"/>
              <a:buChar char="»"/>
              <a:defRPr sz="2000"/>
            </a:lvl6pPr>
            <a:lvl7pPr marL="3200400" lvl="6" indent="-355600" algn="l">
              <a:spcBef>
                <a:spcPts val="400"/>
              </a:spcBef>
              <a:spcAft>
                <a:spcPct val="0"/>
              </a:spcAft>
              <a:buClr>
                <a:schemeClr val="dk1"/>
              </a:buClr>
              <a:buSzPts val="2000"/>
              <a:buFont typeface="Arial"/>
              <a:buChar char="»"/>
              <a:defRPr sz="2000"/>
            </a:lvl7pPr>
            <a:lvl8pPr marL="3657600" lvl="7" indent="-355600" algn="l">
              <a:spcBef>
                <a:spcPts val="400"/>
              </a:spcBef>
              <a:spcAft>
                <a:spcPct val="0"/>
              </a:spcAft>
              <a:buClr>
                <a:schemeClr val="dk1"/>
              </a:buClr>
              <a:buSzPts val="2000"/>
              <a:buFont typeface="Arial"/>
              <a:buChar char="»"/>
              <a:defRPr sz="2000"/>
            </a:lvl8pPr>
            <a:lvl9pPr marL="4114800" lvl="8" indent="-355600" algn="l">
              <a:spcBef>
                <a:spcPts val="400"/>
              </a:spcBef>
              <a:spcAft>
                <a:spcPct val="0"/>
              </a:spcAft>
              <a:buClr>
                <a:schemeClr val="dk1"/>
              </a:buClr>
              <a:buSzPts val="2000"/>
              <a:buFont typeface="Arial"/>
              <a:buChar char="»"/>
              <a:defRPr sz="2000"/>
            </a:lvl9pPr>
          </a:lstStyle>
          <a:p/>
        </p:txBody>
      </p:sp>
      <p:sp>
        <p:nvSpPr>
          <p:cNvPr id="55" name="Google Shape;55;p94"/>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ct val="0"/>
              </a:spcAft>
              <a:buClr>
                <a:schemeClr val="dk1"/>
              </a:buClr>
              <a:buSzPts val="1400"/>
              <a:buFont typeface="Arial"/>
              <a:buNone/>
              <a:defRPr sz="1400"/>
            </a:lvl1pPr>
            <a:lvl2pPr marL="914400" lvl="1" indent="-228600" algn="l">
              <a:spcBef>
                <a:spcPts val="240"/>
              </a:spcBef>
              <a:spcAft>
                <a:spcPct val="0"/>
              </a:spcAft>
              <a:buClr>
                <a:schemeClr val="dk1"/>
              </a:buClr>
              <a:buSzPts val="1200"/>
              <a:buFont typeface="Arial"/>
              <a:buNone/>
              <a:defRPr sz="1200"/>
            </a:lvl2pPr>
            <a:lvl3pPr marL="1371600" lvl="2" indent="-228600" algn="l">
              <a:spcBef>
                <a:spcPts val="200"/>
              </a:spcBef>
              <a:spcAft>
                <a:spcPct val="0"/>
              </a:spcAft>
              <a:buClr>
                <a:schemeClr val="dk1"/>
              </a:buClr>
              <a:buSzPts val="1000"/>
              <a:buFont typeface="Arial"/>
              <a:buNone/>
              <a:defRPr sz="1000"/>
            </a:lvl3pPr>
            <a:lvl4pPr marL="1828800" lvl="3" indent="-228600" algn="l">
              <a:spcBef>
                <a:spcPts val="180"/>
              </a:spcBef>
              <a:spcAft>
                <a:spcPct val="0"/>
              </a:spcAft>
              <a:buClr>
                <a:schemeClr val="dk1"/>
              </a:buClr>
              <a:buSzPts val="900"/>
              <a:buFont typeface="Arial"/>
              <a:buNone/>
              <a:defRPr sz="900"/>
            </a:lvl4pPr>
            <a:lvl5pPr marL="2286000" lvl="4" indent="-228600" algn="l">
              <a:spcBef>
                <a:spcPts val="180"/>
              </a:spcBef>
              <a:spcAft>
                <a:spcPct val="0"/>
              </a:spcAft>
              <a:buClr>
                <a:schemeClr val="dk1"/>
              </a:buClr>
              <a:buSzPts val="900"/>
              <a:buFont typeface="Arial"/>
              <a:buNone/>
              <a:defRPr sz="900"/>
            </a:lvl5pPr>
            <a:lvl6pPr marL="2743200" lvl="5" indent="-228600" algn="l">
              <a:spcBef>
                <a:spcPts val="180"/>
              </a:spcBef>
              <a:spcAft>
                <a:spcPct val="0"/>
              </a:spcAft>
              <a:buClr>
                <a:schemeClr val="dk1"/>
              </a:buClr>
              <a:buSzPts val="900"/>
              <a:buFont typeface="Arial"/>
              <a:buNone/>
              <a:defRPr sz="900"/>
            </a:lvl6pPr>
            <a:lvl7pPr marL="3200400" lvl="6" indent="-228600" algn="l">
              <a:spcBef>
                <a:spcPts val="180"/>
              </a:spcBef>
              <a:spcAft>
                <a:spcPct val="0"/>
              </a:spcAft>
              <a:buClr>
                <a:schemeClr val="dk1"/>
              </a:buClr>
              <a:buSzPts val="900"/>
              <a:buFont typeface="Arial"/>
              <a:buNone/>
              <a:defRPr sz="900"/>
            </a:lvl7pPr>
            <a:lvl8pPr marL="3657600" lvl="7" indent="-228600" algn="l">
              <a:spcBef>
                <a:spcPts val="180"/>
              </a:spcBef>
              <a:spcAft>
                <a:spcPct val="0"/>
              </a:spcAft>
              <a:buClr>
                <a:schemeClr val="dk1"/>
              </a:buClr>
              <a:buSzPts val="900"/>
              <a:buFont typeface="Arial"/>
              <a:buNone/>
              <a:defRPr sz="900"/>
            </a:lvl8pPr>
            <a:lvl9pPr marL="4114800" lvl="8" indent="-228600" algn="l">
              <a:spcBef>
                <a:spcPts val="180"/>
              </a:spcBef>
              <a:spcAft>
                <a:spcPct val="0"/>
              </a:spcAft>
              <a:buClr>
                <a:schemeClr val="dk1"/>
              </a:buClr>
              <a:buSzPts val="900"/>
              <a:buFont typeface="Arial"/>
              <a:buNone/>
              <a:defRPr sz="900"/>
            </a:lvl9pPr>
          </a:lstStyle>
          <a:p/>
        </p:txBody>
      </p:sp>
      <p:sp>
        <p:nvSpPr>
          <p:cNvPr id="56" name="Google Shape;56;p94"/>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7" name="Google Shape;57;p94"/>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a:solidFill>
                  <a:schemeClr val="dk1"/>
                </a:solidFill>
                <a:latin typeface="Arial"/>
                <a:ea typeface="Arial"/>
                <a:cs typeface="Arial"/>
                <a:sym typeface="Arial"/>
              </a:defRPr>
            </a:lvl1pPr>
            <a:lvl2pPr marL="0" marR="0" lvl="1" indent="0" algn="r">
              <a:spcBef>
                <a:spcPct val="0"/>
              </a:spcBef>
              <a:spcAft>
                <a:spcPct val="0"/>
              </a:spcAft>
              <a:buNone/>
              <a:defRPr sz="1400">
                <a:solidFill>
                  <a:schemeClr val="dk1"/>
                </a:solidFill>
                <a:latin typeface="Arial"/>
                <a:ea typeface="Arial"/>
                <a:cs typeface="Arial"/>
                <a:sym typeface="Arial"/>
              </a:defRPr>
            </a:lvl2pPr>
            <a:lvl3pPr marL="0" marR="0" lvl="2" indent="0" algn="r">
              <a:spcBef>
                <a:spcPct val="0"/>
              </a:spcBef>
              <a:spcAft>
                <a:spcPct val="0"/>
              </a:spcAft>
              <a:buNone/>
              <a:defRPr sz="1400">
                <a:solidFill>
                  <a:schemeClr val="dk1"/>
                </a:solidFill>
                <a:latin typeface="Arial"/>
                <a:ea typeface="Arial"/>
                <a:cs typeface="Arial"/>
                <a:sym typeface="Arial"/>
              </a:defRPr>
            </a:lvl3pPr>
            <a:lvl4pPr marL="0" marR="0" lvl="3" indent="0" algn="r">
              <a:spcBef>
                <a:spcPct val="0"/>
              </a:spcBef>
              <a:spcAft>
                <a:spcPct val="0"/>
              </a:spcAft>
              <a:buNone/>
              <a:defRPr sz="1400">
                <a:solidFill>
                  <a:schemeClr val="dk1"/>
                </a:solidFill>
                <a:latin typeface="Arial"/>
                <a:ea typeface="Arial"/>
                <a:cs typeface="Arial"/>
                <a:sym typeface="Arial"/>
              </a:defRPr>
            </a:lvl4pPr>
            <a:lvl5pPr marL="0" marR="0" lvl="4" indent="0" algn="r">
              <a:spcBef>
                <a:spcPct val="0"/>
              </a:spcBef>
              <a:spcAft>
                <a:spcPct val="0"/>
              </a:spcAft>
              <a:buNone/>
              <a:defRPr sz="1400">
                <a:solidFill>
                  <a:schemeClr val="dk1"/>
                </a:solidFill>
                <a:latin typeface="Arial"/>
                <a:ea typeface="Arial"/>
                <a:cs typeface="Arial"/>
                <a:sym typeface="Arial"/>
              </a:defRPr>
            </a:lvl5pPr>
            <a:lvl6pPr marL="0" marR="0" lvl="5" indent="0" algn="r">
              <a:spcBef>
                <a:spcPct val="0"/>
              </a:spcBef>
              <a:spcAft>
                <a:spcPct val="0"/>
              </a:spcAft>
              <a:buNone/>
              <a:defRPr sz="1400">
                <a:solidFill>
                  <a:schemeClr val="dk1"/>
                </a:solidFill>
                <a:latin typeface="Arial"/>
                <a:ea typeface="Arial"/>
                <a:cs typeface="Arial"/>
                <a:sym typeface="Arial"/>
              </a:defRPr>
            </a:lvl6pPr>
            <a:lvl7pPr marL="0" marR="0" lvl="6" indent="0" algn="r">
              <a:spcBef>
                <a:spcPct val="0"/>
              </a:spcBef>
              <a:spcAft>
                <a:spcPct val="0"/>
              </a:spcAft>
              <a:buNone/>
              <a:defRPr sz="1400">
                <a:solidFill>
                  <a:schemeClr val="dk1"/>
                </a:solidFill>
                <a:latin typeface="Arial"/>
                <a:ea typeface="Arial"/>
                <a:cs typeface="Arial"/>
                <a:sym typeface="Arial"/>
              </a:defRPr>
            </a:lvl7pPr>
            <a:lvl8pPr marL="0" marR="0" lvl="7" indent="0" algn="r">
              <a:spcBef>
                <a:spcPct val="0"/>
              </a:spcBef>
              <a:spcAft>
                <a:spcPct val="0"/>
              </a:spcAft>
              <a:buNone/>
              <a:defRPr sz="1400">
                <a:solidFill>
                  <a:schemeClr val="dk1"/>
                </a:solidFill>
                <a:latin typeface="Arial"/>
                <a:ea typeface="Arial"/>
                <a:cs typeface="Arial"/>
                <a:sym typeface="Arial"/>
              </a:defRPr>
            </a:lvl8pPr>
            <a:lvl9pPr marL="0" marR="0" lvl="8" indent="0" algn="r">
              <a:spcBef>
                <a:spcPct val="0"/>
              </a:spcBef>
              <a:spcAft>
                <a:spcPct val="0"/>
              </a:spcAft>
              <a:buNone/>
              <a:defRPr sz="1400">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331338EE-D2B2-4BD9-A537-0B2704612A7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Picture with Caption" type="picTx">
  <p:cSld name="PICTURE_WITH_CAPTION_TEXT">
    <p:spTree>
      <p:nvGrpSpPr>
        <p:cNvPr id="58" name="Shape 58"/>
        <p:cNvGrpSpPr/>
        <p:nvPr/>
      </p:nvGrpSpPr>
      <p:grpSpPr>
        <a:xfrm>
          <a:off x="0" y="0"/>
          <a:ext cx="0" cy="0"/>
        </a:xfrm>
      </p:grpSpPr>
      <p:sp>
        <p:nvSpPr>
          <p:cNvPr id="59" name="Google Shape;59;p95"/>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ct val="0"/>
              </a:spcBef>
              <a:spcAft>
                <a:spcPct val="0"/>
              </a:spcAft>
              <a:buSzPts val="1400"/>
              <a:buNone/>
              <a:defRPr sz="2000" b="1"/>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p:txBody>
      </p:sp>
      <p:sp>
        <p:nvSpPr>
          <p:cNvPr id="60" name="Google Shape;60;p95"/>
          <p:cNvSpPr/>
          <p:nvPr>
            <p:ph type="pic" idx="2"/>
          </p:nvPr>
        </p:nvSpPr>
        <p:spPr>
          <a:xfrm>
            <a:off x="1792288" y="612775"/>
            <a:ext cx="5486400" cy="4114800"/>
          </a:xfrm>
          <a:prstGeom prst="rect">
            <a:avLst/>
          </a:prstGeom>
          <a:noFill/>
          <a:ln>
            <a:noFill/>
          </a:ln>
        </p:spPr>
        <p:txBody>
          <a:bodyPr/>
          <a:lstStyle/>
          <a:p/>
        </p:txBody>
      </p:sp>
      <p:sp>
        <p:nvSpPr>
          <p:cNvPr id="61" name="Google Shape;61;p95"/>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ct val="0"/>
              </a:spcAft>
              <a:buClr>
                <a:schemeClr val="dk1"/>
              </a:buClr>
              <a:buSzPts val="1400"/>
              <a:buFont typeface="Arial"/>
              <a:buNone/>
              <a:defRPr sz="1400"/>
            </a:lvl1pPr>
            <a:lvl2pPr marL="914400" lvl="1" indent="-228600" algn="l">
              <a:spcBef>
                <a:spcPts val="240"/>
              </a:spcBef>
              <a:spcAft>
                <a:spcPct val="0"/>
              </a:spcAft>
              <a:buClr>
                <a:schemeClr val="dk1"/>
              </a:buClr>
              <a:buSzPts val="1200"/>
              <a:buFont typeface="Arial"/>
              <a:buNone/>
              <a:defRPr sz="1200"/>
            </a:lvl2pPr>
            <a:lvl3pPr marL="1371600" lvl="2" indent="-228600" algn="l">
              <a:spcBef>
                <a:spcPts val="200"/>
              </a:spcBef>
              <a:spcAft>
                <a:spcPct val="0"/>
              </a:spcAft>
              <a:buClr>
                <a:schemeClr val="dk1"/>
              </a:buClr>
              <a:buSzPts val="1000"/>
              <a:buFont typeface="Arial"/>
              <a:buNone/>
              <a:defRPr sz="1000"/>
            </a:lvl3pPr>
            <a:lvl4pPr marL="1828800" lvl="3" indent="-228600" algn="l">
              <a:spcBef>
                <a:spcPts val="180"/>
              </a:spcBef>
              <a:spcAft>
                <a:spcPct val="0"/>
              </a:spcAft>
              <a:buClr>
                <a:schemeClr val="dk1"/>
              </a:buClr>
              <a:buSzPts val="900"/>
              <a:buFont typeface="Arial"/>
              <a:buNone/>
              <a:defRPr sz="900"/>
            </a:lvl4pPr>
            <a:lvl5pPr marL="2286000" lvl="4" indent="-228600" algn="l">
              <a:spcBef>
                <a:spcPts val="180"/>
              </a:spcBef>
              <a:spcAft>
                <a:spcPct val="0"/>
              </a:spcAft>
              <a:buClr>
                <a:schemeClr val="dk1"/>
              </a:buClr>
              <a:buSzPts val="900"/>
              <a:buFont typeface="Arial"/>
              <a:buNone/>
              <a:defRPr sz="900"/>
            </a:lvl5pPr>
            <a:lvl6pPr marL="2743200" lvl="5" indent="-228600" algn="l">
              <a:spcBef>
                <a:spcPts val="180"/>
              </a:spcBef>
              <a:spcAft>
                <a:spcPct val="0"/>
              </a:spcAft>
              <a:buClr>
                <a:schemeClr val="dk1"/>
              </a:buClr>
              <a:buSzPts val="900"/>
              <a:buFont typeface="Arial"/>
              <a:buNone/>
              <a:defRPr sz="900"/>
            </a:lvl6pPr>
            <a:lvl7pPr marL="3200400" lvl="6" indent="-228600" algn="l">
              <a:spcBef>
                <a:spcPts val="180"/>
              </a:spcBef>
              <a:spcAft>
                <a:spcPct val="0"/>
              </a:spcAft>
              <a:buClr>
                <a:schemeClr val="dk1"/>
              </a:buClr>
              <a:buSzPts val="900"/>
              <a:buFont typeface="Arial"/>
              <a:buNone/>
              <a:defRPr sz="900"/>
            </a:lvl7pPr>
            <a:lvl8pPr marL="3657600" lvl="7" indent="-228600" algn="l">
              <a:spcBef>
                <a:spcPts val="180"/>
              </a:spcBef>
              <a:spcAft>
                <a:spcPct val="0"/>
              </a:spcAft>
              <a:buClr>
                <a:schemeClr val="dk1"/>
              </a:buClr>
              <a:buSzPts val="900"/>
              <a:buFont typeface="Arial"/>
              <a:buNone/>
              <a:defRPr sz="900"/>
            </a:lvl8pPr>
            <a:lvl9pPr marL="4114800" lvl="8" indent="-228600" algn="l">
              <a:spcBef>
                <a:spcPts val="180"/>
              </a:spcBef>
              <a:spcAft>
                <a:spcPct val="0"/>
              </a:spcAft>
              <a:buClr>
                <a:schemeClr val="dk1"/>
              </a:buClr>
              <a:buSzPts val="900"/>
              <a:buFont typeface="Arial"/>
              <a:buNone/>
              <a:defRPr sz="900"/>
            </a:lvl9pPr>
          </a:lstStyle>
          <a:p/>
        </p:txBody>
      </p:sp>
      <p:sp>
        <p:nvSpPr>
          <p:cNvPr id="62" name="Google Shape;62;p95"/>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3" name="Google Shape;63;p95"/>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a:solidFill>
                  <a:schemeClr val="dk1"/>
                </a:solidFill>
                <a:latin typeface="Arial"/>
                <a:ea typeface="Arial"/>
                <a:cs typeface="Arial"/>
                <a:sym typeface="Arial"/>
              </a:defRPr>
            </a:lvl1pPr>
            <a:lvl2pPr marL="0" marR="0" lvl="1" indent="0" algn="r">
              <a:spcBef>
                <a:spcPct val="0"/>
              </a:spcBef>
              <a:spcAft>
                <a:spcPct val="0"/>
              </a:spcAft>
              <a:buNone/>
              <a:defRPr sz="1400">
                <a:solidFill>
                  <a:schemeClr val="dk1"/>
                </a:solidFill>
                <a:latin typeface="Arial"/>
                <a:ea typeface="Arial"/>
                <a:cs typeface="Arial"/>
                <a:sym typeface="Arial"/>
              </a:defRPr>
            </a:lvl2pPr>
            <a:lvl3pPr marL="0" marR="0" lvl="2" indent="0" algn="r">
              <a:spcBef>
                <a:spcPct val="0"/>
              </a:spcBef>
              <a:spcAft>
                <a:spcPct val="0"/>
              </a:spcAft>
              <a:buNone/>
              <a:defRPr sz="1400">
                <a:solidFill>
                  <a:schemeClr val="dk1"/>
                </a:solidFill>
                <a:latin typeface="Arial"/>
                <a:ea typeface="Arial"/>
                <a:cs typeface="Arial"/>
                <a:sym typeface="Arial"/>
              </a:defRPr>
            </a:lvl3pPr>
            <a:lvl4pPr marL="0" marR="0" lvl="3" indent="0" algn="r">
              <a:spcBef>
                <a:spcPct val="0"/>
              </a:spcBef>
              <a:spcAft>
                <a:spcPct val="0"/>
              </a:spcAft>
              <a:buNone/>
              <a:defRPr sz="1400">
                <a:solidFill>
                  <a:schemeClr val="dk1"/>
                </a:solidFill>
                <a:latin typeface="Arial"/>
                <a:ea typeface="Arial"/>
                <a:cs typeface="Arial"/>
                <a:sym typeface="Arial"/>
              </a:defRPr>
            </a:lvl4pPr>
            <a:lvl5pPr marL="0" marR="0" lvl="4" indent="0" algn="r">
              <a:spcBef>
                <a:spcPct val="0"/>
              </a:spcBef>
              <a:spcAft>
                <a:spcPct val="0"/>
              </a:spcAft>
              <a:buNone/>
              <a:defRPr sz="1400">
                <a:solidFill>
                  <a:schemeClr val="dk1"/>
                </a:solidFill>
                <a:latin typeface="Arial"/>
                <a:ea typeface="Arial"/>
                <a:cs typeface="Arial"/>
                <a:sym typeface="Arial"/>
              </a:defRPr>
            </a:lvl5pPr>
            <a:lvl6pPr marL="0" marR="0" lvl="5" indent="0" algn="r">
              <a:spcBef>
                <a:spcPct val="0"/>
              </a:spcBef>
              <a:spcAft>
                <a:spcPct val="0"/>
              </a:spcAft>
              <a:buNone/>
              <a:defRPr sz="1400">
                <a:solidFill>
                  <a:schemeClr val="dk1"/>
                </a:solidFill>
                <a:latin typeface="Arial"/>
                <a:ea typeface="Arial"/>
                <a:cs typeface="Arial"/>
                <a:sym typeface="Arial"/>
              </a:defRPr>
            </a:lvl6pPr>
            <a:lvl7pPr marL="0" marR="0" lvl="6" indent="0" algn="r">
              <a:spcBef>
                <a:spcPct val="0"/>
              </a:spcBef>
              <a:spcAft>
                <a:spcPct val="0"/>
              </a:spcAft>
              <a:buNone/>
              <a:defRPr sz="1400">
                <a:solidFill>
                  <a:schemeClr val="dk1"/>
                </a:solidFill>
                <a:latin typeface="Arial"/>
                <a:ea typeface="Arial"/>
                <a:cs typeface="Arial"/>
                <a:sym typeface="Arial"/>
              </a:defRPr>
            </a:lvl7pPr>
            <a:lvl8pPr marL="0" marR="0" lvl="7" indent="0" algn="r">
              <a:spcBef>
                <a:spcPct val="0"/>
              </a:spcBef>
              <a:spcAft>
                <a:spcPct val="0"/>
              </a:spcAft>
              <a:buNone/>
              <a:defRPr sz="1400">
                <a:solidFill>
                  <a:schemeClr val="dk1"/>
                </a:solidFill>
                <a:latin typeface="Arial"/>
                <a:ea typeface="Arial"/>
                <a:cs typeface="Arial"/>
                <a:sym typeface="Arial"/>
              </a:defRPr>
            </a:lvl8pPr>
            <a:lvl9pPr marL="0" marR="0" lvl="8" indent="0" algn="r">
              <a:spcBef>
                <a:spcPct val="0"/>
              </a:spcBef>
              <a:spcAft>
                <a:spcPct val="0"/>
              </a:spcAft>
              <a:buNone/>
              <a:defRPr sz="1400">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Vertical Text" type="vertTx">
  <p:cSld name="VERTICAL_TEXT">
    <p:spTree>
      <p:nvGrpSpPr>
        <p:cNvPr id="64" name="Shape 64"/>
        <p:cNvGrpSpPr/>
        <p:nvPr/>
      </p:nvGrpSpPr>
      <p:grpSpPr>
        <a:xfrm>
          <a:off x="0" y="0"/>
          <a:ext cx="0" cy="0"/>
        </a:xfrm>
      </p:grpSpPr>
      <p:sp>
        <p:nvSpPr>
          <p:cNvPr id="65" name="Google Shape;65;p96"/>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p:txBody>
      </p:sp>
      <p:sp>
        <p:nvSpPr>
          <p:cNvPr id="66" name="Google Shape;66;p96"/>
          <p:cNvSpPr txBox="1"/>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67" name="Google Shape;67;p96"/>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8" name="Google Shape;68;p96"/>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a:solidFill>
                  <a:schemeClr val="dk1"/>
                </a:solidFill>
                <a:latin typeface="Arial"/>
                <a:ea typeface="Arial"/>
                <a:cs typeface="Arial"/>
                <a:sym typeface="Arial"/>
              </a:defRPr>
            </a:lvl1pPr>
            <a:lvl2pPr marL="0" marR="0" lvl="1" indent="0" algn="r">
              <a:spcBef>
                <a:spcPct val="0"/>
              </a:spcBef>
              <a:spcAft>
                <a:spcPct val="0"/>
              </a:spcAft>
              <a:buNone/>
              <a:defRPr sz="1400">
                <a:solidFill>
                  <a:schemeClr val="dk1"/>
                </a:solidFill>
                <a:latin typeface="Arial"/>
                <a:ea typeface="Arial"/>
                <a:cs typeface="Arial"/>
                <a:sym typeface="Arial"/>
              </a:defRPr>
            </a:lvl2pPr>
            <a:lvl3pPr marL="0" marR="0" lvl="2" indent="0" algn="r">
              <a:spcBef>
                <a:spcPct val="0"/>
              </a:spcBef>
              <a:spcAft>
                <a:spcPct val="0"/>
              </a:spcAft>
              <a:buNone/>
              <a:defRPr sz="1400">
                <a:solidFill>
                  <a:schemeClr val="dk1"/>
                </a:solidFill>
                <a:latin typeface="Arial"/>
                <a:ea typeface="Arial"/>
                <a:cs typeface="Arial"/>
                <a:sym typeface="Arial"/>
              </a:defRPr>
            </a:lvl3pPr>
            <a:lvl4pPr marL="0" marR="0" lvl="3" indent="0" algn="r">
              <a:spcBef>
                <a:spcPct val="0"/>
              </a:spcBef>
              <a:spcAft>
                <a:spcPct val="0"/>
              </a:spcAft>
              <a:buNone/>
              <a:defRPr sz="1400">
                <a:solidFill>
                  <a:schemeClr val="dk1"/>
                </a:solidFill>
                <a:latin typeface="Arial"/>
                <a:ea typeface="Arial"/>
                <a:cs typeface="Arial"/>
                <a:sym typeface="Arial"/>
              </a:defRPr>
            </a:lvl4pPr>
            <a:lvl5pPr marL="0" marR="0" lvl="4" indent="0" algn="r">
              <a:spcBef>
                <a:spcPct val="0"/>
              </a:spcBef>
              <a:spcAft>
                <a:spcPct val="0"/>
              </a:spcAft>
              <a:buNone/>
              <a:defRPr sz="1400">
                <a:solidFill>
                  <a:schemeClr val="dk1"/>
                </a:solidFill>
                <a:latin typeface="Arial"/>
                <a:ea typeface="Arial"/>
                <a:cs typeface="Arial"/>
                <a:sym typeface="Arial"/>
              </a:defRPr>
            </a:lvl5pPr>
            <a:lvl6pPr marL="0" marR="0" lvl="5" indent="0" algn="r">
              <a:spcBef>
                <a:spcPct val="0"/>
              </a:spcBef>
              <a:spcAft>
                <a:spcPct val="0"/>
              </a:spcAft>
              <a:buNone/>
              <a:defRPr sz="1400">
                <a:solidFill>
                  <a:schemeClr val="dk1"/>
                </a:solidFill>
                <a:latin typeface="Arial"/>
                <a:ea typeface="Arial"/>
                <a:cs typeface="Arial"/>
                <a:sym typeface="Arial"/>
              </a:defRPr>
            </a:lvl6pPr>
            <a:lvl7pPr marL="0" marR="0" lvl="6" indent="0" algn="r">
              <a:spcBef>
                <a:spcPct val="0"/>
              </a:spcBef>
              <a:spcAft>
                <a:spcPct val="0"/>
              </a:spcAft>
              <a:buNone/>
              <a:defRPr sz="1400">
                <a:solidFill>
                  <a:schemeClr val="dk1"/>
                </a:solidFill>
                <a:latin typeface="Arial"/>
                <a:ea typeface="Arial"/>
                <a:cs typeface="Arial"/>
                <a:sym typeface="Arial"/>
              </a:defRPr>
            </a:lvl7pPr>
            <a:lvl8pPr marL="0" marR="0" lvl="7" indent="0" algn="r">
              <a:spcBef>
                <a:spcPct val="0"/>
              </a:spcBef>
              <a:spcAft>
                <a:spcPct val="0"/>
              </a:spcAft>
              <a:buNone/>
              <a:defRPr sz="1400">
                <a:solidFill>
                  <a:schemeClr val="dk1"/>
                </a:solidFill>
                <a:latin typeface="Arial"/>
                <a:ea typeface="Arial"/>
                <a:cs typeface="Arial"/>
                <a:sym typeface="Arial"/>
              </a:defRPr>
            </a:lvl8pPr>
            <a:lvl9pPr marL="0" marR="0" lvl="8" indent="0" algn="r">
              <a:spcBef>
                <a:spcPct val="0"/>
              </a:spcBef>
              <a:spcAft>
                <a:spcPct val="0"/>
              </a:spcAft>
              <a:buNone/>
              <a:defRPr sz="1400">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Vertical Title and Text" type="vertTitleAndTx">
  <p:cSld name="VERTICAL_TITLE_AND_VERTICAL_TEXT">
    <p:spTree>
      <p:nvGrpSpPr>
        <p:cNvPr id="69" name="Shape 69"/>
        <p:cNvGrpSpPr/>
        <p:nvPr/>
      </p:nvGrpSpPr>
      <p:grpSpPr>
        <a:xfrm>
          <a:off x="0" y="0"/>
          <a:ext cx="0" cy="0"/>
        </a:xfrm>
      </p:grpSpPr>
      <p:sp>
        <p:nvSpPr>
          <p:cNvPr id="70" name="Google Shape;70;p97"/>
          <p:cNvSpPr txBox="1"/>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p:txBody>
      </p:sp>
      <p:sp>
        <p:nvSpPr>
          <p:cNvPr id="71" name="Google Shape;71;p97"/>
          <p:cNvSpPr txBox="1"/>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2" name="Google Shape;72;p97"/>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3" name="Google Shape;73;p97"/>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ct val="0"/>
              </a:spcBef>
              <a:spcAft>
                <a:spcPct val="0"/>
              </a:spcAft>
              <a:buNone/>
              <a:defRPr sz="1400">
                <a:solidFill>
                  <a:schemeClr val="dk1"/>
                </a:solidFill>
                <a:latin typeface="Arial"/>
                <a:ea typeface="Arial"/>
                <a:cs typeface="Arial"/>
                <a:sym typeface="Arial"/>
              </a:defRPr>
            </a:lvl1pPr>
            <a:lvl2pPr marL="0" marR="0" lvl="1" indent="0" algn="r">
              <a:spcBef>
                <a:spcPct val="0"/>
              </a:spcBef>
              <a:spcAft>
                <a:spcPct val="0"/>
              </a:spcAft>
              <a:buNone/>
              <a:defRPr sz="1400">
                <a:solidFill>
                  <a:schemeClr val="dk1"/>
                </a:solidFill>
                <a:latin typeface="Arial"/>
                <a:ea typeface="Arial"/>
                <a:cs typeface="Arial"/>
                <a:sym typeface="Arial"/>
              </a:defRPr>
            </a:lvl2pPr>
            <a:lvl3pPr marL="0" marR="0" lvl="2" indent="0" algn="r">
              <a:spcBef>
                <a:spcPct val="0"/>
              </a:spcBef>
              <a:spcAft>
                <a:spcPct val="0"/>
              </a:spcAft>
              <a:buNone/>
              <a:defRPr sz="1400">
                <a:solidFill>
                  <a:schemeClr val="dk1"/>
                </a:solidFill>
                <a:latin typeface="Arial"/>
                <a:ea typeface="Arial"/>
                <a:cs typeface="Arial"/>
                <a:sym typeface="Arial"/>
              </a:defRPr>
            </a:lvl3pPr>
            <a:lvl4pPr marL="0" marR="0" lvl="3" indent="0" algn="r">
              <a:spcBef>
                <a:spcPct val="0"/>
              </a:spcBef>
              <a:spcAft>
                <a:spcPct val="0"/>
              </a:spcAft>
              <a:buNone/>
              <a:defRPr sz="1400">
                <a:solidFill>
                  <a:schemeClr val="dk1"/>
                </a:solidFill>
                <a:latin typeface="Arial"/>
                <a:ea typeface="Arial"/>
                <a:cs typeface="Arial"/>
                <a:sym typeface="Arial"/>
              </a:defRPr>
            </a:lvl4pPr>
            <a:lvl5pPr marL="0" marR="0" lvl="4" indent="0" algn="r">
              <a:spcBef>
                <a:spcPct val="0"/>
              </a:spcBef>
              <a:spcAft>
                <a:spcPct val="0"/>
              </a:spcAft>
              <a:buNone/>
              <a:defRPr sz="1400">
                <a:solidFill>
                  <a:schemeClr val="dk1"/>
                </a:solidFill>
                <a:latin typeface="Arial"/>
                <a:ea typeface="Arial"/>
                <a:cs typeface="Arial"/>
                <a:sym typeface="Arial"/>
              </a:defRPr>
            </a:lvl5pPr>
            <a:lvl6pPr marL="0" marR="0" lvl="5" indent="0" algn="r">
              <a:spcBef>
                <a:spcPct val="0"/>
              </a:spcBef>
              <a:spcAft>
                <a:spcPct val="0"/>
              </a:spcAft>
              <a:buNone/>
              <a:defRPr sz="1400">
                <a:solidFill>
                  <a:schemeClr val="dk1"/>
                </a:solidFill>
                <a:latin typeface="Arial"/>
                <a:ea typeface="Arial"/>
                <a:cs typeface="Arial"/>
                <a:sym typeface="Arial"/>
              </a:defRPr>
            </a:lvl6pPr>
            <a:lvl7pPr marL="0" marR="0" lvl="6" indent="0" algn="r">
              <a:spcBef>
                <a:spcPct val="0"/>
              </a:spcBef>
              <a:spcAft>
                <a:spcPct val="0"/>
              </a:spcAft>
              <a:buNone/>
              <a:defRPr sz="1400">
                <a:solidFill>
                  <a:schemeClr val="dk1"/>
                </a:solidFill>
                <a:latin typeface="Arial"/>
                <a:ea typeface="Arial"/>
                <a:cs typeface="Arial"/>
                <a:sym typeface="Arial"/>
              </a:defRPr>
            </a:lvl7pPr>
            <a:lvl8pPr marL="0" marR="0" lvl="7" indent="0" algn="r">
              <a:spcBef>
                <a:spcPct val="0"/>
              </a:spcBef>
              <a:spcAft>
                <a:spcPct val="0"/>
              </a:spcAft>
              <a:buNone/>
              <a:defRPr sz="1400">
                <a:solidFill>
                  <a:schemeClr val="dk1"/>
                </a:solidFill>
                <a:latin typeface="Arial"/>
                <a:ea typeface="Arial"/>
                <a:cs typeface="Arial"/>
                <a:sym typeface="Arial"/>
              </a:defRPr>
            </a:lvl8pPr>
            <a:lvl9pPr marL="0" marR="0" lvl="8" indent="0" algn="r">
              <a:spcBef>
                <a:spcPct val="0"/>
              </a:spcBef>
              <a:spcAft>
                <a:spcPct val="0"/>
              </a:spcAft>
              <a:buNone/>
              <a:defRPr sz="1400">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B28202B8-9820-4CBF-BF4C-4522A4461660}" type="slidenum">
              <a:rPr lang="en-US" altLang="zh-TW"/>
              <a:pPr>
                <a:defRPr/>
              </a:pPr>
              <a:t>‹#›</a:t>
            </a:fld>
            <a:endParaRPr lang="en-US" altLang="zh-TW"/>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D62445C8-7229-4680-BF62-2E049EFDE087}" type="slidenum">
              <a:rPr lang="en-US" altLang="zh-TW"/>
              <a:pPr>
                <a:defRPr/>
              </a:pPr>
              <a:t>‹#›</a:t>
            </a:fld>
            <a:endParaRPr lang="en-US" altLang="zh-TW"/>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6B99EFA8-FE2C-49FB-B347-464D4B56C9AE}" type="slidenum">
              <a:rPr lang="en-US" altLang="zh-TW"/>
              <a:pPr>
                <a:defRPr/>
              </a:pPr>
              <a:t>‹#›</a:t>
            </a:fld>
            <a:endParaRPr lang="en-US" altLang="zh-TW"/>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p:txBody>
          <a:bodyPr/>
          <a:lstStyle>
            <a:lvl1pPr>
              <a:defRPr/>
            </a:lvl1pPr>
          </a:lstStyle>
          <a:p>
            <a:pPr>
              <a:defRPr/>
            </a:pPr>
            <a:fld id="{8FFD755B-FA32-4FAB-9079-FBA48F66AF1C}" type="slidenum">
              <a:rPr lang="en-US" altLang="zh-TW"/>
              <a:pPr>
                <a:defRPr/>
              </a:pPr>
              <a:t>‹#›</a:t>
            </a:fld>
            <a:endParaRPr lang="en-US" altLang="zh-TW"/>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p:txBody>
          <a:bodyPr/>
          <a:lstStyle>
            <a:lvl1pPr>
              <a:defRPr/>
            </a:lvl1pPr>
          </a:lstStyle>
          <a:p>
            <a:pPr>
              <a:defRPr/>
            </a:pPr>
            <a:fld id="{230F19D2-D633-401B-9C94-D7ECBF7955CF}" type="slidenum">
              <a:rPr lang="en-US" altLang="zh-TW"/>
              <a:pPr>
                <a:defRPr/>
              </a:pPr>
              <a:t>‹#›</a:t>
            </a:fld>
            <a:endParaRPr lang="en-US" altLang="zh-TW"/>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p:txBody>
          <a:bodyPr/>
          <a:lstStyle>
            <a:lvl1pPr>
              <a:defRPr/>
            </a:lvl1pPr>
          </a:lstStyle>
          <a:p>
            <a:pPr>
              <a:defRPr/>
            </a:pPr>
            <a:fld id="{78E659BD-A340-4A9B-B672-7764B74E7820}" type="slidenum">
              <a:rPr lang="en-US" altLang="zh-TW"/>
              <a:pPr>
                <a:defRPr/>
              </a:pPr>
              <a:t>‹#›</a:t>
            </a:fld>
            <a:endParaRPr lang="en-US" altLang="zh-TW"/>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p:txBody>
          <a:bodyPr/>
          <a:lstStyle>
            <a:lvl1pPr>
              <a:defRPr/>
            </a:lvl1pPr>
          </a:lstStyle>
          <a:p>
            <a:pPr>
              <a:defRPr/>
            </a:pPr>
            <a:fld id="{0EDCC547-DEDE-42AD-ADD2-2873FB0AED59}" type="slidenum">
              <a:rPr lang="en-US" altLang="zh-TW"/>
              <a:pPr>
                <a:defRPr/>
              </a:pPr>
              <a:t>‹#›</a:t>
            </a:fld>
            <a:endParaRPr lang="en-US" altLang="zh-TW"/>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4405F9BC-6FBE-44AA-B33A-6DEC8692D9B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p:txBody>
          <a:bodyPr/>
          <a:lstStyle>
            <a:lvl1pPr>
              <a:defRPr/>
            </a:lvl1pPr>
          </a:lstStyle>
          <a:p>
            <a:pPr>
              <a:defRPr/>
            </a:pPr>
            <a:fld id="{C8EDEF46-FE0A-4048-B980-D07FD0D38E21}" type="slidenum">
              <a:rPr lang="en-US" altLang="zh-TW"/>
              <a:pPr>
                <a:defRPr/>
              </a:pPr>
              <a:t>‹#›</a:t>
            </a:fld>
            <a:endParaRPr lang="en-US" altLang="zh-TW"/>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p:txBody>
          <a:bodyPr/>
          <a:lstStyle>
            <a:lvl1pPr>
              <a:defRPr/>
            </a:lvl1pPr>
          </a:lstStyle>
          <a:p>
            <a:pPr>
              <a:defRPr/>
            </a:pPr>
            <a:fld id="{2E4F109E-3E4F-4695-AF0E-AD47164822EF}" type="slidenum">
              <a:rPr lang="en-US" altLang="zh-TW"/>
              <a:pPr>
                <a:defRPr/>
              </a:pPr>
              <a:t>‹#›</a:t>
            </a:fld>
            <a:endParaRPr lang="en-US" altLang="zh-TW"/>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AD968BCB-260B-4374-8DE9-6F84A61F1241}" type="slidenum">
              <a:rPr lang="en-US" altLang="zh-TW"/>
              <a:pPr>
                <a:defRPr/>
              </a:pPr>
              <a:t>‹#›</a:t>
            </a:fld>
            <a:endParaRPr lang="en-US" altLang="zh-TW"/>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01D2756B-057F-4478-BC8C-40452B307253}" type="slidenum">
              <a:rPr lang="en-US" altLang="zh-TW"/>
              <a:pPr>
                <a:defRPr/>
              </a:pPr>
              <a:t>‹#›</a:t>
            </a:fld>
            <a:endParaRPr lang="en-US" altLang="zh-TW"/>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9723CA79-109F-449C-88DE-89BAF3809662}"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AB7AEBAF-C907-4792-9C55-8826B38EE91F}"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1147F3B2-9296-4EA8-94C2-CB32840A3FC3}"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56BBF6CD-C28E-4D35-9A63-82B641938E26}"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548A293-D344-4CED-8A1C-6EF519AA45E2}"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0A39A4FD-2616-4958-965A-64E98E6D22E0}"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image" Target="../media/image1.png" /><Relationship Id="rId13"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image" Target="../media/image2.png" /><Relationship Id="rId13"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lt1"/>
        </a:solidFill>
      </p:bgPr>
    </p:bg>
    <p:spTree>
      <p:nvGrpSpPr>
        <p:cNvPr id="9" name="Shape 9"/>
        <p:cNvGrpSpPr/>
        <p:nvPr/>
      </p:nvGrpSpPr>
      <p:grpSpPr>
        <a:xfrm>
          <a:off x="0" y="0"/>
          <a:ext cx="0" cy="0"/>
        </a:xfrm>
      </p:grpSpPr>
      <p:sp>
        <p:nvSpPr>
          <p:cNvPr id="10" name="Google Shape;10;p86"/>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lvl1pPr marR="0" lvl="0" algn="ctr" rtl="0">
              <a:spcBef>
                <a:spcPct val="0"/>
              </a:spcBef>
              <a:spcAft>
                <a:spcPct val="0"/>
              </a:spcAft>
              <a:buSzPts val="1400"/>
              <a:buNone/>
              <a:defRPr sz="4400" b="0" i="0" u="none" strike="noStrike" cap="none">
                <a:solidFill>
                  <a:schemeClr val="dk2"/>
                </a:solidFill>
                <a:latin typeface="Arial"/>
                <a:ea typeface="Arial"/>
                <a:cs typeface="Arial"/>
                <a:sym typeface="Arial"/>
              </a:defRPr>
            </a:lvl1pPr>
            <a:lvl2pPr marR="0" lvl="1" algn="ctr" rtl="0">
              <a:spcBef>
                <a:spcPct val="0"/>
              </a:spcBef>
              <a:spcAft>
                <a:spcPct val="0"/>
              </a:spcAft>
              <a:buSzPts val="1400"/>
              <a:buNone/>
              <a:defRPr sz="4400" b="0" i="0" u="none" strike="noStrike" cap="none">
                <a:solidFill>
                  <a:schemeClr val="dk2"/>
                </a:solidFill>
                <a:latin typeface="Arial"/>
                <a:ea typeface="Arial"/>
                <a:cs typeface="Arial"/>
                <a:sym typeface="Arial"/>
              </a:defRPr>
            </a:lvl2pPr>
            <a:lvl3pPr marR="0" lvl="2" algn="ctr" rtl="0">
              <a:spcBef>
                <a:spcPct val="0"/>
              </a:spcBef>
              <a:spcAft>
                <a:spcPct val="0"/>
              </a:spcAft>
              <a:buSzPts val="1400"/>
              <a:buNone/>
              <a:defRPr sz="4400" b="0" i="0" u="none" strike="noStrike" cap="none">
                <a:solidFill>
                  <a:schemeClr val="dk2"/>
                </a:solidFill>
                <a:latin typeface="Arial"/>
                <a:ea typeface="Arial"/>
                <a:cs typeface="Arial"/>
                <a:sym typeface="Arial"/>
              </a:defRPr>
            </a:lvl3pPr>
            <a:lvl4pPr marR="0" lvl="3" algn="ctr" rtl="0">
              <a:spcBef>
                <a:spcPct val="0"/>
              </a:spcBef>
              <a:spcAft>
                <a:spcPct val="0"/>
              </a:spcAft>
              <a:buSzPts val="1400"/>
              <a:buNone/>
              <a:defRPr sz="4400" b="0" i="0" u="none" strike="noStrike" cap="none">
                <a:solidFill>
                  <a:schemeClr val="dk2"/>
                </a:solidFill>
                <a:latin typeface="Arial"/>
                <a:ea typeface="Arial"/>
                <a:cs typeface="Arial"/>
                <a:sym typeface="Arial"/>
              </a:defRPr>
            </a:lvl4pPr>
            <a:lvl5pPr marR="0" lvl="4" algn="ctr" rtl="0">
              <a:spcBef>
                <a:spcPct val="0"/>
              </a:spcBef>
              <a:spcAft>
                <a:spcPct val="0"/>
              </a:spcAft>
              <a:buSzPts val="1400"/>
              <a:buNone/>
              <a:defRPr sz="4400" b="0" i="0" u="none" strike="noStrike" cap="none">
                <a:solidFill>
                  <a:schemeClr val="dk2"/>
                </a:solidFill>
                <a:latin typeface="Arial"/>
                <a:ea typeface="Arial"/>
                <a:cs typeface="Arial"/>
                <a:sym typeface="Arial"/>
              </a:defRPr>
            </a:lvl5pPr>
            <a:lvl6pPr marR="0" lvl="5" algn="ctr" rtl="0">
              <a:spcBef>
                <a:spcPct val="0"/>
              </a:spcBef>
              <a:spcAft>
                <a:spcPct val="0"/>
              </a:spcAft>
              <a:buSzPts val="1400"/>
              <a:buNone/>
              <a:defRPr sz="4400" b="0" i="0" u="none" strike="noStrike" cap="none">
                <a:solidFill>
                  <a:schemeClr val="dk2"/>
                </a:solidFill>
                <a:latin typeface="Arial"/>
                <a:ea typeface="Arial"/>
                <a:cs typeface="Arial"/>
                <a:sym typeface="Arial"/>
              </a:defRPr>
            </a:lvl6pPr>
            <a:lvl7pPr marR="0" lvl="6" algn="ctr" rtl="0">
              <a:spcBef>
                <a:spcPct val="0"/>
              </a:spcBef>
              <a:spcAft>
                <a:spcPct val="0"/>
              </a:spcAft>
              <a:buSzPts val="1400"/>
              <a:buNone/>
              <a:defRPr sz="4400" b="0" i="0" u="none" strike="noStrike" cap="none">
                <a:solidFill>
                  <a:schemeClr val="dk2"/>
                </a:solidFill>
                <a:latin typeface="Arial"/>
                <a:ea typeface="Arial"/>
                <a:cs typeface="Arial"/>
                <a:sym typeface="Arial"/>
              </a:defRPr>
            </a:lvl7pPr>
            <a:lvl8pPr marR="0" lvl="7" algn="ctr" rtl="0">
              <a:spcBef>
                <a:spcPct val="0"/>
              </a:spcBef>
              <a:spcAft>
                <a:spcPct val="0"/>
              </a:spcAft>
              <a:buSzPts val="1400"/>
              <a:buNone/>
              <a:defRPr sz="4400" b="0" i="0" u="none" strike="noStrike" cap="none">
                <a:solidFill>
                  <a:schemeClr val="dk2"/>
                </a:solidFill>
                <a:latin typeface="Arial"/>
                <a:ea typeface="Arial"/>
                <a:cs typeface="Arial"/>
                <a:sym typeface="Arial"/>
              </a:defRPr>
            </a:lvl8pPr>
            <a:lvl9pPr marR="0" lvl="8" algn="ctr" rtl="0">
              <a:spcBef>
                <a:spcPct val="0"/>
              </a:spcBef>
              <a:spcAft>
                <a:spcPct val="0"/>
              </a:spcAft>
              <a:buSzPts val="1400"/>
              <a:buNone/>
              <a:defRPr sz="4400" b="0" i="0" u="none" strike="noStrike" cap="none">
                <a:solidFill>
                  <a:schemeClr val="dk2"/>
                </a:solidFill>
                <a:latin typeface="Arial"/>
                <a:ea typeface="Arial"/>
                <a:cs typeface="Arial"/>
                <a:sym typeface="Arial"/>
              </a:defRPr>
            </a:lvl9pPr>
          </a:lstStyle>
          <a:p/>
        </p:txBody>
      </p:sp>
      <p:sp>
        <p:nvSpPr>
          <p:cNvPr id="11" name="Google Shape;11;p8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ct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ct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ct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ct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ct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ct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ct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ct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ct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p:txBody>
      </p:sp>
      <p:sp>
        <p:nvSpPr>
          <p:cNvPr id="12" name="Google Shape;12;p86"/>
          <p:cNvSpPr txBox="1"/>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omic Sans MS"/>
                <a:ea typeface="Comic Sans MS"/>
                <a:cs typeface="Comic Sans MS"/>
                <a:sym typeface="Comic Sans MS"/>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omic Sans MS"/>
                <a:ea typeface="Comic Sans MS"/>
                <a:cs typeface="Comic Sans MS"/>
                <a:sym typeface="Comic Sans MS"/>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omic Sans MS"/>
                <a:ea typeface="Comic Sans MS"/>
                <a:cs typeface="Comic Sans MS"/>
                <a:sym typeface="Comic Sans MS"/>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omic Sans MS"/>
                <a:ea typeface="Comic Sans MS"/>
                <a:cs typeface="Comic Sans MS"/>
                <a:sym typeface="Comic Sans MS"/>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omic Sans MS"/>
                <a:ea typeface="Comic Sans MS"/>
                <a:cs typeface="Comic Sans MS"/>
                <a:sym typeface="Comic Sans MS"/>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omic Sans MS"/>
                <a:ea typeface="Comic Sans MS"/>
                <a:cs typeface="Comic Sans MS"/>
                <a:sym typeface="Comic Sans MS"/>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omic Sans MS"/>
                <a:ea typeface="Comic Sans MS"/>
                <a:cs typeface="Comic Sans MS"/>
                <a:sym typeface="Comic Sans MS"/>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omic Sans MS"/>
                <a:ea typeface="Comic Sans MS"/>
                <a:cs typeface="Comic Sans MS"/>
                <a:sym typeface="Comic Sans MS"/>
              </a:defRPr>
            </a:lvl9pPr>
          </a:lstStyle>
          <a:p/>
        </p:txBody>
      </p:sp>
      <p:sp>
        <p:nvSpPr>
          <p:cNvPr id="13" name="Google Shape;13;p86"/>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L="0" marR="0" lvl="0" indent="0" algn="r" rtl="0">
              <a:lnSpc>
                <a:spcPct val="100000"/>
              </a:lnSpc>
              <a:spcBef>
                <a:spcPct val="0"/>
              </a:spcBef>
              <a:spcAft>
                <a:spcPct val="0"/>
              </a:spcAft>
              <a:buClr>
                <a:srgbClr val="000000"/>
              </a:buClr>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ct val="0"/>
              </a:spcBef>
              <a:spcAft>
                <a:spcPct val="0"/>
              </a:spcAft>
              <a:buClr>
                <a:srgbClr val="000000"/>
              </a:buClr>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ct val="0"/>
              </a:spcBef>
              <a:spcAft>
                <a:spcPct val="0"/>
              </a:spcAft>
              <a:buClr>
                <a:srgbClr val="000000"/>
              </a:buClr>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ct val="0"/>
              </a:spcBef>
              <a:spcAft>
                <a:spcPct val="0"/>
              </a:spcAft>
              <a:buClr>
                <a:srgbClr val="000000"/>
              </a:buClr>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ct val="0"/>
              </a:spcBef>
              <a:spcAft>
                <a:spcPct val="0"/>
              </a:spcAft>
              <a:buClr>
                <a:srgbClr val="000000"/>
              </a:buClr>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ct val="0"/>
              </a:spcBef>
              <a:spcAft>
                <a:spcPct val="0"/>
              </a:spcAft>
              <a:buClr>
                <a:srgbClr val="000000"/>
              </a:buClr>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ct val="0"/>
              </a:spcBef>
              <a:spcAft>
                <a:spcPct val="0"/>
              </a:spcAft>
              <a:buClr>
                <a:srgbClr val="000000"/>
              </a:buClr>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ct val="0"/>
              </a:spcBef>
              <a:spcAft>
                <a:spcPct val="0"/>
              </a:spcAft>
              <a:buClr>
                <a:srgbClr val="000000"/>
              </a:buClr>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ct val="0"/>
              </a:spcBef>
              <a:spcAft>
                <a:spcPct val="0"/>
              </a:spcAft>
              <a:buClr>
                <a:srgbClr val="000000"/>
              </a:buClr>
              <a:buFont typeface="Arial"/>
              <a:buNone/>
              <a:defRPr sz="1400" b="0" i="0" u="none" strike="noStrike" cap="none">
                <a:solidFill>
                  <a:schemeClr val="dk1"/>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US"/>
              <a:t>‹#›</a:t>
            </a:fld>
            <a:endParaRPr/>
          </a:p>
        </p:txBody>
      </p:sp>
      <p:pic>
        <p:nvPicPr>
          <p:cNvPr id="14" name="Google Shape;14;p86" descr="kle tech logo"/>
          <p:cNvPicPr preferRelativeResize="0"/>
          <p:nvPr/>
        </p:nvPicPr>
        <p:blipFill>
          <a:blip r:embed="rId12">
            <a:alphaModFix/>
          </a:blip>
          <a:stretch>
            <a:fillRect/>
          </a:stretch>
        </p:blipFill>
        <p:spPr>
          <a:xfrm>
            <a:off x="76200" y="45085"/>
            <a:ext cx="3048000" cy="716915"/>
          </a:xfrm>
          <a:prstGeom prst="rect">
            <a:avLst/>
          </a:prstGeom>
          <a:noFill/>
          <a:ln>
            <a:noFill/>
          </a:ln>
        </p:spPr>
      </p:pic>
      <p:sp>
        <p:nvSpPr>
          <p:cNvPr id="15" name="Google Shape;15;p86"/>
          <p:cNvSpPr txBox="1"/>
          <p:nvPr/>
        </p:nvSpPr>
        <p:spPr>
          <a:xfrm>
            <a:off x="2286000" y="6324600"/>
            <a:ext cx="4495800" cy="304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School Of Computer Science &amp; Engg.</a:t>
            </a:r>
            <a:endParaRPr sz="14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Rectangle 2"/>
          <p:cNvSpPr>
            <a:spLocks noGrp="1" noChangeArrowheads="1"/>
          </p:cNvSpPr>
          <p:nvPr>
            <p:ph type="title"/>
          </p:nvPr>
        </p:nvSpPr>
        <p:spPr bwMode="auto">
          <a:xfrm>
            <a:off x="457200" y="762000"/>
            <a:ext cx="8229600" cy="8382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zh-TW"/>
            </a:defPPr>
            <a:lvl1pPr algn="l" rtl="0" fontAlgn="base">
              <a:spcBef>
                <a:spcPct val="0"/>
              </a:spcBef>
              <a:spcAft>
                <a:spcPct val="0"/>
              </a:spcAft>
              <a:defRPr kumimoji="1" sz="1400" kern="1200">
                <a:solidFill>
                  <a:schemeClr val="tx1"/>
                </a:solidFill>
                <a:latin typeface="Arial"/>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zh-TW"/>
            </a:defPPr>
            <a:lvl1pPr algn="r" rtl="0" fontAlgn="base">
              <a:spcBef>
                <a:spcPct val="0"/>
              </a:spcBef>
              <a:spcAft>
                <a:spcPct val="0"/>
              </a:spcAft>
              <a:defRPr kumimoji="1" sz="1400" kern="1200">
                <a:solidFill>
                  <a:schemeClr val="tx1"/>
                </a:solidFill>
                <a:latin typeface="Arial"/>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defRPr/>
            </a:pPr>
            <a:fld id="{50E12058-DEBF-4B6B-845E-2AF0970F019E}" type="slidenum">
              <a:rPr lang="en-US" altLang="zh-TW"/>
              <a:pPr>
                <a:defRPr/>
              </a:pPr>
              <a:t>‹#›</a:t>
            </a:fld>
            <a:endParaRPr lang="en-US" altLang="zh-TW"/>
          </a:p>
        </p:txBody>
      </p:sp>
      <p:pic>
        <p:nvPicPr>
          <p:cNvPr id="7" name="Picture 6" descr="kle tech logo"/>
          <p:cNvPicPr/>
          <p:nvPr/>
        </p:nvPicPr>
        <p:blipFill>
          <a:blip r:embed="rId12"/>
          <a:stretch>
            <a:fillRect/>
          </a:stretch>
        </p:blipFill>
        <p:spPr bwMode="auto">
          <a:xfrm>
            <a:off x="76200" y="45085"/>
            <a:ext cx="3048000" cy="716915"/>
          </a:xfrm>
          <a:prstGeom prst="rect">
            <a:avLst/>
          </a:prstGeom>
          <a:noFill/>
          <a:ln w="9525">
            <a:noFill/>
            <a:miter lim="800000"/>
          </a:ln>
        </p:spPr>
      </p:pic>
      <p:sp>
        <p:nvSpPr>
          <p:cNvPr id="8" name="Rectangle 5"/>
          <p:cNvSpPr txBox="1">
            <a:spLocks noChangeArrowheads="1"/>
          </p:cNvSpPr>
          <p:nvPr userDrawn="1"/>
        </p:nvSpPr>
        <p:spPr bwMode="auto">
          <a:xfrm>
            <a:off x="2286000" y="6324600"/>
            <a:ext cx="4495800" cy="30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zh-TW"/>
            </a:defPPr>
            <a:lvl1pPr algn="ctr" rtl="0" fontAlgn="base">
              <a:spcBef>
                <a:spcPct val="0"/>
              </a:spcBef>
              <a:spcAft>
                <a:spcPct val="0"/>
              </a:spcAft>
              <a:defRPr kumimoji="1" sz="1400" kern="1200">
                <a:solidFill>
                  <a:schemeClr val="tx1"/>
                </a:solidFill>
                <a:latin typeface="Arial"/>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IN" sz="1400" b="0" i="0" u="none" strike="noStrike" kern="1200" cap="none" spc="0" normalizeH="0" baseline="0" noProof="0">
                <a:ln>
                  <a:noFill/>
                </a:ln>
                <a:solidFill>
                  <a:schemeClr val="tx1"/>
                </a:solidFill>
                <a:effectLst/>
                <a:uLnTx/>
                <a:uFillTx/>
                <a:latin typeface="Arial"/>
                <a:ea typeface="新細明體" pitchFamily="18" charset="-120"/>
                <a:cs typeface="+mn-cs"/>
              </a:rPr>
              <a:t>School Of Computer Science &amp; Engg.</a:t>
            </a:r>
            <a:endParaRPr kumimoji="1" lang="en-US" altLang="zh-TW" sz="1400" b="0" i="0" u="none" strike="noStrike" kern="1200" cap="none" spc="0" normalizeH="0" baseline="0" noProof="0">
              <a:ln>
                <a:noFill/>
              </a:ln>
              <a:solidFill>
                <a:schemeClr val="tx1"/>
              </a:solidFill>
              <a:effectLst/>
              <a:uLnTx/>
              <a:uFillTx/>
              <a:latin typeface="Arial"/>
              <a:ea typeface="新細明體" pitchFamily="18" charset="-120"/>
              <a:cs typeface="+mn-cs"/>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a:ea typeface="新細明體" pitchFamily="18" charset="-120"/>
        </a:defRPr>
      </a:lvl2pPr>
      <a:lvl3pPr algn="ctr" rtl="0" eaLnBrk="0" fontAlgn="base" hangingPunct="0">
        <a:spcBef>
          <a:spcPct val="0"/>
        </a:spcBef>
        <a:spcAft>
          <a:spcPct val="0"/>
        </a:spcAft>
        <a:defRPr kumimoji="1" sz="4400">
          <a:solidFill>
            <a:schemeClr val="tx2"/>
          </a:solidFill>
          <a:latin typeface="Arial"/>
          <a:ea typeface="新細明體" pitchFamily="18" charset="-120"/>
        </a:defRPr>
      </a:lvl3pPr>
      <a:lvl4pPr algn="ctr" rtl="0" eaLnBrk="0" fontAlgn="base" hangingPunct="0">
        <a:spcBef>
          <a:spcPct val="0"/>
        </a:spcBef>
        <a:spcAft>
          <a:spcPct val="0"/>
        </a:spcAft>
        <a:defRPr kumimoji="1" sz="4400">
          <a:solidFill>
            <a:schemeClr val="tx2"/>
          </a:solidFill>
          <a:latin typeface="Arial"/>
          <a:ea typeface="新細明體" pitchFamily="18" charset="-120"/>
        </a:defRPr>
      </a:lvl4pPr>
      <a:lvl5pPr algn="ctr" rtl="0" eaLnBrk="0" fontAlgn="base" hangingPunct="0">
        <a:spcBef>
          <a:spcPct val="0"/>
        </a:spcBef>
        <a:spcAft>
          <a:spcPct val="0"/>
        </a:spcAft>
        <a:defRPr kumimoji="1" sz="4400">
          <a:solidFill>
            <a:schemeClr val="tx2"/>
          </a:solidFill>
          <a:latin typeface="Arial"/>
          <a:ea typeface="新細明體" pitchFamily="18" charset="-120"/>
        </a:defRPr>
      </a:lvl5pPr>
      <a:lvl6pPr marL="457200" algn="ctr" rtl="0" fontAlgn="base">
        <a:spcBef>
          <a:spcPct val="0"/>
        </a:spcBef>
        <a:spcAft>
          <a:spcPct val="0"/>
        </a:spcAft>
        <a:defRPr kumimoji="1" sz="4400">
          <a:solidFill>
            <a:schemeClr val="tx2"/>
          </a:solidFill>
          <a:latin typeface="Arial"/>
          <a:ea typeface="新細明體" pitchFamily="18" charset="-120"/>
        </a:defRPr>
      </a:lvl6pPr>
      <a:lvl7pPr marL="914400" algn="ctr" rtl="0" fontAlgn="base">
        <a:spcBef>
          <a:spcPct val="0"/>
        </a:spcBef>
        <a:spcAft>
          <a:spcPct val="0"/>
        </a:spcAft>
        <a:defRPr kumimoji="1" sz="4400">
          <a:solidFill>
            <a:schemeClr val="tx2"/>
          </a:solidFill>
          <a:latin typeface="Arial"/>
          <a:ea typeface="新細明體" pitchFamily="18" charset="-120"/>
        </a:defRPr>
      </a:lvl7pPr>
      <a:lvl8pPr marL="1371600" algn="ctr" rtl="0" fontAlgn="base">
        <a:spcBef>
          <a:spcPct val="0"/>
        </a:spcBef>
        <a:spcAft>
          <a:spcPct val="0"/>
        </a:spcAft>
        <a:defRPr kumimoji="1" sz="4400">
          <a:solidFill>
            <a:schemeClr val="tx2"/>
          </a:solidFill>
          <a:latin typeface="Arial"/>
          <a:ea typeface="新細明體" pitchFamily="18" charset="-120"/>
        </a:defRPr>
      </a:lvl8pPr>
      <a:lvl9pPr marL="1828800" algn="ctr" rtl="0" fontAlgn="base">
        <a:spcBef>
          <a:spcPct val="0"/>
        </a:spcBef>
        <a:spcAft>
          <a:spcPct val="0"/>
        </a:spcAft>
        <a:defRPr kumimoji="1" sz="4400">
          <a:solidFill>
            <a:schemeClr val="tx2"/>
          </a:solidFill>
          <a:latin typeface="Arial"/>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notesSlide" Target="../notesSlides/notesSlide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0.xm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22.png"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oleObject" Target="../embeddings/oleObject18.bin" TargetMode="Internal" /><Relationship Id="rId3" Type="http://schemas.openxmlformats.org/officeDocument/2006/relationships/image" Target="../media/image23.wmf" /><Relationship Id="rId4" Type="http://schemas.openxmlformats.org/officeDocument/2006/relationships/oleObject" Target="../embeddings/oleObject19.bin" TargetMode="Internal" /><Relationship Id="rId5" Type="http://schemas.openxmlformats.org/officeDocument/2006/relationships/image" Target="../media/image24.wmf" /><Relationship Id="rId6" Type="http://schemas.openxmlformats.org/officeDocument/2006/relationships/vmlDrawing" Target="../drawings/vmlDrawing8.vml"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29.xml" /><Relationship Id="rId10" Type="http://schemas.openxmlformats.org/officeDocument/2006/relationships/oleObject" Target="../embeddings/oleObject24.bin" TargetMode="Internal" /><Relationship Id="rId11" Type="http://schemas.openxmlformats.org/officeDocument/2006/relationships/image" Target="../media/image29.wmf" /><Relationship Id="rId12" Type="http://schemas.openxmlformats.org/officeDocument/2006/relationships/oleObject" Target="../embeddings/oleObject25.bin" TargetMode="Internal" /><Relationship Id="rId13" Type="http://schemas.openxmlformats.org/officeDocument/2006/relationships/image" Target="../media/image30.wmf" /><Relationship Id="rId14" Type="http://schemas.openxmlformats.org/officeDocument/2006/relationships/oleObject" Target="../embeddings/oleObject26.bin" TargetMode="Internal" /><Relationship Id="rId15" Type="http://schemas.openxmlformats.org/officeDocument/2006/relationships/image" Target="../media/image31.wmf" /><Relationship Id="rId16" Type="http://schemas.openxmlformats.org/officeDocument/2006/relationships/oleObject" Target="../embeddings/oleObject27.bin" TargetMode="Internal" /><Relationship Id="rId17" Type="http://schemas.openxmlformats.org/officeDocument/2006/relationships/image" Target="../media/image32.wmf" /><Relationship Id="rId18" Type="http://schemas.openxmlformats.org/officeDocument/2006/relationships/oleObject" Target="../embeddings/oleObject28.bin" TargetMode="Internal" /><Relationship Id="rId19" Type="http://schemas.openxmlformats.org/officeDocument/2006/relationships/image" Target="../media/image33.wmf" /><Relationship Id="rId2" Type="http://schemas.openxmlformats.org/officeDocument/2006/relationships/oleObject" Target="../embeddings/oleObject20.bin" TargetMode="Internal" /><Relationship Id="rId20" Type="http://schemas.openxmlformats.org/officeDocument/2006/relationships/oleObject" Target="../embeddings/oleObject29.bin" TargetMode="Internal" /><Relationship Id="rId21" Type="http://schemas.openxmlformats.org/officeDocument/2006/relationships/image" Target="../media/image34.wmf" /><Relationship Id="rId22" Type="http://schemas.openxmlformats.org/officeDocument/2006/relationships/vmlDrawing" Target="../drawings/vmlDrawing9.vml" /><Relationship Id="rId3" Type="http://schemas.openxmlformats.org/officeDocument/2006/relationships/image" Target="../media/image25.wmf" /><Relationship Id="rId4" Type="http://schemas.openxmlformats.org/officeDocument/2006/relationships/oleObject" Target="../embeddings/oleObject21.bin" TargetMode="Internal" /><Relationship Id="rId5" Type="http://schemas.openxmlformats.org/officeDocument/2006/relationships/image" Target="../media/image26.wmf" /><Relationship Id="rId6" Type="http://schemas.openxmlformats.org/officeDocument/2006/relationships/oleObject" Target="../embeddings/oleObject22.bin" TargetMode="Internal" /><Relationship Id="rId7" Type="http://schemas.openxmlformats.org/officeDocument/2006/relationships/image" Target="../media/image27.wmf" /><Relationship Id="rId8" Type="http://schemas.openxmlformats.org/officeDocument/2006/relationships/oleObject" Target="../embeddings/oleObject23.bin" TargetMode="Internal" /><Relationship Id="rId9" Type="http://schemas.openxmlformats.org/officeDocument/2006/relationships/image" Target="../media/image28.wmf"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oleObject" Target="../embeddings/oleObject30.bin" TargetMode="Internal" /><Relationship Id="rId3" Type="http://schemas.openxmlformats.org/officeDocument/2006/relationships/image" Target="../media/image35.wmf" /><Relationship Id="rId4" Type="http://schemas.openxmlformats.org/officeDocument/2006/relationships/oleObject" Target="../embeddings/oleObject31.bin" TargetMode="Internal" /><Relationship Id="rId5" Type="http://schemas.openxmlformats.org/officeDocument/2006/relationships/image" Target="../media/image36.wmf" /><Relationship Id="rId6" Type="http://schemas.openxmlformats.org/officeDocument/2006/relationships/oleObject" Target="../embeddings/oleObject32.bin" TargetMode="Internal" /><Relationship Id="rId7" Type="http://schemas.openxmlformats.org/officeDocument/2006/relationships/image" Target="../media/image37.wmf" /><Relationship Id="rId8" Type="http://schemas.openxmlformats.org/officeDocument/2006/relationships/vmlDrawing" Target="../drawings/vmlDrawing10.vm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oleObject" Target="../embeddings/oleObject33.bin" TargetMode="Internal" /><Relationship Id="rId3" Type="http://schemas.openxmlformats.org/officeDocument/2006/relationships/image" Target="../media/image38.wmf" /><Relationship Id="rId4" Type="http://schemas.openxmlformats.org/officeDocument/2006/relationships/vmlDrawing" Target="../drawings/vmlDrawing11.v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oleObject" Target="../embeddings/oleObject34.bin" TargetMode="Internal" /><Relationship Id="rId3" Type="http://schemas.openxmlformats.org/officeDocument/2006/relationships/image" Target="../media/image39.wmf" /><Relationship Id="rId4" Type="http://schemas.openxmlformats.org/officeDocument/2006/relationships/vmlDrawing" Target="../drawings/vmlDrawing12.vml"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oleObject" Target="../embeddings/oleObject35.bin" TargetMode="Internal" /><Relationship Id="rId3" Type="http://schemas.openxmlformats.org/officeDocument/2006/relationships/image" Target="../media/image40.wmf" /><Relationship Id="rId4" Type="http://schemas.openxmlformats.org/officeDocument/2006/relationships/vmlDrawing" Target="../drawings/vmlDrawing13.v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1.xml"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oleObject" Target="../embeddings/oleObject36.bin" TargetMode="Internal" /><Relationship Id="rId3" Type="http://schemas.openxmlformats.org/officeDocument/2006/relationships/image" Target="../media/image41.wmf" /><Relationship Id="rId4" Type="http://schemas.openxmlformats.org/officeDocument/2006/relationships/vmlDrawing" Target="../drawings/vmlDrawing14.vm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29.xml" /><Relationship Id="rId10" Type="http://schemas.openxmlformats.org/officeDocument/2006/relationships/oleObject" Target="../embeddings/oleObject41.bin" TargetMode="Internal" /><Relationship Id="rId11" Type="http://schemas.openxmlformats.org/officeDocument/2006/relationships/image" Target="../media/image46.wmf" /><Relationship Id="rId12" Type="http://schemas.openxmlformats.org/officeDocument/2006/relationships/oleObject" Target="../embeddings/oleObject42.bin" TargetMode="Internal" /><Relationship Id="rId13" Type="http://schemas.openxmlformats.org/officeDocument/2006/relationships/image" Target="../media/image47.wmf" /><Relationship Id="rId14" Type="http://schemas.openxmlformats.org/officeDocument/2006/relationships/vmlDrawing" Target="../drawings/vmlDrawing15.vml" /><Relationship Id="rId2" Type="http://schemas.openxmlformats.org/officeDocument/2006/relationships/oleObject" Target="../embeddings/oleObject37.bin" TargetMode="Internal" /><Relationship Id="rId3" Type="http://schemas.openxmlformats.org/officeDocument/2006/relationships/image" Target="../media/image42.wmf" /><Relationship Id="rId4" Type="http://schemas.openxmlformats.org/officeDocument/2006/relationships/oleObject" Target="../embeddings/oleObject38.bin" TargetMode="Internal" /><Relationship Id="rId5" Type="http://schemas.openxmlformats.org/officeDocument/2006/relationships/image" Target="../media/image43.wmf" /><Relationship Id="rId6" Type="http://schemas.openxmlformats.org/officeDocument/2006/relationships/oleObject" Target="../embeddings/oleObject39.bin" TargetMode="Internal" /><Relationship Id="rId7" Type="http://schemas.openxmlformats.org/officeDocument/2006/relationships/image" Target="../media/image44.wmf" /><Relationship Id="rId8" Type="http://schemas.openxmlformats.org/officeDocument/2006/relationships/oleObject" Target="../embeddings/oleObject40.bin" TargetMode="Internal" /><Relationship Id="rId9" Type="http://schemas.openxmlformats.org/officeDocument/2006/relationships/image" Target="../media/image45.wmf"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oleObject" Target="../embeddings/oleObject43.bin" TargetMode="Internal" /><Relationship Id="rId3" Type="http://schemas.openxmlformats.org/officeDocument/2006/relationships/image" Target="../media/image48.wmf" /><Relationship Id="rId4" Type="http://schemas.openxmlformats.org/officeDocument/2006/relationships/vmlDrawing" Target="../drawings/vmlDrawing16.vml"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2.xml"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87.xml" /></Relationships>
</file>

<file path=ppt/slides/_rels/slide12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4.xml.rels>&#65279;<?xml version="1.0" encoding="utf-8" standalone="yes"?><Relationships xmlns="http://schemas.openxmlformats.org/package/2006/relationships"><Relationship Id="rId1" Type="http://schemas.openxmlformats.org/officeDocument/2006/relationships/slideLayout" Target="../slideLayouts/slideLayout24.xml" /><Relationship Id="rId10" Type="http://schemas.openxmlformats.org/officeDocument/2006/relationships/oleObject" Target="../embeddings/oleObject48.bin" TargetMode="Internal" /><Relationship Id="rId11" Type="http://schemas.openxmlformats.org/officeDocument/2006/relationships/vmlDrawing" Target="../drawings/vmlDrawing17.vml" /><Relationship Id="rId2" Type="http://schemas.openxmlformats.org/officeDocument/2006/relationships/oleObject" Target="../embeddings/oleObject44.bin" TargetMode="Internal" /><Relationship Id="rId3" Type="http://schemas.openxmlformats.org/officeDocument/2006/relationships/image" Target="../media/image49.wmf" /><Relationship Id="rId4" Type="http://schemas.openxmlformats.org/officeDocument/2006/relationships/oleObject" Target="../embeddings/oleObject45.bin" TargetMode="Internal" /><Relationship Id="rId5" Type="http://schemas.openxmlformats.org/officeDocument/2006/relationships/image" Target="../media/image50.wmf" /><Relationship Id="rId6" Type="http://schemas.openxmlformats.org/officeDocument/2006/relationships/oleObject" Target="../embeddings/oleObject46.bin" TargetMode="Internal" /><Relationship Id="rId7" Type="http://schemas.openxmlformats.org/officeDocument/2006/relationships/image" Target="../media/image51.wmf" /><Relationship Id="rId8" Type="http://schemas.openxmlformats.org/officeDocument/2006/relationships/oleObject" Target="../embeddings/oleObject47.bin" TargetMode="Internal" /><Relationship Id="rId9" Type="http://schemas.openxmlformats.org/officeDocument/2006/relationships/image" Target="../media/image52.wmf" /></Relationships>
</file>

<file path=ppt/slides/_rels/slide12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oleObject" Target="../embeddings/oleObject49.bin" TargetMode="Internal" /><Relationship Id="rId3" Type="http://schemas.openxmlformats.org/officeDocument/2006/relationships/image" Target="../media/image52.wmf" /><Relationship Id="rId4" Type="http://schemas.openxmlformats.org/officeDocument/2006/relationships/oleObject" Target="../embeddings/oleObject50.bin" TargetMode="Internal" /><Relationship Id="rId5" Type="http://schemas.openxmlformats.org/officeDocument/2006/relationships/vmlDrawing" Target="../drawings/vmlDrawing18.vml" /></Relationships>
</file>

<file path=ppt/slides/_rels/slide12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3.xml" /></Relationships>
</file>

<file path=ppt/slides/_rels/slide13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5.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6.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7.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8.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9.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0.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1.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3.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notesSlide" Target="../notesSlides/notesSlide25.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26.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27.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28.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29.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0.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1.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2.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3.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4.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5.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6.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7.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8.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9.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0.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1.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2.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3.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4.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5.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6.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7.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8.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9.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0.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1.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2.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3.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4.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5.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6.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7.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8.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9.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0.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1.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2.x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3.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4.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5.xml" /><Relationship Id="rId3" Type="http://schemas.openxmlformats.org/officeDocument/2006/relationships/image" Target="../media/image5.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6.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7.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8.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9.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0.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1.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2.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3.xm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4.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5.xml" /><Relationship Id="rId3" Type="http://schemas.openxmlformats.org/officeDocument/2006/relationships/image" Target="../media/image6.pn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6.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7.xml" /><Relationship Id="rId3" Type="http://schemas.openxmlformats.org/officeDocument/2006/relationships/image" Target="../media/image7.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8.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9.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8.xml" /><Relationship Id="rId3" Type="http://schemas.openxmlformats.org/officeDocument/2006/relationships/image" Target="../media/image3.png"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80.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81.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82.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83.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84.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85.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9.xml" /><Relationship Id="rId3" Type="http://schemas.openxmlformats.org/officeDocument/2006/relationships/image" Target="../media/image4.png"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86.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oleObject" Target="../embeddings/oleObject1.bin" TargetMode="Internal" /><Relationship Id="rId3" Type="http://schemas.openxmlformats.org/officeDocument/2006/relationships/image" Target="../media/image8.wmf" /><Relationship Id="rId4" Type="http://schemas.openxmlformats.org/officeDocument/2006/relationships/vmlDrawing" Target="../drawings/vmlDrawing1.v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29.xml" /><Relationship Id="rId10" Type="http://schemas.openxmlformats.org/officeDocument/2006/relationships/vmlDrawing" Target="../drawings/vmlDrawing2.vml" /><Relationship Id="rId2" Type="http://schemas.openxmlformats.org/officeDocument/2006/relationships/oleObject" Target="../embeddings/oleObject2.bin" TargetMode="Internal" /><Relationship Id="rId3" Type="http://schemas.openxmlformats.org/officeDocument/2006/relationships/image" Target="../media/image9.wmf" /><Relationship Id="rId4" Type="http://schemas.openxmlformats.org/officeDocument/2006/relationships/oleObject" Target="../embeddings/oleObject3.bin" TargetMode="Internal" /><Relationship Id="rId5" Type="http://schemas.openxmlformats.org/officeDocument/2006/relationships/image" Target="../media/image10.wmf" /><Relationship Id="rId6" Type="http://schemas.openxmlformats.org/officeDocument/2006/relationships/oleObject" Target="../embeddings/oleObject4.bin" TargetMode="Internal" /><Relationship Id="rId7" Type="http://schemas.openxmlformats.org/officeDocument/2006/relationships/image" Target="../media/image11.wmf" /><Relationship Id="rId8" Type="http://schemas.openxmlformats.org/officeDocument/2006/relationships/oleObject" Target="../embeddings/oleObject5.bin" TargetMode="Internal" /><Relationship Id="rId9" Type="http://schemas.openxmlformats.org/officeDocument/2006/relationships/image" Target="../media/image12.wmf"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oleObject" Target="../embeddings/oleObject6.bin" TargetMode="Internal" /><Relationship Id="rId3" Type="http://schemas.openxmlformats.org/officeDocument/2006/relationships/image" Target="../media/image13.wmf" /><Relationship Id="rId4" Type="http://schemas.openxmlformats.org/officeDocument/2006/relationships/oleObject" Target="../embeddings/oleObject7.bin" TargetMode="Internal" /><Relationship Id="rId5" Type="http://schemas.openxmlformats.org/officeDocument/2006/relationships/image" Target="../media/image14.wmf" /><Relationship Id="rId6" Type="http://schemas.openxmlformats.org/officeDocument/2006/relationships/oleObject" Target="../embeddings/oleObject8.bin" TargetMode="Internal" /><Relationship Id="rId7" Type="http://schemas.openxmlformats.org/officeDocument/2006/relationships/image" Target="../media/image15.wmf" /><Relationship Id="rId8" Type="http://schemas.openxmlformats.org/officeDocument/2006/relationships/vmlDrawing" Target="../drawings/vmlDrawing3.v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oleObject" Target="../embeddings/oleObject9.bin" TargetMode="Internal" /><Relationship Id="rId3" Type="http://schemas.openxmlformats.org/officeDocument/2006/relationships/image" Target="../media/image16.wmf" /><Relationship Id="rId4" Type="http://schemas.openxmlformats.org/officeDocument/2006/relationships/vmlDrawing" Target="../drawings/vmlDrawing4.v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oleObject" Target="../embeddings/oleObject10.bin" TargetMode="Internal" /><Relationship Id="rId3" Type="http://schemas.openxmlformats.org/officeDocument/2006/relationships/image" Target="../media/image16.wmf" /><Relationship Id="rId4" Type="http://schemas.openxmlformats.org/officeDocument/2006/relationships/vmlDrawing" Target="../drawings/vmlDrawing5.v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29.xml" /><Relationship Id="rId10" Type="http://schemas.openxmlformats.org/officeDocument/2006/relationships/vmlDrawing" Target="../drawings/vmlDrawing6.vml" /><Relationship Id="rId2" Type="http://schemas.openxmlformats.org/officeDocument/2006/relationships/oleObject" Target="../embeddings/oleObject11.bin" TargetMode="Internal" /><Relationship Id="rId3" Type="http://schemas.openxmlformats.org/officeDocument/2006/relationships/image" Target="../media/image16.wmf" /><Relationship Id="rId4" Type="http://schemas.openxmlformats.org/officeDocument/2006/relationships/oleObject" Target="../embeddings/oleObject12.bin" TargetMode="Internal" /><Relationship Id="rId5" Type="http://schemas.openxmlformats.org/officeDocument/2006/relationships/image" Target="../media/image17.wmf" /><Relationship Id="rId6" Type="http://schemas.openxmlformats.org/officeDocument/2006/relationships/oleObject" Target="../embeddings/oleObject13.bin" TargetMode="Internal" /><Relationship Id="rId7" Type="http://schemas.openxmlformats.org/officeDocument/2006/relationships/image" Target="../media/image18.wmf" /><Relationship Id="rId8" Type="http://schemas.openxmlformats.org/officeDocument/2006/relationships/oleObject" Target="../embeddings/oleObject14.bin" TargetMode="Internal" /><Relationship Id="rId9" Type="http://schemas.openxmlformats.org/officeDocument/2006/relationships/image" Target="../media/image19.wmf"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oleObject" Target="../embeddings/oleObject15.bin" TargetMode="Internal" /><Relationship Id="rId3" Type="http://schemas.openxmlformats.org/officeDocument/2006/relationships/image" Target="../media/image16.wmf" /><Relationship Id="rId4" Type="http://schemas.openxmlformats.org/officeDocument/2006/relationships/oleObject" Target="../embeddings/oleObject16.bin" TargetMode="Internal" /><Relationship Id="rId5" Type="http://schemas.openxmlformats.org/officeDocument/2006/relationships/image" Target="../media/image20.wmf" /><Relationship Id="rId6" Type="http://schemas.openxmlformats.org/officeDocument/2006/relationships/oleObject" Target="../embeddings/oleObject17.bin" TargetMode="Internal" /><Relationship Id="rId7" Type="http://schemas.openxmlformats.org/officeDocument/2006/relationships/image" Target="../media/image21.wmf" /><Relationship Id="rId8" Type="http://schemas.openxmlformats.org/officeDocument/2006/relationships/vmlDrawing" Target="../drawings/vmlDrawing7.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78" name="Shape 78"/>
        <p:cNvGrpSpPr/>
        <p:nvPr/>
      </p:nvGrpSpPr>
      <p:grpSpPr>
        <a:xfrm>
          <a:off x="0" y="0"/>
          <a:ext cx="0" cy="0"/>
        </a:xfrm>
      </p:grpSpPr>
      <p:sp>
        <p:nvSpPr>
          <p:cNvPr id="79" name="Google Shape;79;p1"/>
          <p:cNvSpPr txBox="1"/>
          <p:nvPr>
            <p:ph type="ctrTitle"/>
          </p:nvPr>
        </p:nvSpPr>
        <p:spPr>
          <a:xfrm>
            <a:off x="685800" y="2130425"/>
            <a:ext cx="7772400" cy="1470025"/>
          </a:xfrm>
          <a:prstGeom prst="rect">
            <a:avLst/>
          </a:prstGeom>
          <a:solidFill>
            <a:srgbClr val="9DD2D6"/>
          </a:solidFill>
          <a:ln w="9525" cap="flat" cmpd="sng">
            <a:solidFill>
              <a:srgbClr val="212167"/>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lvl="0" indent="0" algn="ctr" rtl="0">
              <a:spcBef>
                <a:spcPct val="0"/>
              </a:spcBef>
              <a:spcAft>
                <a:spcPct val="0"/>
              </a:spcAft>
              <a:buNone/>
            </a:pPr>
            <a:r>
              <a:rPr lang="en-US"/>
              <a:t>Logics and Proofs</a:t>
            </a:r>
            <a:endParaRPr/>
          </a:p>
        </p:txBody>
      </p:sp>
      <p:sp>
        <p:nvSpPr>
          <p:cNvPr id="80" name="Google Shape;80;p1"/>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ct val="0"/>
              </a:spcBef>
              <a:spcAft>
                <a:spcPct val="0"/>
              </a:spcAft>
              <a:buClr>
                <a:schemeClr val="dk1"/>
              </a:buClr>
              <a:buSzPts val="3200"/>
              <a:buFont typeface="Arial"/>
              <a:buNone/>
            </a:pPr>
            <a:r>
              <a:rPr lang="en-US"/>
              <a:t> </a:t>
            </a:r>
            <a:endParaRPr/>
          </a:p>
          <a:p>
            <a:pPr marL="0" lvl="0" indent="0" algn="ctr" rtl="0">
              <a:spcBef>
                <a:spcPts val="480"/>
              </a:spcBef>
              <a:spcAft>
                <a:spcPct val="0"/>
              </a:spcAft>
              <a:buClr>
                <a:schemeClr val="dk1"/>
              </a:buClr>
              <a:buSzPts val="2400"/>
              <a:buFont typeface="Arial"/>
              <a:buNone/>
            </a:pPr>
            <a:r>
              <a:rPr lang="en-US" sz="2400"/>
              <a:t>2021-22</a:t>
            </a:r>
            <a:endParaRPr sz="2400"/>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44" name="Shape 144"/>
        <p:cNvGrpSpPr/>
        <p:nvPr/>
      </p:nvGrpSpPr>
      <p:grpSpPr>
        <a:xfrm>
          <a:off x="0" y="0"/>
          <a:ext cx="0" cy="0"/>
        </a:xfrm>
      </p:grpSpPr>
      <p:sp>
        <p:nvSpPr>
          <p:cNvPr id="145" name="Google Shape;145;p10"/>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endParaRPr/>
          </a:p>
        </p:txBody>
      </p:sp>
      <p:sp>
        <p:nvSpPr>
          <p:cNvPr id="146" name="Google Shape;146;p1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3200"/>
              <a:buFont typeface="Arial"/>
              <a:buChar char="•"/>
            </a:pPr>
            <a:r>
              <a:rPr lang="en-US"/>
              <a:t>chunk2</a:t>
            </a:r>
            <a:endParaRPr/>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7" name="Picture 2"/>
          <p:cNvPicPr>
            <a:picLocks noChangeAspect="1" noChangeArrowheads="1"/>
          </p:cNvPicPr>
          <p:nvPr/>
        </p:nvPicPr>
        <p:blipFill>
          <a:blip r:embed="rId2"/>
          <a:stretch>
            <a:fillRect/>
          </a:stretch>
        </p:blipFill>
        <p:spPr bwMode="auto">
          <a:xfrm>
            <a:off x="609600" y="838200"/>
            <a:ext cx="8001000" cy="5754688"/>
          </a:xfrm>
          <a:prstGeom prst="rect">
            <a:avLst/>
          </a:prstGeom>
          <a:noFill/>
          <a:ln w="9525">
            <a:noFill/>
            <a:miter lim="800000"/>
          </a:ln>
        </p:spPr>
      </p:pic>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9458" name="Text Box 4"/>
          <p:cNvSpPr txBox="1">
            <a:spLocks noChangeArrowheads="1"/>
          </p:cNvSpPr>
          <p:nvPr/>
        </p:nvSpPr>
        <p:spPr bwMode="auto">
          <a:xfrm>
            <a:off x="457200" y="1049953"/>
            <a:ext cx="8382000" cy="4893647"/>
          </a:xfrm>
          <a:prstGeom prst="rect">
            <a:avLst/>
          </a:prstGeom>
          <a:noFill/>
          <a:ln w="9525">
            <a:no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marL="223838" indent="-223838" algn="just">
              <a:buFont typeface="Arial" pitchFamily="34" charset="0"/>
              <a:buChar char="•"/>
            </a:pPr>
            <a:r>
              <a:rPr lang="en-GB" sz="2400">
                <a:latin typeface="+mn-lt"/>
              </a:rPr>
              <a:t>You might think of this as some sort of game.</a:t>
            </a:r>
          </a:p>
          <a:p>
            <a:pPr marL="223838" indent="-223838" algn="just">
              <a:buFont typeface="Arial" pitchFamily="34" charset="0"/>
              <a:buChar char="•"/>
            </a:pPr>
            <a:endParaRPr lang="en-GB" sz="2400">
              <a:latin typeface="+mn-lt"/>
            </a:endParaRPr>
          </a:p>
          <a:p>
            <a:pPr marL="223838" indent="-223838" algn="just">
              <a:buFont typeface="Arial" pitchFamily="34" charset="0"/>
              <a:buChar char="•"/>
            </a:pPr>
            <a:r>
              <a:rPr lang="en-GB" sz="2400">
                <a:latin typeface="+mn-lt"/>
              </a:rPr>
              <a:t>You are given some statement, and you want to see if it is a valid argument and true</a:t>
            </a:r>
          </a:p>
          <a:p>
            <a:pPr marL="223838" indent="-223838" algn="just">
              <a:buFont typeface="Arial" pitchFamily="34" charset="0"/>
              <a:buChar char="•"/>
            </a:pPr>
            <a:endParaRPr lang="en-GB" sz="2400">
              <a:latin typeface="+mn-lt"/>
            </a:endParaRPr>
          </a:p>
          <a:p>
            <a:pPr marL="223838" indent="-223838" algn="just">
              <a:buFont typeface="Arial" pitchFamily="34" charset="0"/>
              <a:buChar char="•"/>
            </a:pPr>
            <a:r>
              <a:rPr lang="en-GB" sz="2400">
                <a:latin typeface="+mn-lt"/>
              </a:rPr>
              <a:t>You translate the statement into argument form using propositional variables, and make sure you have the premises right, and clear what is the conclusion</a:t>
            </a:r>
          </a:p>
          <a:p>
            <a:pPr marL="223838" indent="-223838" algn="just">
              <a:buFont typeface="Arial" pitchFamily="34" charset="0"/>
              <a:buChar char="•"/>
            </a:pPr>
            <a:endParaRPr lang="en-GB" sz="2400">
              <a:latin typeface="+mn-lt"/>
            </a:endParaRPr>
          </a:p>
          <a:p>
            <a:pPr marL="223838" indent="-223838" algn="just">
              <a:buFont typeface="Arial" pitchFamily="34" charset="0"/>
              <a:buChar char="•"/>
            </a:pPr>
            <a:r>
              <a:rPr lang="en-GB" sz="2400">
                <a:latin typeface="+mn-lt"/>
              </a:rPr>
              <a:t>You then want to get from premises/hypotheses (A) to the conclusion (B) using the rules of inference.</a:t>
            </a:r>
          </a:p>
          <a:p>
            <a:pPr marL="223838" indent="-223838" algn="just">
              <a:buFont typeface="Arial" pitchFamily="34" charset="0"/>
              <a:buChar char="•"/>
            </a:pPr>
            <a:endParaRPr lang="en-GB" sz="2400">
              <a:latin typeface="+mn-lt"/>
            </a:endParaRPr>
          </a:p>
          <a:p>
            <a:pPr marL="223838" indent="-223838" algn="just">
              <a:buFont typeface="Arial" pitchFamily="34" charset="0"/>
              <a:buChar char="•"/>
            </a:pPr>
            <a:r>
              <a:rPr lang="en-GB" sz="2400">
                <a:latin typeface="+mn-lt"/>
              </a:rPr>
              <a:t>So, get from A to B using as “moves” the rules of inference</a:t>
            </a:r>
          </a:p>
        </p:txBody>
      </p:sp>
    </p:spTree>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0482" name="Text Box 4"/>
          <p:cNvSpPr txBox="1">
            <a:spLocks noChangeArrowheads="1"/>
          </p:cNvSpPr>
          <p:nvPr/>
        </p:nvSpPr>
        <p:spPr bwMode="auto">
          <a:xfrm>
            <a:off x="457200" y="838200"/>
            <a:ext cx="8229600" cy="1446550"/>
          </a:xfrm>
          <a:prstGeom prst="rect">
            <a:avLst/>
          </a:prstGeom>
          <a:noFill/>
          <a:ln w="9525">
            <a:no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lgn="ctr"/>
            <a:r>
              <a:rPr lang="en-GB" sz="4400">
                <a:latin typeface="+mj-lt"/>
              </a:rPr>
              <a:t>Using the Rules of Inference to Build Arguments</a:t>
            </a:r>
          </a:p>
        </p:txBody>
      </p:sp>
      <p:sp>
        <p:nvSpPr>
          <p:cNvPr id="20483" name="Text Box 5"/>
          <p:cNvSpPr txBox="1">
            <a:spLocks noChangeArrowheads="1"/>
          </p:cNvSpPr>
          <p:nvPr/>
        </p:nvSpPr>
        <p:spPr bwMode="auto">
          <a:xfrm>
            <a:off x="7740650" y="0"/>
            <a:ext cx="1412875" cy="376238"/>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An example</a:t>
            </a:r>
          </a:p>
        </p:txBody>
      </p:sp>
      <p:sp>
        <p:nvSpPr>
          <p:cNvPr id="15366" name="Text Box 6"/>
          <p:cNvSpPr txBox="1">
            <a:spLocks noChangeArrowheads="1"/>
          </p:cNvSpPr>
          <p:nvPr/>
        </p:nvSpPr>
        <p:spPr bwMode="auto">
          <a:xfrm>
            <a:off x="762000" y="2819400"/>
            <a:ext cx="7738016" cy="1785104"/>
          </a:xfrm>
          <a:prstGeom prst="rect">
            <a:avLst/>
          </a:prstGeom>
          <a:noFill/>
          <a:ln w="9525">
            <a:no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It is not sunny this afternoon and it is colder than yesterday.</a:t>
            </a:r>
          </a:p>
          <a:p>
            <a:r>
              <a:rPr lang="en-GB" sz="2200">
                <a:latin typeface="+mn-lt"/>
              </a:rPr>
              <a:t>If we go to play tennis, it is sunny.</a:t>
            </a:r>
          </a:p>
          <a:p>
            <a:r>
              <a:rPr lang="en-GB" sz="2200">
                <a:latin typeface="+mn-lt"/>
              </a:rPr>
              <a:t>If we do not go to play tennis then we will go to see the exhibition.</a:t>
            </a:r>
          </a:p>
          <a:p>
            <a:r>
              <a:rPr lang="en-GB" sz="2200">
                <a:latin typeface="+mn-lt"/>
              </a:rPr>
              <a:t>If we go to see the exhibition then we will be home by sunset.</a:t>
            </a:r>
          </a:p>
          <a:p>
            <a:r>
              <a:rPr lang="en-GB" sz="2200">
                <a:latin typeface="+mn-lt"/>
              </a:rPr>
              <a:t>We will be home by sunset.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220" name="Text Box 2"/>
          <p:cNvSpPr txBox="1">
            <a:spLocks noChangeArrowheads="1"/>
          </p:cNvSpPr>
          <p:nvPr/>
        </p:nvSpPr>
        <p:spPr bwMode="auto">
          <a:xfrm>
            <a:off x="533400" y="685800"/>
            <a:ext cx="8229600" cy="1323439"/>
          </a:xfrm>
          <a:prstGeom prst="rect">
            <a:avLst/>
          </a:prstGeom>
          <a:noFill/>
          <a:ln w="9525">
            <a:no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lgn="ctr"/>
            <a:r>
              <a:rPr lang="en-GB" sz="4000">
                <a:latin typeface="+mj-lt"/>
              </a:rPr>
              <a:t>Using the Rules of Inference to Build Arguments</a:t>
            </a:r>
          </a:p>
        </p:txBody>
      </p:sp>
      <p:sp>
        <p:nvSpPr>
          <p:cNvPr id="9221" name="Text Box 3"/>
          <p:cNvSpPr txBox="1">
            <a:spLocks noChangeArrowheads="1"/>
          </p:cNvSpPr>
          <p:nvPr/>
        </p:nvSpPr>
        <p:spPr bwMode="auto">
          <a:xfrm>
            <a:off x="7740650" y="0"/>
            <a:ext cx="1412875" cy="376238"/>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An example</a:t>
            </a:r>
          </a:p>
        </p:txBody>
      </p:sp>
      <p:graphicFrame>
        <p:nvGraphicFramePr>
          <p:cNvPr id="16389" name="Object 5"/>
          <p:cNvGraphicFramePr>
            <a:graphicFrameLocks noChangeAspect="1"/>
          </p:cNvGraphicFramePr>
          <p:nvPr/>
        </p:nvGraphicFramePr>
        <p:xfrm>
          <a:off x="500063" y="3830638"/>
          <a:ext cx="4986337" cy="1960562"/>
        </p:xfrm>
        <a:graphic>
          <a:graphicData uri="http://schemas.openxmlformats.org/presentationml/2006/ole">
            <mc:AlternateContent>
              <mc:Choice xmlns:v="urn:schemas-microsoft-com:vml" Requires="v">
                <p:oleObj spid="_x0000_s1055" name="Equation" r:id="rId2" imgW="2959100" imgH="1117600" progId="Equation.3">
                  <p:embed/>
                </p:oleObj>
              </mc:Choice>
              <mc:Fallback>
                <p:oleObj name="Equation" r:id="rId2" imgW="2959100" imgH="111760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500063" y="3830638"/>
                        <a:ext cx="4986337" cy="1960562"/>
                      </a:xfrm>
                      <a:prstGeom prst="rect">
                        <a:avLst/>
                      </a:prstGeom>
                      <a:noFill/>
                    </p:spPr>
                  </p:pic>
                </p:oleObj>
              </mc:Fallback>
            </mc:AlternateContent>
          </a:graphicData>
        </a:graphic>
      </p:graphicFrame>
      <p:graphicFrame>
        <p:nvGraphicFramePr>
          <p:cNvPr id="16391" name="Object 7"/>
          <p:cNvGraphicFramePr>
            <a:graphicFrameLocks noChangeAspect="1"/>
          </p:cNvGraphicFramePr>
          <p:nvPr/>
        </p:nvGraphicFramePr>
        <p:xfrm>
          <a:off x="6443663" y="3733800"/>
          <a:ext cx="1481137" cy="2224088"/>
        </p:xfrm>
        <a:graphic>
          <a:graphicData uri="http://schemas.openxmlformats.org/presentationml/2006/ole">
            <mc:AlternateContent>
              <mc:Choice xmlns:v="urn:schemas-microsoft-com:vml" Requires="v">
                <p:oleObj spid="_x0000_s1056" name="Equation" r:id="rId4" imgW="749300" imgH="1117600" progId="Equation.3">
                  <p:embed/>
                </p:oleObj>
              </mc:Choice>
              <mc:Fallback>
                <p:oleObj name="Equation" r:id="rId4" imgW="749300" imgH="111760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6443663" y="3733800"/>
                        <a:ext cx="1481137" cy="2224088"/>
                      </a:xfrm>
                      <a:prstGeom prst="rect">
                        <a:avLst/>
                      </a:prstGeom>
                      <a:noFill/>
                    </p:spPr>
                  </p:pic>
                </p:oleObj>
              </mc:Fallback>
            </mc:AlternateContent>
          </a:graphicData>
        </a:graphic>
      </p:graphicFrame>
      <p:sp>
        <p:nvSpPr>
          <p:cNvPr id="16392" name="Text Box 8"/>
          <p:cNvSpPr txBox="1">
            <a:spLocks noChangeArrowheads="1"/>
          </p:cNvSpPr>
          <p:nvPr/>
        </p:nvSpPr>
        <p:spPr bwMode="auto">
          <a:xfrm>
            <a:off x="990600" y="6198513"/>
            <a:ext cx="1579278" cy="43088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propositions</a:t>
            </a:r>
          </a:p>
        </p:txBody>
      </p:sp>
      <p:sp>
        <p:nvSpPr>
          <p:cNvPr id="16393" name="Text Box 9"/>
          <p:cNvSpPr txBox="1">
            <a:spLocks noChangeArrowheads="1"/>
          </p:cNvSpPr>
          <p:nvPr/>
        </p:nvSpPr>
        <p:spPr bwMode="auto">
          <a:xfrm>
            <a:off x="7478788" y="6198513"/>
            <a:ext cx="1436612" cy="43088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hypotheses</a:t>
            </a:r>
          </a:p>
        </p:txBody>
      </p:sp>
      <p:sp>
        <p:nvSpPr>
          <p:cNvPr id="16394" name="Line 10"/>
          <p:cNvSpPr>
            <a:spLocks noChangeShapeType="1"/>
          </p:cNvSpPr>
          <p:nvPr/>
        </p:nvSpPr>
        <p:spPr bwMode="auto">
          <a:xfrm flipV="1">
            <a:off x="1676400" y="5715000"/>
            <a:ext cx="45719" cy="457200"/>
          </a:xfrm>
          <a:prstGeom prst="line">
            <a:avLst/>
          </a:prstGeom>
          <a:noFill/>
          <a:ln w="9525">
            <a:solidFill>
              <a:schemeClr val="tx1"/>
            </a:solidFill>
            <a:round/>
            <a:tailEnd type="triangle" w="med" len="med"/>
          </a:ln>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endParaRPr lang="en-US"/>
          </a:p>
        </p:txBody>
      </p:sp>
      <p:sp>
        <p:nvSpPr>
          <p:cNvPr id="16395" name="Line 11"/>
          <p:cNvSpPr>
            <a:spLocks noChangeShapeType="1"/>
          </p:cNvSpPr>
          <p:nvPr/>
        </p:nvSpPr>
        <p:spPr bwMode="auto">
          <a:xfrm flipH="1" flipV="1">
            <a:off x="7696200" y="5562600"/>
            <a:ext cx="457200" cy="609600"/>
          </a:xfrm>
          <a:prstGeom prst="line">
            <a:avLst/>
          </a:prstGeom>
          <a:noFill/>
          <a:ln w="9525">
            <a:solidFill>
              <a:schemeClr val="tx1"/>
            </a:solidFill>
            <a:round/>
            <a:tailEnd type="triangle" w="med" len="med"/>
          </a:ln>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endParaRPr lang="en-US"/>
          </a:p>
        </p:txBody>
      </p:sp>
      <p:sp>
        <p:nvSpPr>
          <p:cNvPr id="11" name="Text Box 6"/>
          <p:cNvSpPr txBox="1">
            <a:spLocks noChangeArrowheads="1"/>
          </p:cNvSpPr>
          <p:nvPr/>
        </p:nvSpPr>
        <p:spPr bwMode="auto">
          <a:xfrm>
            <a:off x="457200" y="1948696"/>
            <a:ext cx="8199681" cy="1785104"/>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marL="233363" indent="-233363">
              <a:buFont typeface="+mj-lt"/>
              <a:buAutoNum type="arabicPeriod"/>
            </a:pPr>
            <a:r>
              <a:rPr lang="en-GB" sz="2200">
                <a:latin typeface="+mn-lt"/>
              </a:rPr>
              <a:t>It is not sunny this afternoon and it is colder than yesterday.</a:t>
            </a:r>
          </a:p>
          <a:p>
            <a:pPr marL="233363" indent="-233363">
              <a:buFont typeface="+mj-lt"/>
              <a:buAutoNum type="arabicPeriod"/>
            </a:pPr>
            <a:r>
              <a:rPr lang="en-GB" sz="2200">
                <a:latin typeface="+mn-lt"/>
              </a:rPr>
              <a:t>If we go to play tennis, it is sunny.</a:t>
            </a:r>
          </a:p>
          <a:p>
            <a:pPr marL="233363" indent="-233363">
              <a:buFont typeface="+mj-lt"/>
              <a:buAutoNum type="arabicPeriod"/>
            </a:pPr>
            <a:r>
              <a:rPr lang="en-GB" sz="2200">
                <a:latin typeface="+mn-lt"/>
              </a:rPr>
              <a:t>If we do not go to play tennis then we will go to see the exhibition.</a:t>
            </a:r>
          </a:p>
          <a:p>
            <a:pPr marL="233363" indent="-233363">
              <a:buFont typeface="+mj-lt"/>
              <a:buAutoNum type="arabicPeriod"/>
            </a:pPr>
            <a:r>
              <a:rPr lang="en-GB" sz="2200">
                <a:latin typeface="+mn-lt"/>
              </a:rPr>
              <a:t>If we go to see the exhibition then we will be home by sunset.</a:t>
            </a:r>
          </a:p>
          <a:p>
            <a:pPr marL="233363" indent="-233363">
              <a:buFont typeface="+mj-lt"/>
              <a:buAutoNum type="arabicPeriod"/>
            </a:pPr>
            <a:r>
              <a:rPr lang="en-GB" sz="2200">
                <a:latin typeface="+mn-lt"/>
              </a:rPr>
              <a:t>We will be home by sunset.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163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163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163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163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163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P spid="16393" grpId="0"/>
      <p:bldP spid="16394" grpId="0"/>
      <p:bldP spid="16395" grpId="0"/>
      <p:bldP spid="11" grpId="0"/>
    </p:bldLst>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17436" name="Object 28"/>
          <p:cNvGraphicFramePr>
            <a:graphicFrameLocks noChangeAspect="1"/>
          </p:cNvGraphicFramePr>
          <p:nvPr/>
        </p:nvGraphicFramePr>
        <p:xfrm>
          <a:off x="179388" y="2781300"/>
          <a:ext cx="5014912" cy="3595688"/>
        </p:xfrm>
        <a:graphic>
          <a:graphicData uri="http://schemas.openxmlformats.org/presentationml/2006/ole">
            <mc:AlternateContent>
              <mc:Choice xmlns:v="urn:schemas-microsoft-com:vml" Requires="v">
                <p:oleObj spid="_x0000_s1057" name="Equation" r:id="rId2" imgW="2832100" imgH="2032000" progId="Equation.3">
                  <p:embed/>
                </p:oleObj>
              </mc:Choice>
              <mc:Fallback>
                <p:oleObj name="Equation" r:id="rId2" imgW="2832100" imgH="203200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79388" y="2781300"/>
                        <a:ext cx="5014912" cy="3595688"/>
                      </a:xfrm>
                      <a:prstGeom prst="rect">
                        <a:avLst/>
                      </a:prstGeom>
                      <a:solidFill>
                        <a:srgbClr val="FFFF66"/>
                      </a:solidFill>
                      <a:ln w="9525">
                        <a:solidFill>
                          <a:schemeClr val="tx1"/>
                        </a:solidFill>
                        <a:miter lim="800000"/>
                      </a:ln>
                    </p:spPr>
                  </p:pic>
                </p:oleObj>
              </mc:Fallback>
            </mc:AlternateContent>
          </a:graphicData>
        </a:graphic>
      </p:graphicFrame>
      <p:graphicFrame>
        <p:nvGraphicFramePr>
          <p:cNvPr id="17435" name="Object 27"/>
          <p:cNvGraphicFramePr>
            <a:graphicFrameLocks noChangeAspect="1"/>
          </p:cNvGraphicFramePr>
          <p:nvPr/>
        </p:nvGraphicFramePr>
        <p:xfrm>
          <a:off x="76200" y="2781300"/>
          <a:ext cx="5037137" cy="3595688"/>
        </p:xfrm>
        <a:graphic>
          <a:graphicData uri="http://schemas.openxmlformats.org/presentationml/2006/ole">
            <mc:AlternateContent>
              <mc:Choice xmlns:v="urn:schemas-microsoft-com:vml" Requires="v">
                <p:oleObj spid="_x0000_s1058" name="Equation" r:id="rId4" imgW="2844800" imgH="2032000" progId="Equation.3">
                  <p:embed/>
                </p:oleObj>
              </mc:Choice>
              <mc:Fallback>
                <p:oleObj name="Equation" r:id="rId4" imgW="2844800" imgH="203200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76200" y="2781300"/>
                        <a:ext cx="5037137" cy="3595688"/>
                      </a:xfrm>
                      <a:prstGeom prst="rect">
                        <a:avLst/>
                      </a:prstGeom>
                      <a:solidFill>
                        <a:srgbClr val="FFFF66"/>
                      </a:solidFill>
                      <a:ln w="9525">
                        <a:solidFill>
                          <a:schemeClr val="tx1"/>
                        </a:solidFill>
                        <a:miter lim="800000"/>
                      </a:ln>
                    </p:spPr>
                  </p:pic>
                </p:oleObj>
              </mc:Fallback>
            </mc:AlternateContent>
          </a:graphicData>
        </a:graphic>
      </p:graphicFrame>
      <p:graphicFrame>
        <p:nvGraphicFramePr>
          <p:cNvPr id="17434" name="Object 26"/>
          <p:cNvGraphicFramePr>
            <a:graphicFrameLocks noChangeAspect="1"/>
          </p:cNvGraphicFramePr>
          <p:nvPr/>
        </p:nvGraphicFramePr>
        <p:xfrm>
          <a:off x="144463" y="2781300"/>
          <a:ext cx="5037137" cy="3595688"/>
        </p:xfrm>
        <a:graphic>
          <a:graphicData uri="http://schemas.openxmlformats.org/presentationml/2006/ole">
            <mc:AlternateContent>
              <mc:Choice xmlns:v="urn:schemas-microsoft-com:vml" Requires="v">
                <p:oleObj spid="_x0000_s1059" name="Equation" r:id="rId6" imgW="2844800" imgH="2032000" progId="Equation.3">
                  <p:embed/>
                </p:oleObj>
              </mc:Choice>
              <mc:Fallback>
                <p:oleObj name="Equation" r:id="rId6" imgW="2844800" imgH="20320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144463" y="2781300"/>
                        <a:ext cx="5037137" cy="3595688"/>
                      </a:xfrm>
                      <a:prstGeom prst="rect">
                        <a:avLst/>
                      </a:prstGeom>
                      <a:solidFill>
                        <a:srgbClr val="FFFF66"/>
                      </a:solidFill>
                      <a:ln w="9525">
                        <a:solidFill>
                          <a:schemeClr val="tx1"/>
                        </a:solidFill>
                        <a:miter lim="800000"/>
                      </a:ln>
                    </p:spPr>
                  </p:pic>
                </p:oleObj>
              </mc:Fallback>
            </mc:AlternateContent>
          </a:graphicData>
        </a:graphic>
      </p:graphicFrame>
      <p:graphicFrame>
        <p:nvGraphicFramePr>
          <p:cNvPr id="17433" name="Object 25"/>
          <p:cNvGraphicFramePr>
            <a:graphicFrameLocks noChangeAspect="1"/>
          </p:cNvGraphicFramePr>
          <p:nvPr/>
        </p:nvGraphicFramePr>
        <p:xfrm>
          <a:off x="179388" y="2781300"/>
          <a:ext cx="4857750" cy="3595688"/>
        </p:xfrm>
        <a:graphic>
          <a:graphicData uri="http://schemas.openxmlformats.org/presentationml/2006/ole">
            <mc:AlternateContent>
              <mc:Choice xmlns:v="urn:schemas-microsoft-com:vml" Requires="v">
                <p:oleObj spid="_x0000_s1060" name="Equation" r:id="rId8" imgW="2743200" imgH="2032000" progId="Equation.3">
                  <p:embed/>
                </p:oleObj>
              </mc:Choice>
              <mc:Fallback>
                <p:oleObj name="Equation" r:id="rId8" imgW="2743200" imgH="203200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179388" y="2781300"/>
                        <a:ext cx="4857750" cy="3595688"/>
                      </a:xfrm>
                      <a:prstGeom prst="rect">
                        <a:avLst/>
                      </a:prstGeom>
                      <a:solidFill>
                        <a:srgbClr val="FFFF66"/>
                      </a:solidFill>
                      <a:ln w="9525">
                        <a:solidFill>
                          <a:schemeClr val="tx1"/>
                        </a:solidFill>
                        <a:miter lim="800000"/>
                      </a:ln>
                    </p:spPr>
                  </p:pic>
                </p:oleObj>
              </mc:Fallback>
            </mc:AlternateContent>
          </a:graphicData>
        </a:graphic>
      </p:graphicFrame>
      <p:graphicFrame>
        <p:nvGraphicFramePr>
          <p:cNvPr id="17431" name="Object 23"/>
          <p:cNvGraphicFramePr>
            <a:graphicFrameLocks noChangeAspect="1"/>
          </p:cNvGraphicFramePr>
          <p:nvPr/>
        </p:nvGraphicFramePr>
        <p:xfrm>
          <a:off x="179388" y="2781300"/>
          <a:ext cx="4924425" cy="3595688"/>
        </p:xfrm>
        <a:graphic>
          <a:graphicData uri="http://schemas.openxmlformats.org/presentationml/2006/ole">
            <mc:AlternateContent>
              <mc:Choice xmlns:v="urn:schemas-microsoft-com:vml" Requires="v">
                <p:oleObj spid="_x0000_s1061" name="Equation" r:id="rId10" imgW="2781300" imgH="2032000" progId="Equation.3">
                  <p:embed/>
                </p:oleObj>
              </mc:Choice>
              <mc:Fallback>
                <p:oleObj name="Equation" r:id="rId10" imgW="2781300" imgH="203200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179388" y="2781300"/>
                        <a:ext cx="4924425" cy="3595688"/>
                      </a:xfrm>
                      <a:prstGeom prst="rect">
                        <a:avLst/>
                      </a:prstGeom>
                      <a:solidFill>
                        <a:srgbClr val="FFFF66"/>
                      </a:solidFill>
                      <a:ln w="9525">
                        <a:solidFill>
                          <a:schemeClr val="tx1"/>
                        </a:solidFill>
                        <a:miter lim="800000"/>
                      </a:ln>
                    </p:spPr>
                  </p:pic>
                </p:oleObj>
              </mc:Fallback>
            </mc:AlternateContent>
          </a:graphicData>
        </a:graphic>
      </p:graphicFrame>
      <p:graphicFrame>
        <p:nvGraphicFramePr>
          <p:cNvPr id="17429" name="Object 21"/>
          <p:cNvGraphicFramePr>
            <a:graphicFrameLocks noChangeAspect="1"/>
          </p:cNvGraphicFramePr>
          <p:nvPr/>
        </p:nvGraphicFramePr>
        <p:xfrm>
          <a:off x="179388" y="2781300"/>
          <a:ext cx="4968875" cy="3595688"/>
        </p:xfrm>
        <a:graphic>
          <a:graphicData uri="http://schemas.openxmlformats.org/presentationml/2006/ole">
            <mc:AlternateContent>
              <mc:Choice xmlns:v="urn:schemas-microsoft-com:vml" Requires="v">
                <p:oleObj spid="_x0000_s1062" name="Equation" r:id="rId12" imgW="2806700" imgH="2032000" progId="Equation.3">
                  <p:embed/>
                </p:oleObj>
              </mc:Choice>
              <mc:Fallback>
                <p:oleObj name="Equation" r:id="rId12" imgW="2806700" imgH="203200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179388" y="2781300"/>
                        <a:ext cx="4968875" cy="3595688"/>
                      </a:xfrm>
                      <a:prstGeom prst="rect">
                        <a:avLst/>
                      </a:prstGeom>
                      <a:solidFill>
                        <a:srgbClr val="FFFF66"/>
                      </a:solidFill>
                      <a:ln w="9525">
                        <a:solidFill>
                          <a:schemeClr val="tx1"/>
                        </a:solidFill>
                        <a:miter lim="800000"/>
                      </a:ln>
                    </p:spPr>
                  </p:pic>
                </p:oleObj>
              </mc:Fallback>
            </mc:AlternateContent>
          </a:graphicData>
        </a:graphic>
      </p:graphicFrame>
      <p:sp>
        <p:nvSpPr>
          <p:cNvPr id="10254" name="Text Box 3"/>
          <p:cNvSpPr txBox="1">
            <a:spLocks noChangeArrowheads="1"/>
          </p:cNvSpPr>
          <p:nvPr/>
        </p:nvSpPr>
        <p:spPr bwMode="auto">
          <a:xfrm>
            <a:off x="7740650" y="0"/>
            <a:ext cx="1412875" cy="376238"/>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An example</a:t>
            </a:r>
          </a:p>
        </p:txBody>
      </p:sp>
      <p:graphicFrame>
        <p:nvGraphicFramePr>
          <p:cNvPr id="10249" name="Object 6"/>
          <p:cNvGraphicFramePr>
            <a:graphicFrameLocks noChangeAspect="1"/>
          </p:cNvGraphicFramePr>
          <p:nvPr/>
        </p:nvGraphicFramePr>
        <p:xfrm>
          <a:off x="6407150" y="1585913"/>
          <a:ext cx="1593850" cy="2376487"/>
        </p:xfrm>
        <a:graphic>
          <a:graphicData uri="http://schemas.openxmlformats.org/presentationml/2006/ole">
            <mc:AlternateContent>
              <mc:Choice xmlns:v="urn:schemas-microsoft-com:vml" Requires="v">
                <p:oleObj spid="_x0000_s1063" name="Equation" r:id="rId14" imgW="749300" imgH="1117600" progId="Equation.3">
                  <p:embed/>
                </p:oleObj>
              </mc:Choice>
              <mc:Fallback>
                <p:oleObj name="Equation" r:id="rId14" imgW="749300" imgH="1117600" progId="Equation.3">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6407150" y="1585913"/>
                        <a:ext cx="1593850" cy="2376487"/>
                      </a:xfrm>
                      <a:prstGeom prst="rect">
                        <a:avLst/>
                      </a:prstGeom>
                      <a:noFill/>
                    </p:spPr>
                  </p:pic>
                </p:oleObj>
              </mc:Fallback>
            </mc:AlternateContent>
          </a:graphicData>
        </a:graphic>
      </p:graphicFrame>
      <p:graphicFrame>
        <p:nvGraphicFramePr>
          <p:cNvPr id="17421" name="Object 13"/>
          <p:cNvGraphicFramePr>
            <a:graphicFrameLocks noChangeAspect="1"/>
          </p:cNvGraphicFramePr>
          <p:nvPr/>
        </p:nvGraphicFramePr>
        <p:xfrm>
          <a:off x="179388" y="2781300"/>
          <a:ext cx="4968875" cy="3595688"/>
        </p:xfrm>
        <a:graphic>
          <a:graphicData uri="http://schemas.openxmlformats.org/presentationml/2006/ole">
            <mc:AlternateContent>
              <mc:Choice xmlns:v="urn:schemas-microsoft-com:vml" Requires="v">
                <p:oleObj spid="_x0000_s1064" name="Equation" r:id="rId16" imgW="2806700" imgH="2032000" progId="Equation.3">
                  <p:embed/>
                </p:oleObj>
              </mc:Choice>
              <mc:Fallback>
                <p:oleObj name="Equation" r:id="rId16" imgW="2806700" imgH="2032000"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179388" y="2781300"/>
                        <a:ext cx="4968875" cy="3595688"/>
                      </a:xfrm>
                      <a:prstGeom prst="rect">
                        <a:avLst/>
                      </a:prstGeom>
                      <a:solidFill>
                        <a:srgbClr val="FFFF66"/>
                      </a:solidFill>
                      <a:ln w="9525">
                        <a:solidFill>
                          <a:schemeClr val="tx1"/>
                        </a:solidFill>
                        <a:miter lim="800000"/>
                      </a:ln>
                    </p:spPr>
                  </p:pic>
                </p:oleObj>
              </mc:Fallback>
            </mc:AlternateContent>
          </a:graphicData>
        </a:graphic>
      </p:graphicFrame>
      <p:graphicFrame>
        <p:nvGraphicFramePr>
          <p:cNvPr id="17419" name="Object 11"/>
          <p:cNvGraphicFramePr>
            <a:graphicFrameLocks noChangeAspect="1"/>
          </p:cNvGraphicFramePr>
          <p:nvPr/>
        </p:nvGraphicFramePr>
        <p:xfrm>
          <a:off x="76200" y="2781300"/>
          <a:ext cx="5105400" cy="3595688"/>
        </p:xfrm>
        <a:graphic>
          <a:graphicData uri="http://schemas.openxmlformats.org/presentationml/2006/ole">
            <mc:AlternateContent>
              <mc:Choice xmlns:v="urn:schemas-microsoft-com:vml" Requires="v">
                <p:oleObj spid="_x0000_s1065" name="Equation" r:id="rId18" imgW="2806700" imgH="2032000" progId="Equation.3">
                  <p:embed/>
                </p:oleObj>
              </mc:Choice>
              <mc:Fallback>
                <p:oleObj name="Equation" r:id="rId18" imgW="2806700" imgH="2032000"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76200" y="2781300"/>
                        <a:ext cx="5105400" cy="3595688"/>
                      </a:xfrm>
                      <a:prstGeom prst="rect">
                        <a:avLst/>
                      </a:prstGeom>
                      <a:solidFill>
                        <a:srgbClr val="FFFF66"/>
                      </a:solidFill>
                      <a:ln w="9525">
                        <a:solidFill>
                          <a:schemeClr val="tx1"/>
                        </a:solidFill>
                        <a:miter lim="800000"/>
                      </a:ln>
                    </p:spPr>
                  </p:pic>
                </p:oleObj>
              </mc:Fallback>
            </mc:AlternateContent>
          </a:graphicData>
        </a:graphic>
      </p:graphicFrame>
      <p:graphicFrame>
        <p:nvGraphicFramePr>
          <p:cNvPr id="16389" name="Object 5"/>
          <p:cNvGraphicFramePr>
            <a:graphicFrameLocks noChangeAspect="1"/>
          </p:cNvGraphicFramePr>
          <p:nvPr/>
        </p:nvGraphicFramePr>
        <p:xfrm>
          <a:off x="228600" y="762000"/>
          <a:ext cx="4986337" cy="1960562"/>
        </p:xfrm>
        <a:graphic>
          <a:graphicData uri="http://schemas.openxmlformats.org/presentationml/2006/ole">
            <mc:AlternateContent>
              <mc:Choice xmlns:v="urn:schemas-microsoft-com:vml" Requires="v">
                <p:oleObj spid="_x0000_s1066" name="Equation" r:id="rId20" imgW="2959100" imgH="1117600" progId="Equation.3">
                  <p:embed/>
                </p:oleObj>
              </mc:Choice>
              <mc:Fallback>
                <p:oleObj name="Equation" r:id="rId20" imgW="2959100" imgH="1117600" progId="Equation.3">
                  <p:embed/>
                  <p:pic>
                    <p:nvPicPr>
                      <p:cNvPr id="0" name="OLE substitute image"/>
                      <p:cNvPicPr/>
                      <p:nvPr/>
                    </p:nvPicPr>
                    <p:blipFill>
                      <a:blip r:embed="rId21">
                        <a:extLst>
                          <a:ext uri="{28A0092B-C50C-407E-A947-70E740481C1C}">
                            <a14:useLocalDpi xmlns:a14="http://schemas.microsoft.com/office/drawing/2010/main" val="0"/>
                          </a:ext>
                        </a:extLst>
                      </a:blip>
                      <a:stretch>
                        <a:fillRect/>
                      </a:stretch>
                    </p:blipFill>
                    <p:spPr>
                      <a:xfrm>
                        <a:off x="228600" y="762000"/>
                        <a:ext cx="4986337" cy="1960562"/>
                      </a:xfrm>
                      <a:prstGeom prst="rect">
                        <a:avLst/>
                      </a:prstGeom>
                      <a:no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0" presetClass="entr" presetSubtype="0" dur="500" fill="hold" nodeType="clickEffect">
                                  <p:stCondLst>
                                    <p:cond delay="0"/>
                                  </p:stCondLst>
                                  <p:childTnLst>
                                    <p:set>
                                      <p:cBhvr>
                                        <p:cTn id="10" dur="1" fill="hold">
                                          <p:stCondLst>
                                            <p:cond delay="0"/>
                                          </p:stCondLst>
                                        </p:cTn>
                                        <p:tgtEl>
                                          <p:spTgt spid="10249"/>
                                        </p:tgtEl>
                                        <p:attrNameLst>
                                          <p:attrName>style.visibility</p:attrName>
                                        </p:attrNameLst>
                                      </p:cBhvr>
                                      <p:to>
                                        <p:strVal val="visible"/>
                                      </p:to>
                                    </p:set>
                                    <p:animEffect transition="in" filter="fade">
                                      <p:cBhvr>
                                        <p:cTn id="11" dur="500"/>
                                        <p:tgtEl>
                                          <p:spTgt spid="10249"/>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1" presetClass="entr" presetSubtype="0" dur="1" fill="hold" nodeType="clickEffect">
                                  <p:stCondLst>
                                    <p:cond delay="0"/>
                                  </p:stCondLst>
                                  <p:childTnLst>
                                    <p:set>
                                      <p:cBhvr>
                                        <p:cTn id="15" dur="1" fill="hold">
                                          <p:stCondLst>
                                            <p:cond delay="0"/>
                                          </p:stCondLst>
                                        </p:cTn>
                                        <p:tgtEl>
                                          <p:spTgt spid="1743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p:stCondLst>
                              <p:cond delay="0"/>
                            </p:stCondLst>
                            <p:childTnLst>
                              <p:par>
                                <p:cTn id="18" presetID="1" presetClass="entr" presetSubtype="0" dur="1" fill="hold" nodeType="clickEffect">
                                  <p:stCondLst>
                                    <p:cond delay="0"/>
                                  </p:stCondLst>
                                  <p:childTnLst>
                                    <p:set>
                                      <p:cBhvr>
                                        <p:cTn id="19" dur="1" fill="hold">
                                          <p:stCondLst>
                                            <p:cond delay="0"/>
                                          </p:stCondLst>
                                        </p:cTn>
                                        <p:tgtEl>
                                          <p:spTgt spid="1743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p:stCondLst>
                              <p:cond delay="0"/>
                            </p:stCondLst>
                            <p:childTnLst>
                              <p:par>
                                <p:cTn id="22" presetID="1" presetClass="entr" presetSubtype="0" dur="1" fill="hold" nodeType="clickEffect">
                                  <p:stCondLst>
                                    <p:cond delay="0"/>
                                  </p:stCondLst>
                                  <p:childTnLst>
                                    <p:set>
                                      <p:cBhvr>
                                        <p:cTn id="23" dur="1" fill="hold">
                                          <p:stCondLst>
                                            <p:cond delay="0"/>
                                          </p:stCondLst>
                                        </p:cTn>
                                        <p:tgtEl>
                                          <p:spTgt spid="1743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p:stCondLst>
                              <p:cond delay="0"/>
                            </p:stCondLst>
                            <p:childTnLst>
                              <p:par>
                                <p:cTn id="26" presetID="1" presetClass="entr" presetSubtype="0" dur="1" fill="hold" nodeType="clickEffect">
                                  <p:stCondLst>
                                    <p:cond delay="0"/>
                                  </p:stCondLst>
                                  <p:childTnLst>
                                    <p:set>
                                      <p:cBhvr>
                                        <p:cTn id="27" dur="1" fill="hold">
                                          <p:stCondLst>
                                            <p:cond delay="0"/>
                                          </p:stCondLst>
                                        </p:cTn>
                                        <p:tgtEl>
                                          <p:spTgt spid="1743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p:stCondLst>
                              <p:cond delay="0"/>
                            </p:stCondLst>
                            <p:childTnLst>
                              <p:par>
                                <p:cTn id="30" presetID="1" presetClass="entr" presetSubtype="0" dur="1" fill="hold" nodeType="clickEffect">
                                  <p:stCondLst>
                                    <p:cond delay="0"/>
                                  </p:stCondLst>
                                  <p:childTnLst>
                                    <p:set>
                                      <p:cBhvr>
                                        <p:cTn id="31" dur="1" fill="hold">
                                          <p:stCondLst>
                                            <p:cond delay="0"/>
                                          </p:stCondLst>
                                        </p:cTn>
                                        <p:tgtEl>
                                          <p:spTgt spid="1743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p:stCondLst>
                              <p:cond delay="0"/>
                            </p:stCondLst>
                            <p:childTnLst>
                              <p:par>
                                <p:cTn id="34" presetID="1" presetClass="entr" presetSubtype="0" dur="1" fill="hold" nodeType="clickEffect">
                                  <p:stCondLst>
                                    <p:cond delay="0"/>
                                  </p:stCondLst>
                                  <p:childTnLst>
                                    <p:set>
                                      <p:cBhvr>
                                        <p:cTn id="35" dur="1" fill="hold">
                                          <p:stCondLst>
                                            <p:cond delay="0"/>
                                          </p:stCondLst>
                                        </p:cTn>
                                        <p:tgtEl>
                                          <p:spTgt spid="1742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p:stCondLst>
                              <p:cond delay="0"/>
                            </p:stCondLst>
                            <p:childTnLst>
                              <p:par>
                                <p:cTn id="38" presetID="1" presetClass="entr" presetSubtype="0" dur="1" fill="hold" nodeType="clickEffect">
                                  <p:stCondLst>
                                    <p:cond delay="0"/>
                                  </p:stCondLst>
                                  <p:childTnLst>
                                    <p:set>
                                      <p:cBhvr>
                                        <p:cTn id="39" dur="1" fill="hold">
                                          <p:stCondLst>
                                            <p:cond delay="0"/>
                                          </p:stCondLst>
                                        </p:cTn>
                                        <p:tgtEl>
                                          <p:spTgt spid="1742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p:stCondLst>
                              <p:cond delay="0"/>
                            </p:stCondLst>
                            <p:childTnLst>
                              <p:par>
                                <p:cTn id="42" presetID="1" presetClass="entr" presetSubtype="0" dur="1" fill="hold" nodeType="clickEffect">
                                  <p:stCondLst>
                                    <p:cond delay="0"/>
                                  </p:stCondLst>
                                  <p:childTnLst>
                                    <p:set>
                                      <p:cBhvr>
                                        <p:cTn id="43" dur="1" fill="hold">
                                          <p:stCondLst>
                                            <p:cond delay="0"/>
                                          </p:stCondLst>
                                        </p:cTn>
                                        <p:tgtEl>
                                          <p:spTgt spid="17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8437" name="Text Box 5"/>
          <p:cNvSpPr txBox="1">
            <a:spLocks noChangeArrowheads="1"/>
          </p:cNvSpPr>
          <p:nvPr/>
        </p:nvSpPr>
        <p:spPr bwMode="auto">
          <a:xfrm>
            <a:off x="715671" y="1676400"/>
            <a:ext cx="7666329" cy="1107996"/>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marL="342900" indent="-342900">
              <a:buFontTx/>
              <a:buAutoNum type="arabicPeriod"/>
            </a:pPr>
            <a:r>
              <a:rPr lang="en-GB" sz="2200" err="1">
                <a:latin typeface="+mn-lt"/>
              </a:rPr>
              <a:t>Ambreesh is cycling or it is not raining.</a:t>
            </a:r>
          </a:p>
          <a:p>
            <a:pPr marL="342900" indent="-342900">
              <a:buFontTx/>
              <a:buAutoNum type="arabicPeriod"/>
            </a:pPr>
            <a:r>
              <a:rPr lang="en-GB" sz="2200">
                <a:latin typeface="+mn-lt"/>
              </a:rPr>
              <a:t>It is raining or Bharat is playing cricket.</a:t>
            </a:r>
          </a:p>
          <a:p>
            <a:pPr marL="342900" indent="-342900">
              <a:buFontTx/>
              <a:buAutoNum type="arabicPeriod"/>
            </a:pPr>
            <a:r>
              <a:rPr lang="en-GB" sz="2200">
                <a:latin typeface="+mn-lt"/>
              </a:rPr>
              <a:t>Consequently Ambreesh is cycling or Bharat is playing cricket.</a:t>
            </a:r>
          </a:p>
        </p:txBody>
      </p:sp>
      <p:sp>
        <p:nvSpPr>
          <p:cNvPr id="18438" name="Text Box 6"/>
          <p:cNvSpPr txBox="1">
            <a:spLocks noChangeArrowheads="1"/>
          </p:cNvSpPr>
          <p:nvPr/>
        </p:nvSpPr>
        <p:spPr bwMode="auto">
          <a:xfrm>
            <a:off x="1553070" y="3670300"/>
            <a:ext cx="5838330" cy="43088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We want to show that (3) follows from (1) and (2)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38" grpId="0"/>
    </p:bldLst>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2" name="Group 13"/>
          <p:cNvGrpSpPr/>
          <p:nvPr/>
        </p:nvGrpSpPr>
        <p:grpSpPr>
          <a:xfrm>
            <a:off x="5411788" y="2133600"/>
            <a:ext cx="3433762" cy="1631950"/>
            <a:chOff x="3409" y="1344"/>
            <a:chExt cx="2163" cy="1028"/>
          </a:xfrm>
        </p:grpSpPr>
        <p:graphicFrame>
          <p:nvGraphicFramePr>
            <p:cNvPr id="11268" name="Object 5"/>
            <p:cNvGraphicFramePr>
              <a:graphicFrameLocks noChangeAspect="1"/>
            </p:cNvGraphicFramePr>
            <p:nvPr/>
          </p:nvGraphicFramePr>
          <p:xfrm>
            <a:off x="3409" y="1570"/>
            <a:ext cx="2163" cy="802"/>
          </p:xfrm>
          <a:graphic>
            <a:graphicData uri="http://schemas.openxmlformats.org/presentationml/2006/ole">
              <mc:AlternateContent>
                <mc:Choice xmlns:v="urn:schemas-microsoft-com:vml" Requires="v">
                  <p:oleObj spid="_x0000_s1067" name="Equation" r:id="rId2" imgW="1816100" imgH="673100" progId="Equation.3">
                    <p:embed/>
                  </p:oleObj>
                </mc:Choice>
                <mc:Fallback>
                  <p:oleObj name="Equation" r:id="rId2" imgW="1816100" imgH="67310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409" y="1570"/>
                          <a:ext cx="2163" cy="802"/>
                        </a:xfrm>
                        <a:prstGeom prst="rect">
                          <a:avLst/>
                        </a:prstGeom>
                        <a:noFill/>
                        <a:ln w="9525">
                          <a:solidFill>
                            <a:schemeClr val="tx1"/>
                          </a:solidFill>
                          <a:miter lim="800000"/>
                        </a:ln>
                      </p:spPr>
                    </p:pic>
                  </p:oleObj>
                </mc:Fallback>
              </mc:AlternateContent>
            </a:graphicData>
          </a:graphic>
        </p:graphicFrame>
        <p:sp>
          <p:nvSpPr>
            <p:cNvPr id="11278" name="Text Box 7"/>
            <p:cNvSpPr txBox="1">
              <a:spLocks noChangeArrowheads="1"/>
            </p:cNvSpPr>
            <p:nvPr/>
          </p:nvSpPr>
          <p:spPr bwMode="auto">
            <a:xfrm>
              <a:off x="3969" y="1344"/>
              <a:ext cx="930" cy="231"/>
            </a:xfrm>
            <a:prstGeom prst="rect">
              <a:avLst/>
            </a:prstGeom>
            <a:noFill/>
            <a:ln w="9525">
              <a:no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propositions</a:t>
              </a:r>
            </a:p>
          </p:txBody>
        </p:sp>
      </p:grpSp>
      <p:grpSp>
        <p:nvGrpSpPr>
          <p:cNvPr id="3" name="Group 14"/>
          <p:cNvGrpSpPr/>
          <p:nvPr/>
        </p:nvGrpSpPr>
        <p:grpSpPr>
          <a:xfrm>
            <a:off x="1692275" y="2205038"/>
            <a:ext cx="1390650" cy="1212850"/>
            <a:chOff x="1066" y="1389"/>
            <a:chExt cx="876" cy="764"/>
          </a:xfrm>
        </p:grpSpPr>
        <p:graphicFrame>
          <p:nvGraphicFramePr>
            <p:cNvPr id="11267" name="Object 6"/>
            <p:cNvGraphicFramePr>
              <a:graphicFrameLocks noChangeAspect="1"/>
            </p:cNvGraphicFramePr>
            <p:nvPr/>
          </p:nvGraphicFramePr>
          <p:xfrm>
            <a:off x="1156" y="1616"/>
            <a:ext cx="726" cy="537"/>
          </p:xfrm>
          <a:graphic>
            <a:graphicData uri="http://schemas.openxmlformats.org/presentationml/2006/ole">
              <mc:AlternateContent>
                <mc:Choice xmlns:v="urn:schemas-microsoft-com:vml" Requires="v">
                  <p:oleObj spid="_x0000_s1068" name="Equation" r:id="rId4" imgW="583947" imgH="431613" progId="Equation.3">
                    <p:embed/>
                  </p:oleObj>
                </mc:Choice>
                <mc:Fallback>
                  <p:oleObj name="Equation" r:id="rId4" imgW="583947" imgH="431613"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1156" y="1616"/>
                          <a:ext cx="726" cy="537"/>
                        </a:xfrm>
                        <a:prstGeom prst="rect">
                          <a:avLst/>
                        </a:prstGeom>
                        <a:noFill/>
                        <a:ln w="9525">
                          <a:solidFill>
                            <a:schemeClr val="tx1"/>
                          </a:solidFill>
                          <a:miter lim="800000"/>
                        </a:ln>
                      </p:spPr>
                    </p:pic>
                  </p:oleObj>
                </mc:Fallback>
              </mc:AlternateContent>
            </a:graphicData>
          </a:graphic>
        </p:graphicFrame>
        <p:sp>
          <p:nvSpPr>
            <p:cNvPr id="11277" name="Text Box 8"/>
            <p:cNvSpPr txBox="1">
              <a:spLocks noChangeArrowheads="1"/>
            </p:cNvSpPr>
            <p:nvPr/>
          </p:nvSpPr>
          <p:spPr bwMode="auto">
            <a:xfrm>
              <a:off x="1066" y="1389"/>
              <a:ext cx="876" cy="231"/>
            </a:xfrm>
            <a:prstGeom prst="rect">
              <a:avLst/>
            </a:prstGeom>
            <a:noFill/>
            <a:ln w="9525">
              <a:no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hypotheses</a:t>
              </a:r>
            </a:p>
          </p:txBody>
        </p:sp>
      </p:grpSp>
      <p:graphicFrame>
        <p:nvGraphicFramePr>
          <p:cNvPr id="19465" name="Object 9"/>
          <p:cNvGraphicFramePr>
            <a:graphicFrameLocks noChangeAspect="1"/>
          </p:cNvGraphicFramePr>
          <p:nvPr/>
        </p:nvGraphicFramePr>
        <p:xfrm>
          <a:off x="1476375" y="3933825"/>
          <a:ext cx="1203325" cy="1871663"/>
        </p:xfrm>
        <a:graphic>
          <a:graphicData uri="http://schemas.openxmlformats.org/presentationml/2006/ole">
            <mc:AlternateContent>
              <mc:Choice xmlns:v="urn:schemas-microsoft-com:vml" Requires="v">
                <p:oleObj spid="_x0000_s1069" name="Equation" r:id="rId6" imgW="457200" imgH="711200" progId="Equation.3">
                  <p:embed/>
                </p:oleObj>
              </mc:Choice>
              <mc:Fallback>
                <p:oleObj name="Equation" r:id="rId6" imgW="457200" imgH="7112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1476375" y="3933825"/>
                        <a:ext cx="1203325" cy="1871663"/>
                      </a:xfrm>
                      <a:prstGeom prst="rect">
                        <a:avLst/>
                      </a:prstGeom>
                      <a:noFill/>
                    </p:spPr>
                  </p:pic>
                </p:oleObj>
              </mc:Fallback>
            </mc:AlternateContent>
          </a:graphicData>
        </a:graphic>
      </p:graphicFrame>
      <p:sp>
        <p:nvSpPr>
          <p:cNvPr id="19467" name="Text Box 11"/>
          <p:cNvSpPr txBox="1">
            <a:spLocks noChangeArrowheads="1"/>
          </p:cNvSpPr>
          <p:nvPr/>
        </p:nvSpPr>
        <p:spPr bwMode="auto">
          <a:xfrm>
            <a:off x="1447800" y="5949950"/>
            <a:ext cx="7320081" cy="43088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Consequently Ambreesh is cycling or Bharat is playing cricket.</a:t>
            </a:r>
          </a:p>
        </p:txBody>
      </p:sp>
      <p:grpSp>
        <p:nvGrpSpPr>
          <p:cNvPr id="4" name="Group 15"/>
          <p:cNvGrpSpPr/>
          <p:nvPr/>
        </p:nvGrpSpPr>
        <p:grpSpPr>
          <a:xfrm>
            <a:off x="2916238" y="4652959"/>
            <a:ext cx="2798421" cy="368440"/>
            <a:chOff x="1837" y="2931"/>
            <a:chExt cx="2199" cy="193"/>
          </a:xfrm>
        </p:grpSpPr>
        <p:sp>
          <p:nvSpPr>
            <p:cNvPr id="11275" name="Text Box 10"/>
            <p:cNvSpPr txBox="1">
              <a:spLocks noChangeArrowheads="1"/>
            </p:cNvSpPr>
            <p:nvPr/>
          </p:nvSpPr>
          <p:spPr bwMode="auto">
            <a:xfrm>
              <a:off x="2562" y="2931"/>
              <a:ext cx="1474" cy="193"/>
            </a:xfrm>
            <a:prstGeom prst="rect">
              <a:avLst/>
            </a:prstGeom>
            <a:noFill/>
            <a:ln w="9525">
              <a:solidFill>
                <a:schemeClr val="tx1"/>
              </a:solid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Resolution rule</a:t>
              </a:r>
            </a:p>
          </p:txBody>
        </p:sp>
        <p:sp>
          <p:nvSpPr>
            <p:cNvPr id="11276" name="Line 12"/>
            <p:cNvSpPr>
              <a:spLocks noChangeShapeType="1"/>
            </p:cNvSpPr>
            <p:nvPr/>
          </p:nvSpPr>
          <p:spPr bwMode="auto">
            <a:xfrm flipH="1">
              <a:off x="1837" y="3022"/>
              <a:ext cx="635" cy="0"/>
            </a:xfrm>
            <a:prstGeom prst="line">
              <a:avLst/>
            </a:prstGeom>
            <a:noFill/>
            <a:ln w="9525">
              <a:solidFill>
                <a:schemeClr val="tx1"/>
              </a:solidFill>
              <a:round/>
              <a:tailEnd type="triangle" w="med" len="med"/>
            </a:ln>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endParaRPr lang="en-US"/>
            </a:p>
          </p:txBody>
        </p:sp>
      </p:grpSp>
      <p:sp>
        <p:nvSpPr>
          <p:cNvPr id="15" name="Text Box 5"/>
          <p:cNvSpPr txBox="1">
            <a:spLocks noChangeArrowheads="1"/>
          </p:cNvSpPr>
          <p:nvPr/>
        </p:nvSpPr>
        <p:spPr bwMode="auto">
          <a:xfrm>
            <a:off x="715671" y="838200"/>
            <a:ext cx="7666329" cy="1107996"/>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marL="342900" indent="-342900">
              <a:buFontTx/>
              <a:buAutoNum type="arabicPeriod"/>
            </a:pPr>
            <a:r>
              <a:rPr lang="en-GB" sz="2200" err="1">
                <a:latin typeface="+mn-lt"/>
              </a:rPr>
              <a:t>Ambreesh is cycling or it is not raining.</a:t>
            </a:r>
          </a:p>
          <a:p>
            <a:pPr marL="342900" indent="-342900">
              <a:buFontTx/>
              <a:buAutoNum type="arabicPeriod"/>
            </a:pPr>
            <a:r>
              <a:rPr lang="en-GB" sz="2200">
                <a:latin typeface="+mn-lt"/>
              </a:rPr>
              <a:t>It is raining or Bharat is playing cricket.</a:t>
            </a:r>
          </a:p>
          <a:p>
            <a:pPr marL="342900" indent="-342900">
              <a:buFontTx/>
              <a:buAutoNum type="arabicPeriod"/>
            </a:pPr>
            <a:r>
              <a:rPr lang="en-GB" sz="2200">
                <a:latin typeface="+mn-lt"/>
              </a:rPr>
              <a:t>Consequently Ambreesh is cycling or Bharat is playing cricket.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194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194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p:bldP spid="15" grpId="0"/>
    </p:bldLst>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Activity</a:t>
            </a:r>
          </a:p>
        </p:txBody>
      </p:sp>
      <p:sp>
        <p:nvSpPr>
          <p:cNvPr id="3" name="Content Placeholder 2"/>
          <p:cNvSpPr>
            <a:spLocks noGrp="1"/>
          </p:cNvSpPr>
          <p:nvPr>
            <p:ph idx="1"/>
          </p:nvPr>
        </p:nvSpPr>
        <p:spPr/>
        <p:txBody>
          <a:bodyPr/>
          <a:lstStyle/>
          <a:p>
            <a:pPr marL="233363" indent="-233363" algn="just">
              <a:buFont typeface="+mj-lt"/>
              <a:buAutoNum type="arabicPeriod"/>
            </a:pPr>
            <a:r>
              <a:rPr lang="en-US" sz="2200"/>
              <a:t>Use rules of inference to show that the hypotheses “Ram works hard,” “If Ram works hard, then he is a dull boy,” and “If Ram is a dull boy, then he will not get the job” imply the conclusion “Ram will not get the job.”</a:t>
            </a:r>
          </a:p>
          <a:p>
            <a:pPr marL="233363" indent="-233363" algn="just">
              <a:buFont typeface="+mj-lt"/>
              <a:buAutoNum type="arabicPeriod"/>
            </a:pPr>
            <a:r>
              <a:rPr lang="en-US" sz="2200"/>
              <a:t>Write the following arguments in symbolic form and establish its validity using rules of inference. If Rochelle gets the supervisor’s position and works hard, then she’ll get a raise. If she does not get the raise then she’ll not buy a new car. She has purchased a new car. Therefore, she worked hard and got the supervisor’s position.</a:t>
            </a:r>
          </a:p>
          <a:p>
            <a:pPr lvl="0">
              <a:buNone/>
            </a:pPr>
            <a:r>
              <a:rPr lang="en-US" sz="2200" i="1"/>
              <a:t>3.    p</a:t>
            </a:r>
            <a:r>
              <a:rPr lang="en-US" sz="2200"/>
              <a:t> </a:t>
            </a:r>
            <a:r>
              <a:rPr lang="en-US" sz="2200">
                <a:latin typeface="Symbol" pitchFamily="18" charset="2"/>
              </a:rPr>
              <a:t></a:t>
            </a:r>
            <a:r>
              <a:rPr lang="en-US" sz="2200"/>
              <a:t> </a:t>
            </a:r>
            <a:r>
              <a:rPr lang="en-US" sz="2200" i="1"/>
              <a:t>q			</a:t>
            </a:r>
          </a:p>
          <a:p>
            <a:pPr marL="223838" indent="0" eaLnBrk="1" hangingPunct="1">
              <a:buFont typeface="Times New Roman" pitchFamily="18" charset="0"/>
              <a:buNone/>
            </a:pPr>
            <a:r>
              <a:rPr lang="en-US" sz="2200">
                <a:sym typeface="Symbol" pitchFamily="18" charset="2"/>
              </a:rPr>
              <a:t></a:t>
            </a:r>
            <a:r>
              <a:rPr lang="en-US" sz="2200" i="1">
                <a:sym typeface="Symbol" pitchFamily="18" charset="2"/>
              </a:rPr>
              <a:t>p</a:t>
            </a:r>
            <a:r>
              <a:rPr lang="en-US" sz="2200">
                <a:sym typeface="Symbol" pitchFamily="18" charset="2"/>
              </a:rPr>
              <a:t> </a:t>
            </a:r>
            <a:r>
              <a:rPr lang="en-US" sz="2200">
                <a:latin typeface="Symbol" pitchFamily="18" charset="2"/>
              </a:rPr>
              <a:t></a:t>
            </a:r>
            <a:r>
              <a:rPr lang="en-US" sz="2200"/>
              <a:t> </a:t>
            </a:r>
            <a:r>
              <a:rPr lang="en-US" sz="2200" i="1">
                <a:sym typeface="Symbol" pitchFamily="18" charset="2"/>
              </a:rPr>
              <a:t>r</a:t>
            </a:r>
          </a:p>
          <a:p>
            <a:pPr marL="223838" indent="0" eaLnBrk="1" hangingPunct="1">
              <a:buFont typeface="Times New Roman" pitchFamily="18" charset="0"/>
              <a:buNone/>
            </a:pPr>
            <a:r>
              <a:rPr lang="en-US" sz="2200" i="1"/>
              <a:t>  r</a:t>
            </a:r>
            <a:r>
              <a:rPr lang="en-US" sz="2200"/>
              <a:t> </a:t>
            </a:r>
            <a:r>
              <a:rPr lang="en-US" sz="2200">
                <a:latin typeface="Symbol" pitchFamily="18" charset="2"/>
              </a:rPr>
              <a:t></a:t>
            </a:r>
            <a:r>
              <a:rPr lang="en-US" sz="2200"/>
              <a:t> </a:t>
            </a:r>
            <a:r>
              <a:rPr lang="en-US" sz="2200" i="1"/>
              <a:t>s</a:t>
            </a:r>
          </a:p>
          <a:p>
            <a:pPr marL="0" indent="0" eaLnBrk="1" hangingPunct="1">
              <a:buFont typeface="Times New Roman" pitchFamily="18" charset="0"/>
              <a:buNone/>
            </a:pPr>
            <a:endParaRPr lang="en-US" sz="2200" i="1"/>
          </a:p>
          <a:p>
            <a:pPr marL="233363" indent="-233363" algn="just">
              <a:buNone/>
            </a:pPr>
            <a:endParaRPr lang="en-US" sz="2200"/>
          </a:p>
        </p:txBody>
      </p:sp>
      <p:cxnSp>
        <p:nvCxnSpPr>
          <p:cNvPr id="6" name="Straight Connector 5"/>
          <p:cNvCxnSpPr/>
          <p:nvPr/>
        </p:nvCxnSpPr>
        <p:spPr bwMode="auto">
          <a:xfrm>
            <a:off x="609600" y="6019800"/>
            <a:ext cx="13716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7" name="Object 6"/>
          <p:cNvGraphicFramePr>
            <a:graphicFrameLocks noChangeAspect="1"/>
          </p:cNvGraphicFramePr>
          <p:nvPr/>
        </p:nvGraphicFramePr>
        <p:xfrm>
          <a:off x="457200" y="6096000"/>
          <a:ext cx="1550988" cy="325438"/>
        </p:xfrm>
        <a:graphic>
          <a:graphicData uri="http://schemas.openxmlformats.org/presentationml/2006/ole">
            <mc:AlternateContent>
              <mc:Choice xmlns:v="urn:schemas-microsoft-com:vml" Requires="v">
                <p:oleObj spid="_x0000_s1070" name="Equation" r:id="rId2" imgW="634449" imgH="164957" progId="Equation.3">
                  <p:embed/>
                </p:oleObj>
              </mc:Choice>
              <mc:Fallback>
                <p:oleObj name="Equation" r:id="rId2" imgW="634449" imgH="164957"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457200" y="6096000"/>
                        <a:ext cx="1550988" cy="325438"/>
                      </a:xfrm>
                      <a:prstGeom prst="rect">
                        <a:avLst/>
                      </a:prstGeom>
                      <a:noFill/>
                    </p:spPr>
                  </p:pic>
                </p:oleObj>
              </mc:Fallback>
            </mc:AlternateContent>
          </a:graphicData>
        </a:graphic>
      </p:graphicFrame>
    </p:spTree>
  </p:cSld>
  <p:clrMapOvr>
    <a:masterClrMapping/>
  </p:clrMapOvr>
  <p:transition/>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Activity</a:t>
            </a:r>
          </a:p>
        </p:txBody>
      </p:sp>
      <p:sp>
        <p:nvSpPr>
          <p:cNvPr id="3" name="Content Placeholder 2"/>
          <p:cNvSpPr>
            <a:spLocks noGrp="1"/>
          </p:cNvSpPr>
          <p:nvPr>
            <p:ph idx="1"/>
          </p:nvPr>
        </p:nvSpPr>
        <p:spPr/>
        <p:txBody>
          <a:bodyPr/>
          <a:lstStyle/>
          <a:p>
            <a:pPr marL="457200" indent="-457200" algn="just" eaLnBrk="1" hangingPunct="1">
              <a:buAutoNum type="arabicPeriod" startAt="4"/>
            </a:pPr>
            <a:r>
              <a:rPr lang="en-US" sz="2400"/>
              <a:t>Use rules of inference to show that the hypotheses implies conclusion in the following. If the band did not play rock music or the refreshments were not delivered on time, then the party would have been cancelled and Ananya would have been angry. If the party were cancelled, then refunds would have had to be made. No refunds were made. Therefore, the band could play rock music.</a:t>
            </a:r>
          </a:p>
          <a:p>
            <a:pPr marL="457200" indent="-457200" algn="just" eaLnBrk="1" hangingPunct="1">
              <a:buAutoNum type="arabicPeriod" startAt="4"/>
            </a:pPr>
            <a:r>
              <a:rPr lang="en-US" sz="2400"/>
              <a:t>Establish the validity of the following,</a:t>
            </a:r>
          </a:p>
          <a:p>
            <a:pPr marL="457200" indent="-457200" algn="just" eaLnBrk="1" hangingPunct="1">
              <a:buNone/>
            </a:pPr>
            <a:endParaRPr lang="en-US" sz="2400"/>
          </a:p>
          <a:p>
            <a:pPr marL="233363" indent="-233363" algn="just">
              <a:buNone/>
            </a:pPr>
            <a:endParaRPr lang="en-US" sz="2200"/>
          </a:p>
        </p:txBody>
      </p:sp>
      <p:graphicFrame>
        <p:nvGraphicFramePr>
          <p:cNvPr id="8" name="Object 7"/>
          <p:cNvGraphicFramePr>
            <a:graphicFrameLocks noChangeAspect="1"/>
          </p:cNvGraphicFramePr>
          <p:nvPr/>
        </p:nvGraphicFramePr>
        <p:xfrm>
          <a:off x="798513" y="4876800"/>
          <a:ext cx="7623175" cy="457200"/>
        </p:xfrm>
        <a:graphic>
          <a:graphicData uri="http://schemas.openxmlformats.org/presentationml/2006/ole">
            <mc:AlternateContent>
              <mc:Choice xmlns:v="urn:schemas-microsoft-com:vml" Requires="v">
                <p:oleObj spid="_x0000_s1071" name="Equation" r:id="rId2" imgW="2692400" imgH="203200" progId="Equation.3">
                  <p:embed/>
                </p:oleObj>
              </mc:Choice>
              <mc:Fallback>
                <p:oleObj name="Equation" r:id="rId2" imgW="2692400" imgH="20320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798513" y="4876800"/>
                        <a:ext cx="7623175" cy="457200"/>
                      </a:xfrm>
                      <a:prstGeom prst="rect">
                        <a:avLst/>
                      </a:prstGeom>
                      <a:noFill/>
                    </p:spPr>
                  </p:pic>
                </p:oleObj>
              </mc:Fallback>
            </mc:AlternateContent>
          </a:graphicData>
        </a:graphic>
      </p:graphicFrame>
    </p:spTree>
  </p:cSld>
  <p:clrMapOvr>
    <a:masterClrMapping/>
  </p:clrMapOvr>
  <p:transition/>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Text Box 4"/>
          <p:cNvSpPr txBox="1">
            <a:spLocks noChangeArrowheads="1"/>
          </p:cNvSpPr>
          <p:nvPr/>
        </p:nvSpPr>
        <p:spPr bwMode="auto">
          <a:xfrm>
            <a:off x="304800" y="838200"/>
            <a:ext cx="8382000" cy="1323439"/>
          </a:xfrm>
          <a:prstGeom prst="rect">
            <a:avLst/>
          </a:prstGeom>
          <a:noFill/>
          <a:ln w="9525">
            <a:no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lgn="ctr"/>
            <a:r>
              <a:rPr lang="en-GB" sz="4000">
                <a:latin typeface="+mj-lt"/>
              </a:rPr>
              <a:t>Rules of Inference &amp; Quantified Statements</a:t>
            </a:r>
          </a:p>
        </p:txBody>
      </p:sp>
      <p:sp>
        <p:nvSpPr>
          <p:cNvPr id="12292" name="Text Box 6"/>
          <p:cNvSpPr txBox="1">
            <a:spLocks noChangeArrowheads="1"/>
          </p:cNvSpPr>
          <p:nvPr/>
        </p:nvSpPr>
        <p:spPr bwMode="auto">
          <a:xfrm>
            <a:off x="2590800" y="2579688"/>
            <a:ext cx="3816350" cy="925512"/>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All men are £$%^$*(%, said Jane</a:t>
            </a:r>
          </a:p>
          <a:p>
            <a:r>
              <a:rPr lang="en-GB"/>
              <a:t>John is a man</a:t>
            </a:r>
          </a:p>
          <a:p>
            <a:r>
              <a:rPr lang="en-GB"/>
              <a:t>Therefore John is a £$%^$*(</a:t>
            </a:r>
          </a:p>
        </p:txBody>
      </p:sp>
      <p:grpSp>
        <p:nvGrpSpPr>
          <p:cNvPr id="2" name="Group 9"/>
          <p:cNvGrpSpPr/>
          <p:nvPr/>
        </p:nvGrpSpPr>
        <p:grpSpPr>
          <a:xfrm>
            <a:off x="879475" y="4111625"/>
            <a:ext cx="7446963" cy="1222375"/>
            <a:chOff x="554" y="1949"/>
            <a:chExt cx="4691" cy="770"/>
          </a:xfrm>
        </p:grpSpPr>
        <p:sp>
          <p:nvSpPr>
            <p:cNvPr id="12294" name="Text Box 7"/>
            <p:cNvSpPr txBox="1">
              <a:spLocks noChangeArrowheads="1"/>
            </p:cNvSpPr>
            <p:nvPr/>
          </p:nvSpPr>
          <p:spPr bwMode="auto">
            <a:xfrm>
              <a:off x="554" y="1949"/>
              <a:ext cx="4691" cy="698"/>
            </a:xfrm>
            <a:prstGeom prst="rect">
              <a:avLst/>
            </a:prstGeom>
            <a:noFill/>
            <a:ln w="9525">
              <a:no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Above is an example of a rule called “Universal Instantiation”.</a:t>
              </a:r>
            </a:p>
            <a:p>
              <a:r>
                <a:rPr lang="en-GB" sz="2200">
                  <a:latin typeface="+mn-lt"/>
                </a:rPr>
                <a:t>We conclude P(c) is true, where c is a particular/named element </a:t>
              </a:r>
            </a:p>
            <a:p>
              <a:r>
                <a:rPr lang="en-GB" sz="2200">
                  <a:latin typeface="+mn-lt"/>
                </a:rPr>
                <a:t>in the domain of discourse, given the premise </a:t>
              </a:r>
            </a:p>
          </p:txBody>
        </p:sp>
        <p:graphicFrame>
          <p:nvGraphicFramePr>
            <p:cNvPr id="12290" name="Object 8"/>
            <p:cNvGraphicFramePr>
              <a:graphicFrameLocks noChangeAspect="1"/>
            </p:cNvGraphicFramePr>
            <p:nvPr/>
          </p:nvGraphicFramePr>
          <p:xfrm>
            <a:off x="3869" y="2437"/>
            <a:ext cx="739" cy="282"/>
          </p:xfrm>
          <a:graphic>
            <a:graphicData uri="http://schemas.openxmlformats.org/presentationml/2006/ole">
              <mc:AlternateContent>
                <mc:Choice xmlns:v="urn:schemas-microsoft-com:vml" Requires="v">
                  <p:oleObj spid="_x0000_s1072" name="Equation" r:id="rId2" imgW="545626" imgH="203024" progId="Equation.3">
                    <p:embed/>
                  </p:oleObj>
                </mc:Choice>
                <mc:Fallback>
                  <p:oleObj name="Equation" r:id="rId2" imgW="545626" imgH="203024"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869" y="2437"/>
                          <a:ext cx="739" cy="282"/>
                        </a:xfrm>
                        <a:prstGeom prst="rect">
                          <a:avLst/>
                        </a:prstGeom>
                        <a:noFill/>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50" name="Shape 150"/>
        <p:cNvGrpSpPr/>
        <p:nvPr/>
      </p:nvGrpSpPr>
      <p:grpSpPr>
        <a:xfrm>
          <a:off x="0" y="0"/>
          <a:ext cx="0" cy="0"/>
        </a:xfrm>
      </p:grpSpPr>
      <p:sp>
        <p:nvSpPr>
          <p:cNvPr id="151" name="Google Shape;151;p11"/>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Negation Operator</a:t>
            </a:r>
            <a:endParaRPr/>
          </a:p>
        </p:txBody>
      </p:sp>
      <p:sp>
        <p:nvSpPr>
          <p:cNvPr id="152" name="Google Shape;152;p1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Let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be a proposition. The </a:t>
            </a:r>
            <a:r>
              <a:rPr lang="en-US" sz="2400" i="1">
                <a:latin typeface="Times New Roman"/>
                <a:ea typeface="Times New Roman"/>
                <a:cs typeface="Times New Roman"/>
                <a:sym typeface="Times New Roman"/>
              </a:rPr>
              <a:t>negation of p</a:t>
            </a:r>
            <a:r>
              <a:rPr lang="en-US" sz="2400">
                <a:latin typeface="Times New Roman"/>
                <a:ea typeface="Times New Roman"/>
                <a:cs typeface="Times New Roman"/>
                <a:sym typeface="Times New Roman"/>
              </a:rPr>
              <a:t>, denoted by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(also denoted by </a:t>
            </a:r>
            <a:r>
              <a:rPr lang="en-US" sz="2400" i="1">
                <a:latin typeface="Times New Roman"/>
                <a:ea typeface="Times New Roman"/>
                <a:cs typeface="Times New Roman"/>
                <a:sym typeface="Times New Roman"/>
              </a:rPr>
              <a:t>p</a:t>
            </a:r>
            <a:r>
              <a:rPr lang="en-US" sz="2400">
                <a:latin typeface="Times New Roman"/>
                <a:ea typeface="Times New Roman"/>
                <a:cs typeface="Times New Roman"/>
                <a:sym typeface="Times New Roman"/>
              </a:rPr>
              <a:t>), is the statement “It is not the case that </a:t>
            </a:r>
            <a:r>
              <a:rPr lang="en-US" sz="2400" i="1">
                <a:latin typeface="Times New Roman"/>
                <a:ea typeface="Times New Roman"/>
                <a:cs typeface="Times New Roman"/>
                <a:sym typeface="Times New Roman"/>
              </a:rPr>
              <a:t>p</a:t>
            </a:r>
            <a:r>
              <a:rPr lang="en-US" sz="2400">
                <a:latin typeface="Times New Roman"/>
                <a:ea typeface="Times New Roman"/>
                <a:cs typeface="Times New Roman"/>
                <a:sym typeface="Times New Roman"/>
              </a:rPr>
              <a:t>.”</a:t>
            </a:r>
            <a:endParaRPr/>
          </a:p>
          <a:p>
            <a:pPr marL="0" lvl="0" indent="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Examples:</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p: Hubli Dharwad are twin cities.</a:t>
            </a:r>
            <a:endParaRPr/>
          </a:p>
          <a:p>
            <a:pPr marL="457200" lvl="1" indent="0" algn="just" rtl="0">
              <a:spcBef>
                <a:spcPts val="400"/>
              </a:spcBef>
              <a:spcAft>
                <a:spcPct val="0"/>
              </a:spcAft>
              <a:buClr>
                <a:schemeClr val="dk1"/>
              </a:buClr>
              <a:buSzPts val="2000"/>
              <a:buFont typeface="Times New Roman"/>
              <a:buNone/>
            </a:pPr>
            <a:r>
              <a:rPr lang="en-US" sz="2000">
                <a:latin typeface="Times New Roman"/>
                <a:ea typeface="Times New Roman"/>
                <a:cs typeface="Times New Roman"/>
                <a:sym typeface="Times New Roman"/>
              </a:rPr>
              <a:t>  ¬p: It is not the case that Hubli Dharwad are twin cities.</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q: Bangalore is the capital of Maharashtra State.</a:t>
            </a:r>
            <a:endParaRPr/>
          </a:p>
          <a:p>
            <a:pPr marL="457200" lvl="1" indent="0" algn="just" rtl="0">
              <a:spcBef>
                <a:spcPts val="400"/>
              </a:spcBef>
              <a:spcAft>
                <a:spcPct val="0"/>
              </a:spcAft>
              <a:buClr>
                <a:schemeClr val="dk1"/>
              </a:buClr>
              <a:buSzPts val="2000"/>
              <a:buFont typeface="Times New Roman"/>
              <a:buNone/>
            </a:pPr>
            <a:r>
              <a:rPr lang="en-US" sz="2000">
                <a:latin typeface="Times New Roman"/>
                <a:ea typeface="Times New Roman"/>
                <a:cs typeface="Times New Roman"/>
                <a:sym typeface="Times New Roman"/>
              </a:rPr>
              <a:t>  ¬q: It is not the case that Bangalore is the capital of Maharashtra State.</a:t>
            </a:r>
            <a:endParaRPr/>
          </a:p>
          <a:p>
            <a:pPr marL="457200" lvl="1" indent="0" algn="just" rtl="0">
              <a:spcBef>
                <a:spcPts val="400"/>
              </a:spcBef>
              <a:spcAft>
                <a:spcPct val="0"/>
              </a:spcAft>
              <a:buClr>
                <a:schemeClr val="dk1"/>
              </a:buClr>
              <a:buSzPts val="2000"/>
              <a:buFont typeface="Arial"/>
              <a:buNone/>
            </a:pPr>
            <a:endParaRPr sz="2000">
              <a:latin typeface="Times New Roman"/>
              <a:ea typeface="Times New Roman"/>
              <a:cs typeface="Times New Roman"/>
              <a:sym typeface="Times New Roman"/>
            </a:endParaRPr>
          </a:p>
          <a:p>
            <a:pPr marL="742950" lvl="1" indent="-158750" algn="just" rtl="0">
              <a:spcBef>
                <a:spcPts val="400"/>
              </a:spcBef>
              <a:spcAft>
                <a:spcPct val="0"/>
              </a:spcAft>
              <a:buClr>
                <a:schemeClr val="dk1"/>
              </a:buClr>
              <a:buSzPts val="2000"/>
              <a:buFont typeface="Arial"/>
              <a:buNone/>
            </a:pPr>
            <a:endParaRPr sz="2000">
              <a:latin typeface="Times New Roman"/>
              <a:ea typeface="Times New Roman"/>
              <a:cs typeface="Times New Roman"/>
              <a:sym typeface="Times New Roman"/>
            </a:endParaRPr>
          </a:p>
          <a:p>
            <a:pPr marL="457200" lvl="1" indent="0" algn="just" rtl="0">
              <a:spcBef>
                <a:spcPts val="400"/>
              </a:spcBef>
              <a:spcAft>
                <a:spcPct val="0"/>
              </a:spcAft>
              <a:buClr>
                <a:schemeClr val="dk1"/>
              </a:buClr>
              <a:buSzPts val="2000"/>
              <a:buFont typeface="Arial"/>
              <a:buNone/>
            </a:pPr>
            <a:endParaRPr sz="2000">
              <a:latin typeface="Times New Roman"/>
              <a:ea typeface="Times New Roman"/>
              <a:cs typeface="Times New Roman"/>
              <a:sym typeface="Times New Roman"/>
            </a:endParaRPr>
          </a:p>
        </p:txBody>
      </p:sp>
    </p:spTree>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13314" name="Object 7"/>
          <p:cNvGraphicFramePr>
            <a:graphicFrameLocks noChangeAspect="1"/>
          </p:cNvGraphicFramePr>
          <p:nvPr/>
        </p:nvGraphicFramePr>
        <p:xfrm>
          <a:off x="1219200" y="2049462"/>
          <a:ext cx="6934200" cy="4122738"/>
        </p:xfrm>
        <a:graphic>
          <a:graphicData uri="http://schemas.openxmlformats.org/presentationml/2006/ole">
            <mc:AlternateContent>
              <mc:Choice xmlns:v="urn:schemas-microsoft-com:vml" Requires="v">
                <p:oleObj spid="_x0000_s1073" name="Equation" r:id="rId2" imgW="3441700" imgH="1981200" progId="Equation.3">
                  <p:embed/>
                </p:oleObj>
              </mc:Choice>
              <mc:Fallback>
                <p:oleObj name="Equation" r:id="rId2" imgW="3441700" imgH="198120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219200" y="2049462"/>
                        <a:ext cx="6934200" cy="4122738"/>
                      </a:xfrm>
                      <a:prstGeom prst="rect">
                        <a:avLst/>
                      </a:prstGeom>
                      <a:noFill/>
                    </p:spPr>
                  </p:pic>
                </p:oleObj>
              </mc:Fallback>
            </mc:AlternateContent>
          </a:graphicData>
        </a:graphic>
      </p:graphicFrame>
      <p:sp>
        <p:nvSpPr>
          <p:cNvPr id="4" name="Text Box 4"/>
          <p:cNvSpPr txBox="1">
            <a:spLocks noChangeArrowheads="1"/>
          </p:cNvSpPr>
          <p:nvPr/>
        </p:nvSpPr>
        <p:spPr bwMode="auto">
          <a:xfrm>
            <a:off x="304800" y="685800"/>
            <a:ext cx="8382000" cy="1323439"/>
          </a:xfrm>
          <a:prstGeom prst="rect">
            <a:avLst/>
          </a:prstGeom>
          <a:noFill/>
          <a:ln w="9525">
            <a:no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lgn="ctr"/>
            <a:r>
              <a:rPr lang="en-GB" sz="4000">
                <a:latin typeface="+mj-lt"/>
              </a:rPr>
              <a:t>Rules of Inference &amp; Quantified Statements</a:t>
            </a:r>
          </a:p>
        </p:txBody>
      </p:sp>
    </p:spTree>
  </p:cSld>
  <p:clrMapOvr>
    <a:masterClrMapping/>
  </p:clrMapOvr>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21523" name="Object 19"/>
          <p:cNvGraphicFramePr>
            <a:graphicFrameLocks noChangeAspect="1"/>
          </p:cNvGraphicFramePr>
          <p:nvPr/>
        </p:nvGraphicFramePr>
        <p:xfrm>
          <a:off x="990601" y="3416300"/>
          <a:ext cx="7288212" cy="2244725"/>
        </p:xfrm>
        <a:graphic>
          <a:graphicData uri="http://schemas.openxmlformats.org/presentationml/2006/ole">
            <mc:AlternateContent>
              <mc:Choice xmlns:v="urn:schemas-microsoft-com:vml" Requires="v">
                <p:oleObj spid="_x0000_s1074" name="Equation" r:id="rId2" imgW="3695700" imgH="1117600" progId="Equation.3">
                  <p:embed/>
                </p:oleObj>
              </mc:Choice>
              <mc:Fallback>
                <p:oleObj name="Equation" r:id="rId2" imgW="3695700" imgH="111760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990601" y="3416300"/>
                        <a:ext cx="7288212" cy="2244725"/>
                      </a:xfrm>
                      <a:prstGeom prst="rect">
                        <a:avLst/>
                      </a:prstGeom>
                      <a:solidFill>
                        <a:srgbClr val="FFFF66"/>
                      </a:solidFill>
                      <a:ln w="9525">
                        <a:solidFill>
                          <a:schemeClr val="tx1"/>
                        </a:solidFill>
                        <a:miter lim="800000"/>
                      </a:ln>
                    </p:spPr>
                  </p:pic>
                </p:oleObj>
              </mc:Fallback>
            </mc:AlternateContent>
          </a:graphicData>
        </a:graphic>
      </p:graphicFrame>
      <p:graphicFrame>
        <p:nvGraphicFramePr>
          <p:cNvPr id="21522" name="Object 18"/>
          <p:cNvGraphicFramePr>
            <a:graphicFrameLocks noChangeAspect="1"/>
          </p:cNvGraphicFramePr>
          <p:nvPr/>
        </p:nvGraphicFramePr>
        <p:xfrm>
          <a:off x="990600" y="3470275"/>
          <a:ext cx="7273925" cy="2244725"/>
        </p:xfrm>
        <a:graphic>
          <a:graphicData uri="http://schemas.openxmlformats.org/presentationml/2006/ole">
            <mc:AlternateContent>
              <mc:Choice xmlns:v="urn:schemas-microsoft-com:vml" Requires="v">
                <p:oleObj spid="_x0000_s1075" name="Equation" r:id="rId4" imgW="3619500" imgH="1117600" progId="Equation.3">
                  <p:embed/>
                </p:oleObj>
              </mc:Choice>
              <mc:Fallback>
                <p:oleObj name="Equation" r:id="rId4" imgW="3619500" imgH="111760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990600" y="3470275"/>
                        <a:ext cx="7273925" cy="2244725"/>
                      </a:xfrm>
                      <a:prstGeom prst="rect">
                        <a:avLst/>
                      </a:prstGeom>
                      <a:solidFill>
                        <a:srgbClr val="FFFF66"/>
                      </a:solidFill>
                      <a:ln w="9525">
                        <a:solidFill>
                          <a:schemeClr val="tx1"/>
                        </a:solidFill>
                        <a:miter lim="800000"/>
                      </a:ln>
                    </p:spPr>
                  </p:pic>
                </p:oleObj>
              </mc:Fallback>
            </mc:AlternateContent>
          </a:graphicData>
        </a:graphic>
      </p:graphicFrame>
      <p:graphicFrame>
        <p:nvGraphicFramePr>
          <p:cNvPr id="21521" name="Object 17"/>
          <p:cNvGraphicFramePr>
            <a:graphicFrameLocks noChangeAspect="1"/>
          </p:cNvGraphicFramePr>
          <p:nvPr/>
        </p:nvGraphicFramePr>
        <p:xfrm>
          <a:off x="990600" y="3470275"/>
          <a:ext cx="7273925" cy="2244725"/>
        </p:xfrm>
        <a:graphic>
          <a:graphicData uri="http://schemas.openxmlformats.org/presentationml/2006/ole">
            <mc:AlternateContent>
              <mc:Choice xmlns:v="urn:schemas-microsoft-com:vml" Requires="v">
                <p:oleObj spid="_x0000_s1076" name="Equation" r:id="rId6" imgW="3619500" imgH="1117600" progId="Equation.3">
                  <p:embed/>
                </p:oleObj>
              </mc:Choice>
              <mc:Fallback>
                <p:oleObj name="Equation" r:id="rId6" imgW="3619500" imgH="11176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990600" y="3470275"/>
                        <a:ext cx="7273925" cy="2244725"/>
                      </a:xfrm>
                      <a:prstGeom prst="rect">
                        <a:avLst/>
                      </a:prstGeom>
                      <a:solidFill>
                        <a:srgbClr val="FFFF66"/>
                      </a:solidFill>
                      <a:ln w="9525">
                        <a:solidFill>
                          <a:schemeClr val="tx1"/>
                        </a:solidFill>
                        <a:miter lim="800000"/>
                      </a:ln>
                    </p:spPr>
                  </p:pic>
                </p:oleObj>
              </mc:Fallback>
            </mc:AlternateContent>
          </a:graphicData>
        </a:graphic>
      </p:graphicFrame>
      <p:sp>
        <p:nvSpPr>
          <p:cNvPr id="14346" name="Text Box 3"/>
          <p:cNvSpPr txBox="1">
            <a:spLocks noChangeArrowheads="1"/>
          </p:cNvSpPr>
          <p:nvPr/>
        </p:nvSpPr>
        <p:spPr bwMode="auto">
          <a:xfrm>
            <a:off x="4953001" y="333375"/>
            <a:ext cx="4191000" cy="1107996"/>
          </a:xfrm>
          <a:prstGeom prst="rect">
            <a:avLst/>
          </a:prstGeom>
          <a:noFill/>
          <a:ln w="9525">
            <a:solidFill>
              <a:schemeClr val="tx1"/>
            </a:solid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All men are £$%^$*(%, said Jane</a:t>
            </a:r>
          </a:p>
          <a:p>
            <a:r>
              <a:rPr lang="en-GB" sz="2200">
                <a:latin typeface="+mn-lt"/>
              </a:rPr>
              <a:t>John is a man</a:t>
            </a:r>
          </a:p>
          <a:p>
            <a:r>
              <a:rPr lang="en-GB" sz="2200">
                <a:latin typeface="+mn-lt"/>
              </a:rPr>
              <a:t>Therefore John is a £$%^$*(</a:t>
            </a:r>
          </a:p>
        </p:txBody>
      </p:sp>
      <p:grpSp>
        <p:nvGrpSpPr>
          <p:cNvPr id="2" name="Group 15"/>
          <p:cNvGrpSpPr/>
          <p:nvPr/>
        </p:nvGrpSpPr>
        <p:grpSpPr>
          <a:xfrm>
            <a:off x="5795963" y="2209800"/>
            <a:ext cx="2881312" cy="862012"/>
            <a:chOff x="2562" y="1661"/>
            <a:chExt cx="1815" cy="543"/>
          </a:xfrm>
        </p:grpSpPr>
        <p:graphicFrame>
          <p:nvGraphicFramePr>
            <p:cNvPr id="14344" name="Object 10"/>
            <p:cNvGraphicFramePr>
              <a:graphicFrameLocks noChangeAspect="1"/>
            </p:cNvGraphicFramePr>
            <p:nvPr/>
          </p:nvGraphicFramePr>
          <p:xfrm>
            <a:off x="2562" y="1888"/>
            <a:ext cx="1815" cy="316"/>
          </p:xfrm>
          <a:graphic>
            <a:graphicData uri="http://schemas.openxmlformats.org/presentationml/2006/ole">
              <mc:AlternateContent>
                <mc:Choice xmlns:v="urn:schemas-microsoft-com:vml" Requires="v">
                  <p:oleObj spid="_x0000_s1077" name="Equation" r:id="rId8" imgW="1167893" imgH="203112" progId="Equation.3">
                    <p:embed/>
                  </p:oleObj>
                </mc:Choice>
                <mc:Fallback>
                  <p:oleObj name="Equation" r:id="rId8" imgW="1167893" imgH="203112"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2562" y="1888"/>
                          <a:ext cx="1815" cy="316"/>
                        </a:xfrm>
                        <a:prstGeom prst="rect">
                          <a:avLst/>
                        </a:prstGeom>
                        <a:noFill/>
                        <a:ln w="9525">
                          <a:solidFill>
                            <a:schemeClr val="tx1"/>
                          </a:solidFill>
                          <a:miter lim="800000"/>
                        </a:ln>
                      </p:spPr>
                    </p:pic>
                  </p:oleObj>
                </mc:Fallback>
              </mc:AlternateContent>
            </a:graphicData>
          </a:graphic>
        </p:graphicFrame>
        <p:sp>
          <p:nvSpPr>
            <p:cNvPr id="14350" name="Text Box 11"/>
            <p:cNvSpPr txBox="1">
              <a:spLocks noChangeArrowheads="1"/>
            </p:cNvSpPr>
            <p:nvPr/>
          </p:nvSpPr>
          <p:spPr bwMode="auto">
            <a:xfrm>
              <a:off x="3243" y="1661"/>
              <a:ext cx="718" cy="23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premises</a:t>
              </a:r>
            </a:p>
          </p:txBody>
        </p:sp>
      </p:grpSp>
      <p:grpSp>
        <p:nvGrpSpPr>
          <p:cNvPr id="3" name="Group 14"/>
          <p:cNvGrpSpPr/>
          <p:nvPr/>
        </p:nvGrpSpPr>
        <p:grpSpPr>
          <a:xfrm>
            <a:off x="684213" y="1196975"/>
            <a:ext cx="2808287" cy="1204913"/>
            <a:chOff x="249" y="1570"/>
            <a:chExt cx="1769" cy="759"/>
          </a:xfrm>
        </p:grpSpPr>
        <p:graphicFrame>
          <p:nvGraphicFramePr>
            <p:cNvPr id="14343" name="Object 9"/>
            <p:cNvGraphicFramePr>
              <a:graphicFrameLocks noChangeAspect="1"/>
            </p:cNvGraphicFramePr>
            <p:nvPr/>
          </p:nvGraphicFramePr>
          <p:xfrm>
            <a:off x="249" y="1797"/>
            <a:ext cx="1769" cy="532"/>
          </p:xfrm>
          <a:graphic>
            <a:graphicData uri="http://schemas.openxmlformats.org/presentationml/2006/ole">
              <mc:AlternateContent>
                <mc:Choice xmlns:v="urn:schemas-microsoft-com:vml" Requires="v">
                  <p:oleObj spid="_x0000_s1078" name="Equation" r:id="rId10" imgW="1435100" imgH="431800" progId="Equation.3">
                    <p:embed/>
                  </p:oleObj>
                </mc:Choice>
                <mc:Fallback>
                  <p:oleObj name="Equation" r:id="rId10" imgW="1435100" imgH="43180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249" y="1797"/>
                          <a:ext cx="1769" cy="532"/>
                        </a:xfrm>
                        <a:prstGeom prst="rect">
                          <a:avLst/>
                        </a:prstGeom>
                        <a:noFill/>
                        <a:ln w="9525">
                          <a:solidFill>
                            <a:schemeClr val="tx1"/>
                          </a:solidFill>
                          <a:miter lim="800000"/>
                        </a:ln>
                      </p:spPr>
                    </p:pic>
                  </p:oleObj>
                </mc:Fallback>
              </mc:AlternateContent>
            </a:graphicData>
          </a:graphic>
        </p:graphicFrame>
        <p:sp>
          <p:nvSpPr>
            <p:cNvPr id="14349" name="Text Box 13"/>
            <p:cNvSpPr txBox="1">
              <a:spLocks noChangeArrowheads="1"/>
            </p:cNvSpPr>
            <p:nvPr/>
          </p:nvSpPr>
          <p:spPr bwMode="auto">
            <a:xfrm>
              <a:off x="703" y="1570"/>
              <a:ext cx="718" cy="23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premises</a:t>
              </a:r>
            </a:p>
          </p:txBody>
        </p:sp>
      </p:grpSp>
      <p:graphicFrame>
        <p:nvGraphicFramePr>
          <p:cNvPr id="21520" name="Object 16"/>
          <p:cNvGraphicFramePr>
            <a:graphicFrameLocks noChangeAspect="1"/>
          </p:cNvGraphicFramePr>
          <p:nvPr/>
        </p:nvGraphicFramePr>
        <p:xfrm>
          <a:off x="990600" y="3429001"/>
          <a:ext cx="7273925" cy="2286000"/>
        </p:xfrm>
        <a:graphic>
          <a:graphicData uri="http://schemas.openxmlformats.org/presentationml/2006/ole">
            <mc:AlternateContent>
              <mc:Choice xmlns:v="urn:schemas-microsoft-com:vml" Requires="v">
                <p:oleObj spid="_x0000_s1079" name="Equation" r:id="rId12" imgW="3619500" imgH="1117600" progId="Equation.3">
                  <p:embed/>
                </p:oleObj>
              </mc:Choice>
              <mc:Fallback>
                <p:oleObj name="Equation" r:id="rId12" imgW="3619500" imgH="111760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990600" y="3429001"/>
                        <a:ext cx="7273925" cy="2286000"/>
                      </a:xfrm>
                      <a:prstGeom prst="rect">
                        <a:avLst/>
                      </a:prstGeom>
                      <a:solidFill>
                        <a:srgbClr val="FFFF66"/>
                      </a:solidFill>
                      <a:ln w="9525">
                        <a:solidFill>
                          <a:schemeClr val="tx1"/>
                        </a:solidFill>
                        <a:miter lim="800000"/>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215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215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215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215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2152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nodeType="clickEffect">
                                  <p:stCondLst>
                                    <p:cond delay="0"/>
                                  </p:stCondLst>
                                  <p:childTnLst>
                                    <p:set>
                                      <p:cBhvr>
                                        <p:cTn id="38" dur="1" fill="hold">
                                          <p:stCondLst>
                                            <p:cond delay="0"/>
                                          </p:stCondLst>
                                        </p:cTn>
                                        <p:tgtEl>
                                          <p:spTgt spid="21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Activity</a:t>
            </a:r>
          </a:p>
        </p:txBody>
      </p:sp>
      <p:sp>
        <p:nvSpPr>
          <p:cNvPr id="3" name="Content Placeholder 2"/>
          <p:cNvSpPr>
            <a:spLocks noGrp="1"/>
          </p:cNvSpPr>
          <p:nvPr>
            <p:ph idx="1"/>
          </p:nvPr>
        </p:nvSpPr>
        <p:spPr/>
        <p:txBody>
          <a:bodyPr/>
          <a:lstStyle/>
          <a:p>
            <a:pPr marL="284163" indent="-284163" algn="just">
              <a:buFont typeface="+mj-lt"/>
              <a:buAutoNum type="arabicPeriod"/>
            </a:pPr>
            <a:r>
              <a:rPr lang="en-US" sz="2200"/>
              <a:t>For the collections of premises, what relevant conclusion or conclusions can be drawn? Explain the rules of inference used to obtain the conclusion from the premises.</a:t>
            </a:r>
          </a:p>
          <a:p>
            <a:pPr marL="457200" indent="-457200">
              <a:buFont typeface="+mj-lt"/>
              <a:buAutoNum type="alphaLcParenR"/>
            </a:pPr>
            <a:r>
              <a:rPr lang="en-US" sz="2200"/>
              <a:t>“All rodents gnaw their food.” “Mice are rodents.” “Rabbits do not gnaw their food.” “Bats are not rodents.”</a:t>
            </a:r>
          </a:p>
          <a:p>
            <a:pPr marL="457200" indent="-457200">
              <a:buFont typeface="+mj-lt"/>
              <a:buAutoNum type="alphaLcParenR"/>
            </a:pPr>
            <a:r>
              <a:rPr lang="en-US" sz="2200"/>
              <a:t>“Every computer science major has a personal computer.” “Ralph does not have a personal computer.” “Ann has a personal computer.”</a:t>
            </a:r>
          </a:p>
          <a:p>
            <a:pPr marL="457200" indent="-457200" algn="just">
              <a:buFont typeface="+mj-lt"/>
              <a:buAutoNum type="alphaLcParenR"/>
            </a:pPr>
            <a:r>
              <a:rPr lang="en-US" sz="2200"/>
              <a:t>“In triangle XYZ there is no pair of angles of equal measure.” “ If a triangle has two sides of equal length, then it is isosceles.” “ If a triangle is isosceles, then it has two angles of equal measure.” Consider P(t) as t has two sides of equal length, Q(t) as t is an isosceles triangle and R(t) as t has two angles of equal measure.</a:t>
            </a:r>
          </a:p>
          <a:p>
            <a:pPr marL="457200" indent="-457200">
              <a:buFont typeface="+mj-lt"/>
              <a:buAutoNum type="alphaLcParenR"/>
            </a:pPr>
            <a:endParaRPr lang="en-US" sz="2200"/>
          </a:p>
        </p:txBody>
      </p:sp>
    </p:spTree>
  </p:cSld>
  <p:clrMapOvr>
    <a:masterClrMapping/>
  </p:clrMapOvr>
  <p:transition/>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Activity</a:t>
            </a:r>
          </a:p>
        </p:txBody>
      </p:sp>
      <p:sp>
        <p:nvSpPr>
          <p:cNvPr id="3" name="Content Placeholder 2"/>
          <p:cNvSpPr>
            <a:spLocks noGrp="1"/>
          </p:cNvSpPr>
          <p:nvPr>
            <p:ph idx="1"/>
          </p:nvPr>
        </p:nvSpPr>
        <p:spPr/>
        <p:txBody>
          <a:bodyPr/>
          <a:lstStyle/>
          <a:p>
            <a:pPr marL="284163" indent="-284163" algn="just">
              <a:buNone/>
            </a:pPr>
            <a:r>
              <a:rPr lang="en-US" sz="2200"/>
              <a:t>2. For the universe of all real numbers, establish the validity of following statements using rules of inference.</a:t>
            </a:r>
          </a:p>
          <a:p>
            <a:pPr marL="698500" indent="-354013" algn="just">
              <a:buFont typeface="+mj-lt"/>
              <a:buAutoNum type="romanLcPeriod"/>
            </a:pPr>
            <a:r>
              <a:rPr lang="en-US" sz="2200"/>
              <a:t>If 3x-7=20, then 3x=27.</a:t>
            </a:r>
          </a:p>
          <a:p>
            <a:pPr marL="698500" indent="-354013" algn="just">
              <a:buFont typeface="+mj-lt"/>
              <a:buAutoNum type="romanLcPeriod"/>
            </a:pPr>
            <a:r>
              <a:rPr lang="en-US" sz="2200"/>
              <a:t>If 3x=27, then x=9.</a:t>
            </a:r>
          </a:p>
          <a:p>
            <a:pPr marL="698500" indent="-354013" algn="just">
              <a:buFont typeface="+mj-lt"/>
              <a:buAutoNum type="romanLcPeriod"/>
            </a:pPr>
            <a:r>
              <a:rPr lang="en-US" sz="2200"/>
              <a:t>Therefore, if 3x-7=20, then x=9</a:t>
            </a:r>
          </a:p>
          <a:p>
            <a:pPr marL="233363" indent="-233363" algn="just">
              <a:buNone/>
            </a:pPr>
            <a:endParaRPr lang="en-US" sz="2200"/>
          </a:p>
          <a:p>
            <a:pPr marL="233363" indent="-233363" algn="just">
              <a:buNone/>
            </a:pPr>
            <a:r>
              <a:rPr lang="en-US" sz="2200"/>
              <a:t>3. Establish the validity of the following statements using rules of inference.</a:t>
            </a:r>
          </a:p>
          <a:p>
            <a:pPr marL="233363" indent="-233363" algn="just">
              <a:buNone/>
            </a:pPr>
            <a:endParaRPr lang="en-US" sz="2200"/>
          </a:p>
          <a:p>
            <a:pPr marL="284163" indent="-284163" algn="just">
              <a:buNone/>
            </a:pPr>
            <a:r>
              <a:rPr lang="en-US" sz="2200"/>
              <a:t> </a:t>
            </a:r>
          </a:p>
          <a:p>
            <a:pPr marL="284163" indent="-284163" algn="just">
              <a:buNone/>
            </a:pPr>
            <a:endParaRPr lang="en-US" sz="2200"/>
          </a:p>
        </p:txBody>
      </p:sp>
      <p:graphicFrame>
        <p:nvGraphicFramePr>
          <p:cNvPr id="4" name="Object 3"/>
          <p:cNvGraphicFramePr>
            <a:graphicFrameLocks noChangeAspect="1"/>
          </p:cNvGraphicFramePr>
          <p:nvPr/>
        </p:nvGraphicFramePr>
        <p:xfrm>
          <a:off x="2781300" y="4800600"/>
          <a:ext cx="2933700" cy="1295400"/>
        </p:xfrm>
        <a:graphic>
          <a:graphicData uri="http://schemas.openxmlformats.org/presentationml/2006/ole">
            <mc:AlternateContent>
              <mc:Choice xmlns:v="urn:schemas-microsoft-com:vml" Requires="v">
                <p:oleObj spid="_x0000_s1080" name="Equation" r:id="rId2" imgW="1612900" imgH="685800" progId="Equation.3">
                  <p:embed/>
                </p:oleObj>
              </mc:Choice>
              <mc:Fallback>
                <p:oleObj name="Equation" r:id="rId2" imgW="1612900" imgH="68580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781300" y="4800600"/>
                        <a:ext cx="2933700" cy="1295400"/>
                      </a:xfrm>
                      <a:prstGeom prst="rect">
                        <a:avLst/>
                      </a:prstGeom>
                      <a:noFill/>
                    </p:spPr>
                  </p:pic>
                </p:oleObj>
              </mc:Fallback>
            </mc:AlternateContent>
          </a:graphicData>
        </a:graphic>
      </p:graphicFrame>
    </p:spTree>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457200" y="609600"/>
            <a:ext cx="8229600" cy="838200"/>
          </a:xfrm>
        </p:spPr>
        <p:txBody>
          <a:bodyPr/>
          <a:lstStyle/>
          <a:p>
            <a:r>
              <a:rPr lang="en-US"/>
              <a:t>Terminologies</a:t>
            </a:r>
          </a:p>
        </p:txBody>
      </p:sp>
      <p:sp>
        <p:nvSpPr>
          <p:cNvPr id="3" name="Content Placeholder 2"/>
          <p:cNvSpPr>
            <a:spLocks noGrp="1"/>
          </p:cNvSpPr>
          <p:nvPr>
            <p:ph idx="1"/>
          </p:nvPr>
        </p:nvSpPr>
        <p:spPr>
          <a:xfrm>
            <a:off x="457200" y="1493837"/>
            <a:ext cx="8229600" cy="4525963"/>
          </a:xfrm>
        </p:spPr>
        <p:txBody>
          <a:bodyPr/>
          <a:lstStyle/>
          <a:p>
            <a:pPr marL="222250" indent="-222250" algn="just">
              <a:spcBef>
                <a:spcPct val="0"/>
              </a:spcBef>
            </a:pPr>
            <a:r>
              <a:rPr lang="en-US" sz="2400" b="1"/>
              <a:t>Theorem: </a:t>
            </a:r>
            <a:r>
              <a:rPr lang="en-US" sz="2400"/>
              <a:t>A </a:t>
            </a:r>
            <a:r>
              <a:rPr lang="en-US" sz="2400" u="sng"/>
              <a:t>theorem</a:t>
            </a:r>
            <a:r>
              <a:rPr lang="en-US" sz="2400"/>
              <a:t> is a statement that can be shown to be true (via a proof). </a:t>
            </a:r>
          </a:p>
          <a:p>
            <a:pPr marL="222250" indent="-222250" algn="just">
              <a:spcBef>
                <a:spcPct val="0"/>
              </a:spcBef>
            </a:pPr>
            <a:r>
              <a:rPr lang="en-US" sz="2400" b="1"/>
              <a:t>Proof: </a:t>
            </a:r>
            <a:r>
              <a:rPr lang="en-US" sz="2400"/>
              <a:t>A </a:t>
            </a:r>
            <a:r>
              <a:rPr lang="en-US" sz="2400" u="sng"/>
              <a:t>proof</a:t>
            </a:r>
            <a:r>
              <a:rPr lang="en-US" sz="2400"/>
              <a:t> is a sequence of statements that form a valid argument that establishes the truth of the theorem.</a:t>
            </a:r>
          </a:p>
          <a:p>
            <a:pPr marL="222250" indent="-222250" algn="just">
              <a:spcBef>
                <a:spcPct val="0"/>
              </a:spcBef>
            </a:pPr>
            <a:r>
              <a:rPr lang="en-US" sz="2400" b="1"/>
              <a:t>Axioms: </a:t>
            </a:r>
            <a:r>
              <a:rPr lang="en-US" sz="2400" u="sng"/>
              <a:t>Axioms</a:t>
            </a:r>
            <a:r>
              <a:rPr lang="en-US" sz="2400"/>
              <a:t> or </a:t>
            </a:r>
            <a:r>
              <a:rPr lang="en-US" sz="2400" u="sng"/>
              <a:t>postulates</a:t>
            </a:r>
            <a:r>
              <a:rPr lang="en-US" sz="2400"/>
              <a:t> are statements taken to be self evident or assumed to be true</a:t>
            </a:r>
          </a:p>
          <a:p>
            <a:pPr marL="222250" indent="-222250" algn="just">
              <a:spcBef>
                <a:spcPct val="0"/>
              </a:spcBef>
            </a:pPr>
            <a:r>
              <a:rPr lang="en-US" sz="2400" b="1"/>
              <a:t>Lemma: </a:t>
            </a:r>
            <a:r>
              <a:rPr lang="en-US" sz="2400"/>
              <a:t>A </a:t>
            </a:r>
            <a:r>
              <a:rPr lang="en-US" sz="2400" u="sng"/>
              <a:t>lemma</a:t>
            </a:r>
            <a:r>
              <a:rPr lang="en-US" sz="2400"/>
              <a:t> (plural lemmas or lemmata) is a less important theorem useful within the proof of other theorems.</a:t>
            </a:r>
          </a:p>
          <a:p>
            <a:pPr marL="222250" indent="-222250" algn="just">
              <a:spcBef>
                <a:spcPct val="0"/>
              </a:spcBef>
            </a:pPr>
            <a:r>
              <a:rPr lang="en-US" sz="2400" b="1"/>
              <a:t>Corollary: </a:t>
            </a:r>
            <a:r>
              <a:rPr lang="en-US" sz="2400"/>
              <a:t>A </a:t>
            </a:r>
            <a:r>
              <a:rPr lang="en-US" sz="2400" u="sng"/>
              <a:t>corollary</a:t>
            </a:r>
            <a:r>
              <a:rPr lang="en-US" sz="2400"/>
              <a:t>  is a theorem that can be established directly from theorem that has just been proved.  </a:t>
            </a:r>
          </a:p>
          <a:p>
            <a:pPr marL="222250" indent="-222250" algn="just">
              <a:spcBef>
                <a:spcPct val="0"/>
              </a:spcBef>
            </a:pPr>
            <a:r>
              <a:rPr lang="en-US" sz="2400" b="1"/>
              <a:t>Proposition: </a:t>
            </a:r>
            <a:r>
              <a:rPr lang="en-US" sz="2400"/>
              <a:t>A </a:t>
            </a:r>
            <a:r>
              <a:rPr lang="en-US" sz="2400" u="sng"/>
              <a:t>proposition</a:t>
            </a:r>
            <a:r>
              <a:rPr lang="en-US" sz="2400"/>
              <a:t> is usually a ‘less’ important theorem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dur="1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37" presetClass="entr" presetSubtype="0" dur="100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p:stCondLst>
                              <p:cond delay="0"/>
                            </p:stCondLst>
                            <p:childTnLst>
                              <p:par>
                                <p:cTn id="21" presetID="37" presetClass="entr" presetSubtype="0" dur="100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37" presetClass="entr" presetSubtype="0" dur="100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37" presetClass="entr" presetSubtype="0" dur="100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p:stCondLst>
                              <p:cond delay="0"/>
                            </p:stCondLst>
                            <p:childTnLst>
                              <p:par>
                                <p:cTn id="45" presetID="37" presetClass="entr" presetSubtype="0" dur="100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457200" y="609600"/>
            <a:ext cx="8229600" cy="838200"/>
          </a:xfrm>
        </p:spPr>
        <p:txBody>
          <a:bodyPr/>
          <a:lstStyle/>
          <a:p>
            <a:r>
              <a:rPr lang="en-US"/>
              <a:t>Terminologies</a:t>
            </a:r>
          </a:p>
        </p:txBody>
      </p:sp>
      <p:sp>
        <p:nvSpPr>
          <p:cNvPr id="3" name="Content Placeholder 2"/>
          <p:cNvSpPr>
            <a:spLocks noGrp="1"/>
          </p:cNvSpPr>
          <p:nvPr>
            <p:ph idx="1"/>
          </p:nvPr>
        </p:nvSpPr>
        <p:spPr>
          <a:xfrm>
            <a:off x="228600" y="1493837"/>
            <a:ext cx="8686800" cy="4525963"/>
          </a:xfrm>
        </p:spPr>
        <p:txBody>
          <a:bodyPr/>
          <a:lstStyle/>
          <a:p>
            <a:pPr marL="222250" indent="-222250" algn="just">
              <a:spcBef>
                <a:spcPct val="0"/>
              </a:spcBef>
            </a:pPr>
            <a:r>
              <a:rPr lang="en-US" sz="2400" b="1"/>
              <a:t>Conjecture: </a:t>
            </a:r>
            <a:r>
              <a:rPr lang="en-US" sz="2400"/>
              <a:t>A </a:t>
            </a:r>
            <a:r>
              <a:rPr lang="en-US" sz="2400" u="sng"/>
              <a:t>conjecture</a:t>
            </a:r>
            <a:r>
              <a:rPr lang="en-US" sz="2400"/>
              <a:t> is a statement that is being proposed to be a true statement, usually on the basis of some partial evidence, a heuristic argument, or the intuition of an expert.</a:t>
            </a:r>
          </a:p>
          <a:p>
            <a:pPr marL="222250" indent="-222250" algn="just">
              <a:spcBef>
                <a:spcPct val="0"/>
              </a:spcBef>
            </a:pPr>
            <a:endParaRPr lang="en-US" sz="2400"/>
          </a:p>
          <a:p>
            <a:pPr marL="222250" indent="-222250" algn="just">
              <a:spcBef>
                <a:spcPct val="0"/>
              </a:spcBef>
            </a:pPr>
            <a:endParaRPr lang="en-US" sz="2400"/>
          </a:p>
          <a:p>
            <a:pPr marL="222250" indent="-222250" algn="just">
              <a:spcBef>
                <a:spcPct val="0"/>
              </a:spcBef>
            </a:pPr>
            <a:r>
              <a:rPr lang="en-US" sz="2400" b="1">
                <a:solidFill>
                  <a:srgbClr val="C00000"/>
                </a:solidFill>
              </a:rPr>
              <a:t>Note: </a:t>
            </a:r>
            <a:r>
              <a:rPr lang="en-US" sz="2400">
                <a:solidFill>
                  <a:srgbClr val="C00000"/>
                </a:solidFill>
              </a:rPr>
              <a:t>The </a:t>
            </a:r>
            <a:r>
              <a:rPr lang="en-US" sz="2400" u="sng">
                <a:solidFill>
                  <a:srgbClr val="C00000"/>
                </a:solidFill>
              </a:rPr>
              <a:t>rules of inference</a:t>
            </a:r>
            <a:r>
              <a:rPr lang="en-US" sz="2400">
                <a:solidFill>
                  <a:srgbClr val="C00000"/>
                </a:solidFill>
              </a:rPr>
              <a:t> are the means used to draw conclusions from other assertions, and to derive an argument or a proof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37" presetClass="entr" presetSubtype="0" dur="50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anim calcmode="lin" valueType="num">
                                      <p:cBhvr>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457200" y="685800"/>
            <a:ext cx="8229600" cy="838200"/>
          </a:xfrm>
        </p:spPr>
        <p:txBody>
          <a:bodyPr/>
          <a:lstStyle/>
          <a:p>
            <a:r>
              <a:rPr lang="en-US"/>
              <a:t>Methods of proofs</a:t>
            </a:r>
          </a:p>
        </p:txBody>
      </p:sp>
      <p:sp>
        <p:nvSpPr>
          <p:cNvPr id="3" name="Content Placeholder 2"/>
          <p:cNvSpPr>
            <a:spLocks noGrp="1"/>
          </p:cNvSpPr>
          <p:nvPr>
            <p:ph idx="1"/>
          </p:nvPr>
        </p:nvSpPr>
        <p:spPr>
          <a:xfrm>
            <a:off x="457200" y="1371600"/>
            <a:ext cx="8229600" cy="4525963"/>
          </a:xfrm>
        </p:spPr>
        <p:txBody>
          <a:bodyPr/>
          <a:lstStyle/>
          <a:p>
            <a:pPr marL="233363" lvl="1" indent="-233363" algn="just">
              <a:buFont typeface="Arial" pitchFamily="34" charset="0"/>
              <a:buChar char="•"/>
            </a:pPr>
            <a:r>
              <a:rPr lang="en-US" sz="2400"/>
              <a:t>Different methods of proofs show that the conditional statement is true.</a:t>
            </a:r>
          </a:p>
          <a:p>
            <a:pPr marL="457200" lvl="1" indent="-457200" algn="just">
              <a:spcBef>
                <a:spcPct val="0"/>
              </a:spcBef>
              <a:buFontTx/>
              <a:buAutoNum type="arabicPeriod"/>
            </a:pPr>
            <a:r>
              <a:rPr lang="en-US" sz="2400"/>
              <a:t>Direct proofs</a:t>
            </a:r>
          </a:p>
          <a:p>
            <a:pPr marL="457200" lvl="1" indent="-457200" algn="just">
              <a:spcBef>
                <a:spcPct val="0"/>
              </a:spcBef>
              <a:buFontTx/>
              <a:buAutoNum type="arabicPeriod"/>
            </a:pPr>
            <a:r>
              <a:rPr lang="en-US" sz="2400"/>
              <a:t>Indirect proofs</a:t>
            </a:r>
          </a:p>
          <a:p>
            <a:pPr marL="457200" lvl="1" indent="-457200" algn="just">
              <a:spcBef>
                <a:spcPct val="0"/>
              </a:spcBef>
              <a:buFontTx/>
              <a:buAutoNum type="arabicPeriod"/>
            </a:pPr>
            <a:r>
              <a:rPr lang="en-US" sz="2400"/>
              <a:t>Vacuous proofs</a:t>
            </a:r>
          </a:p>
          <a:p>
            <a:pPr marL="457200" lvl="1" indent="-457200" algn="just">
              <a:spcBef>
                <a:spcPct val="0"/>
              </a:spcBef>
              <a:buFontTx/>
              <a:buAutoNum type="arabicPeriod"/>
            </a:pPr>
            <a:r>
              <a:rPr lang="en-US" sz="2400"/>
              <a:t>Trivial proofs</a:t>
            </a:r>
          </a:p>
          <a:p>
            <a:pPr marL="457200" lvl="1" indent="-457200" algn="just">
              <a:spcBef>
                <a:spcPct val="0"/>
              </a:spcBef>
              <a:buFontTx/>
              <a:buAutoNum type="arabicPeriod"/>
            </a:pPr>
            <a:r>
              <a:rPr lang="en-US" sz="2400"/>
              <a:t>Proof by contradiction</a:t>
            </a:r>
          </a:p>
          <a:p>
            <a:pPr marL="457200" lvl="1" indent="-457200" algn="just">
              <a:spcBef>
                <a:spcPct val="0"/>
              </a:spcBef>
              <a:buFontTx/>
              <a:buAutoNum type="arabicPeriod"/>
            </a:pPr>
            <a:r>
              <a:rPr lang="en-US" sz="2400"/>
              <a:t>Proof by cases</a:t>
            </a:r>
          </a:p>
          <a:p>
            <a:pPr marL="457200" lvl="1" indent="-457200" algn="just">
              <a:spcBef>
                <a:spcPct val="0"/>
              </a:spcBef>
              <a:buFontTx/>
              <a:buAutoNum type="arabicPeriod"/>
            </a:pPr>
            <a:r>
              <a:rPr lang="en-US" sz="2400"/>
              <a:t>Proofs of equivalence</a:t>
            </a:r>
          </a:p>
          <a:p>
            <a:pPr marL="457200" lvl="1" indent="-457200" algn="just">
              <a:spcBef>
                <a:spcPct val="0"/>
              </a:spcBef>
              <a:buFontTx/>
              <a:buAutoNum type="arabicPeriod"/>
            </a:pPr>
            <a:r>
              <a:rPr lang="en-US" sz="2400"/>
              <a:t>Existence proofs</a:t>
            </a:r>
          </a:p>
          <a:p>
            <a:pPr marL="457200" lvl="1" indent="-457200" algn="just">
              <a:spcBef>
                <a:spcPct val="0"/>
              </a:spcBef>
              <a:buFontTx/>
              <a:buAutoNum type="arabicPeriod"/>
            </a:pPr>
            <a:r>
              <a:rPr lang="en-US" sz="2400"/>
              <a:t>Uniqueness proofs</a:t>
            </a:r>
          </a:p>
          <a:p>
            <a:pPr marL="457200" lvl="1" indent="-457200" algn="just">
              <a:spcBef>
                <a:spcPct val="0"/>
              </a:spcBef>
              <a:buFontTx/>
              <a:buAutoNum type="arabicPeriod"/>
            </a:pPr>
            <a:r>
              <a:rPr lang="en-US" sz="2400"/>
              <a:t>Counterexamples</a:t>
            </a:r>
          </a:p>
        </p:txBody>
      </p:sp>
      <p:sp>
        <p:nvSpPr>
          <p:cNvPr id="4" name="Rectangular Callout 3"/>
          <p:cNvSpPr/>
          <p:nvPr/>
        </p:nvSpPr>
        <p:spPr bwMode="auto">
          <a:xfrm>
            <a:off x="5791200" y="2209800"/>
            <a:ext cx="2971800" cy="1066800"/>
          </a:xfrm>
          <a:prstGeom prst="wedgeRectCallout">
            <a:avLst>
              <a:gd name="adj1" fmla="val -22312"/>
              <a:gd name="adj2" fmla="val -79467"/>
            </a:avLst>
          </a:prstGeom>
          <a:ln>
            <a:solidFill>
              <a:schemeClr val="accent2">
                <a:lumMod val="50000"/>
              </a:schemeClr>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defPPr>
              <a:defRPr lang="zh-TW"/>
            </a:defPPr>
            <a:lvl1pPr algn="l" rtl="0" fontAlgn="base">
              <a:spcBef>
                <a:spcPct val="0"/>
              </a:spcBef>
              <a:spcAft>
                <a:spcPct val="0"/>
              </a:spcAft>
              <a:defRPr kumimoji="1" kern="1200">
                <a:solidFill>
                  <a:srgbClr val="000000"/>
                </a:solidFill>
                <a:latin typeface="Times New Roman"/>
                <a:ea typeface="新細明體" pitchFamily="18" charset="-120"/>
                <a:cs typeface="+mn-cs"/>
              </a:defRPr>
            </a:lvl1pPr>
            <a:lvl2pPr marL="457200" algn="l" rtl="0" fontAlgn="base">
              <a:spcBef>
                <a:spcPct val="0"/>
              </a:spcBef>
              <a:spcAft>
                <a:spcPct val="0"/>
              </a:spcAft>
              <a:defRPr kumimoji="1" kern="1200">
                <a:solidFill>
                  <a:srgbClr val="000000"/>
                </a:solidFill>
                <a:latin typeface="Times New Roman"/>
                <a:ea typeface="新細明體" pitchFamily="18" charset="-120"/>
                <a:cs typeface="+mn-cs"/>
              </a:defRPr>
            </a:lvl2pPr>
            <a:lvl3pPr marL="914400" algn="l" rtl="0" fontAlgn="base">
              <a:spcBef>
                <a:spcPct val="0"/>
              </a:spcBef>
              <a:spcAft>
                <a:spcPct val="0"/>
              </a:spcAft>
              <a:defRPr kumimoji="1" kern="1200">
                <a:solidFill>
                  <a:srgbClr val="000000"/>
                </a:solidFill>
                <a:latin typeface="Times New Roman"/>
                <a:ea typeface="新細明體" pitchFamily="18" charset="-120"/>
                <a:cs typeface="+mn-cs"/>
              </a:defRPr>
            </a:lvl3pPr>
            <a:lvl4pPr marL="1371600" algn="l" rtl="0" fontAlgn="base">
              <a:spcBef>
                <a:spcPct val="0"/>
              </a:spcBef>
              <a:spcAft>
                <a:spcPct val="0"/>
              </a:spcAft>
              <a:defRPr kumimoji="1" kern="1200">
                <a:solidFill>
                  <a:srgbClr val="000000"/>
                </a:solidFill>
                <a:latin typeface="Times New Roman"/>
                <a:ea typeface="新細明體" pitchFamily="18" charset="-120"/>
                <a:cs typeface="+mn-cs"/>
              </a:defRPr>
            </a:lvl4pPr>
            <a:lvl5pPr marL="1828800" algn="l" rtl="0" fontAlgn="base">
              <a:spcBef>
                <a:spcPct val="0"/>
              </a:spcBef>
              <a:spcAft>
                <a:spcPct val="0"/>
              </a:spcAft>
              <a:defRPr kumimoji="1" kern="1200">
                <a:solidFill>
                  <a:srgbClr val="000000"/>
                </a:solidFill>
                <a:latin typeface="Times New Roman"/>
                <a:ea typeface="新細明體" pitchFamily="18" charset="-120"/>
                <a:cs typeface="+mn-cs"/>
              </a:defRPr>
            </a:lvl5pPr>
            <a:lvl6pPr marL="2286000" algn="l" defTabSz="914400" rtl="0" eaLnBrk="1" latinLnBrk="0" hangingPunct="1">
              <a:defRPr kumimoji="1" kern="1200">
                <a:solidFill>
                  <a:srgbClr val="000000"/>
                </a:solidFill>
                <a:latin typeface="Times New Roman"/>
                <a:ea typeface="新細明體" pitchFamily="18" charset="-120"/>
                <a:cs typeface="+mn-cs"/>
              </a:defRPr>
            </a:lvl6pPr>
            <a:lvl7pPr marL="2743200" algn="l" defTabSz="914400" rtl="0" eaLnBrk="1" latinLnBrk="0" hangingPunct="1">
              <a:defRPr kumimoji="1" kern="1200">
                <a:solidFill>
                  <a:srgbClr val="000000"/>
                </a:solidFill>
                <a:latin typeface="Times New Roman"/>
                <a:ea typeface="新細明體" pitchFamily="18" charset="-120"/>
                <a:cs typeface="+mn-cs"/>
              </a:defRPr>
            </a:lvl7pPr>
            <a:lvl8pPr marL="3200400" algn="l" defTabSz="914400" rtl="0" eaLnBrk="1" latinLnBrk="0" hangingPunct="1">
              <a:defRPr kumimoji="1" kern="1200">
                <a:solidFill>
                  <a:srgbClr val="000000"/>
                </a:solidFill>
                <a:latin typeface="Times New Roman"/>
                <a:ea typeface="新細明體" pitchFamily="18" charset="-120"/>
                <a:cs typeface="+mn-cs"/>
              </a:defRPr>
            </a:lvl8pPr>
            <a:lvl9pPr marL="3657600" algn="l" defTabSz="914400" rtl="0" eaLnBrk="1" latinLnBrk="0" hangingPunct="1">
              <a:defRPr kumimoji="1" kern="1200">
                <a:solidFill>
                  <a:srgbClr val="000000"/>
                </a:solidFill>
                <a:latin typeface="Times New Roman"/>
                <a:ea typeface="新細明體" pitchFamily="18" charset="-120"/>
                <a:cs typeface="+mn-cs"/>
              </a:defRPr>
            </a:lvl9pPr>
          </a:lstStyle>
          <a:p>
            <a:pPr marL="0" marR="0" indent="0" algn="just" defTabSz="914400" rtl="0" eaLnBrk="1" fontAlgn="base" latinLnBrk="0" hangingPunct="1">
              <a:lnSpc>
                <a:spcPct val="100000"/>
              </a:lnSpc>
              <a:spcBef>
                <a:spcPct val="0"/>
              </a:spcBef>
              <a:spcAft>
                <a:spcPct val="0"/>
              </a:spcAft>
              <a:buClrTx/>
              <a:buSzTx/>
              <a:buFontTx/>
              <a:buNone/>
            </a:pPr>
            <a:r>
              <a:rPr kumimoji="1" lang="en-US" sz="2000" b="0" i="0" u="none" strike="noStrike" cap="none" normalizeH="0" baseline="0">
                <a:ln>
                  <a:solidFill>
                    <a:srgbClr val="A50021"/>
                  </a:solidFill>
                </a:ln>
                <a:solidFill>
                  <a:srgbClr val="C00000"/>
                </a:solidFill>
                <a:effectLst/>
                <a:ea typeface="新細明體" pitchFamily="18" charset="-120"/>
              </a:rPr>
              <a:t>To prove</a:t>
            </a:r>
            <a:r>
              <a:rPr kumimoji="1" lang="en-US" sz="2000" b="0" i="0" u="none" strike="noStrike" cap="none" normalizeH="0">
                <a:ln>
                  <a:solidFill>
                    <a:srgbClr val="A50021"/>
                  </a:solidFill>
                </a:ln>
                <a:solidFill>
                  <a:srgbClr val="C00000"/>
                </a:solidFill>
                <a:effectLst/>
                <a:ea typeface="新細明體" pitchFamily="18" charset="-120"/>
              </a:rPr>
              <a:t> </a:t>
            </a:r>
            <a:r>
              <a:rPr kumimoji="1" lang="en-US" sz="2000" b="0" i="0" u="none" strike="noStrike" cap="none" normalizeH="0" baseline="0" err="1">
                <a:ln>
                  <a:solidFill>
                    <a:srgbClr val="A50021"/>
                  </a:solidFill>
                </a:ln>
                <a:solidFill>
                  <a:srgbClr val="C00000"/>
                </a:solidFill>
                <a:effectLst/>
                <a:ea typeface="新細明體" pitchFamily="18" charset="-120"/>
              </a:rPr>
              <a:t>p</a:t>
            </a:r>
            <a:r>
              <a:rPr kumimoji="1" lang="en-US" sz="2000" b="0" i="0" u="none" strike="noStrike" cap="none" normalizeH="0" baseline="0" err="1">
                <a:ln>
                  <a:solidFill>
                    <a:srgbClr val="A50021"/>
                  </a:solidFill>
                </a:ln>
                <a:solidFill>
                  <a:srgbClr val="C00000"/>
                </a:solidFill>
                <a:effectLst/>
                <a:ea typeface="新細明體" pitchFamily="18" charset="-120"/>
                <a:sym typeface="Symbol"/>
              </a:rPr>
              <a:t>q is true, i</a:t>
            </a:r>
            <a:r>
              <a:rPr lang="en-US" sz="2000">
                <a:ln>
                  <a:solidFill>
                    <a:srgbClr val="A50021"/>
                  </a:solidFill>
                </a:ln>
                <a:solidFill>
                  <a:srgbClr val="C00000"/>
                </a:solidFill>
                <a:sym typeface="Symbol"/>
              </a:rPr>
              <a:t>t should be shown that q is true only if p is true.</a:t>
            </a:r>
            <a:endParaRPr kumimoji="1" lang="en-US" sz="2000" b="0" i="0" u="none" strike="noStrike" cap="none" normalizeH="0" baseline="0">
              <a:ln>
                <a:solidFill>
                  <a:srgbClr val="A50021"/>
                </a:solidFill>
              </a:ln>
              <a:solidFill>
                <a:srgbClr val="C00000"/>
              </a:solidFill>
              <a:effectLst/>
              <a:ea typeface="新細明體"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6" dur="5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5" presetClass="emph" presetSubtype="1" dur="indefinite" nodeType="clickEffect">
                                  <p:stCondLst>
                                    <p:cond delay="0"/>
                                  </p:stCondLst>
                                  <p:childTnLst>
                                    <p:set>
                                      <p:cBhvr override="childStyle">
                                        <p:cTn id="12" dur="indefinite"/>
                                        <p:tgtEl>
                                          <p:spTgt spid="3">
                                            <p:txEl>
                                              <p:pRg st="1" end="1"/>
                                            </p:txEl>
                                          </p:spTgt>
                                        </p:tgtEl>
                                        <p:attrNameLst>
                                          <p:attrName>style.fontStyle</p:attrName>
                                        </p:attrNameLst>
                                      </p:cBhvr>
                                      <p:to>
                                        <p:strVal val="normal"/>
                                      </p:to>
                                    </p:set>
                                    <p:set>
                                      <p:cBhvr override="childStyle">
                                        <p:cTn id="13" dur="indefinite"/>
                                        <p:tgtEl>
                                          <p:spTgt spid="3">
                                            <p:txEl>
                                              <p:pRg st="1" end="1"/>
                                            </p:txEl>
                                          </p:spTgt>
                                        </p:tgtEl>
                                        <p:attrNameLst>
                                          <p:attrName>style.fontWeight</p:attrName>
                                        </p:attrNameLst>
                                      </p:cBhvr>
                                      <p:to>
                                        <p:strVal val="bold"/>
                                      </p:to>
                                    </p:set>
                                    <p:set>
                                      <p:cBhvr override="childStyle">
                                        <p:cTn id="14" dur="indefinite"/>
                                        <p:tgtEl>
                                          <p:spTgt spid="3">
                                            <p:txEl>
                                              <p:pRg st="1" end="1"/>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p:stCondLst>
                              <p:cond delay="0"/>
                            </p:stCondLst>
                            <p:childTnLst>
                              <p:par>
                                <p:cTn id="17" presetID="5" presetClass="emph" presetSubtype="1" dur="indefinite" nodeType="clickEffect">
                                  <p:stCondLst>
                                    <p:cond delay="0"/>
                                  </p:stCondLst>
                                  <p:childTnLst>
                                    <p:set>
                                      <p:cBhvr override="childStyle">
                                        <p:cTn id="18" dur="indefinite"/>
                                        <p:tgtEl>
                                          <p:spTgt spid="3">
                                            <p:txEl>
                                              <p:pRg st="2" end="2"/>
                                            </p:txEl>
                                          </p:spTgt>
                                        </p:tgtEl>
                                        <p:attrNameLst>
                                          <p:attrName>style.fontStyle</p:attrName>
                                        </p:attrNameLst>
                                      </p:cBhvr>
                                      <p:to>
                                        <p:strVal val="normal"/>
                                      </p:to>
                                    </p:set>
                                    <p:set>
                                      <p:cBhvr override="childStyle">
                                        <p:cTn id="19" dur="indefinite"/>
                                        <p:tgtEl>
                                          <p:spTgt spid="3">
                                            <p:txEl>
                                              <p:pRg st="2" end="2"/>
                                            </p:txEl>
                                          </p:spTgt>
                                        </p:tgtEl>
                                        <p:attrNameLst>
                                          <p:attrName>style.fontWeight</p:attrName>
                                        </p:attrNameLst>
                                      </p:cBhvr>
                                      <p:to>
                                        <p:strVal val="bold"/>
                                      </p:to>
                                    </p:set>
                                    <p:set>
                                      <p:cBhvr override="childStyle">
                                        <p:cTn id="20" dur="indefinite"/>
                                        <p:tgtEl>
                                          <p:spTgt spid="3">
                                            <p:txEl>
                                              <p:pRg st="2" end="2"/>
                                            </p:txEl>
                                          </p:spTgt>
                                        </p:tgtEl>
                                        <p:attrNameLst>
                                          <p:attrName>style.textDecorationUnderline</p:attrName>
                                        </p:attrNameLst>
                                      </p:cBhvr>
                                      <p:to>
                                        <p:strVal val="false"/>
                                      </p:to>
                                    </p:set>
                                  </p:childTnLst>
                                </p:cTn>
                              </p:par>
                            </p:childTnLst>
                          </p:cTn>
                        </p:par>
                      </p:childTnLst>
                    </p:cTn>
                  </p:par>
                  <p:par>
                    <p:cTn id="21" fill="hold" nodeType="clickPar">
                      <p:stCondLst>
                        <p:cond delay="indefinite"/>
                      </p:stCondLst>
                      <p:childTnLst>
                        <p:par>
                          <p:cTn id="22" fill="hold">
                            <p:stCondLst>
                              <p:cond delay="0"/>
                            </p:stCondLst>
                            <p:childTnLst>
                              <p:par>
                                <p:cTn id="23" presetID="5" presetClass="emph" presetSubtype="1" dur="indefinite" nodeType="clickEffect">
                                  <p:stCondLst>
                                    <p:cond delay="0"/>
                                  </p:stCondLst>
                                  <p:childTnLst>
                                    <p:set>
                                      <p:cBhvr override="childStyle">
                                        <p:cTn id="24" dur="indefinite"/>
                                        <p:tgtEl>
                                          <p:spTgt spid="3">
                                            <p:txEl>
                                              <p:pRg st="5" end="5"/>
                                            </p:txEl>
                                          </p:spTgt>
                                        </p:tgtEl>
                                        <p:attrNameLst>
                                          <p:attrName>style.fontStyle</p:attrName>
                                        </p:attrNameLst>
                                      </p:cBhvr>
                                      <p:to>
                                        <p:strVal val="normal"/>
                                      </p:to>
                                    </p:set>
                                    <p:set>
                                      <p:cBhvr override="childStyle">
                                        <p:cTn id="25" dur="indefinite"/>
                                        <p:tgtEl>
                                          <p:spTgt spid="3">
                                            <p:txEl>
                                              <p:pRg st="5" end="5"/>
                                            </p:txEl>
                                          </p:spTgt>
                                        </p:tgtEl>
                                        <p:attrNameLst>
                                          <p:attrName>style.fontWeight</p:attrName>
                                        </p:attrNameLst>
                                      </p:cBhvr>
                                      <p:to>
                                        <p:strVal val="bold"/>
                                      </p:to>
                                    </p:set>
                                    <p:set>
                                      <p:cBhvr override="childStyle">
                                        <p:cTn id="26" dur="indefinite"/>
                                        <p:tgtEl>
                                          <p:spTgt spid="3">
                                            <p:txEl>
                                              <p:pRg st="5" end="5"/>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Direct Proof</a:t>
            </a:r>
          </a:p>
        </p:txBody>
      </p:sp>
      <p:sp>
        <p:nvSpPr>
          <p:cNvPr id="3" name="Content Placeholder 2"/>
          <p:cNvSpPr>
            <a:spLocks noGrp="1"/>
          </p:cNvSpPr>
          <p:nvPr>
            <p:ph idx="1"/>
          </p:nvPr>
        </p:nvSpPr>
        <p:spPr>
          <a:xfrm>
            <a:off x="457200" y="1600200"/>
            <a:ext cx="8382000" cy="4525963"/>
          </a:xfrm>
        </p:spPr>
        <p:txBody>
          <a:bodyPr/>
          <a:lstStyle/>
          <a:p>
            <a:pPr algn="just"/>
            <a:r>
              <a:rPr lang="en-US" sz="2400"/>
              <a:t>Straight forward approach of proof based on Modus Ponens inference rule.</a:t>
            </a:r>
          </a:p>
          <a:p>
            <a:pPr algn="just"/>
            <a:r>
              <a:rPr lang="en-US" sz="2400"/>
              <a:t>For p</a:t>
            </a:r>
            <a:r>
              <a:rPr lang="en-US" sz="2400" err="1">
                <a:sym typeface="Symbol"/>
              </a:rPr>
              <a:t>q, assume p is true and prove q is also true using, axioms, definitions, previously proven theorems and rules of inference.</a:t>
            </a:r>
          </a:p>
          <a:p>
            <a:pPr algn="just"/>
            <a:r>
              <a:rPr lang="en-US" sz="2400" b="1">
                <a:sym typeface="Symbol"/>
              </a:rPr>
              <a:t>Example: Prove that the sum of two odd integers is even.</a:t>
            </a:r>
          </a:p>
          <a:p>
            <a:pPr algn="just"/>
            <a:r>
              <a:rPr lang="en-US" sz="2400" b="1">
                <a:sym typeface="Symbol"/>
              </a:rPr>
              <a:t>Solution: </a:t>
            </a:r>
            <a:r>
              <a:rPr lang="en-US" sz="2400">
                <a:sym typeface="Symbol"/>
              </a:rPr>
              <a:t>Rephrase it as, if m and n are odd integers then m+n is even.</a:t>
            </a:r>
          </a:p>
          <a:p>
            <a:pPr algn="just"/>
            <a:r>
              <a:rPr lang="en-US" sz="2400">
                <a:sym typeface="Symbol"/>
              </a:rPr>
              <a:t>Expression: mn((O(m)O(n)) E(m+n)) where O(x) is x is an odd integer and E(x) denotes x is an even integer.</a:t>
            </a:r>
          </a:p>
          <a:p>
            <a:pPr marL="620713" indent="-344488" algn="just">
              <a:buNone/>
            </a:pPr>
            <a:r>
              <a:rPr lang="en-US" sz="2400">
                <a:sym typeface="Symbol"/>
              </a:rPr>
              <a:t>Assume m and n are odd integers. </a:t>
            </a:r>
          </a:p>
          <a:p>
            <a:pPr algn="just"/>
            <a:endParaRPr lang="en-US" sz="2400">
              <a:sym typeface="Symbol"/>
            </a:endParaRPr>
          </a:p>
          <a:p>
            <a:pPr algn="just"/>
            <a:endParaRPr lang="en-US" sz="2400">
              <a:sym typeface="Symbol"/>
            </a:endParaRPr>
          </a:p>
          <a:p>
            <a:pPr lvl="1" algn="just"/>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dur="50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37" presetClass="entr" presetSubtype="0" dur="50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anim calcmode="lin" valueType="num">
                                      <p:cBhvr>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p:stCondLst>
                              <p:cond delay="0"/>
                            </p:stCondLst>
                            <p:childTnLst>
                              <p:par>
                                <p:cTn id="21" presetID="37" presetClass="entr" presetSubtype="0" dur="50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anim calcmode="lin" valueType="num">
                                      <p:cBhvr>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37" presetClass="entr" presetSubtype="0" dur="50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anim calcmode="lin" valueType="num">
                                      <p:cBhvr>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Direct Proof</a:t>
            </a:r>
          </a:p>
        </p:txBody>
      </p:sp>
      <p:sp>
        <p:nvSpPr>
          <p:cNvPr id="3" name="Content Placeholder 2"/>
          <p:cNvSpPr>
            <a:spLocks noGrp="1"/>
          </p:cNvSpPr>
          <p:nvPr>
            <p:ph idx="1"/>
          </p:nvPr>
        </p:nvSpPr>
        <p:spPr/>
        <p:txBody>
          <a:bodyPr/>
          <a:lstStyle/>
          <a:p>
            <a:pPr marL="620713" indent="-344488" algn="just">
              <a:buNone/>
            </a:pPr>
            <a:r>
              <a:rPr lang="en-US" sz="2400">
                <a:sym typeface="Symbol"/>
              </a:rPr>
              <a:t>They can be represented as,</a:t>
            </a:r>
          </a:p>
          <a:p>
            <a:pPr marL="620713" indent="-344488" algn="just">
              <a:buNone/>
            </a:pPr>
            <a:r>
              <a:rPr lang="en-US" sz="2400">
                <a:sym typeface="Symbol"/>
              </a:rPr>
              <a:t>m=2x+1 and n=2y+1 for x and y are integers.</a:t>
            </a:r>
          </a:p>
          <a:p>
            <a:pPr marL="620713" indent="-344488" algn="just">
              <a:buNone/>
            </a:pPr>
            <a:endParaRPr lang="en-US" sz="2400">
              <a:sym typeface="Symbol"/>
            </a:endParaRPr>
          </a:p>
          <a:p>
            <a:pPr marL="619125">
              <a:buNone/>
            </a:pPr>
            <a:r>
              <a:rPr lang="en-US" sz="2400" err="1">
                <a:sym typeface="Symbol"/>
              </a:rPr>
              <a:t>m+n=2x+1+2y+1</a:t>
            </a:r>
          </a:p>
          <a:p>
            <a:pPr>
              <a:buNone/>
            </a:pPr>
            <a:r>
              <a:rPr lang="en-US" sz="2400">
                <a:sym typeface="Symbol"/>
              </a:rPr>
              <a:t>           = 2x+2y+2</a:t>
            </a:r>
          </a:p>
          <a:p>
            <a:pPr>
              <a:buNone/>
            </a:pPr>
            <a:r>
              <a:rPr lang="en-US" sz="2400">
                <a:sym typeface="Symbol"/>
              </a:rPr>
              <a:t>           =2(x+y+1)</a:t>
            </a:r>
          </a:p>
          <a:p>
            <a:pPr>
              <a:buNone/>
            </a:pPr>
            <a:r>
              <a:rPr lang="en-US" sz="2400">
                <a:sym typeface="Symbol"/>
              </a:rPr>
              <a:t>           =2k  where k=x+y+1 which is an integer</a:t>
            </a:r>
          </a:p>
          <a:p>
            <a:pPr>
              <a:buNone/>
            </a:pPr>
            <a:r>
              <a:rPr lang="en-US" sz="2400">
                <a:sym typeface="Symbol"/>
              </a:rPr>
              <a:t>Hence m+n is an even number by definition.</a:t>
            </a:r>
          </a:p>
          <a:p>
            <a:pPr>
              <a:buNone/>
            </a:pPr>
            <a:endParaRPr lang="en-US" sz="2400">
              <a:sym typeface="Symbol"/>
            </a:endParaRPr>
          </a:p>
          <a:p>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37" presetClass="entr" presetSubtype="0" dur="50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anim calcmode="lin" valueType="num">
                                      <p:cBhvr>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p:stCondLst>
                              <p:cond delay="0"/>
                            </p:stCondLst>
                            <p:childTnLst>
                              <p:par>
                                <p:cTn id="21" presetID="37" presetClass="entr" presetSubtype="0" dur="50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anim calcmode="lin" valueType="num">
                                      <p:cBhvr>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37" presetClass="entr" presetSubtype="0" dur="50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37" presetClass="entr" presetSubtype="0" dur="50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anim calcmode="lin" valueType="num">
                                      <p:cBhvr>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4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2" dur="50" accel="100000" fill="hold">
                                          <p:stCondLst>
                                            <p:cond delay="4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p:stCondLst>
                              <p:cond delay="0"/>
                            </p:stCondLst>
                            <p:childTnLst>
                              <p:par>
                                <p:cTn id="45" presetID="37" presetClass="entr" presetSubtype="0" dur="50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anim calcmode="lin" valueType="num">
                                      <p:cBhvr>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45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p:stCondLst>
                              <p:cond delay="0"/>
                            </p:stCondLst>
                            <p:childTnLst>
                              <p:par>
                                <p:cTn id="53" presetID="37" presetClass="entr" presetSubtype="0" dur="50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anim calcmode="lin" valueType="num">
                                      <p:cBhvr>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45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Indirect Proof</a:t>
            </a:r>
          </a:p>
        </p:txBody>
      </p:sp>
      <p:sp>
        <p:nvSpPr>
          <p:cNvPr id="3" name="Content Placeholder 2"/>
          <p:cNvSpPr>
            <a:spLocks noGrp="1"/>
          </p:cNvSpPr>
          <p:nvPr>
            <p:ph idx="1"/>
          </p:nvPr>
        </p:nvSpPr>
        <p:spPr/>
        <p:txBody>
          <a:bodyPr/>
          <a:lstStyle/>
          <a:p>
            <a:pPr algn="just"/>
            <a:r>
              <a:rPr lang="en-US" sz="2400"/>
              <a:t>Proofs that do not start with hypothesis and end with conclusion are called indirect proofs.</a:t>
            </a:r>
          </a:p>
          <a:p>
            <a:pPr algn="just"/>
            <a:r>
              <a:rPr lang="en-US" sz="2400"/>
              <a:t>An extremely used indirect proof is proof by contraposition.</a:t>
            </a:r>
          </a:p>
          <a:p>
            <a:pPr algn="just"/>
            <a:r>
              <a:rPr lang="en-US" sz="2400"/>
              <a:t>Contraposition of conditional statement p</a:t>
            </a:r>
            <a:r>
              <a:rPr lang="en-US" sz="2400" err="1">
                <a:sym typeface="Symbol"/>
              </a:rPr>
              <a:t>q is q  p and</a:t>
            </a:r>
          </a:p>
          <a:p>
            <a:pPr algn="ctr">
              <a:buNone/>
            </a:pPr>
            <a:r>
              <a:rPr lang="en-US" sz="2400" err="1"/>
              <a:t>p</a:t>
            </a:r>
            <a:r>
              <a:rPr lang="en-US" sz="2400" err="1">
                <a:sym typeface="Symbol"/>
              </a:rPr>
              <a:t>q q  p</a:t>
            </a:r>
          </a:p>
          <a:p>
            <a:pPr algn="just">
              <a:buNone/>
            </a:pPr>
            <a:endParaRPr lang="en-US" sz="2400"/>
          </a:p>
          <a:p>
            <a:pPr algn="just"/>
            <a:r>
              <a:rPr lang="en-US" sz="2400" b="1"/>
              <a:t>Proof of contraposition starts with assuming </a:t>
            </a:r>
            <a:r>
              <a:rPr lang="en-US" sz="2400" b="1">
                <a:sym typeface="Symbol"/>
              </a:rPr>
              <a:t>q is true and proving p is true using axioms, definitions, previously proven theorems and rules of inference.</a:t>
            </a:r>
            <a:endParaRPr lang="en-US" sz="2400" b="1"/>
          </a:p>
          <a:p>
            <a:pPr algn="just"/>
            <a:endParaRPr lang="en-US" sz="2400"/>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57" name="Shape 157"/>
        <p:cNvGrpSpPr/>
        <p:nvPr/>
      </p:nvGrpSpPr>
      <p:grpSpPr>
        <a:xfrm>
          <a:off x="0" y="0"/>
          <a:ext cx="0" cy="0"/>
        </a:xfrm>
      </p:grpSpPr>
      <p:sp>
        <p:nvSpPr>
          <p:cNvPr id="158" name="Google Shape;158;p12"/>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159" name="Google Shape;159;p1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rgbClr val="000000"/>
              </a:buClr>
              <a:buSzPts val="2400"/>
              <a:buFont typeface="Times New Roman"/>
              <a:buNone/>
            </a:pPr>
            <a:r>
              <a:rPr lang="en-US" sz="2400">
                <a:solidFill>
                  <a:srgbClr val="000000"/>
                </a:solidFill>
                <a:latin typeface="Times New Roman"/>
                <a:ea typeface="Times New Roman"/>
                <a:cs typeface="Times New Roman"/>
                <a:sym typeface="Times New Roman"/>
              </a:rPr>
              <a:t>Write the negation of the following propositions.</a:t>
            </a:r>
            <a:endParaRPr/>
          </a:p>
          <a:p>
            <a:pPr marL="342900" lvl="0" indent="-342900" algn="just" rtl="0">
              <a:spcBef>
                <a:spcPts val="480"/>
              </a:spcBef>
              <a:spcAft>
                <a:spcPct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p: Heavy rainfall has created havoc in many places in India.</a:t>
            </a:r>
            <a:endParaRPr/>
          </a:p>
          <a:p>
            <a:pPr marL="342900" lvl="0" indent="-342900" algn="just" rtl="0">
              <a:spcBef>
                <a:spcPts val="480"/>
              </a:spcBef>
              <a:spcAft>
                <a:spcPct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q: Shopkeeper does not have Rs. 100 change.</a:t>
            </a:r>
            <a:endParaRPr/>
          </a:p>
          <a:p>
            <a:pPr marL="342900" lvl="0" indent="-342900" algn="just" rtl="0">
              <a:spcBef>
                <a:spcPts val="480"/>
              </a:spcBef>
              <a:spcAft>
                <a:spcPct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r: Yoga has the power to keep a human healthy.</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 Abby sent more than 100 text messages every day.</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 7 · 11 · 13 = 999.</a:t>
            </a:r>
            <a:endParaRPr sz="2400">
              <a:solidFill>
                <a:srgbClr val="000000"/>
              </a:solidFill>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Arial"/>
              <a:buNone/>
            </a:pPr>
            <a:endParaRPr sz="2400">
              <a:solidFill>
                <a:srgbClr val="000000"/>
              </a:solidFill>
              <a:latin typeface="Times New Roman"/>
              <a:ea typeface="Times New Roman"/>
              <a:cs typeface="Times New Roman"/>
              <a:sym typeface="Times New Roman"/>
            </a:endParaRPr>
          </a:p>
        </p:txBody>
      </p:sp>
    </p:spTree>
  </p:cSld>
  <p:clrMapOvr>
    <a:masterClrMapping/>
  </p:clrMapOvr>
  <p:transition/>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Indirect Proof</a:t>
            </a:r>
          </a:p>
        </p:txBody>
      </p:sp>
      <p:sp>
        <p:nvSpPr>
          <p:cNvPr id="3" name="Content Placeholder 2"/>
          <p:cNvSpPr>
            <a:spLocks noGrp="1"/>
          </p:cNvSpPr>
          <p:nvPr>
            <p:ph idx="1"/>
          </p:nvPr>
        </p:nvSpPr>
        <p:spPr/>
        <p:txBody>
          <a:bodyPr/>
          <a:lstStyle/>
          <a:p>
            <a:r>
              <a:rPr lang="en-US" sz="2400" b="1"/>
              <a:t>Example: </a:t>
            </a:r>
            <a:r>
              <a:rPr lang="en-US" sz="2400" b="1">
                <a:sym typeface="Symbol"/>
              </a:rPr>
              <a:t>Prove that if mn is odd integer, then m is odd integer and n is odd integer.</a:t>
            </a:r>
          </a:p>
          <a:p>
            <a:pPr algn="just"/>
            <a:r>
              <a:rPr lang="en-US" sz="2400" b="1">
                <a:sym typeface="Symbol"/>
              </a:rPr>
              <a:t>Solution: </a:t>
            </a:r>
            <a:r>
              <a:rPr lang="en-US" sz="2400">
                <a:sym typeface="Symbol"/>
              </a:rPr>
              <a:t>Lets try the direct proof.</a:t>
            </a:r>
          </a:p>
          <a:p>
            <a:pPr marL="688975" algn="just">
              <a:buNone/>
            </a:pPr>
            <a:r>
              <a:rPr lang="en-US" sz="2400">
                <a:sym typeface="Symbol"/>
              </a:rPr>
              <a:t>Assume mn is odd is true, so mn can be represented as </a:t>
            </a:r>
          </a:p>
          <a:p>
            <a:pPr algn="ctr">
              <a:buNone/>
            </a:pPr>
            <a:r>
              <a:rPr lang="en-US" sz="2400" err="1">
                <a:sym typeface="Symbol"/>
              </a:rPr>
              <a:t>mn=2k+1</a:t>
            </a:r>
          </a:p>
          <a:p>
            <a:pPr indent="1588" algn="just">
              <a:buNone/>
            </a:pPr>
            <a:r>
              <a:rPr lang="en-US" sz="2400">
                <a:sym typeface="Symbol"/>
              </a:rPr>
              <a:t>There is no obvious next step to prove that m and n are odd integers ( conclusion).</a:t>
            </a:r>
          </a:p>
          <a:p>
            <a:pPr indent="1588" algn="just">
              <a:buNone/>
            </a:pPr>
            <a:r>
              <a:rPr lang="en-US" sz="2400">
                <a:sym typeface="Symbol"/>
              </a:rPr>
              <a:t>Hence we will go for indirect proof.</a:t>
            </a:r>
          </a:p>
          <a:p>
            <a:pPr indent="1588" algn="just">
              <a:buNone/>
            </a:pPr>
            <a:r>
              <a:rPr lang="en-US" sz="2400" b="1" err="1">
                <a:sym typeface="Symbol"/>
              </a:rPr>
              <a:t>Contrapositive: </a:t>
            </a:r>
            <a:r>
              <a:rPr lang="en-US" sz="2400">
                <a:sym typeface="Symbol"/>
              </a:rPr>
              <a:t>if m is even integer and n is even integer then mn is even integer.</a:t>
            </a:r>
          </a:p>
          <a:p>
            <a:pPr indent="1588" algn="just">
              <a:buNone/>
            </a:pPr>
            <a:r>
              <a:rPr lang="en-US" sz="2400">
                <a:sym typeface="Symbol"/>
              </a:rPr>
              <a:t>Assume m is even integer and n is even integer.</a:t>
            </a:r>
          </a:p>
          <a:p>
            <a:endParaRPr lang="en-US" sz="2400"/>
          </a:p>
          <a:p>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37" presetClass="entr" presetSubtype="0" dur="50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anim calcmode="lin" valueType="num">
                                      <p:cBhvr>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p:stCondLst>
                              <p:cond delay="0"/>
                            </p:stCondLst>
                            <p:childTnLst>
                              <p:par>
                                <p:cTn id="21" presetID="37" presetClass="entr" presetSubtype="0" dur="50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37" presetClass="entr" presetSubtype="0" dur="50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37" presetClass="entr" presetSubtype="0" dur="50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anim calcmode="lin" valueType="num">
                                      <p:cBhvr>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4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2" dur="50" accel="100000" fill="hold">
                                          <p:stCondLst>
                                            <p:cond delay="45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p:stCondLst>
                              <p:cond delay="0"/>
                            </p:stCondLst>
                            <p:childTnLst>
                              <p:par>
                                <p:cTn id="45" presetID="37" presetClass="entr" presetSubtype="0" dur="50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anim calcmode="lin" valueType="num">
                                      <p:cBhvr>
                                        <p:cTn id="4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4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p:stCondLst>
                              <p:cond delay="0"/>
                            </p:stCondLst>
                            <p:childTnLst>
                              <p:par>
                                <p:cTn id="53" presetID="37" presetClass="entr" presetSubtype="0" dur="50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anim calcmode="lin" valueType="num">
                                      <p:cBhvr>
                                        <p:cTn id="5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45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37" presetClass="entr" presetSubtype="0" dur="50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500"/>
                                        <p:tgtEl>
                                          <p:spTgt spid="3">
                                            <p:txEl>
                                              <p:pRg st="7" end="7"/>
                                            </p:txEl>
                                          </p:spTgt>
                                        </p:tgtEl>
                                      </p:cBhvr>
                                    </p:animEffect>
                                    <p:anim calcmode="lin" valueType="num">
                                      <p:cBhvr>
                                        <p:cTn id="6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45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66" dur="50" accel="100000" fill="hold">
                                          <p:stCondLst>
                                            <p:cond delay="45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Indirect Proof</a:t>
            </a:r>
          </a:p>
        </p:txBody>
      </p:sp>
      <p:sp>
        <p:nvSpPr>
          <p:cNvPr id="3" name="Content Placeholder 2"/>
          <p:cNvSpPr>
            <a:spLocks noGrp="1"/>
          </p:cNvSpPr>
          <p:nvPr>
            <p:ph idx="1"/>
          </p:nvPr>
        </p:nvSpPr>
        <p:spPr>
          <a:xfrm>
            <a:off x="457200" y="1600200"/>
            <a:ext cx="8382000" cy="4525963"/>
          </a:xfrm>
        </p:spPr>
        <p:txBody>
          <a:bodyPr/>
          <a:lstStyle/>
          <a:p>
            <a:pPr marL="688975">
              <a:buNone/>
            </a:pPr>
            <a:r>
              <a:rPr lang="en-US" sz="2400"/>
              <a:t>m and n can be represented as,</a:t>
            </a:r>
          </a:p>
          <a:p>
            <a:pPr marL="688975">
              <a:buNone/>
            </a:pPr>
            <a:r>
              <a:rPr lang="en-US" sz="2400"/>
              <a:t>m= 2x and n=2y where x and y are integers.</a:t>
            </a:r>
          </a:p>
          <a:p>
            <a:pPr marL="688975">
              <a:buNone/>
            </a:pPr>
            <a:r>
              <a:rPr lang="en-US" sz="2400" err="1"/>
              <a:t>mn=2x</a:t>
            </a:r>
            <a:r>
              <a:rPr lang="en-US" sz="2400">
                <a:sym typeface="Symbol"/>
              </a:rPr>
              <a:t></a:t>
            </a:r>
            <a:r>
              <a:rPr lang="en-US" sz="2400"/>
              <a:t>2y</a:t>
            </a:r>
          </a:p>
          <a:p>
            <a:pPr>
              <a:buNone/>
            </a:pPr>
            <a:r>
              <a:rPr lang="en-US" sz="2400"/>
              <a:t>	      =4xy</a:t>
            </a:r>
          </a:p>
          <a:p>
            <a:pPr>
              <a:buNone/>
            </a:pPr>
            <a:r>
              <a:rPr lang="en-US" sz="2400"/>
              <a:t>          =2k     where k=2xy is an integer.</a:t>
            </a:r>
          </a:p>
          <a:p>
            <a:pPr>
              <a:buNone/>
            </a:pPr>
            <a:r>
              <a:rPr lang="en-US" sz="2400"/>
              <a:t>Hence mn is an even integer.</a:t>
            </a:r>
          </a:p>
          <a:p>
            <a:pPr>
              <a:buNone/>
            </a:pPr>
            <a:r>
              <a:rPr lang="en-US" sz="2400"/>
              <a:t>Thus, assuming </a:t>
            </a:r>
            <a:r>
              <a:rPr lang="en-US" sz="2400">
                <a:sym typeface="Symbol"/>
              </a:rPr>
              <a:t>q as true we arrived at p to be true. Hence the conditional statement pq is true i.e.,</a:t>
            </a:r>
          </a:p>
          <a:p>
            <a:pPr>
              <a:buNone/>
            </a:pPr>
            <a:r>
              <a:rPr lang="en-US" sz="2400" b="1">
                <a:sym typeface="Symbol"/>
              </a:rPr>
              <a:t>If mn is odd integer, then m is odd integer and n is odd integer </a:t>
            </a:r>
          </a:p>
          <a:p>
            <a:pPr>
              <a:buNone/>
            </a:pPr>
            <a:endParaRPr lang="en-US" sz="2400"/>
          </a:p>
          <a:p>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37" presetClass="entr" presetSubtype="0" dur="50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anim calcmode="lin" valueType="num">
                                      <p:cBhvr>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p:stCondLst>
                              <p:cond delay="0"/>
                            </p:stCondLst>
                            <p:childTnLst>
                              <p:par>
                                <p:cTn id="21" presetID="37" presetClass="entr" presetSubtype="0" dur="50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37" presetClass="entr" presetSubtype="0" dur="50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37" presetClass="entr" presetSubtype="0" dur="50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anim calcmode="lin" valueType="num">
                                      <p:cBhvr>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4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2" dur="50" accel="100000" fill="hold">
                                          <p:stCondLst>
                                            <p:cond delay="45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p:stCondLst>
                              <p:cond delay="0"/>
                            </p:stCondLst>
                            <p:childTnLst>
                              <p:par>
                                <p:cTn id="45" presetID="37" presetClass="entr" presetSubtype="0" dur="50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anim calcmode="lin" valueType="num">
                                      <p:cBhvr>
                                        <p:cTn id="4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4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p:stCondLst>
                              <p:cond delay="0"/>
                            </p:stCondLst>
                            <p:childTnLst>
                              <p:par>
                                <p:cTn id="53" presetID="37" presetClass="entr" presetSubtype="0" dur="50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anim calcmode="lin" valueType="num">
                                      <p:cBhvr>
                                        <p:cTn id="5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45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37" presetClass="entr" presetSubtype="0" dur="50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500"/>
                                        <p:tgtEl>
                                          <p:spTgt spid="3">
                                            <p:txEl>
                                              <p:pRg st="7" end="7"/>
                                            </p:txEl>
                                          </p:spTgt>
                                        </p:tgtEl>
                                      </p:cBhvr>
                                    </p:animEffect>
                                    <p:anim calcmode="lin" valueType="num">
                                      <p:cBhvr>
                                        <p:cTn id="6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45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66" dur="50" accel="100000" fill="hold">
                                          <p:stCondLst>
                                            <p:cond delay="45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a:xfrm>
            <a:off x="457200" y="2133600"/>
            <a:ext cx="8229600" cy="1295400"/>
          </a:xfrm>
        </p:spPr>
        <p:txBody>
          <a:bodyPr/>
          <a:lstStyle/>
          <a:p>
            <a:r>
              <a:rPr lang="en-US"/>
              <a:t>Which Type of Proof to Use for a Theorem?</a:t>
            </a:r>
          </a:p>
        </p:txBody>
      </p:sp>
    </p:spTree>
  </p:cSld>
  <p:clrMapOvr>
    <a:masterClrMapping/>
  </p:clrMapOvr>
  <p:transition/>
  <p:timing/>
</p:sld>
</file>

<file path=ppt/slides/slide1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Proof by Contradiction</a:t>
            </a:r>
          </a:p>
        </p:txBody>
      </p:sp>
      <p:sp>
        <p:nvSpPr>
          <p:cNvPr id="3" name="Content Placeholder 2"/>
          <p:cNvSpPr>
            <a:spLocks noGrp="1"/>
          </p:cNvSpPr>
          <p:nvPr>
            <p:ph idx="1"/>
          </p:nvPr>
        </p:nvSpPr>
        <p:spPr/>
        <p:txBody>
          <a:bodyPr/>
          <a:lstStyle/>
          <a:p>
            <a:pPr algn="just">
              <a:lnSpc>
                <a:spcPts val="3500"/>
              </a:lnSpc>
            </a:pPr>
            <a:r>
              <a:rPr lang="en-US" sz="2400"/>
              <a:t>Another type of </a:t>
            </a:r>
            <a:r>
              <a:rPr lang="en-US" sz="2400" b="1"/>
              <a:t>Indirect Proof.</a:t>
            </a:r>
          </a:p>
          <a:p>
            <a:pPr algn="just">
              <a:lnSpc>
                <a:spcPts val="3500"/>
              </a:lnSpc>
            </a:pPr>
            <a:r>
              <a:rPr lang="en-US" sz="2400"/>
              <a:t>We have to prove p is true.</a:t>
            </a:r>
          </a:p>
          <a:p>
            <a:pPr algn="just">
              <a:lnSpc>
                <a:spcPts val="3500"/>
              </a:lnSpc>
            </a:pPr>
            <a:r>
              <a:rPr lang="en-US" sz="2400"/>
              <a:t>Suppose we can find a contradiction q such that </a:t>
            </a:r>
            <a:r>
              <a:rPr lang="en-US" sz="2400">
                <a:sym typeface="Symbol"/>
              </a:rPr>
              <a:t>pq is true.</a:t>
            </a:r>
          </a:p>
          <a:p>
            <a:pPr algn="just">
              <a:lnSpc>
                <a:spcPts val="3500"/>
              </a:lnSpc>
            </a:pPr>
            <a:r>
              <a:rPr lang="en-US" sz="2400">
                <a:sym typeface="Symbol"/>
              </a:rPr>
              <a:t>Since q is false, the expression can be true only when p is also false which indicates p is true.</a:t>
            </a:r>
          </a:p>
          <a:p>
            <a:pPr algn="just">
              <a:lnSpc>
                <a:spcPts val="3500"/>
              </a:lnSpc>
            </a:pPr>
            <a:r>
              <a:rPr lang="en-US" sz="2400">
                <a:sym typeface="Symbol"/>
              </a:rPr>
              <a:t>Contradiction q which might help us to prove p is true is (rr).</a:t>
            </a:r>
          </a:p>
          <a:p>
            <a:pPr algn="just">
              <a:lnSpc>
                <a:spcPts val="3500"/>
              </a:lnSpc>
            </a:pPr>
            <a:r>
              <a:rPr lang="en-US" sz="2400">
                <a:sym typeface="Symbol"/>
              </a:rPr>
              <a:t>So we can prove p is true by proving p (rr) is true.</a:t>
            </a:r>
            <a:endParaRPr lang="en-US" sz="2400"/>
          </a:p>
        </p:txBody>
      </p:sp>
    </p:spTree>
  </p:cSld>
  <p:clrMapOvr>
    <a:masterClrMapping/>
  </p:clrMapOvr>
  <p:transition/>
  <p:timing/>
</p:sld>
</file>

<file path=ppt/slides/slide1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Proof by Contradiction</a:t>
            </a:r>
          </a:p>
        </p:txBody>
      </p:sp>
      <p:sp>
        <p:nvSpPr>
          <p:cNvPr id="3" name="Content Placeholder 2"/>
          <p:cNvSpPr>
            <a:spLocks noGrp="1"/>
          </p:cNvSpPr>
          <p:nvPr>
            <p:ph idx="1"/>
          </p:nvPr>
        </p:nvSpPr>
        <p:spPr/>
        <p:txBody>
          <a:bodyPr/>
          <a:lstStyle/>
          <a:p>
            <a:r>
              <a:rPr lang="en-US" sz="2400" b="1"/>
              <a:t>Example: </a:t>
            </a:r>
            <a:r>
              <a:rPr lang="en-US" sz="2400"/>
              <a:t>Prove that       is irrational.</a:t>
            </a:r>
          </a:p>
          <a:p>
            <a:r>
              <a:rPr lang="en-US" sz="2400" b="1"/>
              <a:t>Solution: </a:t>
            </a:r>
            <a:r>
              <a:rPr lang="en-US" sz="2400"/>
              <a:t>Let p:      is irrational. </a:t>
            </a:r>
          </a:p>
          <a:p>
            <a:pPr marL="688975">
              <a:buNone/>
            </a:pPr>
            <a:r>
              <a:rPr lang="en-US" sz="2400"/>
              <a:t>Assume </a:t>
            </a:r>
            <a:r>
              <a:rPr lang="en-US" sz="2400">
                <a:sym typeface="Symbol"/>
              </a:rPr>
              <a:t>p is true which means       is rational.</a:t>
            </a:r>
          </a:p>
          <a:p>
            <a:pPr marL="688975">
              <a:buNone/>
            </a:pPr>
            <a:r>
              <a:rPr lang="en-US" sz="2400">
                <a:sym typeface="Symbol"/>
              </a:rPr>
              <a:t>By definition, if       is rational, there exists a and b with</a:t>
            </a:r>
          </a:p>
          <a:p>
            <a:pPr>
              <a:buNone/>
            </a:pPr>
            <a:r>
              <a:rPr lang="en-US" sz="2400">
                <a:sym typeface="Symbol"/>
              </a:rPr>
              <a:t>                                   =a/b 				(1)</a:t>
            </a:r>
          </a:p>
          <a:p>
            <a:pPr>
              <a:buNone/>
            </a:pPr>
            <a:r>
              <a:rPr lang="en-US" sz="2400">
                <a:sym typeface="Symbol"/>
              </a:rPr>
              <a:t>     where a and b have no common factors. </a:t>
            </a:r>
          </a:p>
          <a:p>
            <a:pPr>
              <a:buNone/>
            </a:pPr>
            <a:r>
              <a:rPr lang="en-US" sz="2400">
                <a:sym typeface="Symbol"/>
              </a:rPr>
              <a:t>Squaring both sides of the equation (1).</a:t>
            </a:r>
          </a:p>
          <a:p>
            <a:pPr algn="ctr">
              <a:buNone/>
            </a:pPr>
            <a:r>
              <a:rPr lang="en-US" sz="2400">
                <a:sym typeface="Symbol"/>
              </a:rPr>
              <a:t>2=a</a:t>
            </a:r>
            <a:r>
              <a:rPr lang="en-US" sz="2400" baseline="30000">
                <a:sym typeface="Symbol"/>
              </a:rPr>
              <a:t>2</a:t>
            </a:r>
            <a:r>
              <a:rPr lang="en-US" sz="2400">
                <a:sym typeface="Symbol"/>
              </a:rPr>
              <a:t>/b</a:t>
            </a:r>
            <a:r>
              <a:rPr lang="en-US" sz="2400" baseline="30000">
                <a:sym typeface="Symbol"/>
              </a:rPr>
              <a:t>2 </a:t>
            </a:r>
            <a:r>
              <a:rPr lang="en-US" sz="2400">
                <a:sym typeface="Symbol"/>
              </a:rPr>
              <a:t> </a:t>
            </a:r>
          </a:p>
          <a:p>
            <a:pPr algn="ctr">
              <a:buNone/>
            </a:pPr>
            <a:r>
              <a:rPr lang="en-US" sz="2400">
                <a:sym typeface="Symbol"/>
              </a:rPr>
              <a:t>                             2b</a:t>
            </a:r>
            <a:r>
              <a:rPr lang="en-US" sz="2400" baseline="30000">
                <a:sym typeface="Symbol"/>
              </a:rPr>
              <a:t>2</a:t>
            </a:r>
            <a:r>
              <a:rPr lang="en-US" sz="2400">
                <a:sym typeface="Symbol"/>
              </a:rPr>
              <a:t>=a</a:t>
            </a:r>
            <a:r>
              <a:rPr lang="en-US" sz="2400" baseline="30000">
                <a:sym typeface="Symbol"/>
              </a:rPr>
              <a:t>2</a:t>
            </a:r>
            <a:r>
              <a:rPr lang="en-US" sz="2400">
                <a:sym typeface="Symbol"/>
              </a:rPr>
              <a:t> </a:t>
            </a:r>
            <a:r>
              <a:rPr lang="en-US" sz="2400" baseline="30000">
                <a:sym typeface="Symbol"/>
              </a:rPr>
              <a:t> </a:t>
            </a:r>
            <a:r>
              <a:rPr lang="en-US" sz="2400">
                <a:sym typeface="Symbol"/>
              </a:rPr>
              <a:t>                         (2)</a:t>
            </a:r>
          </a:p>
          <a:p>
            <a:pPr algn="just">
              <a:buNone/>
            </a:pPr>
            <a:r>
              <a:rPr lang="en-US" sz="2400">
                <a:sym typeface="Symbol"/>
              </a:rPr>
              <a:t>By the definition of even integer, a</a:t>
            </a:r>
            <a:r>
              <a:rPr lang="en-US" sz="2400" baseline="30000">
                <a:sym typeface="Symbol"/>
              </a:rPr>
              <a:t>2</a:t>
            </a:r>
            <a:r>
              <a:rPr lang="en-US" sz="2400">
                <a:sym typeface="Symbol"/>
              </a:rPr>
              <a:t> is even. If a</a:t>
            </a:r>
            <a:r>
              <a:rPr lang="en-US" sz="2400" baseline="30000">
                <a:sym typeface="Symbol"/>
              </a:rPr>
              <a:t>2</a:t>
            </a:r>
            <a:r>
              <a:rPr lang="en-US" sz="2400">
                <a:sym typeface="Symbol"/>
              </a:rPr>
              <a:t> is even then a is also even. Hence a can represented as 2k.</a:t>
            </a:r>
          </a:p>
        </p:txBody>
      </p:sp>
      <p:graphicFrame>
        <p:nvGraphicFramePr>
          <p:cNvPr id="4" name="Object 3"/>
          <p:cNvGraphicFramePr>
            <a:graphicFrameLocks noChangeAspect="1"/>
          </p:cNvGraphicFramePr>
          <p:nvPr/>
        </p:nvGraphicFramePr>
        <p:xfrm>
          <a:off x="3505200" y="1644650"/>
          <a:ext cx="425450" cy="336550"/>
        </p:xfrm>
        <a:graphic>
          <a:graphicData uri="http://schemas.openxmlformats.org/presentationml/2006/ole">
            <mc:AlternateContent>
              <mc:Choice xmlns:v="urn:schemas-microsoft-com:vml" Requires="v">
                <p:oleObj spid="_x0000_s1081" name="Equation" r:id="rId2" imgW="241091" imgH="215713" progId="Equation.3">
                  <p:embed/>
                </p:oleObj>
              </mc:Choice>
              <mc:Fallback>
                <p:oleObj name="Equation" r:id="rId2" imgW="241091" imgH="215713"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505200" y="1644650"/>
                        <a:ext cx="425450" cy="336550"/>
                      </a:xfrm>
                      <a:prstGeom prst="rect">
                        <a:avLst/>
                      </a:prstGeom>
                      <a:noFill/>
                    </p:spPr>
                  </p:pic>
                </p:oleObj>
              </mc:Fallback>
            </mc:AlternateContent>
          </a:graphicData>
        </a:graphic>
      </p:graphicFrame>
      <p:graphicFrame>
        <p:nvGraphicFramePr>
          <p:cNvPr id="135172" name="Object 4"/>
          <p:cNvGraphicFramePr>
            <a:graphicFrameLocks noChangeAspect="1"/>
          </p:cNvGraphicFramePr>
          <p:nvPr/>
        </p:nvGraphicFramePr>
        <p:xfrm>
          <a:off x="2851150" y="2101850"/>
          <a:ext cx="425450" cy="336550"/>
        </p:xfrm>
        <a:graphic>
          <a:graphicData uri="http://schemas.openxmlformats.org/presentationml/2006/ole">
            <mc:AlternateContent>
              <mc:Choice xmlns:v="urn:schemas-microsoft-com:vml" Requires="v">
                <p:oleObj spid="_x0000_s1082" name="Equation" r:id="rId4" imgW="241091" imgH="215713" progId="Equation.3">
                  <p:embed/>
                </p:oleObj>
              </mc:Choice>
              <mc:Fallback>
                <p:oleObj name="Equation" r:id="rId4" imgW="241091" imgH="215713"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2851150" y="2101850"/>
                        <a:ext cx="425450" cy="336550"/>
                      </a:xfrm>
                      <a:prstGeom prst="rect">
                        <a:avLst/>
                      </a:prstGeom>
                      <a:noFill/>
                    </p:spPr>
                  </p:pic>
                </p:oleObj>
              </mc:Fallback>
            </mc:AlternateContent>
          </a:graphicData>
        </a:graphic>
      </p:graphicFrame>
      <p:graphicFrame>
        <p:nvGraphicFramePr>
          <p:cNvPr id="135173" name="Object 5"/>
          <p:cNvGraphicFramePr>
            <a:graphicFrameLocks noChangeAspect="1"/>
          </p:cNvGraphicFramePr>
          <p:nvPr/>
        </p:nvGraphicFramePr>
        <p:xfrm>
          <a:off x="4876800" y="2514600"/>
          <a:ext cx="425450" cy="336550"/>
        </p:xfrm>
        <a:graphic>
          <a:graphicData uri="http://schemas.openxmlformats.org/presentationml/2006/ole">
            <mc:AlternateContent>
              <mc:Choice xmlns:v="urn:schemas-microsoft-com:vml" Requires="v">
                <p:oleObj spid="_x0000_s1083" name="Equation" r:id="rId6" imgW="241091" imgH="215713" progId="Equation.3">
                  <p:embed/>
                </p:oleObj>
              </mc:Choice>
              <mc:Fallback>
                <p:oleObj name="Equation" r:id="rId6" imgW="241091" imgH="215713"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4876800" y="2514600"/>
                        <a:ext cx="425450" cy="336550"/>
                      </a:xfrm>
                      <a:prstGeom prst="rect">
                        <a:avLst/>
                      </a:prstGeom>
                      <a:noFill/>
                    </p:spPr>
                  </p:pic>
                </p:oleObj>
              </mc:Fallback>
            </mc:AlternateContent>
          </a:graphicData>
        </a:graphic>
      </p:graphicFrame>
      <p:graphicFrame>
        <p:nvGraphicFramePr>
          <p:cNvPr id="135174" name="Object 6"/>
          <p:cNvGraphicFramePr>
            <a:graphicFrameLocks noChangeAspect="1"/>
          </p:cNvGraphicFramePr>
          <p:nvPr/>
        </p:nvGraphicFramePr>
        <p:xfrm>
          <a:off x="2895600" y="2940050"/>
          <a:ext cx="425450" cy="336550"/>
        </p:xfrm>
        <a:graphic>
          <a:graphicData uri="http://schemas.openxmlformats.org/presentationml/2006/ole">
            <mc:AlternateContent>
              <mc:Choice xmlns:v="urn:schemas-microsoft-com:vml" Requires="v">
                <p:oleObj spid="_x0000_s1084" name="Equation" r:id="rId8" imgW="241091" imgH="215713" progId="Equation.3">
                  <p:embed/>
                </p:oleObj>
              </mc:Choice>
              <mc:Fallback>
                <p:oleObj name="Equation" r:id="rId8" imgW="241091" imgH="215713"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2895600" y="2940050"/>
                        <a:ext cx="425450" cy="336550"/>
                      </a:xfrm>
                      <a:prstGeom prst="rect">
                        <a:avLst/>
                      </a:prstGeom>
                      <a:noFill/>
                    </p:spPr>
                  </p:pic>
                </p:oleObj>
              </mc:Fallback>
            </mc:AlternateContent>
          </a:graphicData>
        </a:graphic>
      </p:graphicFrame>
      <p:graphicFrame>
        <p:nvGraphicFramePr>
          <p:cNvPr id="135175" name="Object 7"/>
          <p:cNvGraphicFramePr>
            <a:graphicFrameLocks noChangeAspect="1"/>
          </p:cNvGraphicFramePr>
          <p:nvPr/>
        </p:nvGraphicFramePr>
        <p:xfrm>
          <a:off x="2743200" y="3397250"/>
          <a:ext cx="425450" cy="336550"/>
        </p:xfrm>
        <a:graphic>
          <a:graphicData uri="http://schemas.openxmlformats.org/presentationml/2006/ole">
            <mc:AlternateContent>
              <mc:Choice xmlns:v="urn:schemas-microsoft-com:vml" Requires="v">
                <p:oleObj spid="_x0000_s1085" name="Equation" r:id="rId10" imgW="241091" imgH="215713" progId="Equation.3">
                  <p:embed/>
                </p:oleObj>
              </mc:Choice>
              <mc:Fallback>
                <p:oleObj name="Equation" r:id="rId10" imgW="241091" imgH="215713"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2743200" y="3397250"/>
                        <a:ext cx="425450" cy="336550"/>
                      </a:xfrm>
                      <a:prstGeom prst="rect">
                        <a:avLst/>
                      </a:prstGeom>
                      <a:no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dur="50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450" decel="100000" fill="hold"/>
                                        <p:tgtEl>
                                          <p:spTgt spid="4"/>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37" presetClass="entr" presetSubtype="0" dur="50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5" presetID="37" presetClass="entr" presetSubtype="0" dur="500" fill="hold" nodeType="withEffect">
                                  <p:stCondLst>
                                    <p:cond delay="0"/>
                                  </p:stCondLst>
                                  <p:childTnLst>
                                    <p:set>
                                      <p:cBhvr>
                                        <p:cTn id="26" dur="1" fill="hold">
                                          <p:stCondLst>
                                            <p:cond delay="0"/>
                                          </p:stCondLst>
                                        </p:cTn>
                                        <p:tgtEl>
                                          <p:spTgt spid="135172"/>
                                        </p:tgtEl>
                                        <p:attrNameLst>
                                          <p:attrName>style.visibility</p:attrName>
                                        </p:attrNameLst>
                                      </p:cBhvr>
                                      <p:to>
                                        <p:strVal val="visible"/>
                                      </p:to>
                                    </p:set>
                                    <p:animEffect transition="in" filter="fade">
                                      <p:cBhvr>
                                        <p:cTn id="27" dur="500"/>
                                        <p:tgtEl>
                                          <p:spTgt spid="135172"/>
                                        </p:tgtEl>
                                      </p:cBhvr>
                                    </p:animEffect>
                                    <p:anim calcmode="lin" valueType="num">
                                      <p:cBhvr>
                                        <p:cTn id="28" dur="500" fill="hold"/>
                                        <p:tgtEl>
                                          <p:spTgt spid="135172"/>
                                        </p:tgtEl>
                                        <p:attrNameLst>
                                          <p:attrName>ppt_x</p:attrName>
                                        </p:attrNameLst>
                                      </p:cBhvr>
                                      <p:tavLst>
                                        <p:tav tm="0">
                                          <p:val>
                                            <p:strVal val="#ppt_x"/>
                                          </p:val>
                                        </p:tav>
                                        <p:tav tm="100000">
                                          <p:val>
                                            <p:strVal val="#ppt_x"/>
                                          </p:val>
                                        </p:tav>
                                      </p:tavLst>
                                    </p:anim>
                                    <p:anim calcmode="lin" valueType="num">
                                      <p:cBhvr>
                                        <p:cTn id="29" dur="450" decel="100000" fill="hold"/>
                                        <p:tgtEl>
                                          <p:spTgt spid="135172"/>
                                        </p:tgtEl>
                                        <p:attrNameLst>
                                          <p:attrName>ppt_y</p:attrName>
                                        </p:attrNameLst>
                                      </p:cBhvr>
                                      <p:tavLst>
                                        <p:tav tm="0">
                                          <p:val>
                                            <p:strVal val="#ppt_y+1"/>
                                          </p:val>
                                        </p:tav>
                                        <p:tav tm="100000">
                                          <p:val>
                                            <p:strVal val="#ppt_y-.03"/>
                                          </p:val>
                                        </p:tav>
                                      </p:tavLst>
                                    </p:anim>
                                    <p:anim calcmode="lin" valueType="num">
                                      <p:cBhvr>
                                        <p:cTn id="30" dur="50" accel="100000" fill="hold">
                                          <p:stCondLst>
                                            <p:cond delay="450"/>
                                          </p:stCondLst>
                                        </p:cTn>
                                        <p:tgtEl>
                                          <p:spTgt spid="135172"/>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p:stCondLst>
                              <p:cond delay="0"/>
                            </p:stCondLst>
                            <p:childTnLst>
                              <p:par>
                                <p:cTn id="33" presetID="37" presetClass="entr" presetSubtype="0" dur="50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anim calcmode="lin" valueType="num">
                                      <p:cBhvr>
                                        <p:cTn id="3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39" presetID="37" presetClass="entr" presetSubtype="0" dur="500" fill="hold" nodeType="withEffect">
                                  <p:stCondLst>
                                    <p:cond delay="0"/>
                                  </p:stCondLst>
                                  <p:childTnLst>
                                    <p:set>
                                      <p:cBhvr>
                                        <p:cTn id="40" dur="1" fill="hold">
                                          <p:stCondLst>
                                            <p:cond delay="0"/>
                                          </p:stCondLst>
                                        </p:cTn>
                                        <p:tgtEl>
                                          <p:spTgt spid="135173"/>
                                        </p:tgtEl>
                                        <p:attrNameLst>
                                          <p:attrName>style.visibility</p:attrName>
                                        </p:attrNameLst>
                                      </p:cBhvr>
                                      <p:to>
                                        <p:strVal val="visible"/>
                                      </p:to>
                                    </p:set>
                                    <p:animEffect transition="in" filter="fade">
                                      <p:cBhvr>
                                        <p:cTn id="41" dur="500"/>
                                        <p:tgtEl>
                                          <p:spTgt spid="135173"/>
                                        </p:tgtEl>
                                      </p:cBhvr>
                                    </p:animEffect>
                                    <p:anim calcmode="lin" valueType="num">
                                      <p:cBhvr>
                                        <p:cTn id="42" dur="500" fill="hold"/>
                                        <p:tgtEl>
                                          <p:spTgt spid="135173"/>
                                        </p:tgtEl>
                                        <p:attrNameLst>
                                          <p:attrName>ppt_x</p:attrName>
                                        </p:attrNameLst>
                                      </p:cBhvr>
                                      <p:tavLst>
                                        <p:tav tm="0">
                                          <p:val>
                                            <p:strVal val="#ppt_x"/>
                                          </p:val>
                                        </p:tav>
                                        <p:tav tm="100000">
                                          <p:val>
                                            <p:strVal val="#ppt_x"/>
                                          </p:val>
                                        </p:tav>
                                      </p:tavLst>
                                    </p:anim>
                                    <p:anim calcmode="lin" valueType="num">
                                      <p:cBhvr>
                                        <p:cTn id="43" dur="450" decel="100000" fill="hold"/>
                                        <p:tgtEl>
                                          <p:spTgt spid="135173"/>
                                        </p:tgtEl>
                                        <p:attrNameLst>
                                          <p:attrName>ppt_y</p:attrName>
                                        </p:attrNameLst>
                                      </p:cBhvr>
                                      <p:tavLst>
                                        <p:tav tm="0">
                                          <p:val>
                                            <p:strVal val="#ppt_y+1"/>
                                          </p:val>
                                        </p:tav>
                                        <p:tav tm="100000">
                                          <p:val>
                                            <p:strVal val="#ppt_y-.03"/>
                                          </p:val>
                                        </p:tav>
                                      </p:tavLst>
                                    </p:anim>
                                    <p:anim calcmode="lin" valueType="num">
                                      <p:cBhvr>
                                        <p:cTn id="44" dur="50" accel="100000" fill="hold">
                                          <p:stCondLst>
                                            <p:cond delay="450"/>
                                          </p:stCondLst>
                                        </p:cTn>
                                        <p:tgtEl>
                                          <p:spTgt spid="135173"/>
                                        </p:tgtEl>
                                        <p:attrNameLst>
                                          <p:attrName>ppt_y</p:attrName>
                                        </p:attrNameLst>
                                      </p:cBhvr>
                                      <p:tavLst>
                                        <p:tav tm="0">
                                          <p:val>
                                            <p:strVal val="#ppt_y-.03"/>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37" presetClass="entr" presetSubtype="0" dur="50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500"/>
                                        <p:tgtEl>
                                          <p:spTgt spid="3">
                                            <p:txEl>
                                              <p:pRg st="3" end="3"/>
                                            </p:txEl>
                                          </p:spTgt>
                                        </p:tgtEl>
                                      </p:cBhvr>
                                    </p:animEffect>
                                    <p:anim calcmode="lin" valueType="num">
                                      <p:cBhvr>
                                        <p:cTn id="5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1"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53" presetID="37" presetClass="entr" presetSubtype="0" dur="500" fill="hold" nodeType="withEffect">
                                  <p:stCondLst>
                                    <p:cond delay="0"/>
                                  </p:stCondLst>
                                  <p:childTnLst>
                                    <p:set>
                                      <p:cBhvr>
                                        <p:cTn id="54" dur="1" fill="hold">
                                          <p:stCondLst>
                                            <p:cond delay="0"/>
                                          </p:stCondLst>
                                        </p:cTn>
                                        <p:tgtEl>
                                          <p:spTgt spid="135174"/>
                                        </p:tgtEl>
                                        <p:attrNameLst>
                                          <p:attrName>style.visibility</p:attrName>
                                        </p:attrNameLst>
                                      </p:cBhvr>
                                      <p:to>
                                        <p:strVal val="visible"/>
                                      </p:to>
                                    </p:set>
                                    <p:animEffect transition="in" filter="fade">
                                      <p:cBhvr>
                                        <p:cTn id="55" dur="500"/>
                                        <p:tgtEl>
                                          <p:spTgt spid="135174"/>
                                        </p:tgtEl>
                                      </p:cBhvr>
                                    </p:animEffect>
                                    <p:anim calcmode="lin" valueType="num">
                                      <p:cBhvr>
                                        <p:cTn id="56" dur="500" fill="hold"/>
                                        <p:tgtEl>
                                          <p:spTgt spid="135174"/>
                                        </p:tgtEl>
                                        <p:attrNameLst>
                                          <p:attrName>ppt_x</p:attrName>
                                        </p:attrNameLst>
                                      </p:cBhvr>
                                      <p:tavLst>
                                        <p:tav tm="0">
                                          <p:val>
                                            <p:strVal val="#ppt_x"/>
                                          </p:val>
                                        </p:tav>
                                        <p:tav tm="100000">
                                          <p:val>
                                            <p:strVal val="#ppt_x"/>
                                          </p:val>
                                        </p:tav>
                                      </p:tavLst>
                                    </p:anim>
                                    <p:anim calcmode="lin" valueType="num">
                                      <p:cBhvr>
                                        <p:cTn id="57" dur="450" decel="100000" fill="hold"/>
                                        <p:tgtEl>
                                          <p:spTgt spid="135174"/>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135174"/>
                                        </p:tgtEl>
                                        <p:attrNameLst>
                                          <p:attrName>ppt_y</p:attrName>
                                        </p:attrNameLst>
                                      </p:cBhvr>
                                      <p:tavLst>
                                        <p:tav tm="0">
                                          <p:val>
                                            <p:strVal val="#ppt_y-.03"/>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37" presetClass="entr" presetSubtype="0" dur="50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Effect transition="in" filter="fade">
                                      <p:cBhvr>
                                        <p:cTn id="63" dur="500"/>
                                        <p:tgtEl>
                                          <p:spTgt spid="3">
                                            <p:txEl>
                                              <p:pRg st="4" end="4"/>
                                            </p:txEl>
                                          </p:spTgt>
                                        </p:tgtEl>
                                      </p:cBhvr>
                                    </p:animEffect>
                                    <p:anim calcmode="lin" valueType="num">
                                      <p:cBhvr>
                                        <p:cTn id="6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5" dur="4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66" dur="50" accel="100000" fill="hold">
                                          <p:stCondLst>
                                            <p:cond delay="45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67" presetID="37" presetClass="entr" presetSubtype="0" dur="500" fill="hold" nodeType="withEffect">
                                  <p:stCondLst>
                                    <p:cond delay="0"/>
                                  </p:stCondLst>
                                  <p:childTnLst>
                                    <p:set>
                                      <p:cBhvr>
                                        <p:cTn id="68" dur="1" fill="hold">
                                          <p:stCondLst>
                                            <p:cond delay="0"/>
                                          </p:stCondLst>
                                        </p:cTn>
                                        <p:tgtEl>
                                          <p:spTgt spid="135175"/>
                                        </p:tgtEl>
                                        <p:attrNameLst>
                                          <p:attrName>style.visibility</p:attrName>
                                        </p:attrNameLst>
                                      </p:cBhvr>
                                      <p:to>
                                        <p:strVal val="visible"/>
                                      </p:to>
                                    </p:set>
                                    <p:animEffect transition="in" filter="fade">
                                      <p:cBhvr>
                                        <p:cTn id="69" dur="500"/>
                                        <p:tgtEl>
                                          <p:spTgt spid="135175"/>
                                        </p:tgtEl>
                                      </p:cBhvr>
                                    </p:animEffect>
                                    <p:anim calcmode="lin" valueType="num">
                                      <p:cBhvr>
                                        <p:cTn id="70" dur="500" fill="hold"/>
                                        <p:tgtEl>
                                          <p:spTgt spid="135175"/>
                                        </p:tgtEl>
                                        <p:attrNameLst>
                                          <p:attrName>ppt_x</p:attrName>
                                        </p:attrNameLst>
                                      </p:cBhvr>
                                      <p:tavLst>
                                        <p:tav tm="0">
                                          <p:val>
                                            <p:strVal val="#ppt_x"/>
                                          </p:val>
                                        </p:tav>
                                        <p:tav tm="100000">
                                          <p:val>
                                            <p:strVal val="#ppt_x"/>
                                          </p:val>
                                        </p:tav>
                                      </p:tavLst>
                                    </p:anim>
                                    <p:anim calcmode="lin" valueType="num">
                                      <p:cBhvr>
                                        <p:cTn id="71" dur="450" decel="100000" fill="hold"/>
                                        <p:tgtEl>
                                          <p:spTgt spid="135175"/>
                                        </p:tgtEl>
                                        <p:attrNameLst>
                                          <p:attrName>ppt_y</p:attrName>
                                        </p:attrNameLst>
                                      </p:cBhvr>
                                      <p:tavLst>
                                        <p:tav tm="0">
                                          <p:val>
                                            <p:strVal val="#ppt_y+1"/>
                                          </p:val>
                                        </p:tav>
                                        <p:tav tm="100000">
                                          <p:val>
                                            <p:strVal val="#ppt_y-.03"/>
                                          </p:val>
                                        </p:tav>
                                      </p:tavLst>
                                    </p:anim>
                                    <p:anim calcmode="lin" valueType="num">
                                      <p:cBhvr>
                                        <p:cTn id="72" dur="50" accel="100000" fill="hold">
                                          <p:stCondLst>
                                            <p:cond delay="450"/>
                                          </p:stCondLst>
                                        </p:cTn>
                                        <p:tgtEl>
                                          <p:spTgt spid="135175"/>
                                        </p:tgtEl>
                                        <p:attrNameLst>
                                          <p:attrName>ppt_y</p:attrName>
                                        </p:attrNameLst>
                                      </p:cBhvr>
                                      <p:tavLst>
                                        <p:tav tm="0">
                                          <p:val>
                                            <p:strVal val="#ppt_y-.03"/>
                                          </p:val>
                                        </p:tav>
                                        <p:tav tm="100000">
                                          <p:val>
                                            <p:strVal val="#ppt_y"/>
                                          </p:val>
                                        </p:tav>
                                      </p:tavLst>
                                    </p:anim>
                                  </p:childTnLst>
                                </p:cTn>
                              </p:par>
                            </p:childTnLst>
                          </p:cTn>
                        </p:par>
                      </p:childTnLst>
                    </p:cTn>
                  </p:par>
                  <p:par>
                    <p:cTn id="73" fill="hold" nodeType="clickPar">
                      <p:stCondLst>
                        <p:cond delay="indefinite"/>
                      </p:stCondLst>
                      <p:childTnLst>
                        <p:par>
                          <p:cTn id="74" fill="hold">
                            <p:stCondLst>
                              <p:cond delay="0"/>
                            </p:stCondLst>
                            <p:childTnLst>
                              <p:par>
                                <p:cTn id="75" presetID="37" presetClass="entr" presetSubtype="0" dur="500" fill="hold" nodeType="click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animEffect transition="in" filter="fade">
                                      <p:cBhvr>
                                        <p:cTn id="77" dur="500"/>
                                        <p:tgtEl>
                                          <p:spTgt spid="3">
                                            <p:txEl>
                                              <p:pRg st="5" end="5"/>
                                            </p:txEl>
                                          </p:spTgt>
                                        </p:tgtEl>
                                      </p:cBhvr>
                                    </p:animEffect>
                                    <p:anim calcmode="lin" valueType="num">
                                      <p:cBhvr>
                                        <p:cTn id="7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9" dur="4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80" dur="50" accel="100000" fill="hold">
                                          <p:stCondLst>
                                            <p:cond delay="4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81" fill="hold" nodeType="clickPar">
                      <p:stCondLst>
                        <p:cond delay="indefinite"/>
                      </p:stCondLst>
                      <p:childTnLst>
                        <p:par>
                          <p:cTn id="82" fill="hold">
                            <p:stCondLst>
                              <p:cond delay="0"/>
                            </p:stCondLst>
                            <p:childTnLst>
                              <p:par>
                                <p:cTn id="83" presetID="37" presetClass="entr" presetSubtype="0" dur="500" fill="hold"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fade">
                                      <p:cBhvr>
                                        <p:cTn id="85" dur="500"/>
                                        <p:tgtEl>
                                          <p:spTgt spid="3">
                                            <p:txEl>
                                              <p:pRg st="6" end="6"/>
                                            </p:txEl>
                                          </p:spTgt>
                                        </p:tgtEl>
                                      </p:cBhvr>
                                    </p:animEffect>
                                    <p:anim calcmode="lin" valueType="num">
                                      <p:cBhvr>
                                        <p:cTn id="8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7" dur="45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88" dur="50" accel="100000" fill="hold">
                                          <p:stCondLst>
                                            <p:cond delay="45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89" fill="hold" nodeType="clickPar">
                      <p:stCondLst>
                        <p:cond delay="indefinite"/>
                      </p:stCondLst>
                      <p:childTnLst>
                        <p:par>
                          <p:cTn id="90" fill="hold">
                            <p:stCondLst>
                              <p:cond delay="0"/>
                            </p:stCondLst>
                            <p:childTnLst>
                              <p:par>
                                <p:cTn id="91" presetID="37" presetClass="entr" presetSubtype="0" dur="500" fill="hold" nodeType="clickEffect">
                                  <p:stCondLst>
                                    <p:cond delay="0"/>
                                  </p:stCondLst>
                                  <p:childTnLst>
                                    <p:set>
                                      <p:cBhvr>
                                        <p:cTn id="92" dur="1" fill="hold">
                                          <p:stCondLst>
                                            <p:cond delay="0"/>
                                          </p:stCondLst>
                                        </p:cTn>
                                        <p:tgtEl>
                                          <p:spTgt spid="3">
                                            <p:txEl>
                                              <p:pRg st="7" end="7"/>
                                            </p:txEl>
                                          </p:spTgt>
                                        </p:tgtEl>
                                        <p:attrNameLst>
                                          <p:attrName>style.visibility</p:attrName>
                                        </p:attrNameLst>
                                      </p:cBhvr>
                                      <p:to>
                                        <p:strVal val="visible"/>
                                      </p:to>
                                    </p:set>
                                    <p:animEffect transition="in" filter="fade">
                                      <p:cBhvr>
                                        <p:cTn id="93" dur="500"/>
                                        <p:tgtEl>
                                          <p:spTgt spid="3">
                                            <p:txEl>
                                              <p:pRg st="7" end="7"/>
                                            </p:txEl>
                                          </p:spTgt>
                                        </p:tgtEl>
                                      </p:cBhvr>
                                    </p:animEffect>
                                    <p:anim calcmode="lin" valueType="num">
                                      <p:cBhvr>
                                        <p:cTn id="9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5" dur="45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96" dur="50" accel="100000" fill="hold">
                                          <p:stCondLst>
                                            <p:cond delay="45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97" fill="hold" nodeType="clickPar">
                      <p:stCondLst>
                        <p:cond delay="indefinite"/>
                      </p:stCondLst>
                      <p:childTnLst>
                        <p:par>
                          <p:cTn id="98" fill="hold">
                            <p:stCondLst>
                              <p:cond delay="0"/>
                            </p:stCondLst>
                            <p:childTnLst>
                              <p:par>
                                <p:cTn id="99" presetID="37" presetClass="entr" presetSubtype="0" dur="500" fill="hold" nodeType="clickEffect">
                                  <p:stCondLst>
                                    <p:cond delay="0"/>
                                  </p:stCondLst>
                                  <p:childTnLst>
                                    <p:set>
                                      <p:cBhvr>
                                        <p:cTn id="100" dur="1" fill="hold">
                                          <p:stCondLst>
                                            <p:cond delay="0"/>
                                          </p:stCondLst>
                                        </p:cTn>
                                        <p:tgtEl>
                                          <p:spTgt spid="3">
                                            <p:txEl>
                                              <p:pRg st="8" end="8"/>
                                            </p:txEl>
                                          </p:spTgt>
                                        </p:tgtEl>
                                        <p:attrNameLst>
                                          <p:attrName>style.visibility</p:attrName>
                                        </p:attrNameLst>
                                      </p:cBhvr>
                                      <p:to>
                                        <p:strVal val="visible"/>
                                      </p:to>
                                    </p:set>
                                    <p:animEffect transition="in" filter="fade">
                                      <p:cBhvr>
                                        <p:cTn id="101" dur="500"/>
                                        <p:tgtEl>
                                          <p:spTgt spid="3">
                                            <p:txEl>
                                              <p:pRg st="8" end="8"/>
                                            </p:txEl>
                                          </p:spTgt>
                                        </p:tgtEl>
                                      </p:cBhvr>
                                    </p:animEffect>
                                    <p:anim calcmode="lin" valueType="num">
                                      <p:cBhvr>
                                        <p:cTn id="10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03" dur="45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104" dur="50" accel="100000" fill="hold">
                                          <p:stCondLst>
                                            <p:cond delay="450"/>
                                          </p:stCondLst>
                                        </p:cTn>
                                        <p:tgtEl>
                                          <p:spTgt spid="3">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105" fill="hold" nodeType="clickPar">
                      <p:stCondLst>
                        <p:cond delay="indefinite"/>
                      </p:stCondLst>
                      <p:childTnLst>
                        <p:par>
                          <p:cTn id="106" fill="hold">
                            <p:stCondLst>
                              <p:cond delay="0"/>
                            </p:stCondLst>
                            <p:childTnLst>
                              <p:par>
                                <p:cTn id="107" presetID="37" presetClass="entr" presetSubtype="0" dur="500" fill="hold" nodeType="clickEffect">
                                  <p:stCondLst>
                                    <p:cond delay="0"/>
                                  </p:stCondLst>
                                  <p:childTnLst>
                                    <p:set>
                                      <p:cBhvr>
                                        <p:cTn id="108" dur="1" fill="hold">
                                          <p:stCondLst>
                                            <p:cond delay="0"/>
                                          </p:stCondLst>
                                        </p:cTn>
                                        <p:tgtEl>
                                          <p:spTgt spid="3">
                                            <p:txEl>
                                              <p:pRg st="9" end="9"/>
                                            </p:txEl>
                                          </p:spTgt>
                                        </p:tgtEl>
                                        <p:attrNameLst>
                                          <p:attrName>style.visibility</p:attrName>
                                        </p:attrNameLst>
                                      </p:cBhvr>
                                      <p:to>
                                        <p:strVal val="visible"/>
                                      </p:to>
                                    </p:set>
                                    <p:animEffect transition="in" filter="fade">
                                      <p:cBhvr>
                                        <p:cTn id="109" dur="500"/>
                                        <p:tgtEl>
                                          <p:spTgt spid="3">
                                            <p:txEl>
                                              <p:pRg st="9" end="9"/>
                                            </p:txEl>
                                          </p:spTgt>
                                        </p:tgtEl>
                                      </p:cBhvr>
                                    </p:animEffect>
                                    <p:anim calcmode="lin" valueType="num">
                                      <p:cBhvr>
                                        <p:cTn id="11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11" dur="45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112" dur="50" accel="100000" fill="hold">
                                          <p:stCondLst>
                                            <p:cond delay="450"/>
                                          </p:stCondLst>
                                        </p:cTn>
                                        <p:tgtEl>
                                          <p:spTgt spid="3">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p:txBody>
          <a:bodyPr/>
          <a:lstStyle/>
          <a:p>
            <a:pPr marL="515938" algn="just">
              <a:buNone/>
            </a:pPr>
            <a:r>
              <a:rPr lang="en-US" sz="2400"/>
              <a:t>By substituting a=2k where k is an integer in equation (2).</a:t>
            </a:r>
          </a:p>
          <a:p>
            <a:pPr marL="515938" algn="ctr">
              <a:buNone/>
            </a:pPr>
            <a:r>
              <a:rPr lang="en-US" sz="2400"/>
              <a:t>2b</a:t>
            </a:r>
            <a:r>
              <a:rPr lang="en-US" sz="2400" baseline="30000"/>
              <a:t>2</a:t>
            </a:r>
            <a:r>
              <a:rPr lang="en-US" sz="2400"/>
              <a:t>=(2k)</a:t>
            </a:r>
            <a:r>
              <a:rPr lang="en-US" sz="2400" baseline="30000"/>
              <a:t>2</a:t>
            </a:r>
            <a:r>
              <a:rPr lang="en-US" sz="2400"/>
              <a:t>=4k</a:t>
            </a:r>
            <a:r>
              <a:rPr lang="en-US" sz="2400" baseline="30000"/>
              <a:t>2</a:t>
            </a:r>
            <a:r>
              <a:rPr lang="en-US" sz="2400"/>
              <a:t>  </a:t>
            </a:r>
            <a:endParaRPr lang="en-US" sz="2400" baseline="30000"/>
          </a:p>
          <a:p>
            <a:pPr marL="515938" algn="ctr">
              <a:buNone/>
            </a:pPr>
            <a:r>
              <a:rPr lang="en-US" sz="2400"/>
              <a:t>b</a:t>
            </a:r>
            <a:r>
              <a:rPr lang="en-US" sz="2400" baseline="30000"/>
              <a:t>2</a:t>
            </a:r>
            <a:r>
              <a:rPr lang="en-US" sz="2400"/>
              <a:t>=2k</a:t>
            </a:r>
            <a:r>
              <a:rPr lang="en-US" sz="2400" baseline="30000"/>
              <a:t>2</a:t>
            </a:r>
            <a:r>
              <a:rPr lang="en-US" sz="2400"/>
              <a:t>  </a:t>
            </a:r>
            <a:endParaRPr lang="en-US" sz="2400" baseline="30000"/>
          </a:p>
          <a:p>
            <a:pPr marL="222250" indent="1588" algn="just">
              <a:buNone/>
            </a:pPr>
            <a:r>
              <a:rPr lang="en-US" sz="2400"/>
              <a:t>Again by definition of even integers, b</a:t>
            </a:r>
            <a:r>
              <a:rPr lang="en-US" sz="2400" baseline="30000"/>
              <a:t>2</a:t>
            </a:r>
            <a:r>
              <a:rPr lang="en-US" sz="2400"/>
              <a:t> is even and it means that b is also even. </a:t>
            </a:r>
          </a:p>
          <a:p>
            <a:pPr marL="515938" algn="just">
              <a:buNone/>
            </a:pPr>
            <a:r>
              <a:rPr lang="en-US" sz="2400"/>
              <a:t>That means a and b are both even.</a:t>
            </a:r>
          </a:p>
          <a:p>
            <a:pPr marL="222250" indent="1588" algn="just">
              <a:buNone/>
            </a:pPr>
            <a:r>
              <a:rPr lang="en-US" sz="2400"/>
              <a:t>This </a:t>
            </a:r>
            <a:r>
              <a:rPr lang="en-US" sz="2400" b="1"/>
              <a:t>contradicts</a:t>
            </a:r>
            <a:r>
              <a:rPr lang="en-US" sz="2400"/>
              <a:t> the rational number’s property that a and b of a/b do not have common factor as a and b have 2 as common factor.</a:t>
            </a:r>
          </a:p>
          <a:p>
            <a:pPr algn="just"/>
            <a:r>
              <a:rPr lang="en-US" sz="2400" b="1"/>
              <a:t>Hence the statement    is rational is false and      is irrational is true.</a:t>
            </a:r>
          </a:p>
        </p:txBody>
      </p:sp>
      <p:graphicFrame>
        <p:nvGraphicFramePr>
          <p:cNvPr id="136194" name="Object 2"/>
          <p:cNvGraphicFramePr>
            <a:graphicFrameLocks noChangeAspect="1"/>
          </p:cNvGraphicFramePr>
          <p:nvPr/>
        </p:nvGraphicFramePr>
        <p:xfrm>
          <a:off x="3765550" y="5378450"/>
          <a:ext cx="425450" cy="336550"/>
        </p:xfrm>
        <a:graphic>
          <a:graphicData uri="http://schemas.openxmlformats.org/presentationml/2006/ole">
            <mc:AlternateContent>
              <mc:Choice xmlns:v="urn:schemas-microsoft-com:vml" Requires="v">
                <p:oleObj spid="_x0000_s1086" name="Equation" r:id="rId2" imgW="241091" imgH="215713" progId="Equation.3">
                  <p:embed/>
                </p:oleObj>
              </mc:Choice>
              <mc:Fallback>
                <p:oleObj name="Equation" r:id="rId2" imgW="241091" imgH="215713"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765550" y="5378450"/>
                        <a:ext cx="425450" cy="336550"/>
                      </a:xfrm>
                      <a:prstGeom prst="rect">
                        <a:avLst/>
                      </a:prstGeom>
                      <a:noFill/>
                    </p:spPr>
                  </p:pic>
                </p:oleObj>
              </mc:Fallback>
            </mc:AlternateContent>
          </a:graphicData>
        </a:graphic>
      </p:graphicFrame>
      <p:graphicFrame>
        <p:nvGraphicFramePr>
          <p:cNvPr id="136195" name="Object 3"/>
          <p:cNvGraphicFramePr>
            <a:graphicFrameLocks noChangeAspect="1"/>
          </p:cNvGraphicFramePr>
          <p:nvPr/>
        </p:nvGraphicFramePr>
        <p:xfrm>
          <a:off x="7651750" y="5378450"/>
          <a:ext cx="425450" cy="336550"/>
        </p:xfrm>
        <a:graphic>
          <a:graphicData uri="http://schemas.openxmlformats.org/presentationml/2006/ole">
            <mc:AlternateContent>
              <mc:Choice xmlns:v="urn:schemas-microsoft-com:vml" Requires="v">
                <p:oleObj spid="_x0000_s1087" name="Equation" r:id="rId4" imgW="241091" imgH="215713" progId="Equation.3">
                  <p:embed/>
                </p:oleObj>
              </mc:Choice>
              <mc:Fallback>
                <p:oleObj name="Equation" r:id="rId4" imgW="241091" imgH="215713"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7651750" y="5378450"/>
                        <a:ext cx="425450" cy="336550"/>
                      </a:xfrm>
                      <a:prstGeom prst="rect">
                        <a:avLst/>
                      </a:prstGeom>
                      <a:noFill/>
                    </p:spPr>
                  </p:pic>
                </p:oleObj>
              </mc:Fallback>
            </mc:AlternateContent>
          </a:graphicData>
        </a:graphic>
      </p:graphicFrame>
      <p:sp>
        <p:nvSpPr>
          <p:cNvPr id="6" name="Title 1"/>
          <p:cNvSpPr>
            <a:spLocks noGrp="1"/>
          </p:cNvSpPr>
          <p:nvPr>
            <p:ph type="title"/>
          </p:nvPr>
        </p:nvSpPr>
        <p:spPr/>
        <p:txBody>
          <a:bodyPr/>
          <a:lstStyle/>
          <a:p>
            <a:r>
              <a:rPr lang="en-US"/>
              <a:t>Proof by Contradiction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37" presetClass="entr" presetSubtype="0" dur="50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anim calcmode="lin" valueType="num">
                                      <p:cBhvr>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p:stCondLst>
                              <p:cond delay="0"/>
                            </p:stCondLst>
                            <p:childTnLst>
                              <p:par>
                                <p:cTn id="21" presetID="37" presetClass="entr" presetSubtype="0" dur="50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37" presetClass="entr" presetSubtype="0" dur="50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37" presetClass="entr" presetSubtype="0" dur="50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anim calcmode="lin" valueType="num">
                                      <p:cBhvr>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4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2" dur="50" accel="100000" fill="hold">
                                          <p:stCondLst>
                                            <p:cond delay="45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p:stCondLst>
                              <p:cond delay="0"/>
                            </p:stCondLst>
                            <p:childTnLst>
                              <p:par>
                                <p:cTn id="45" presetID="37" presetClass="entr" presetSubtype="0" dur="50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anim calcmode="lin" valueType="num">
                                      <p:cBhvr>
                                        <p:cTn id="4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4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p:stCondLst>
                              <p:cond delay="0"/>
                            </p:stCondLst>
                            <p:childTnLst>
                              <p:par>
                                <p:cTn id="53" presetID="37" presetClass="entr" presetSubtype="0" dur="50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anim calcmode="lin" valueType="num">
                                      <p:cBhvr>
                                        <p:cTn id="5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45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59" presetID="37" presetClass="entr" presetSubtype="0" dur="500" fill="hold" nodeType="withEffect">
                                  <p:stCondLst>
                                    <p:cond delay="0"/>
                                  </p:stCondLst>
                                  <p:childTnLst>
                                    <p:set>
                                      <p:cBhvr>
                                        <p:cTn id="60" dur="1" fill="hold">
                                          <p:stCondLst>
                                            <p:cond delay="0"/>
                                          </p:stCondLst>
                                        </p:cTn>
                                        <p:tgtEl>
                                          <p:spTgt spid="136194"/>
                                        </p:tgtEl>
                                        <p:attrNameLst>
                                          <p:attrName>style.visibility</p:attrName>
                                        </p:attrNameLst>
                                      </p:cBhvr>
                                      <p:to>
                                        <p:strVal val="visible"/>
                                      </p:to>
                                    </p:set>
                                    <p:animEffect transition="in" filter="fade">
                                      <p:cBhvr>
                                        <p:cTn id="61" dur="500"/>
                                        <p:tgtEl>
                                          <p:spTgt spid="136194"/>
                                        </p:tgtEl>
                                      </p:cBhvr>
                                    </p:animEffect>
                                    <p:anim calcmode="lin" valueType="num">
                                      <p:cBhvr>
                                        <p:cTn id="62" dur="500" fill="hold"/>
                                        <p:tgtEl>
                                          <p:spTgt spid="136194"/>
                                        </p:tgtEl>
                                        <p:attrNameLst>
                                          <p:attrName>ppt_x</p:attrName>
                                        </p:attrNameLst>
                                      </p:cBhvr>
                                      <p:tavLst>
                                        <p:tav tm="0">
                                          <p:val>
                                            <p:strVal val="#ppt_x"/>
                                          </p:val>
                                        </p:tav>
                                        <p:tav tm="100000">
                                          <p:val>
                                            <p:strVal val="#ppt_x"/>
                                          </p:val>
                                        </p:tav>
                                      </p:tavLst>
                                    </p:anim>
                                    <p:anim calcmode="lin" valueType="num">
                                      <p:cBhvr>
                                        <p:cTn id="63" dur="450" decel="100000" fill="hold"/>
                                        <p:tgtEl>
                                          <p:spTgt spid="136194"/>
                                        </p:tgtEl>
                                        <p:attrNameLst>
                                          <p:attrName>ppt_y</p:attrName>
                                        </p:attrNameLst>
                                      </p:cBhvr>
                                      <p:tavLst>
                                        <p:tav tm="0">
                                          <p:val>
                                            <p:strVal val="#ppt_y+1"/>
                                          </p:val>
                                        </p:tav>
                                        <p:tav tm="100000">
                                          <p:val>
                                            <p:strVal val="#ppt_y-.03"/>
                                          </p:val>
                                        </p:tav>
                                      </p:tavLst>
                                    </p:anim>
                                    <p:anim calcmode="lin" valueType="num">
                                      <p:cBhvr>
                                        <p:cTn id="64" dur="50" accel="100000" fill="hold">
                                          <p:stCondLst>
                                            <p:cond delay="450"/>
                                          </p:stCondLst>
                                        </p:cTn>
                                        <p:tgtEl>
                                          <p:spTgt spid="136194"/>
                                        </p:tgtEl>
                                        <p:attrNameLst>
                                          <p:attrName>ppt_y</p:attrName>
                                        </p:attrNameLst>
                                      </p:cBhvr>
                                      <p:tavLst>
                                        <p:tav tm="0">
                                          <p:val>
                                            <p:strVal val="#ppt_y-.03"/>
                                          </p:val>
                                        </p:tav>
                                        <p:tav tm="100000">
                                          <p:val>
                                            <p:strVal val="#ppt_y"/>
                                          </p:val>
                                        </p:tav>
                                      </p:tavLst>
                                    </p:anim>
                                  </p:childTnLst>
                                </p:cTn>
                              </p:par>
                              <p:par>
                                <p:cTn id="65" presetID="37" presetClass="entr" presetSubtype="0" dur="500" fill="hold" nodeType="withEffect">
                                  <p:stCondLst>
                                    <p:cond delay="0"/>
                                  </p:stCondLst>
                                  <p:childTnLst>
                                    <p:set>
                                      <p:cBhvr>
                                        <p:cTn id="66" dur="1" fill="hold">
                                          <p:stCondLst>
                                            <p:cond delay="0"/>
                                          </p:stCondLst>
                                        </p:cTn>
                                        <p:tgtEl>
                                          <p:spTgt spid="136195"/>
                                        </p:tgtEl>
                                        <p:attrNameLst>
                                          <p:attrName>style.visibility</p:attrName>
                                        </p:attrNameLst>
                                      </p:cBhvr>
                                      <p:to>
                                        <p:strVal val="visible"/>
                                      </p:to>
                                    </p:set>
                                    <p:animEffect transition="in" filter="fade">
                                      <p:cBhvr>
                                        <p:cTn id="67" dur="500"/>
                                        <p:tgtEl>
                                          <p:spTgt spid="136195"/>
                                        </p:tgtEl>
                                      </p:cBhvr>
                                    </p:animEffect>
                                    <p:anim calcmode="lin" valueType="num">
                                      <p:cBhvr>
                                        <p:cTn id="68" dur="500" fill="hold"/>
                                        <p:tgtEl>
                                          <p:spTgt spid="136195"/>
                                        </p:tgtEl>
                                        <p:attrNameLst>
                                          <p:attrName>ppt_x</p:attrName>
                                        </p:attrNameLst>
                                      </p:cBhvr>
                                      <p:tavLst>
                                        <p:tav tm="0">
                                          <p:val>
                                            <p:strVal val="#ppt_x"/>
                                          </p:val>
                                        </p:tav>
                                        <p:tav tm="100000">
                                          <p:val>
                                            <p:strVal val="#ppt_x"/>
                                          </p:val>
                                        </p:tav>
                                      </p:tavLst>
                                    </p:anim>
                                    <p:anim calcmode="lin" valueType="num">
                                      <p:cBhvr>
                                        <p:cTn id="69" dur="450" decel="100000" fill="hold"/>
                                        <p:tgtEl>
                                          <p:spTgt spid="136195"/>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13619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p:txBody>
          <a:bodyPr/>
          <a:lstStyle/>
          <a:p>
            <a:pPr algn="just"/>
            <a:r>
              <a:rPr lang="en-US" sz="2400"/>
              <a:t>To prove a conditional statement, p</a:t>
            </a:r>
            <a:r>
              <a:rPr lang="en-US" sz="2400" err="1">
                <a:sym typeface="Symbol"/>
              </a:rPr>
              <a:t>q true using proof by contradiction.</a:t>
            </a:r>
          </a:p>
          <a:p>
            <a:pPr algn="just"/>
            <a:r>
              <a:rPr lang="en-US" sz="2400">
                <a:sym typeface="Symbol"/>
              </a:rPr>
              <a:t>Proof by contraposition could be rewritten as proof by contradiction.</a:t>
            </a:r>
          </a:p>
          <a:p>
            <a:pPr algn="just"/>
            <a:r>
              <a:rPr lang="en-US" sz="2400">
                <a:sym typeface="Symbol"/>
              </a:rPr>
              <a:t>Assume q and p are true.</a:t>
            </a:r>
          </a:p>
          <a:p>
            <a:pPr algn="just"/>
            <a:r>
              <a:rPr lang="en-US" sz="2400">
                <a:sym typeface="Symbol"/>
              </a:rPr>
              <a:t>Use the steps of proof by contraposition, q  p to show that p is true.</a:t>
            </a:r>
          </a:p>
          <a:p>
            <a:pPr algn="just"/>
            <a:r>
              <a:rPr lang="en-US" sz="2400">
                <a:sym typeface="Symbol"/>
              </a:rPr>
              <a:t>This leads to contradiction p p, completing the proof.</a:t>
            </a:r>
            <a:endParaRPr lang="en-US" sz="2400"/>
          </a:p>
        </p:txBody>
      </p:sp>
      <p:sp>
        <p:nvSpPr>
          <p:cNvPr id="4" name="Title 1"/>
          <p:cNvSpPr>
            <a:spLocks noGrp="1"/>
          </p:cNvSpPr>
          <p:nvPr>
            <p:ph type="title"/>
          </p:nvPr>
        </p:nvSpPr>
        <p:spPr/>
        <p:txBody>
          <a:bodyPr/>
          <a:lstStyle/>
          <a:p>
            <a:r>
              <a:rPr lang="en-US"/>
              <a:t>Proof by Contradiction</a:t>
            </a:r>
          </a:p>
        </p:txBody>
      </p:sp>
    </p:spTree>
  </p:cSld>
  <p:clrMapOvr>
    <a:masterClrMapping/>
  </p:clrMapOvr>
  <p:transition/>
  <p:timing/>
</p:sld>
</file>

<file path=ppt/slides/slide1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p:txBody>
          <a:bodyPr/>
          <a:lstStyle/>
          <a:p>
            <a:r>
              <a:rPr lang="en-US" sz="2400" b="1"/>
              <a:t>Example: </a:t>
            </a:r>
          </a:p>
          <a:p>
            <a:pPr>
              <a:buNone/>
            </a:pPr>
            <a:r>
              <a:rPr lang="en-US" sz="2400" b="1"/>
              <a:t>Show that if n is an integer and n</a:t>
            </a:r>
            <a:r>
              <a:rPr lang="en-US" sz="2400" b="1" baseline="30000"/>
              <a:t>3</a:t>
            </a:r>
            <a:r>
              <a:rPr lang="en-US" sz="2400" b="1"/>
              <a:t>+5 is odd, then n is even.</a:t>
            </a:r>
          </a:p>
          <a:p>
            <a:r>
              <a:rPr lang="en-US" sz="2400" b="1"/>
              <a:t>Solution:</a:t>
            </a:r>
          </a:p>
          <a:p>
            <a:pPr marL="688975">
              <a:buNone/>
            </a:pPr>
            <a:r>
              <a:rPr lang="en-US" sz="2400"/>
              <a:t>Let p be n</a:t>
            </a:r>
            <a:r>
              <a:rPr lang="en-US" sz="2400" baseline="30000"/>
              <a:t>3</a:t>
            </a:r>
            <a:r>
              <a:rPr lang="en-US" sz="2400"/>
              <a:t>+5 is odd and q be n is even</a:t>
            </a:r>
          </a:p>
          <a:p>
            <a:pPr marL="688975">
              <a:buNone/>
            </a:pPr>
            <a:r>
              <a:rPr lang="en-US" sz="2400"/>
              <a:t>Assume p and </a:t>
            </a:r>
            <a:r>
              <a:rPr lang="en-US" sz="2400">
                <a:sym typeface="Symbol"/>
              </a:rPr>
              <a:t>q are true.</a:t>
            </a:r>
          </a:p>
          <a:p>
            <a:pPr marL="688975">
              <a:buNone/>
            </a:pPr>
            <a:r>
              <a:rPr lang="en-US" sz="2400">
                <a:sym typeface="Symbol"/>
              </a:rPr>
              <a:t>q indicates that n is odd.</a:t>
            </a:r>
          </a:p>
          <a:p>
            <a:pPr marL="688975">
              <a:buNone/>
            </a:pPr>
            <a:r>
              <a:rPr lang="en-US" sz="2400">
                <a:sym typeface="Symbol"/>
              </a:rPr>
              <a:t>We can represent n as following by definition.</a:t>
            </a:r>
          </a:p>
          <a:p>
            <a:pPr marL="688975">
              <a:buNone/>
            </a:pPr>
            <a:r>
              <a:rPr lang="en-US" sz="2400">
                <a:sym typeface="Symbol"/>
              </a:rPr>
              <a:t>n=2k+1 where k is an arbitrary integer.</a:t>
            </a:r>
          </a:p>
        </p:txBody>
      </p:sp>
      <p:sp>
        <p:nvSpPr>
          <p:cNvPr id="4" name="Title 1"/>
          <p:cNvSpPr>
            <a:spLocks noGrp="1"/>
          </p:cNvSpPr>
          <p:nvPr>
            <p:ph type="title"/>
          </p:nvPr>
        </p:nvSpPr>
        <p:spPr/>
        <p:txBody>
          <a:bodyPr/>
          <a:lstStyle/>
          <a:p>
            <a:r>
              <a:rPr lang="en-US"/>
              <a:t>Proof by Contradiction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dur="50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37" presetClass="entr" presetSubtype="0" dur="50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p:stCondLst>
                              <p:cond delay="0"/>
                            </p:stCondLst>
                            <p:childTnLst>
                              <p:par>
                                <p:cTn id="27" presetID="37" presetClass="entr" presetSubtype="0" dur="50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2"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p:stCondLst>
                              <p:cond delay="0"/>
                            </p:stCondLst>
                            <p:childTnLst>
                              <p:par>
                                <p:cTn id="35" presetID="37" presetClass="entr" presetSubtype="0" dur="50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anim calcmode="lin" valueType="num">
                                      <p:cBhvr>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4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p:stCondLst>
                              <p:cond delay="0"/>
                            </p:stCondLst>
                            <p:childTnLst>
                              <p:par>
                                <p:cTn id="43" presetID="37" presetClass="entr" presetSubtype="0" dur="50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anim calcmode="lin" valueType="num">
                                      <p:cBhvr>
                                        <p:cTn id="4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4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8" dur="50" accel="100000" fill="hold">
                                          <p:stCondLst>
                                            <p:cond delay="4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9" fill="hold" nodeType="clickPar">
                      <p:stCondLst>
                        <p:cond delay="indefinite"/>
                      </p:stCondLst>
                      <p:childTnLst>
                        <p:par>
                          <p:cTn id="50" fill="hold">
                            <p:stCondLst>
                              <p:cond delay="0"/>
                            </p:stCondLst>
                            <p:childTnLst>
                              <p:par>
                                <p:cTn id="51" presetID="37" presetClass="entr" presetSubtype="0" dur="50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500"/>
                                        <p:tgtEl>
                                          <p:spTgt spid="3">
                                            <p:txEl>
                                              <p:pRg st="6" end="6"/>
                                            </p:txEl>
                                          </p:spTgt>
                                        </p:tgtEl>
                                      </p:cBhvr>
                                    </p:animEffect>
                                    <p:anim calcmode="lin" valueType="num">
                                      <p:cBhvr>
                                        <p:cTn id="5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45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6" dur="50" accel="100000" fill="hold">
                                          <p:stCondLst>
                                            <p:cond delay="45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7" fill="hold" nodeType="clickPar">
                      <p:stCondLst>
                        <p:cond delay="indefinite"/>
                      </p:stCondLst>
                      <p:childTnLst>
                        <p:par>
                          <p:cTn id="58" fill="hold">
                            <p:stCondLst>
                              <p:cond delay="0"/>
                            </p:stCondLst>
                            <p:childTnLst>
                              <p:par>
                                <p:cTn id="59" presetID="37" presetClass="entr" presetSubtype="0" dur="50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500"/>
                                        <p:tgtEl>
                                          <p:spTgt spid="3">
                                            <p:txEl>
                                              <p:pRg st="7" end="7"/>
                                            </p:txEl>
                                          </p:spTgt>
                                        </p:tgtEl>
                                      </p:cBhvr>
                                    </p:animEffect>
                                    <p:anim calcmode="lin" valueType="num">
                                      <p:cBhvr>
                                        <p:cTn id="6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45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64" dur="50" accel="100000" fill="hold">
                                          <p:stCondLst>
                                            <p:cond delay="45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p:txBody>
          <a:bodyPr/>
          <a:lstStyle/>
          <a:p>
            <a:pPr marL="739775" algn="just">
              <a:buNone/>
            </a:pPr>
            <a:r>
              <a:rPr lang="en-US" sz="2400">
                <a:sym typeface="Symbol"/>
              </a:rPr>
              <a:t>By substituting n =2k+1 in n</a:t>
            </a:r>
            <a:r>
              <a:rPr lang="en-US" sz="2400" baseline="30000">
                <a:sym typeface="Symbol"/>
              </a:rPr>
              <a:t>3</a:t>
            </a:r>
            <a:r>
              <a:rPr lang="en-US" sz="2400">
                <a:sym typeface="Symbol"/>
              </a:rPr>
              <a:t>+5 we get,</a:t>
            </a:r>
          </a:p>
          <a:p>
            <a:pPr marL="739775" algn="just">
              <a:buNone/>
            </a:pPr>
            <a:r>
              <a:rPr lang="en-US" sz="2400">
                <a:sym typeface="Symbol"/>
              </a:rPr>
              <a:t>(2k+1)</a:t>
            </a:r>
            <a:r>
              <a:rPr lang="en-US" sz="2400" baseline="30000">
                <a:sym typeface="Symbol"/>
              </a:rPr>
              <a:t>3</a:t>
            </a:r>
            <a:r>
              <a:rPr lang="en-US" sz="2400">
                <a:sym typeface="Symbol"/>
              </a:rPr>
              <a:t> +5= (2k)</a:t>
            </a:r>
            <a:r>
              <a:rPr lang="en-US" sz="2400" baseline="30000">
                <a:sym typeface="Symbol"/>
              </a:rPr>
              <a:t>3</a:t>
            </a:r>
            <a:r>
              <a:rPr lang="en-US" sz="2400">
                <a:sym typeface="Symbol"/>
              </a:rPr>
              <a:t> + 1</a:t>
            </a:r>
            <a:r>
              <a:rPr lang="en-US" sz="2400" baseline="30000">
                <a:sym typeface="Symbol"/>
              </a:rPr>
              <a:t>3</a:t>
            </a:r>
            <a:r>
              <a:rPr lang="en-US" sz="2400">
                <a:sym typeface="Symbol"/>
              </a:rPr>
              <a:t> +3*2k*1(2k+1)+5</a:t>
            </a:r>
          </a:p>
          <a:p>
            <a:pPr marL="739775" algn="just">
              <a:buNone/>
            </a:pPr>
            <a:r>
              <a:rPr lang="en-US" sz="2400">
                <a:sym typeface="Symbol"/>
              </a:rPr>
              <a:t>                  = 8k</a:t>
            </a:r>
            <a:r>
              <a:rPr lang="en-US" sz="2400" baseline="30000">
                <a:sym typeface="Symbol"/>
              </a:rPr>
              <a:t>3</a:t>
            </a:r>
            <a:r>
              <a:rPr lang="en-US" sz="2400">
                <a:sym typeface="Symbol"/>
              </a:rPr>
              <a:t>+1+6k(2k+1)+5</a:t>
            </a:r>
          </a:p>
          <a:p>
            <a:pPr algn="just">
              <a:buNone/>
            </a:pPr>
            <a:r>
              <a:rPr lang="en-US" sz="2400">
                <a:sym typeface="Symbol"/>
              </a:rPr>
              <a:t>		           =8k</a:t>
            </a:r>
            <a:r>
              <a:rPr lang="en-US" sz="2400" baseline="30000">
                <a:sym typeface="Symbol"/>
              </a:rPr>
              <a:t>3</a:t>
            </a:r>
            <a:r>
              <a:rPr lang="en-US" sz="2400">
                <a:sym typeface="Symbol"/>
              </a:rPr>
              <a:t>+1+12k</a:t>
            </a:r>
            <a:r>
              <a:rPr lang="en-US" sz="2400" baseline="30000">
                <a:sym typeface="Symbol"/>
              </a:rPr>
              <a:t>2</a:t>
            </a:r>
            <a:r>
              <a:rPr lang="en-US" sz="2400">
                <a:sym typeface="Symbol"/>
              </a:rPr>
              <a:t>+6k+5</a:t>
            </a:r>
          </a:p>
          <a:p>
            <a:pPr algn="just">
              <a:buNone/>
            </a:pPr>
            <a:r>
              <a:rPr lang="en-US" sz="2400">
                <a:sym typeface="Symbol"/>
              </a:rPr>
              <a:t>                       =8k</a:t>
            </a:r>
            <a:r>
              <a:rPr lang="en-US" sz="2400" baseline="30000">
                <a:sym typeface="Symbol"/>
              </a:rPr>
              <a:t>3</a:t>
            </a:r>
            <a:r>
              <a:rPr lang="en-US" sz="2400">
                <a:sym typeface="Symbol"/>
              </a:rPr>
              <a:t>+12k</a:t>
            </a:r>
            <a:r>
              <a:rPr lang="en-US" sz="2400" baseline="30000">
                <a:sym typeface="Symbol"/>
              </a:rPr>
              <a:t>2</a:t>
            </a:r>
            <a:r>
              <a:rPr lang="en-US" sz="2400">
                <a:sym typeface="Symbol"/>
              </a:rPr>
              <a:t>+6k+6</a:t>
            </a:r>
          </a:p>
          <a:p>
            <a:pPr algn="just">
              <a:buNone/>
            </a:pPr>
            <a:r>
              <a:rPr lang="en-US" sz="2400">
                <a:sym typeface="Symbol"/>
              </a:rPr>
              <a:t>                       =2(4k</a:t>
            </a:r>
            <a:r>
              <a:rPr lang="en-US" sz="2400" baseline="30000">
                <a:sym typeface="Symbol"/>
              </a:rPr>
              <a:t>3</a:t>
            </a:r>
            <a:r>
              <a:rPr lang="en-US" sz="2400">
                <a:sym typeface="Symbol"/>
              </a:rPr>
              <a:t>+6k</a:t>
            </a:r>
            <a:r>
              <a:rPr lang="en-US" sz="2400" baseline="30000">
                <a:sym typeface="Symbol"/>
              </a:rPr>
              <a:t>2</a:t>
            </a:r>
            <a:r>
              <a:rPr lang="en-US" sz="2400">
                <a:sym typeface="Symbol"/>
              </a:rPr>
              <a:t>+3k+3)</a:t>
            </a:r>
          </a:p>
          <a:p>
            <a:pPr algn="just">
              <a:buNone/>
            </a:pPr>
            <a:r>
              <a:rPr lang="en-US" sz="2400">
                <a:sym typeface="Symbol"/>
              </a:rPr>
              <a:t>              n</a:t>
            </a:r>
            <a:r>
              <a:rPr lang="en-US" sz="2400" baseline="30000">
                <a:sym typeface="Symbol"/>
              </a:rPr>
              <a:t>3</a:t>
            </a:r>
            <a:r>
              <a:rPr lang="en-US" sz="2400">
                <a:sym typeface="Symbol"/>
              </a:rPr>
              <a:t>+5 =2t </a:t>
            </a:r>
          </a:p>
          <a:p>
            <a:pPr algn="just">
              <a:buNone/>
            </a:pPr>
            <a:r>
              <a:rPr lang="en-US" sz="2400">
                <a:sym typeface="Symbol"/>
              </a:rPr>
              <a:t>where t=4k</a:t>
            </a:r>
            <a:r>
              <a:rPr lang="en-US" sz="2400" baseline="30000">
                <a:sym typeface="Symbol"/>
              </a:rPr>
              <a:t>3</a:t>
            </a:r>
            <a:r>
              <a:rPr lang="en-US" sz="2400">
                <a:sym typeface="Symbol"/>
              </a:rPr>
              <a:t>+6k</a:t>
            </a:r>
            <a:r>
              <a:rPr lang="en-US" sz="2400" baseline="30000">
                <a:sym typeface="Symbol"/>
              </a:rPr>
              <a:t>2</a:t>
            </a:r>
            <a:r>
              <a:rPr lang="en-US" sz="2400">
                <a:sym typeface="Symbol"/>
              </a:rPr>
              <a:t>+3k+3 which is also an integer.</a:t>
            </a:r>
          </a:p>
          <a:p>
            <a:pPr algn="just">
              <a:buNone/>
            </a:pPr>
            <a:r>
              <a:rPr lang="en-US" sz="2400">
                <a:sym typeface="Symbol"/>
              </a:rPr>
              <a:t>So, n</a:t>
            </a:r>
            <a:r>
              <a:rPr lang="en-US" sz="2400" baseline="30000">
                <a:sym typeface="Symbol"/>
              </a:rPr>
              <a:t>3</a:t>
            </a:r>
            <a:r>
              <a:rPr lang="en-US" sz="2400">
                <a:sym typeface="Symbol"/>
              </a:rPr>
              <a:t>+5 is an even integer which is p ( contradiction of p).</a:t>
            </a:r>
          </a:p>
          <a:p>
            <a:pPr algn="just">
              <a:buNone/>
            </a:pPr>
            <a:r>
              <a:rPr lang="en-US" sz="2400" b="1">
                <a:sym typeface="Symbol"/>
              </a:rPr>
              <a:t>Hence if n</a:t>
            </a:r>
            <a:r>
              <a:rPr lang="en-US" sz="2400" b="1" baseline="30000">
                <a:sym typeface="Symbol"/>
              </a:rPr>
              <a:t>3</a:t>
            </a:r>
            <a:r>
              <a:rPr lang="en-US" sz="2400" b="1">
                <a:sym typeface="Symbol"/>
              </a:rPr>
              <a:t>+5 is an odd integer then n is an even integer.</a:t>
            </a:r>
            <a:endParaRPr lang="en-US" sz="2000" b="1"/>
          </a:p>
          <a:p>
            <a:pPr algn="just"/>
            <a:endParaRPr lang="en-US" sz="2400"/>
          </a:p>
        </p:txBody>
      </p:sp>
      <p:sp>
        <p:nvSpPr>
          <p:cNvPr id="4" name="Title 1"/>
          <p:cNvSpPr>
            <a:spLocks noGrp="1"/>
          </p:cNvSpPr>
          <p:nvPr>
            <p:ph type="title"/>
          </p:nvPr>
        </p:nvSpPr>
        <p:spPr/>
        <p:txBody>
          <a:bodyPr/>
          <a:lstStyle/>
          <a:p>
            <a:r>
              <a:rPr lang="en-US"/>
              <a:t>Proof by Contradiction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7"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p:stCondLst>
                              <p:cond delay="0"/>
                            </p:stCondLst>
                            <p:childTnLst>
                              <p:par>
                                <p:cTn id="13" presetID="37" presetClass="entr" presetSubtype="0" dur="50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anim calcmode="lin" valueType="num">
                                      <p:cBhvr>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p:stCondLst>
                              <p:cond delay="0"/>
                            </p:stCondLst>
                            <p:childTnLst>
                              <p:par>
                                <p:cTn id="21" presetID="37" presetClass="entr" presetSubtype="0" dur="50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37" presetClass="entr" presetSubtype="0" dur="50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p:stCondLst>
                              <p:cond delay="0"/>
                            </p:stCondLst>
                            <p:childTnLst>
                              <p:par>
                                <p:cTn id="37" presetID="37" presetClass="entr" presetSubtype="0" dur="50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anim calcmode="lin" valueType="num">
                                      <p:cBhvr>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4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2" dur="50" accel="100000" fill="hold">
                                          <p:stCondLst>
                                            <p:cond delay="45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p:stCondLst>
                              <p:cond delay="0"/>
                            </p:stCondLst>
                            <p:childTnLst>
                              <p:par>
                                <p:cTn id="45" presetID="37" presetClass="entr" presetSubtype="0" dur="50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anim calcmode="lin" valueType="num">
                                      <p:cBhvr>
                                        <p:cTn id="4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4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p:stCondLst>
                              <p:cond delay="0"/>
                            </p:stCondLst>
                            <p:childTnLst>
                              <p:par>
                                <p:cTn id="53" presetID="37" presetClass="entr" presetSubtype="0" dur="50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anim calcmode="lin" valueType="num">
                                      <p:cBhvr>
                                        <p:cTn id="5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45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37" presetClass="entr" presetSubtype="0" dur="50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500"/>
                                        <p:tgtEl>
                                          <p:spTgt spid="3">
                                            <p:txEl>
                                              <p:pRg st="7" end="7"/>
                                            </p:txEl>
                                          </p:spTgt>
                                        </p:tgtEl>
                                      </p:cBhvr>
                                    </p:animEffect>
                                    <p:anim calcmode="lin" valueType="num">
                                      <p:cBhvr>
                                        <p:cTn id="6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45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66" dur="50" accel="100000" fill="hold">
                                          <p:stCondLst>
                                            <p:cond delay="45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67" fill="hold" nodeType="clickPar">
                      <p:stCondLst>
                        <p:cond delay="indefinite"/>
                      </p:stCondLst>
                      <p:childTnLst>
                        <p:par>
                          <p:cTn id="68" fill="hold">
                            <p:stCondLst>
                              <p:cond delay="0"/>
                            </p:stCondLst>
                            <p:childTnLst>
                              <p:par>
                                <p:cTn id="69" presetID="37" presetClass="entr" presetSubtype="0" dur="50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anim calcmode="lin" valueType="num">
                                      <p:cBhvr>
                                        <p:cTn id="7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3" dur="45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74" dur="50" accel="100000" fill="hold">
                                          <p:stCondLst>
                                            <p:cond delay="450"/>
                                          </p:stCondLst>
                                        </p:cTn>
                                        <p:tgtEl>
                                          <p:spTgt spid="3">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75" fill="hold" nodeType="clickPar">
                      <p:stCondLst>
                        <p:cond delay="indefinite"/>
                      </p:stCondLst>
                      <p:childTnLst>
                        <p:par>
                          <p:cTn id="76" fill="hold">
                            <p:stCondLst>
                              <p:cond delay="0"/>
                            </p:stCondLst>
                            <p:childTnLst>
                              <p:par>
                                <p:cTn id="77" presetID="37" presetClass="entr" presetSubtype="0" dur="500" fill="hold"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Effect transition="in" filter="fade">
                                      <p:cBhvr>
                                        <p:cTn id="79" dur="500"/>
                                        <p:tgtEl>
                                          <p:spTgt spid="3">
                                            <p:txEl>
                                              <p:pRg st="9" end="9"/>
                                            </p:txEl>
                                          </p:spTgt>
                                        </p:tgtEl>
                                      </p:cBhvr>
                                    </p:animEffect>
                                    <p:anim calcmode="lin" valueType="num">
                                      <p:cBhvr>
                                        <p:cTn id="8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1" dur="45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82" dur="50" accel="100000" fill="hold">
                                          <p:stCondLst>
                                            <p:cond delay="450"/>
                                          </p:stCondLst>
                                        </p:cTn>
                                        <p:tgtEl>
                                          <p:spTgt spid="3">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Activity</a:t>
            </a:r>
          </a:p>
        </p:txBody>
      </p:sp>
      <p:sp>
        <p:nvSpPr>
          <p:cNvPr id="3" name="Content Placeholder 2"/>
          <p:cNvSpPr>
            <a:spLocks noGrp="1"/>
          </p:cNvSpPr>
          <p:nvPr>
            <p:ph idx="1"/>
          </p:nvPr>
        </p:nvSpPr>
        <p:spPr/>
        <p:txBody>
          <a:bodyPr/>
          <a:lstStyle/>
          <a:p>
            <a:pPr marL="457200" indent="-457200" algn="just">
              <a:buFont typeface="+mj-lt"/>
              <a:buAutoNum type="arabicPeriod"/>
            </a:pPr>
            <a:r>
              <a:rPr lang="en-US" sz="2400"/>
              <a:t>Prove that if m+n and n+p are even integers, where m, n and p are integers, then m+p is even. What kind of proof did you use?</a:t>
            </a:r>
          </a:p>
          <a:p>
            <a:pPr marL="457200" indent="-457200" algn="just">
              <a:buFont typeface="+mj-lt"/>
              <a:buAutoNum type="arabicPeriod"/>
            </a:pPr>
            <a:r>
              <a:rPr lang="en-US" sz="2400"/>
              <a:t>Prove that if n is an integer and 3n+2 is even, then n is even using</a:t>
            </a:r>
          </a:p>
          <a:p>
            <a:pPr marL="857250" lvl="1" indent="-457200" algn="just">
              <a:buFont typeface="+mj-lt"/>
              <a:buAutoNum type="alphaLcParenR"/>
            </a:pPr>
            <a:r>
              <a:rPr lang="en-US" sz="2000"/>
              <a:t>A proof by contraposition.</a:t>
            </a:r>
          </a:p>
          <a:p>
            <a:pPr marL="857250" lvl="1" indent="-457200" algn="just">
              <a:buFont typeface="+mj-lt"/>
              <a:buAutoNum type="alphaLcParenR"/>
            </a:pPr>
            <a:r>
              <a:rPr lang="en-US" sz="2000"/>
              <a:t>A proof by contradiction.</a:t>
            </a:r>
          </a:p>
          <a:p>
            <a:pPr marL="857250" lvl="1" indent="-457200" algn="just">
              <a:buNone/>
            </a:pPr>
            <a:endParaRPr lang="en-US" sz="2000"/>
          </a:p>
          <a:p>
            <a:pPr marL="457200" indent="-457200" algn="just">
              <a:buFont typeface="+mj-lt"/>
              <a:buAutoNum type="arabicPeriod"/>
            </a:pPr>
            <a:r>
              <a:rPr lang="en-US" sz="2400"/>
              <a:t>Show that at least 3 of any 25 days chosen must fall in the same month of the year.</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63" name="Shape 163"/>
        <p:cNvGrpSpPr/>
        <p:nvPr/>
      </p:nvGrpSpPr>
      <p:grpSpPr>
        <a:xfrm>
          <a:off x="0" y="0"/>
          <a:ext cx="0" cy="0"/>
        </a:xfrm>
      </p:grpSpPr>
      <p:sp>
        <p:nvSpPr>
          <p:cNvPr id="164" name="Google Shape;164;p13"/>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Truth Tables</a:t>
            </a:r>
            <a:endParaRPr/>
          </a:p>
        </p:txBody>
      </p:sp>
      <p:sp>
        <p:nvSpPr>
          <p:cNvPr id="165" name="Google Shape;165;p1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What is a truth table?</a:t>
            </a:r>
            <a:endParaRPr/>
          </a:p>
          <a:p>
            <a:pPr marL="742950" lvl="1" indent="-28575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 truth table shows how a proposition’s output responds to various combinations of the inputs.</a:t>
            </a:r>
            <a:endParaRPr/>
          </a:p>
          <a:p>
            <a:pPr marL="342900" lvl="0" indent="-342900" algn="just" rtl="0">
              <a:spcBef>
                <a:spcPts val="480"/>
              </a:spcBef>
              <a:spcAft>
                <a:spcPct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Truth table for negation operator</a:t>
            </a:r>
            <a:endParaRPr/>
          </a:p>
          <a:p>
            <a:pPr marL="742950" lvl="1" indent="-13335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742950" lvl="1" indent="-13335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742950" lvl="1" indent="-13335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742950" lvl="1" indent="-13335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If </a:t>
            </a:r>
            <a:r>
              <a:rPr lang="en-US" sz="2400" i="1">
                <a:solidFill>
                  <a:srgbClr val="000000"/>
                </a:solidFill>
                <a:latin typeface="Times New Roman"/>
                <a:ea typeface="Times New Roman"/>
                <a:cs typeface="Times New Roman"/>
                <a:sym typeface="Times New Roman"/>
              </a:rPr>
              <a:t>n</a:t>
            </a:r>
            <a:r>
              <a:rPr lang="en-US" sz="2400">
                <a:solidFill>
                  <a:srgbClr val="000000"/>
                </a:solidFill>
                <a:latin typeface="Times New Roman"/>
                <a:ea typeface="Times New Roman"/>
                <a:cs typeface="Times New Roman"/>
                <a:sym typeface="Times New Roman"/>
              </a:rPr>
              <a:t> are the number of propositions in the compound proposition then, number of rows in the truth table = 2</a:t>
            </a:r>
            <a:r>
              <a:rPr lang="en-US" sz="2400" baseline="30000">
                <a:solidFill>
                  <a:srgbClr val="000000"/>
                </a:solidFill>
                <a:latin typeface="Times New Roman"/>
                <a:ea typeface="Times New Roman"/>
                <a:cs typeface="Times New Roman"/>
                <a:sym typeface="Times New Roman"/>
              </a:rPr>
              <a:t>n</a:t>
            </a:r>
            <a:endParaRPr/>
          </a:p>
          <a:p>
            <a:pPr marL="742950" lvl="1" indent="-13335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graphicFrame>
        <p:nvGraphicFramePr>
          <p:cNvPr id="166" name="Google Shape;166;p13"/>
          <p:cNvGraphicFramePr>
            <a:graphicFrameLocks noGrp="1"/>
          </p:cNvGraphicFramePr>
          <p:nvPr/>
        </p:nvGraphicFramePr>
        <p:xfrm>
          <a:off x="2819400" y="3657600"/>
          <a:ext cx="3000000" cy="3000000"/>
        </p:xfrm>
        <a:graphic>
          <a:graphicData uri="http://schemas.openxmlformats.org/drawingml/2006/table">
            <a:tbl>
              <a:tblPr firstRow="1" bandRow="1">
                <a:noFill/>
                <a:tableStyleId>{D85837CD-F155-4284-8514-ED61AF1A7265}</a:tableStyleId>
              </a:tblPr>
              <a:tblGrid>
                <a:gridCol w="1447800"/>
                <a:gridCol w="1447800"/>
              </a:tblGrid>
              <a:tr h="370850">
                <a:tc>
                  <a:txBody>
                    <a:bodyPr vert="horz" wrap="square"/>
                    <a:lstStyle/>
                    <a:p>
                      <a:pPr marL="0" marR="0" lvl="0" indent="0" algn="ctr" rtl="0">
                        <a:spcBef>
                          <a:spcPct val="0"/>
                        </a:spcBef>
                        <a:spcAft>
                          <a:spcPct val="0"/>
                        </a:spcAft>
                        <a:buNone/>
                      </a:pPr>
                      <a:r>
                        <a:rPr lang="en-US" sz="1800" u="none" strike="noStrike" cap="none">
                          <a:solidFill>
                            <a:schemeClr val="dk1"/>
                          </a:solidFill>
                          <a:latin typeface="Times New Roman"/>
                          <a:ea typeface="Times New Roman"/>
                          <a:cs typeface="Times New Roman"/>
                          <a:sym typeface="Times New Roman"/>
                        </a:rPr>
                        <a:t>p</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800" u="none" strike="noStrike" cap="none">
                          <a:solidFill>
                            <a:schemeClr val="dk1"/>
                          </a:solidFill>
                          <a:latin typeface="Times New Roman"/>
                          <a:ea typeface="Times New Roman"/>
                          <a:cs typeface="Times New Roman"/>
                          <a:sym typeface="Times New Roman"/>
                        </a:rPr>
                        <a:t>¬p</a:t>
                      </a:r>
                      <a:endParaRPr/>
                    </a:p>
                  </a:txBody>
                  <a:tcPr marL="91450" marR="91450" marT="45725" marB="45725"/>
                </a:tc>
              </a:tr>
              <a:tr h="370850">
                <a:tc>
                  <a:txBody>
                    <a:bodyPr vert="horz" wrap="square"/>
                    <a:lstStyle/>
                    <a:p>
                      <a:pPr marL="0" marR="0" lvl="0" indent="0" algn="ctr" rtl="0">
                        <a:spcBef>
                          <a:spcPct val="0"/>
                        </a:spcBef>
                        <a:spcAft>
                          <a:spcPct val="0"/>
                        </a:spcAft>
                        <a:buNone/>
                      </a:pPr>
                      <a:r>
                        <a:rPr lang="en-US" sz="1800" u="none" strike="noStrike" cap="none">
                          <a:solidFill>
                            <a:schemeClr val="dk1"/>
                          </a:solidFill>
                          <a:latin typeface="Times New Roman"/>
                          <a:ea typeface="Times New Roman"/>
                          <a:cs typeface="Times New Roman"/>
                          <a:sym typeface="Times New Roman"/>
                        </a:rPr>
                        <a:t>T</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800" u="none" strike="noStrike" cap="none">
                          <a:solidFill>
                            <a:schemeClr val="dk1"/>
                          </a:solidFill>
                          <a:latin typeface="Times New Roman"/>
                          <a:ea typeface="Times New Roman"/>
                          <a:cs typeface="Times New Roman"/>
                          <a:sym typeface="Times New Roman"/>
                        </a:rPr>
                        <a:t>F</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r>
              <a:tr h="370850">
                <a:tc>
                  <a:txBody>
                    <a:bodyPr vert="horz" wrap="square"/>
                    <a:lstStyle/>
                    <a:p>
                      <a:pPr marL="0" marR="0" lvl="0" indent="0" algn="ctr" rtl="0">
                        <a:spcBef>
                          <a:spcPct val="0"/>
                        </a:spcBef>
                        <a:spcAft>
                          <a:spcPct val="0"/>
                        </a:spcAft>
                        <a:buNone/>
                      </a:pPr>
                      <a:r>
                        <a:rPr lang="en-US" sz="1800" u="none" strike="noStrike" cap="none">
                          <a:solidFill>
                            <a:schemeClr val="dk1"/>
                          </a:solidFill>
                          <a:latin typeface="Times New Roman"/>
                          <a:ea typeface="Times New Roman"/>
                          <a:cs typeface="Times New Roman"/>
                          <a:sym typeface="Times New Roman"/>
                        </a:rPr>
                        <a:t>F</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800" u="none" strike="noStrike" cap="none">
                          <a:solidFill>
                            <a:schemeClr val="dk1"/>
                          </a:solidFill>
                          <a:latin typeface="Times New Roman"/>
                          <a:ea typeface="Times New Roman"/>
                          <a:cs typeface="Times New Roman"/>
                          <a:sym typeface="Times New Roman"/>
                        </a:rPr>
                        <a:t>T</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ransition/>
  <p:timing/>
</p:sld>
</file>

<file path=ppt/slides/slide1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Rectangle 3"/>
          <p:cNvSpPr/>
          <p:nvPr/>
        </p:nvSpPr>
        <p:spPr>
          <a:xfrm rot="20954208">
            <a:off x="1633128" y="2967335"/>
            <a:ext cx="605807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lgn="ctr"/>
            <a:r>
              <a:rPr lang="en-US" sz="5400" b="1" cap="none" spc="0">
                <a:ln w="11430"/>
                <a:solidFill>
                  <a:srgbClr val="C00000"/>
                </a:solidFill>
                <a:effectLst>
                  <a:outerShdw blurRad="50800" dist="39000" dir="5460000" algn="tl">
                    <a:srgbClr val="000000">
                      <a:alpha val="38000"/>
                    </a:srgbClr>
                  </a:outerShdw>
                </a:effectLst>
              </a:rPr>
              <a:t>End of Chapter 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5" presetClass="entr" presetSubtype="0" dur="1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70" name="Shape 170"/>
        <p:cNvGrpSpPr/>
        <p:nvPr/>
      </p:nvGrpSpPr>
      <p:grpSpPr>
        <a:xfrm>
          <a:off x="0" y="0"/>
          <a:ext cx="0" cy="0"/>
        </a:xfrm>
      </p:grpSpPr>
      <p:sp>
        <p:nvSpPr>
          <p:cNvPr id="171" name="Google Shape;171;p14"/>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Conjunction Operator </a:t>
            </a:r>
            <a:endParaRPr/>
          </a:p>
        </p:txBody>
      </p:sp>
      <p:sp>
        <p:nvSpPr>
          <p:cNvPr id="172" name="Google Shape;172;p1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Let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q </a:t>
            </a:r>
            <a:r>
              <a:rPr lang="en-US" sz="2400">
                <a:latin typeface="Times New Roman"/>
                <a:ea typeface="Times New Roman"/>
                <a:cs typeface="Times New Roman"/>
                <a:sym typeface="Times New Roman"/>
              </a:rPr>
              <a:t>be propositions. The </a:t>
            </a:r>
            <a:r>
              <a:rPr lang="en-US" sz="2400" i="1">
                <a:latin typeface="Times New Roman"/>
                <a:ea typeface="Times New Roman"/>
                <a:cs typeface="Times New Roman"/>
                <a:sym typeface="Times New Roman"/>
              </a:rPr>
              <a:t>conjunction </a:t>
            </a:r>
            <a:r>
              <a:rPr lang="en-US" sz="2400">
                <a:latin typeface="Times New Roman"/>
                <a:ea typeface="Times New Roman"/>
                <a:cs typeface="Times New Roman"/>
                <a:sym typeface="Times New Roman"/>
              </a:rPr>
              <a:t>of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q</a:t>
            </a:r>
            <a:r>
              <a:rPr lang="en-US" sz="2400">
                <a:latin typeface="Times New Roman"/>
                <a:ea typeface="Times New Roman"/>
                <a:cs typeface="Times New Roman"/>
                <a:sym typeface="Times New Roman"/>
              </a:rPr>
              <a:t>, denoted by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q</a:t>
            </a:r>
            <a:r>
              <a:rPr lang="en-US" sz="2400">
                <a:latin typeface="Times New Roman"/>
                <a:ea typeface="Times New Roman"/>
                <a:cs typeface="Times New Roman"/>
                <a:sym typeface="Times New Roman"/>
              </a:rPr>
              <a:t>, is the proposition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q</a:t>
            </a:r>
            <a:r>
              <a:rPr lang="en-US" sz="2400">
                <a:latin typeface="Times New Roman"/>
                <a:ea typeface="Times New Roman"/>
                <a:cs typeface="Times New Roman"/>
                <a:sym typeface="Times New Roman"/>
              </a:rPr>
              <a:t>.” </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conjunction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q </a:t>
            </a:r>
            <a:r>
              <a:rPr lang="en-US" sz="2400">
                <a:latin typeface="Times New Roman"/>
                <a:ea typeface="Times New Roman"/>
                <a:cs typeface="Times New Roman"/>
                <a:sym typeface="Times New Roman"/>
              </a:rPr>
              <a:t>is true when both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q </a:t>
            </a:r>
            <a:r>
              <a:rPr lang="en-US" sz="2400">
                <a:latin typeface="Times New Roman"/>
                <a:ea typeface="Times New Roman"/>
                <a:cs typeface="Times New Roman"/>
                <a:sym typeface="Times New Roman"/>
              </a:rPr>
              <a:t>are true and is false otherwise.</a:t>
            </a:r>
            <a:endParaRPr/>
          </a:p>
          <a:p>
            <a:pPr marL="355600" lvl="1" indent="-342900" algn="just" rtl="0">
              <a:spcBef>
                <a:spcPts val="480"/>
              </a:spcBef>
              <a:spcAft>
                <a:spcPct val="0"/>
              </a:spcAft>
              <a:buClr>
                <a:schemeClr val="dk1"/>
              </a:buClr>
              <a:buSzPts val="2400"/>
              <a:buFont typeface="Arial"/>
              <a:buChar char="•"/>
            </a:pPr>
            <a:r>
              <a:rPr lang="en-US" sz="2400">
                <a:latin typeface="Times New Roman"/>
                <a:ea typeface="Times New Roman"/>
                <a:cs typeface="Times New Roman"/>
                <a:sym typeface="Times New Roman"/>
              </a:rPr>
              <a:t>Example: </a:t>
            </a:r>
            <a:endParaRPr/>
          </a:p>
          <a:p>
            <a:pPr marL="755650" lvl="2" indent="-342900" algn="just" rtl="0">
              <a:spcBef>
                <a:spcPts val="360"/>
              </a:spcBef>
              <a:spcAft>
                <a:spcPct val="0"/>
              </a:spcAft>
              <a:buClr>
                <a:schemeClr val="dk1"/>
              </a:buClr>
              <a:buSzPts val="1800"/>
              <a:buFont typeface="Arial"/>
              <a:buChar char="•"/>
            </a:pPr>
            <a:r>
              <a:rPr lang="en-US" sz="1800">
                <a:latin typeface="Times New Roman"/>
                <a:ea typeface="Times New Roman"/>
                <a:cs typeface="Times New Roman"/>
                <a:sym typeface="Times New Roman"/>
              </a:rPr>
              <a:t>p: </a:t>
            </a:r>
            <a:r>
              <a:rPr lang="en-US" sz="1800">
                <a:solidFill>
                  <a:srgbClr val="000000"/>
                </a:solidFill>
                <a:latin typeface="Times New Roman"/>
                <a:ea typeface="Times New Roman"/>
                <a:cs typeface="Times New Roman"/>
                <a:sym typeface="Times New Roman"/>
              </a:rPr>
              <a:t>Hubli Dharwad are twin cities , </a:t>
            </a:r>
            <a:endParaRPr/>
          </a:p>
          <a:p>
            <a:pPr marL="755650" lvl="2" indent="-342900" algn="just" rtl="0">
              <a:spcBef>
                <a:spcPts val="360"/>
              </a:spcBef>
              <a:spcAft>
                <a:spcPct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q: Bangalore is the capital of Maharashtra State.</a:t>
            </a:r>
            <a:endParaRPr/>
          </a:p>
          <a:p>
            <a:pPr marL="412750" lvl="2" indent="0" algn="just" rtl="0">
              <a:spcBef>
                <a:spcPts val="360"/>
              </a:spcBef>
              <a:spcAft>
                <a:spcPct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    </a:t>
            </a:r>
            <a:endParaRPr/>
          </a:p>
          <a:p>
            <a:pPr marL="412750" lvl="2" indent="0" algn="just" rtl="0">
              <a:spcBef>
                <a:spcPts val="360"/>
              </a:spcBef>
              <a:spcAft>
                <a:spcPct val="0"/>
              </a:spcAft>
              <a:buClr>
                <a:schemeClr val="dk1"/>
              </a:buClr>
              <a:buSzPts val="1800"/>
              <a:buFont typeface="Arial"/>
              <a:buNone/>
            </a:pPr>
            <a:endParaRPr sz="1800">
              <a:solidFill>
                <a:srgbClr val="000000"/>
              </a:solidFill>
              <a:latin typeface="Times New Roman"/>
              <a:ea typeface="Times New Roman"/>
              <a:cs typeface="Times New Roman"/>
              <a:sym typeface="Times New Roman"/>
            </a:endParaRPr>
          </a:p>
          <a:p>
            <a:pPr marL="412750" lvl="2" indent="0" algn="just" rtl="0">
              <a:spcBef>
                <a:spcPts val="360"/>
              </a:spcBef>
              <a:spcAft>
                <a:spcPct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 p ∧ q: Hubli Dharwad are twin cities and Bangalore is the capital of Maharashtra State.</a:t>
            </a:r>
            <a:endParaRPr sz="1800">
              <a:solidFill>
                <a:srgbClr val="000000"/>
              </a:solidFill>
              <a:latin typeface="Times New Roman"/>
              <a:ea typeface="Times New Roman"/>
              <a:cs typeface="Times New Roman"/>
              <a:sym typeface="Times New Roman"/>
            </a:endParaRPr>
          </a:p>
          <a:p>
            <a:pPr marL="412750" lvl="2" indent="0" algn="just" rtl="0">
              <a:spcBef>
                <a:spcPts val="400"/>
              </a:spcBef>
              <a:spcAft>
                <a:spcPct val="0"/>
              </a:spcAft>
              <a:buClr>
                <a:srgbClr val="000000"/>
              </a:buClr>
              <a:buSzPts val="2000"/>
              <a:buFont typeface="Times New Roman"/>
              <a:buNone/>
            </a:pPr>
            <a:r>
              <a:rPr lang="en-US" sz="2000">
                <a:solidFill>
                  <a:srgbClr val="000000"/>
                </a:solidFill>
                <a:latin typeface="Times New Roman"/>
                <a:ea typeface="Times New Roman"/>
                <a:cs typeface="Times New Roman"/>
                <a:sym typeface="Times New Roman"/>
              </a:rPr>
              <a:t>Truth value?</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graphicFrame>
        <p:nvGraphicFramePr>
          <p:cNvPr id="173" name="Google Shape;173;p14"/>
          <p:cNvGraphicFramePr>
            <a:graphicFrameLocks noGrp="1"/>
          </p:cNvGraphicFramePr>
          <p:nvPr/>
        </p:nvGraphicFramePr>
        <p:xfrm>
          <a:off x="6019800" y="3124200"/>
          <a:ext cx="3000000" cy="3000000"/>
        </p:xfrm>
        <a:graphic>
          <a:graphicData uri="http://schemas.openxmlformats.org/drawingml/2006/table">
            <a:tbl>
              <a:tblPr firstRow="1" bandRow="1">
                <a:noFill/>
                <a:tableStyleId>{D85837CD-F155-4284-8514-ED61AF1A7265}</a:tableStyleId>
              </a:tblPr>
              <a:tblGrid>
                <a:gridCol w="513350"/>
                <a:gridCol w="556125"/>
                <a:gridCol w="1368925"/>
              </a:tblGrid>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p</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q</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p ∧ q</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a:p>
                  </a:txBody>
                  <a:tcPr marL="91450" marR="91450" marT="45725" marB="45725"/>
                </a:tc>
              </a:tr>
            </a:tbl>
          </a:graphicData>
        </a:graphic>
      </p:graphicFrame>
      <p:sp>
        <p:nvSpPr>
          <p:cNvPr id="174" name="Google Shape;174;p14"/>
          <p:cNvSpPr txBox="1"/>
          <p:nvPr/>
        </p:nvSpPr>
        <p:spPr>
          <a:xfrm>
            <a:off x="2787069" y="5898946"/>
            <a:ext cx="6204531" cy="369332"/>
          </a:xfrm>
          <a:prstGeom prst="rect">
            <a:avLst/>
          </a:prstGeom>
          <a:solidFill>
            <a:srgbClr val="FF4B6D"/>
          </a:solid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1800">
                <a:solidFill>
                  <a:schemeClr val="dk1"/>
                </a:solidFill>
                <a:latin typeface="Comic Sans MS"/>
                <a:ea typeface="Comic Sans MS"/>
                <a:cs typeface="Comic Sans MS"/>
                <a:sym typeface="Comic Sans MS"/>
              </a:rPr>
              <a:t>Remember: “∧” points up like an “A”, and it means “∧ND”</a:t>
            </a:r>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78" name="Shape 178"/>
        <p:cNvGrpSpPr/>
        <p:nvPr/>
      </p:nvGrpSpPr>
      <p:grpSpPr>
        <a:xfrm>
          <a:off x="0" y="0"/>
          <a:ext cx="0" cy="0"/>
        </a:xfrm>
      </p:grpSpPr>
      <p:sp>
        <p:nvSpPr>
          <p:cNvPr id="179" name="Google Shape;179;p15"/>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Disjunction Operator </a:t>
            </a:r>
            <a:endParaRPr/>
          </a:p>
        </p:txBody>
      </p:sp>
      <p:sp>
        <p:nvSpPr>
          <p:cNvPr id="180" name="Google Shape;180;p15"/>
          <p:cNvSpPr txBox="1"/>
          <p:nvPr>
            <p:ph type="body" idx="1"/>
          </p:nvPr>
        </p:nvSpPr>
        <p:spPr>
          <a:xfrm>
            <a:off x="457200" y="1600200"/>
            <a:ext cx="8229600" cy="47244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Let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q </a:t>
            </a:r>
            <a:r>
              <a:rPr lang="en-US" sz="2400">
                <a:latin typeface="Times New Roman"/>
                <a:ea typeface="Times New Roman"/>
                <a:cs typeface="Times New Roman"/>
                <a:sym typeface="Times New Roman"/>
              </a:rPr>
              <a:t>be propositions. The disjunction</a:t>
            </a:r>
            <a:r>
              <a:rPr lang="en-US" sz="2400"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of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q</a:t>
            </a:r>
            <a:r>
              <a:rPr lang="en-US" sz="2400">
                <a:latin typeface="Times New Roman"/>
                <a:ea typeface="Times New Roman"/>
                <a:cs typeface="Times New Roman"/>
                <a:sym typeface="Times New Roman"/>
              </a:rPr>
              <a:t>, denoted by </a:t>
            </a:r>
            <a:r>
              <a:rPr lang="en-US" sz="2400" i="1">
                <a:latin typeface="Times New Roman"/>
                <a:ea typeface="Times New Roman"/>
                <a:cs typeface="Times New Roman"/>
                <a:sym typeface="Times New Roman"/>
              </a:rPr>
              <a:t>p </a:t>
            </a:r>
            <a:r>
              <a:rPr lang="en-US" sz="2400" b="1">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q</a:t>
            </a:r>
            <a:r>
              <a:rPr lang="en-US" sz="2400">
                <a:latin typeface="Times New Roman"/>
                <a:ea typeface="Times New Roman"/>
                <a:cs typeface="Times New Roman"/>
                <a:sym typeface="Times New Roman"/>
              </a:rPr>
              <a:t>, is the proposition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or </a:t>
            </a:r>
            <a:r>
              <a:rPr lang="en-US" sz="2400" i="1">
                <a:latin typeface="Times New Roman"/>
                <a:ea typeface="Times New Roman"/>
                <a:cs typeface="Times New Roman"/>
                <a:sym typeface="Times New Roman"/>
              </a:rPr>
              <a:t>q</a:t>
            </a:r>
            <a:r>
              <a:rPr lang="en-US" sz="2400">
                <a:latin typeface="Times New Roman"/>
                <a:ea typeface="Times New Roman"/>
                <a:cs typeface="Times New Roman"/>
                <a:sym typeface="Times New Roman"/>
              </a:rPr>
              <a:t>.” It is also called inclusive or.</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disjunction </a:t>
            </a:r>
            <a:r>
              <a:rPr lang="en-US" sz="2400" i="1">
                <a:latin typeface="Times New Roman"/>
                <a:ea typeface="Times New Roman"/>
                <a:cs typeface="Times New Roman"/>
                <a:sym typeface="Times New Roman"/>
              </a:rPr>
              <a:t>p </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q </a:t>
            </a:r>
            <a:r>
              <a:rPr lang="en-US" sz="2400">
                <a:latin typeface="Times New Roman"/>
                <a:ea typeface="Times New Roman"/>
                <a:cs typeface="Times New Roman"/>
                <a:sym typeface="Times New Roman"/>
              </a:rPr>
              <a:t>is false when both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q </a:t>
            </a:r>
            <a:r>
              <a:rPr lang="en-US" sz="2400">
                <a:latin typeface="Times New Roman"/>
                <a:ea typeface="Times New Roman"/>
                <a:cs typeface="Times New Roman"/>
                <a:sym typeface="Times New Roman"/>
              </a:rPr>
              <a:t>are false and is true otherwise.</a:t>
            </a:r>
            <a:endParaRPr/>
          </a:p>
          <a:p>
            <a:pPr marL="355600" lvl="1" indent="-342900" algn="just" rtl="0">
              <a:spcBef>
                <a:spcPts val="480"/>
              </a:spcBef>
              <a:spcAft>
                <a:spcPct val="0"/>
              </a:spcAft>
              <a:buClr>
                <a:schemeClr val="dk1"/>
              </a:buClr>
              <a:buSzPts val="2400"/>
              <a:buFont typeface="Arial"/>
              <a:buChar char="•"/>
            </a:pPr>
            <a:r>
              <a:rPr lang="en-US" sz="2400">
                <a:latin typeface="Times New Roman"/>
                <a:ea typeface="Times New Roman"/>
                <a:cs typeface="Times New Roman"/>
                <a:sym typeface="Times New Roman"/>
              </a:rPr>
              <a:t>Example: </a:t>
            </a:r>
            <a:endParaRPr/>
          </a:p>
          <a:p>
            <a:pPr marL="755650" lvl="2" indent="-342900" algn="just" rtl="0">
              <a:spcBef>
                <a:spcPts val="360"/>
              </a:spcBef>
              <a:spcAft>
                <a:spcPct val="0"/>
              </a:spcAft>
              <a:buClr>
                <a:schemeClr val="dk1"/>
              </a:buClr>
              <a:buSzPts val="1800"/>
              <a:buFont typeface="Arial"/>
              <a:buChar char="•"/>
            </a:pPr>
            <a:r>
              <a:rPr lang="en-US" sz="1800">
                <a:latin typeface="Times New Roman"/>
                <a:ea typeface="Times New Roman"/>
                <a:cs typeface="Times New Roman"/>
                <a:sym typeface="Times New Roman"/>
              </a:rPr>
              <a:t>p: </a:t>
            </a:r>
            <a:r>
              <a:rPr lang="en-US" sz="1800">
                <a:solidFill>
                  <a:srgbClr val="000000"/>
                </a:solidFill>
                <a:latin typeface="Times New Roman"/>
                <a:ea typeface="Times New Roman"/>
                <a:cs typeface="Times New Roman"/>
                <a:sym typeface="Times New Roman"/>
              </a:rPr>
              <a:t>Hubli Dharwad are twin cities , </a:t>
            </a:r>
            <a:endParaRPr/>
          </a:p>
          <a:p>
            <a:pPr marL="755650" lvl="2" indent="-342900" algn="just" rtl="0">
              <a:spcBef>
                <a:spcPts val="360"/>
              </a:spcBef>
              <a:spcAft>
                <a:spcPct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q: Bangalore is the capital of Maharashtra State.</a:t>
            </a:r>
            <a:endParaRPr/>
          </a:p>
          <a:p>
            <a:pPr marL="412750" lvl="2" indent="0" algn="just" rtl="0">
              <a:spcBef>
                <a:spcPts val="360"/>
              </a:spcBef>
              <a:spcAft>
                <a:spcPct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    </a:t>
            </a:r>
            <a:endParaRPr/>
          </a:p>
          <a:p>
            <a:pPr marL="412750" lvl="2" indent="0" algn="just" rtl="0">
              <a:spcBef>
                <a:spcPts val="360"/>
              </a:spcBef>
              <a:spcAft>
                <a:spcPct val="0"/>
              </a:spcAft>
              <a:buClr>
                <a:schemeClr val="dk1"/>
              </a:buClr>
              <a:buSzPts val="1800"/>
              <a:buFont typeface="Arial"/>
              <a:buNone/>
            </a:pPr>
            <a:endParaRPr sz="1800">
              <a:solidFill>
                <a:srgbClr val="000000"/>
              </a:solidFill>
              <a:latin typeface="Times New Roman"/>
              <a:ea typeface="Times New Roman"/>
              <a:cs typeface="Times New Roman"/>
              <a:sym typeface="Times New Roman"/>
            </a:endParaRPr>
          </a:p>
          <a:p>
            <a:pPr marL="412750" lvl="2" indent="0" algn="just" rtl="0">
              <a:spcBef>
                <a:spcPts val="360"/>
              </a:spcBef>
              <a:spcAft>
                <a:spcPct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 p</a:t>
            </a:r>
            <a:r>
              <a:rPr lang="en-US" sz="1800" i="1">
                <a:latin typeface="Times New Roman"/>
                <a:ea typeface="Times New Roman"/>
                <a:cs typeface="Times New Roman"/>
                <a:sym typeface="Times New Roman"/>
              </a:rPr>
              <a:t> </a:t>
            </a:r>
            <a:r>
              <a:rPr lang="en-US" sz="1800" b="1">
                <a:latin typeface="Times New Roman"/>
                <a:ea typeface="Times New Roman"/>
                <a:cs typeface="Times New Roman"/>
                <a:sym typeface="Times New Roman"/>
              </a:rPr>
              <a:t>∨</a:t>
            </a:r>
            <a:r>
              <a:rPr lang="en-US" sz="1800" i="1">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q: Hubli Dharwad are twin cities or Bangalore is the capital of Maharashtra State.   </a:t>
            </a:r>
            <a:endParaRPr/>
          </a:p>
          <a:p>
            <a:pPr marL="412750" lvl="2" indent="0" algn="just" rtl="0">
              <a:spcBef>
                <a:spcPts val="400"/>
              </a:spcBef>
              <a:spcAft>
                <a:spcPct val="0"/>
              </a:spcAft>
              <a:buClr>
                <a:schemeClr val="dk1"/>
              </a:buClr>
              <a:buSzPts val="2000"/>
              <a:buFont typeface="Times New Roman"/>
              <a:buNone/>
            </a:pPr>
            <a:r>
              <a:rPr lang="en-US" sz="2000">
                <a:latin typeface="Times New Roman"/>
                <a:ea typeface="Times New Roman"/>
                <a:cs typeface="Times New Roman"/>
                <a:sym typeface="Times New Roman"/>
              </a:rPr>
              <a:t>Truth value?</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graphicFrame>
        <p:nvGraphicFramePr>
          <p:cNvPr id="181" name="Google Shape;181;p15"/>
          <p:cNvGraphicFramePr>
            <a:graphicFrameLocks noGrp="1"/>
          </p:cNvGraphicFramePr>
          <p:nvPr/>
        </p:nvGraphicFramePr>
        <p:xfrm>
          <a:off x="5943600" y="3505200"/>
          <a:ext cx="3000000" cy="3000000"/>
        </p:xfrm>
        <a:graphic>
          <a:graphicData uri="http://schemas.openxmlformats.org/drawingml/2006/table">
            <a:tbl>
              <a:tblPr firstRow="1" bandRow="1">
                <a:noFill/>
                <a:tableStyleId>{D85837CD-F155-4284-8514-ED61AF1A7265}</a:tableStyleId>
              </a:tblPr>
              <a:tblGrid>
                <a:gridCol w="561475"/>
                <a:gridCol w="608275"/>
                <a:gridCol w="1497275"/>
              </a:tblGrid>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p</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q</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p </a:t>
                      </a:r>
                      <a:r>
                        <a:rPr lang="en-US" sz="1600" b="1" u="none" strike="noStrike" cap="none">
                          <a:solidFill>
                            <a:schemeClr val="dk1"/>
                          </a:solidFill>
                          <a:latin typeface="Times New Roman"/>
                          <a:ea typeface="Times New Roman"/>
                          <a:cs typeface="Times New Roman"/>
                          <a:sym typeface="Times New Roman"/>
                        </a:rPr>
                        <a:t>∨</a:t>
                      </a:r>
                      <a:r>
                        <a:rPr lang="en-US" sz="1600" u="none" strike="noStrike" cap="none">
                          <a:solidFill>
                            <a:schemeClr val="dk1"/>
                          </a:solidFill>
                          <a:latin typeface="Times New Roman"/>
                          <a:ea typeface="Times New Roman"/>
                          <a:cs typeface="Times New Roman"/>
                          <a:sym typeface="Times New Roman"/>
                        </a:rPr>
                        <a:t> q</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a:p>
                  </a:txBody>
                  <a:tcPr marL="91450" marR="91450" marT="45725" marB="45725"/>
                </a:tc>
              </a:tr>
            </a:tbl>
          </a:graphicData>
        </a:graphic>
      </p:graphicFrame>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85" name="Shape 185"/>
        <p:cNvGrpSpPr/>
        <p:nvPr/>
      </p:nvGrpSpPr>
      <p:grpSpPr>
        <a:xfrm>
          <a:off x="0" y="0"/>
          <a:ext cx="0" cy="0"/>
        </a:xfrm>
      </p:grpSpPr>
      <p:sp>
        <p:nvSpPr>
          <p:cNvPr id="186" name="Google Shape;186;p16"/>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Exclusive-OR Operator </a:t>
            </a:r>
            <a:endParaRPr/>
          </a:p>
        </p:txBody>
      </p:sp>
      <p:sp>
        <p:nvSpPr>
          <p:cNvPr id="187" name="Google Shape;187;p1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Let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q </a:t>
            </a:r>
            <a:r>
              <a:rPr lang="en-US" sz="2400">
                <a:latin typeface="Times New Roman"/>
                <a:ea typeface="Times New Roman"/>
                <a:cs typeface="Times New Roman"/>
                <a:sym typeface="Times New Roman"/>
              </a:rPr>
              <a:t>be propositions. The </a:t>
            </a:r>
            <a:r>
              <a:rPr lang="en-US" sz="2400" i="1">
                <a:latin typeface="Times New Roman"/>
                <a:ea typeface="Times New Roman"/>
                <a:cs typeface="Times New Roman"/>
                <a:sym typeface="Times New Roman"/>
              </a:rPr>
              <a:t>exclusive or </a:t>
            </a:r>
            <a:r>
              <a:rPr lang="en-US" sz="2400">
                <a:latin typeface="Times New Roman"/>
                <a:ea typeface="Times New Roman"/>
                <a:cs typeface="Times New Roman"/>
                <a:sym typeface="Times New Roman"/>
              </a:rPr>
              <a:t>of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q</a:t>
            </a:r>
            <a:r>
              <a:rPr lang="en-US" sz="2400">
                <a:latin typeface="Times New Roman"/>
                <a:ea typeface="Times New Roman"/>
                <a:cs typeface="Times New Roman"/>
                <a:sym typeface="Times New Roman"/>
              </a:rPr>
              <a:t>, denoted by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q</a:t>
            </a:r>
            <a:r>
              <a:rPr lang="en-US" sz="2400">
                <a:latin typeface="Times New Roman"/>
                <a:ea typeface="Times New Roman"/>
                <a:cs typeface="Times New Roman"/>
                <a:sym typeface="Times New Roman"/>
              </a:rPr>
              <a:t>, is the proposition that is true when exactly one of </a:t>
            </a:r>
            <a:r>
              <a:rPr lang="en-US" sz="2400" i="1">
                <a:latin typeface="Times New Roman"/>
                <a:ea typeface="Times New Roman"/>
                <a:cs typeface="Times New Roman"/>
                <a:sym typeface="Times New Roman"/>
              </a:rPr>
              <a:t>p </a:t>
            </a:r>
            <a:r>
              <a:rPr lang="en-US" sz="2400">
                <a:latin typeface="Times New Roman"/>
                <a:ea typeface="Times New Roman"/>
                <a:cs typeface="Times New Roman"/>
                <a:sym typeface="Times New Roman"/>
              </a:rPr>
              <a:t>and </a:t>
            </a:r>
            <a:r>
              <a:rPr lang="en-US" sz="2400" i="1">
                <a:latin typeface="Times New Roman"/>
                <a:ea typeface="Times New Roman"/>
                <a:cs typeface="Times New Roman"/>
                <a:sym typeface="Times New Roman"/>
              </a:rPr>
              <a:t>q </a:t>
            </a:r>
            <a:r>
              <a:rPr lang="en-US" sz="2400">
                <a:latin typeface="Times New Roman"/>
                <a:ea typeface="Times New Roman"/>
                <a:cs typeface="Times New Roman"/>
                <a:sym typeface="Times New Roman"/>
              </a:rPr>
              <a:t>is true and is false otherwise.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 </a:t>
            </a:r>
            <a:endParaRPr/>
          </a:p>
          <a:p>
            <a:pPr marL="622300" lvl="2" indent="-265113" algn="just" rtl="0">
              <a:spcBef>
                <a:spcPts val="360"/>
              </a:spcBef>
              <a:spcAft>
                <a:spcPct val="0"/>
              </a:spcAft>
              <a:buClr>
                <a:schemeClr val="dk1"/>
              </a:buClr>
              <a:buSzPts val="1800"/>
              <a:buFont typeface="Arial"/>
              <a:buChar char="•"/>
            </a:pPr>
            <a:r>
              <a:rPr lang="en-US" sz="1800">
                <a:latin typeface="Times New Roman"/>
                <a:ea typeface="Times New Roman"/>
                <a:cs typeface="Times New Roman"/>
                <a:sym typeface="Times New Roman"/>
              </a:rPr>
              <a:t>p: </a:t>
            </a:r>
            <a:r>
              <a:rPr lang="en-US" sz="1800">
                <a:solidFill>
                  <a:srgbClr val="000000"/>
                </a:solidFill>
                <a:latin typeface="Times New Roman"/>
                <a:ea typeface="Times New Roman"/>
                <a:cs typeface="Times New Roman"/>
                <a:sym typeface="Times New Roman"/>
              </a:rPr>
              <a:t>Supriya may pursue computer science engineering </a:t>
            </a:r>
            <a:endParaRPr/>
          </a:p>
          <a:p>
            <a:pPr marL="622300" lvl="2" indent="-265113" algn="just" rtl="0">
              <a:spcBef>
                <a:spcPts val="360"/>
              </a:spcBef>
              <a:spcAft>
                <a:spcPct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q: Supriya may pursue civil engineering.</a:t>
            </a:r>
            <a:endParaRPr/>
          </a:p>
          <a:p>
            <a:pPr marL="412750" lvl="2" indent="0" algn="just" rtl="0">
              <a:spcBef>
                <a:spcPts val="360"/>
              </a:spcBef>
              <a:spcAft>
                <a:spcPct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    </a:t>
            </a:r>
            <a:endParaRPr/>
          </a:p>
          <a:p>
            <a:pPr marL="412750" lvl="2" indent="0" algn="just" rtl="0">
              <a:spcBef>
                <a:spcPts val="360"/>
              </a:spcBef>
              <a:spcAft>
                <a:spcPct val="0"/>
              </a:spcAft>
              <a:buClr>
                <a:schemeClr val="dk1"/>
              </a:buClr>
              <a:buSzPts val="1800"/>
              <a:buFont typeface="Arial"/>
              <a:buNone/>
            </a:pPr>
            <a:endParaRPr sz="1800">
              <a:solidFill>
                <a:srgbClr val="000000"/>
              </a:solidFill>
              <a:latin typeface="Times New Roman"/>
              <a:ea typeface="Times New Roman"/>
              <a:cs typeface="Times New Roman"/>
              <a:sym typeface="Times New Roman"/>
            </a:endParaRPr>
          </a:p>
          <a:p>
            <a:pPr marL="412750" lvl="2" indent="0" algn="just" rtl="0">
              <a:spcBef>
                <a:spcPts val="360"/>
              </a:spcBef>
              <a:spcAft>
                <a:spcPct val="0"/>
              </a:spcAft>
              <a:buClr>
                <a:schemeClr val="dk1"/>
              </a:buClr>
              <a:buSzPts val="1800"/>
              <a:buFont typeface="Arial"/>
              <a:buNone/>
            </a:pPr>
            <a:endParaRPr sz="1800">
              <a:solidFill>
                <a:srgbClr val="000000"/>
              </a:solidFill>
              <a:latin typeface="Times New Roman"/>
              <a:ea typeface="Times New Roman"/>
              <a:cs typeface="Times New Roman"/>
              <a:sym typeface="Times New Roman"/>
            </a:endParaRPr>
          </a:p>
          <a:p>
            <a:pPr marL="412750" lvl="2" indent="0" algn="just" rtl="0">
              <a:spcBef>
                <a:spcPts val="360"/>
              </a:spcBef>
              <a:spcAft>
                <a:spcPct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 p </a:t>
            </a:r>
            <a:r>
              <a:rPr lang="en-US" sz="1800">
                <a:latin typeface="Times New Roman"/>
                <a:ea typeface="Times New Roman"/>
                <a:cs typeface="Times New Roman"/>
                <a:sym typeface="Times New Roman"/>
              </a:rPr>
              <a:t>⊕</a:t>
            </a:r>
            <a:r>
              <a:rPr lang="en-US" sz="1800">
                <a:solidFill>
                  <a:srgbClr val="000000"/>
                </a:solidFill>
                <a:latin typeface="Times New Roman"/>
                <a:ea typeface="Times New Roman"/>
                <a:cs typeface="Times New Roman"/>
                <a:sym typeface="Times New Roman"/>
              </a:rPr>
              <a:t> q: Supriya may either pursue computer science engineering or civil engineering. </a:t>
            </a:r>
            <a:endParaRPr/>
          </a:p>
          <a:p>
            <a:pPr marL="412750" lvl="2" indent="0" algn="just" rtl="0">
              <a:spcBef>
                <a:spcPts val="400"/>
              </a:spcBef>
              <a:spcAft>
                <a:spcPct val="0"/>
              </a:spcAft>
              <a:buClr>
                <a:schemeClr val="dk1"/>
              </a:buClr>
              <a:buSzPts val="2000"/>
              <a:buFont typeface="Times New Roman"/>
              <a:buNone/>
            </a:pPr>
            <a:r>
              <a:rPr lang="en-US" sz="2000">
                <a:latin typeface="Times New Roman"/>
                <a:ea typeface="Times New Roman"/>
                <a:cs typeface="Times New Roman"/>
                <a:sym typeface="Times New Roman"/>
              </a:rPr>
              <a:t>Truth value?</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graphicFrame>
        <p:nvGraphicFramePr>
          <p:cNvPr id="188" name="Google Shape;188;p16"/>
          <p:cNvGraphicFramePr>
            <a:graphicFrameLocks noGrp="1"/>
          </p:cNvGraphicFramePr>
          <p:nvPr/>
        </p:nvGraphicFramePr>
        <p:xfrm>
          <a:off x="6172200" y="2819400"/>
          <a:ext cx="3000000" cy="3000000"/>
        </p:xfrm>
        <a:graphic>
          <a:graphicData uri="http://schemas.openxmlformats.org/drawingml/2006/table">
            <a:tbl>
              <a:tblPr firstRow="1" bandRow="1">
                <a:noFill/>
                <a:tableStyleId>{D85837CD-F155-4284-8514-ED61AF1A7265}</a:tableStyleId>
              </a:tblPr>
              <a:tblGrid>
                <a:gridCol w="561475"/>
                <a:gridCol w="608275"/>
                <a:gridCol w="1497275"/>
              </a:tblGrid>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p</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q</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p </a:t>
                      </a:r>
                      <a:r>
                        <a:rPr lang="en-US" sz="1600" b="1" u="none" strike="noStrike" cap="none">
                          <a:solidFill>
                            <a:schemeClr val="dk1"/>
                          </a:solidFill>
                          <a:latin typeface="Times New Roman"/>
                          <a:ea typeface="Times New Roman"/>
                          <a:cs typeface="Times New Roman"/>
                          <a:sym typeface="Times New Roman"/>
                        </a:rPr>
                        <a:t>⊕</a:t>
                      </a:r>
                      <a:r>
                        <a:rPr lang="en-US" sz="1600" u="none" strike="noStrike" cap="none">
                          <a:solidFill>
                            <a:schemeClr val="dk1"/>
                          </a:solidFill>
                          <a:latin typeface="Times New Roman"/>
                          <a:ea typeface="Times New Roman"/>
                          <a:cs typeface="Times New Roman"/>
                          <a:sym typeface="Times New Roman"/>
                        </a:rPr>
                        <a:t> q</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a:p>
                  </a:txBody>
                  <a:tcPr marL="91450" marR="91450" marT="45725" marB="45725"/>
                </a:tc>
              </a:tr>
            </a:tbl>
          </a:graphicData>
        </a:graphic>
      </p:graphicFrame>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92" name="Shape 192"/>
        <p:cNvGrpSpPr/>
        <p:nvPr/>
      </p:nvGrpSpPr>
      <p:grpSpPr>
        <a:xfrm>
          <a:off x="0" y="0"/>
          <a:ext cx="0" cy="0"/>
        </a:xfrm>
      </p:grpSpPr>
      <p:sp>
        <p:nvSpPr>
          <p:cNvPr id="193" name="Google Shape;193;p17"/>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Implication Operator </a:t>
            </a:r>
            <a:endParaRPr/>
          </a:p>
        </p:txBody>
      </p:sp>
      <p:sp>
        <p:nvSpPr>
          <p:cNvPr id="194" name="Google Shape;194;p1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Let p and q be propositions. The conditional statement p → q is the proposition “if p, then q.” </a:t>
            </a:r>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conditional statement p → q is false when p is true and q is false, and true otherwise.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 </a:t>
            </a:r>
            <a:endParaRPr/>
          </a:p>
          <a:p>
            <a:pPr marL="622300" lvl="2" indent="-265113" algn="just" rtl="0">
              <a:spcBef>
                <a:spcPts val="360"/>
              </a:spcBef>
              <a:spcAft>
                <a:spcPct val="0"/>
              </a:spcAft>
              <a:buClr>
                <a:schemeClr val="dk1"/>
              </a:buClr>
              <a:buSzPts val="1800"/>
              <a:buFont typeface="Arial"/>
              <a:buChar char="•"/>
            </a:pPr>
            <a:r>
              <a:rPr lang="en-US" sz="1800">
                <a:latin typeface="Times New Roman"/>
                <a:ea typeface="Times New Roman"/>
                <a:cs typeface="Times New Roman"/>
                <a:sym typeface="Times New Roman"/>
              </a:rPr>
              <a:t>p: </a:t>
            </a:r>
            <a:r>
              <a:rPr lang="en-US" sz="1800">
                <a:solidFill>
                  <a:srgbClr val="000000"/>
                </a:solidFill>
                <a:latin typeface="Times New Roman"/>
                <a:ea typeface="Times New Roman"/>
                <a:cs typeface="Times New Roman"/>
                <a:sym typeface="Times New Roman"/>
              </a:rPr>
              <a:t>Maria learns discrete mathematics</a:t>
            </a:r>
            <a:endParaRPr/>
          </a:p>
          <a:p>
            <a:pPr marL="622300" lvl="2" indent="-265113" algn="just" rtl="0">
              <a:spcBef>
                <a:spcPts val="360"/>
              </a:spcBef>
              <a:spcAft>
                <a:spcPct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q: She will find a good job.</a:t>
            </a:r>
            <a:endParaRPr/>
          </a:p>
          <a:p>
            <a:pPr marL="412750" lvl="2" indent="0" algn="just" rtl="0">
              <a:spcBef>
                <a:spcPts val="360"/>
              </a:spcBef>
              <a:spcAft>
                <a:spcPct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    </a:t>
            </a:r>
            <a:endParaRPr/>
          </a:p>
          <a:p>
            <a:pPr marL="412750" lvl="2" indent="0" algn="just" rtl="0">
              <a:spcBef>
                <a:spcPts val="360"/>
              </a:spcBef>
              <a:spcAft>
                <a:spcPct val="0"/>
              </a:spcAft>
              <a:buClr>
                <a:schemeClr val="dk1"/>
              </a:buClr>
              <a:buSzPts val="1800"/>
              <a:buFont typeface="Arial"/>
              <a:buNone/>
            </a:pPr>
            <a:endParaRPr sz="1800">
              <a:solidFill>
                <a:srgbClr val="000000"/>
              </a:solidFill>
              <a:latin typeface="Times New Roman"/>
              <a:ea typeface="Times New Roman"/>
              <a:cs typeface="Times New Roman"/>
              <a:sym typeface="Times New Roman"/>
            </a:endParaRPr>
          </a:p>
          <a:p>
            <a:pPr marL="412750" lvl="2" indent="0" algn="just" rtl="0">
              <a:spcBef>
                <a:spcPts val="360"/>
              </a:spcBef>
              <a:spcAft>
                <a:spcPct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 p</a:t>
            </a:r>
            <a:r>
              <a:rPr lang="en-US" sz="1800">
                <a:latin typeface="Times New Roman"/>
                <a:ea typeface="Times New Roman"/>
                <a:cs typeface="Times New Roman"/>
                <a:sym typeface="Times New Roman"/>
              </a:rPr>
              <a:t> → </a:t>
            </a:r>
            <a:r>
              <a:rPr lang="en-US" sz="1800">
                <a:solidFill>
                  <a:srgbClr val="000000"/>
                </a:solidFill>
                <a:latin typeface="Times New Roman"/>
                <a:ea typeface="Times New Roman"/>
                <a:cs typeface="Times New Roman"/>
                <a:sym typeface="Times New Roman"/>
              </a:rPr>
              <a:t>q: If Maria learns discrete mathematics, then she will find a good job. </a:t>
            </a:r>
            <a:endParaRPr/>
          </a:p>
          <a:p>
            <a:pPr marL="412750" lvl="2" indent="0" algn="just" rtl="0">
              <a:spcBef>
                <a:spcPts val="400"/>
              </a:spcBef>
              <a:spcAft>
                <a:spcPct val="0"/>
              </a:spcAft>
              <a:buClr>
                <a:schemeClr val="dk1"/>
              </a:buClr>
              <a:buSzPts val="2000"/>
              <a:buFont typeface="Times New Roman"/>
              <a:buNone/>
            </a:pPr>
            <a:r>
              <a:rPr lang="en-US" sz="2000">
                <a:latin typeface="Times New Roman"/>
                <a:ea typeface="Times New Roman"/>
                <a:cs typeface="Times New Roman"/>
                <a:sym typeface="Times New Roman"/>
              </a:rPr>
              <a:t>Truth value?</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graphicFrame>
        <p:nvGraphicFramePr>
          <p:cNvPr id="195" name="Google Shape;195;p17"/>
          <p:cNvGraphicFramePr>
            <a:graphicFrameLocks noGrp="1"/>
          </p:cNvGraphicFramePr>
          <p:nvPr/>
        </p:nvGraphicFramePr>
        <p:xfrm>
          <a:off x="6137413" y="3505200"/>
          <a:ext cx="3000000" cy="3000000"/>
        </p:xfrm>
        <a:graphic>
          <a:graphicData uri="http://schemas.openxmlformats.org/drawingml/2006/table">
            <a:tbl>
              <a:tblPr firstRow="1" bandRow="1">
                <a:noFill/>
                <a:tableStyleId>{D85837CD-F155-4284-8514-ED61AF1A7265}</a:tableStyleId>
              </a:tblPr>
              <a:tblGrid>
                <a:gridCol w="561475"/>
                <a:gridCol w="608275"/>
                <a:gridCol w="1497275"/>
              </a:tblGrid>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p</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q</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p → q</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a:p>
                  </a:txBody>
                  <a:tcPr marL="91450" marR="91450" marT="45725" marB="45725"/>
                </a:tc>
              </a:tr>
            </a:tbl>
          </a:graphicData>
        </a:graphic>
      </p:graphicFrame>
      <p:sp>
        <p:nvSpPr>
          <p:cNvPr id="196" name="Google Shape;196;p17"/>
          <p:cNvSpPr/>
          <p:nvPr/>
        </p:nvSpPr>
        <p:spPr>
          <a:xfrm>
            <a:off x="974035" y="2438400"/>
            <a:ext cx="3445565" cy="418096"/>
          </a:xfrm>
          <a:prstGeom prst="wedgeRectCallout">
            <a:avLst>
              <a:gd name="adj1" fmla="val 41812"/>
              <a:gd name="adj2" fmla="val 93089"/>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ct val="0"/>
              </a:spcBef>
              <a:spcAft>
                <a:spcPct val="0"/>
              </a:spcAft>
              <a:buNone/>
            </a:pPr>
            <a:r>
              <a:rPr lang="en-US" sz="1600">
                <a:solidFill>
                  <a:schemeClr val="dk1"/>
                </a:solidFill>
                <a:latin typeface="Comic Sans MS"/>
                <a:ea typeface="Comic Sans MS"/>
                <a:cs typeface="Comic Sans MS"/>
                <a:sym typeface="Comic Sans MS"/>
              </a:rPr>
              <a:t>Hypothesis/ antecedent/ premise</a:t>
            </a:r>
            <a:endParaRPr/>
          </a:p>
          <a:p>
            <a:pPr marL="0" marR="0" lvl="0" indent="0" algn="ctr" rtl="0">
              <a:lnSpc>
                <a:spcPct val="100000"/>
              </a:lnSpc>
              <a:spcBef>
                <a:spcPct val="0"/>
              </a:spcBef>
              <a:spcAft>
                <a:spcPct val="0"/>
              </a:spcAft>
              <a:buClr>
                <a:schemeClr val="dk1"/>
              </a:buClr>
              <a:buSzPts val="1800"/>
              <a:buFont typeface="Comic Sans MS"/>
              <a:buNone/>
            </a:pPr>
            <a:endParaRPr sz="1800" b="0" i="0" u="none" strike="noStrike" cap="none">
              <a:solidFill>
                <a:schemeClr val="dk1"/>
              </a:solidFill>
              <a:latin typeface="Comic Sans MS"/>
              <a:ea typeface="Comic Sans MS"/>
              <a:cs typeface="Comic Sans MS"/>
              <a:sym typeface="Comic Sans MS"/>
            </a:endParaRPr>
          </a:p>
        </p:txBody>
      </p:sp>
      <p:sp>
        <p:nvSpPr>
          <p:cNvPr id="197" name="Google Shape;197;p17"/>
          <p:cNvSpPr/>
          <p:nvPr/>
        </p:nvSpPr>
        <p:spPr>
          <a:xfrm>
            <a:off x="4856923" y="2291142"/>
            <a:ext cx="2534477" cy="421262"/>
          </a:xfrm>
          <a:prstGeom prst="wedgeRectCallout">
            <a:avLst>
              <a:gd name="adj1" fmla="val -52573"/>
              <a:gd name="adj2" fmla="val 130673"/>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ct val="0"/>
              </a:spcBef>
              <a:spcAft>
                <a:spcPct val="0"/>
              </a:spcAft>
              <a:buNone/>
            </a:pPr>
            <a:r>
              <a:rPr lang="en-US" sz="1600">
                <a:solidFill>
                  <a:schemeClr val="dk1"/>
                </a:solidFill>
                <a:latin typeface="Comic Sans MS"/>
                <a:ea typeface="Comic Sans MS"/>
                <a:cs typeface="Comic Sans MS"/>
                <a:sym typeface="Comic Sans MS"/>
              </a:rPr>
              <a:t>Consequence/ conclusion</a:t>
            </a:r>
            <a:endParaRPr sz="1800" b="0" i="0" u="none" strike="noStrike" cap="none">
              <a:solidFill>
                <a:schemeClr val="dk1"/>
              </a:solidFill>
              <a:latin typeface="Comic Sans MS"/>
              <a:ea typeface="Comic Sans MS"/>
              <a:cs typeface="Comic Sans MS"/>
              <a:sym typeface="Comic Sans MS"/>
            </a:endParaRP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01" name="Shape 201"/>
        <p:cNvGrpSpPr/>
        <p:nvPr/>
      </p:nvGrpSpPr>
      <p:grpSpPr>
        <a:xfrm>
          <a:off x="0" y="0"/>
          <a:ext cx="0" cy="0"/>
        </a:xfrm>
      </p:grpSpPr>
      <p:sp>
        <p:nvSpPr>
          <p:cNvPr id="202" name="Google Shape;202;p18"/>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Implication Operator </a:t>
            </a:r>
            <a:endParaRPr/>
          </a:p>
        </p:txBody>
      </p:sp>
      <p:sp>
        <p:nvSpPr>
          <p:cNvPr id="203" name="Google Shape;203;p1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Conditional statement can also be expressed as any of the following,</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graphicFrame>
        <p:nvGraphicFramePr>
          <p:cNvPr id="204" name="Google Shape;204;p18"/>
          <p:cNvGraphicFramePr>
            <a:graphicFrameLocks noGrp="1"/>
          </p:cNvGraphicFramePr>
          <p:nvPr/>
        </p:nvGraphicFramePr>
        <p:xfrm>
          <a:off x="2667000" y="2667000"/>
          <a:ext cx="3000000" cy="3000000"/>
        </p:xfrm>
        <a:graphic>
          <a:graphicData uri="http://schemas.openxmlformats.org/drawingml/2006/table">
            <a:tbl>
              <a:tblPr firstRow="1" bandRow="1">
                <a:noFill/>
                <a:tableStyleId>{271FA621-8C18-49DD-8EDB-E699F8713EF1}</a:tableStyleId>
              </a:tblPr>
              <a:tblGrid>
                <a:gridCol w="2729025"/>
                <a:gridCol w="2604975"/>
              </a:tblGrid>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“if p, then q”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when p”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“p implies q”</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is necessary for p”</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“if p, q”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“a necessary condition for p is q”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“p only if q”</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follows from p”</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“p is sufficient for q”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vert="horz" wrap="square"/>
                    <a:lstStyle/>
                    <a:p>
                      <a:pPr marL="0" marR="0" lvl="0" indent="-114300" algn="just" rtl="0">
                        <a:lnSpc>
                          <a:spcPct val="100000"/>
                        </a:lnSpc>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unless ￢p”</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“a sufficient condition for q is p”</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vert="horz" wrap="square"/>
                    <a:lstStyle/>
                    <a:p>
                      <a:pPr marL="0" marR="0" lvl="0" indent="0" algn="just" rtl="0">
                        <a:spcBef>
                          <a:spcPct val="0"/>
                        </a:spcBef>
                        <a:spcAft>
                          <a:spcPct val="0"/>
                        </a:spcAft>
                        <a:buNone/>
                      </a:pPr>
                      <a:endParaRPr sz="1800" b="0" u="none" strike="noStrike" cap="none">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if p”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vert="horz" wrap="square"/>
                    <a:lstStyle/>
                    <a:p>
                      <a:pPr marL="0" marR="0" lvl="0" indent="0" algn="just" rtl="0">
                        <a:spcBef>
                          <a:spcPct val="0"/>
                        </a:spcBef>
                        <a:spcAft>
                          <a:spcPct val="0"/>
                        </a:spcAft>
                        <a:buNone/>
                      </a:pPr>
                      <a:endParaRPr sz="1800" b="0" u="none" strike="noStrike" cap="none">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whenever p”</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vert="horz" wrap="square"/>
                    <a:lstStyle/>
                    <a:p>
                      <a:pPr marL="0" marR="0" lvl="0" indent="0" algn="just" rtl="0">
                        <a:spcBef>
                          <a:spcPct val="0"/>
                        </a:spcBef>
                        <a:spcAft>
                          <a:spcPct val="0"/>
                        </a:spcAft>
                        <a:buNone/>
                      </a:pPr>
                      <a:endParaRPr sz="1800" b="0" u="none" strike="noStrike" cap="none">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08" name="Shape 208"/>
        <p:cNvGrpSpPr/>
        <p:nvPr/>
      </p:nvGrpSpPr>
      <p:grpSpPr>
        <a:xfrm>
          <a:off x="0" y="0"/>
          <a:ext cx="0" cy="0"/>
        </a:xfrm>
      </p:grpSpPr>
      <p:sp>
        <p:nvSpPr>
          <p:cNvPr id="209" name="Google Shape;209;p19"/>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endParaRPr/>
          </a:p>
        </p:txBody>
      </p:sp>
      <p:sp>
        <p:nvSpPr>
          <p:cNvPr id="210" name="Google Shape;210;p1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3200"/>
              <a:buFont typeface="Arial"/>
              <a:buChar char="•"/>
            </a:pPr>
            <a:r>
              <a:rPr lang="en-US"/>
              <a:t>chunk3</a:t>
            </a:r>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84" name="Shape 84"/>
        <p:cNvGrpSpPr/>
        <p:nvPr/>
      </p:nvGrpSpPr>
      <p:grpSpPr>
        <a:xfrm>
          <a:off x="0" y="0"/>
          <a:ext cx="0" cy="0"/>
        </a:xfrm>
      </p:grpSpPr>
      <p:sp>
        <p:nvSpPr>
          <p:cNvPr id="85" name="Google Shape;85;p2"/>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Topic Outcomes</a:t>
            </a:r>
            <a:endParaRPr/>
          </a:p>
        </p:txBody>
      </p:sp>
      <p:sp>
        <p:nvSpPr>
          <p:cNvPr id="86" name="Google Shape;86;p2"/>
          <p:cNvSpPr txBox="1"/>
          <p:nvPr>
            <p:ph type="body" idx="1"/>
          </p:nvPr>
        </p:nvSpPr>
        <p:spPr>
          <a:xfrm>
            <a:off x="457200" y="1828800"/>
            <a:ext cx="8229600" cy="4297363"/>
          </a:xfrm>
          <a:prstGeom prst="rect">
            <a:avLst/>
          </a:prstGeom>
          <a:noFill/>
          <a:ln>
            <a:noFill/>
          </a:ln>
        </p:spPr>
        <p:txBody>
          <a:bodyPr spcFirstLastPara="1" wrap="square" lIns="91425" tIns="45700" rIns="91425" bIns="45700" anchor="t" anchorCtr="0">
            <a:noAutofit/>
          </a:bodyPr>
          <a:lstStyle/>
          <a:p>
            <a:pPr marL="236538" lvl="0" indent="-236538" algn="just" rtl="0">
              <a:spcBef>
                <a:spcPct val="0"/>
              </a:spcBef>
              <a:spcAft>
                <a:spcPct val="0"/>
              </a:spcAft>
              <a:buClr>
                <a:schemeClr val="dk1"/>
              </a:buClr>
              <a:buSzPts val="2400"/>
              <a:buFont typeface="Noto Sans Symbols"/>
              <a:buChar char="▪"/>
            </a:pPr>
            <a:r>
              <a:rPr lang="en-US" sz="2400">
                <a:latin typeface="Times New Roman"/>
                <a:ea typeface="Times New Roman"/>
                <a:cs typeface="Times New Roman"/>
                <a:sym typeface="Times New Roman"/>
              </a:rPr>
              <a:t>Explain the logic and inference rules. </a:t>
            </a:r>
            <a:endParaRPr sz="2400">
              <a:latin typeface="Times New Roman"/>
              <a:ea typeface="Times New Roman"/>
              <a:cs typeface="Times New Roman"/>
              <a:sym typeface="Times New Roman"/>
            </a:endParaRPr>
          </a:p>
          <a:p>
            <a:pPr marL="236538" lvl="0" indent="-236538" algn="just" rtl="0">
              <a:spcBef>
                <a:spcPts val="480"/>
              </a:spcBef>
              <a:spcAft>
                <a:spcPct val="0"/>
              </a:spcAft>
              <a:buClr>
                <a:schemeClr val="dk1"/>
              </a:buClr>
              <a:buSzPts val="2400"/>
              <a:buFont typeface="Noto Sans Symbols"/>
              <a:buChar char="▪"/>
            </a:pPr>
            <a:r>
              <a:rPr lang="en-US" sz="2400">
                <a:latin typeface="Times New Roman"/>
                <a:ea typeface="Times New Roman"/>
                <a:cs typeface="Times New Roman"/>
                <a:sym typeface="Times New Roman"/>
              </a:rPr>
              <a:t>Construct the proposition or predicate logic using the appropriate quantifiers for the given statements. </a:t>
            </a:r>
            <a:endParaRPr sz="2400">
              <a:latin typeface="Times New Roman"/>
              <a:ea typeface="Times New Roman"/>
              <a:cs typeface="Times New Roman"/>
              <a:sym typeface="Times New Roman"/>
            </a:endParaRPr>
          </a:p>
          <a:p>
            <a:pPr marL="236538" lvl="0" indent="-236538" algn="just" rtl="0">
              <a:spcBef>
                <a:spcPts val="480"/>
              </a:spcBef>
              <a:spcAft>
                <a:spcPct val="0"/>
              </a:spcAft>
              <a:buClr>
                <a:schemeClr val="dk1"/>
              </a:buClr>
              <a:buSzPts val="2400"/>
              <a:buFont typeface="Noto Sans Symbols"/>
              <a:buChar char="▪"/>
            </a:pPr>
            <a:r>
              <a:rPr lang="en-US" sz="2400">
                <a:latin typeface="Times New Roman"/>
                <a:ea typeface="Times New Roman"/>
                <a:cs typeface="Times New Roman"/>
                <a:sym typeface="Times New Roman"/>
              </a:rPr>
              <a:t>Apply the rules of inference and appropriate proof technique to infer the truth value. </a:t>
            </a:r>
            <a:endParaRPr sz="2400">
              <a:latin typeface="Times New Roman"/>
              <a:ea typeface="Times New Roman"/>
              <a:cs typeface="Times New Roman"/>
              <a:sym typeface="Times New Roman"/>
            </a:endParaRPr>
          </a:p>
          <a:p>
            <a:pPr marL="236538" lvl="0" indent="-236538" algn="just" rtl="0">
              <a:spcBef>
                <a:spcPts val="480"/>
              </a:spcBef>
              <a:spcAft>
                <a:spcPct val="0"/>
              </a:spcAft>
              <a:buClr>
                <a:schemeClr val="dk1"/>
              </a:buClr>
              <a:buSzPts val="2400"/>
              <a:buFont typeface="Noto Sans Symbols"/>
              <a:buChar char="▪"/>
            </a:pPr>
            <a:r>
              <a:rPr lang="en-US" sz="2400">
                <a:latin typeface="Times New Roman"/>
                <a:ea typeface="Times New Roman"/>
                <a:cs typeface="Times New Roman"/>
                <a:sym typeface="Times New Roman"/>
              </a:rPr>
              <a:t>Apply the appropriate proof technique to show that given statements are equivalent. </a:t>
            </a: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Noto Sans Symbols"/>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15" name="Shape 215"/>
        <p:cNvGrpSpPr/>
        <p:nvPr/>
      </p:nvGrpSpPr>
      <p:grpSpPr>
        <a:xfrm>
          <a:off x="0" y="0"/>
          <a:ext cx="0" cy="0"/>
        </a:xfrm>
      </p:grpSpPr>
      <p:sp>
        <p:nvSpPr>
          <p:cNvPr id="216" name="Google Shape;216;p20"/>
          <p:cNvSpPr txBox="1"/>
          <p:nvPr>
            <p:ph type="title"/>
          </p:nvPr>
        </p:nvSpPr>
        <p:spPr>
          <a:xfrm>
            <a:off x="457200" y="762000"/>
            <a:ext cx="8229600" cy="5334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2800">
                <a:latin typeface="Calibri"/>
                <a:ea typeface="Calibri"/>
                <a:cs typeface="Calibri"/>
                <a:sym typeface="Calibri"/>
              </a:rPr>
              <a:t>Converse, Inverse and Contra positive</a:t>
            </a:r>
            <a:endParaRPr sz="2800">
              <a:latin typeface="Calibri"/>
              <a:ea typeface="Calibri"/>
              <a:cs typeface="Calibri"/>
              <a:sym typeface="Calibri"/>
            </a:endParaRPr>
          </a:p>
        </p:txBody>
      </p:sp>
      <p:sp>
        <p:nvSpPr>
          <p:cNvPr id="217" name="Google Shape;217;p20"/>
          <p:cNvSpPr txBox="1"/>
          <p:nvPr>
            <p:ph type="body" idx="1"/>
          </p:nvPr>
        </p:nvSpPr>
        <p:spPr>
          <a:xfrm>
            <a:off x="457200" y="1219200"/>
            <a:ext cx="4495800" cy="5105400"/>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200"/>
              <a:buFont typeface="Calibri"/>
              <a:buNone/>
            </a:pPr>
            <a:r>
              <a:rPr lang="en-US" sz="2200">
                <a:latin typeface="Calibri"/>
                <a:ea typeface="Calibri"/>
                <a:cs typeface="Calibri"/>
                <a:sym typeface="Calibri"/>
              </a:rPr>
              <a:t>      Conditional statement can be expressed in  any of the form given below,</a:t>
            </a:r>
            <a:endParaRPr/>
          </a:p>
          <a:p>
            <a:pPr marL="342900" lvl="0" indent="-241300" algn="l" rtl="0">
              <a:spcBef>
                <a:spcPts val="320"/>
              </a:spcBef>
              <a:spcAft>
                <a:spcPct val="0"/>
              </a:spcAft>
              <a:buClr>
                <a:schemeClr val="dk1"/>
              </a:buClr>
              <a:buSzPts val="1600"/>
              <a:buFont typeface="Arial"/>
              <a:buNone/>
            </a:pPr>
            <a:endParaRPr sz="1600"/>
          </a:p>
          <a:p>
            <a:pPr marL="342900" lvl="0" indent="-241300" algn="l" rtl="0">
              <a:spcBef>
                <a:spcPts val="320"/>
              </a:spcBef>
              <a:spcAft>
                <a:spcPct val="0"/>
              </a:spcAft>
              <a:buClr>
                <a:schemeClr val="dk1"/>
              </a:buClr>
              <a:buSzPts val="1600"/>
              <a:buFont typeface="Arial"/>
              <a:buNone/>
            </a:pPr>
            <a:endParaRPr sz="1600"/>
          </a:p>
          <a:p>
            <a:pPr marL="342900" lvl="0" indent="-241300" algn="l" rtl="0">
              <a:spcBef>
                <a:spcPts val="320"/>
              </a:spcBef>
              <a:spcAft>
                <a:spcPct val="0"/>
              </a:spcAft>
              <a:buClr>
                <a:schemeClr val="dk1"/>
              </a:buClr>
              <a:buSzPts val="1600"/>
              <a:buFont typeface="Arial"/>
              <a:buNone/>
            </a:pPr>
            <a:endParaRPr sz="1600"/>
          </a:p>
          <a:p>
            <a:pPr marL="342900" lvl="0" indent="-241300" algn="l" rtl="0">
              <a:spcBef>
                <a:spcPts val="320"/>
              </a:spcBef>
              <a:spcAft>
                <a:spcPct val="0"/>
              </a:spcAft>
              <a:buClr>
                <a:schemeClr val="dk1"/>
              </a:buClr>
              <a:buSzPts val="1600"/>
              <a:buFont typeface="Arial"/>
              <a:buNone/>
            </a:pPr>
            <a:endParaRPr sz="1600"/>
          </a:p>
          <a:p>
            <a:pPr marL="342900" lvl="0" indent="-241300" algn="l" rtl="0">
              <a:spcBef>
                <a:spcPts val="320"/>
              </a:spcBef>
              <a:spcAft>
                <a:spcPct val="0"/>
              </a:spcAft>
              <a:buClr>
                <a:schemeClr val="dk1"/>
              </a:buClr>
              <a:buSzPts val="1600"/>
              <a:buFont typeface="Arial"/>
              <a:buNone/>
            </a:pPr>
            <a:endParaRPr sz="1600"/>
          </a:p>
        </p:txBody>
      </p:sp>
      <p:graphicFrame>
        <p:nvGraphicFramePr>
          <p:cNvPr id="218" name="Google Shape;218;p20"/>
          <p:cNvGraphicFramePr>
            <a:graphicFrameLocks noGrp="1"/>
          </p:cNvGraphicFramePr>
          <p:nvPr/>
        </p:nvGraphicFramePr>
        <p:xfrm>
          <a:off x="609600" y="2590800"/>
          <a:ext cx="3000000" cy="3000000"/>
        </p:xfrm>
        <a:graphic>
          <a:graphicData uri="http://schemas.openxmlformats.org/drawingml/2006/table">
            <a:tbl>
              <a:tblPr firstRow="1" bandRow="1">
                <a:noFill/>
                <a:tableStyleId>{D85837CD-F155-4284-8514-ED61AF1A7265}</a:tableStyleId>
              </a:tblPr>
              <a:tblGrid>
                <a:gridCol w="2324100"/>
                <a:gridCol w="2324100"/>
              </a:tblGrid>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“if p, then q” </a:t>
                      </a:r>
                      <a:endParaRPr/>
                    </a:p>
                  </a:txBody>
                  <a:tcPr marL="91450" marR="91450" marT="45725" marB="45725"/>
                </a:tc>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when p” </a:t>
                      </a:r>
                      <a:endParaRPr/>
                    </a:p>
                  </a:txBody>
                  <a:tcPr marL="91450" marR="91450" marT="45725" marB="45725"/>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“p implies q”</a:t>
                      </a:r>
                      <a:endParaRPr/>
                    </a:p>
                  </a:txBody>
                  <a:tcPr marL="91450" marR="91450" marT="45725" marB="45725"/>
                </a:tc>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is necessary for p”</a:t>
                      </a:r>
                      <a:endParaRPr/>
                    </a:p>
                  </a:txBody>
                  <a:tcPr marL="91450" marR="91450" marT="45725" marB="45725"/>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“if p, q” </a:t>
                      </a:r>
                      <a:endParaRPr/>
                    </a:p>
                  </a:txBody>
                  <a:tcPr marL="91450" marR="91450" marT="45725" marB="45725"/>
                </a:tc>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“a necessary condition for p is q” </a:t>
                      </a:r>
                      <a:endParaRPr/>
                    </a:p>
                  </a:txBody>
                  <a:tcPr marL="91450" marR="91450" marT="45725" marB="45725"/>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“p only if q”</a:t>
                      </a:r>
                      <a:endParaRPr/>
                    </a:p>
                  </a:txBody>
                  <a:tcPr marL="91450" marR="91450" marT="45725" marB="45725"/>
                </a:tc>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follows from p”</a:t>
                      </a:r>
                      <a:endParaRPr/>
                    </a:p>
                  </a:txBody>
                  <a:tcPr marL="91450" marR="91450" marT="45725" marB="45725"/>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“p is sufficient for q” </a:t>
                      </a:r>
                      <a:endParaRPr/>
                    </a:p>
                  </a:txBody>
                  <a:tcPr marL="91450" marR="91450" marT="45725" marB="45725"/>
                </a:tc>
                <a:tc>
                  <a:txBody>
                    <a:bodyPr vert="horz" wrap="square"/>
                    <a:lstStyle/>
                    <a:p>
                      <a:pPr marL="0" marR="0" lvl="0" indent="-114300" algn="just" rtl="0">
                        <a:lnSpc>
                          <a:spcPct val="100000"/>
                        </a:lnSpc>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unless ￢p”</a:t>
                      </a:r>
                      <a:endParaRPr/>
                    </a:p>
                  </a:txBody>
                  <a:tcPr marL="91450" marR="91450" marT="45725" marB="45725"/>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“a sufficient condition for q is p”</a:t>
                      </a:r>
                      <a:endParaRPr/>
                    </a:p>
                  </a:txBody>
                  <a:tcPr marL="91450" marR="91450" marT="45725" marB="45725"/>
                </a:tc>
                <a:tc>
                  <a:txBody>
                    <a:bodyPr vert="horz" wrap="square"/>
                    <a:lstStyle/>
                    <a:p>
                      <a:pPr marL="0" marR="0" lvl="0" indent="0" algn="just" rtl="0">
                        <a:spcBef>
                          <a:spcPct val="0"/>
                        </a:spcBef>
                        <a:spcAft>
                          <a:spcPct val="0"/>
                        </a:spcAft>
                        <a:buNone/>
                      </a:pPr>
                      <a:endParaRPr sz="1800" b="0" u="none" strike="noStrike" cap="none">
                        <a:latin typeface="Times New Roman"/>
                        <a:ea typeface="Times New Roman"/>
                        <a:cs typeface="Times New Roman"/>
                        <a:sym typeface="Times New Roman"/>
                      </a:endParaRPr>
                    </a:p>
                  </a:txBody>
                  <a:tcPr marL="91450" marR="91450" marT="45725" marB="45725"/>
                </a:tc>
              </a:tr>
              <a:tr h="370850">
                <a:tc>
                  <a:txBody>
                    <a:bodyPr vert="horz" wrap="square"/>
                    <a:lstStyle/>
                    <a:p>
                      <a:pPr marL="0" marR="0" lvl="0" indent="-114300" algn="just" rtl="0">
                        <a:spcBef>
                          <a:spcPct val="0"/>
                        </a:spcBef>
                        <a:spcAft>
                          <a:spcPct val="0"/>
                        </a:spcAft>
                        <a:buClr>
                          <a:schemeClr val="dk1"/>
                        </a:buClr>
                        <a:buSzPts val="1800"/>
                        <a:buFont typeface="Arial"/>
                        <a:buChar char="•"/>
                      </a:pPr>
                      <a:r>
                        <a:rPr lang="en-US" sz="1800" b="0" u="none" strike="noStrike" cap="none">
                          <a:latin typeface="Times New Roman"/>
                          <a:ea typeface="Times New Roman"/>
                          <a:cs typeface="Times New Roman"/>
                          <a:sym typeface="Times New Roman"/>
                        </a:rPr>
                        <a:t>“q if p” </a:t>
                      </a:r>
                      <a:endParaRPr/>
                    </a:p>
                  </a:txBody>
                  <a:tcPr marL="91450" marR="91450" marT="45725" marB="45725"/>
                </a:tc>
                <a:tc>
                  <a:txBody>
                    <a:bodyPr vert="horz" wrap="square"/>
                    <a:lstStyle/>
                    <a:p>
                      <a:pPr marL="0" marR="0" lvl="0" indent="0" algn="just" rtl="0">
                        <a:spcBef>
                          <a:spcPct val="0"/>
                        </a:spcBef>
                        <a:spcAft>
                          <a:spcPct val="0"/>
                        </a:spcAft>
                        <a:buNone/>
                      </a:pPr>
                      <a:endParaRPr sz="1800" b="0" u="none" strike="noStrike" cap="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22" name="Shape 222"/>
        <p:cNvGrpSpPr/>
        <p:nvPr/>
      </p:nvGrpSpPr>
      <p:grpSpPr>
        <a:xfrm>
          <a:off x="0" y="0"/>
          <a:ext cx="0" cy="0"/>
        </a:xfrm>
      </p:grpSpPr>
      <p:sp>
        <p:nvSpPr>
          <p:cNvPr id="223" name="Google Shape;223;p21"/>
          <p:cNvSpPr txBox="1"/>
          <p:nvPr>
            <p:ph type="title"/>
          </p:nvPr>
        </p:nvSpPr>
        <p:spPr>
          <a:xfrm>
            <a:off x="457200" y="884237"/>
            <a:ext cx="8229600" cy="639763"/>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2800">
                <a:latin typeface="Calibri"/>
                <a:ea typeface="Calibri"/>
                <a:cs typeface="Calibri"/>
                <a:sym typeface="Calibri"/>
              </a:rPr>
              <a:t>Converse, Inverse and Contra positive</a:t>
            </a:r>
            <a:endParaRPr sz="2800">
              <a:latin typeface="Calibri"/>
              <a:ea typeface="Calibri"/>
              <a:cs typeface="Calibri"/>
              <a:sym typeface="Calibri"/>
            </a:endParaRPr>
          </a:p>
        </p:txBody>
      </p:sp>
      <p:sp>
        <p:nvSpPr>
          <p:cNvPr id="224" name="Google Shape;224;p21"/>
          <p:cNvSpPr txBox="1"/>
          <p:nvPr>
            <p:ph type="body" idx="1"/>
          </p:nvPr>
        </p:nvSpPr>
        <p:spPr>
          <a:xfrm>
            <a:off x="457200" y="1524001"/>
            <a:ext cx="5257800" cy="48768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200"/>
              <a:buFont typeface="Calibri"/>
              <a:buChar char="•"/>
            </a:pPr>
            <a:r>
              <a:rPr lang="en-US" sz="2200">
                <a:latin typeface="Calibri"/>
                <a:ea typeface="Calibri"/>
                <a:cs typeface="Calibri"/>
                <a:sym typeface="Calibri"/>
              </a:rPr>
              <a:t>New conditional statements could be formed from the implication statement, p → q (if p, then q).        They are,</a:t>
            </a:r>
            <a:endParaRPr/>
          </a:p>
          <a:p>
            <a:pPr marL="342900" lvl="0" indent="-342900" algn="just" rtl="0">
              <a:spcBef>
                <a:spcPts val="440"/>
              </a:spcBef>
              <a:spcAft>
                <a:spcPct val="0"/>
              </a:spcAft>
              <a:buClr>
                <a:srgbClr val="0070C0"/>
              </a:buClr>
              <a:buSzPts val="2200"/>
              <a:buFont typeface="Calibri"/>
              <a:buChar char="•"/>
            </a:pPr>
            <a:r>
              <a:rPr lang="en-US" sz="2200">
                <a:solidFill>
                  <a:srgbClr val="0070C0"/>
                </a:solidFill>
                <a:latin typeface="Calibri"/>
                <a:ea typeface="Calibri"/>
                <a:cs typeface="Calibri"/>
                <a:sym typeface="Calibri"/>
              </a:rPr>
              <a:t>Converse:  </a:t>
            </a:r>
            <a:r>
              <a:rPr lang="en-US" sz="2200">
                <a:latin typeface="Calibri"/>
                <a:ea typeface="Calibri"/>
                <a:cs typeface="Calibri"/>
                <a:sym typeface="Calibri"/>
              </a:rPr>
              <a:t>q → p (if q, then p)</a:t>
            </a:r>
            <a:endParaRPr/>
          </a:p>
          <a:p>
            <a:pPr marL="342900" lvl="0" indent="-342900" algn="just" rtl="0">
              <a:spcBef>
                <a:spcPts val="440"/>
              </a:spcBef>
              <a:spcAft>
                <a:spcPct val="0"/>
              </a:spcAft>
              <a:buClr>
                <a:srgbClr val="0070C0"/>
              </a:buClr>
              <a:buSzPts val="2200"/>
              <a:buFont typeface="Calibri"/>
              <a:buChar char="•"/>
            </a:pPr>
            <a:r>
              <a:rPr lang="en-US" sz="2200">
                <a:solidFill>
                  <a:srgbClr val="0070C0"/>
                </a:solidFill>
                <a:latin typeface="Calibri"/>
                <a:ea typeface="Calibri"/>
                <a:cs typeface="Calibri"/>
                <a:sym typeface="Calibri"/>
              </a:rPr>
              <a:t>Inverse:</a:t>
            </a:r>
            <a:r>
              <a:rPr lang="en-US" sz="2200">
                <a:latin typeface="Calibri"/>
                <a:ea typeface="Calibri"/>
                <a:cs typeface="Calibri"/>
                <a:sym typeface="Calibri"/>
              </a:rPr>
              <a:t> ¬ p → ¬ q (if it is not the case that p, then it is not the case that q)</a:t>
            </a:r>
            <a:endParaRPr/>
          </a:p>
          <a:p>
            <a:pPr marL="342900" lvl="0" indent="-342900" algn="just" rtl="0">
              <a:spcBef>
                <a:spcPts val="440"/>
              </a:spcBef>
              <a:spcAft>
                <a:spcPct val="0"/>
              </a:spcAft>
              <a:buClr>
                <a:srgbClr val="0070C0"/>
              </a:buClr>
              <a:buSzPts val="2200"/>
              <a:buFont typeface="Calibri"/>
              <a:buChar char="•"/>
            </a:pPr>
            <a:r>
              <a:rPr lang="en-US" sz="2200">
                <a:solidFill>
                  <a:srgbClr val="0070C0"/>
                </a:solidFill>
                <a:latin typeface="Calibri"/>
                <a:ea typeface="Calibri"/>
                <a:cs typeface="Calibri"/>
                <a:sym typeface="Calibri"/>
              </a:rPr>
              <a:t>Contrapositive: </a:t>
            </a:r>
            <a:r>
              <a:rPr lang="en-US" sz="2200">
                <a:latin typeface="Calibri"/>
                <a:ea typeface="Calibri"/>
                <a:cs typeface="Calibri"/>
                <a:sym typeface="Calibri"/>
              </a:rPr>
              <a:t>¬ q → ¬ p (if it is not the case that q, then it is not the case that p)</a:t>
            </a:r>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Conditional statement and its contra positive  are  equivalent They have same truth values.</a:t>
            </a:r>
            <a:endParaRPr sz="2200">
              <a:solidFill>
                <a:srgbClr val="C00000"/>
              </a:solidFill>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Similarly, Converse and Inverse are equivalent.</a:t>
            </a:r>
            <a:endParaRPr/>
          </a:p>
          <a:p>
            <a:pPr marL="342900" lvl="0" indent="-342900" algn="r" rtl="0">
              <a:spcBef>
                <a:spcPts val="480"/>
              </a:spcBef>
              <a:spcAft>
                <a:spcPct val="0"/>
              </a:spcAft>
              <a:buClr>
                <a:srgbClr val="C00000"/>
              </a:buClr>
              <a:buSzPts val="2400"/>
              <a:buFont typeface="Times New Roman"/>
              <a:buNone/>
            </a:pPr>
            <a:r>
              <a:rPr lang="en-US" sz="2400">
                <a:solidFill>
                  <a:srgbClr val="C00000"/>
                </a:solidFill>
                <a:latin typeface="Times New Roman"/>
                <a:ea typeface="Times New Roman"/>
                <a:cs typeface="Times New Roman"/>
                <a:sym typeface="Times New Roman"/>
              </a:rPr>
              <a:t>.</a:t>
            </a:r>
            <a:endParaRPr sz="2400">
              <a:solidFill>
                <a:srgbClr val="C00000"/>
              </a:solidFill>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28" name="Shape 228"/>
        <p:cNvGrpSpPr/>
        <p:nvPr/>
      </p:nvGrpSpPr>
      <p:grpSpPr>
        <a:xfrm>
          <a:off x="0" y="0"/>
          <a:ext cx="0" cy="0"/>
        </a:xfrm>
      </p:grpSpPr>
      <p:sp>
        <p:nvSpPr>
          <p:cNvPr id="229" name="Google Shape;229;p22"/>
          <p:cNvSpPr txBox="1"/>
          <p:nvPr>
            <p:ph type="body" idx="1"/>
          </p:nvPr>
        </p:nvSpPr>
        <p:spPr>
          <a:xfrm>
            <a:off x="457200" y="1600201"/>
            <a:ext cx="5334000" cy="49530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rgbClr val="A50021"/>
              </a:buClr>
              <a:buSzPts val="2200"/>
              <a:buFont typeface="Calibri"/>
              <a:buNone/>
            </a:pPr>
            <a:r>
              <a:rPr lang="en-US" sz="2200">
                <a:solidFill>
                  <a:srgbClr val="A50021"/>
                </a:solidFill>
                <a:latin typeface="Calibri"/>
                <a:ea typeface="Calibri"/>
                <a:cs typeface="Calibri"/>
                <a:sym typeface="Calibri"/>
              </a:rPr>
              <a:t>Example: </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p: You can access the website, q: you pay a subscription fee.</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p → q : If you can access the website then you paid a subscription fee.</a:t>
            </a:r>
            <a:endParaRPr/>
          </a:p>
          <a:p>
            <a:pPr marL="342900" lvl="0" indent="-342900" algn="just" rtl="0">
              <a:spcBef>
                <a:spcPts val="440"/>
              </a:spcBef>
              <a:spcAft>
                <a:spcPct val="0"/>
              </a:spcAft>
              <a:buClr>
                <a:srgbClr val="0070C0"/>
              </a:buClr>
              <a:buSzPts val="2200"/>
              <a:buFont typeface="Calibri"/>
              <a:buNone/>
            </a:pPr>
            <a:r>
              <a:rPr lang="en-US" sz="2200">
                <a:solidFill>
                  <a:srgbClr val="0070C0"/>
                </a:solidFill>
                <a:latin typeface="Calibri"/>
                <a:ea typeface="Calibri"/>
                <a:cs typeface="Calibri"/>
                <a:sym typeface="Calibri"/>
              </a:rPr>
              <a:t>Converse: </a:t>
            </a:r>
            <a:r>
              <a:rPr lang="en-US" sz="2200">
                <a:latin typeface="Calibri"/>
                <a:ea typeface="Calibri"/>
                <a:cs typeface="Calibri"/>
                <a:sym typeface="Calibri"/>
              </a:rPr>
              <a:t>q → p: If you pay the subscription fee then you can access the website</a:t>
            </a:r>
            <a:endParaRPr/>
          </a:p>
          <a:p>
            <a:pPr marL="342900" lvl="0" indent="-342900" algn="just" rtl="0">
              <a:spcBef>
                <a:spcPts val="440"/>
              </a:spcBef>
              <a:spcAft>
                <a:spcPct val="0"/>
              </a:spcAft>
              <a:buClr>
                <a:srgbClr val="0070C0"/>
              </a:buClr>
              <a:buSzPts val="2200"/>
              <a:buFont typeface="Calibri"/>
              <a:buNone/>
            </a:pPr>
            <a:r>
              <a:rPr lang="en-US" sz="2200">
                <a:solidFill>
                  <a:srgbClr val="0070C0"/>
                </a:solidFill>
                <a:latin typeface="Calibri"/>
                <a:ea typeface="Calibri"/>
                <a:cs typeface="Calibri"/>
                <a:sym typeface="Calibri"/>
              </a:rPr>
              <a:t>Inverse: </a:t>
            </a:r>
            <a:r>
              <a:rPr lang="en-US" sz="2200">
                <a:latin typeface="Calibri"/>
                <a:ea typeface="Calibri"/>
                <a:cs typeface="Calibri"/>
                <a:sym typeface="Calibri"/>
              </a:rPr>
              <a:t>¬ p → ¬ q: If  you cannot access the website then you have not paid the subscription fee.</a:t>
            </a:r>
            <a:endParaRPr/>
          </a:p>
          <a:p>
            <a:pPr marL="342900" lvl="0" indent="-342900" algn="just" rtl="0">
              <a:spcBef>
                <a:spcPts val="440"/>
              </a:spcBef>
              <a:spcAft>
                <a:spcPct val="0"/>
              </a:spcAft>
              <a:buClr>
                <a:srgbClr val="0070C0"/>
              </a:buClr>
              <a:buSzPts val="2200"/>
              <a:buFont typeface="Calibri"/>
              <a:buNone/>
            </a:pPr>
            <a:r>
              <a:rPr lang="en-US" sz="2200">
                <a:solidFill>
                  <a:srgbClr val="0070C0"/>
                </a:solidFill>
                <a:latin typeface="Calibri"/>
                <a:ea typeface="Calibri"/>
                <a:cs typeface="Calibri"/>
                <a:sym typeface="Calibri"/>
              </a:rPr>
              <a:t>Contra positive: </a:t>
            </a:r>
            <a:r>
              <a:rPr lang="en-US" sz="2200">
                <a:latin typeface="Calibri"/>
                <a:ea typeface="Calibri"/>
                <a:cs typeface="Calibri"/>
                <a:sym typeface="Calibri"/>
              </a:rPr>
              <a:t>¬ q → ¬ p: If you have not paid the subscription fee then you cannot access the website.</a:t>
            </a:r>
            <a:endParaRPr sz="2200">
              <a:latin typeface="Calibri"/>
              <a:ea typeface="Calibri"/>
              <a:cs typeface="Calibri"/>
              <a:sym typeface="Calibri"/>
            </a:endParaRPr>
          </a:p>
          <a:p>
            <a:pPr marL="342900" lvl="0" indent="-3429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
        <p:nvSpPr>
          <p:cNvPr id="230" name="Google Shape;230;p22"/>
          <p:cNvSpPr txBox="1"/>
          <p:nvPr>
            <p:ph type="title"/>
          </p:nvPr>
        </p:nvSpPr>
        <p:spPr>
          <a:xfrm>
            <a:off x="457200" y="960437"/>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2800">
                <a:latin typeface="Calibri"/>
                <a:ea typeface="Calibri"/>
                <a:cs typeface="Calibri"/>
                <a:sym typeface="Calibri"/>
              </a:rPr>
              <a:t>Converse, Inverse and Contra positive</a:t>
            </a:r>
            <a:endParaRPr sz="2800">
              <a:latin typeface="Calibri"/>
              <a:ea typeface="Calibri"/>
              <a:cs typeface="Calibri"/>
              <a:sym typeface="Calibri"/>
            </a:endParaRP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34" name="Shape 234"/>
        <p:cNvGrpSpPr/>
        <p:nvPr/>
      </p:nvGrpSpPr>
      <p:grpSpPr>
        <a:xfrm>
          <a:off x="0" y="0"/>
          <a:ext cx="0" cy="0"/>
        </a:xfrm>
      </p:grpSpPr>
      <p:sp>
        <p:nvSpPr>
          <p:cNvPr id="235" name="Google Shape;235;p23"/>
          <p:cNvSpPr txBox="1"/>
          <p:nvPr>
            <p:ph type="body" idx="1"/>
          </p:nvPr>
        </p:nvSpPr>
        <p:spPr>
          <a:xfrm>
            <a:off x="457200" y="1447800"/>
            <a:ext cx="5410200" cy="50292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200"/>
              <a:buFont typeface="Calibri"/>
              <a:buChar char="•"/>
            </a:pPr>
            <a:r>
              <a:rPr lang="en-US" sz="2200">
                <a:latin typeface="Calibri"/>
                <a:ea typeface="Calibri"/>
                <a:cs typeface="Calibri"/>
                <a:sym typeface="Calibri"/>
              </a:rPr>
              <a:t>The biconditional statement p ↔ q is the </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proposition “p if and only if q.” Biconditional </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statements are also called bi-implications.</a:t>
            </a:r>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The biconditional statement p ↔ q is true </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when p and q have the same truth values, </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and is false otherwise. </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
        <p:nvSpPr>
          <p:cNvPr id="236" name="Google Shape;236;p23"/>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2800">
                <a:latin typeface="Calibri"/>
                <a:ea typeface="Calibri"/>
                <a:cs typeface="Calibri"/>
                <a:sym typeface="Calibri"/>
              </a:rPr>
              <a:t>Biconditional Operator</a:t>
            </a:r>
            <a:endParaRP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40" name="Shape 240"/>
        <p:cNvGrpSpPr/>
        <p:nvPr/>
      </p:nvGrpSpPr>
      <p:grpSpPr>
        <a:xfrm>
          <a:off x="0" y="0"/>
          <a:ext cx="0" cy="0"/>
        </a:xfrm>
      </p:grpSpPr>
      <p:sp>
        <p:nvSpPr>
          <p:cNvPr id="241" name="Google Shape;241;p24"/>
          <p:cNvSpPr txBox="1"/>
          <p:nvPr>
            <p:ph type="body" idx="1"/>
          </p:nvPr>
        </p:nvSpPr>
        <p:spPr>
          <a:xfrm>
            <a:off x="457200" y="1447800"/>
            <a:ext cx="5410200" cy="50292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200"/>
              <a:buFont typeface="Calibri"/>
              <a:buChar char="•"/>
            </a:pPr>
            <a:r>
              <a:rPr lang="en-US" sz="2200">
                <a:latin typeface="Calibri"/>
                <a:ea typeface="Calibri"/>
                <a:cs typeface="Calibri"/>
                <a:sym typeface="Calibri"/>
              </a:rPr>
              <a:t>Example: </a:t>
            </a:r>
            <a:endParaRPr/>
          </a:p>
          <a:p>
            <a:pPr marL="342900" lvl="2"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p: You can attend classes</a:t>
            </a:r>
            <a:endParaRPr/>
          </a:p>
          <a:p>
            <a:pPr marL="342900" lvl="2"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q: You have to register for the course.</a:t>
            </a:r>
            <a:endParaRPr/>
          </a:p>
          <a:p>
            <a:pPr marL="342900" lvl="2"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p ↔ q: You can attend classes if and  only if      </a:t>
            </a:r>
            <a:endParaRPr/>
          </a:p>
          <a:p>
            <a:pPr marL="342900" lvl="2"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               you register for the course. </a:t>
            </a:r>
            <a:endParaRPr/>
          </a:p>
          <a:p>
            <a:pPr marL="342900" lvl="2" indent="-342900" algn="just" rtl="0">
              <a:spcBef>
                <a:spcPts val="440"/>
              </a:spcBef>
              <a:spcAft>
                <a:spcPct val="0"/>
              </a:spcAft>
              <a:buClr>
                <a:schemeClr val="dk1"/>
              </a:buClr>
              <a:buSzPts val="2200"/>
              <a:buFont typeface="Arial"/>
              <a:buNone/>
            </a:pPr>
            <a:endParaRPr sz="2200">
              <a:latin typeface="Calibri"/>
              <a:ea typeface="Calibri"/>
              <a:cs typeface="Calibri"/>
              <a:sym typeface="Calibri"/>
            </a:endParaRPr>
          </a:p>
          <a:p>
            <a:pPr marL="342900" lvl="2"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Truth value?</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
        <p:nvSpPr>
          <p:cNvPr id="242" name="Google Shape;242;p24"/>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2800">
                <a:latin typeface="Calibri"/>
                <a:ea typeface="Calibri"/>
                <a:cs typeface="Calibri"/>
                <a:sym typeface="Calibri"/>
              </a:rPr>
              <a:t>Biconditional Operator</a:t>
            </a:r>
            <a:endParaRPr/>
          </a:p>
        </p:txBody>
      </p:sp>
      <p:graphicFrame>
        <p:nvGraphicFramePr>
          <p:cNvPr id="243" name="Google Shape;243;p24"/>
          <p:cNvGraphicFramePr>
            <a:graphicFrameLocks noGrp="1"/>
          </p:cNvGraphicFramePr>
          <p:nvPr/>
        </p:nvGraphicFramePr>
        <p:xfrm>
          <a:off x="533400" y="4343400"/>
          <a:ext cx="3000000" cy="3000000"/>
        </p:xfrm>
        <a:graphic>
          <a:graphicData uri="http://schemas.openxmlformats.org/drawingml/2006/table">
            <a:tbl>
              <a:tblPr firstRow="1" bandRow="1">
                <a:noFill/>
                <a:tableStyleId>{D85837CD-F155-4284-8514-ED61AF1A7265}</a:tableStyleId>
              </a:tblPr>
              <a:tblGrid>
                <a:gridCol w="465225"/>
                <a:gridCol w="504000"/>
                <a:gridCol w="1240600"/>
              </a:tblGrid>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p</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q</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lnSpc>
                          <a:spcPct val="100000"/>
                        </a:lnSpc>
                        <a:spcBef>
                          <a:spcPct val="0"/>
                        </a:spcBef>
                        <a:spcAft>
                          <a:spcPct val="0"/>
                        </a:spcAft>
                        <a:buClr>
                          <a:schemeClr val="dk1"/>
                        </a:buClr>
                        <a:buSzPts val="1600"/>
                        <a:buFont typeface="Times New Roman"/>
                        <a:buNone/>
                      </a:pPr>
                      <a:r>
                        <a:rPr lang="en-US" sz="1600" u="none" strike="noStrike" cap="none">
                          <a:solidFill>
                            <a:schemeClr val="dk1"/>
                          </a:solidFill>
                          <a:latin typeface="Times New Roman"/>
                          <a:ea typeface="Times New Roman"/>
                          <a:cs typeface="Times New Roman"/>
                          <a:sym typeface="Times New Roman"/>
                        </a:rPr>
                        <a:t>p ↔ q</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a:p>
                  </a:txBody>
                  <a:tcPr marL="91450" marR="91450" marT="45725" marB="45725"/>
                </a:tc>
              </a:tr>
              <a:tr h="304800">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F</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u="none" strike="noStrike" cap="none">
                          <a:solidFill>
                            <a:schemeClr val="dk1"/>
                          </a:solidFill>
                          <a:latin typeface="Times New Roman"/>
                          <a:ea typeface="Times New Roman"/>
                          <a:cs typeface="Times New Roman"/>
                          <a:sym typeface="Times New Roman"/>
                        </a:rPr>
                        <a:t>T</a:t>
                      </a:r>
                      <a:endParaRPr/>
                    </a:p>
                  </a:txBody>
                  <a:tcPr marL="91450" marR="91450" marT="45725" marB="45725"/>
                </a:tc>
              </a:tr>
            </a:tbl>
          </a:graphicData>
        </a:graphic>
      </p:graphicFrame>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47" name="Shape 247"/>
        <p:cNvGrpSpPr/>
        <p:nvPr/>
      </p:nvGrpSpPr>
      <p:grpSpPr>
        <a:xfrm>
          <a:off x="0" y="0"/>
          <a:ext cx="0" cy="0"/>
        </a:xfrm>
      </p:grpSpPr>
      <p:sp>
        <p:nvSpPr>
          <p:cNvPr id="248" name="Google Shape;248;p25"/>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2800">
                <a:latin typeface="Calibri"/>
                <a:ea typeface="Calibri"/>
                <a:cs typeface="Calibri"/>
                <a:sym typeface="Calibri"/>
              </a:rPr>
              <a:t>Biconditional Operator</a:t>
            </a:r>
            <a:endParaRPr/>
          </a:p>
        </p:txBody>
      </p:sp>
      <p:sp>
        <p:nvSpPr>
          <p:cNvPr id="249" name="Google Shape;249;p25"/>
          <p:cNvSpPr txBox="1"/>
          <p:nvPr>
            <p:ph type="body" idx="1"/>
          </p:nvPr>
        </p:nvSpPr>
        <p:spPr>
          <a:xfrm>
            <a:off x="457200" y="1600200"/>
            <a:ext cx="48768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200"/>
              <a:buFont typeface="Calibri"/>
              <a:buNone/>
            </a:pPr>
            <a:r>
              <a:rPr lang="en-US" sz="2200">
                <a:latin typeface="Calibri"/>
                <a:ea typeface="Calibri"/>
                <a:cs typeface="Calibri"/>
                <a:sym typeface="Calibri"/>
              </a:rPr>
              <a:t>Other common ways to express p ↔ q </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are:</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“p is necessary and sufficient for q”</a:t>
            </a:r>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“if p then q, and conversely”</a:t>
            </a:r>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“p iff q”</a:t>
            </a:r>
            <a:endParaRPr/>
          </a:p>
          <a:p>
            <a:pPr marL="342900" lvl="0" indent="-203200" algn="just" rtl="0">
              <a:spcBef>
                <a:spcPts val="440"/>
              </a:spcBef>
              <a:spcAft>
                <a:spcPct val="0"/>
              </a:spcAft>
              <a:buClr>
                <a:schemeClr val="dk1"/>
              </a:buClr>
              <a:buSzPts val="2200"/>
              <a:buFont typeface="Arial"/>
              <a:buNone/>
            </a:pPr>
            <a:endParaRPr sz="2200">
              <a:latin typeface="Calibri"/>
              <a:ea typeface="Calibri"/>
              <a:cs typeface="Calibri"/>
              <a:sym typeface="Calibri"/>
            </a:endParaRPr>
          </a:p>
          <a:p>
            <a:pPr marL="342900" lvl="0" indent="-203200" algn="just" rtl="0">
              <a:spcBef>
                <a:spcPts val="440"/>
              </a:spcBef>
              <a:spcAft>
                <a:spcPct val="0"/>
              </a:spcAft>
              <a:buClr>
                <a:schemeClr val="dk1"/>
              </a:buClr>
              <a:buSzPts val="2200"/>
              <a:buFont typeface="Arial"/>
              <a:buNone/>
            </a:pPr>
            <a:endParaRPr sz="2200">
              <a:latin typeface="Calibri"/>
              <a:ea typeface="Calibri"/>
              <a:cs typeface="Calibri"/>
              <a:sym typeface="Calibri"/>
            </a:endParaRPr>
          </a:p>
          <a:p>
            <a:pPr marL="342900" lvl="0" indent="-203200" algn="just" rtl="0">
              <a:spcBef>
                <a:spcPts val="440"/>
              </a:spcBef>
              <a:spcAft>
                <a:spcPct val="0"/>
              </a:spcAft>
              <a:buClr>
                <a:schemeClr val="dk1"/>
              </a:buClr>
              <a:buSzPts val="2200"/>
              <a:buFont typeface="Arial"/>
              <a:buNone/>
            </a:pP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Char char="•"/>
            </a:pPr>
            <a:r>
              <a:rPr lang="en-US" sz="2200" strike="sngStrike">
                <a:latin typeface="Calibri"/>
                <a:ea typeface="Calibri"/>
                <a:cs typeface="Calibri"/>
                <a:sym typeface="Calibri"/>
              </a:rPr>
              <a:t>Find the correlation between the truth table of biconditional operator and exclusive or operator.</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
        <p:nvSpPr>
          <p:cNvPr id="250" name="Google Shape;250;p25"/>
          <p:cNvSpPr txBox="1"/>
          <p:nvPr>
            <p:ph type="body" idx="2"/>
          </p:nvPr>
        </p:nvSpPr>
        <p:spPr>
          <a:xfrm>
            <a:off x="5715000" y="1600200"/>
            <a:ext cx="2971800" cy="4525963"/>
          </a:xfrm>
          <a:prstGeom prst="rect">
            <a:avLst/>
          </a:prstGeom>
          <a:noFill/>
          <a:ln>
            <a:noFill/>
          </a:ln>
        </p:spPr>
        <p:txBody>
          <a:bodyPr spcFirstLastPara="1" wrap="square" lIns="91425" tIns="45700" rIns="91425" bIns="45700" anchor="t" anchorCtr="0">
            <a:noAutofit/>
          </a:bodyPr>
          <a:lstStyle/>
          <a:p>
            <a:pPr marL="342900" lvl="0" indent="-165100" algn="l" rtl="0">
              <a:spcBef>
                <a:spcPct val="0"/>
              </a:spcBef>
              <a:spcAft>
                <a:spcPct val="0"/>
              </a:spcAft>
              <a:buClr>
                <a:schemeClr val="dk1"/>
              </a:buClr>
              <a:buSzPts val="2800"/>
              <a:buFont typeface="Arial"/>
              <a:buNone/>
            </a:pPr>
            <a:endParaRPr/>
          </a:p>
        </p:txBody>
      </p:sp>
      <p:sp>
        <p:nvSpPr>
          <p:cNvPr id="251" name="Google Shape;251;p25"/>
          <p:cNvSpPr txBox="1"/>
          <p:nvPr/>
        </p:nvSpPr>
        <p:spPr>
          <a:xfrm>
            <a:off x="1143000" y="3581400"/>
            <a:ext cx="3886200" cy="1200329"/>
          </a:xfrm>
          <a:prstGeom prst="rect">
            <a:avLst/>
          </a:prstGeom>
          <a:solidFill>
            <a:srgbClr val="CCFFCC"/>
          </a:solidFill>
          <a:ln w="9525" cap="flat" cmpd="sng">
            <a:solidFill>
              <a:srgbClr val="0070C0"/>
            </a:solidFill>
            <a:prstDash val="solid"/>
            <a:round/>
            <a:headEnd type="none" w="sm" len="sm"/>
            <a:tailEnd type="none" w="sm" len="sm"/>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1800">
                <a:solidFill>
                  <a:schemeClr val="dk1"/>
                </a:solidFill>
                <a:latin typeface="Comic Sans MS"/>
                <a:ea typeface="Comic Sans MS"/>
                <a:cs typeface="Comic Sans MS"/>
                <a:sym typeface="Comic Sans MS"/>
              </a:rPr>
              <a:t>Note: The statement p ↔ q is true when both the conditional statements p → q and q → p are true and is false otherwise.</a:t>
            </a:r>
            <a:endParaRP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55" name="Shape 255"/>
        <p:cNvGrpSpPr/>
        <p:nvPr/>
      </p:nvGrpSpPr>
      <p:grpSpPr>
        <a:xfrm>
          <a:off x="0" y="0"/>
          <a:ext cx="0" cy="0"/>
        </a:xfrm>
      </p:grpSpPr>
      <p:sp>
        <p:nvSpPr>
          <p:cNvPr id="256" name="Google Shape;256;p26"/>
          <p:cNvSpPr txBox="1"/>
          <p:nvPr>
            <p:ph type="title"/>
          </p:nvPr>
        </p:nvSpPr>
        <p:spPr>
          <a:xfrm>
            <a:off x="457200" y="685800"/>
            <a:ext cx="8229600" cy="7620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2800">
                <a:latin typeface="Calibri"/>
                <a:ea typeface="Calibri"/>
                <a:cs typeface="Calibri"/>
                <a:sym typeface="Calibri"/>
              </a:rPr>
              <a:t>Precedence of Logical Operators</a:t>
            </a:r>
            <a:endParaRPr/>
          </a:p>
        </p:txBody>
      </p:sp>
      <p:sp>
        <p:nvSpPr>
          <p:cNvPr id="257" name="Google Shape;257;p26"/>
          <p:cNvSpPr txBox="1"/>
          <p:nvPr>
            <p:ph type="body" idx="2"/>
          </p:nvPr>
        </p:nvSpPr>
        <p:spPr>
          <a:xfrm>
            <a:off x="152400" y="1295400"/>
            <a:ext cx="5943600" cy="49530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200"/>
              <a:buFont typeface="Calibri"/>
              <a:buChar char="•"/>
            </a:pPr>
            <a:r>
              <a:rPr lang="en-US" sz="2200">
                <a:latin typeface="Calibri"/>
                <a:ea typeface="Calibri"/>
                <a:cs typeface="Calibri"/>
                <a:sym typeface="Calibri"/>
              </a:rPr>
              <a:t>As in arithmetic, an ordering is imposed on the </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use of logical operators in compound propositions</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However, it is preferable to use parentheses to </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disambiguate operators and facilitate readability</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 p ∨ q ∧ ¬ r   ≡   (¬p) ∨ (q ∧ (¬r))</a:t>
            </a:r>
            <a:endParaRPr/>
          </a:p>
          <a:p>
            <a:pPr marL="342900" lvl="0" indent="-342900" algn="just" rtl="0">
              <a:spcBef>
                <a:spcPts val="480"/>
              </a:spcBef>
              <a:spcAft>
                <a:spcPct val="0"/>
              </a:spcAft>
              <a:buClr>
                <a:schemeClr val="dk1"/>
              </a:buClr>
              <a:buSzPts val="2200"/>
              <a:buFont typeface="Calibri"/>
              <a:buChar char="•"/>
            </a:pPr>
            <a:r>
              <a:rPr lang="en-US" sz="2200">
                <a:latin typeface="Calibri"/>
                <a:ea typeface="Calibri"/>
                <a:cs typeface="Calibri"/>
                <a:sym typeface="Calibri"/>
              </a:rPr>
              <a:t>To avoid unnecessary parenthesis, the following precedence hold</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58" name="Google Shape;258;p26"/>
          <p:cNvSpPr txBox="1"/>
          <p:nvPr>
            <p:ph type="body" idx="4"/>
          </p:nvPr>
        </p:nvSpPr>
        <p:spPr>
          <a:xfrm>
            <a:off x="6096000" y="1447800"/>
            <a:ext cx="2590800" cy="4678363"/>
          </a:xfrm>
          <a:prstGeom prst="rect">
            <a:avLst/>
          </a:prstGeom>
          <a:noFill/>
          <a:ln>
            <a:noFill/>
          </a:ln>
        </p:spPr>
        <p:txBody>
          <a:bodyPr spcFirstLastPara="1" wrap="square" lIns="91425" tIns="45700" rIns="91425" bIns="45700" anchor="t" anchorCtr="0">
            <a:noAutofit/>
          </a:bodyPr>
          <a:lstStyle/>
          <a:p>
            <a:pPr marL="342900" lvl="0" indent="-190500" algn="l" rtl="0">
              <a:spcBef>
                <a:spcPct val="0"/>
              </a:spcBef>
              <a:spcAft>
                <a:spcPct val="0"/>
              </a:spcAft>
              <a:buClr>
                <a:schemeClr val="dk1"/>
              </a:buClr>
              <a:buSzPts val="2400"/>
              <a:buFont typeface="Arial"/>
              <a:buNone/>
            </a:pPr>
            <a:endParaRPr/>
          </a:p>
        </p:txBody>
      </p:sp>
      <p:graphicFrame>
        <p:nvGraphicFramePr>
          <p:cNvPr id="259" name="Google Shape;259;p26"/>
          <p:cNvGraphicFramePr>
            <a:graphicFrameLocks noGrp="1"/>
          </p:cNvGraphicFramePr>
          <p:nvPr/>
        </p:nvGraphicFramePr>
        <p:xfrm>
          <a:off x="381000" y="4114800"/>
          <a:ext cx="3000000" cy="3000000"/>
        </p:xfrm>
        <a:graphic>
          <a:graphicData uri="http://schemas.openxmlformats.org/drawingml/2006/table">
            <a:tbl>
              <a:tblPr firstRow="1" bandRow="1">
                <a:noFill/>
                <a:tableStyleId>{3622C6E5-89E0-4AA9-A438-0E14E9B0635F}</a:tableStyleId>
              </a:tblPr>
              <a:tblGrid>
                <a:gridCol w="1828800"/>
                <a:gridCol w="1828800"/>
              </a:tblGrid>
              <a:tr h="304800">
                <a:tc>
                  <a:txBody>
                    <a:bodyPr vert="horz" wrap="square"/>
                    <a:lstStyle/>
                    <a:p>
                      <a:pPr marL="0" marR="0" lvl="0" indent="0" algn="ctr" rtl="0">
                        <a:spcBef>
                          <a:spcPct val="0"/>
                        </a:spcBef>
                        <a:spcAft>
                          <a:spcPct val="0"/>
                        </a:spcAft>
                        <a:buNone/>
                      </a:pPr>
                      <a:r>
                        <a:rPr lang="en-US" sz="1600" b="1" u="none" strike="noStrike" cap="none">
                          <a:solidFill>
                            <a:srgbClr val="002060"/>
                          </a:solidFill>
                          <a:latin typeface="Times New Roman"/>
                          <a:ea typeface="Times New Roman"/>
                          <a:cs typeface="Times New Roman"/>
                          <a:sym typeface="Times New Roman"/>
                        </a:rPr>
                        <a:t>Operator</a:t>
                      </a:r>
                      <a:endParaRPr/>
                    </a:p>
                  </a:txBody>
                  <a:tcPr marL="91450" marR="91450" marT="45725" marB="45725"/>
                </a:tc>
                <a:tc>
                  <a:txBody>
                    <a:bodyPr vert="horz" wrap="square"/>
                    <a:lstStyle/>
                    <a:p>
                      <a:pPr marL="0" marR="0" lvl="0" indent="0" algn="ctr" rtl="0">
                        <a:spcBef>
                          <a:spcPct val="0"/>
                        </a:spcBef>
                        <a:spcAft>
                          <a:spcPct val="0"/>
                        </a:spcAft>
                        <a:buNone/>
                      </a:pPr>
                      <a:r>
                        <a:rPr lang="en-US" sz="1600" b="1" u="none" strike="noStrike" cap="none">
                          <a:solidFill>
                            <a:srgbClr val="002060"/>
                          </a:solidFill>
                          <a:latin typeface="Times New Roman"/>
                          <a:ea typeface="Times New Roman"/>
                          <a:cs typeface="Times New Roman"/>
                          <a:sym typeface="Times New Roman"/>
                        </a:rPr>
                        <a:t>Precedence</a:t>
                      </a:r>
                      <a:endParaRPr/>
                    </a:p>
                  </a:txBody>
                  <a:tcPr marL="91450" marR="91450" marT="45725" marB="45725"/>
                </a:tc>
              </a:tr>
              <a:tr h="324475">
                <a:tc>
                  <a:txBody>
                    <a:bodyPr vert="horz" wrap="square"/>
                    <a:lstStyle/>
                    <a:p>
                      <a:pPr marL="0" marR="0" lvl="0" indent="0" algn="ctr" rtl="0">
                        <a:spcBef>
                          <a:spcPct val="0"/>
                        </a:spcBef>
                        <a:spcAft>
                          <a:spcPct val="0"/>
                        </a:spcAft>
                        <a:buNone/>
                      </a:pPr>
                      <a:r>
                        <a:rPr lang="en-US" sz="1600" b="1" u="none" strike="noStrike" cap="none">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u="none" strike="noStrike" cap="none">
                          <a:latin typeface="Times New Roman"/>
                          <a:ea typeface="Times New Roman"/>
                          <a:cs typeface="Times New Roman"/>
                          <a:sym typeface="Times New Roman"/>
                        </a:rPr>
                        <a:t>1</a:t>
                      </a:r>
                      <a:endParaRPr/>
                    </a:p>
                  </a:txBody>
                  <a:tcPr marL="91450" marR="91450" marT="45725" marB="45725"/>
                </a:tc>
              </a:tr>
              <a:tr h="324475">
                <a:tc>
                  <a:txBody>
                    <a:bodyPr vert="horz" wrap="square"/>
                    <a:lstStyle/>
                    <a:p>
                      <a:pPr marL="0" marR="0" lvl="0" indent="0" algn="ctr" rtl="0">
                        <a:spcBef>
                          <a:spcPct val="0"/>
                        </a:spcBef>
                        <a:spcAft>
                          <a:spcPct val="0"/>
                        </a:spcAft>
                        <a:buNone/>
                      </a:pPr>
                      <a:r>
                        <a:rPr lang="en-US" sz="1600" b="1" u="none" strike="noStrike" cap="none">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u="none" strike="noStrike" cap="none">
                          <a:latin typeface="Times New Roman"/>
                          <a:ea typeface="Times New Roman"/>
                          <a:cs typeface="Times New Roman"/>
                          <a:sym typeface="Times New Roman"/>
                        </a:rPr>
                        <a:t>2</a:t>
                      </a:r>
                      <a:endParaRPr/>
                    </a:p>
                  </a:txBody>
                  <a:tcPr marL="91450" marR="91450" marT="45725" marB="45725"/>
                </a:tc>
              </a:tr>
              <a:tr h="324475">
                <a:tc>
                  <a:txBody>
                    <a:bodyPr vert="horz" wrap="square"/>
                    <a:lstStyle/>
                    <a:p>
                      <a:pPr marL="0" marR="0" lvl="0" indent="0" algn="ctr" rtl="0">
                        <a:spcBef>
                          <a:spcPct val="0"/>
                        </a:spcBef>
                        <a:spcAft>
                          <a:spcPct val="0"/>
                        </a:spcAft>
                        <a:buNone/>
                      </a:pPr>
                      <a:r>
                        <a:rPr lang="en-US" sz="1600" b="1" u="none" strike="noStrike" cap="none">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u="none" strike="noStrike" cap="none">
                          <a:latin typeface="Times New Roman"/>
                          <a:ea typeface="Times New Roman"/>
                          <a:cs typeface="Times New Roman"/>
                          <a:sym typeface="Times New Roman"/>
                        </a:rPr>
                        <a:t>3</a:t>
                      </a:r>
                      <a:endParaRPr/>
                    </a:p>
                  </a:txBody>
                  <a:tcPr marL="91450" marR="91450" marT="45725" marB="45725"/>
                </a:tc>
              </a:tr>
              <a:tr h="324475">
                <a:tc>
                  <a:txBody>
                    <a:bodyPr vert="horz" wrap="square"/>
                    <a:lstStyle/>
                    <a:p>
                      <a:pPr marL="0" marR="0" lvl="0" indent="0" algn="ctr" rtl="0">
                        <a:spcBef>
                          <a:spcPct val="0"/>
                        </a:spcBef>
                        <a:spcAft>
                          <a:spcPct val="0"/>
                        </a:spcAft>
                        <a:buNone/>
                      </a:pPr>
                      <a:r>
                        <a:rPr lang="en-US" sz="1600" b="1" u="none" strike="noStrike" cap="none">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u="none" strike="noStrike" cap="none">
                          <a:latin typeface="Times New Roman"/>
                          <a:ea typeface="Times New Roman"/>
                          <a:cs typeface="Times New Roman"/>
                          <a:sym typeface="Times New Roman"/>
                        </a:rPr>
                        <a:t>4</a:t>
                      </a:r>
                      <a:endParaRPr/>
                    </a:p>
                  </a:txBody>
                  <a:tcPr marL="91450" marR="91450" marT="45725" marB="45725"/>
                </a:tc>
              </a:tr>
              <a:tr h="324475">
                <a:tc>
                  <a:txBody>
                    <a:bodyPr vert="horz" wrap="square"/>
                    <a:lstStyle/>
                    <a:p>
                      <a:pPr marL="0" marR="0" lvl="0" indent="0" algn="ctr" rtl="0">
                        <a:spcBef>
                          <a:spcPct val="0"/>
                        </a:spcBef>
                        <a:spcAft>
                          <a:spcPct val="0"/>
                        </a:spcAft>
                        <a:buNone/>
                      </a:pPr>
                      <a:r>
                        <a:rPr lang="en-US" sz="1600" b="1" u="none" strike="noStrike" cap="none">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u="none" strike="noStrike" cap="none">
                          <a:latin typeface="Times New Roman"/>
                          <a:ea typeface="Times New Roman"/>
                          <a:cs typeface="Times New Roman"/>
                          <a:sym typeface="Times New Roman"/>
                        </a:rPr>
                        <a:t>5</a:t>
                      </a:r>
                      <a:endParaRPr/>
                    </a:p>
                  </a:txBody>
                  <a:tcPr marL="91450" marR="91450" marT="45725" marB="45725"/>
                </a:tc>
              </a:tr>
            </a:tbl>
          </a:graphicData>
        </a:graphic>
      </p:graphicFrame>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64" name="Shape 264"/>
        <p:cNvGrpSpPr/>
        <p:nvPr/>
      </p:nvGrpSpPr>
      <p:grpSpPr>
        <a:xfrm>
          <a:off x="0" y="0"/>
          <a:ext cx="0" cy="0"/>
        </a:xfrm>
      </p:grpSpPr>
      <p:sp>
        <p:nvSpPr>
          <p:cNvPr id="265" name="Google Shape;265;p27"/>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2800">
                <a:latin typeface="Calibri"/>
                <a:ea typeface="Calibri"/>
                <a:cs typeface="Calibri"/>
                <a:sym typeface="Calibri"/>
              </a:rPr>
              <a:t>Activity</a:t>
            </a:r>
            <a:endParaRPr sz="2800">
              <a:latin typeface="Calibri"/>
              <a:ea typeface="Calibri"/>
              <a:cs typeface="Calibri"/>
              <a:sym typeface="Calibri"/>
            </a:endParaRPr>
          </a:p>
        </p:txBody>
      </p:sp>
      <p:sp>
        <p:nvSpPr>
          <p:cNvPr id="266" name="Google Shape;266;p27"/>
          <p:cNvSpPr txBox="1"/>
          <p:nvPr>
            <p:ph type="body" idx="2"/>
          </p:nvPr>
        </p:nvSpPr>
        <p:spPr>
          <a:xfrm>
            <a:off x="457200" y="1447800"/>
            <a:ext cx="4724400" cy="46783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200"/>
              <a:buFont typeface="Calibri"/>
              <a:buNone/>
            </a:pPr>
            <a:r>
              <a:rPr lang="en-US" sz="2200">
                <a:latin typeface="Calibri"/>
                <a:ea typeface="Calibri"/>
                <a:cs typeface="Calibri"/>
                <a:sym typeface="Calibri"/>
              </a:rPr>
              <a:t>Let p and q be the propositions</a:t>
            </a:r>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p : I fell ill today.</a:t>
            </a:r>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q : I could not attend the classes.</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Express each of these propositions as an English sentence.</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a)￢p, b) p ∨ q, c) p → q, d) p ∧ q, e) p ↔ q, f )￢p →￢q, </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g) ￢p ∧￢q, h) ￢p ∨ (p ∧ q), i) ￢q → p, j) p ↔￢q, </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k) ￢p ∧ (p∨ ￢q)</a:t>
            </a:r>
            <a:endParaRPr/>
          </a:p>
        </p:txBody>
      </p:sp>
      <p:sp>
        <p:nvSpPr>
          <p:cNvPr id="267" name="Google Shape;267;p27"/>
          <p:cNvSpPr txBox="1"/>
          <p:nvPr>
            <p:ph type="body" idx="4"/>
          </p:nvPr>
        </p:nvSpPr>
        <p:spPr>
          <a:xfrm>
            <a:off x="5715000" y="2174875"/>
            <a:ext cx="2971800" cy="3951288"/>
          </a:xfrm>
          <a:prstGeom prst="rect">
            <a:avLst/>
          </a:prstGeom>
          <a:noFill/>
          <a:ln>
            <a:noFill/>
          </a:ln>
        </p:spPr>
        <p:txBody>
          <a:bodyPr spcFirstLastPara="1" wrap="square" lIns="91425" tIns="45700" rIns="91425" bIns="45700" anchor="t" anchorCtr="0">
            <a:noAutofit/>
          </a:bodyPr>
          <a:lstStyle/>
          <a:p>
            <a:pPr marL="342900" lvl="0" indent="-190500" algn="l" rtl="0">
              <a:spcBef>
                <a:spcPct val="0"/>
              </a:spcBef>
              <a:spcAft>
                <a:spcPct val="0"/>
              </a:spcAft>
              <a:buClr>
                <a:schemeClr val="dk1"/>
              </a:buClr>
              <a:buSzPts val="2400"/>
              <a:buFont typeface="Arial"/>
              <a:buNone/>
            </a:pPr>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71" name="Shape 271"/>
        <p:cNvGrpSpPr/>
        <p:nvPr/>
      </p:nvGrpSpPr>
      <p:grpSpPr>
        <a:xfrm>
          <a:off x="0" y="0"/>
          <a:ext cx="0" cy="0"/>
        </a:xfrm>
      </p:grpSpPr>
      <p:sp>
        <p:nvSpPr>
          <p:cNvPr id="272" name="Google Shape;272;p28"/>
          <p:cNvSpPr txBox="1"/>
          <p:nvPr>
            <p:ph type="title"/>
          </p:nvPr>
        </p:nvSpPr>
        <p:spPr>
          <a:xfrm>
            <a:off x="457200" y="762000"/>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2800">
                <a:latin typeface="Calibri"/>
                <a:ea typeface="Calibri"/>
                <a:cs typeface="Calibri"/>
                <a:sym typeface="Calibri"/>
              </a:rPr>
              <a:t>Activity</a:t>
            </a:r>
            <a:endParaRPr/>
          </a:p>
        </p:txBody>
      </p:sp>
      <p:sp>
        <p:nvSpPr>
          <p:cNvPr id="273" name="Google Shape;273;p28"/>
          <p:cNvSpPr txBox="1"/>
          <p:nvPr>
            <p:ph type="body" idx="2"/>
          </p:nvPr>
        </p:nvSpPr>
        <p:spPr>
          <a:xfrm>
            <a:off x="457200" y="1295400"/>
            <a:ext cx="5029200" cy="48307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200"/>
              <a:buFont typeface="Calibri"/>
              <a:buNone/>
            </a:pPr>
            <a:r>
              <a:rPr lang="en-US" sz="2200">
                <a:latin typeface="Calibri"/>
                <a:ea typeface="Calibri"/>
                <a:cs typeface="Calibri"/>
                <a:sym typeface="Calibri"/>
              </a:rPr>
              <a:t>Let p, q, r, s denote the following </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statements</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p: I finish writing my computer program before lunch</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q: I shall play tennis in the afternoon</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r: The sun is shining</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s: The humidity is low</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Write the following in symbolic form.</a:t>
            </a:r>
            <a:endParaRPr/>
          </a:p>
          <a:p>
            <a:pPr marL="457200" lvl="0" indent="-457200" algn="just" rtl="0">
              <a:spcBef>
                <a:spcPts val="440"/>
              </a:spcBef>
              <a:spcAft>
                <a:spcPct val="0"/>
              </a:spcAft>
              <a:buClr>
                <a:schemeClr val="dk1"/>
              </a:buClr>
              <a:buSzPts val="2200"/>
              <a:buFont typeface="Arial"/>
              <a:buAutoNum type="arabicPeriod"/>
            </a:pPr>
            <a:r>
              <a:rPr lang="en-US" sz="2200">
                <a:latin typeface="Calibri"/>
                <a:ea typeface="Calibri"/>
                <a:cs typeface="Calibri"/>
                <a:sym typeface="Calibri"/>
              </a:rPr>
              <a:t>If the sun shining, I shall play tennis this afternoon.</a:t>
            </a:r>
            <a:endParaRPr/>
          </a:p>
          <a:p>
            <a:pPr marL="457200" lvl="0" indent="-457200" algn="just" rtl="0">
              <a:spcBef>
                <a:spcPts val="440"/>
              </a:spcBef>
              <a:spcAft>
                <a:spcPct val="0"/>
              </a:spcAft>
              <a:buClr>
                <a:schemeClr val="dk1"/>
              </a:buClr>
              <a:buSzPts val="2200"/>
              <a:buFont typeface="Arial"/>
              <a:buAutoNum type="arabicPeriod"/>
            </a:pPr>
            <a:r>
              <a:rPr lang="en-US" sz="2200">
                <a:latin typeface="Calibri"/>
                <a:ea typeface="Calibri"/>
                <a:cs typeface="Calibri"/>
                <a:sym typeface="Calibri"/>
              </a:rPr>
              <a:t>Finishing the writing of my computer program before lunch is necessary for my playing tennis this afternoon.</a:t>
            </a:r>
            <a:endParaRPr/>
          </a:p>
          <a:p>
            <a:pPr marL="457200" lvl="0" indent="-317500" algn="just" rtl="0">
              <a:spcBef>
                <a:spcPts val="440"/>
              </a:spcBef>
              <a:spcAft>
                <a:spcPct val="0"/>
              </a:spcAft>
              <a:buClr>
                <a:schemeClr val="dk1"/>
              </a:buClr>
              <a:buSzPts val="2200"/>
              <a:buFont typeface="Arial"/>
              <a:buNone/>
            </a:pPr>
            <a:endParaRPr sz="2200">
              <a:latin typeface="Times New Roman"/>
              <a:ea typeface="Times New Roman"/>
              <a:cs typeface="Times New Roman"/>
              <a:sym typeface="Times New Roman"/>
            </a:endParaRPr>
          </a:p>
          <a:p>
            <a:pPr marL="342900" lvl="0" indent="-203200" algn="l" rtl="0">
              <a:spcBef>
                <a:spcPts val="440"/>
              </a:spcBef>
              <a:spcAft>
                <a:spcPct val="0"/>
              </a:spcAft>
              <a:buClr>
                <a:schemeClr val="dk1"/>
              </a:buClr>
              <a:buSzPts val="2200"/>
              <a:buFont typeface="Arial"/>
              <a:buNone/>
            </a:pPr>
            <a:endParaRPr sz="2200">
              <a:latin typeface="Times New Roman"/>
              <a:ea typeface="Times New Roman"/>
              <a:cs typeface="Times New Roman"/>
              <a:sym typeface="Times New Roman"/>
            </a:endParaRPr>
          </a:p>
        </p:txBody>
      </p:sp>
      <p:sp>
        <p:nvSpPr>
          <p:cNvPr id="274" name="Google Shape;274;p28"/>
          <p:cNvSpPr txBox="1"/>
          <p:nvPr>
            <p:ph type="body" idx="4"/>
          </p:nvPr>
        </p:nvSpPr>
        <p:spPr>
          <a:xfrm>
            <a:off x="5715000" y="2174875"/>
            <a:ext cx="2971800" cy="3951288"/>
          </a:xfrm>
          <a:prstGeom prst="rect">
            <a:avLst/>
          </a:prstGeom>
          <a:noFill/>
          <a:ln>
            <a:noFill/>
          </a:ln>
        </p:spPr>
        <p:txBody>
          <a:bodyPr spcFirstLastPara="1" wrap="square" lIns="91425" tIns="45700" rIns="91425" bIns="45700" anchor="t" anchorCtr="0">
            <a:noAutofit/>
          </a:bodyPr>
          <a:lstStyle/>
          <a:p>
            <a:pPr marL="342900" lvl="0" indent="-190500" algn="l" rtl="0">
              <a:spcBef>
                <a:spcPct val="0"/>
              </a:spcBef>
              <a:spcAft>
                <a:spcPct val="0"/>
              </a:spcAft>
              <a:buClr>
                <a:schemeClr val="dk1"/>
              </a:buClr>
              <a:buSzPts val="2400"/>
              <a:buFont typeface="Arial"/>
              <a:buNone/>
            </a:pPr>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78" name="Shape 278"/>
        <p:cNvGrpSpPr/>
        <p:nvPr/>
      </p:nvGrpSpPr>
      <p:grpSpPr>
        <a:xfrm>
          <a:off x="0" y="0"/>
          <a:ext cx="0" cy="0"/>
        </a:xfrm>
      </p:grpSpPr>
      <p:sp>
        <p:nvSpPr>
          <p:cNvPr id="279" name="Google Shape;279;p29"/>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2800">
                <a:latin typeface="Calibri"/>
                <a:ea typeface="Calibri"/>
                <a:cs typeface="Calibri"/>
                <a:sym typeface="Calibri"/>
              </a:rPr>
              <a:t>Activity</a:t>
            </a:r>
            <a:endParaRPr/>
          </a:p>
        </p:txBody>
      </p:sp>
      <p:sp>
        <p:nvSpPr>
          <p:cNvPr id="280" name="Google Shape;280;p29"/>
          <p:cNvSpPr txBox="1"/>
          <p:nvPr>
            <p:ph type="body" idx="2"/>
          </p:nvPr>
        </p:nvSpPr>
        <p:spPr>
          <a:xfrm>
            <a:off x="457200" y="1371600"/>
            <a:ext cx="4876800" cy="47545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200"/>
              <a:buFont typeface="Calibri"/>
              <a:buNone/>
            </a:pPr>
            <a:r>
              <a:rPr lang="en-US" sz="2200">
                <a:latin typeface="Calibri"/>
                <a:ea typeface="Calibri"/>
                <a:cs typeface="Calibri"/>
                <a:sym typeface="Calibri"/>
              </a:rPr>
              <a:t>For each of these sentences, determine </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whether an inclusive or, or an exclusive </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or, is intended. </a:t>
            </a:r>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Anuja likes Vanilla ice cream or Mango  ice cream.</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Char char="•"/>
            </a:pPr>
            <a:r>
              <a:rPr lang="en-US" sz="2200">
                <a:latin typeface="Calibri"/>
                <a:ea typeface="Calibri"/>
                <a:cs typeface="Calibri"/>
                <a:sym typeface="Calibri"/>
              </a:rPr>
              <a:t>You can pay using U.S. dollars or Indian Rupees.</a:t>
            </a:r>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Construct the truth table for the </a:t>
            </a:r>
            <a:endParaRPr sz="2200">
              <a:latin typeface="Calibri"/>
              <a:ea typeface="Calibri"/>
              <a:cs typeface="Calibri"/>
              <a:sym typeface="Calibri"/>
            </a:endParaRPr>
          </a:p>
          <a:p>
            <a:pPr marL="342900" lvl="0" indent="-342900" algn="just" rtl="0">
              <a:spcBef>
                <a:spcPts val="440"/>
              </a:spcBef>
              <a:spcAft>
                <a:spcPct val="0"/>
              </a:spcAft>
              <a:buClr>
                <a:schemeClr val="dk1"/>
              </a:buClr>
              <a:buSzPts val="2200"/>
              <a:buFont typeface="Calibri"/>
              <a:buNone/>
            </a:pPr>
            <a:r>
              <a:rPr lang="en-US" sz="2200">
                <a:latin typeface="Calibri"/>
                <a:ea typeface="Calibri"/>
                <a:cs typeface="Calibri"/>
                <a:sym typeface="Calibri"/>
              </a:rPr>
              <a:t>following.</a:t>
            </a:r>
            <a:endParaRPr/>
          </a:p>
          <a:p>
            <a:pPr marL="342900" lvl="0" indent="-342900" algn="just" rtl="0">
              <a:spcBef>
                <a:spcPts val="440"/>
              </a:spcBef>
              <a:spcAft>
                <a:spcPct val="0"/>
              </a:spcAft>
              <a:buClr>
                <a:schemeClr val="dk1"/>
              </a:buClr>
              <a:buSzPts val="2200"/>
              <a:buFont typeface="Arial"/>
              <a:buNone/>
            </a:pPr>
            <a:endParaRPr sz="2200">
              <a:latin typeface="Calibri"/>
              <a:ea typeface="Calibri"/>
              <a:cs typeface="Calibri"/>
              <a:sym typeface="Calibri"/>
            </a:endParaRPr>
          </a:p>
          <a:p>
            <a:pPr marL="342900" lvl="0" indent="-342900" algn="just" rtl="0">
              <a:spcBef>
                <a:spcPts val="400"/>
              </a:spcBef>
              <a:spcAft>
                <a:spcPct val="0"/>
              </a:spcAft>
              <a:buClr>
                <a:schemeClr val="dk1"/>
              </a:buClr>
              <a:buSzPts val="2000"/>
              <a:buFont typeface="Arial"/>
              <a:buNone/>
            </a:pPr>
            <a:endParaRPr sz="2000">
              <a:latin typeface="Calibri"/>
              <a:ea typeface="Calibri"/>
              <a:cs typeface="Calibri"/>
              <a:sym typeface="Calibri"/>
            </a:endParaRPr>
          </a:p>
          <a:p>
            <a:pPr marL="342900" lvl="0" indent="-342900" algn="just" rtl="0">
              <a:spcBef>
                <a:spcPts val="440"/>
              </a:spcBef>
              <a:spcAft>
                <a:spcPct val="0"/>
              </a:spcAft>
              <a:buClr>
                <a:schemeClr val="dk1"/>
              </a:buClr>
              <a:buSzPts val="2200"/>
              <a:buFont typeface="Arial"/>
              <a:buNone/>
            </a:pPr>
            <a:endParaRPr sz="2200">
              <a:latin typeface="Calibri"/>
              <a:ea typeface="Calibri"/>
              <a:cs typeface="Calibri"/>
              <a:sym typeface="Calibri"/>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
        <p:nvSpPr>
          <p:cNvPr id="281" name="Google Shape;281;p29"/>
          <p:cNvSpPr txBox="1"/>
          <p:nvPr>
            <p:ph type="body" idx="4"/>
          </p:nvPr>
        </p:nvSpPr>
        <p:spPr>
          <a:xfrm>
            <a:off x="5562600" y="2174875"/>
            <a:ext cx="3124200" cy="3951288"/>
          </a:xfrm>
          <a:prstGeom prst="rect">
            <a:avLst/>
          </a:prstGeom>
          <a:noFill/>
          <a:ln>
            <a:noFill/>
          </a:ln>
        </p:spPr>
        <p:txBody>
          <a:bodyPr spcFirstLastPara="1" wrap="square" lIns="91425" tIns="45700" rIns="91425" bIns="45700" anchor="t" anchorCtr="0">
            <a:noAutofit/>
          </a:bodyPr>
          <a:lstStyle/>
          <a:p>
            <a:pPr marL="342900" lvl="0" indent="-190500" algn="just" rtl="0">
              <a:spcBef>
                <a:spcPct val="0"/>
              </a:spcBef>
              <a:spcAft>
                <a:spcPct val="0"/>
              </a:spcAft>
              <a:buClr>
                <a:schemeClr val="dk1"/>
              </a:buClr>
              <a:buSzPts val="2400"/>
              <a:buFont typeface="Arial"/>
              <a:buNone/>
            </a:pPr>
            <a:endParaRPr/>
          </a:p>
        </p:txBody>
      </p:sp>
      <p:graphicFrame>
        <p:nvGraphicFramePr>
          <p:cNvPr id="282" name="Google Shape;282;p29"/>
          <p:cNvGraphicFramePr>
            <a:graphicFrameLocks noGrp="1"/>
          </p:cNvGraphicFramePr>
          <p:nvPr/>
        </p:nvGraphicFramePr>
        <p:xfrm>
          <a:off x="381000" y="4953000"/>
          <a:ext cx="3000000" cy="3000000"/>
        </p:xfrm>
        <a:graphic>
          <a:graphicData uri="http://schemas.openxmlformats.org/drawingml/2006/table">
            <a:tbl>
              <a:tblPr firstRow="1" bandRow="1">
                <a:noFill/>
                <a:tableStyleId>{D85837CD-F155-4284-8514-ED61AF1A7265}</a:tableStyleId>
              </a:tblPr>
              <a:tblGrid>
                <a:gridCol w="1219200"/>
                <a:gridCol w="2362200"/>
                <a:gridCol w="1295400"/>
              </a:tblGrid>
              <a:tr h="678175">
                <a:tc>
                  <a:txBody>
                    <a:bodyPr vert="horz" wrap="square"/>
                    <a:lstStyle/>
                    <a:p>
                      <a:pPr marL="0" marR="0" lvl="0" indent="0" algn="l" rtl="0">
                        <a:spcBef>
                          <a:spcPct val="0"/>
                        </a:spcBef>
                        <a:spcAft>
                          <a:spcPct val="0"/>
                        </a:spcAft>
                        <a:buNone/>
                      </a:pPr>
                      <a:r>
                        <a:rPr lang="en-US" sz="1800" u="none" strike="noStrike" cap="none">
                          <a:latin typeface="Calibri"/>
                          <a:ea typeface="Calibri"/>
                          <a:cs typeface="Calibri"/>
                          <a:sym typeface="Calibri"/>
                        </a:rPr>
                        <a:t>p ∧￢p </a:t>
                      </a:r>
                      <a:endParaRPr sz="1800"/>
                    </a:p>
                  </a:txBody>
                  <a:tcPr marL="91450" marR="91450" marT="45725" marB="45725"/>
                </a:tc>
                <a:tc>
                  <a:txBody>
                    <a:bodyPr vert="horz" wrap="square"/>
                    <a:lstStyle/>
                    <a:p>
                      <a:pPr marL="0" marR="0" lvl="0" indent="0" algn="just" rtl="0">
                        <a:spcBef>
                          <a:spcPct val="0"/>
                        </a:spcBef>
                        <a:spcAft>
                          <a:spcPct val="0"/>
                        </a:spcAft>
                        <a:buNone/>
                      </a:pPr>
                      <a:r>
                        <a:rPr lang="en-US" sz="1800">
                          <a:latin typeface="Calibri"/>
                          <a:ea typeface="Calibri"/>
                          <a:cs typeface="Calibri"/>
                          <a:sym typeface="Calibri"/>
                        </a:rPr>
                        <a:t>(p ∧ q) → (p ∨ q)</a:t>
                      </a:r>
                      <a:endParaRPr sz="1800"/>
                    </a:p>
                    <a:p>
                      <a:pPr marL="0" marR="0" lvl="0" indent="0" algn="l" rtl="0">
                        <a:spcBef>
                          <a:spcPct val="0"/>
                        </a:spcBef>
                        <a:spcAft>
                          <a:spcPct val="0"/>
                        </a:spcAft>
                        <a:buNone/>
                      </a:pPr>
                      <a:endParaRPr sz="1800"/>
                    </a:p>
                  </a:txBody>
                  <a:tcPr marL="91450" marR="91450" marT="45725" marB="45725"/>
                </a:tc>
                <a:tc>
                  <a:txBody>
                    <a:bodyPr vert="horz" wrap="square"/>
                    <a:lstStyle/>
                    <a:p>
                      <a:pPr marL="0" marR="0" lvl="0" indent="0" algn="l" rtl="0">
                        <a:lnSpc>
                          <a:spcPct val="100000"/>
                        </a:lnSpc>
                        <a:spcBef>
                          <a:spcPct val="0"/>
                        </a:spcBef>
                        <a:spcAft>
                          <a:spcPct val="0"/>
                        </a:spcAft>
                        <a:buClr>
                          <a:schemeClr val="dk1"/>
                        </a:buClr>
                        <a:buSzPts val="1800"/>
                        <a:buFont typeface="Calibri"/>
                        <a:buNone/>
                      </a:pPr>
                      <a:r>
                        <a:rPr lang="en-US" sz="1800">
                          <a:latin typeface="Calibri"/>
                          <a:ea typeface="Calibri"/>
                          <a:cs typeface="Calibri"/>
                          <a:sym typeface="Calibri"/>
                        </a:rPr>
                        <a:t>p ⊕ (p ∨ q)</a:t>
                      </a:r>
                      <a:endParaRPr/>
                    </a:p>
                    <a:p>
                      <a:pPr marL="0" marR="0" lvl="0" indent="0" algn="l" rtl="0">
                        <a:spcBef>
                          <a:spcPct val="0"/>
                        </a:spcBef>
                        <a:spcAft>
                          <a:spcPct val="0"/>
                        </a:spcAft>
                        <a:buNone/>
                      </a:pPr>
                      <a:endParaRPr sz="1800"/>
                    </a:p>
                  </a:txBody>
                  <a:tcPr marL="91450" marR="91450" marT="45725" marB="45725"/>
                </a:tc>
              </a:tr>
              <a:tr h="678175">
                <a:tc>
                  <a:txBody>
                    <a:bodyPr vert="horz" wrap="square"/>
                    <a:lstStyle/>
                    <a:p>
                      <a:pPr marL="0" marR="0" lvl="0" indent="0" algn="l" rtl="0">
                        <a:lnSpc>
                          <a:spcPct val="100000"/>
                        </a:lnSpc>
                        <a:spcBef>
                          <a:spcPct val="0"/>
                        </a:spcBef>
                        <a:spcAft>
                          <a:spcPct val="0"/>
                        </a:spcAft>
                        <a:buClr>
                          <a:schemeClr val="dk1"/>
                        </a:buClr>
                        <a:buSzPts val="1800"/>
                        <a:buFont typeface="Calibri"/>
                        <a:buNone/>
                      </a:pPr>
                      <a:r>
                        <a:rPr lang="en-US" sz="1800">
                          <a:latin typeface="Calibri"/>
                          <a:ea typeface="Calibri"/>
                          <a:cs typeface="Calibri"/>
                          <a:sym typeface="Calibri"/>
                        </a:rPr>
                        <a:t>p ∨￢p </a:t>
                      </a:r>
                      <a:endParaRPr sz="1800"/>
                    </a:p>
                    <a:p>
                      <a:pPr marL="0" marR="0" lvl="0" indent="0" algn="l" rtl="0">
                        <a:spcBef>
                          <a:spcPct val="0"/>
                        </a:spcBef>
                        <a:spcAft>
                          <a:spcPct val="0"/>
                        </a:spcAft>
                        <a:buNone/>
                      </a:pPr>
                      <a:endParaRPr sz="1800"/>
                    </a:p>
                  </a:txBody>
                  <a:tcPr marL="91450" marR="91450" marT="45725" marB="45725"/>
                </a:tc>
                <a:tc>
                  <a:txBody>
                    <a:bodyPr vert="horz" wrap="square"/>
                    <a:lstStyle/>
                    <a:p>
                      <a:pPr marL="0" marR="0" lvl="0" indent="0" algn="l" rtl="0">
                        <a:spcBef>
                          <a:spcPct val="0"/>
                        </a:spcBef>
                        <a:spcAft>
                          <a:spcPct val="0"/>
                        </a:spcAft>
                        <a:buNone/>
                      </a:pPr>
                      <a:r>
                        <a:rPr lang="en-US" sz="1800">
                          <a:latin typeface="Calibri"/>
                          <a:ea typeface="Calibri"/>
                          <a:cs typeface="Calibri"/>
                          <a:sym typeface="Calibri"/>
                        </a:rPr>
                        <a:t>(p ↔ q) ∨ (￢p ↔ q)</a:t>
                      </a:r>
                      <a:endParaRPr sz="1800"/>
                    </a:p>
                  </a:txBody>
                  <a:tcPr marL="91450" marR="91450" marT="45725" marB="45725"/>
                </a:tc>
                <a:tc>
                  <a:txBody>
                    <a:bodyPr vert="horz" wrap="square"/>
                    <a:lstStyle/>
                    <a:p>
                      <a:pPr marL="0" marR="0" lvl="0" indent="0" algn="l" rtl="0">
                        <a:spcBef>
                          <a:spcPct val="0"/>
                        </a:spcBef>
                        <a:spcAft>
                          <a:spcPct val="0"/>
                        </a:spcAft>
                        <a:buNone/>
                      </a:pPr>
                      <a:endParaRPr sz="1800"/>
                    </a:p>
                  </a:txBody>
                  <a:tcPr marL="91450" marR="91450" marT="45725" marB="45725"/>
                </a:tc>
              </a:tr>
            </a:tbl>
          </a:graphicData>
        </a:graphic>
      </p:graphicFrame>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90" name="Shape 90"/>
        <p:cNvGrpSpPr/>
        <p:nvPr/>
      </p:nvGrpSpPr>
      <p:grpSpPr>
        <a:xfrm>
          <a:off x="0" y="0"/>
          <a:ext cx="0" cy="0"/>
        </a:xfrm>
      </p:grpSpPr>
      <p:sp>
        <p:nvSpPr>
          <p:cNvPr id="91" name="Google Shape;91;p3"/>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Contents</a:t>
            </a:r>
            <a:endParaRPr/>
          </a:p>
        </p:txBody>
      </p:sp>
      <p:sp>
        <p:nvSpPr>
          <p:cNvPr id="92" name="Google Shape;92;p3"/>
          <p:cNvSpPr txBox="1"/>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15000"/>
              </a:lnSpc>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Introduction </a:t>
            </a:r>
            <a:endParaRPr sz="2400">
              <a:latin typeface="Times New Roman"/>
              <a:ea typeface="Times New Roman"/>
              <a:cs typeface="Times New Roman"/>
              <a:sym typeface="Times New Roman"/>
            </a:endParaRPr>
          </a:p>
          <a:p>
            <a:pPr marL="457200" marR="0" lvl="0" indent="-457200" algn="just" rtl="0">
              <a:lnSpc>
                <a:spcPct val="115000"/>
              </a:lnSpc>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Equivalence and Implication Equivalence of statements </a:t>
            </a:r>
            <a:endParaRPr sz="2400">
              <a:latin typeface="Times New Roman"/>
              <a:ea typeface="Times New Roman"/>
              <a:cs typeface="Times New Roman"/>
              <a:sym typeface="Times New Roman"/>
            </a:endParaRPr>
          </a:p>
          <a:p>
            <a:pPr marL="457200" marR="0" lvl="0" indent="-457200" algn="just" rtl="0">
              <a:lnSpc>
                <a:spcPct val="115000"/>
              </a:lnSpc>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Truth tables, De Morgan’s Laws, Implication </a:t>
            </a:r>
            <a:endParaRPr sz="2400">
              <a:latin typeface="Times New Roman"/>
              <a:ea typeface="Times New Roman"/>
              <a:cs typeface="Times New Roman"/>
              <a:sym typeface="Times New Roman"/>
            </a:endParaRPr>
          </a:p>
          <a:p>
            <a:pPr marL="457200" marR="0" lvl="0" indent="-457200" algn="just" rtl="0">
              <a:lnSpc>
                <a:spcPct val="115000"/>
              </a:lnSpc>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Variables and Quantifiers </a:t>
            </a:r>
            <a:endParaRPr sz="2400">
              <a:latin typeface="Times New Roman"/>
              <a:ea typeface="Times New Roman"/>
              <a:cs typeface="Times New Roman"/>
              <a:sym typeface="Times New Roman"/>
            </a:endParaRPr>
          </a:p>
          <a:p>
            <a:pPr marL="457200" marR="0" lvl="0" indent="-457200" algn="just" rtl="0">
              <a:lnSpc>
                <a:spcPct val="115000"/>
              </a:lnSpc>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Standard notation for quantification, Negation of quantified statements </a:t>
            </a:r>
            <a:endParaRPr sz="2400">
              <a:latin typeface="Times New Roman"/>
              <a:ea typeface="Times New Roman"/>
              <a:cs typeface="Times New Roman"/>
              <a:sym typeface="Times New Roman"/>
            </a:endParaRPr>
          </a:p>
          <a:p>
            <a:pPr marL="457200" marR="0" lvl="0" indent="-457200" algn="just" rtl="0">
              <a:lnSpc>
                <a:spcPct val="115000"/>
              </a:lnSpc>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Implicit quantification, Proof of quantified statements </a:t>
            </a:r>
            <a:endParaRPr sz="2400">
              <a:latin typeface="Times New Roman"/>
              <a:ea typeface="Times New Roman"/>
              <a:cs typeface="Times New Roman"/>
              <a:sym typeface="Times New Roman"/>
            </a:endParaRPr>
          </a:p>
          <a:p>
            <a:pPr marL="457200" marR="0" lvl="0" indent="-457200" algn="just" rtl="0">
              <a:lnSpc>
                <a:spcPct val="115000"/>
              </a:lnSpc>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Inference ,Direct Inference (Modus Ponens) and Proofs </a:t>
            </a:r>
            <a:endParaRPr sz="2400">
              <a:latin typeface="Times New Roman"/>
              <a:ea typeface="Times New Roman"/>
              <a:cs typeface="Times New Roman"/>
              <a:sym typeface="Times New Roman"/>
            </a:endParaRPr>
          </a:p>
          <a:p>
            <a:pPr marL="457200" marR="0" lvl="0" indent="-457200" algn="just" rtl="0">
              <a:lnSpc>
                <a:spcPct val="115000"/>
              </a:lnSpc>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Rules of inference for direct proofs </a:t>
            </a:r>
            <a:endParaRPr sz="2400">
              <a:latin typeface="Times New Roman"/>
              <a:ea typeface="Times New Roman"/>
              <a:cs typeface="Times New Roman"/>
              <a:sym typeface="Times New Roman"/>
            </a:endParaRPr>
          </a:p>
          <a:p>
            <a:pPr marL="457200" marR="0" lvl="0" indent="-457200" algn="just" rtl="0">
              <a:lnSpc>
                <a:spcPct val="115000"/>
              </a:lnSpc>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Contrapositive rule of inference, Proof by contradiction </a:t>
            </a:r>
            <a:endParaRPr sz="2400">
              <a:latin typeface="Times New Roman"/>
              <a:ea typeface="Times New Roman"/>
              <a:cs typeface="Times New Roman"/>
              <a:sym typeface="Times New Roman"/>
            </a:endParaRPr>
          </a:p>
          <a:p>
            <a:pPr marL="457200" marR="0" lvl="0" indent="-457200" algn="just" rtl="0">
              <a:lnSpc>
                <a:spcPct val="115000"/>
              </a:lnSpc>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Case Study </a:t>
            </a:r>
            <a:endParaRPr sz="2400">
              <a:latin typeface="Times New Roman"/>
              <a:ea typeface="Times New Roman"/>
              <a:cs typeface="Times New Roman"/>
              <a:sym typeface="Times New Roman"/>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86" name="Shape 286"/>
        <p:cNvGrpSpPr/>
        <p:nvPr/>
      </p:nvGrpSpPr>
      <p:grpSpPr>
        <a:xfrm>
          <a:off x="0" y="0"/>
          <a:ext cx="0" cy="0"/>
        </a:xfrm>
      </p:grpSpPr>
      <p:sp>
        <p:nvSpPr>
          <p:cNvPr id="287" name="Google Shape;287;p30"/>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endParaRPr/>
          </a:p>
        </p:txBody>
      </p:sp>
      <p:sp>
        <p:nvSpPr>
          <p:cNvPr id="288" name="Google Shape;288;p3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3200"/>
              <a:buFont typeface="Arial"/>
              <a:buChar char="•"/>
            </a:pPr>
            <a:r>
              <a:rPr lang="en-US"/>
              <a:t>chunk4</a:t>
            </a:r>
            <a:endParaRP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92" name="Shape 292"/>
        <p:cNvGrpSpPr/>
        <p:nvPr/>
      </p:nvGrpSpPr>
      <p:grpSpPr>
        <a:xfrm>
          <a:off x="0" y="0"/>
          <a:ext cx="0" cy="0"/>
        </a:xfrm>
      </p:grpSpPr>
      <p:sp>
        <p:nvSpPr>
          <p:cNvPr id="293" name="Google Shape;293;p31"/>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Equivalence</a:t>
            </a:r>
            <a:endParaRPr/>
          </a:p>
        </p:txBody>
      </p:sp>
      <p:sp>
        <p:nvSpPr>
          <p:cNvPr id="294" name="Google Shape;294;p3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Compound propositions that have the same truth values in all possible cases are called logically equivalent.</a:t>
            </a:r>
            <a:endParaRPr/>
          </a:p>
          <a:p>
            <a:pPr marL="342900" lvl="0" indent="-3429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Why do you need equivalent propositions?</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To manipulate a set of statements (here, logical propositions) for the sake of mathematical argumentation, an important step is to replace one statement with another equivalent statement (i.e., with the same truth value)</a:t>
            </a:r>
            <a:endParaRPr sz="22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98" name="Shape 298"/>
        <p:cNvGrpSpPr/>
        <p:nvPr/>
      </p:nvGrpSpPr>
      <p:grpSpPr>
        <a:xfrm>
          <a:off x="0" y="0"/>
          <a:ext cx="0" cy="0"/>
        </a:xfrm>
      </p:grpSpPr>
      <p:sp>
        <p:nvSpPr>
          <p:cNvPr id="299" name="Google Shape;299;p32"/>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Terminology</a:t>
            </a:r>
            <a:endParaRPr/>
          </a:p>
        </p:txBody>
      </p:sp>
      <p:sp>
        <p:nvSpPr>
          <p:cNvPr id="300" name="Google Shape;300;p3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rgbClr val="0070C0"/>
              </a:buClr>
              <a:buSzPts val="2400"/>
              <a:buFont typeface="Times New Roman"/>
              <a:buChar char="•"/>
            </a:pPr>
            <a:r>
              <a:rPr lang="en-US" sz="2400">
                <a:solidFill>
                  <a:srgbClr val="0070C0"/>
                </a:solidFill>
                <a:latin typeface="Times New Roman"/>
                <a:ea typeface="Times New Roman"/>
                <a:cs typeface="Times New Roman"/>
                <a:sym typeface="Times New Roman"/>
              </a:rPr>
              <a:t>Tautology: </a:t>
            </a:r>
            <a:r>
              <a:rPr lang="en-US" sz="2400">
                <a:latin typeface="Times New Roman"/>
                <a:ea typeface="Times New Roman"/>
                <a:cs typeface="Times New Roman"/>
                <a:sym typeface="Times New Roman"/>
              </a:rPr>
              <a:t>A compound proposition that is always true, no matter what the truth values of the propositional variables that occur in it.</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Example: </a:t>
            </a:r>
            <a:r>
              <a:rPr lang="en-US" sz="2000" i="1">
                <a:latin typeface="Arial"/>
                <a:ea typeface="Arial"/>
                <a:cs typeface="Arial"/>
                <a:sym typeface="Arial"/>
              </a:rPr>
              <a:t>p ∨￢p</a:t>
            </a:r>
            <a:endParaRPr sz="2000">
              <a:latin typeface="Times New Roman"/>
              <a:ea typeface="Times New Roman"/>
              <a:cs typeface="Times New Roman"/>
              <a:sym typeface="Times New Roman"/>
            </a:endParaRPr>
          </a:p>
          <a:p>
            <a:pPr marL="342900" lvl="0" indent="-342900" algn="just" rtl="0">
              <a:spcBef>
                <a:spcPts val="480"/>
              </a:spcBef>
              <a:spcAft>
                <a:spcPct val="0"/>
              </a:spcAft>
              <a:buClr>
                <a:srgbClr val="0070C0"/>
              </a:buClr>
              <a:buSzPts val="2400"/>
              <a:buFont typeface="Times New Roman"/>
              <a:buChar char="•"/>
            </a:pPr>
            <a:r>
              <a:rPr lang="en-US" sz="2400">
                <a:solidFill>
                  <a:srgbClr val="0070C0"/>
                </a:solidFill>
                <a:latin typeface="Times New Roman"/>
                <a:ea typeface="Times New Roman"/>
                <a:cs typeface="Times New Roman"/>
                <a:sym typeface="Times New Roman"/>
              </a:rPr>
              <a:t>Contradiction: </a:t>
            </a:r>
            <a:r>
              <a:rPr lang="en-US" sz="2400">
                <a:latin typeface="Times New Roman"/>
                <a:ea typeface="Times New Roman"/>
                <a:cs typeface="Times New Roman"/>
                <a:sym typeface="Times New Roman"/>
              </a:rPr>
              <a:t>A compound proposition that is always false</a:t>
            </a:r>
            <a:r>
              <a:rPr lang="en-US" sz="2400" i="1">
                <a:latin typeface="Times New Roman"/>
                <a:ea typeface="Times New Roman"/>
                <a:cs typeface="Times New Roman"/>
                <a:sym typeface="Times New Roman"/>
              </a:rPr>
              <a:t>.</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Example: </a:t>
            </a:r>
            <a:r>
              <a:rPr lang="en-US" sz="2000" i="1">
                <a:latin typeface="Arial"/>
                <a:ea typeface="Arial"/>
                <a:cs typeface="Arial"/>
                <a:sym typeface="Arial"/>
              </a:rPr>
              <a:t>p ∧￢p</a:t>
            </a:r>
            <a:endParaRPr sz="2000" i="1">
              <a:latin typeface="Times New Roman"/>
              <a:ea typeface="Times New Roman"/>
              <a:cs typeface="Times New Roman"/>
              <a:sym typeface="Times New Roman"/>
            </a:endParaRPr>
          </a:p>
          <a:p>
            <a:pPr marL="342900" lvl="0" indent="-342900" algn="just" rtl="0">
              <a:spcBef>
                <a:spcPts val="480"/>
              </a:spcBef>
              <a:spcAft>
                <a:spcPct val="0"/>
              </a:spcAft>
              <a:buClr>
                <a:srgbClr val="0070C0"/>
              </a:buClr>
              <a:buSzPts val="2400"/>
              <a:buFont typeface="Times New Roman"/>
              <a:buChar char="•"/>
            </a:pPr>
            <a:r>
              <a:rPr lang="en-US" sz="2400">
                <a:solidFill>
                  <a:srgbClr val="0070C0"/>
                </a:solidFill>
                <a:latin typeface="Times New Roman"/>
                <a:ea typeface="Times New Roman"/>
                <a:cs typeface="Times New Roman"/>
                <a:sym typeface="Times New Roman"/>
              </a:rPr>
              <a:t>Contingency: </a:t>
            </a:r>
            <a:r>
              <a:rPr lang="en-US" sz="2400">
                <a:latin typeface="Times New Roman"/>
                <a:ea typeface="Times New Roman"/>
                <a:cs typeface="Times New Roman"/>
                <a:sym typeface="Times New Roman"/>
              </a:rPr>
              <a:t>A compound proposition that is neither a tautology nor a contradiction.</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Example: p ∨ q → ¬r</a:t>
            </a:r>
            <a:endParaRPr sz="2000">
              <a:latin typeface="Times New Roman"/>
              <a:ea typeface="Times New Roman"/>
              <a:cs typeface="Times New Roman"/>
              <a:sym typeface="Times New Roman"/>
            </a:endParaRP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04" name="Shape 304"/>
        <p:cNvGrpSpPr/>
        <p:nvPr/>
      </p:nvGrpSpPr>
      <p:grpSpPr>
        <a:xfrm>
          <a:off x="0" y="0"/>
          <a:ext cx="0" cy="0"/>
        </a:xfrm>
      </p:grpSpPr>
      <p:sp>
        <p:nvSpPr>
          <p:cNvPr id="305" name="Google Shape;305;p33"/>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Logical Equivalence</a:t>
            </a:r>
            <a:endParaRPr/>
          </a:p>
        </p:txBody>
      </p:sp>
      <p:sp>
        <p:nvSpPr>
          <p:cNvPr id="306" name="Google Shape;306;p3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rgbClr val="000000"/>
              </a:buClr>
              <a:buSzPts val="2400"/>
              <a:buFont typeface="Arial"/>
              <a:buChar char="•"/>
            </a:pPr>
            <a:r>
              <a:rPr lang="en-US" sz="2400" b="1">
                <a:solidFill>
                  <a:srgbClr val="000000"/>
                </a:solidFill>
                <a:latin typeface="Times New Roman"/>
                <a:ea typeface="Times New Roman"/>
                <a:cs typeface="Times New Roman"/>
                <a:sym typeface="Times New Roman"/>
              </a:rPr>
              <a:t>Definition</a:t>
            </a:r>
            <a:r>
              <a:rPr lang="en-US" sz="2400">
                <a:solidFill>
                  <a:srgbClr val="000000"/>
                </a:solidFill>
                <a:latin typeface="Times New Roman"/>
                <a:ea typeface="Times New Roman"/>
                <a:cs typeface="Times New Roman"/>
                <a:sym typeface="Times New Roman"/>
              </a:rPr>
              <a:t>: Propositions </a:t>
            </a:r>
            <a:r>
              <a:rPr lang="en-US" sz="2400" i="1">
                <a:solidFill>
                  <a:srgbClr val="000000"/>
                </a:solidFill>
                <a:latin typeface="Times New Roman"/>
                <a:ea typeface="Times New Roman"/>
                <a:cs typeface="Times New Roman"/>
                <a:sym typeface="Times New Roman"/>
              </a:rPr>
              <a:t>p</a:t>
            </a:r>
            <a:r>
              <a:rPr lang="en-US" sz="2400">
                <a:solidFill>
                  <a:srgbClr val="000000"/>
                </a:solidFill>
                <a:latin typeface="Times New Roman"/>
                <a:ea typeface="Times New Roman"/>
                <a:cs typeface="Times New Roman"/>
                <a:sym typeface="Times New Roman"/>
              </a:rPr>
              <a:t> and </a:t>
            </a:r>
            <a:r>
              <a:rPr lang="en-US" sz="2400" i="1">
                <a:solidFill>
                  <a:srgbClr val="000000"/>
                </a:solidFill>
                <a:latin typeface="Times New Roman"/>
                <a:ea typeface="Times New Roman"/>
                <a:cs typeface="Times New Roman"/>
                <a:sym typeface="Times New Roman"/>
              </a:rPr>
              <a:t>q</a:t>
            </a:r>
            <a:r>
              <a:rPr lang="en-US" sz="2400">
                <a:solidFill>
                  <a:srgbClr val="000000"/>
                </a:solidFill>
                <a:latin typeface="Times New Roman"/>
                <a:ea typeface="Times New Roman"/>
                <a:cs typeface="Times New Roman"/>
                <a:sym typeface="Times New Roman"/>
              </a:rPr>
              <a:t> are </a:t>
            </a:r>
            <a:r>
              <a:rPr lang="en-US" sz="2400" u="sng">
                <a:solidFill>
                  <a:srgbClr val="000000"/>
                </a:solidFill>
                <a:latin typeface="Times New Roman"/>
                <a:ea typeface="Times New Roman"/>
                <a:cs typeface="Times New Roman"/>
                <a:sym typeface="Times New Roman"/>
              </a:rPr>
              <a:t>logically equivalent</a:t>
            </a:r>
            <a:r>
              <a:rPr lang="en-US" sz="2400">
                <a:solidFill>
                  <a:srgbClr val="000000"/>
                </a:solidFill>
                <a:latin typeface="Times New Roman"/>
                <a:ea typeface="Times New Roman"/>
                <a:cs typeface="Times New Roman"/>
                <a:sym typeface="Times New Roman"/>
              </a:rPr>
              <a:t> if      </a:t>
            </a:r>
            <a:r>
              <a:rPr lang="en-US" sz="2400" i="1">
                <a:solidFill>
                  <a:srgbClr val="000000"/>
                </a:solidFill>
                <a:latin typeface="Times New Roman"/>
                <a:ea typeface="Times New Roman"/>
                <a:cs typeface="Times New Roman"/>
                <a:sym typeface="Times New Roman"/>
              </a:rPr>
              <a:t>p</a:t>
            </a:r>
            <a:r>
              <a:rPr lang="en-US" sz="2400">
                <a:solidFill>
                  <a:srgbClr val="000000"/>
                </a:solidFill>
                <a:latin typeface="Times New Roman"/>
                <a:ea typeface="Times New Roman"/>
                <a:cs typeface="Times New Roman"/>
                <a:sym typeface="Times New Roman"/>
              </a:rPr>
              <a:t> ↔ </a:t>
            </a:r>
            <a:r>
              <a:rPr lang="en-US" sz="2400" i="1">
                <a:solidFill>
                  <a:srgbClr val="000000"/>
                </a:solidFill>
                <a:latin typeface="Times New Roman"/>
                <a:ea typeface="Times New Roman"/>
                <a:cs typeface="Times New Roman"/>
                <a:sym typeface="Times New Roman"/>
              </a:rPr>
              <a:t>q</a:t>
            </a:r>
            <a:r>
              <a:rPr lang="en-US" sz="2400">
                <a:solidFill>
                  <a:srgbClr val="000000"/>
                </a:solidFill>
                <a:latin typeface="Times New Roman"/>
                <a:ea typeface="Times New Roman"/>
                <a:cs typeface="Times New Roman"/>
                <a:sym typeface="Times New Roman"/>
              </a:rPr>
              <a:t> is a </a:t>
            </a:r>
            <a:r>
              <a:rPr lang="en-US" sz="2400" u="sng">
                <a:solidFill>
                  <a:srgbClr val="000000"/>
                </a:solidFill>
                <a:latin typeface="Times New Roman"/>
                <a:ea typeface="Times New Roman"/>
                <a:cs typeface="Times New Roman"/>
                <a:sym typeface="Times New Roman"/>
              </a:rPr>
              <a:t>tautology</a:t>
            </a:r>
            <a:r>
              <a:rPr lang="en-US" sz="2400">
                <a:solidFill>
                  <a:srgbClr val="000000"/>
                </a:solidFill>
                <a:latin typeface="Times New Roman"/>
                <a:ea typeface="Times New Roman"/>
                <a:cs typeface="Times New Roman"/>
                <a:sym typeface="Times New Roman"/>
              </a:rPr>
              <a:t>.</a:t>
            </a:r>
            <a:endParaRPr/>
          </a:p>
          <a:p>
            <a:pPr marL="342900" lvl="0" indent="-342900" algn="just" rtl="0">
              <a:spcBef>
                <a:spcPts val="480"/>
              </a:spcBef>
              <a:spcAft>
                <a:spcPct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Informally, p and q are equivalent if whenever p is true, q is true, and vice versa.</a:t>
            </a:r>
            <a:endParaRPr/>
          </a:p>
          <a:p>
            <a:pPr marL="342900" lvl="0" indent="-342900" algn="just" rtl="0">
              <a:spcBef>
                <a:spcPts val="480"/>
              </a:spcBef>
              <a:spcAft>
                <a:spcPct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Notation: </a:t>
            </a:r>
            <a:r>
              <a:rPr lang="en-US" sz="2400" i="1">
                <a:solidFill>
                  <a:srgbClr val="000000"/>
                </a:solidFill>
                <a:latin typeface="Times New Roman"/>
                <a:ea typeface="Times New Roman"/>
                <a:cs typeface="Times New Roman"/>
                <a:sym typeface="Times New Roman"/>
              </a:rPr>
              <a:t>p </a:t>
            </a:r>
            <a:r>
              <a:rPr lang="en-US" sz="2400">
                <a:solidFill>
                  <a:srgbClr val="000000"/>
                </a:solidFill>
                <a:latin typeface="Times New Roman"/>
                <a:ea typeface="Times New Roman"/>
                <a:cs typeface="Times New Roman"/>
                <a:sym typeface="Times New Roman"/>
              </a:rPr>
              <a:t>≡ </a:t>
            </a:r>
            <a:r>
              <a:rPr lang="en-US" sz="2400" i="1">
                <a:solidFill>
                  <a:srgbClr val="000000"/>
                </a:solidFill>
                <a:latin typeface="Times New Roman"/>
                <a:ea typeface="Times New Roman"/>
                <a:cs typeface="Times New Roman"/>
                <a:sym typeface="Times New Roman"/>
              </a:rPr>
              <a:t>q</a:t>
            </a:r>
            <a:r>
              <a:rPr lang="en-US" sz="2400">
                <a:solidFill>
                  <a:srgbClr val="000000"/>
                </a:solidFill>
                <a:latin typeface="Times New Roman"/>
                <a:ea typeface="Times New Roman"/>
                <a:cs typeface="Times New Roman"/>
                <a:sym typeface="Times New Roman"/>
              </a:rPr>
              <a:t> (</a:t>
            </a:r>
            <a:r>
              <a:rPr lang="en-US" sz="2400" i="1">
                <a:solidFill>
                  <a:srgbClr val="000000"/>
                </a:solidFill>
                <a:latin typeface="Times New Roman"/>
                <a:ea typeface="Times New Roman"/>
                <a:cs typeface="Times New Roman"/>
                <a:sym typeface="Times New Roman"/>
              </a:rPr>
              <a:t>p</a:t>
            </a:r>
            <a:r>
              <a:rPr lang="en-US" sz="2400">
                <a:solidFill>
                  <a:srgbClr val="000000"/>
                </a:solidFill>
                <a:latin typeface="Times New Roman"/>
                <a:ea typeface="Times New Roman"/>
                <a:cs typeface="Times New Roman"/>
                <a:sym typeface="Times New Roman"/>
              </a:rPr>
              <a:t> is equivalent to </a:t>
            </a:r>
            <a:r>
              <a:rPr lang="en-US" sz="2400" i="1">
                <a:solidFill>
                  <a:srgbClr val="000000"/>
                </a:solidFill>
                <a:latin typeface="Times New Roman"/>
                <a:ea typeface="Times New Roman"/>
                <a:cs typeface="Times New Roman"/>
                <a:sym typeface="Times New Roman"/>
              </a:rPr>
              <a:t>q</a:t>
            </a:r>
            <a:r>
              <a:rPr lang="en-US" sz="2400">
                <a:solidFill>
                  <a:srgbClr val="000000"/>
                </a:solidFill>
                <a:latin typeface="Times New Roman"/>
                <a:ea typeface="Times New Roman"/>
                <a:cs typeface="Times New Roman"/>
                <a:sym typeface="Times New Roman"/>
              </a:rPr>
              <a:t>), </a:t>
            </a:r>
            <a:r>
              <a:rPr lang="en-US" sz="2400" i="1">
                <a:solidFill>
                  <a:srgbClr val="000000"/>
                </a:solidFill>
                <a:latin typeface="Times New Roman"/>
                <a:ea typeface="Times New Roman"/>
                <a:cs typeface="Times New Roman"/>
                <a:sym typeface="Times New Roman"/>
              </a:rPr>
              <a:t>p </a:t>
            </a:r>
            <a:r>
              <a:rPr lang="en-US" sz="2400">
                <a:solidFill>
                  <a:srgbClr val="000000"/>
                </a:solidFill>
                <a:latin typeface="Times New Roman"/>
                <a:ea typeface="Times New Roman"/>
                <a:cs typeface="Times New Roman"/>
                <a:sym typeface="Times New Roman"/>
              </a:rPr>
              <a:t>↔ </a:t>
            </a:r>
            <a:r>
              <a:rPr lang="en-US" sz="2400" i="1">
                <a:solidFill>
                  <a:srgbClr val="000000"/>
                </a:solidFill>
                <a:latin typeface="Times New Roman"/>
                <a:ea typeface="Times New Roman"/>
                <a:cs typeface="Times New Roman"/>
                <a:sym typeface="Times New Roman"/>
              </a:rPr>
              <a:t>q</a:t>
            </a:r>
            <a:r>
              <a:rPr lang="en-US" sz="2400">
                <a:solidFill>
                  <a:srgbClr val="000000"/>
                </a:solidFill>
                <a:latin typeface="Times New Roman"/>
                <a:ea typeface="Times New Roman"/>
                <a:cs typeface="Times New Roman"/>
                <a:sym typeface="Times New Roman"/>
              </a:rPr>
              <a:t>, and </a:t>
            </a:r>
            <a:r>
              <a:rPr lang="en-US" sz="2400" i="1">
                <a:solidFill>
                  <a:srgbClr val="000000"/>
                </a:solidFill>
                <a:latin typeface="Times New Roman"/>
                <a:ea typeface="Times New Roman"/>
                <a:cs typeface="Times New Roman"/>
                <a:sym typeface="Times New Roman"/>
              </a:rPr>
              <a:t>p </a:t>
            </a:r>
            <a:r>
              <a:rPr lang="en-US" sz="2400">
                <a:solidFill>
                  <a:srgbClr val="000000"/>
                </a:solidFill>
                <a:latin typeface="Times New Roman"/>
                <a:ea typeface="Times New Roman"/>
                <a:cs typeface="Times New Roman"/>
                <a:sym typeface="Times New Roman"/>
              </a:rPr>
              <a:t>⇔ </a:t>
            </a:r>
            <a:r>
              <a:rPr lang="en-US" sz="2400" i="1">
                <a:solidFill>
                  <a:srgbClr val="000000"/>
                </a:solidFill>
                <a:latin typeface="Times New Roman"/>
                <a:ea typeface="Times New Roman"/>
                <a:cs typeface="Times New Roman"/>
                <a:sym typeface="Times New Roman"/>
              </a:rPr>
              <a:t>q</a:t>
            </a:r>
            <a:endParaRPr sz="2400">
              <a:solidFill>
                <a:srgbClr val="BFBFBF"/>
              </a:solidFill>
              <a:latin typeface="Times New Roman"/>
              <a:ea typeface="Times New Roman"/>
              <a:cs typeface="Times New Roman"/>
              <a:sym typeface="Times New Roman"/>
            </a:endParaRPr>
          </a:p>
          <a:p>
            <a:pPr marL="342900" lvl="0" indent="-342900" algn="just" rtl="0">
              <a:spcBef>
                <a:spcPts val="480"/>
              </a:spcBef>
              <a:spcAft>
                <a:spcPct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Alert: ≡ is not a logical connective</a:t>
            </a:r>
            <a:endParaRPr/>
          </a:p>
          <a:p>
            <a:pPr marL="342900" lvl="0" indent="-342900" algn="just" rtl="0">
              <a:spcBef>
                <a:spcPts val="480"/>
              </a:spcBef>
              <a:spcAft>
                <a:spcPct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How to find whether two compound propositions are logically equivalent?</a:t>
            </a:r>
            <a:endParaRPr/>
          </a:p>
          <a:p>
            <a:pPr marL="742950" lvl="1" indent="-285750" algn="just" rtl="0">
              <a:spcBef>
                <a:spcPts val="440"/>
              </a:spcBef>
              <a:spcAft>
                <a:spcPct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Through Truth tables.</a:t>
            </a:r>
            <a:endParaRPr/>
          </a:p>
          <a:p>
            <a:pPr marL="742950" lvl="1" indent="-285750" algn="just" rtl="0">
              <a:spcBef>
                <a:spcPts val="440"/>
              </a:spcBef>
              <a:spcAft>
                <a:spcPct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Through laws of equivalence.</a:t>
            </a:r>
            <a:endParaRPr sz="2200">
              <a:latin typeface="Times New Roman"/>
              <a:ea typeface="Times New Roman"/>
              <a:cs typeface="Times New Roman"/>
              <a:sym typeface="Times New Roman"/>
            </a:endParaRP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10" name="Shape 310"/>
        <p:cNvGrpSpPr/>
        <p:nvPr/>
      </p:nvGrpSpPr>
      <p:grpSpPr>
        <a:xfrm>
          <a:off x="0" y="0"/>
          <a:ext cx="0" cy="0"/>
        </a:xfrm>
      </p:grpSpPr>
      <p:sp>
        <p:nvSpPr>
          <p:cNvPr id="311" name="Google Shape;311;p34"/>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Logical Equivalence: Truth table</a:t>
            </a:r>
            <a:endParaRPr/>
          </a:p>
        </p:txBody>
      </p:sp>
      <p:sp>
        <p:nvSpPr>
          <p:cNvPr id="312" name="Google Shape;312;p3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Show that ￢(p ∨ q) and ￢p ∧￢q are logically equivalent.</a:t>
            </a:r>
            <a:endParaRPr/>
          </a:p>
        </p:txBody>
      </p:sp>
      <p:graphicFrame>
        <p:nvGraphicFramePr>
          <p:cNvPr id="313" name="Google Shape;313;p34"/>
          <p:cNvGraphicFramePr>
            <a:graphicFrameLocks noGrp="1"/>
          </p:cNvGraphicFramePr>
          <p:nvPr/>
        </p:nvGraphicFramePr>
        <p:xfrm>
          <a:off x="2133600" y="2971800"/>
          <a:ext cx="3000000" cy="3000000"/>
        </p:xfrm>
        <a:graphic>
          <a:graphicData uri="http://schemas.openxmlformats.org/drawingml/2006/table">
            <a:tbl>
              <a:tblPr firstRow="1" bandRow="1">
                <a:noFill/>
                <a:tableStyleId>{3622C6E5-89E0-4AA9-A438-0E14E9B0635F}</a:tableStyleId>
              </a:tblPr>
              <a:tblGrid>
                <a:gridCol w="609600"/>
                <a:gridCol w="533400"/>
                <a:gridCol w="685800"/>
                <a:gridCol w="1066800"/>
                <a:gridCol w="609600"/>
                <a:gridCol w="609600"/>
                <a:gridCol w="1143000"/>
              </a:tblGrid>
              <a:tr h="370850">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p</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q</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p ∨ q</a:t>
                      </a:r>
                      <a:endParaRPr sz="1800">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lnSpc>
                          <a:spcPct val="100000"/>
                        </a:lnSpc>
                        <a:spcBef>
                          <a:spcPct val="0"/>
                        </a:spcBef>
                        <a:spcAft>
                          <a:spcPct val="0"/>
                        </a:spcAft>
                        <a:buClr>
                          <a:schemeClr val="dk1"/>
                        </a:buClr>
                        <a:buSzPts val="1800"/>
                        <a:buFont typeface="Times New Roman"/>
                        <a:buNone/>
                      </a:pPr>
                      <a:r>
                        <a:rPr lang="en-US" sz="1800">
                          <a:latin typeface="Times New Roman"/>
                          <a:ea typeface="Times New Roman"/>
                          <a:cs typeface="Times New Roman"/>
                          <a:sym typeface="Times New Roman"/>
                        </a:rPr>
                        <a:t>￢(p ∨ q) </a:t>
                      </a:r>
                      <a:endParaRPr sz="1800">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￢p </a:t>
                      </a:r>
                      <a:endParaRPr sz="1800">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￢q </a:t>
                      </a:r>
                      <a:endParaRPr sz="1800">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￢p ∧￢q </a:t>
                      </a:r>
                      <a:endParaRPr sz="1800">
                        <a:latin typeface="Times New Roman"/>
                        <a:ea typeface="Times New Roman"/>
                        <a:cs typeface="Times New Roman"/>
                        <a:sym typeface="Times New Roman"/>
                      </a:endParaRPr>
                    </a:p>
                  </a:txBody>
                  <a:tcPr marL="91450" marR="91450" marT="45725" marB="45725"/>
                </a:tc>
              </a:tr>
              <a:tr h="370850">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r>
              <a:tr h="370850">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r>
              <a:tr h="370850">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r>
              <a:tr h="370850">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F</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c>
                  <a:txBody>
                    <a:bodyPr vert="horz" wrap="square"/>
                    <a:lstStyle/>
                    <a:p>
                      <a:pPr marL="0" marR="0" lvl="0" indent="0" algn="ctr" rtl="0">
                        <a:spcBef>
                          <a:spcPct val="0"/>
                        </a:spcBef>
                        <a:spcAft>
                          <a:spcPct val="0"/>
                        </a:spcAft>
                        <a:buNone/>
                      </a:pPr>
                      <a:r>
                        <a:rPr lang="en-US" sz="1800">
                          <a:latin typeface="Times New Roman"/>
                          <a:ea typeface="Times New Roman"/>
                          <a:cs typeface="Times New Roman"/>
                          <a:sym typeface="Times New Roman"/>
                        </a:rPr>
                        <a:t>T</a:t>
                      </a:r>
                      <a:endParaRPr/>
                    </a:p>
                  </a:txBody>
                  <a:tcPr marL="91450" marR="91450" marT="45725" marB="45725"/>
                </a:tc>
              </a:tr>
            </a:tbl>
          </a:graphicData>
        </a:graphic>
      </p:graphicFrame>
      <p:sp>
        <p:nvSpPr>
          <p:cNvPr id="314" name="Google Shape;314;p34"/>
          <p:cNvSpPr/>
          <p:nvPr/>
        </p:nvSpPr>
        <p:spPr>
          <a:xfrm>
            <a:off x="3962400" y="2590800"/>
            <a:ext cx="1066800" cy="2362200"/>
          </a:xfrm>
          <a:prstGeom prst="ellipse">
            <a:avLst/>
          </a:prstGeom>
          <a:noFill/>
          <a:ln w="222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chemeClr val="dk1"/>
              </a:buClr>
              <a:buSzPts val="1800"/>
              <a:buFont typeface="Comic Sans MS"/>
              <a:buNone/>
            </a:pPr>
            <a:endParaRPr sz="1800" b="0" i="0" u="none" strike="noStrike" cap="none">
              <a:solidFill>
                <a:schemeClr val="dk1"/>
              </a:solidFill>
              <a:latin typeface="Comic Sans MS"/>
              <a:ea typeface="Comic Sans MS"/>
              <a:cs typeface="Comic Sans MS"/>
              <a:sym typeface="Comic Sans MS"/>
            </a:endParaRPr>
          </a:p>
        </p:txBody>
      </p:sp>
      <p:sp>
        <p:nvSpPr>
          <p:cNvPr id="315" name="Google Shape;315;p34"/>
          <p:cNvSpPr/>
          <p:nvPr/>
        </p:nvSpPr>
        <p:spPr>
          <a:xfrm>
            <a:off x="6248400" y="2667000"/>
            <a:ext cx="1143000" cy="2362200"/>
          </a:xfrm>
          <a:prstGeom prst="ellipse">
            <a:avLst/>
          </a:prstGeom>
          <a:noFill/>
          <a:ln w="222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chemeClr val="dk1"/>
              </a:buClr>
              <a:buSzPts val="1800"/>
              <a:buFont typeface="Comic Sans MS"/>
              <a:buNone/>
            </a:pPr>
            <a:endParaRPr sz="1800" b="0" i="0" u="none" strike="noStrike" cap="none">
              <a:solidFill>
                <a:schemeClr val="dk1"/>
              </a:solidFill>
              <a:latin typeface="Comic Sans MS"/>
              <a:ea typeface="Comic Sans MS"/>
              <a:cs typeface="Comic Sans MS"/>
              <a:sym typeface="Comic Sans MS"/>
            </a:endParaRPr>
          </a:p>
        </p:txBody>
      </p:sp>
      <p:sp>
        <p:nvSpPr>
          <p:cNvPr id="316" name="Google Shape;316;p34"/>
          <p:cNvSpPr txBox="1"/>
          <p:nvPr/>
        </p:nvSpPr>
        <p:spPr>
          <a:xfrm>
            <a:off x="609600" y="5334000"/>
            <a:ext cx="8229600" cy="76944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ct val="0"/>
              </a:spcBef>
              <a:spcAft>
                <a:spcPct val="0"/>
              </a:spcAft>
              <a:buNone/>
            </a:pPr>
            <a:r>
              <a:rPr lang="en-US" sz="2200">
                <a:solidFill>
                  <a:schemeClr val="dk1"/>
                </a:solidFill>
                <a:latin typeface="Times New Roman"/>
                <a:ea typeface="Times New Roman"/>
                <a:cs typeface="Times New Roman"/>
                <a:sym typeface="Times New Roman"/>
              </a:rPr>
              <a:t>The two columns in the truth table are identical, thus we conclude that</a:t>
            </a:r>
            <a:endParaRPr/>
          </a:p>
          <a:p>
            <a:pPr marL="0" marR="0" lvl="0" indent="0" algn="ctr" rtl="0">
              <a:spcBef>
                <a:spcPct val="0"/>
              </a:spcBef>
              <a:spcAft>
                <a:spcPct val="0"/>
              </a:spcAft>
              <a:buNone/>
            </a:pPr>
            <a:r>
              <a:rPr lang="en-US" sz="2000">
                <a:solidFill>
                  <a:schemeClr val="dk1"/>
                </a:solidFill>
                <a:latin typeface="Times New Roman"/>
                <a:ea typeface="Times New Roman"/>
                <a:cs typeface="Times New Roman"/>
                <a:sym typeface="Times New Roman"/>
              </a:rPr>
              <a:t>￢(p ∨ q)</a:t>
            </a:r>
            <a:r>
              <a:rPr lang="en-US" sz="2200">
                <a:solidFill>
                  <a:schemeClr val="dk1"/>
                </a:solidFill>
                <a:latin typeface="Times New Roman"/>
                <a:ea typeface="Times New Roman"/>
                <a:cs typeface="Times New Roman"/>
                <a:sym typeface="Times New Roman"/>
              </a:rPr>
              <a:t> ≡ </a:t>
            </a:r>
            <a:r>
              <a:rPr lang="en-US" sz="2000">
                <a:solidFill>
                  <a:schemeClr val="dk1"/>
                </a:solidFill>
                <a:latin typeface="Times New Roman"/>
                <a:ea typeface="Times New Roman"/>
                <a:cs typeface="Times New Roman"/>
                <a:sym typeface="Times New Roman"/>
              </a:rPr>
              <a:t>￢p ∧￢q </a:t>
            </a:r>
            <a:endParaRPr sz="2200">
              <a:solidFill>
                <a:schemeClr val="dk1"/>
              </a:solidFill>
              <a:latin typeface="Times New Roman"/>
              <a:ea typeface="Times New Roman"/>
              <a:cs typeface="Times New Roman"/>
              <a:sym typeface="Times New Roman"/>
            </a:endParaRPr>
          </a:p>
        </p:txBody>
      </p:sp>
      <p:sp>
        <p:nvSpPr>
          <p:cNvPr id="317" name="Google Shape;317;p34"/>
          <p:cNvSpPr/>
          <p:nvPr/>
        </p:nvSpPr>
        <p:spPr>
          <a:xfrm>
            <a:off x="6781800" y="5791200"/>
            <a:ext cx="2057400" cy="457200"/>
          </a:xfrm>
          <a:prstGeom prst="wedgeRectCallout">
            <a:avLst>
              <a:gd name="adj1" fmla="val -93560"/>
              <a:gd name="adj2" fmla="val -19318"/>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C00000"/>
              </a:buClr>
              <a:buSzPts val="1800"/>
              <a:buFont typeface="Comic Sans MS"/>
              <a:buNone/>
            </a:pPr>
            <a:r>
              <a:rPr lang="en-US" sz="1800" b="0" i="0" u="none" strike="noStrike" cap="none">
                <a:solidFill>
                  <a:srgbClr val="C00000"/>
                </a:solidFill>
                <a:latin typeface="Comic Sans MS"/>
                <a:ea typeface="Comic Sans MS"/>
                <a:cs typeface="Comic Sans MS"/>
                <a:sym typeface="Comic Sans MS"/>
              </a:rPr>
              <a:t>De Morgan’s Law</a:t>
            </a: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1000"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1000"/>
                                        <p:tgtEl>
                                          <p:spTgt spid="31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1000" fill="hold" nodeType="clickEffect">
                                  <p:stCondLst>
                                    <p:cond delay="0"/>
                                  </p:stCondLst>
                                  <p:childTnLst>
                                    <p:set>
                                      <p:cBhvr>
                                        <p:cTn id="11" dur="1" fill="hold">
                                          <p:stCondLst>
                                            <p:cond delay="0"/>
                                          </p:stCondLst>
                                        </p:cTn>
                                        <p:tgtEl>
                                          <p:spTgt spid="314"/>
                                        </p:tgtEl>
                                        <p:attrNameLst>
                                          <p:attrName>style.visibility</p:attrName>
                                        </p:attrNameLst>
                                      </p:cBhvr>
                                      <p:to>
                                        <p:strVal val="visible"/>
                                      </p:to>
                                    </p:set>
                                    <p:animEffect transition="in" filter="fade">
                                      <p:cBhvr>
                                        <p:cTn id="12" dur="1000"/>
                                        <p:tgtEl>
                                          <p:spTgt spid="31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1000" fill="hold" nodeType="clickEffect">
                                  <p:stCondLst>
                                    <p:cond delay="0"/>
                                  </p:stCondLst>
                                  <p:childTnLst>
                                    <p:set>
                                      <p:cBhvr>
                                        <p:cTn id="16" dur="1" fill="hold">
                                          <p:stCondLst>
                                            <p:cond delay="0"/>
                                          </p:stCondLst>
                                        </p:cTn>
                                        <p:tgtEl>
                                          <p:spTgt spid="315"/>
                                        </p:tgtEl>
                                        <p:attrNameLst>
                                          <p:attrName>style.visibility</p:attrName>
                                        </p:attrNameLst>
                                      </p:cBhvr>
                                      <p:to>
                                        <p:strVal val="visible"/>
                                      </p:to>
                                    </p:set>
                                    <p:animEffect transition="in" filter="fade">
                                      <p:cBhvr>
                                        <p:cTn id="17" dur="1000"/>
                                        <p:tgtEl>
                                          <p:spTgt spid="31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1000" fill="hold" nodeType="clickEffect">
                                  <p:stCondLst>
                                    <p:cond delay="0"/>
                                  </p:stCondLst>
                                  <p:childTnLst>
                                    <p:set>
                                      <p:cBhvr>
                                        <p:cTn id="21" dur="1" fill="hold">
                                          <p:stCondLst>
                                            <p:cond delay="0"/>
                                          </p:stCondLst>
                                        </p:cTn>
                                        <p:tgtEl>
                                          <p:spTgt spid="316"/>
                                        </p:tgtEl>
                                        <p:attrNameLst>
                                          <p:attrName>style.visibility</p:attrName>
                                        </p:attrNameLst>
                                      </p:cBhvr>
                                      <p:to>
                                        <p:strVal val="visible"/>
                                      </p:to>
                                    </p:set>
                                    <p:animEffect transition="in" filter="fade">
                                      <p:cBhvr>
                                        <p:cTn id="22" dur="1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21" name="Shape 321"/>
        <p:cNvGrpSpPr/>
        <p:nvPr/>
      </p:nvGrpSpPr>
      <p:grpSpPr>
        <a:xfrm>
          <a:off x="0" y="0"/>
          <a:ext cx="0" cy="0"/>
        </a:xfrm>
      </p:grpSpPr>
      <p:sp>
        <p:nvSpPr>
          <p:cNvPr id="322" name="Google Shape;322;p35"/>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323" name="Google Shape;323;p3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3175" algn="just" rtl="0">
              <a:spcBef>
                <a:spcPct val="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Show that the LHS and RHS in the following are logically equivalent using truth table.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 ∨ q) ∨ r ≡ p ∨ (q ∨ r)</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 ∧ q) ≡ ￢p ∨￢q</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 ∨ (p ∧ q) ≡ p</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 → q ≡ ￢p ∨ q</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 → q ≡ ￢q →￢p</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 ↔ q ≡ (p → q) ∧ (q → p)</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 ↔ q ≡ (p ∧ q) ∨ (￢p ∧￢q)</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p⊕q ⇔ (p∨q)∧¬(p∧q)</a:t>
            </a:r>
            <a:endParaRP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27" name="Shape 327"/>
        <p:cNvGrpSpPr/>
        <p:nvPr/>
      </p:nvGrpSpPr>
      <p:grpSpPr>
        <a:xfrm>
          <a:off x="0" y="0"/>
          <a:ext cx="0" cy="0"/>
        </a:xfrm>
      </p:grpSpPr>
      <p:sp>
        <p:nvSpPr>
          <p:cNvPr id="328" name="Google Shape;328;p36"/>
          <p:cNvSpPr txBox="1"/>
          <p:nvPr>
            <p:ph type="title"/>
          </p:nvPr>
        </p:nvSpPr>
        <p:spPr>
          <a:xfrm>
            <a:off x="457200" y="6096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4000"/>
              <a:t>Logical Equivalence: Laws of Logic</a:t>
            </a:r>
            <a:endParaRPr/>
          </a:p>
        </p:txBody>
      </p:sp>
      <p:graphicFrame>
        <p:nvGraphicFramePr>
          <p:cNvPr id="329" name="Google Shape;329;p36"/>
          <p:cNvGraphicFramePr>
            <a:graphicFrameLocks noGrp="1"/>
          </p:cNvGraphicFramePr>
          <p:nvPr/>
        </p:nvGraphicFramePr>
        <p:xfrm>
          <a:off x="1752600" y="1524000"/>
          <a:ext cx="3000000" cy="3000000"/>
        </p:xfrm>
        <a:graphic>
          <a:graphicData uri="http://schemas.openxmlformats.org/drawingml/2006/table">
            <a:tbl>
              <a:tblPr>
                <a:noFill/>
                <a:tableStyleId>{C34163B9-D92B-4925-98CE-C357E230EFCD}</a:tableStyleId>
              </a:tblPr>
              <a:tblGrid>
                <a:gridCol w="2819400"/>
                <a:gridCol w="2819400"/>
              </a:tblGrid>
              <a:tr h="431175">
                <a:tc>
                  <a:txBody>
                    <a:bodyPr vert="horz" wrap="square"/>
                    <a:lstStyle/>
                    <a:p>
                      <a:pPr marL="0" marR="0" lvl="0" indent="0" algn="ctr" rtl="0">
                        <a:lnSpc>
                          <a:spcPct val="115000"/>
                        </a:lnSpc>
                        <a:spcBef>
                          <a:spcPct val="0"/>
                        </a:spcBef>
                        <a:spcAft>
                          <a:spcPct val="0"/>
                        </a:spcAft>
                        <a:buNone/>
                      </a:pPr>
                      <a:r>
                        <a:rPr lang="en-US" sz="2400" b="1">
                          <a:solidFill>
                            <a:srgbClr val="000000"/>
                          </a:solidFill>
                          <a:latin typeface="Times New Roman"/>
                          <a:ea typeface="Times New Roman"/>
                          <a:cs typeface="Times New Roman"/>
                          <a:sym typeface="Times New Roman"/>
                        </a:rPr>
                        <a:t>Names</a:t>
                      </a:r>
                      <a:endParaRPr sz="2400">
                        <a:latin typeface="Times New Roman"/>
                        <a:ea typeface="Times New Roman"/>
                        <a:cs typeface="Times New Roman"/>
                        <a:sym typeface="Times New Roman"/>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ctr" rtl="0">
                        <a:lnSpc>
                          <a:spcPct val="115000"/>
                        </a:lnSpc>
                        <a:spcBef>
                          <a:spcPct val="0"/>
                        </a:spcBef>
                        <a:spcAft>
                          <a:spcPct val="0"/>
                        </a:spcAft>
                        <a:buNone/>
                      </a:pPr>
                      <a:r>
                        <a:rPr lang="en-US" sz="2400" b="1">
                          <a:solidFill>
                            <a:srgbClr val="000000"/>
                          </a:solidFill>
                          <a:latin typeface="Times New Roman"/>
                          <a:ea typeface="Times New Roman"/>
                          <a:cs typeface="Times New Roman"/>
                          <a:sym typeface="Times New Roman"/>
                        </a:rPr>
                        <a:t>Equivalences</a:t>
                      </a:r>
                      <a:endParaRPr sz="2400">
                        <a:latin typeface="Times New Roman"/>
                        <a:ea typeface="Times New Roman"/>
                        <a:cs typeface="Times New Roman"/>
                        <a:sym typeface="Times New Roman"/>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00825">
                <a:tc rowSpan="2">
                  <a:txBody>
                    <a:bodyPr vert="horz" wrap="square"/>
                    <a:lstStyle/>
                    <a:p>
                      <a:pPr marL="0" marR="0" lvl="0" indent="0" algn="ctr"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Identity Law</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p∧T ⇔ p </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00825">
                <a:tc vMerge="1">
                  <a:txBody>
                    <a:bodyPr vert="horz" wrap="square"/>
                    <a:lstStyle/>
                    <a:p/>
                  </a:txBody>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p∨F ⇔ p</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00825">
                <a:tc rowSpan="2">
                  <a:txBody>
                    <a:bodyPr vert="horz" wrap="square"/>
                    <a:lstStyle/>
                    <a:p>
                      <a:pPr marL="0" marR="0" lvl="0" indent="0" algn="ctr"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Domination Law</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p∨T ⇔ T </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00825">
                <a:tc vMerge="1">
                  <a:txBody>
                    <a:bodyPr vert="horz" wrap="square"/>
                    <a:lstStyle/>
                    <a:p/>
                  </a:txBody>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p∧F ⇔ F</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00825">
                <a:tc rowSpan="2">
                  <a:txBody>
                    <a:bodyPr vert="horz" wrap="square"/>
                    <a:lstStyle/>
                    <a:p>
                      <a:pPr marL="0" marR="0" lvl="0" indent="0" algn="ctr"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Idempotent Law</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p∨p ⇔ p </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00825">
                <a:tc vMerge="1">
                  <a:txBody>
                    <a:bodyPr vert="horz" wrap="square"/>
                    <a:lstStyle/>
                    <a:p/>
                  </a:txBody>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p∧p ⇔ p</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00825">
                <a:tc>
                  <a:txBody>
                    <a:bodyPr vert="horz" wrap="square"/>
                    <a:lstStyle/>
                    <a:p>
                      <a:pPr marL="0" marR="0" lvl="0" indent="0" algn="ctr"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Double negation Law</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 ⇔ p</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00825">
                <a:tc rowSpan="2">
                  <a:txBody>
                    <a:bodyPr vert="horz" wrap="square"/>
                    <a:lstStyle/>
                    <a:p>
                      <a:pPr marL="0" marR="0" lvl="0" indent="0" algn="ctr"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Commutative Law</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p∨q ⇔ q∨p </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00825">
                <a:tc vMerge="1">
                  <a:txBody>
                    <a:bodyPr vert="horz" wrap="square"/>
                    <a:lstStyle/>
                    <a:p/>
                  </a:txBody>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p∧q ⇔ q∧p</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33" name="Shape 333"/>
        <p:cNvGrpSpPr/>
        <p:nvPr/>
      </p:nvGrpSpPr>
      <p:grpSpPr>
        <a:xfrm>
          <a:off x="0" y="0"/>
          <a:ext cx="0" cy="0"/>
        </a:xfrm>
      </p:grpSpPr>
      <p:sp>
        <p:nvSpPr>
          <p:cNvPr id="334" name="Google Shape;334;p37"/>
          <p:cNvSpPr txBox="1"/>
          <p:nvPr>
            <p:ph type="title"/>
          </p:nvPr>
        </p:nvSpPr>
        <p:spPr>
          <a:xfrm>
            <a:off x="457200" y="6096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4000"/>
              <a:t>Logical Equivalence: Laws of Logic</a:t>
            </a:r>
            <a:endParaRPr/>
          </a:p>
        </p:txBody>
      </p:sp>
      <p:graphicFrame>
        <p:nvGraphicFramePr>
          <p:cNvPr id="335" name="Google Shape;335;p37"/>
          <p:cNvGraphicFramePr>
            <a:graphicFrameLocks noGrp="1"/>
          </p:cNvGraphicFramePr>
          <p:nvPr/>
        </p:nvGraphicFramePr>
        <p:xfrm>
          <a:off x="1600200" y="1752600"/>
          <a:ext cx="3000000" cy="3000000"/>
        </p:xfrm>
        <a:graphic>
          <a:graphicData uri="http://schemas.openxmlformats.org/drawingml/2006/table">
            <a:tbl>
              <a:tblPr>
                <a:noFill/>
                <a:tableStyleId>{C34163B9-D92B-4925-98CE-C357E230EFCD}</a:tableStyleId>
              </a:tblPr>
              <a:tblGrid>
                <a:gridCol w="2819400"/>
                <a:gridCol w="3276600"/>
              </a:tblGrid>
              <a:tr h="260675">
                <a:tc>
                  <a:txBody>
                    <a:bodyPr vert="horz" wrap="square"/>
                    <a:lstStyle/>
                    <a:p>
                      <a:pPr marL="0" marR="0" lvl="0" indent="0" algn="ctr" rtl="0">
                        <a:lnSpc>
                          <a:spcPct val="115000"/>
                        </a:lnSpc>
                        <a:spcBef>
                          <a:spcPct val="0"/>
                        </a:spcBef>
                        <a:spcAft>
                          <a:spcPct val="0"/>
                        </a:spcAft>
                        <a:buNone/>
                      </a:pPr>
                      <a:r>
                        <a:rPr lang="en-US" sz="2400" b="1">
                          <a:solidFill>
                            <a:srgbClr val="000000"/>
                          </a:solidFill>
                          <a:latin typeface="Times New Roman"/>
                          <a:ea typeface="Times New Roman"/>
                          <a:cs typeface="Times New Roman"/>
                          <a:sym typeface="Times New Roman"/>
                        </a:rPr>
                        <a:t>Names</a:t>
                      </a:r>
                      <a:endParaRPr sz="2400">
                        <a:latin typeface="Times New Roman"/>
                        <a:ea typeface="Times New Roman"/>
                        <a:cs typeface="Times New Roman"/>
                        <a:sym typeface="Times New Roman"/>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ctr" rtl="0">
                        <a:lnSpc>
                          <a:spcPct val="115000"/>
                        </a:lnSpc>
                        <a:spcBef>
                          <a:spcPct val="0"/>
                        </a:spcBef>
                        <a:spcAft>
                          <a:spcPct val="0"/>
                        </a:spcAft>
                        <a:buNone/>
                      </a:pPr>
                      <a:r>
                        <a:rPr lang="en-US" sz="2400" b="1">
                          <a:solidFill>
                            <a:srgbClr val="000000"/>
                          </a:solidFill>
                          <a:latin typeface="Times New Roman"/>
                          <a:ea typeface="Times New Roman"/>
                          <a:cs typeface="Times New Roman"/>
                          <a:sym typeface="Times New Roman"/>
                        </a:rPr>
                        <a:t>Equivalences</a:t>
                      </a:r>
                      <a:endParaRPr sz="2400">
                        <a:latin typeface="Times New Roman"/>
                        <a:ea typeface="Times New Roman"/>
                        <a:cs typeface="Times New Roman"/>
                        <a:sym typeface="Times New Roman"/>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60675">
                <a:tc rowSpan="2">
                  <a:txBody>
                    <a:bodyPr vert="horz" wrap="square"/>
                    <a:lstStyle/>
                    <a:p>
                      <a:pPr marL="0" marR="0" lvl="0" indent="0" algn="ctr"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Associative Law</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(p∨q)∨r ⇔ p∨(q∨r)</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60675">
                <a:tc vMerge="1">
                  <a:txBody>
                    <a:bodyPr vert="horz" wrap="square"/>
                    <a:lstStyle/>
                    <a:p/>
                  </a:txBody>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(p∧q)∧r ⇔ p∧(q∧r)</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60675">
                <a:tc rowSpan="2">
                  <a:txBody>
                    <a:bodyPr vert="horz" wrap="square"/>
                    <a:lstStyle/>
                    <a:p>
                      <a:pPr marL="0" marR="0" lvl="0" indent="0" algn="ctr"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Distributive Law</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 p∨(q∧r) ⇔ (p∨q)∧(p∨r)</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60675">
                <a:tc vMerge="1">
                  <a:txBody>
                    <a:bodyPr vert="horz" wrap="square"/>
                    <a:lstStyle/>
                    <a:p/>
                  </a:txBody>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p∧(q∨r) ⇔ (p∧q)∨(p∧r)</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60675">
                <a:tc rowSpan="2">
                  <a:txBody>
                    <a:bodyPr vert="horz" wrap="square"/>
                    <a:lstStyle/>
                    <a:p>
                      <a:pPr marL="0" marR="0" lvl="0" indent="0" algn="ctr"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De Morgan’s Law</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¬(p∧q) ⇔ ¬p ∨ ¬q</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60675">
                <a:tc vMerge="1">
                  <a:txBody>
                    <a:bodyPr vert="horz" wrap="square"/>
                    <a:lstStyle/>
                    <a:p/>
                  </a:txBody>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¬(p∨q) ⇔ ¬p ∧ ¬q</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60675">
                <a:tc rowSpan="2">
                  <a:txBody>
                    <a:bodyPr vert="horz" wrap="square"/>
                    <a:lstStyle/>
                    <a:p>
                      <a:pPr marL="0" marR="0" lvl="0" indent="0" algn="ctr"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Absorption Law</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 ∨ (p ∧ q) ⇔  p</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60675">
                <a:tc vMerge="1">
                  <a:txBody>
                    <a:bodyPr vert="horz" wrap="square"/>
                    <a:lstStyle/>
                    <a:p/>
                  </a:txBody>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p ∧ (p ∨ q) ⇔ p</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60675">
                <a:tc>
                  <a:txBody>
                    <a:bodyPr vert="horz" wrap="square"/>
                    <a:lstStyle/>
                    <a:p>
                      <a:pPr marL="0" marR="0" lvl="0" indent="0" algn="ctr"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Negation Law</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vert="horz" wrap="square"/>
                    <a:lstStyle/>
                    <a:p>
                      <a:pPr marL="0" marR="0" lvl="0" indent="0" algn="l" rtl="0">
                        <a:lnSpc>
                          <a:spcPct val="115000"/>
                        </a:lnSpc>
                        <a:spcBef>
                          <a:spcPct val="0"/>
                        </a:spcBef>
                        <a:spcAft>
                          <a:spcPct val="0"/>
                        </a:spcAft>
                        <a:buNone/>
                      </a:pPr>
                      <a:r>
                        <a:rPr lang="en-US" sz="2400">
                          <a:solidFill>
                            <a:srgbClr val="000000"/>
                          </a:solidFill>
                          <a:latin typeface="Times New Roman"/>
                          <a:ea typeface="Times New Roman"/>
                          <a:cs typeface="Times New Roman"/>
                          <a:sym typeface="Times New Roman"/>
                        </a:rPr>
                        <a:t> p ∧ ¬p ⇔ F</a:t>
                      </a:r>
                      <a:endParaRPr sz="2400">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39" name="Shape 339"/>
        <p:cNvGrpSpPr/>
        <p:nvPr/>
      </p:nvGrpSpPr>
      <p:grpSpPr>
        <a:xfrm>
          <a:off x="0" y="0"/>
          <a:ext cx="0" cy="0"/>
        </a:xfrm>
      </p:grpSpPr>
      <p:sp>
        <p:nvSpPr>
          <p:cNvPr id="340" name="Google Shape;340;p38"/>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Example</a:t>
            </a:r>
            <a:endParaRPr/>
          </a:p>
        </p:txBody>
      </p:sp>
      <p:sp>
        <p:nvSpPr>
          <p:cNvPr id="341" name="Google Shape;341;p3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Show that ￢(p → q) and p ∧￢q are logically equivalent.</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Solution: </a:t>
            </a:r>
            <a:endParaRPr/>
          </a:p>
          <a:p>
            <a:pPr marL="911225" lvl="0" indent="3175"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￢(p → q) ≡ ￢(￢p ∨ q)          [as p → q ≡ ￢p ∨ q]</a:t>
            </a:r>
            <a:endParaRPr/>
          </a:p>
          <a:p>
            <a:pPr marL="911225" lvl="0" indent="3175"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 ￢(￢p)∧￢q        [second De Morgan law]</a:t>
            </a:r>
            <a:endParaRPr/>
          </a:p>
          <a:p>
            <a:pPr marL="911225" lvl="0" indent="3175"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 p ∧￢q                  [double negation law]</a:t>
            </a: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animEffect transition="in" filter="fade">
                                      <p:cBhvr>
                                        <p:cTn id="7" dur="500"/>
                                        <p:tgtEl>
                                          <p:spTgt spid="341">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41">
                                            <p:txEl>
                                              <p:pRg st="1" end="1"/>
                                            </p:txEl>
                                          </p:spTgt>
                                        </p:tgtEl>
                                        <p:attrNameLst>
                                          <p:attrName>style.visibility</p:attrName>
                                        </p:attrNameLst>
                                      </p:cBhvr>
                                      <p:to>
                                        <p:strVal val="visible"/>
                                      </p:to>
                                    </p:set>
                                    <p:animEffect transition="in" filter="fade">
                                      <p:cBhvr>
                                        <p:cTn id="12" dur="500"/>
                                        <p:tgtEl>
                                          <p:spTgt spid="341">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41">
                                            <p:txEl>
                                              <p:pRg st="2" end="2"/>
                                            </p:txEl>
                                          </p:spTgt>
                                        </p:tgtEl>
                                        <p:attrNameLst>
                                          <p:attrName>style.visibility</p:attrName>
                                        </p:attrNameLst>
                                      </p:cBhvr>
                                      <p:to>
                                        <p:strVal val="visible"/>
                                      </p:to>
                                    </p:set>
                                    <p:animEffect transition="in" filter="fade">
                                      <p:cBhvr>
                                        <p:cTn id="17" dur="500"/>
                                        <p:tgtEl>
                                          <p:spTgt spid="341">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41">
                                            <p:txEl>
                                              <p:pRg st="3" end="3"/>
                                            </p:txEl>
                                          </p:spTgt>
                                        </p:tgtEl>
                                        <p:attrNameLst>
                                          <p:attrName>style.visibility</p:attrName>
                                        </p:attrNameLst>
                                      </p:cBhvr>
                                      <p:to>
                                        <p:strVal val="visible"/>
                                      </p:to>
                                    </p:set>
                                    <p:animEffect transition="in" filter="fade">
                                      <p:cBhvr>
                                        <p:cTn id="22" dur="500"/>
                                        <p:tgtEl>
                                          <p:spTgt spid="341">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41">
                                            <p:txEl>
                                              <p:pRg st="4" end="4"/>
                                            </p:txEl>
                                          </p:spTgt>
                                        </p:tgtEl>
                                        <p:attrNameLst>
                                          <p:attrName>style.visibility</p:attrName>
                                        </p:attrNameLst>
                                      </p:cBhvr>
                                      <p:to>
                                        <p:strVal val="visible"/>
                                      </p:to>
                                    </p:set>
                                    <p:animEffect transition="in" filter="fade">
                                      <p:cBhvr>
                                        <p:cTn id="27" dur="500"/>
                                        <p:tgtEl>
                                          <p:spTgt spid="3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45" name="Shape 345"/>
        <p:cNvGrpSpPr/>
        <p:nvPr/>
      </p:nvGrpSpPr>
      <p:grpSpPr>
        <a:xfrm>
          <a:off x="0" y="0"/>
          <a:ext cx="0" cy="0"/>
        </a:xfrm>
      </p:grpSpPr>
      <p:sp>
        <p:nvSpPr>
          <p:cNvPr id="346" name="Google Shape;346;p39"/>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Example</a:t>
            </a:r>
            <a:endParaRPr/>
          </a:p>
        </p:txBody>
      </p:sp>
      <p:sp>
        <p:nvSpPr>
          <p:cNvPr id="347" name="Google Shape;347;p3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Show that </a:t>
            </a:r>
            <a:r>
              <a:rPr lang="en-US" sz="2400" i="1">
                <a:latin typeface="Times New Roman"/>
                <a:ea typeface="Times New Roman"/>
                <a:cs typeface="Times New Roman"/>
                <a:sym typeface="Times New Roman"/>
              </a:rPr>
              <a:t>p ↔ q and (p </a:t>
            </a: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 q) ∨ (￢p ∧￢q) are logically </a:t>
            </a:r>
            <a:r>
              <a:rPr lang="en-US" sz="2400">
                <a:latin typeface="Times New Roman"/>
                <a:ea typeface="Times New Roman"/>
                <a:cs typeface="Times New Roman"/>
                <a:sym typeface="Times New Roman"/>
              </a:rPr>
              <a:t>equivalent.</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Solution: </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 p ↔ q </a:t>
            </a:r>
            <a:r>
              <a:rPr lang="en-US" sz="2400">
                <a:latin typeface="Times New Roman"/>
                <a:ea typeface="Times New Roman"/>
                <a:cs typeface="Times New Roman"/>
                <a:sym typeface="Times New Roman"/>
              </a:rPr>
              <a:t>≡ (p→q) ∧ (q→p) </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 (￢p ∨ q) ∧ (q→p)         [as p → q ≡ ￢p ∨ q]</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 (￢p ∨ q) ∧ (￢q ∨ p)     [as q → p ≡ ￢q ∨ p]</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 ((￢p ∨ q) ∧ ￢q)∨ ((￢p ∨ q) ∧ p) </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[Distributive law]</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 ((￢p ∧￢q) ∨ (q ∧ ￢q)) ∨ ((￢p ∨ q) ∧ p) </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[Distributive law]</a:t>
            </a: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animEffect transition="in" filter="fade">
                                      <p:cBhvr>
                                        <p:cTn id="7" dur="500"/>
                                        <p:tgtEl>
                                          <p:spTgt spid="347">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47">
                                            <p:txEl>
                                              <p:pRg st="1" end="1"/>
                                            </p:txEl>
                                          </p:spTgt>
                                        </p:tgtEl>
                                        <p:attrNameLst>
                                          <p:attrName>style.visibility</p:attrName>
                                        </p:attrNameLst>
                                      </p:cBhvr>
                                      <p:to>
                                        <p:strVal val="visible"/>
                                      </p:to>
                                    </p:set>
                                    <p:animEffect transition="in" filter="fade">
                                      <p:cBhvr>
                                        <p:cTn id="12" dur="500"/>
                                        <p:tgtEl>
                                          <p:spTgt spid="347">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47">
                                            <p:txEl>
                                              <p:pRg st="2" end="2"/>
                                            </p:txEl>
                                          </p:spTgt>
                                        </p:tgtEl>
                                        <p:attrNameLst>
                                          <p:attrName>style.visibility</p:attrName>
                                        </p:attrNameLst>
                                      </p:cBhvr>
                                      <p:to>
                                        <p:strVal val="visible"/>
                                      </p:to>
                                    </p:set>
                                    <p:animEffect transition="in" filter="fade">
                                      <p:cBhvr>
                                        <p:cTn id="17" dur="500"/>
                                        <p:tgtEl>
                                          <p:spTgt spid="347">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47">
                                            <p:txEl>
                                              <p:pRg st="3" end="3"/>
                                            </p:txEl>
                                          </p:spTgt>
                                        </p:tgtEl>
                                        <p:attrNameLst>
                                          <p:attrName>style.visibility</p:attrName>
                                        </p:attrNameLst>
                                      </p:cBhvr>
                                      <p:to>
                                        <p:strVal val="visible"/>
                                      </p:to>
                                    </p:set>
                                    <p:animEffect transition="in" filter="fade">
                                      <p:cBhvr>
                                        <p:cTn id="22" dur="500"/>
                                        <p:tgtEl>
                                          <p:spTgt spid="347">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47">
                                            <p:txEl>
                                              <p:pRg st="4" end="4"/>
                                            </p:txEl>
                                          </p:spTgt>
                                        </p:tgtEl>
                                        <p:attrNameLst>
                                          <p:attrName>style.visibility</p:attrName>
                                        </p:attrNameLst>
                                      </p:cBhvr>
                                      <p:to>
                                        <p:strVal val="visible"/>
                                      </p:to>
                                    </p:set>
                                    <p:animEffect transition="in" filter="fade">
                                      <p:cBhvr>
                                        <p:cTn id="27" dur="500"/>
                                        <p:tgtEl>
                                          <p:spTgt spid="347">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347">
                                            <p:txEl>
                                              <p:pRg st="5" end="5"/>
                                            </p:txEl>
                                          </p:spTgt>
                                        </p:tgtEl>
                                        <p:attrNameLst>
                                          <p:attrName>style.visibility</p:attrName>
                                        </p:attrNameLst>
                                      </p:cBhvr>
                                      <p:to>
                                        <p:strVal val="visible"/>
                                      </p:to>
                                    </p:set>
                                    <p:animEffect transition="in" filter="fade">
                                      <p:cBhvr>
                                        <p:cTn id="32" dur="500"/>
                                        <p:tgtEl>
                                          <p:spTgt spid="347">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nodeType="clickEffect">
                                  <p:stCondLst>
                                    <p:cond delay="0"/>
                                  </p:stCondLst>
                                  <p:childTnLst>
                                    <p:set>
                                      <p:cBhvr>
                                        <p:cTn id="36" dur="1" fill="hold">
                                          <p:stCondLst>
                                            <p:cond delay="0"/>
                                          </p:stCondLst>
                                        </p:cTn>
                                        <p:tgtEl>
                                          <p:spTgt spid="347">
                                            <p:txEl>
                                              <p:pRg st="6" end="6"/>
                                            </p:txEl>
                                          </p:spTgt>
                                        </p:tgtEl>
                                        <p:attrNameLst>
                                          <p:attrName>style.visibility</p:attrName>
                                        </p:attrNameLst>
                                      </p:cBhvr>
                                      <p:to>
                                        <p:strVal val="visible"/>
                                      </p:to>
                                    </p:set>
                                    <p:animEffect transition="in" filter="fade">
                                      <p:cBhvr>
                                        <p:cTn id="37" dur="500"/>
                                        <p:tgtEl>
                                          <p:spTgt spid="347">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nodeType="clickEffect">
                                  <p:stCondLst>
                                    <p:cond delay="0"/>
                                  </p:stCondLst>
                                  <p:childTnLst>
                                    <p:set>
                                      <p:cBhvr>
                                        <p:cTn id="41" dur="1" fill="hold">
                                          <p:stCondLst>
                                            <p:cond delay="0"/>
                                          </p:stCondLst>
                                        </p:cTn>
                                        <p:tgtEl>
                                          <p:spTgt spid="347">
                                            <p:txEl>
                                              <p:pRg st="7" end="7"/>
                                            </p:txEl>
                                          </p:spTgt>
                                        </p:tgtEl>
                                        <p:attrNameLst>
                                          <p:attrName>style.visibility</p:attrName>
                                        </p:attrNameLst>
                                      </p:cBhvr>
                                      <p:to>
                                        <p:strVal val="visible"/>
                                      </p:to>
                                    </p:set>
                                    <p:animEffect transition="in" filter="fade">
                                      <p:cBhvr>
                                        <p:cTn id="42" dur="500"/>
                                        <p:tgtEl>
                                          <p:spTgt spid="347">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dur="500" fill="hold" nodeType="clickEffect">
                                  <p:stCondLst>
                                    <p:cond delay="0"/>
                                  </p:stCondLst>
                                  <p:childTnLst>
                                    <p:set>
                                      <p:cBhvr>
                                        <p:cTn id="46" dur="1" fill="hold">
                                          <p:stCondLst>
                                            <p:cond delay="0"/>
                                          </p:stCondLst>
                                        </p:cTn>
                                        <p:tgtEl>
                                          <p:spTgt spid="347">
                                            <p:txEl>
                                              <p:pRg st="8" end="8"/>
                                            </p:txEl>
                                          </p:spTgt>
                                        </p:tgtEl>
                                        <p:attrNameLst>
                                          <p:attrName>style.visibility</p:attrName>
                                        </p:attrNameLst>
                                      </p:cBhvr>
                                      <p:to>
                                        <p:strVal val="visible"/>
                                      </p:to>
                                    </p:set>
                                    <p:animEffect transition="in" filter="fade">
                                      <p:cBhvr>
                                        <p:cTn id="47" dur="500"/>
                                        <p:tgtEl>
                                          <p:spTgt spid="3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96" name="Shape 96"/>
        <p:cNvGrpSpPr/>
        <p:nvPr/>
      </p:nvGrpSpPr>
      <p:grpSpPr>
        <a:xfrm>
          <a:off x="0" y="0"/>
          <a:ext cx="0" cy="0"/>
        </a:xfrm>
      </p:grpSpPr>
      <p:sp>
        <p:nvSpPr>
          <p:cNvPr id="97" name="Google Shape;97;p4"/>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Introduction</a:t>
            </a:r>
            <a:endParaRPr/>
          </a:p>
        </p:txBody>
      </p:sp>
      <p:sp>
        <p:nvSpPr>
          <p:cNvPr id="98" name="Google Shape;98;p4"/>
          <p:cNvSpPr txBox="1"/>
          <p:nvPr>
            <p:ph type="body" idx="1"/>
          </p:nvPr>
        </p:nvSpPr>
        <p:spPr>
          <a:xfrm>
            <a:off x="457200" y="1524000"/>
            <a:ext cx="8229600" cy="47244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Logic is the basis of all mathematical reasoning and all automated reasoning.</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Logic is defined as the science of reasoning.</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Practical applications of logic are,</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Design of computing machines</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Specification of systems</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Artificial Intelligence</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Computer Programming</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Programming languages and so on.</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rules of logic give precise meaning to mathematical statements.</a:t>
            </a:r>
            <a:endParaRPr/>
          </a:p>
          <a:p>
            <a:pPr marL="742950" lvl="1" indent="-285750" algn="just" rtl="0">
              <a:spcBef>
                <a:spcPts val="400"/>
              </a:spcBef>
              <a:spcAft>
                <a:spcPct val="0"/>
              </a:spcAft>
              <a:buClr>
                <a:schemeClr val="dk1"/>
              </a:buClr>
              <a:buSzPts val="2000"/>
              <a:buFont typeface="Arial"/>
              <a:buNone/>
            </a:pPr>
            <a:endParaRPr sz="2000">
              <a:latin typeface="Times New Roman"/>
              <a:ea typeface="Times New Roman"/>
              <a:cs typeface="Times New Roman"/>
              <a:sym typeface="Times New Roman"/>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51" name="Shape 351"/>
        <p:cNvGrpSpPr/>
        <p:nvPr/>
      </p:nvGrpSpPr>
      <p:grpSpPr>
        <a:xfrm>
          <a:off x="0" y="0"/>
          <a:ext cx="0" cy="0"/>
        </a:xfrm>
      </p:grpSpPr>
      <p:sp>
        <p:nvSpPr>
          <p:cNvPr id="352" name="Google Shape;352;p40"/>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Example Cont…</a:t>
            </a:r>
            <a:endParaRPr/>
          </a:p>
        </p:txBody>
      </p:sp>
      <p:sp>
        <p:nvSpPr>
          <p:cNvPr id="353" name="Google Shape;353;p4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None/>
            </a:pPr>
            <a:r>
              <a:rPr lang="en-US" sz="2400" i="1">
                <a:latin typeface="Times New Roman"/>
                <a:ea typeface="Times New Roman"/>
                <a:cs typeface="Times New Roman"/>
                <a:sym typeface="Times New Roman"/>
              </a:rPr>
              <a:t>  p ↔ q </a:t>
            </a:r>
            <a:r>
              <a:rPr lang="en-US" sz="2400">
                <a:latin typeface="Times New Roman"/>
                <a:ea typeface="Times New Roman"/>
                <a:cs typeface="Times New Roman"/>
                <a:sym typeface="Times New Roman"/>
              </a:rPr>
              <a:t>≡ ((￢p ∧￢q) ∨ (q ∧ ￢q)) ∨ ((￢p ∧ p) ∨ (p ∧  q))</a:t>
            </a:r>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[Distributive law]</a:t>
            </a:r>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≡((￢p ∧￢q) ∨ F) ∨ ((￢p ∧ p) ∨ (p ∧  q))</a:t>
            </a:r>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[Negation law]</a:t>
            </a:r>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≡((￢p ∧￢q) ∨ F) ∨ (F ∨ (p ∧  q))	 [Negation law]</a:t>
            </a:r>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≡(￢p ∧￢q)  ∨ (F ∨ (p ∧  q))		 [Identity law]</a:t>
            </a:r>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≡(￢p ∧￢q)  ∨  (p ∧  q)		 [Identity law]</a:t>
            </a:r>
            <a:endParaRPr/>
          </a:p>
          <a:p>
            <a:pPr marL="342900" lvl="0" indent="-342900" algn="l" rtl="0">
              <a:spcBef>
                <a:spcPts val="480"/>
              </a:spcBef>
              <a:spcAft>
                <a:spcPct val="0"/>
              </a:spcAft>
              <a:buClr>
                <a:schemeClr val="dk1"/>
              </a:buClr>
              <a:buSzPts val="2400"/>
              <a:buFont typeface="Times New Roman"/>
              <a:buNone/>
            </a:pPr>
            <a:r>
              <a:rPr lang="en-US" sz="2400" i="1">
                <a:latin typeface="Times New Roman"/>
                <a:ea typeface="Times New Roman"/>
                <a:cs typeface="Times New Roman"/>
                <a:sym typeface="Times New Roman"/>
              </a:rPr>
              <a:t> p ↔ q </a:t>
            </a:r>
            <a:r>
              <a:rPr lang="en-US" sz="2400">
                <a:latin typeface="Times New Roman"/>
                <a:ea typeface="Times New Roman"/>
                <a:cs typeface="Times New Roman"/>
                <a:sym typeface="Times New Roman"/>
              </a:rPr>
              <a:t> ≡ (p ∧  q) ∨ (￢p ∧￢q) 		 [Commutative law]</a:t>
            </a:r>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a:t>
            </a:r>
            <a:endParaRPr/>
          </a:p>
          <a:p>
            <a:pPr marL="342900" lvl="0" indent="-3429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a:t>
            </a: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animEffect transition="in" filter="fade">
                                      <p:cBhvr>
                                        <p:cTn id="7" dur="500"/>
                                        <p:tgtEl>
                                          <p:spTgt spid="35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53">
                                            <p:txEl>
                                              <p:pRg st="1" end="1"/>
                                            </p:txEl>
                                          </p:spTgt>
                                        </p:tgtEl>
                                        <p:attrNameLst>
                                          <p:attrName>style.visibility</p:attrName>
                                        </p:attrNameLst>
                                      </p:cBhvr>
                                      <p:to>
                                        <p:strVal val="visible"/>
                                      </p:to>
                                    </p:set>
                                    <p:animEffect transition="in" filter="fade">
                                      <p:cBhvr>
                                        <p:cTn id="12" dur="500"/>
                                        <p:tgtEl>
                                          <p:spTgt spid="35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53">
                                            <p:txEl>
                                              <p:pRg st="2" end="2"/>
                                            </p:txEl>
                                          </p:spTgt>
                                        </p:tgtEl>
                                        <p:attrNameLst>
                                          <p:attrName>style.visibility</p:attrName>
                                        </p:attrNameLst>
                                      </p:cBhvr>
                                      <p:to>
                                        <p:strVal val="visible"/>
                                      </p:to>
                                    </p:set>
                                    <p:animEffect transition="in" filter="fade">
                                      <p:cBhvr>
                                        <p:cTn id="17" dur="500"/>
                                        <p:tgtEl>
                                          <p:spTgt spid="35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53">
                                            <p:txEl>
                                              <p:pRg st="3" end="3"/>
                                            </p:txEl>
                                          </p:spTgt>
                                        </p:tgtEl>
                                        <p:attrNameLst>
                                          <p:attrName>style.visibility</p:attrName>
                                        </p:attrNameLst>
                                      </p:cBhvr>
                                      <p:to>
                                        <p:strVal val="visible"/>
                                      </p:to>
                                    </p:set>
                                    <p:animEffect transition="in" filter="fade">
                                      <p:cBhvr>
                                        <p:cTn id="22" dur="500"/>
                                        <p:tgtEl>
                                          <p:spTgt spid="35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53">
                                            <p:txEl>
                                              <p:pRg st="4" end="4"/>
                                            </p:txEl>
                                          </p:spTgt>
                                        </p:tgtEl>
                                        <p:attrNameLst>
                                          <p:attrName>style.visibility</p:attrName>
                                        </p:attrNameLst>
                                      </p:cBhvr>
                                      <p:to>
                                        <p:strVal val="visible"/>
                                      </p:to>
                                    </p:set>
                                    <p:animEffect transition="in" filter="fade">
                                      <p:cBhvr>
                                        <p:cTn id="27" dur="500"/>
                                        <p:tgtEl>
                                          <p:spTgt spid="35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353">
                                            <p:txEl>
                                              <p:pRg st="5" end="5"/>
                                            </p:txEl>
                                          </p:spTgt>
                                        </p:tgtEl>
                                        <p:attrNameLst>
                                          <p:attrName>style.visibility</p:attrName>
                                        </p:attrNameLst>
                                      </p:cBhvr>
                                      <p:to>
                                        <p:strVal val="visible"/>
                                      </p:to>
                                    </p:set>
                                    <p:animEffect transition="in" filter="fade">
                                      <p:cBhvr>
                                        <p:cTn id="32" dur="500"/>
                                        <p:tgtEl>
                                          <p:spTgt spid="35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nodeType="clickEffect">
                                  <p:stCondLst>
                                    <p:cond delay="0"/>
                                  </p:stCondLst>
                                  <p:childTnLst>
                                    <p:set>
                                      <p:cBhvr>
                                        <p:cTn id="36" dur="1" fill="hold">
                                          <p:stCondLst>
                                            <p:cond delay="0"/>
                                          </p:stCondLst>
                                        </p:cTn>
                                        <p:tgtEl>
                                          <p:spTgt spid="353">
                                            <p:txEl>
                                              <p:pRg st="6" end="6"/>
                                            </p:txEl>
                                          </p:spTgt>
                                        </p:tgtEl>
                                        <p:attrNameLst>
                                          <p:attrName>style.visibility</p:attrName>
                                        </p:attrNameLst>
                                      </p:cBhvr>
                                      <p:to>
                                        <p:strVal val="visible"/>
                                      </p:to>
                                    </p:set>
                                    <p:animEffect transition="in" filter="fade">
                                      <p:cBhvr>
                                        <p:cTn id="37" dur="500"/>
                                        <p:tgtEl>
                                          <p:spTgt spid="353">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nodeType="clickEffect">
                                  <p:stCondLst>
                                    <p:cond delay="0"/>
                                  </p:stCondLst>
                                  <p:childTnLst>
                                    <p:set>
                                      <p:cBhvr>
                                        <p:cTn id="41" dur="1" fill="hold">
                                          <p:stCondLst>
                                            <p:cond delay="0"/>
                                          </p:stCondLst>
                                        </p:cTn>
                                        <p:tgtEl>
                                          <p:spTgt spid="353">
                                            <p:txEl>
                                              <p:pRg st="7" end="7"/>
                                            </p:txEl>
                                          </p:spTgt>
                                        </p:tgtEl>
                                        <p:attrNameLst>
                                          <p:attrName>style.visibility</p:attrName>
                                        </p:attrNameLst>
                                      </p:cBhvr>
                                      <p:to>
                                        <p:strVal val="visible"/>
                                      </p:to>
                                    </p:set>
                                    <p:animEffect transition="in" filter="fade">
                                      <p:cBhvr>
                                        <p:cTn id="42" dur="500"/>
                                        <p:tgtEl>
                                          <p:spTgt spid="353">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dur="500" fill="hold" nodeType="clickEffect">
                                  <p:stCondLst>
                                    <p:cond delay="0"/>
                                  </p:stCondLst>
                                  <p:childTnLst>
                                    <p:set>
                                      <p:cBhvr>
                                        <p:cTn id="46" dur="1" fill="hold">
                                          <p:stCondLst>
                                            <p:cond delay="0"/>
                                          </p:stCondLst>
                                        </p:cTn>
                                        <p:tgtEl>
                                          <p:spTgt spid="353">
                                            <p:txEl>
                                              <p:pRg st="8" end="8"/>
                                            </p:txEl>
                                          </p:spTgt>
                                        </p:tgtEl>
                                        <p:attrNameLst>
                                          <p:attrName>style.visibility</p:attrName>
                                        </p:attrNameLst>
                                      </p:cBhvr>
                                      <p:to>
                                        <p:strVal val="visible"/>
                                      </p:to>
                                    </p:set>
                                    <p:animEffect transition="in" filter="fade">
                                      <p:cBhvr>
                                        <p:cTn id="47" dur="500"/>
                                        <p:tgtEl>
                                          <p:spTgt spid="353">
                                            <p:txEl>
                                              <p:pRg st="8" end="8"/>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10" presetClass="entr" presetSubtype="0" dur="500" fill="hold" nodeType="clickEffect">
                                  <p:stCondLst>
                                    <p:cond delay="0"/>
                                  </p:stCondLst>
                                  <p:childTnLst>
                                    <p:set>
                                      <p:cBhvr>
                                        <p:cTn id="51" dur="1" fill="hold">
                                          <p:stCondLst>
                                            <p:cond delay="0"/>
                                          </p:stCondLst>
                                        </p:cTn>
                                        <p:tgtEl>
                                          <p:spTgt spid="353">
                                            <p:txEl>
                                              <p:pRg st="9" end="9"/>
                                            </p:txEl>
                                          </p:spTgt>
                                        </p:tgtEl>
                                        <p:attrNameLst>
                                          <p:attrName>style.visibility</p:attrName>
                                        </p:attrNameLst>
                                      </p:cBhvr>
                                      <p:to>
                                        <p:strVal val="visible"/>
                                      </p:to>
                                    </p:set>
                                    <p:animEffect transition="in" filter="fade">
                                      <p:cBhvr>
                                        <p:cTn id="52" dur="500"/>
                                        <p:tgtEl>
                                          <p:spTgt spid="353">
                                            <p:txEl>
                                              <p:pRg st="9" end="9"/>
                                            </p:txEl>
                                          </p:spTgt>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10" presetClass="entr" presetSubtype="0" dur="500" fill="hold" nodeType="clickEffect">
                                  <p:stCondLst>
                                    <p:cond delay="0"/>
                                  </p:stCondLst>
                                  <p:childTnLst>
                                    <p:set>
                                      <p:cBhvr>
                                        <p:cTn id="56" dur="1" fill="hold">
                                          <p:stCondLst>
                                            <p:cond delay="0"/>
                                          </p:stCondLst>
                                        </p:cTn>
                                        <p:tgtEl>
                                          <p:spTgt spid="353">
                                            <p:txEl>
                                              <p:pRg st="10" end="10"/>
                                            </p:txEl>
                                          </p:spTgt>
                                        </p:tgtEl>
                                        <p:attrNameLst>
                                          <p:attrName>style.visibility</p:attrName>
                                        </p:attrNameLst>
                                      </p:cBhvr>
                                      <p:to>
                                        <p:strVal val="visible"/>
                                      </p:to>
                                    </p:set>
                                    <p:animEffect transition="in" filter="fade">
                                      <p:cBhvr>
                                        <p:cTn id="57" dur="500"/>
                                        <p:tgtEl>
                                          <p:spTgt spid="35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57" name="Shape 357"/>
        <p:cNvGrpSpPr/>
        <p:nvPr/>
      </p:nvGrpSpPr>
      <p:grpSpPr>
        <a:xfrm>
          <a:off x="0" y="0"/>
          <a:ext cx="0" cy="0"/>
        </a:xfrm>
      </p:grpSpPr>
      <p:sp>
        <p:nvSpPr>
          <p:cNvPr id="358" name="Google Shape;358;p41"/>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endParaRPr/>
          </a:p>
        </p:txBody>
      </p:sp>
      <p:sp>
        <p:nvSpPr>
          <p:cNvPr id="359" name="Google Shape;359;p4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3200"/>
              <a:buFont typeface="Arial"/>
              <a:buChar char="•"/>
            </a:pPr>
            <a:r>
              <a:rPr lang="en-US"/>
              <a:t>chunk5</a:t>
            </a:r>
            <a:endParaRP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63" name="Shape 363"/>
        <p:cNvGrpSpPr/>
        <p:nvPr/>
      </p:nvGrpSpPr>
      <p:grpSpPr>
        <a:xfrm>
          <a:off x="0" y="0"/>
          <a:ext cx="0" cy="0"/>
        </a:xfrm>
      </p:grpSpPr>
      <p:sp>
        <p:nvSpPr>
          <p:cNvPr id="364" name="Google Shape;364;p42"/>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365" name="Google Shape;365;p4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Show that the LHS and RHS in the following are logically equivalent using laws of equivalence.</a:t>
            </a:r>
            <a:endParaRPr/>
          </a:p>
          <a:p>
            <a:pPr marL="342900" lvl="0" indent="-342900" algn="ctr"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(¬p∨q)∧(p ∧ (p ∧ q))≡ p∧ q</a:t>
            </a:r>
            <a:endParaRPr/>
          </a:p>
          <a:p>
            <a:pPr marL="342900" lvl="0" indent="-3429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Determine whether (￢p ∧ (p → q))→￢q is a tautology using both truth table and laws of logical equivalence.</a:t>
            </a:r>
            <a:endParaRPr/>
          </a:p>
          <a:p>
            <a:pPr marL="342900" lvl="0" indent="-3429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Show that (p → q) → r and p → (q → r) are not logically equivalent.</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69" name="Shape 369"/>
        <p:cNvGrpSpPr/>
        <p:nvPr/>
      </p:nvGrpSpPr>
      <p:grpSpPr>
        <a:xfrm>
          <a:off x="0" y="0"/>
          <a:ext cx="0" cy="0"/>
        </a:xfrm>
      </p:grpSpPr>
      <p:sp>
        <p:nvSpPr>
          <p:cNvPr id="370" name="Google Shape;370;p43"/>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endParaRPr/>
          </a:p>
        </p:txBody>
      </p:sp>
      <p:sp>
        <p:nvSpPr>
          <p:cNvPr id="371" name="Google Shape;371;p4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3200"/>
              <a:buFont typeface="Arial"/>
              <a:buChar char="•"/>
            </a:pPr>
            <a:r>
              <a:rPr lang="en-US"/>
              <a:t>chunk6</a:t>
            </a:r>
            <a:endParaRP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75" name="Shape 375"/>
        <p:cNvGrpSpPr/>
        <p:nvPr/>
      </p:nvGrpSpPr>
      <p:grpSpPr>
        <a:xfrm>
          <a:off x="0" y="0"/>
          <a:ext cx="0" cy="0"/>
        </a:xfrm>
      </p:grpSpPr>
      <p:sp>
        <p:nvSpPr>
          <p:cNvPr id="376" name="Google Shape;376;p44"/>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Predicates and Quantifiers</a:t>
            </a:r>
            <a:endParaRPr/>
          </a:p>
        </p:txBody>
      </p:sp>
      <p:sp>
        <p:nvSpPr>
          <p:cNvPr id="377" name="Google Shape;377;p4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Propositional logic cannot adequately express the meaning of all statements in mathematics and in natural language.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 What is the truth value of the following statement?</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“Every computer connected to the university network is functioning properly.”</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Why do we need predicate logic?</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To express the meaning of a wide range of statements in mathematics and computer science in ways that permit us to reason and explore relationships between objects.</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What is predicate logic?</a:t>
            </a:r>
            <a:endParaRPr/>
          </a:p>
          <a:p>
            <a:pPr marL="742950" lvl="1" indent="-285750" algn="l" rtl="0">
              <a:spcBef>
                <a:spcPts val="440"/>
              </a:spcBef>
              <a:spcAft>
                <a:spcPct val="0"/>
              </a:spcAft>
              <a:buClr>
                <a:schemeClr val="dk1"/>
              </a:buClr>
              <a:buSzPts val="2200"/>
              <a:buFont typeface="Times New Roman"/>
              <a:buChar char="–"/>
            </a:pPr>
            <a:r>
              <a:rPr lang="en-US" sz="2200" i="1">
                <a:latin typeface="Times New Roman"/>
                <a:ea typeface="Times New Roman"/>
                <a:cs typeface="Times New Roman"/>
                <a:sym typeface="Times New Roman"/>
              </a:rPr>
              <a:t>Predicate logic is an extension of </a:t>
            </a:r>
            <a:r>
              <a:rPr lang="en-US" sz="2200">
                <a:latin typeface="Times New Roman"/>
                <a:ea typeface="Times New Roman"/>
                <a:cs typeface="Times New Roman"/>
                <a:sym typeface="Times New Roman"/>
              </a:rPr>
              <a:t>propositional logic that permits concisely reasoning about whole </a:t>
            </a:r>
            <a:r>
              <a:rPr lang="en-US" sz="2200" i="1">
                <a:latin typeface="Times New Roman"/>
                <a:ea typeface="Times New Roman"/>
                <a:cs typeface="Times New Roman"/>
                <a:sym typeface="Times New Roman"/>
              </a:rPr>
              <a:t>classes of entities.</a:t>
            </a:r>
            <a:endParaRPr sz="2200">
              <a:latin typeface="Times New Roman"/>
              <a:ea typeface="Times New Roman"/>
              <a:cs typeface="Times New Roman"/>
              <a:sym typeface="Times New Roman"/>
            </a:endParaRP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81" name="Shape 381"/>
        <p:cNvGrpSpPr/>
        <p:nvPr/>
      </p:nvGrpSpPr>
      <p:grpSpPr>
        <a:xfrm>
          <a:off x="0" y="0"/>
          <a:ext cx="0" cy="0"/>
        </a:xfrm>
      </p:grpSpPr>
      <p:sp>
        <p:nvSpPr>
          <p:cNvPr id="382" name="Google Shape;382;p45"/>
          <p:cNvSpPr txBox="1"/>
          <p:nvPr>
            <p:ph type="title"/>
          </p:nvPr>
        </p:nvSpPr>
        <p:spPr>
          <a:xfrm>
            <a:off x="457200" y="762000"/>
            <a:ext cx="8229600" cy="7620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sz="4000">
                <a:latin typeface="Times New Roman"/>
                <a:ea typeface="Times New Roman"/>
                <a:cs typeface="Times New Roman"/>
                <a:sym typeface="Times New Roman"/>
              </a:rPr>
              <a:t>Practical Applications</a:t>
            </a:r>
            <a:endParaRPr sz="4000"/>
          </a:p>
        </p:txBody>
      </p:sp>
      <p:sp>
        <p:nvSpPr>
          <p:cNvPr id="383" name="Google Shape;383;p45"/>
          <p:cNvSpPr txBox="1"/>
          <p:nvPr>
            <p:ph type="body" idx="1"/>
          </p:nvPr>
        </p:nvSpPr>
        <p:spPr>
          <a:xfrm>
            <a:off x="457200" y="1524000"/>
            <a:ext cx="8229600" cy="46021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It is the basis for clearly expressed formal specifications for any complex system.</a:t>
            </a:r>
            <a:endParaRPr/>
          </a:p>
          <a:p>
            <a:pPr marL="342900" lvl="0" indent="-3429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It is basis for automatic theorem provers and many other Artificial Intelligence systems.</a:t>
            </a:r>
            <a:endParaRPr/>
          </a:p>
          <a:p>
            <a:pPr marL="742950" lvl="1" indent="-28575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E.g: automatic program verification systems.</a:t>
            </a:r>
            <a:endParaRPr/>
          </a:p>
          <a:p>
            <a:pPr marL="742950" lvl="1" indent="-285750" algn="l" rtl="0">
              <a:spcBef>
                <a:spcPts val="440"/>
              </a:spcBef>
              <a:spcAft>
                <a:spcPct val="0"/>
              </a:spcAft>
              <a:buClr>
                <a:schemeClr val="dk1"/>
              </a:buClr>
              <a:buSzPts val="2200"/>
              <a:buFont typeface="Arial"/>
              <a:buNone/>
            </a:pPr>
            <a:endParaRPr sz="22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Predicate-logic like statements are supported by some of the more sophisticated database query engines and container class libraries</a:t>
            </a:r>
            <a:endParaRPr/>
          </a:p>
          <a:p>
            <a:pPr marL="742950" lvl="1" indent="-285750" algn="l"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these are types of programming tools.</a:t>
            </a:r>
            <a:endParaRP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87" name="Shape 387"/>
        <p:cNvGrpSpPr/>
        <p:nvPr/>
      </p:nvGrpSpPr>
      <p:grpSpPr>
        <a:xfrm>
          <a:off x="0" y="0"/>
          <a:ext cx="0" cy="0"/>
        </a:xfrm>
      </p:grpSpPr>
      <p:sp>
        <p:nvSpPr>
          <p:cNvPr id="388" name="Google Shape;388;p46"/>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Predicates</a:t>
            </a:r>
            <a:endParaRPr/>
          </a:p>
        </p:txBody>
      </p:sp>
      <p:sp>
        <p:nvSpPr>
          <p:cNvPr id="389" name="Google Shape;389;p4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In the following sentence,</a:t>
            </a:r>
            <a:endParaRPr/>
          </a:p>
          <a:p>
            <a:pPr marL="342900" lvl="0" indent="-342900" algn="ctr"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“computer </a:t>
            </a:r>
            <a:r>
              <a:rPr lang="en-US" sz="2400" i="1">
                <a:latin typeface="Times New Roman"/>
                <a:ea typeface="Times New Roman"/>
                <a:cs typeface="Times New Roman"/>
                <a:sym typeface="Times New Roman"/>
              </a:rPr>
              <a:t>x is under attack by an intruder”</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The phrase “computer x” denotes the </a:t>
            </a:r>
            <a:r>
              <a:rPr lang="en-US" sz="2200" i="1">
                <a:latin typeface="Times New Roman"/>
                <a:ea typeface="Times New Roman"/>
                <a:cs typeface="Times New Roman"/>
                <a:sym typeface="Times New Roman"/>
              </a:rPr>
              <a:t>subject  t</a:t>
            </a:r>
            <a:r>
              <a:rPr lang="en-US" sz="2200">
                <a:latin typeface="Times New Roman"/>
                <a:ea typeface="Times New Roman"/>
                <a:cs typeface="Times New Roman"/>
                <a:sym typeface="Times New Roman"/>
              </a:rPr>
              <a:t>he </a:t>
            </a:r>
            <a:r>
              <a:rPr lang="en-US" sz="2200" i="1">
                <a:latin typeface="Times New Roman"/>
                <a:ea typeface="Times New Roman"/>
                <a:cs typeface="Times New Roman"/>
                <a:sym typeface="Times New Roman"/>
              </a:rPr>
              <a:t>object or entity that the sentence is about.</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The phrase “is </a:t>
            </a:r>
            <a:r>
              <a:rPr lang="en-US" sz="2200" i="1">
                <a:latin typeface="Times New Roman"/>
                <a:ea typeface="Times New Roman"/>
                <a:cs typeface="Times New Roman"/>
                <a:sym typeface="Times New Roman"/>
              </a:rPr>
              <a:t>under attack by an intruder</a:t>
            </a:r>
            <a:r>
              <a:rPr lang="en-US" sz="2200">
                <a:latin typeface="Times New Roman"/>
                <a:ea typeface="Times New Roman"/>
                <a:cs typeface="Times New Roman"/>
                <a:sym typeface="Times New Roman"/>
              </a:rPr>
              <a:t>” denotes the </a:t>
            </a:r>
            <a:r>
              <a:rPr lang="en-US" sz="2200" i="1">
                <a:latin typeface="Times New Roman"/>
                <a:ea typeface="Times New Roman"/>
                <a:cs typeface="Times New Roman"/>
                <a:sym typeface="Times New Roman"/>
              </a:rPr>
              <a:t>predicate – a </a:t>
            </a:r>
            <a:r>
              <a:rPr lang="en-US" sz="2200">
                <a:latin typeface="Times New Roman"/>
                <a:ea typeface="Times New Roman"/>
                <a:cs typeface="Times New Roman"/>
                <a:sym typeface="Times New Roman"/>
              </a:rPr>
              <a:t>property that is true </a:t>
            </a:r>
            <a:r>
              <a:rPr lang="en-US" sz="2200" b="1">
                <a:latin typeface="Times New Roman"/>
                <a:ea typeface="Times New Roman"/>
                <a:cs typeface="Times New Roman"/>
                <a:sym typeface="Times New Roman"/>
              </a:rPr>
              <a:t>of the subject.</a:t>
            </a:r>
            <a:endParaRPr/>
          </a:p>
          <a:p>
            <a:pPr marL="742950" lvl="1" indent="-133350" algn="just" rtl="0">
              <a:spcBef>
                <a:spcPts val="480"/>
              </a:spcBef>
              <a:spcAft>
                <a:spcPct val="0"/>
              </a:spcAft>
              <a:buClr>
                <a:schemeClr val="dk1"/>
              </a:buClr>
              <a:buSzPts val="2400"/>
              <a:buFont typeface="Arial"/>
              <a:buNone/>
            </a:pPr>
            <a:endParaRPr sz="2400" i="1">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In predicate logic, a predicate is modeled as a function P(.) from objects to propositions.</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P(x)= x is under attack by an intruder</a:t>
            </a:r>
            <a:endParaRPr/>
          </a:p>
          <a:p>
            <a:pPr marL="742950" lvl="1" indent="-285750" algn="just" rtl="0">
              <a:spcBef>
                <a:spcPts val="440"/>
              </a:spcBef>
              <a:spcAft>
                <a:spcPct val="0"/>
              </a:spcAft>
              <a:buClr>
                <a:schemeClr val="dk1"/>
              </a:buClr>
              <a:buSzPts val="2200"/>
              <a:buFont typeface="Arial"/>
              <a:buNone/>
            </a:pPr>
            <a:endParaRPr sz="2200">
              <a:latin typeface="Times New Roman"/>
              <a:ea typeface="Times New Roman"/>
              <a:cs typeface="Times New Roman"/>
              <a:sym typeface="Times New Roman"/>
            </a:endParaRP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93" name="Shape 393"/>
        <p:cNvGrpSpPr/>
        <p:nvPr/>
      </p:nvGrpSpPr>
      <p:grpSpPr>
        <a:xfrm>
          <a:off x="0" y="0"/>
          <a:ext cx="0" cy="0"/>
        </a:xfrm>
      </p:grpSpPr>
      <p:sp>
        <p:nvSpPr>
          <p:cNvPr id="394" name="Google Shape;394;p47"/>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Predicates</a:t>
            </a:r>
            <a:endParaRPr/>
          </a:p>
        </p:txBody>
      </p:sp>
      <p:sp>
        <p:nvSpPr>
          <p:cNvPr id="395" name="Google Shape;395;p4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Convention: Lowercase variables </a:t>
            </a:r>
            <a:r>
              <a:rPr lang="en-US" sz="2400" i="1">
                <a:latin typeface="Times New Roman"/>
                <a:ea typeface="Times New Roman"/>
                <a:cs typeface="Times New Roman"/>
                <a:sym typeface="Times New Roman"/>
              </a:rPr>
              <a:t>x, y, z... denote o</a:t>
            </a:r>
            <a:r>
              <a:rPr lang="en-US" sz="2400">
                <a:latin typeface="Times New Roman"/>
                <a:ea typeface="Times New Roman"/>
                <a:cs typeface="Times New Roman"/>
                <a:sym typeface="Times New Roman"/>
              </a:rPr>
              <a:t>bjects/entities; uppercase variables </a:t>
            </a:r>
            <a:r>
              <a:rPr lang="en-US" sz="2400" i="1">
                <a:latin typeface="Times New Roman"/>
                <a:ea typeface="Times New Roman"/>
                <a:cs typeface="Times New Roman"/>
                <a:sym typeface="Times New Roman"/>
              </a:rPr>
              <a:t>P, Q, R… </a:t>
            </a:r>
            <a:r>
              <a:rPr lang="en-US" sz="2400">
                <a:latin typeface="Times New Roman"/>
                <a:ea typeface="Times New Roman"/>
                <a:cs typeface="Times New Roman"/>
                <a:sym typeface="Times New Roman"/>
              </a:rPr>
              <a:t>denote propositional functions (predicates).</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Keep in mind that the </a:t>
            </a:r>
            <a:r>
              <a:rPr lang="en-US" sz="2400" i="1">
                <a:latin typeface="Times New Roman"/>
                <a:ea typeface="Times New Roman"/>
                <a:cs typeface="Times New Roman"/>
                <a:sym typeface="Times New Roman"/>
              </a:rPr>
              <a:t>result of applying a </a:t>
            </a:r>
            <a:r>
              <a:rPr lang="en-US" sz="2400">
                <a:latin typeface="Times New Roman"/>
                <a:ea typeface="Times New Roman"/>
                <a:cs typeface="Times New Roman"/>
                <a:sym typeface="Times New Roman"/>
              </a:rPr>
              <a:t>predicate </a:t>
            </a:r>
            <a:r>
              <a:rPr lang="en-US" sz="2400" i="1">
                <a:latin typeface="Times New Roman"/>
                <a:ea typeface="Times New Roman"/>
                <a:cs typeface="Times New Roman"/>
                <a:sym typeface="Times New Roman"/>
              </a:rPr>
              <a:t>P to an object x is the proposition P(x).</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But the predicate </a:t>
            </a:r>
            <a:r>
              <a:rPr lang="en-US" sz="2400" i="1">
                <a:latin typeface="Times New Roman"/>
                <a:ea typeface="Times New Roman"/>
                <a:cs typeface="Times New Roman"/>
                <a:sym typeface="Times New Roman"/>
              </a:rPr>
              <a:t>P itself (e.g. P=“is under attack by an intruder”) is </a:t>
            </a:r>
            <a:r>
              <a:rPr lang="en-US" sz="2400">
                <a:latin typeface="Times New Roman"/>
                <a:ea typeface="Times New Roman"/>
                <a:cs typeface="Times New Roman"/>
                <a:sym typeface="Times New Roman"/>
              </a:rPr>
              <a:t>not a proposition (not a complete sentence).</a:t>
            </a:r>
            <a:endParaRPr/>
          </a:p>
          <a:p>
            <a:pPr marL="742950" lvl="1" indent="-285750" algn="just" rtl="0">
              <a:spcBef>
                <a:spcPts val="440"/>
              </a:spcBef>
              <a:spcAft>
                <a:spcPct val="0"/>
              </a:spcAft>
              <a:buClr>
                <a:schemeClr val="dk1"/>
              </a:buClr>
              <a:buSzPts val="2200"/>
              <a:buFont typeface="Times New Roman"/>
              <a:buChar char="–"/>
            </a:pPr>
            <a:r>
              <a:rPr lang="en-US" sz="2200" i="1">
                <a:latin typeface="Times New Roman"/>
                <a:ea typeface="Times New Roman"/>
                <a:cs typeface="Times New Roman"/>
                <a:sym typeface="Times New Roman"/>
              </a:rPr>
              <a:t>E.g. if P(x) = “x is a prime number”,</a:t>
            </a:r>
            <a:endParaRPr/>
          </a:p>
          <a:p>
            <a:pPr marL="742950" lvl="1" indent="-285750" algn="just" rtl="0">
              <a:spcBef>
                <a:spcPts val="440"/>
              </a:spcBef>
              <a:spcAft>
                <a:spcPct val="0"/>
              </a:spcAft>
              <a:buClr>
                <a:schemeClr val="dk1"/>
              </a:buClr>
              <a:buSzPts val="2200"/>
              <a:buFont typeface="Times New Roman"/>
              <a:buChar char="–"/>
            </a:pPr>
            <a:r>
              <a:rPr lang="en-US" sz="2200" i="1">
                <a:latin typeface="Times New Roman"/>
                <a:ea typeface="Times New Roman"/>
                <a:cs typeface="Times New Roman"/>
                <a:sym typeface="Times New Roman"/>
              </a:rPr>
              <a:t>P(3) is the proposition “3 is a prime number.”</a:t>
            </a:r>
            <a:endParaRPr sz="2200">
              <a:latin typeface="Times New Roman"/>
              <a:ea typeface="Times New Roman"/>
              <a:cs typeface="Times New Roman"/>
              <a:sym typeface="Times New Roman"/>
            </a:endParaRP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99" name="Shape 399"/>
        <p:cNvGrpSpPr/>
        <p:nvPr/>
      </p:nvGrpSpPr>
      <p:grpSpPr>
        <a:xfrm>
          <a:off x="0" y="0"/>
          <a:ext cx="0" cy="0"/>
        </a:xfrm>
      </p:grpSpPr>
      <p:sp>
        <p:nvSpPr>
          <p:cNvPr id="400" name="Google Shape;400;p48"/>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Predicates</a:t>
            </a:r>
            <a:endParaRPr/>
          </a:p>
        </p:txBody>
      </p:sp>
      <p:sp>
        <p:nvSpPr>
          <p:cNvPr id="401" name="Google Shape;401;p4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Statements could also involve more than one object.</a:t>
            </a:r>
            <a:endParaRPr/>
          </a:p>
          <a:p>
            <a:pPr marL="742950" lvl="1" indent="-285750" algn="l"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Eg. : “x+y ≥ x” </a:t>
            </a:r>
            <a:endParaRPr/>
          </a:p>
          <a:p>
            <a:pPr marL="742950" lvl="1" indent="-285750" algn="l"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Q(x,y) where Q is predicate and x and y are the objects.</a:t>
            </a:r>
            <a:endParaRPr/>
          </a:p>
          <a:p>
            <a:pPr marL="742950" lvl="1" indent="-285750" algn="l"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What is the truth value of Q(1,3) and Q(2,0) where Q(x,y): x+y ≥ x?</a:t>
            </a:r>
            <a:endParaRPr/>
          </a:p>
          <a:p>
            <a:pPr marL="742950" lvl="1" indent="-28575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We can then say, “For any whole numbers x,y, Q(x,y) is true” instead of showing it for each value of x and y.</a:t>
            </a:r>
            <a:endParaRPr/>
          </a:p>
          <a:p>
            <a:pPr marL="342900" lvl="0" indent="-342900" algn="l" rtl="0">
              <a:spcBef>
                <a:spcPts val="440"/>
              </a:spcBef>
              <a:spcAft>
                <a:spcPct val="0"/>
              </a:spcAft>
              <a:buClr>
                <a:schemeClr val="dk1"/>
              </a:buClr>
              <a:buSzPts val="2200"/>
              <a:buFont typeface="Arial"/>
              <a:buNone/>
            </a:pPr>
            <a:endParaRPr sz="22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collection of values that a variable </a:t>
            </a:r>
            <a:r>
              <a:rPr lang="en-US" sz="2400" i="1">
                <a:latin typeface="Times New Roman"/>
                <a:ea typeface="Times New Roman"/>
                <a:cs typeface="Times New Roman"/>
                <a:sym typeface="Times New Roman"/>
              </a:rPr>
              <a:t>x </a:t>
            </a:r>
            <a:r>
              <a:rPr lang="en-US" sz="2400">
                <a:latin typeface="Times New Roman"/>
                <a:ea typeface="Times New Roman"/>
                <a:cs typeface="Times New Roman"/>
                <a:sym typeface="Times New Roman"/>
              </a:rPr>
              <a:t>can take is called </a:t>
            </a:r>
            <a:r>
              <a:rPr lang="en-US" sz="2400" i="1">
                <a:latin typeface="Times New Roman"/>
                <a:ea typeface="Times New Roman"/>
                <a:cs typeface="Times New Roman"/>
                <a:sym typeface="Times New Roman"/>
              </a:rPr>
              <a:t>x’s universe of discourse or domain.</a:t>
            </a:r>
            <a:endParaRPr sz="2400">
              <a:latin typeface="Times New Roman"/>
              <a:ea typeface="Times New Roman"/>
              <a:cs typeface="Times New Roman"/>
              <a:sym typeface="Times New Roman"/>
            </a:endParaRP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05" name="Shape 405"/>
        <p:cNvGrpSpPr/>
        <p:nvPr/>
      </p:nvGrpSpPr>
      <p:grpSpPr>
        <a:xfrm>
          <a:off x="0" y="0"/>
          <a:ext cx="0" cy="0"/>
        </a:xfrm>
      </p:grpSpPr>
      <p:sp>
        <p:nvSpPr>
          <p:cNvPr id="406" name="Google Shape;406;p49"/>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endParaRPr/>
          </a:p>
        </p:txBody>
      </p:sp>
      <p:sp>
        <p:nvSpPr>
          <p:cNvPr id="407" name="Google Shape;407;p4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3200"/>
              <a:buFont typeface="Arial"/>
              <a:buChar char="•"/>
            </a:pPr>
            <a:r>
              <a:rPr lang="en-US"/>
              <a:t>chunk7</a:t>
            </a:r>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03" name="Shape 103"/>
        <p:cNvGrpSpPr/>
        <p:nvPr/>
      </p:nvGrpSpPr>
      <p:grpSpPr>
        <a:xfrm>
          <a:off x="0" y="0"/>
          <a:ext cx="0" cy="0"/>
        </a:xfrm>
      </p:grpSpPr>
      <p:sp>
        <p:nvSpPr>
          <p:cNvPr id="104" name="Google Shape;104;p5"/>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Introduction</a:t>
            </a:r>
            <a:endParaRPr/>
          </a:p>
        </p:txBody>
      </p:sp>
      <p:sp>
        <p:nvSpPr>
          <p:cNvPr id="105" name="Google Shape;105;p5"/>
          <p:cNvSpPr txBox="1"/>
          <p:nvPr>
            <p:ph type="body" idx="1"/>
          </p:nvPr>
        </p:nvSpPr>
        <p:spPr>
          <a:xfrm>
            <a:off x="457200" y="1524000"/>
            <a:ext cx="8229600" cy="47244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There are many types of logic,</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Syllogistic logic</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Propositional logic</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Predicate logic</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Modal logic</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Informal reasoning and dialectic</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Mathematical logic</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Philosophical logic</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Computational logic</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Non-classical logic</a:t>
            </a:r>
            <a:endParaRPr/>
          </a:p>
          <a:p>
            <a:pPr marL="742950" lvl="1" indent="-285750" algn="just" rtl="0">
              <a:spcBef>
                <a:spcPts val="400"/>
              </a:spcBef>
              <a:spcAft>
                <a:spcPct val="0"/>
              </a:spcAft>
              <a:buClr>
                <a:schemeClr val="dk1"/>
              </a:buClr>
              <a:buSzPts val="2000"/>
              <a:buFont typeface="Arial"/>
              <a:buNone/>
            </a:pPr>
            <a:endParaRPr sz="2000">
              <a:latin typeface="Times New Roman"/>
              <a:ea typeface="Times New Roman"/>
              <a:cs typeface="Times New Roman"/>
              <a:sym typeface="Times New Roman"/>
            </a:endParaRP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11" name="Shape 411"/>
        <p:cNvGrpSpPr/>
        <p:nvPr/>
      </p:nvGrpSpPr>
      <p:grpSpPr>
        <a:xfrm>
          <a:off x="0" y="0"/>
          <a:ext cx="0" cy="0"/>
        </a:xfrm>
      </p:grpSpPr>
      <p:sp>
        <p:nvSpPr>
          <p:cNvPr id="412" name="Google Shape;412;p50"/>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Quantifiers</a:t>
            </a:r>
            <a:endParaRPr/>
          </a:p>
        </p:txBody>
      </p:sp>
      <p:sp>
        <p:nvSpPr>
          <p:cNvPr id="413" name="Google Shape;413;p5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Quantifiers provide a notation that allows us to quantify (count) how many objects in the universe of discourse satisfy a given predicate.</a:t>
            </a:r>
            <a:endParaRPr/>
          </a:p>
          <a:p>
            <a:pPr marL="342900" lvl="0" indent="-3429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area of logic that deals with predicates  and quantifiers is called the </a:t>
            </a:r>
            <a:r>
              <a:rPr lang="en-US" sz="2400" b="1">
                <a:latin typeface="Times New Roman"/>
                <a:ea typeface="Times New Roman"/>
                <a:cs typeface="Times New Roman"/>
                <a:sym typeface="Times New Roman"/>
              </a:rPr>
              <a:t>predicate calculus.</a:t>
            </a:r>
            <a:endParaRPr/>
          </a:p>
          <a:p>
            <a:pPr marL="342900" lvl="0" indent="-342900" algn="just" rtl="0">
              <a:spcBef>
                <a:spcPts val="480"/>
              </a:spcBef>
              <a:spcAft>
                <a:spcPct val="0"/>
              </a:spcAft>
              <a:buClr>
                <a:schemeClr val="dk1"/>
              </a:buClr>
              <a:buSzPts val="2400"/>
              <a:buFont typeface="Arial"/>
              <a:buNone/>
            </a:pPr>
            <a:endParaRPr sz="2400" b="1">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Types of Quantification:</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Universal Quantifier</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Existential Quantifier</a:t>
            </a:r>
            <a:endParaRPr/>
          </a:p>
          <a:p>
            <a:pPr marL="742950" lvl="1" indent="-285750" algn="just" rtl="0">
              <a:spcBef>
                <a:spcPts val="400"/>
              </a:spcBef>
              <a:spcAft>
                <a:spcPct val="0"/>
              </a:spcAft>
              <a:buClr>
                <a:schemeClr val="dk1"/>
              </a:buClr>
              <a:buSzPts val="2000"/>
              <a:buFont typeface="Arial"/>
              <a:buNone/>
            </a:pPr>
            <a:endParaRPr sz="2000">
              <a:latin typeface="Times New Roman"/>
              <a:ea typeface="Times New Roman"/>
              <a:cs typeface="Times New Roman"/>
              <a:sym typeface="Times New Roman"/>
            </a:endParaRP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17" name="Shape 417"/>
        <p:cNvGrpSpPr/>
        <p:nvPr/>
      </p:nvGrpSpPr>
      <p:grpSpPr>
        <a:xfrm>
          <a:off x="0" y="0"/>
          <a:ext cx="0" cy="0"/>
        </a:xfrm>
      </p:grpSpPr>
      <p:sp>
        <p:nvSpPr>
          <p:cNvPr id="418" name="Google Shape;418;p51"/>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Universal Quantification</a:t>
            </a:r>
            <a:endParaRPr/>
          </a:p>
        </p:txBody>
      </p:sp>
      <p:sp>
        <p:nvSpPr>
          <p:cNvPr id="419" name="Google Shape;419;p5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Definition: The universal quantification of P(x) is the statement</a:t>
            </a:r>
            <a:endParaRPr/>
          </a:p>
          <a:p>
            <a:pPr marL="342900" lvl="0" indent="-342900" algn="ctr"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“P(x) for all values of x in the domain.”</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notation ∀xP(x) denotes the universal quantification of P(x). Here ∀ is called the universal quantifier. </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We read ∀xP(x) as “for all xP(x)” or “for every xP(x).” </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An element for which P(x) is false is called a counterexample of ∀xP(x).</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0" lvl="0" indent="0" algn="just" rtl="0">
              <a:spcBef>
                <a:spcPts val="480"/>
              </a:spcBef>
              <a:spcAft>
                <a:spcPct val="0"/>
              </a:spcAft>
              <a:buClr>
                <a:srgbClr val="C00000"/>
              </a:buClr>
              <a:buSzPts val="2400"/>
              <a:buFont typeface="Times New Roman"/>
              <a:buNone/>
            </a:pPr>
            <a:r>
              <a:rPr lang="en-US" sz="2400">
                <a:solidFill>
                  <a:srgbClr val="C00000"/>
                </a:solidFill>
                <a:latin typeface="Times New Roman"/>
                <a:ea typeface="Times New Roman"/>
                <a:cs typeface="Times New Roman"/>
                <a:sym typeface="Times New Roman"/>
              </a:rPr>
              <a:t>Note: The domain must always be specified when a universal quantifier is used.</a:t>
            </a:r>
            <a:endParaRPr sz="2400">
              <a:solidFill>
                <a:srgbClr val="C00000"/>
              </a:solidFill>
              <a:latin typeface="Times New Roman"/>
              <a:ea typeface="Times New Roman"/>
              <a:cs typeface="Times New Roman"/>
              <a:sym typeface="Times New Roman"/>
            </a:endParaRP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23" name="Shape 423"/>
        <p:cNvGrpSpPr/>
        <p:nvPr/>
      </p:nvGrpSpPr>
      <p:grpSpPr>
        <a:xfrm>
          <a:off x="0" y="0"/>
          <a:ext cx="0" cy="0"/>
        </a:xfrm>
      </p:grpSpPr>
      <p:sp>
        <p:nvSpPr>
          <p:cNvPr id="424" name="Google Shape;424;p5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Example:</a:t>
            </a:r>
            <a:endParaRPr/>
          </a:p>
          <a:p>
            <a:pPr marL="742950" lvl="1" indent="-285750" algn="l"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Let the domain of x be parking spaces at UF.</a:t>
            </a:r>
            <a:endParaRPr/>
          </a:p>
          <a:p>
            <a:pPr marL="742950" lvl="1" indent="-285750" algn="l"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Let P(x) be the predicate “x is full.”</a:t>
            </a:r>
            <a:endParaRPr/>
          </a:p>
          <a:p>
            <a:pPr marL="742950" lvl="1" indent="-285750" algn="l"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Then the universal quantification of P(x),</a:t>
            </a:r>
            <a:endParaRPr/>
          </a:p>
          <a:p>
            <a:pPr marL="742950" lvl="1" indent="-285750" algn="l"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∀x P(x), is the proposition:</a:t>
            </a:r>
            <a:endParaRPr/>
          </a:p>
          <a:p>
            <a:pPr marL="1143000" lvl="2" indent="-228600" algn="l" rtl="0">
              <a:spcBef>
                <a:spcPts val="400"/>
              </a:spcBef>
              <a:spcAft>
                <a:spcPct val="0"/>
              </a:spcAft>
              <a:buClr>
                <a:schemeClr val="dk1"/>
              </a:buClr>
              <a:buSzPts val="2000"/>
              <a:buFont typeface="Times New Roman"/>
              <a:buChar char="•"/>
            </a:pPr>
            <a:r>
              <a:rPr lang="en-US" sz="2000" i="1">
                <a:latin typeface="Times New Roman"/>
                <a:ea typeface="Times New Roman"/>
                <a:cs typeface="Times New Roman"/>
                <a:sym typeface="Times New Roman"/>
              </a:rPr>
              <a:t>“All parking spaces at UF are full.”</a:t>
            </a:r>
            <a:endParaRPr/>
          </a:p>
          <a:p>
            <a:pPr marL="1143000" lvl="2" indent="-228600" algn="l" rtl="0">
              <a:spcBef>
                <a:spcPts val="400"/>
              </a:spcBef>
              <a:spcAft>
                <a:spcPct val="0"/>
              </a:spcAft>
              <a:buClr>
                <a:schemeClr val="dk1"/>
              </a:buClr>
              <a:buSzPts val="2000"/>
              <a:buFont typeface="Times New Roman"/>
              <a:buChar char="•"/>
            </a:pPr>
            <a:r>
              <a:rPr lang="en-US" sz="2000" i="1">
                <a:latin typeface="Times New Roman"/>
                <a:ea typeface="Times New Roman"/>
                <a:cs typeface="Times New Roman"/>
                <a:sym typeface="Times New Roman"/>
              </a:rPr>
              <a:t>i.e., “Every parking space at UF is full.”</a:t>
            </a:r>
            <a:endParaRPr/>
          </a:p>
          <a:p>
            <a:pPr marL="1143000" lvl="2" indent="-228600" algn="l" rtl="0">
              <a:spcBef>
                <a:spcPts val="400"/>
              </a:spcBef>
              <a:spcAft>
                <a:spcPct val="0"/>
              </a:spcAft>
              <a:buClr>
                <a:schemeClr val="dk1"/>
              </a:buClr>
              <a:buSzPts val="2000"/>
              <a:buFont typeface="Times New Roman"/>
              <a:buChar char="•"/>
            </a:pPr>
            <a:r>
              <a:rPr lang="en-US" sz="2000" i="1">
                <a:latin typeface="Times New Roman"/>
                <a:ea typeface="Times New Roman"/>
                <a:cs typeface="Times New Roman"/>
                <a:sym typeface="Times New Roman"/>
              </a:rPr>
              <a:t>i.e., “For each parking space at UF, that space is full.”</a:t>
            </a:r>
            <a:endParaRPr sz="2000">
              <a:latin typeface="Times New Roman"/>
              <a:ea typeface="Times New Roman"/>
              <a:cs typeface="Times New Roman"/>
              <a:sym typeface="Times New Roman"/>
            </a:endParaRPr>
          </a:p>
        </p:txBody>
      </p:sp>
      <p:sp>
        <p:nvSpPr>
          <p:cNvPr id="425" name="Google Shape;425;p52"/>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Universal Quantification</a:t>
            </a:r>
            <a:endParaRP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29" name="Shape 429"/>
        <p:cNvGrpSpPr/>
        <p:nvPr/>
      </p:nvGrpSpPr>
      <p:grpSpPr>
        <a:xfrm>
          <a:off x="0" y="0"/>
          <a:ext cx="0" cy="0"/>
        </a:xfrm>
      </p:grpSpPr>
      <p:sp>
        <p:nvSpPr>
          <p:cNvPr id="430" name="Google Shape;430;p53"/>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Existential Quantification</a:t>
            </a:r>
            <a:endParaRPr/>
          </a:p>
        </p:txBody>
      </p:sp>
      <p:sp>
        <p:nvSpPr>
          <p:cNvPr id="431" name="Google Shape;431;p5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Definition: The </a:t>
            </a:r>
            <a:r>
              <a:rPr lang="en-US" sz="2400" i="1">
                <a:latin typeface="Times New Roman"/>
                <a:ea typeface="Times New Roman"/>
                <a:cs typeface="Times New Roman"/>
                <a:sym typeface="Times New Roman"/>
              </a:rPr>
              <a:t>existential quantification </a:t>
            </a:r>
            <a:r>
              <a:rPr lang="en-US" sz="2400">
                <a:latin typeface="Times New Roman"/>
                <a:ea typeface="Times New Roman"/>
                <a:cs typeface="Times New Roman"/>
                <a:sym typeface="Times New Roman"/>
              </a:rPr>
              <a:t>of </a:t>
            </a:r>
            <a:r>
              <a:rPr lang="en-US" sz="2400" i="1">
                <a:latin typeface="Times New Roman"/>
                <a:ea typeface="Times New Roman"/>
                <a:cs typeface="Times New Roman"/>
                <a:sym typeface="Times New Roman"/>
              </a:rPr>
              <a:t>P(x) </a:t>
            </a:r>
            <a:r>
              <a:rPr lang="en-US" sz="2400">
                <a:latin typeface="Times New Roman"/>
                <a:ea typeface="Times New Roman"/>
                <a:cs typeface="Times New Roman"/>
                <a:sym typeface="Times New Roman"/>
              </a:rPr>
              <a:t>is the proposition “There exists an element </a:t>
            </a:r>
            <a:r>
              <a:rPr lang="en-US" sz="2400" i="1">
                <a:latin typeface="Times New Roman"/>
                <a:ea typeface="Times New Roman"/>
                <a:cs typeface="Times New Roman"/>
                <a:sym typeface="Times New Roman"/>
              </a:rPr>
              <a:t>x </a:t>
            </a:r>
            <a:r>
              <a:rPr lang="en-US" sz="2400">
                <a:latin typeface="Times New Roman"/>
                <a:ea typeface="Times New Roman"/>
                <a:cs typeface="Times New Roman"/>
                <a:sym typeface="Times New Roman"/>
              </a:rPr>
              <a:t>in the domain such that </a:t>
            </a:r>
            <a:r>
              <a:rPr lang="en-US" sz="2400" i="1">
                <a:latin typeface="Times New Roman"/>
                <a:ea typeface="Times New Roman"/>
                <a:cs typeface="Times New Roman"/>
                <a:sym typeface="Times New Roman"/>
              </a:rPr>
              <a:t>P(x)</a:t>
            </a:r>
            <a:r>
              <a:rPr lang="en-US" sz="2400">
                <a:latin typeface="Times New Roman"/>
                <a:ea typeface="Times New Roman"/>
                <a:cs typeface="Times New Roman"/>
                <a:sym typeface="Times New Roman"/>
              </a:rPr>
              <a:t>.”</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We use the notation ∃</a:t>
            </a:r>
            <a:r>
              <a:rPr lang="en-US" sz="2400" i="1">
                <a:latin typeface="Times New Roman"/>
                <a:ea typeface="Times New Roman"/>
                <a:cs typeface="Times New Roman"/>
                <a:sym typeface="Times New Roman"/>
              </a:rPr>
              <a:t>xP(x) </a:t>
            </a:r>
            <a:r>
              <a:rPr lang="en-US" sz="2400">
                <a:latin typeface="Times New Roman"/>
                <a:ea typeface="Times New Roman"/>
                <a:cs typeface="Times New Roman"/>
                <a:sym typeface="Times New Roman"/>
              </a:rPr>
              <a:t>for the existential quantification of </a:t>
            </a:r>
            <a:r>
              <a:rPr lang="en-US" sz="2400" i="1">
                <a:latin typeface="Times New Roman"/>
                <a:ea typeface="Times New Roman"/>
                <a:cs typeface="Times New Roman"/>
                <a:sym typeface="Times New Roman"/>
              </a:rPr>
              <a:t>P(x)</a:t>
            </a:r>
            <a:r>
              <a:rPr lang="en-US" sz="2400">
                <a:latin typeface="Times New Roman"/>
                <a:ea typeface="Times New Roman"/>
                <a:cs typeface="Times New Roman"/>
                <a:sym typeface="Times New Roman"/>
              </a:rPr>
              <a:t>. Here ∃ is called the </a:t>
            </a:r>
            <a:r>
              <a:rPr lang="en-US" sz="2400" i="1">
                <a:latin typeface="Times New Roman"/>
                <a:ea typeface="Times New Roman"/>
                <a:cs typeface="Times New Roman"/>
                <a:sym typeface="Times New Roman"/>
              </a:rPr>
              <a:t>existential quantifier</a:t>
            </a:r>
            <a:r>
              <a:rPr lang="en-US" sz="2400">
                <a:latin typeface="Times New Roman"/>
                <a:ea typeface="Times New Roman"/>
                <a:cs typeface="Times New Roman"/>
                <a:sym typeface="Times New Roman"/>
              </a:rPr>
              <a:t>.</a:t>
            </a:r>
            <a:endParaRPr/>
          </a:p>
          <a:p>
            <a:pPr marL="342900" lvl="0" indent="-342900" algn="just" rtl="0">
              <a:spcBef>
                <a:spcPts val="480"/>
              </a:spcBef>
              <a:spcAft>
                <a:spcPct val="0"/>
              </a:spcAft>
              <a:buClr>
                <a:srgbClr val="C00000"/>
              </a:buClr>
              <a:buSzPts val="2400"/>
              <a:buFont typeface="Times New Roman"/>
              <a:buChar char="•"/>
            </a:pPr>
            <a:r>
              <a:rPr lang="en-US" sz="2400">
                <a:solidFill>
                  <a:srgbClr val="C00000"/>
                </a:solidFill>
                <a:latin typeface="Times New Roman"/>
                <a:ea typeface="Times New Roman"/>
                <a:cs typeface="Times New Roman"/>
                <a:sym typeface="Times New Roman"/>
              </a:rPr>
              <a:t>Note: A domain must always be specified when a statement ∃</a:t>
            </a:r>
            <a:r>
              <a:rPr lang="en-US" sz="2400" i="1">
                <a:solidFill>
                  <a:srgbClr val="C00000"/>
                </a:solidFill>
                <a:latin typeface="Times New Roman"/>
                <a:ea typeface="Times New Roman"/>
                <a:cs typeface="Times New Roman"/>
                <a:sym typeface="Times New Roman"/>
              </a:rPr>
              <a:t>xP(x) </a:t>
            </a:r>
            <a:r>
              <a:rPr lang="en-US" sz="2400">
                <a:solidFill>
                  <a:srgbClr val="C00000"/>
                </a:solidFill>
                <a:latin typeface="Times New Roman"/>
                <a:ea typeface="Times New Roman"/>
                <a:cs typeface="Times New Roman"/>
                <a:sym typeface="Times New Roman"/>
              </a:rPr>
              <a:t>is used.</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Other ways to express ∃</a:t>
            </a:r>
            <a:r>
              <a:rPr lang="en-US" sz="2400" i="1">
                <a:latin typeface="Times New Roman"/>
                <a:ea typeface="Times New Roman"/>
                <a:cs typeface="Times New Roman"/>
                <a:sym typeface="Times New Roman"/>
              </a:rPr>
              <a:t>xP(x) are, </a:t>
            </a:r>
            <a:r>
              <a:rPr lang="en-US" sz="2400">
                <a:latin typeface="Times New Roman"/>
                <a:ea typeface="Times New Roman"/>
                <a:cs typeface="Times New Roman"/>
                <a:sym typeface="Times New Roman"/>
              </a:rPr>
              <a:t>“for some,” “for at least one,” or “there is.”</a:t>
            </a:r>
            <a:endParaRP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35" name="Shape 435"/>
        <p:cNvGrpSpPr/>
        <p:nvPr/>
      </p:nvGrpSpPr>
      <p:grpSpPr>
        <a:xfrm>
          <a:off x="0" y="0"/>
          <a:ext cx="0" cy="0"/>
        </a:xfrm>
      </p:grpSpPr>
      <p:sp>
        <p:nvSpPr>
          <p:cNvPr id="436" name="Google Shape;436;p5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Let the u.d. of x be parking spaces at UF.</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Let </a:t>
            </a:r>
            <a:r>
              <a:rPr lang="en-US" sz="2200" i="1">
                <a:latin typeface="Times New Roman"/>
                <a:ea typeface="Times New Roman"/>
                <a:cs typeface="Times New Roman"/>
                <a:sym typeface="Times New Roman"/>
              </a:rPr>
              <a:t>P</a:t>
            </a:r>
            <a:r>
              <a:rPr lang="en-US" sz="2200">
                <a:latin typeface="Times New Roman"/>
                <a:ea typeface="Times New Roman"/>
                <a:cs typeface="Times New Roman"/>
                <a:sym typeface="Times New Roman"/>
              </a:rPr>
              <a:t>(</a:t>
            </a:r>
            <a:r>
              <a:rPr lang="en-US" sz="2200" i="1">
                <a:latin typeface="Times New Roman"/>
                <a:ea typeface="Times New Roman"/>
                <a:cs typeface="Times New Roman"/>
                <a:sym typeface="Times New Roman"/>
              </a:rPr>
              <a:t>x</a:t>
            </a:r>
            <a:r>
              <a:rPr lang="en-US" sz="2200">
                <a:latin typeface="Times New Roman"/>
                <a:ea typeface="Times New Roman"/>
                <a:cs typeface="Times New Roman"/>
                <a:sym typeface="Times New Roman"/>
              </a:rPr>
              <a:t>) be the </a:t>
            </a:r>
            <a:r>
              <a:rPr lang="en-US" sz="2200" i="1">
                <a:latin typeface="Times New Roman"/>
                <a:ea typeface="Times New Roman"/>
                <a:cs typeface="Times New Roman"/>
                <a:sym typeface="Times New Roman"/>
              </a:rPr>
              <a:t>predicate </a:t>
            </a:r>
            <a:r>
              <a:rPr lang="en-US" sz="2200">
                <a:latin typeface="Times New Roman"/>
                <a:ea typeface="Times New Roman"/>
                <a:cs typeface="Times New Roman"/>
                <a:sym typeface="Times New Roman"/>
              </a:rPr>
              <a:t>“</a:t>
            </a:r>
            <a:r>
              <a:rPr lang="en-US" sz="2200" i="1">
                <a:latin typeface="Times New Roman"/>
                <a:ea typeface="Times New Roman"/>
                <a:cs typeface="Times New Roman"/>
                <a:sym typeface="Times New Roman"/>
              </a:rPr>
              <a:t>x </a:t>
            </a:r>
            <a:r>
              <a:rPr lang="en-US" sz="2200">
                <a:latin typeface="Times New Roman"/>
                <a:ea typeface="Times New Roman"/>
                <a:cs typeface="Times New Roman"/>
                <a:sym typeface="Times New Roman"/>
              </a:rPr>
              <a:t>is full.”</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Then the </a:t>
            </a:r>
            <a:r>
              <a:rPr lang="en-US" sz="2200" i="1">
                <a:latin typeface="Times New Roman"/>
                <a:ea typeface="Times New Roman"/>
                <a:cs typeface="Times New Roman"/>
                <a:sym typeface="Times New Roman"/>
              </a:rPr>
              <a:t>existential quantification of P</a:t>
            </a:r>
            <a:r>
              <a:rPr lang="en-US" sz="2200">
                <a:latin typeface="Times New Roman"/>
                <a:ea typeface="Times New Roman"/>
                <a:cs typeface="Times New Roman"/>
                <a:sym typeface="Times New Roman"/>
              </a:rPr>
              <a:t>(</a:t>
            </a:r>
            <a:r>
              <a:rPr lang="en-US" sz="2200" i="1">
                <a:latin typeface="Times New Roman"/>
                <a:ea typeface="Times New Roman"/>
                <a:cs typeface="Times New Roman"/>
                <a:sym typeface="Times New Roman"/>
              </a:rPr>
              <a:t>x</a:t>
            </a:r>
            <a:r>
              <a:rPr lang="en-US" sz="2200">
                <a:latin typeface="Times New Roman"/>
                <a:ea typeface="Times New Roman"/>
                <a:cs typeface="Times New Roman"/>
                <a:sym typeface="Times New Roman"/>
              </a:rPr>
              <a:t>), ∃</a:t>
            </a:r>
            <a:r>
              <a:rPr lang="en-US" sz="2200" i="1">
                <a:latin typeface="Times New Roman"/>
                <a:ea typeface="Times New Roman"/>
                <a:cs typeface="Times New Roman"/>
                <a:sym typeface="Times New Roman"/>
              </a:rPr>
              <a:t>x P</a:t>
            </a:r>
            <a:r>
              <a:rPr lang="en-US" sz="2200">
                <a:latin typeface="Times New Roman"/>
                <a:ea typeface="Times New Roman"/>
                <a:cs typeface="Times New Roman"/>
                <a:sym typeface="Times New Roman"/>
              </a:rPr>
              <a:t>(</a:t>
            </a:r>
            <a:r>
              <a:rPr lang="en-US" sz="2200" i="1">
                <a:latin typeface="Times New Roman"/>
                <a:ea typeface="Times New Roman"/>
                <a:cs typeface="Times New Roman"/>
                <a:sym typeface="Times New Roman"/>
              </a:rPr>
              <a:t>x</a:t>
            </a:r>
            <a:r>
              <a:rPr lang="en-US" sz="2200">
                <a:latin typeface="Times New Roman"/>
                <a:ea typeface="Times New Roman"/>
                <a:cs typeface="Times New Roman"/>
                <a:sym typeface="Times New Roman"/>
              </a:rPr>
              <a:t>), is the </a:t>
            </a:r>
            <a:r>
              <a:rPr lang="en-US" sz="2200" i="1">
                <a:latin typeface="Times New Roman"/>
                <a:ea typeface="Times New Roman"/>
                <a:cs typeface="Times New Roman"/>
                <a:sym typeface="Times New Roman"/>
              </a:rPr>
              <a:t>proposition</a:t>
            </a:r>
            <a:r>
              <a:rPr lang="en-US" sz="2200">
                <a:latin typeface="Times New Roman"/>
                <a:ea typeface="Times New Roman"/>
                <a:cs typeface="Times New Roman"/>
                <a:sym typeface="Times New Roman"/>
              </a:rPr>
              <a:t>:</a:t>
            </a:r>
            <a:endParaRPr/>
          </a:p>
          <a:p>
            <a:pPr marL="1143000" lvl="2" indent="-22860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“Some parking space at UF is full.”</a:t>
            </a:r>
            <a:endParaRPr/>
          </a:p>
          <a:p>
            <a:pPr marL="1143000" lvl="2" indent="-22860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“There is a parking space at UF that is full.”</a:t>
            </a:r>
            <a:endParaRPr/>
          </a:p>
          <a:p>
            <a:pPr marL="1143000" lvl="2" indent="-22860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“At least one parking space at UF is full.”</a:t>
            </a:r>
            <a:endParaRPr/>
          </a:p>
        </p:txBody>
      </p:sp>
      <p:sp>
        <p:nvSpPr>
          <p:cNvPr id="437" name="Google Shape;437;p54"/>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Existential Quantification</a:t>
            </a:r>
            <a:endParaRP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41" name="Shape 441"/>
        <p:cNvGrpSpPr/>
        <p:nvPr/>
      </p:nvGrpSpPr>
      <p:grpSpPr>
        <a:xfrm>
          <a:off x="0" y="0"/>
          <a:ext cx="0" cy="0"/>
        </a:xfrm>
      </p:grpSpPr>
      <p:sp>
        <p:nvSpPr>
          <p:cNvPr id="442" name="Google Shape;442;p55"/>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Precedence of Quantifiers</a:t>
            </a:r>
            <a:endParaRPr/>
          </a:p>
        </p:txBody>
      </p:sp>
      <p:sp>
        <p:nvSpPr>
          <p:cNvPr id="443" name="Google Shape;443;p5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quantifiers ∀ and ∃ have higher precedence than all logical operators from propositional calculus.</a:t>
            </a:r>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 ∀</a:t>
            </a:r>
            <a:r>
              <a:rPr lang="en-US" sz="2400" i="1">
                <a:latin typeface="Times New Roman"/>
                <a:ea typeface="Times New Roman"/>
                <a:cs typeface="Times New Roman"/>
                <a:sym typeface="Times New Roman"/>
              </a:rPr>
              <a:t>xP(x) </a:t>
            </a: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Q(x) means (</a:t>
            </a: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xP(x) ) </a:t>
            </a: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Q(x) </a:t>
            </a:r>
            <a:endParaRPr sz="2400">
              <a:latin typeface="Times New Roman"/>
              <a:ea typeface="Times New Roman"/>
              <a:cs typeface="Times New Roman"/>
              <a:sym typeface="Times New Roman"/>
            </a:endParaRPr>
          </a:p>
        </p:txBody>
      </p:sp>
      <p:graphicFrame>
        <p:nvGraphicFramePr>
          <p:cNvPr id="444" name="Google Shape;444;p55"/>
          <p:cNvGraphicFramePr>
            <a:graphicFrameLocks noGrp="1"/>
          </p:cNvGraphicFramePr>
          <p:nvPr/>
        </p:nvGraphicFramePr>
        <p:xfrm>
          <a:off x="2590800" y="2514600"/>
          <a:ext cx="3000000" cy="3000000"/>
        </p:xfrm>
        <a:graphic>
          <a:graphicData uri="http://schemas.openxmlformats.org/drawingml/2006/table">
            <a:tbl>
              <a:tblPr firstRow="1" bandRow="1">
                <a:noFill/>
                <a:tableStyleId>{3622C6E5-89E0-4AA9-A438-0E14E9B0635F}</a:tableStyleId>
              </a:tblPr>
              <a:tblGrid>
                <a:gridCol w="1828800"/>
                <a:gridCol w="1828800"/>
              </a:tblGrid>
              <a:tr h="370850">
                <a:tc>
                  <a:txBody>
                    <a:bodyPr vert="horz" wrap="square"/>
                    <a:lstStyle/>
                    <a:p>
                      <a:pPr marL="0" marR="0" lvl="0" indent="0" algn="ctr" rtl="0">
                        <a:spcBef>
                          <a:spcPct val="0"/>
                        </a:spcBef>
                        <a:spcAft>
                          <a:spcPct val="0"/>
                        </a:spcAft>
                        <a:buNone/>
                      </a:pPr>
                      <a:r>
                        <a:rPr lang="en-US" sz="1600" b="1">
                          <a:solidFill>
                            <a:srgbClr val="002060"/>
                          </a:solidFill>
                          <a:latin typeface="Times New Roman"/>
                          <a:ea typeface="Times New Roman"/>
                          <a:cs typeface="Times New Roman"/>
                          <a:sym typeface="Times New Roman"/>
                        </a:rPr>
                        <a:t>Operator</a:t>
                      </a:r>
                      <a:endParaRPr/>
                    </a:p>
                  </a:txBody>
                  <a:tcPr marL="91450" marR="91450" marT="45725" marB="45725"/>
                </a:tc>
                <a:tc>
                  <a:txBody>
                    <a:bodyPr vert="horz" wrap="square"/>
                    <a:lstStyle/>
                    <a:p>
                      <a:pPr marL="0" marR="0" lvl="0" indent="0" algn="ctr" rtl="0">
                        <a:spcBef>
                          <a:spcPct val="0"/>
                        </a:spcBef>
                        <a:spcAft>
                          <a:spcPct val="0"/>
                        </a:spcAft>
                        <a:buNone/>
                      </a:pPr>
                      <a:r>
                        <a:rPr lang="en-US" sz="1600" b="1">
                          <a:solidFill>
                            <a:srgbClr val="002060"/>
                          </a:solidFill>
                          <a:latin typeface="Times New Roman"/>
                          <a:ea typeface="Times New Roman"/>
                          <a:cs typeface="Times New Roman"/>
                          <a:sym typeface="Times New Roman"/>
                        </a:rPr>
                        <a:t>Precedence</a:t>
                      </a:r>
                      <a:endParaRPr/>
                    </a:p>
                  </a:txBody>
                  <a:tcPr marL="91450" marR="91450" marT="45725" marB="45725"/>
                </a:tc>
              </a:tr>
              <a:tr h="370850">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1</a:t>
                      </a:r>
                      <a:endParaRPr/>
                    </a:p>
                  </a:txBody>
                  <a:tcPr marL="91450" marR="91450" marT="45725" marB="45725"/>
                </a:tc>
              </a:tr>
              <a:tr h="370850">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a:t>
                      </a:r>
                      <a:endParaRPr sz="1600" b="1">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2</a:t>
                      </a:r>
                      <a:endParaRPr/>
                    </a:p>
                  </a:txBody>
                  <a:tcPr marL="91450" marR="91450" marT="45725" marB="45725"/>
                </a:tc>
              </a:tr>
              <a:tr h="370850">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a:t>
                      </a:r>
                      <a:endParaRPr sz="1600" b="1">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3</a:t>
                      </a:r>
                      <a:endParaRPr/>
                    </a:p>
                  </a:txBody>
                  <a:tcPr marL="91450" marR="91450" marT="45725" marB="45725"/>
                </a:tc>
              </a:tr>
              <a:tr h="370850">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a:t>
                      </a:r>
                      <a:endParaRPr sz="1600" b="1">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4</a:t>
                      </a:r>
                      <a:endParaRPr/>
                    </a:p>
                  </a:txBody>
                  <a:tcPr marL="91450" marR="91450" marT="45725" marB="45725"/>
                </a:tc>
              </a:tr>
              <a:tr h="370850">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a:t>
                      </a:r>
                      <a:endParaRPr sz="1600" b="1">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5</a:t>
                      </a:r>
                      <a:endParaRPr/>
                    </a:p>
                  </a:txBody>
                  <a:tcPr marL="91450" marR="91450" marT="45725" marB="45725"/>
                </a:tc>
              </a:tr>
              <a:tr h="127000">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a:t>
                      </a:r>
                      <a:endParaRPr sz="1600" b="1">
                        <a:latin typeface="Times New Roman"/>
                        <a:ea typeface="Times New Roman"/>
                        <a:cs typeface="Times New Roman"/>
                        <a:sym typeface="Times New Roman"/>
                      </a:endParaRPr>
                    </a:p>
                  </a:txBody>
                  <a:tcPr marL="91450" marR="91450" marT="45725" marB="45725"/>
                </a:tc>
                <a:tc>
                  <a:txBody>
                    <a:bodyPr vert="horz" wrap="square"/>
                    <a:lstStyle/>
                    <a:p>
                      <a:pPr marL="0" marR="0" lvl="0" indent="0" algn="ctr" rtl="0">
                        <a:spcBef>
                          <a:spcPct val="0"/>
                        </a:spcBef>
                        <a:spcAft>
                          <a:spcPct val="0"/>
                        </a:spcAft>
                        <a:buNone/>
                      </a:pPr>
                      <a:r>
                        <a:rPr lang="en-US" sz="1600" b="1">
                          <a:latin typeface="Times New Roman"/>
                          <a:ea typeface="Times New Roman"/>
                          <a:cs typeface="Times New Roman"/>
                          <a:sym typeface="Times New Roman"/>
                        </a:rPr>
                        <a:t>6</a:t>
                      </a:r>
                      <a:endParaRPr/>
                    </a:p>
                  </a:txBody>
                  <a:tcPr marL="91450" marR="91450" marT="45725" marB="45725"/>
                </a:tc>
              </a:tr>
            </a:tbl>
          </a:graphicData>
        </a:graphic>
      </p:graphicFrame>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48" name="Shape 448"/>
        <p:cNvGrpSpPr/>
        <p:nvPr/>
      </p:nvGrpSpPr>
      <p:grpSpPr>
        <a:xfrm>
          <a:off x="0" y="0"/>
          <a:ext cx="0" cy="0"/>
        </a:xfrm>
      </p:grpSpPr>
      <p:sp>
        <p:nvSpPr>
          <p:cNvPr id="449" name="Google Shape;449;p56"/>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Free and Binding Variables</a:t>
            </a:r>
            <a:endParaRPr/>
          </a:p>
        </p:txBody>
      </p:sp>
      <p:sp>
        <p:nvSpPr>
          <p:cNvPr id="450" name="Google Shape;450;p5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An expression like </a:t>
            </a:r>
            <a:r>
              <a:rPr lang="en-US" sz="2400" i="1">
                <a:latin typeface="Times New Roman"/>
                <a:ea typeface="Times New Roman"/>
                <a:cs typeface="Times New Roman"/>
                <a:sym typeface="Times New Roman"/>
              </a:rPr>
              <a:t>P</a:t>
            </a: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x</a:t>
            </a:r>
            <a:r>
              <a:rPr lang="en-US" sz="2400">
                <a:latin typeface="Times New Roman"/>
                <a:ea typeface="Times New Roman"/>
                <a:cs typeface="Times New Roman"/>
                <a:sym typeface="Times New Roman"/>
              </a:rPr>
              <a:t>) is said to have a </a:t>
            </a:r>
            <a:r>
              <a:rPr lang="en-US" sz="2400" i="1">
                <a:latin typeface="Times New Roman"/>
                <a:ea typeface="Times New Roman"/>
                <a:cs typeface="Times New Roman"/>
                <a:sym typeface="Times New Roman"/>
              </a:rPr>
              <a:t>free variable x </a:t>
            </a:r>
            <a:r>
              <a:rPr lang="en-US" sz="2400">
                <a:latin typeface="Times New Roman"/>
                <a:ea typeface="Times New Roman"/>
                <a:cs typeface="Times New Roman"/>
                <a:sym typeface="Times New Roman"/>
              </a:rPr>
              <a:t>(meaning, </a:t>
            </a:r>
            <a:r>
              <a:rPr lang="en-US" sz="2400" i="1">
                <a:latin typeface="Times New Roman"/>
                <a:ea typeface="Times New Roman"/>
                <a:cs typeface="Times New Roman"/>
                <a:sym typeface="Times New Roman"/>
              </a:rPr>
              <a:t>x </a:t>
            </a:r>
            <a:r>
              <a:rPr lang="en-US" sz="2400">
                <a:latin typeface="Times New Roman"/>
                <a:ea typeface="Times New Roman"/>
                <a:cs typeface="Times New Roman"/>
                <a:sym typeface="Times New Roman"/>
              </a:rPr>
              <a:t>is undefined).</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 quantifier (either ∀ or ∃) </a:t>
            </a:r>
            <a:r>
              <a:rPr lang="en-US" sz="2400" i="1">
                <a:latin typeface="Times New Roman"/>
                <a:ea typeface="Times New Roman"/>
                <a:cs typeface="Times New Roman"/>
                <a:sym typeface="Times New Roman"/>
              </a:rPr>
              <a:t>operates </a:t>
            </a:r>
            <a:r>
              <a:rPr lang="en-US" sz="2400">
                <a:latin typeface="Times New Roman"/>
                <a:ea typeface="Times New Roman"/>
                <a:cs typeface="Times New Roman"/>
                <a:sym typeface="Times New Roman"/>
              </a:rPr>
              <a:t>on an expression having one or more free variables, and </a:t>
            </a:r>
            <a:r>
              <a:rPr lang="en-US" sz="2400" i="1">
                <a:latin typeface="Times New Roman"/>
                <a:ea typeface="Times New Roman"/>
                <a:cs typeface="Times New Roman"/>
                <a:sym typeface="Times New Roman"/>
              </a:rPr>
              <a:t>binds </a:t>
            </a:r>
            <a:r>
              <a:rPr lang="en-US" sz="2400">
                <a:latin typeface="Times New Roman"/>
                <a:ea typeface="Times New Roman"/>
                <a:cs typeface="Times New Roman"/>
                <a:sym typeface="Times New Roman"/>
              </a:rPr>
              <a:t>one or more of those variables, to produce an expression having one or more </a:t>
            </a:r>
            <a:r>
              <a:rPr lang="en-US" sz="2400" i="1">
                <a:latin typeface="Times New Roman"/>
                <a:ea typeface="Times New Roman"/>
                <a:cs typeface="Times New Roman"/>
                <a:sym typeface="Times New Roman"/>
              </a:rPr>
              <a:t>bound variables</a:t>
            </a:r>
            <a:r>
              <a:rPr lang="en-US" sz="2400">
                <a:latin typeface="Times New Roman"/>
                <a:ea typeface="Times New Roman"/>
                <a:cs typeface="Times New Roman"/>
                <a:sym typeface="Times New Roman"/>
              </a:rPr>
              <a:t>.</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 ∃</a:t>
            </a:r>
            <a:r>
              <a:rPr lang="en-US" sz="2400" i="1">
                <a:latin typeface="Times New Roman"/>
                <a:ea typeface="Times New Roman"/>
                <a:cs typeface="Times New Roman"/>
                <a:sym typeface="Times New Roman"/>
              </a:rPr>
              <a:t>x(x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y </a:t>
            </a:r>
            <a:r>
              <a:rPr lang="en-US" sz="2400">
                <a:latin typeface="Times New Roman"/>
                <a:ea typeface="Times New Roman"/>
                <a:cs typeface="Times New Roman"/>
                <a:sym typeface="Times New Roman"/>
              </a:rPr>
              <a:t>= 1</a:t>
            </a:r>
            <a:r>
              <a:rPr lang="en-US" sz="2400" i="1">
                <a:latin typeface="Times New Roman"/>
                <a:ea typeface="Times New Roman"/>
                <a:cs typeface="Times New Roman"/>
                <a:sym typeface="Times New Roman"/>
              </a:rPr>
              <a:t>)</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the variable </a:t>
            </a:r>
            <a:r>
              <a:rPr lang="en-US" sz="2000" i="1">
                <a:latin typeface="Times New Roman"/>
                <a:ea typeface="Times New Roman"/>
                <a:cs typeface="Times New Roman"/>
                <a:sym typeface="Times New Roman"/>
              </a:rPr>
              <a:t>x </a:t>
            </a:r>
            <a:r>
              <a:rPr lang="en-US" sz="2000">
                <a:latin typeface="Times New Roman"/>
                <a:ea typeface="Times New Roman"/>
                <a:cs typeface="Times New Roman"/>
                <a:sym typeface="Times New Roman"/>
              </a:rPr>
              <a:t>is bound by the existential quantification ∃</a:t>
            </a:r>
            <a:r>
              <a:rPr lang="en-US" sz="2000" i="1">
                <a:latin typeface="Times New Roman"/>
                <a:ea typeface="Times New Roman"/>
                <a:cs typeface="Times New Roman"/>
                <a:sym typeface="Times New Roman"/>
              </a:rPr>
              <a:t>x</a:t>
            </a:r>
            <a:r>
              <a:rPr lang="en-US" sz="2000">
                <a:latin typeface="Times New Roman"/>
                <a:ea typeface="Times New Roman"/>
                <a:cs typeface="Times New Roman"/>
                <a:sym typeface="Times New Roman"/>
              </a:rPr>
              <a:t>, but the variable </a:t>
            </a:r>
            <a:r>
              <a:rPr lang="en-US" sz="2000" i="1">
                <a:latin typeface="Times New Roman"/>
                <a:ea typeface="Times New Roman"/>
                <a:cs typeface="Times New Roman"/>
                <a:sym typeface="Times New Roman"/>
              </a:rPr>
              <a:t>y </a:t>
            </a:r>
            <a:r>
              <a:rPr lang="en-US" sz="2000">
                <a:latin typeface="Times New Roman"/>
                <a:ea typeface="Times New Roman"/>
                <a:cs typeface="Times New Roman"/>
                <a:sym typeface="Times New Roman"/>
              </a:rPr>
              <a:t>is free because it is not bound by a quantifier and no value is assigned to this variable.</a:t>
            </a:r>
            <a:endParaRPr sz="2000" i="1">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i="1">
                <a:latin typeface="Times New Roman"/>
                <a:ea typeface="Times New Roman"/>
                <a:cs typeface="Times New Roman"/>
                <a:sym typeface="Times New Roman"/>
              </a:rPr>
              <a:t>What about here? </a:t>
            </a: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x(P(x)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Q(x)) </a:t>
            </a:r>
            <a:r>
              <a:rPr lang="en-US" sz="2400">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xR(x)</a:t>
            </a:r>
            <a:endParaRPr sz="2400">
              <a:latin typeface="Times New Roman"/>
              <a:ea typeface="Times New Roman"/>
              <a:cs typeface="Times New Roman"/>
              <a:sym typeface="Times New Roman"/>
            </a:endParaRP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54" name="Shape 454"/>
        <p:cNvGrpSpPr/>
        <p:nvPr/>
      </p:nvGrpSpPr>
      <p:grpSpPr>
        <a:xfrm>
          <a:off x="0" y="0"/>
          <a:ext cx="0" cy="0"/>
        </a:xfrm>
      </p:grpSpPr>
      <p:sp>
        <p:nvSpPr>
          <p:cNvPr id="455" name="Google Shape;455;p57"/>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endParaRPr/>
          </a:p>
        </p:txBody>
      </p:sp>
      <p:sp>
        <p:nvSpPr>
          <p:cNvPr id="456" name="Google Shape;456;p5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3200"/>
              <a:buFont typeface="Arial"/>
              <a:buChar char="•"/>
            </a:pPr>
            <a:r>
              <a:rPr lang="en-US"/>
              <a:t>chunk8</a:t>
            </a:r>
            <a:endParaRP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60" name="Shape 460"/>
        <p:cNvGrpSpPr/>
        <p:nvPr/>
      </p:nvGrpSpPr>
      <p:grpSpPr>
        <a:xfrm>
          <a:off x="0" y="0"/>
          <a:ext cx="0" cy="0"/>
        </a:xfrm>
      </p:grpSpPr>
      <p:sp>
        <p:nvSpPr>
          <p:cNvPr id="461" name="Google Shape;461;p58"/>
          <p:cNvSpPr txBox="1"/>
          <p:nvPr>
            <p:ph type="title"/>
          </p:nvPr>
        </p:nvSpPr>
        <p:spPr>
          <a:xfrm>
            <a:off x="457200" y="960437"/>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Logical Equivalence involving Quantifiers</a:t>
            </a:r>
            <a:endParaRPr/>
          </a:p>
        </p:txBody>
      </p:sp>
      <p:sp>
        <p:nvSpPr>
          <p:cNvPr id="462" name="Google Shape;462;p58"/>
          <p:cNvSpPr txBox="1"/>
          <p:nvPr>
            <p:ph type="body" idx="1"/>
          </p:nvPr>
        </p:nvSpPr>
        <p:spPr>
          <a:xfrm>
            <a:off x="457200" y="1951037"/>
            <a:ext cx="8229600" cy="43735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Statements involving predicates and quantifiers are </a:t>
            </a:r>
            <a:r>
              <a:rPr lang="en-US" sz="2400" i="1">
                <a:latin typeface="Times New Roman"/>
                <a:ea typeface="Times New Roman"/>
                <a:cs typeface="Times New Roman"/>
                <a:sym typeface="Times New Roman"/>
              </a:rPr>
              <a:t>logically equivalent if and only if they </a:t>
            </a:r>
            <a:r>
              <a:rPr lang="en-US" sz="2400">
                <a:latin typeface="Times New Roman"/>
                <a:ea typeface="Times New Roman"/>
                <a:cs typeface="Times New Roman"/>
                <a:sym typeface="Times New Roman"/>
              </a:rPr>
              <a:t>have the same truth value no matter which predicates are substituted into these statements and which domain of discourse is used for the variables in these propositional functions.</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notation </a:t>
            </a:r>
            <a:r>
              <a:rPr lang="en-US" sz="2400" i="1">
                <a:latin typeface="Times New Roman"/>
                <a:ea typeface="Times New Roman"/>
                <a:cs typeface="Times New Roman"/>
                <a:sym typeface="Times New Roman"/>
              </a:rPr>
              <a:t>S ≡ T is used to indicate that two statements S and T involving predicates and </a:t>
            </a:r>
            <a:r>
              <a:rPr lang="en-US" sz="2400">
                <a:latin typeface="Times New Roman"/>
                <a:ea typeface="Times New Roman"/>
                <a:cs typeface="Times New Roman"/>
                <a:sym typeface="Times New Roman"/>
              </a:rPr>
              <a:t>quantifiers are logically equivalent.</a:t>
            </a:r>
            <a:endParaRP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66" name="Shape 466"/>
        <p:cNvGrpSpPr/>
        <p:nvPr/>
      </p:nvGrpSpPr>
      <p:grpSpPr>
        <a:xfrm>
          <a:off x="0" y="0"/>
          <a:ext cx="0" cy="0"/>
        </a:xfrm>
      </p:grpSpPr>
      <p:sp>
        <p:nvSpPr>
          <p:cNvPr id="467" name="Google Shape;467;p59"/>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Example</a:t>
            </a:r>
            <a:endParaRPr/>
          </a:p>
        </p:txBody>
      </p:sp>
      <p:sp>
        <p:nvSpPr>
          <p:cNvPr id="468" name="Google Shape;468;p5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Show that ∀x (P(x) ∧Q(x)) and ∀ x P(x) ∧ ∀ x Q(x) are logically equivalent.</a:t>
            </a:r>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Solution:</a:t>
            </a:r>
            <a:endParaRPr/>
          </a:p>
          <a:p>
            <a:pPr marL="342900" lvl="0" indent="-342900" algn="l" rtl="0">
              <a:spcBef>
                <a:spcPts val="480"/>
              </a:spcBef>
              <a:spcAft>
                <a:spcPct val="0"/>
              </a:spcAft>
              <a:buClr>
                <a:schemeClr val="dk1"/>
              </a:buClr>
              <a:buSzPts val="2400"/>
              <a:buFont typeface="Times New Roman"/>
              <a:buNone/>
            </a:pPr>
            <a:r>
              <a:rPr lang="en-US" sz="2400" b="1">
                <a:latin typeface="Times New Roman"/>
                <a:ea typeface="Times New Roman"/>
                <a:cs typeface="Times New Roman"/>
                <a:sym typeface="Times New Roman"/>
              </a:rPr>
              <a:t>Part1: </a:t>
            </a:r>
            <a:r>
              <a:rPr lang="en-US" sz="2400">
                <a:latin typeface="Times New Roman"/>
                <a:ea typeface="Times New Roman"/>
                <a:cs typeface="Times New Roman"/>
                <a:sym typeface="Times New Roman"/>
              </a:rPr>
              <a:t>Show if ∀x (P(x) ∧Q(x)) is true then ∀ x P(x) ∧ ∀ x Q(x) is true. (using direct technique)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Assume ∀x (P(x) ∧Q(x)) is true.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If a is in the domain, then P(a) ∧ Q(a) is true.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So, P(a) is true and Q(a) is true.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Since P(a) and Q(a) are both true for every element in the domain, ∀x P(x) and ∀x Q(x) are both true.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So, ∀ x P(x) ∧ ∀ x Q(x) is true.</a:t>
            </a:r>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09" name="Shape 109"/>
        <p:cNvGrpSpPr/>
        <p:nvPr/>
      </p:nvGrpSpPr>
      <p:grpSpPr>
        <a:xfrm>
          <a:off x="0" y="0"/>
          <a:ext cx="0" cy="0"/>
        </a:xfrm>
      </p:grpSpPr>
      <p:sp>
        <p:nvSpPr>
          <p:cNvPr id="110" name="Google Shape;110;p6"/>
          <p:cNvSpPr txBox="1"/>
          <p:nvPr>
            <p:ph type="title"/>
          </p:nvPr>
        </p:nvSpPr>
        <p:spPr>
          <a:xfrm>
            <a:off x="457200" y="6096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Propositions</a:t>
            </a:r>
            <a:endParaRPr/>
          </a:p>
        </p:txBody>
      </p:sp>
      <p:sp>
        <p:nvSpPr>
          <p:cNvPr id="111" name="Google Shape;111;p6"/>
          <p:cNvSpPr txBox="1"/>
          <p:nvPr>
            <p:ph type="body" idx="1"/>
          </p:nvPr>
        </p:nvSpPr>
        <p:spPr>
          <a:xfrm>
            <a:off x="228600" y="1371600"/>
            <a:ext cx="8686800" cy="51816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Basic building blocks of logic.</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Proposition is a declarative sentence that is either </a:t>
            </a:r>
            <a:r>
              <a:rPr lang="en-US" sz="2400" b="1">
                <a:solidFill>
                  <a:srgbClr val="FF0000"/>
                </a:solidFill>
                <a:latin typeface="Times New Roman"/>
                <a:ea typeface="Times New Roman"/>
                <a:cs typeface="Times New Roman"/>
                <a:sym typeface="Times New Roman"/>
              </a:rPr>
              <a:t>true or false</a:t>
            </a:r>
            <a:r>
              <a:rPr lang="en-US" sz="2400">
                <a:latin typeface="Times New Roman"/>
                <a:ea typeface="Times New Roman"/>
                <a:cs typeface="Times New Roman"/>
                <a:sym typeface="Times New Roman"/>
              </a:rPr>
              <a:t>, </a:t>
            </a:r>
            <a:r>
              <a:rPr lang="en-US" sz="2400" b="1">
                <a:latin typeface="Times New Roman"/>
                <a:ea typeface="Times New Roman"/>
                <a:cs typeface="Times New Roman"/>
                <a:sym typeface="Times New Roman"/>
              </a:rPr>
              <a:t>but not both.</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Examples:</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Hubli Dharwad are twin cities.</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Bangalore is the capital of Maharashtra State.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Examples of non-declarative Sentences:</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What a nice day!</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What would you like to have for lunch?</a:t>
            </a:r>
            <a:endParaRPr/>
          </a:p>
          <a:p>
            <a:pPr marL="742950" lvl="1" indent="-285750" algn="just"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Follow the instructions.</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area of logic that deals with propositions is called the propositional calculus or propositional logic. – First developed by Aristotle.</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742950" lvl="1" indent="-158750" algn="just" rtl="0">
              <a:spcBef>
                <a:spcPts val="400"/>
              </a:spcBef>
              <a:spcAft>
                <a:spcPct val="0"/>
              </a:spcAft>
              <a:buClr>
                <a:schemeClr val="dk1"/>
              </a:buClr>
              <a:buSzPts val="2000"/>
              <a:buFont typeface="Arial"/>
              <a:buNone/>
            </a:pPr>
            <a:endParaRPr sz="2000" b="1">
              <a:latin typeface="Times New Roman"/>
              <a:ea typeface="Times New Roman"/>
              <a:cs typeface="Times New Roman"/>
              <a:sym typeface="Times New Roman"/>
            </a:endParaRP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72" name="Shape 472"/>
        <p:cNvGrpSpPr/>
        <p:nvPr/>
      </p:nvGrpSpPr>
      <p:grpSpPr>
        <a:xfrm>
          <a:off x="0" y="0"/>
          <a:ext cx="0" cy="0"/>
        </a:xfrm>
      </p:grpSpPr>
      <p:sp>
        <p:nvSpPr>
          <p:cNvPr id="473" name="Google Shape;473;p60"/>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Example</a:t>
            </a:r>
            <a:endParaRPr/>
          </a:p>
        </p:txBody>
      </p:sp>
      <p:sp>
        <p:nvSpPr>
          <p:cNvPr id="474" name="Google Shape;474;p6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None/>
            </a:pPr>
            <a:r>
              <a:rPr lang="en-US" sz="2400" b="1">
                <a:latin typeface="Times New Roman"/>
                <a:ea typeface="Times New Roman"/>
                <a:cs typeface="Times New Roman"/>
                <a:sym typeface="Times New Roman"/>
              </a:rPr>
              <a:t>Part2: </a:t>
            </a:r>
            <a:r>
              <a:rPr lang="en-US" sz="2400">
                <a:latin typeface="Times New Roman"/>
                <a:ea typeface="Times New Roman"/>
                <a:cs typeface="Times New Roman"/>
                <a:sym typeface="Times New Roman"/>
              </a:rPr>
              <a:t>Show if ∀ x P(x) ∧∀ x Q(x) is true then ∀x (P(x) ∧ Q(x)) is true. (using direct technique)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Assume ∀x P(x) </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∀x Q(x) is true.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So, ∀x P(x) is true and ∀x Q(x) is true.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If a is in the domain, then P(a) is true and Q(a) is true.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If P(a) is true and Q(a) is true, then P(a) </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Q(a) is true.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Since P(a) </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Q(a) is true for every element in the domain,</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 x (P(x) </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Q(x)) is true.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So, </a:t>
            </a:r>
            <a:r>
              <a:rPr lang="en-US" sz="2400" b="1">
                <a:latin typeface="Times New Roman"/>
                <a:ea typeface="Times New Roman"/>
                <a:cs typeface="Times New Roman"/>
                <a:sym typeface="Times New Roman"/>
              </a:rPr>
              <a:t>∀ x (P(x) ∧ Q(x)) ≡ ∀ x P(x) ∧ ∀ x Q(x).</a:t>
            </a: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474">
                                            <p:txEl>
                                              <p:pRg st="0" end="0"/>
                                            </p:txEl>
                                          </p:spTgt>
                                        </p:tgtEl>
                                        <p:attrNameLst>
                                          <p:attrName>style.visibility</p:attrName>
                                        </p:attrNameLst>
                                      </p:cBhvr>
                                      <p:to>
                                        <p:strVal val="visible"/>
                                      </p:to>
                                    </p:set>
                                    <p:animEffect transition="in" filter="fade">
                                      <p:cBhvr>
                                        <p:cTn id="7" dur="500"/>
                                        <p:tgtEl>
                                          <p:spTgt spid="474">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474">
                                            <p:txEl>
                                              <p:pRg st="1" end="1"/>
                                            </p:txEl>
                                          </p:spTgt>
                                        </p:tgtEl>
                                        <p:attrNameLst>
                                          <p:attrName>style.visibility</p:attrName>
                                        </p:attrNameLst>
                                      </p:cBhvr>
                                      <p:to>
                                        <p:strVal val="visible"/>
                                      </p:to>
                                    </p:set>
                                    <p:animEffect transition="in" filter="fade">
                                      <p:cBhvr>
                                        <p:cTn id="12" dur="500"/>
                                        <p:tgtEl>
                                          <p:spTgt spid="474">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474">
                                            <p:txEl>
                                              <p:pRg st="2" end="2"/>
                                            </p:txEl>
                                          </p:spTgt>
                                        </p:tgtEl>
                                        <p:attrNameLst>
                                          <p:attrName>style.visibility</p:attrName>
                                        </p:attrNameLst>
                                      </p:cBhvr>
                                      <p:to>
                                        <p:strVal val="visible"/>
                                      </p:to>
                                    </p:set>
                                    <p:animEffect transition="in" filter="fade">
                                      <p:cBhvr>
                                        <p:cTn id="17" dur="500"/>
                                        <p:tgtEl>
                                          <p:spTgt spid="474">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474">
                                            <p:txEl>
                                              <p:pRg st="3" end="3"/>
                                            </p:txEl>
                                          </p:spTgt>
                                        </p:tgtEl>
                                        <p:attrNameLst>
                                          <p:attrName>style.visibility</p:attrName>
                                        </p:attrNameLst>
                                      </p:cBhvr>
                                      <p:to>
                                        <p:strVal val="visible"/>
                                      </p:to>
                                    </p:set>
                                    <p:animEffect transition="in" filter="fade">
                                      <p:cBhvr>
                                        <p:cTn id="22" dur="500"/>
                                        <p:tgtEl>
                                          <p:spTgt spid="474">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474">
                                            <p:txEl>
                                              <p:pRg st="4" end="4"/>
                                            </p:txEl>
                                          </p:spTgt>
                                        </p:tgtEl>
                                        <p:attrNameLst>
                                          <p:attrName>style.visibility</p:attrName>
                                        </p:attrNameLst>
                                      </p:cBhvr>
                                      <p:to>
                                        <p:strVal val="visible"/>
                                      </p:to>
                                    </p:set>
                                    <p:animEffect transition="in" filter="fade">
                                      <p:cBhvr>
                                        <p:cTn id="27" dur="500"/>
                                        <p:tgtEl>
                                          <p:spTgt spid="474">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474">
                                            <p:txEl>
                                              <p:pRg st="5" end="5"/>
                                            </p:txEl>
                                          </p:spTgt>
                                        </p:tgtEl>
                                        <p:attrNameLst>
                                          <p:attrName>style.visibility</p:attrName>
                                        </p:attrNameLst>
                                      </p:cBhvr>
                                      <p:to>
                                        <p:strVal val="visible"/>
                                      </p:to>
                                    </p:set>
                                    <p:animEffect transition="in" filter="fade">
                                      <p:cBhvr>
                                        <p:cTn id="32" dur="500"/>
                                        <p:tgtEl>
                                          <p:spTgt spid="474">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nodeType="clickEffect">
                                  <p:stCondLst>
                                    <p:cond delay="0"/>
                                  </p:stCondLst>
                                  <p:childTnLst>
                                    <p:set>
                                      <p:cBhvr>
                                        <p:cTn id="36" dur="1" fill="hold">
                                          <p:stCondLst>
                                            <p:cond delay="0"/>
                                          </p:stCondLst>
                                        </p:cTn>
                                        <p:tgtEl>
                                          <p:spTgt spid="474">
                                            <p:txEl>
                                              <p:pRg st="6" end="6"/>
                                            </p:txEl>
                                          </p:spTgt>
                                        </p:tgtEl>
                                        <p:attrNameLst>
                                          <p:attrName>style.visibility</p:attrName>
                                        </p:attrNameLst>
                                      </p:cBhvr>
                                      <p:to>
                                        <p:strVal val="visible"/>
                                      </p:to>
                                    </p:set>
                                    <p:animEffect transition="in" filter="fade">
                                      <p:cBhvr>
                                        <p:cTn id="37" dur="500"/>
                                        <p:tgtEl>
                                          <p:spTgt spid="474">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nodeType="clickEffect">
                                  <p:stCondLst>
                                    <p:cond delay="0"/>
                                  </p:stCondLst>
                                  <p:childTnLst>
                                    <p:set>
                                      <p:cBhvr>
                                        <p:cTn id="41" dur="1" fill="hold">
                                          <p:stCondLst>
                                            <p:cond delay="0"/>
                                          </p:stCondLst>
                                        </p:cTn>
                                        <p:tgtEl>
                                          <p:spTgt spid="474">
                                            <p:txEl>
                                              <p:pRg st="7" end="7"/>
                                            </p:txEl>
                                          </p:spTgt>
                                        </p:tgtEl>
                                        <p:attrNameLst>
                                          <p:attrName>style.visibility</p:attrName>
                                        </p:attrNameLst>
                                      </p:cBhvr>
                                      <p:to>
                                        <p:strVal val="visible"/>
                                      </p:to>
                                    </p:set>
                                    <p:animEffect transition="in" filter="fade">
                                      <p:cBhvr>
                                        <p:cTn id="42" dur="500"/>
                                        <p:tgtEl>
                                          <p:spTgt spid="4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78" name="Shape 478"/>
        <p:cNvGrpSpPr/>
        <p:nvPr/>
      </p:nvGrpSpPr>
      <p:grpSpPr>
        <a:xfrm>
          <a:off x="0" y="0"/>
          <a:ext cx="0" cy="0"/>
        </a:xfrm>
      </p:grpSpPr>
      <p:sp>
        <p:nvSpPr>
          <p:cNvPr id="479" name="Google Shape;479;p61"/>
          <p:cNvSpPr txBox="1"/>
          <p:nvPr>
            <p:ph type="title"/>
          </p:nvPr>
        </p:nvSpPr>
        <p:spPr>
          <a:xfrm>
            <a:off x="457200" y="6096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480" name="Google Shape;480;p61"/>
          <p:cNvSpPr txBox="1"/>
          <p:nvPr>
            <p:ph type="body" idx="1"/>
          </p:nvPr>
        </p:nvSpPr>
        <p:spPr>
          <a:xfrm>
            <a:off x="457200" y="1371600"/>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Determine whether  ∀x (P(x) ∨ Q(x)) and  ∀x P(x) ∨ ∀x Q(x) are logically equivalent.</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Solution:</a:t>
            </a:r>
            <a:endParaRPr/>
          </a:p>
          <a:p>
            <a:pPr marL="342900" lvl="0" indent="-342900" algn="just" rtl="0">
              <a:spcBef>
                <a:spcPts val="440"/>
              </a:spcBef>
              <a:spcAft>
                <a:spcPct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Give an example that </a:t>
            </a:r>
            <a:r>
              <a:rPr lang="en-US" sz="2200">
                <a:latin typeface="Times New Roman"/>
                <a:ea typeface="Times New Roman"/>
                <a:cs typeface="Times New Roman"/>
                <a:sym typeface="Times New Roman"/>
              </a:rPr>
              <a:t>∀ </a:t>
            </a:r>
            <a:r>
              <a:rPr lang="en-US" sz="2200">
                <a:solidFill>
                  <a:srgbClr val="000000"/>
                </a:solidFill>
                <a:latin typeface="Times New Roman"/>
                <a:ea typeface="Times New Roman"/>
                <a:cs typeface="Times New Roman"/>
                <a:sym typeface="Times New Roman"/>
              </a:rPr>
              <a:t>x (P(x) </a:t>
            </a:r>
            <a:r>
              <a:rPr lang="en-US" sz="2200">
                <a:latin typeface="Times New Roman"/>
                <a:ea typeface="Times New Roman"/>
                <a:cs typeface="Times New Roman"/>
                <a:sym typeface="Times New Roman"/>
              </a:rPr>
              <a:t>∨</a:t>
            </a:r>
            <a:r>
              <a:rPr lang="en-US" sz="2200">
                <a:solidFill>
                  <a:srgbClr val="000000"/>
                </a:solidFill>
                <a:latin typeface="Times New Roman"/>
                <a:ea typeface="Times New Roman"/>
                <a:cs typeface="Times New Roman"/>
                <a:sym typeface="Times New Roman"/>
              </a:rPr>
              <a:t> Q(x)) and </a:t>
            </a:r>
            <a:r>
              <a:rPr lang="en-US" sz="2200">
                <a:latin typeface="Times New Roman"/>
                <a:ea typeface="Times New Roman"/>
                <a:cs typeface="Times New Roman"/>
                <a:sym typeface="Times New Roman"/>
              </a:rPr>
              <a:t>∀ </a:t>
            </a:r>
            <a:r>
              <a:rPr lang="en-US" sz="2200">
                <a:solidFill>
                  <a:srgbClr val="000000"/>
                </a:solidFill>
                <a:latin typeface="Times New Roman"/>
                <a:ea typeface="Times New Roman"/>
                <a:cs typeface="Times New Roman"/>
                <a:sym typeface="Times New Roman"/>
              </a:rPr>
              <a:t>x P(x) </a:t>
            </a:r>
            <a:r>
              <a:rPr lang="en-US" sz="2200">
                <a:latin typeface="Times New Roman"/>
                <a:ea typeface="Times New Roman"/>
                <a:cs typeface="Times New Roman"/>
                <a:sym typeface="Times New Roman"/>
              </a:rPr>
              <a:t>∨</a:t>
            </a:r>
            <a:r>
              <a:rPr lang="en-US" sz="2200">
                <a:solidFill>
                  <a:srgbClr val="000000"/>
                </a:solidFill>
                <a:latin typeface="Times New Roman"/>
                <a:ea typeface="Times New Roman"/>
                <a:cs typeface="Times New Roman"/>
                <a:sym typeface="Times New Roman"/>
              </a:rPr>
              <a:t> </a:t>
            </a:r>
            <a:r>
              <a:rPr lang="en-US" sz="2200">
                <a:latin typeface="Times New Roman"/>
                <a:ea typeface="Times New Roman"/>
                <a:cs typeface="Times New Roman"/>
                <a:sym typeface="Times New Roman"/>
              </a:rPr>
              <a:t>∀ </a:t>
            </a:r>
            <a:r>
              <a:rPr lang="en-US" sz="2200">
                <a:solidFill>
                  <a:srgbClr val="000000"/>
                </a:solidFill>
                <a:latin typeface="Times New Roman"/>
                <a:ea typeface="Times New Roman"/>
                <a:cs typeface="Times New Roman"/>
                <a:sym typeface="Times New Roman"/>
              </a:rPr>
              <a:t>x Q(x) have different truth values.</a:t>
            </a:r>
            <a:endParaRPr/>
          </a:p>
          <a:p>
            <a:pPr marL="342900" lvl="0" indent="-342900" algn="just" rtl="0">
              <a:spcBef>
                <a:spcPts val="440"/>
              </a:spcBef>
              <a:spcAft>
                <a:spcPct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P(x): x is odd. Q(x): x is even. (in the domain of integers.)</a:t>
            </a:r>
            <a:endParaRPr/>
          </a:p>
          <a:p>
            <a:pPr marL="342900" lvl="0" indent="-342900" algn="just" rtl="0">
              <a:spcBef>
                <a:spcPts val="440"/>
              </a:spcBef>
              <a:spcAft>
                <a:spcPct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For all element (P(x) </a:t>
            </a:r>
            <a:r>
              <a:rPr lang="en-US" sz="2200">
                <a:latin typeface="Times New Roman"/>
                <a:ea typeface="Times New Roman"/>
                <a:cs typeface="Times New Roman"/>
                <a:sym typeface="Times New Roman"/>
              </a:rPr>
              <a:t>∨</a:t>
            </a:r>
            <a:r>
              <a:rPr lang="en-US" sz="2200">
                <a:solidFill>
                  <a:srgbClr val="000000"/>
                </a:solidFill>
                <a:latin typeface="Times New Roman"/>
                <a:ea typeface="Times New Roman"/>
                <a:cs typeface="Times New Roman"/>
                <a:sym typeface="Times New Roman"/>
              </a:rPr>
              <a:t> Q(x)) is true. (all x is odd or even.)</a:t>
            </a:r>
            <a:endParaRPr/>
          </a:p>
          <a:p>
            <a:pPr marL="342900" lvl="0" indent="-342900" algn="just" rtl="0">
              <a:spcBef>
                <a:spcPts val="440"/>
              </a:spcBef>
              <a:spcAft>
                <a:spcPct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So, </a:t>
            </a:r>
            <a:r>
              <a:rPr lang="en-US" sz="2200">
                <a:latin typeface="Times New Roman"/>
                <a:ea typeface="Times New Roman"/>
                <a:cs typeface="Times New Roman"/>
                <a:sym typeface="Times New Roman"/>
              </a:rPr>
              <a:t>∀</a:t>
            </a:r>
            <a:r>
              <a:rPr lang="en-US" sz="2200">
                <a:solidFill>
                  <a:srgbClr val="000000"/>
                </a:solidFill>
                <a:latin typeface="Times New Roman"/>
                <a:ea typeface="Times New Roman"/>
                <a:cs typeface="Times New Roman"/>
                <a:sym typeface="Times New Roman"/>
              </a:rPr>
              <a:t>x (P(x) </a:t>
            </a:r>
            <a:r>
              <a:rPr lang="en-US" sz="2200">
                <a:latin typeface="Times New Roman"/>
                <a:ea typeface="Times New Roman"/>
                <a:cs typeface="Times New Roman"/>
                <a:sym typeface="Times New Roman"/>
              </a:rPr>
              <a:t>∨</a:t>
            </a:r>
            <a:r>
              <a:rPr lang="en-US" sz="2200">
                <a:solidFill>
                  <a:srgbClr val="000000"/>
                </a:solidFill>
                <a:latin typeface="Times New Roman"/>
                <a:ea typeface="Times New Roman"/>
                <a:cs typeface="Times New Roman"/>
                <a:sym typeface="Times New Roman"/>
              </a:rPr>
              <a:t> Q(x)) is true.</a:t>
            </a:r>
            <a:endParaRPr/>
          </a:p>
          <a:p>
            <a:pPr marL="342900" lvl="0" indent="-342900" algn="just" rtl="0">
              <a:spcBef>
                <a:spcPts val="440"/>
              </a:spcBef>
              <a:spcAft>
                <a:spcPct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For all element P(x) is false. (all x is not odd.)</a:t>
            </a:r>
            <a:endParaRPr/>
          </a:p>
          <a:p>
            <a:pPr marL="342900" lvl="0" indent="-342900" algn="just" rtl="0">
              <a:spcBef>
                <a:spcPts val="440"/>
              </a:spcBef>
              <a:spcAft>
                <a:spcPct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For all element Q(x) is false. (all x is not even.)</a:t>
            </a:r>
            <a:endParaRPr/>
          </a:p>
          <a:p>
            <a:pPr marL="342900" lvl="0" indent="-342900" algn="just" rtl="0">
              <a:spcBef>
                <a:spcPts val="440"/>
              </a:spcBef>
              <a:spcAft>
                <a:spcPct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So, </a:t>
            </a:r>
            <a:r>
              <a:rPr lang="en-US" sz="2200">
                <a:latin typeface="Times New Roman"/>
                <a:ea typeface="Times New Roman"/>
                <a:cs typeface="Times New Roman"/>
                <a:sym typeface="Times New Roman"/>
              </a:rPr>
              <a:t>∀</a:t>
            </a:r>
            <a:r>
              <a:rPr lang="en-US" sz="2200">
                <a:solidFill>
                  <a:srgbClr val="000000"/>
                </a:solidFill>
                <a:latin typeface="Times New Roman"/>
                <a:ea typeface="Times New Roman"/>
                <a:cs typeface="Times New Roman"/>
                <a:sym typeface="Times New Roman"/>
              </a:rPr>
              <a:t>x P(x) </a:t>
            </a:r>
            <a:r>
              <a:rPr lang="en-US" sz="2200">
                <a:latin typeface="Times New Roman"/>
                <a:ea typeface="Times New Roman"/>
                <a:cs typeface="Times New Roman"/>
                <a:sym typeface="Times New Roman"/>
              </a:rPr>
              <a:t>∨</a:t>
            </a:r>
            <a:r>
              <a:rPr lang="en-US" sz="2200">
                <a:solidFill>
                  <a:srgbClr val="000000"/>
                </a:solidFill>
                <a:latin typeface="Times New Roman"/>
                <a:ea typeface="Times New Roman"/>
                <a:cs typeface="Times New Roman"/>
                <a:sym typeface="Times New Roman"/>
              </a:rPr>
              <a:t> </a:t>
            </a:r>
            <a:r>
              <a:rPr lang="en-US" sz="2200">
                <a:latin typeface="Times New Roman"/>
                <a:ea typeface="Times New Roman"/>
                <a:cs typeface="Times New Roman"/>
                <a:sym typeface="Times New Roman"/>
              </a:rPr>
              <a:t>∀</a:t>
            </a:r>
            <a:r>
              <a:rPr lang="en-US" sz="2200">
                <a:solidFill>
                  <a:srgbClr val="000000"/>
                </a:solidFill>
                <a:latin typeface="Times New Roman"/>
                <a:ea typeface="Times New Roman"/>
                <a:cs typeface="Times New Roman"/>
                <a:sym typeface="Times New Roman"/>
              </a:rPr>
              <a:t>x Q(x) is false.</a:t>
            </a:r>
            <a:endParaRPr/>
          </a:p>
          <a:p>
            <a:pPr marL="342900" lvl="0" indent="-342900" algn="just" rtl="0">
              <a:spcBef>
                <a:spcPts val="440"/>
              </a:spcBef>
              <a:spcAft>
                <a:spcPct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Thus, </a:t>
            </a:r>
            <a:r>
              <a:rPr lang="en-US" sz="2200" b="1">
                <a:latin typeface="Times New Roman"/>
                <a:ea typeface="Times New Roman"/>
                <a:cs typeface="Times New Roman"/>
                <a:sym typeface="Times New Roman"/>
              </a:rPr>
              <a:t>∀</a:t>
            </a:r>
            <a:r>
              <a:rPr lang="en-US" sz="2200" b="1">
                <a:solidFill>
                  <a:srgbClr val="000000"/>
                </a:solidFill>
                <a:latin typeface="Times New Roman"/>
                <a:ea typeface="Times New Roman"/>
                <a:cs typeface="Times New Roman"/>
                <a:sym typeface="Times New Roman"/>
              </a:rPr>
              <a:t>x (P(x) </a:t>
            </a:r>
            <a:r>
              <a:rPr lang="en-US" sz="2200" b="1">
                <a:latin typeface="Times New Roman"/>
                <a:ea typeface="Times New Roman"/>
                <a:cs typeface="Times New Roman"/>
                <a:sym typeface="Times New Roman"/>
              </a:rPr>
              <a:t>∨</a:t>
            </a:r>
            <a:r>
              <a:rPr lang="en-US" sz="2200" b="1">
                <a:solidFill>
                  <a:srgbClr val="000000"/>
                </a:solidFill>
                <a:latin typeface="Times New Roman"/>
                <a:ea typeface="Times New Roman"/>
                <a:cs typeface="Times New Roman"/>
                <a:sym typeface="Times New Roman"/>
              </a:rPr>
              <a:t> Q(x)) and </a:t>
            </a:r>
            <a:r>
              <a:rPr lang="en-US" sz="2200" b="1">
                <a:latin typeface="Times New Roman"/>
                <a:ea typeface="Times New Roman"/>
                <a:cs typeface="Times New Roman"/>
                <a:sym typeface="Times New Roman"/>
              </a:rPr>
              <a:t>∀</a:t>
            </a:r>
            <a:r>
              <a:rPr lang="en-US" sz="2200" b="1">
                <a:solidFill>
                  <a:srgbClr val="000000"/>
                </a:solidFill>
                <a:latin typeface="Times New Roman"/>
                <a:ea typeface="Times New Roman"/>
                <a:cs typeface="Times New Roman"/>
                <a:sym typeface="Times New Roman"/>
              </a:rPr>
              <a:t>x P(x) </a:t>
            </a:r>
            <a:r>
              <a:rPr lang="en-US" sz="2200" b="1">
                <a:latin typeface="Times New Roman"/>
                <a:ea typeface="Times New Roman"/>
                <a:cs typeface="Times New Roman"/>
                <a:sym typeface="Times New Roman"/>
              </a:rPr>
              <a:t>∨</a:t>
            </a:r>
            <a:r>
              <a:rPr lang="en-US" sz="2200" b="1">
                <a:solidFill>
                  <a:srgbClr val="000000"/>
                </a:solidFill>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a:t>
            </a:r>
            <a:r>
              <a:rPr lang="en-US" sz="2200" b="1">
                <a:solidFill>
                  <a:srgbClr val="000000"/>
                </a:solidFill>
                <a:latin typeface="Times New Roman"/>
                <a:ea typeface="Times New Roman"/>
                <a:cs typeface="Times New Roman"/>
                <a:sym typeface="Times New Roman"/>
              </a:rPr>
              <a:t>x Q(x) are not logically equivalent.</a:t>
            </a:r>
            <a:endParaRPr sz="2200" b="1">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480">
                                            <p:txEl>
                                              <p:pRg st="0" end="0"/>
                                            </p:txEl>
                                          </p:spTgt>
                                        </p:tgtEl>
                                        <p:attrNameLst>
                                          <p:attrName>style.visibility</p:attrName>
                                        </p:attrNameLst>
                                      </p:cBhvr>
                                      <p:to>
                                        <p:strVal val="visible"/>
                                      </p:to>
                                    </p:set>
                                    <p:animEffect transition="in" filter="fade">
                                      <p:cBhvr>
                                        <p:cTn id="7" dur="500"/>
                                        <p:tgtEl>
                                          <p:spTgt spid="48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480">
                                            <p:txEl>
                                              <p:pRg st="1" end="1"/>
                                            </p:txEl>
                                          </p:spTgt>
                                        </p:tgtEl>
                                        <p:attrNameLst>
                                          <p:attrName>style.visibility</p:attrName>
                                        </p:attrNameLst>
                                      </p:cBhvr>
                                      <p:to>
                                        <p:strVal val="visible"/>
                                      </p:to>
                                    </p:set>
                                    <p:animEffect transition="in" filter="fade">
                                      <p:cBhvr>
                                        <p:cTn id="12" dur="500"/>
                                        <p:tgtEl>
                                          <p:spTgt spid="480">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480">
                                            <p:txEl>
                                              <p:pRg st="2" end="2"/>
                                            </p:txEl>
                                          </p:spTgt>
                                        </p:tgtEl>
                                        <p:attrNameLst>
                                          <p:attrName>style.visibility</p:attrName>
                                        </p:attrNameLst>
                                      </p:cBhvr>
                                      <p:to>
                                        <p:strVal val="visible"/>
                                      </p:to>
                                    </p:set>
                                    <p:animEffect transition="in" filter="fade">
                                      <p:cBhvr>
                                        <p:cTn id="17" dur="500"/>
                                        <p:tgtEl>
                                          <p:spTgt spid="480">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480">
                                            <p:txEl>
                                              <p:pRg st="3" end="3"/>
                                            </p:txEl>
                                          </p:spTgt>
                                        </p:tgtEl>
                                        <p:attrNameLst>
                                          <p:attrName>style.visibility</p:attrName>
                                        </p:attrNameLst>
                                      </p:cBhvr>
                                      <p:to>
                                        <p:strVal val="visible"/>
                                      </p:to>
                                    </p:set>
                                    <p:animEffect transition="in" filter="fade">
                                      <p:cBhvr>
                                        <p:cTn id="22" dur="500"/>
                                        <p:tgtEl>
                                          <p:spTgt spid="480">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480">
                                            <p:txEl>
                                              <p:pRg st="4" end="4"/>
                                            </p:txEl>
                                          </p:spTgt>
                                        </p:tgtEl>
                                        <p:attrNameLst>
                                          <p:attrName>style.visibility</p:attrName>
                                        </p:attrNameLst>
                                      </p:cBhvr>
                                      <p:to>
                                        <p:strVal val="visible"/>
                                      </p:to>
                                    </p:set>
                                    <p:animEffect transition="in" filter="fade">
                                      <p:cBhvr>
                                        <p:cTn id="27" dur="500"/>
                                        <p:tgtEl>
                                          <p:spTgt spid="480">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480">
                                            <p:txEl>
                                              <p:pRg st="5" end="5"/>
                                            </p:txEl>
                                          </p:spTgt>
                                        </p:tgtEl>
                                        <p:attrNameLst>
                                          <p:attrName>style.visibility</p:attrName>
                                        </p:attrNameLst>
                                      </p:cBhvr>
                                      <p:to>
                                        <p:strVal val="visible"/>
                                      </p:to>
                                    </p:set>
                                    <p:animEffect transition="in" filter="fade">
                                      <p:cBhvr>
                                        <p:cTn id="32" dur="500"/>
                                        <p:tgtEl>
                                          <p:spTgt spid="480">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nodeType="clickEffect">
                                  <p:stCondLst>
                                    <p:cond delay="0"/>
                                  </p:stCondLst>
                                  <p:childTnLst>
                                    <p:set>
                                      <p:cBhvr>
                                        <p:cTn id="36" dur="1" fill="hold">
                                          <p:stCondLst>
                                            <p:cond delay="0"/>
                                          </p:stCondLst>
                                        </p:cTn>
                                        <p:tgtEl>
                                          <p:spTgt spid="480">
                                            <p:txEl>
                                              <p:pRg st="6" end="6"/>
                                            </p:txEl>
                                          </p:spTgt>
                                        </p:tgtEl>
                                        <p:attrNameLst>
                                          <p:attrName>style.visibility</p:attrName>
                                        </p:attrNameLst>
                                      </p:cBhvr>
                                      <p:to>
                                        <p:strVal val="visible"/>
                                      </p:to>
                                    </p:set>
                                    <p:animEffect transition="in" filter="fade">
                                      <p:cBhvr>
                                        <p:cTn id="37" dur="500"/>
                                        <p:tgtEl>
                                          <p:spTgt spid="480">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nodeType="clickEffect">
                                  <p:stCondLst>
                                    <p:cond delay="0"/>
                                  </p:stCondLst>
                                  <p:childTnLst>
                                    <p:set>
                                      <p:cBhvr>
                                        <p:cTn id="41" dur="1" fill="hold">
                                          <p:stCondLst>
                                            <p:cond delay="0"/>
                                          </p:stCondLst>
                                        </p:cTn>
                                        <p:tgtEl>
                                          <p:spTgt spid="480">
                                            <p:txEl>
                                              <p:pRg st="7" end="7"/>
                                            </p:txEl>
                                          </p:spTgt>
                                        </p:tgtEl>
                                        <p:attrNameLst>
                                          <p:attrName>style.visibility</p:attrName>
                                        </p:attrNameLst>
                                      </p:cBhvr>
                                      <p:to>
                                        <p:strVal val="visible"/>
                                      </p:to>
                                    </p:set>
                                    <p:animEffect transition="in" filter="fade">
                                      <p:cBhvr>
                                        <p:cTn id="42" dur="500"/>
                                        <p:tgtEl>
                                          <p:spTgt spid="480">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dur="500" fill="hold" nodeType="clickEffect">
                                  <p:stCondLst>
                                    <p:cond delay="0"/>
                                  </p:stCondLst>
                                  <p:childTnLst>
                                    <p:set>
                                      <p:cBhvr>
                                        <p:cTn id="46" dur="1" fill="hold">
                                          <p:stCondLst>
                                            <p:cond delay="0"/>
                                          </p:stCondLst>
                                        </p:cTn>
                                        <p:tgtEl>
                                          <p:spTgt spid="480">
                                            <p:txEl>
                                              <p:pRg st="8" end="8"/>
                                            </p:txEl>
                                          </p:spTgt>
                                        </p:tgtEl>
                                        <p:attrNameLst>
                                          <p:attrName>style.visibility</p:attrName>
                                        </p:attrNameLst>
                                      </p:cBhvr>
                                      <p:to>
                                        <p:strVal val="visible"/>
                                      </p:to>
                                    </p:set>
                                    <p:animEffect transition="in" filter="fade">
                                      <p:cBhvr>
                                        <p:cTn id="47" dur="500"/>
                                        <p:tgtEl>
                                          <p:spTgt spid="480">
                                            <p:txEl>
                                              <p:pRg st="8" end="8"/>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10" presetClass="entr" presetSubtype="0" dur="500" fill="hold" nodeType="clickEffect">
                                  <p:stCondLst>
                                    <p:cond delay="0"/>
                                  </p:stCondLst>
                                  <p:childTnLst>
                                    <p:set>
                                      <p:cBhvr>
                                        <p:cTn id="51" dur="1" fill="hold">
                                          <p:stCondLst>
                                            <p:cond delay="0"/>
                                          </p:stCondLst>
                                        </p:cTn>
                                        <p:tgtEl>
                                          <p:spTgt spid="480">
                                            <p:txEl>
                                              <p:pRg st="9" end="9"/>
                                            </p:txEl>
                                          </p:spTgt>
                                        </p:tgtEl>
                                        <p:attrNameLst>
                                          <p:attrName>style.visibility</p:attrName>
                                        </p:attrNameLst>
                                      </p:cBhvr>
                                      <p:to>
                                        <p:strVal val="visible"/>
                                      </p:to>
                                    </p:set>
                                    <p:animEffect transition="in" filter="fade">
                                      <p:cBhvr>
                                        <p:cTn id="52" dur="500"/>
                                        <p:tgtEl>
                                          <p:spTgt spid="480">
                                            <p:txEl>
                                              <p:pRg st="9" end="9"/>
                                            </p:txEl>
                                          </p:spTgt>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10" presetClass="entr" presetSubtype="0" dur="500" fill="hold" nodeType="clickEffect">
                                  <p:stCondLst>
                                    <p:cond delay="0"/>
                                  </p:stCondLst>
                                  <p:childTnLst>
                                    <p:set>
                                      <p:cBhvr>
                                        <p:cTn id="56" dur="1" fill="hold">
                                          <p:stCondLst>
                                            <p:cond delay="0"/>
                                          </p:stCondLst>
                                        </p:cTn>
                                        <p:tgtEl>
                                          <p:spTgt spid="480">
                                            <p:txEl>
                                              <p:pRg st="10" end="10"/>
                                            </p:txEl>
                                          </p:spTgt>
                                        </p:tgtEl>
                                        <p:attrNameLst>
                                          <p:attrName>style.visibility</p:attrName>
                                        </p:attrNameLst>
                                      </p:cBhvr>
                                      <p:to>
                                        <p:strVal val="visible"/>
                                      </p:to>
                                    </p:set>
                                    <p:animEffect transition="in" filter="fade">
                                      <p:cBhvr>
                                        <p:cTn id="57" dur="500"/>
                                        <p:tgtEl>
                                          <p:spTgt spid="48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84" name="Shape 484"/>
        <p:cNvGrpSpPr/>
        <p:nvPr/>
      </p:nvGrpSpPr>
      <p:grpSpPr>
        <a:xfrm>
          <a:off x="0" y="0"/>
          <a:ext cx="0" cy="0"/>
        </a:xfrm>
      </p:grpSpPr>
      <p:sp>
        <p:nvSpPr>
          <p:cNvPr id="485" name="Google Shape;485;p62"/>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endParaRPr/>
          </a:p>
        </p:txBody>
      </p:sp>
      <p:sp>
        <p:nvSpPr>
          <p:cNvPr id="486" name="Google Shape;486;p6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3200"/>
              <a:buFont typeface="Arial"/>
              <a:buChar char="•"/>
            </a:pPr>
            <a:r>
              <a:rPr lang="en-US"/>
              <a:t>chunk9</a:t>
            </a:r>
            <a:endParaRP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90" name="Shape 490"/>
        <p:cNvGrpSpPr/>
        <p:nvPr/>
      </p:nvGrpSpPr>
      <p:grpSpPr>
        <a:xfrm>
          <a:off x="0" y="0"/>
          <a:ext cx="0" cy="0"/>
        </a:xfrm>
      </p:grpSpPr>
      <p:sp>
        <p:nvSpPr>
          <p:cNvPr id="491" name="Google Shape;491;p63"/>
          <p:cNvSpPr txBox="1"/>
          <p:nvPr>
            <p:ph type="title"/>
          </p:nvPr>
        </p:nvSpPr>
        <p:spPr>
          <a:xfrm>
            <a:off x="457200" y="960437"/>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Negation of Quantified Expressions</a:t>
            </a:r>
            <a:endParaRPr/>
          </a:p>
        </p:txBody>
      </p:sp>
      <p:sp>
        <p:nvSpPr>
          <p:cNvPr id="492" name="Google Shape;492;p63"/>
          <p:cNvSpPr txBox="1"/>
          <p:nvPr>
            <p:ph type="body" idx="1"/>
          </p:nvPr>
        </p:nvSpPr>
        <p:spPr>
          <a:xfrm>
            <a:off x="457200" y="1951037"/>
            <a:ext cx="8458200" cy="43735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Consider the following example,</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Every student in your class are attending the seminar.</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The above statement can be represented as ∀x P(x) where P(x) is x is attending the seminar and domain is the class of students.</a:t>
            </a:r>
            <a:endParaRPr/>
          </a:p>
          <a:p>
            <a:pPr marL="334963" lvl="1" indent="-285750" algn="just" rtl="0">
              <a:spcBef>
                <a:spcPts val="480"/>
              </a:spcBef>
              <a:spcAft>
                <a:spcPct val="0"/>
              </a:spcAft>
              <a:buClr>
                <a:schemeClr val="dk1"/>
              </a:buClr>
              <a:buSzPts val="2400"/>
              <a:buFont typeface="Times New Roman"/>
              <a:buNone/>
            </a:pPr>
            <a:r>
              <a:rPr lang="en-US" sz="2400" b="1">
                <a:latin typeface="Times New Roman"/>
                <a:ea typeface="Times New Roman"/>
                <a:cs typeface="Times New Roman"/>
                <a:sym typeface="Times New Roman"/>
              </a:rPr>
              <a:t>What will be the negation of the above example, ¬</a:t>
            </a:r>
            <a:r>
              <a:rPr lang="en-US" sz="2400">
                <a:latin typeface="Times New Roman"/>
                <a:ea typeface="Times New Roman"/>
                <a:cs typeface="Times New Roman"/>
                <a:sym typeface="Times New Roman"/>
              </a:rPr>
              <a:t> ∀x P(x)</a:t>
            </a:r>
            <a:r>
              <a:rPr lang="en-US" sz="2400" b="1">
                <a:latin typeface="Times New Roman"/>
                <a:ea typeface="Times New Roman"/>
                <a:cs typeface="Times New Roman"/>
                <a:sym typeface="Times New Roman"/>
              </a:rPr>
              <a:t>?</a:t>
            </a:r>
            <a:endParaRPr/>
          </a:p>
          <a:p>
            <a:pPr marL="334963" lvl="1" indent="-28575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It is not the case that every student in your class are attending the seminar.</a:t>
            </a:r>
            <a:endParaRPr/>
          </a:p>
          <a:p>
            <a:pPr marL="334963" lvl="1" indent="-28575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i.e. There is a student in your class who is not attending the seminar.</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Now consider P(x) stated above for the same domain and write the expression. It will be ∃x </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P(x).</a:t>
            </a:r>
            <a:endParaRPr/>
          </a:p>
          <a:p>
            <a:pPr marL="334963" lvl="1" indent="-285750" algn="just" rtl="0">
              <a:spcBef>
                <a:spcPts val="480"/>
              </a:spcBef>
              <a:spcAft>
                <a:spcPct val="0"/>
              </a:spcAft>
              <a:buClr>
                <a:schemeClr val="dk1"/>
              </a:buClr>
              <a:buSzPts val="2400"/>
              <a:buFont typeface="Arial"/>
              <a:buNone/>
            </a:pPr>
            <a:endParaRPr sz="2400" b="1">
              <a:latin typeface="Times New Roman"/>
              <a:ea typeface="Times New Roman"/>
              <a:cs typeface="Times New Roman"/>
              <a:sym typeface="Times New Roman"/>
            </a:endParaRPr>
          </a:p>
          <a:p>
            <a:pPr marL="742950" lvl="1" indent="-146050" algn="just" rtl="0">
              <a:spcBef>
                <a:spcPts val="440"/>
              </a:spcBef>
              <a:spcAft>
                <a:spcPct val="0"/>
              </a:spcAft>
              <a:buClr>
                <a:schemeClr val="dk1"/>
              </a:buClr>
              <a:buSzPts val="2200"/>
              <a:buFont typeface="Arial"/>
              <a:buNone/>
            </a:pPr>
            <a:endParaRPr sz="2200">
              <a:latin typeface="Times New Roman"/>
              <a:ea typeface="Times New Roman"/>
              <a:cs typeface="Times New Roman"/>
              <a:sym typeface="Times New Roman"/>
            </a:endParaRP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96" name="Shape 496"/>
        <p:cNvGrpSpPr/>
        <p:nvPr/>
      </p:nvGrpSpPr>
      <p:grpSpPr>
        <a:xfrm>
          <a:off x="0" y="0"/>
          <a:ext cx="0" cy="0"/>
        </a:xfrm>
      </p:grpSpPr>
      <p:sp>
        <p:nvSpPr>
          <p:cNvPr id="497" name="Google Shape;497;p64"/>
          <p:cNvSpPr txBox="1"/>
          <p:nvPr>
            <p:ph type="title"/>
          </p:nvPr>
        </p:nvSpPr>
        <p:spPr>
          <a:xfrm>
            <a:off x="457200" y="960437"/>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Negation of Quantified Expressions</a:t>
            </a:r>
            <a:endParaRPr/>
          </a:p>
        </p:txBody>
      </p:sp>
      <p:sp>
        <p:nvSpPr>
          <p:cNvPr id="498" name="Google Shape;498;p64"/>
          <p:cNvSpPr txBox="1"/>
          <p:nvPr>
            <p:ph type="body" idx="1"/>
          </p:nvPr>
        </p:nvSpPr>
        <p:spPr>
          <a:xfrm>
            <a:off x="457200" y="1951037"/>
            <a:ext cx="8458200" cy="43735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Consider the following example,</a:t>
            </a:r>
            <a:endParaRPr/>
          </a:p>
          <a:p>
            <a:pPr marL="742950" lvl="1" indent="-285750" algn="l" rtl="0">
              <a:spcBef>
                <a:spcPts val="400"/>
              </a:spcBef>
              <a:spcAft>
                <a:spcPct val="0"/>
              </a:spcAft>
              <a:buClr>
                <a:schemeClr val="dk1"/>
              </a:buClr>
              <a:buSzPts val="2000"/>
              <a:buFont typeface="Times New Roman"/>
              <a:buChar char="–"/>
            </a:pPr>
            <a:r>
              <a:rPr lang="en-US" sz="2000">
                <a:latin typeface="Times New Roman"/>
                <a:ea typeface="Times New Roman"/>
                <a:cs typeface="Times New Roman"/>
                <a:sym typeface="Times New Roman"/>
              </a:rPr>
              <a:t>There is a student in your class who tops all exams. </a:t>
            </a:r>
            <a:endParaRPr/>
          </a:p>
          <a:p>
            <a:pPr marL="742950" lvl="1" indent="-285750" algn="l"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The above statement can be represented as </a:t>
            </a:r>
            <a:r>
              <a:rPr lang="en-US" sz="20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x Q(x) where Q(x) is x tops all exams and domain is the class of students.</a:t>
            </a:r>
            <a:endParaRPr/>
          </a:p>
          <a:p>
            <a:pPr marL="334963" lvl="1" indent="-285750" algn="l" rtl="0">
              <a:spcBef>
                <a:spcPts val="480"/>
              </a:spcBef>
              <a:spcAft>
                <a:spcPct val="0"/>
              </a:spcAft>
              <a:buClr>
                <a:schemeClr val="dk1"/>
              </a:buClr>
              <a:buSzPts val="2400"/>
              <a:buFont typeface="Times New Roman"/>
              <a:buNone/>
            </a:pPr>
            <a:r>
              <a:rPr lang="en-US" sz="2400" b="1">
                <a:latin typeface="Times New Roman"/>
                <a:ea typeface="Times New Roman"/>
                <a:cs typeface="Times New Roman"/>
                <a:sym typeface="Times New Roman"/>
              </a:rPr>
              <a:t>What will be the negation of the above example, ¬</a:t>
            </a:r>
            <a:r>
              <a:rPr lang="en-US" sz="2400">
                <a:latin typeface="Times New Roman"/>
                <a:ea typeface="Times New Roman"/>
                <a:cs typeface="Times New Roman"/>
                <a:sym typeface="Times New Roman"/>
              </a:rPr>
              <a:t> ∃ x Q(x)</a:t>
            </a:r>
            <a:r>
              <a:rPr lang="en-US" sz="2400" b="1">
                <a:latin typeface="Times New Roman"/>
                <a:ea typeface="Times New Roman"/>
                <a:cs typeface="Times New Roman"/>
                <a:sym typeface="Times New Roman"/>
              </a:rPr>
              <a:t>?</a:t>
            </a:r>
            <a:endParaRPr/>
          </a:p>
          <a:p>
            <a:pPr marL="334963" lvl="1" indent="-28575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It is not the case that there is a student in your class who tops all exams.</a:t>
            </a:r>
            <a:endParaRPr/>
          </a:p>
          <a:p>
            <a:pPr marL="334963" lvl="1" indent="-28575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i.e. Every student in your class do not top all exams.</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Now consider Q(x) stated above for the same domain and write the expression. It will be ∀x </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Q(x).</a:t>
            </a:r>
            <a:endParaRPr/>
          </a:p>
          <a:p>
            <a:pPr marL="334963" lvl="1" indent="-285750" algn="l" rtl="0">
              <a:spcBef>
                <a:spcPts val="480"/>
              </a:spcBef>
              <a:spcAft>
                <a:spcPct val="0"/>
              </a:spcAft>
              <a:buClr>
                <a:schemeClr val="dk1"/>
              </a:buClr>
              <a:buSzPts val="2400"/>
              <a:buFont typeface="Arial"/>
              <a:buNone/>
            </a:pPr>
            <a:endParaRPr sz="2400" b="1">
              <a:latin typeface="Times New Roman"/>
              <a:ea typeface="Times New Roman"/>
              <a:cs typeface="Times New Roman"/>
              <a:sym typeface="Times New Roman"/>
            </a:endParaRPr>
          </a:p>
          <a:p>
            <a:pPr marL="742950" lvl="1" indent="-146050" algn="l" rtl="0">
              <a:spcBef>
                <a:spcPts val="440"/>
              </a:spcBef>
              <a:spcAft>
                <a:spcPct val="0"/>
              </a:spcAft>
              <a:buClr>
                <a:schemeClr val="dk1"/>
              </a:buClr>
              <a:buSzPts val="2200"/>
              <a:buFont typeface="Arial"/>
              <a:buNone/>
            </a:pPr>
            <a:endParaRPr sz="2200">
              <a:latin typeface="Times New Roman"/>
              <a:ea typeface="Times New Roman"/>
              <a:cs typeface="Times New Roman"/>
              <a:sym typeface="Times New Roman"/>
            </a:endParaRP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02" name="Shape 502"/>
        <p:cNvGrpSpPr/>
        <p:nvPr/>
      </p:nvGrpSpPr>
      <p:grpSpPr>
        <a:xfrm>
          <a:off x="0" y="0"/>
          <a:ext cx="0" cy="0"/>
        </a:xfrm>
      </p:grpSpPr>
      <p:sp>
        <p:nvSpPr>
          <p:cNvPr id="503" name="Google Shape;503;p65"/>
          <p:cNvSpPr txBox="1"/>
          <p:nvPr>
            <p:ph type="title"/>
          </p:nvPr>
        </p:nvSpPr>
        <p:spPr>
          <a:xfrm>
            <a:off x="457200" y="9906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Negation of Quantified Expressions</a:t>
            </a:r>
            <a:endParaRPr/>
          </a:p>
        </p:txBody>
      </p:sp>
      <p:sp>
        <p:nvSpPr>
          <p:cNvPr id="504" name="Google Shape;504;p65"/>
          <p:cNvSpPr txBox="1"/>
          <p:nvPr>
            <p:ph type="body" idx="1"/>
          </p:nvPr>
        </p:nvSpPr>
        <p:spPr>
          <a:xfrm>
            <a:off x="457200" y="1951037"/>
            <a:ext cx="8458200" cy="4373563"/>
          </a:xfrm>
          <a:prstGeom prst="rect">
            <a:avLst/>
          </a:prstGeom>
          <a:noFill/>
          <a:ln>
            <a:noFill/>
          </a:ln>
        </p:spPr>
        <p:txBody>
          <a:bodyPr spcFirstLastPara="1" wrap="square" lIns="91425" tIns="45700" rIns="91425" bIns="45700" anchor="t" anchorCtr="0">
            <a:noAutofit/>
          </a:bodyPr>
          <a:lstStyle/>
          <a:p>
            <a:pPr marL="334963" lvl="1" indent="-285750" algn="l" rtl="0">
              <a:spcBef>
                <a:spcPct val="0"/>
              </a:spcBef>
              <a:spcAft>
                <a:spcPct val="0"/>
              </a:spcAft>
              <a:buClr>
                <a:schemeClr val="dk1"/>
              </a:buClr>
              <a:buSzPts val="2400"/>
              <a:buFont typeface="Arial"/>
              <a:buChar char="•"/>
            </a:pPr>
            <a:r>
              <a:rPr lang="en-US" sz="2400">
                <a:latin typeface="Times New Roman"/>
                <a:ea typeface="Times New Roman"/>
                <a:cs typeface="Times New Roman"/>
                <a:sym typeface="Times New Roman"/>
              </a:rPr>
              <a:t>The following equivalence applies irrespective of the domain and predicate.</a:t>
            </a:r>
            <a:endParaRPr/>
          </a:p>
          <a:p>
            <a:pPr marL="334963" lvl="1" indent="-285750" algn="l" rtl="0">
              <a:spcBef>
                <a:spcPts val="480"/>
              </a:spcBef>
              <a:spcAft>
                <a:spcPct val="0"/>
              </a:spcAft>
              <a:buClr>
                <a:schemeClr val="dk1"/>
              </a:buClr>
              <a:buSzPts val="2400"/>
              <a:buFont typeface="Times New Roman"/>
              <a:buNone/>
            </a:pP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∀xP(x) ≡ ∃x </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P(x).</a:t>
            </a:r>
            <a:endParaRPr/>
          </a:p>
          <a:p>
            <a:pPr marL="334963" lvl="1" indent="-285750" algn="l" rtl="0">
              <a:spcBef>
                <a:spcPts val="480"/>
              </a:spcBef>
              <a:spcAft>
                <a:spcPct val="0"/>
              </a:spcAft>
              <a:buClr>
                <a:schemeClr val="dk1"/>
              </a:buClr>
              <a:buSzPts val="2400"/>
              <a:buFont typeface="Noto Sans Symbols"/>
              <a:buChar char="¬"/>
            </a:pPr>
            <a:r>
              <a:rPr lang="en-US" sz="2400">
                <a:latin typeface="Times New Roman"/>
                <a:ea typeface="Times New Roman"/>
                <a:cs typeface="Times New Roman"/>
                <a:sym typeface="Times New Roman"/>
              </a:rPr>
              <a:t>∃xQ(x) ≡ ∀x </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Q(x).</a:t>
            </a:r>
            <a:endParaRPr/>
          </a:p>
          <a:p>
            <a:pPr marL="334963" lvl="1" indent="-285750" algn="l" rtl="0">
              <a:spcBef>
                <a:spcPts val="480"/>
              </a:spcBef>
              <a:spcAft>
                <a:spcPct val="0"/>
              </a:spcAft>
              <a:buClr>
                <a:schemeClr val="dk1"/>
              </a:buClr>
              <a:buSzPts val="2400"/>
              <a:buFont typeface="Arial"/>
              <a:buChar char="•"/>
            </a:pPr>
            <a:r>
              <a:rPr lang="en-US" sz="2400">
                <a:latin typeface="Times New Roman"/>
                <a:ea typeface="Times New Roman"/>
                <a:cs typeface="Times New Roman"/>
                <a:sym typeface="Times New Roman"/>
              </a:rPr>
              <a:t>The rules for negations for quantifiers are called </a:t>
            </a:r>
            <a:r>
              <a:rPr lang="en-US" sz="2400" b="1">
                <a:latin typeface="Times New Roman"/>
                <a:ea typeface="Times New Roman"/>
                <a:cs typeface="Times New Roman"/>
                <a:sym typeface="Times New Roman"/>
              </a:rPr>
              <a:t>De Morgan’s laws for quantifiers.</a:t>
            </a:r>
            <a:endParaRPr sz="2400" b="1">
              <a:latin typeface="Times New Roman"/>
              <a:ea typeface="Times New Roman"/>
              <a:cs typeface="Times New Roman"/>
              <a:sym typeface="Times New Roman"/>
            </a:endParaRPr>
          </a:p>
          <a:p>
            <a:pPr marL="742950" lvl="1" indent="-146050" algn="l" rtl="0">
              <a:spcBef>
                <a:spcPts val="440"/>
              </a:spcBef>
              <a:spcAft>
                <a:spcPct val="0"/>
              </a:spcAft>
              <a:buClr>
                <a:schemeClr val="dk1"/>
              </a:buClr>
              <a:buSzPts val="2200"/>
              <a:buFont typeface="Arial"/>
              <a:buNone/>
            </a:pPr>
            <a:endParaRPr sz="2200">
              <a:latin typeface="Times New Roman"/>
              <a:ea typeface="Times New Roman"/>
              <a:cs typeface="Times New Roman"/>
              <a:sym typeface="Times New Roman"/>
            </a:endParaRPr>
          </a:p>
        </p:txBody>
      </p:sp>
      <p:pic>
        <p:nvPicPr>
          <p:cNvPr id="505" name="Google Shape;505;p65"/>
          <p:cNvPicPr preferRelativeResize="0"/>
          <p:nvPr/>
        </p:nvPicPr>
        <p:blipFill>
          <a:blip r:embed="rId3">
            <a:alphaModFix/>
          </a:blip>
          <a:stretch>
            <a:fillRect/>
          </a:stretch>
        </p:blipFill>
        <p:spPr>
          <a:xfrm>
            <a:off x="914400" y="4618037"/>
            <a:ext cx="7086600" cy="1635760"/>
          </a:xfrm>
          <a:prstGeom prst="rect">
            <a:avLst/>
          </a:prstGeom>
          <a:noFill/>
          <a:ln>
            <a:noFill/>
          </a:ln>
        </p:spPr>
      </p:pic>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09" name="Shape 509"/>
        <p:cNvGrpSpPr/>
        <p:nvPr/>
      </p:nvGrpSpPr>
      <p:grpSpPr>
        <a:xfrm>
          <a:off x="0" y="0"/>
          <a:ext cx="0" cy="0"/>
        </a:xfrm>
      </p:grpSpPr>
      <p:sp>
        <p:nvSpPr>
          <p:cNvPr id="510" name="Google Shape;510;p66"/>
          <p:cNvSpPr txBox="1"/>
          <p:nvPr>
            <p:ph type="title"/>
          </p:nvPr>
        </p:nvSpPr>
        <p:spPr>
          <a:xfrm>
            <a:off x="457200" y="9906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Translating from English into Logical Expressions</a:t>
            </a:r>
            <a:endParaRPr/>
          </a:p>
        </p:txBody>
      </p:sp>
      <p:sp>
        <p:nvSpPr>
          <p:cNvPr id="511" name="Google Shape;511;p66"/>
          <p:cNvSpPr txBox="1"/>
          <p:nvPr>
            <p:ph type="body" idx="1"/>
          </p:nvPr>
        </p:nvSpPr>
        <p:spPr>
          <a:xfrm>
            <a:off x="457200" y="2103437"/>
            <a:ext cx="8229600" cy="42973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Translating sentences in English (or other natural languages) into logical expressions is a crucial task in mathematics, logic programming, artificial intelligence, software engineering, and many other disciplines.</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 Express the statement “Every student in this class has studied calculus” using predicates and quantifiers.</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Rewrite it as “For every student x in this class, x has studied calculus.”</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Introduce C(x), which is the statement “x has studied calculus.”</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If the domain considered is class of students then the expression will be ∀xC(x)</a:t>
            </a:r>
            <a:endParaRP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15" name="Shape 515"/>
        <p:cNvGrpSpPr/>
        <p:nvPr/>
      </p:nvGrpSpPr>
      <p:grpSpPr>
        <a:xfrm>
          <a:off x="0" y="0"/>
          <a:ext cx="0" cy="0"/>
        </a:xfrm>
      </p:grpSpPr>
      <p:sp>
        <p:nvSpPr>
          <p:cNvPr id="516" name="Google Shape;516;p67"/>
          <p:cNvSpPr txBox="1"/>
          <p:nvPr>
            <p:ph type="title"/>
          </p:nvPr>
        </p:nvSpPr>
        <p:spPr>
          <a:xfrm>
            <a:off x="457200" y="10668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Translating from English into Logical Expressions</a:t>
            </a:r>
            <a:endParaRPr/>
          </a:p>
        </p:txBody>
      </p:sp>
      <p:sp>
        <p:nvSpPr>
          <p:cNvPr id="517" name="Google Shape;517;p67"/>
          <p:cNvSpPr txBox="1"/>
          <p:nvPr>
            <p:ph type="body" idx="1"/>
          </p:nvPr>
        </p:nvSpPr>
        <p:spPr>
          <a:xfrm>
            <a:off x="457200" y="2362200"/>
            <a:ext cx="8229600" cy="40687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For the previous example if the domain considered is all people then the statement will have to be rewritten as,</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“For every person x, if person x is a student in this class then x has studied calculus.”</a:t>
            </a:r>
            <a:endParaRPr/>
          </a:p>
          <a:p>
            <a:pPr marL="742950" lvl="1" indent="-285750" algn="just"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If S(x) represents the statement that person x is in this class and C(x) is “x has studied calculus.”, the statement above can be expressed as ∀x(S(x) → C(x)).</a:t>
            </a:r>
            <a:endParaRP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21" name="Shape 521"/>
        <p:cNvGrpSpPr/>
        <p:nvPr/>
      </p:nvGrpSpPr>
      <p:grpSpPr>
        <a:xfrm>
          <a:off x="0" y="0"/>
          <a:ext cx="0" cy="0"/>
        </a:xfrm>
      </p:grpSpPr>
      <p:sp>
        <p:nvSpPr>
          <p:cNvPr id="522" name="Google Shape;522;p68"/>
          <p:cNvSpPr txBox="1"/>
          <p:nvPr>
            <p:ph type="title"/>
          </p:nvPr>
        </p:nvSpPr>
        <p:spPr>
          <a:xfrm>
            <a:off x="457200" y="960437"/>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Using Quantifiers in System Specifications</a:t>
            </a:r>
            <a:endParaRPr/>
          </a:p>
        </p:txBody>
      </p:sp>
      <p:sp>
        <p:nvSpPr>
          <p:cNvPr id="523" name="Google Shape;523;p68"/>
          <p:cNvSpPr txBox="1"/>
          <p:nvPr>
            <p:ph type="body" idx="1"/>
          </p:nvPr>
        </p:nvSpPr>
        <p:spPr>
          <a:xfrm>
            <a:off x="457200" y="1951037"/>
            <a:ext cx="8229600" cy="43735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Use predicates and quantifiers to express the system specifications “Every mail message larger than one megabyte will be compressed”</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Solution:</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Let S(m, y) be “Mail message m is larger than y megabytes,” where the variable x has the domain of all mail messages and the variable y is a positive real number</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Let C(m) denote “Mail message m will be compressed.” </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Then the specification can be represented as </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∀m(S(m, 1) → C(m)).</a:t>
            </a:r>
            <a:endParaRP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27" name="Shape 527"/>
        <p:cNvGrpSpPr/>
        <p:nvPr/>
      </p:nvGrpSpPr>
      <p:grpSpPr>
        <a:xfrm>
          <a:off x="0" y="0"/>
          <a:ext cx="0" cy="0"/>
        </a:xfrm>
      </p:grpSpPr>
      <p:sp>
        <p:nvSpPr>
          <p:cNvPr id="528" name="Google Shape;528;p69"/>
          <p:cNvSpPr txBox="1"/>
          <p:nvPr>
            <p:ph type="title"/>
          </p:nvPr>
        </p:nvSpPr>
        <p:spPr>
          <a:xfrm>
            <a:off x="457200" y="960437"/>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Using Quantifiers in System Specifications</a:t>
            </a:r>
            <a:endParaRPr/>
          </a:p>
        </p:txBody>
      </p:sp>
      <p:sp>
        <p:nvSpPr>
          <p:cNvPr id="529" name="Google Shape;529;p69"/>
          <p:cNvSpPr txBox="1"/>
          <p:nvPr>
            <p:ph type="body" idx="1"/>
          </p:nvPr>
        </p:nvSpPr>
        <p:spPr>
          <a:xfrm>
            <a:off x="457200" y="1951037"/>
            <a:ext cx="8229600" cy="43735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Use predicates and quantifiers to express the system specifications “If a user is active, at least one network link will be available.”</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Solution:</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Let A(u) represent “User u is active,” where the variable u has the domain of all users</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Let S(n, x) denote “Network link n is in state x,” where n has the domain of all network links and x has the domain of all possible states for a network link. </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Then the specification can be represented by </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∃uA(u) → ∃nS(n, available)</a:t>
            </a:r>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15" name="Shape 115"/>
        <p:cNvGrpSpPr/>
        <p:nvPr/>
      </p:nvGrpSpPr>
      <p:grpSpPr>
        <a:xfrm>
          <a:off x="0" y="0"/>
          <a:ext cx="0" cy="0"/>
        </a:xfrm>
      </p:grpSpPr>
      <p:sp>
        <p:nvSpPr>
          <p:cNvPr id="116" name="Google Shape;116;p7"/>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Notations</a:t>
            </a:r>
            <a:endParaRPr/>
          </a:p>
        </p:txBody>
      </p:sp>
      <p:sp>
        <p:nvSpPr>
          <p:cNvPr id="117" name="Google Shape;117;p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1" indent="-342900" algn="just" rtl="0">
              <a:spcBef>
                <a:spcPct val="0"/>
              </a:spcBef>
              <a:spcAft>
                <a:spcPct val="0"/>
              </a:spcAft>
              <a:buClr>
                <a:schemeClr val="dk1"/>
              </a:buClr>
              <a:buSzPts val="2400"/>
              <a:buFont typeface="Arial"/>
              <a:buChar char="•"/>
            </a:pPr>
            <a:r>
              <a:rPr lang="en-US" sz="2400">
                <a:latin typeface="Times New Roman"/>
                <a:ea typeface="Times New Roman"/>
                <a:cs typeface="Times New Roman"/>
                <a:sym typeface="Times New Roman"/>
              </a:rPr>
              <a:t>Propositions are represented by variables called proposition variables.</a:t>
            </a:r>
            <a:endParaRPr/>
          </a:p>
          <a:p>
            <a:pPr marL="342900" lvl="1" indent="-342900" algn="just" rtl="0">
              <a:spcBef>
                <a:spcPts val="480"/>
              </a:spcBef>
              <a:spcAft>
                <a:spcPct val="0"/>
              </a:spcAft>
              <a:buClr>
                <a:schemeClr val="dk1"/>
              </a:buClr>
              <a:buSzPts val="2400"/>
              <a:buFont typeface="Arial"/>
              <a:buChar char="•"/>
            </a:pPr>
            <a:r>
              <a:rPr lang="en-US" sz="2400">
                <a:latin typeface="Times New Roman"/>
                <a:ea typeface="Times New Roman"/>
                <a:cs typeface="Times New Roman"/>
                <a:sym typeface="Times New Roman"/>
              </a:rPr>
              <a:t>Examples:</a:t>
            </a:r>
            <a:endParaRPr/>
          </a:p>
          <a:p>
            <a:pPr marL="714375" lvl="1" indent="-342900" algn="just" rtl="0">
              <a:spcBef>
                <a:spcPts val="400"/>
              </a:spcBef>
              <a:spcAft>
                <a:spcPct val="0"/>
              </a:spcAft>
              <a:buClr>
                <a:schemeClr val="dk1"/>
              </a:buClr>
              <a:buSzPts val="2000"/>
              <a:buFont typeface="Courier New"/>
              <a:buChar char="o"/>
            </a:pPr>
            <a:r>
              <a:rPr lang="en-US" sz="2000">
                <a:latin typeface="Times New Roman"/>
                <a:ea typeface="Times New Roman"/>
                <a:cs typeface="Times New Roman"/>
                <a:sym typeface="Times New Roman"/>
              </a:rPr>
              <a:t>p: </a:t>
            </a:r>
            <a:r>
              <a:rPr lang="en-US" sz="2000">
                <a:solidFill>
                  <a:srgbClr val="000000"/>
                </a:solidFill>
                <a:latin typeface="Times New Roman"/>
                <a:ea typeface="Times New Roman"/>
                <a:cs typeface="Times New Roman"/>
                <a:sym typeface="Times New Roman"/>
              </a:rPr>
              <a:t>Hubli Dharwad are twin cities</a:t>
            </a:r>
            <a:endParaRPr/>
          </a:p>
          <a:p>
            <a:pPr marL="714375" lvl="1" indent="-342900" algn="just" rtl="0">
              <a:spcBef>
                <a:spcPts val="400"/>
              </a:spcBef>
              <a:spcAft>
                <a:spcPct val="0"/>
              </a:spcAft>
              <a:buClr>
                <a:srgbClr val="000000"/>
              </a:buClr>
              <a:buSzPts val="2000"/>
              <a:buFont typeface="Courier New"/>
              <a:buChar char="o"/>
            </a:pPr>
            <a:r>
              <a:rPr lang="en-US" sz="2000">
                <a:solidFill>
                  <a:srgbClr val="000000"/>
                </a:solidFill>
                <a:latin typeface="Times New Roman"/>
                <a:ea typeface="Times New Roman"/>
                <a:cs typeface="Times New Roman"/>
                <a:sym typeface="Times New Roman"/>
              </a:rPr>
              <a:t>q: Bangalore is the capital of Maharashtra State.</a:t>
            </a:r>
            <a:endParaRPr/>
          </a:p>
          <a:p>
            <a:pPr marL="371475" lvl="1" indent="0" algn="just" rtl="0">
              <a:spcBef>
                <a:spcPts val="400"/>
              </a:spcBef>
              <a:spcAft>
                <a:spcPct val="0"/>
              </a:spcAft>
              <a:buClr>
                <a:schemeClr val="dk1"/>
              </a:buClr>
              <a:buSzPts val="2000"/>
              <a:buFont typeface="Arial"/>
              <a:buNone/>
            </a:pPr>
            <a:endParaRPr sz="2000">
              <a:latin typeface="Times New Roman"/>
              <a:ea typeface="Times New Roman"/>
              <a:cs typeface="Times New Roman"/>
              <a:sym typeface="Times New Roman"/>
            </a:endParaRPr>
          </a:p>
          <a:p>
            <a:pPr marL="342900" lvl="1" indent="-342900" algn="just" rtl="0">
              <a:spcBef>
                <a:spcPts val="480"/>
              </a:spcBef>
              <a:spcAft>
                <a:spcPct val="0"/>
              </a:spcAft>
              <a:buClr>
                <a:schemeClr val="dk1"/>
              </a:buClr>
              <a:buSzPts val="2400"/>
              <a:buFont typeface="Arial"/>
              <a:buChar char="•"/>
            </a:pPr>
            <a:r>
              <a:rPr lang="en-US" sz="2400">
                <a:latin typeface="Times New Roman"/>
                <a:ea typeface="Times New Roman"/>
                <a:cs typeface="Times New Roman"/>
                <a:sym typeface="Times New Roman"/>
              </a:rPr>
              <a:t>The value of a proposition is called its truth value.</a:t>
            </a:r>
            <a:endParaRPr/>
          </a:p>
          <a:p>
            <a:pPr marL="742950" lvl="2" indent="-342900" algn="just" rtl="0">
              <a:spcBef>
                <a:spcPts val="400"/>
              </a:spcBef>
              <a:spcAft>
                <a:spcPct val="0"/>
              </a:spcAft>
              <a:buClr>
                <a:schemeClr val="dk1"/>
              </a:buClr>
              <a:buSzPts val="2000"/>
              <a:buFont typeface="Courier New"/>
              <a:buChar char="o"/>
            </a:pPr>
            <a:r>
              <a:rPr lang="en-US" sz="2000">
                <a:latin typeface="Times New Roman"/>
                <a:ea typeface="Times New Roman"/>
                <a:cs typeface="Times New Roman"/>
                <a:sym typeface="Times New Roman"/>
              </a:rPr>
              <a:t>T or 1 if the value is true.</a:t>
            </a:r>
            <a:endParaRPr/>
          </a:p>
          <a:p>
            <a:pPr marL="742950" lvl="2" indent="-342900" algn="just" rtl="0">
              <a:spcBef>
                <a:spcPts val="400"/>
              </a:spcBef>
              <a:spcAft>
                <a:spcPct val="0"/>
              </a:spcAft>
              <a:buClr>
                <a:schemeClr val="dk1"/>
              </a:buClr>
              <a:buSzPts val="2000"/>
              <a:buFont typeface="Courier New"/>
              <a:buChar char="o"/>
            </a:pPr>
            <a:r>
              <a:rPr lang="en-US" sz="2000">
                <a:latin typeface="Times New Roman"/>
                <a:ea typeface="Times New Roman"/>
                <a:cs typeface="Times New Roman"/>
                <a:sym typeface="Times New Roman"/>
              </a:rPr>
              <a:t>F or 0 if the value is false.</a:t>
            </a:r>
            <a:endParaRPr/>
          </a:p>
          <a:p>
            <a:pPr marL="742950" lvl="2" indent="-342900" algn="just" rtl="0">
              <a:spcBef>
                <a:spcPts val="400"/>
              </a:spcBef>
              <a:spcAft>
                <a:spcPct val="0"/>
              </a:spcAft>
              <a:buClr>
                <a:schemeClr val="dk1"/>
              </a:buClr>
              <a:buSzPts val="2000"/>
              <a:buFont typeface="Arial"/>
              <a:buNone/>
            </a:pPr>
            <a:endParaRPr sz="2000">
              <a:latin typeface="Times New Roman"/>
              <a:ea typeface="Times New Roman"/>
              <a:cs typeface="Times New Roman"/>
              <a:sym typeface="Times New Roman"/>
            </a:endParaRPr>
          </a:p>
          <a:p>
            <a:pPr marL="742950" lvl="2" indent="-342900" algn="just" rtl="0">
              <a:spcBef>
                <a:spcPts val="480"/>
              </a:spcBef>
              <a:spcAft>
                <a:spcPct val="0"/>
              </a:spcAft>
              <a:buClr>
                <a:schemeClr val="dk1"/>
              </a:buClr>
              <a:buSzPts val="2400"/>
              <a:buFont typeface="Times New Roman"/>
              <a:buNone/>
            </a:pPr>
            <a:r>
              <a:rPr lang="en-US">
                <a:latin typeface="Times New Roman"/>
                <a:ea typeface="Times New Roman"/>
                <a:cs typeface="Times New Roman"/>
                <a:sym typeface="Times New Roman"/>
              </a:rPr>
              <a:t>What will be the truth values for the above examples?</a:t>
            </a:r>
            <a:endParaRPr>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solidFill>
                <a:srgbClr val="000000"/>
              </a:solidFill>
              <a:latin typeface="Times New Roman"/>
              <a:ea typeface="Times New Roman"/>
              <a:cs typeface="Times New Roman"/>
              <a:sym typeface="Times New Roman"/>
            </a:endParaRPr>
          </a:p>
          <a:p>
            <a:pPr marL="914400" lvl="2" indent="0" algn="just" rtl="0">
              <a:spcBef>
                <a:spcPts val="320"/>
              </a:spcBef>
              <a:spcAft>
                <a:spcPct val="0"/>
              </a:spcAft>
              <a:buClr>
                <a:schemeClr val="dk1"/>
              </a:buClr>
              <a:buSzPts val="1600"/>
              <a:buFont typeface="Arial"/>
              <a:buNone/>
            </a:pPr>
            <a:endParaRPr sz="1600">
              <a:latin typeface="Times New Roman"/>
              <a:ea typeface="Times New Roman"/>
              <a:cs typeface="Times New Roman"/>
              <a:sym typeface="Times New Roman"/>
            </a:endParaRP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33" name="Shape 533"/>
        <p:cNvGrpSpPr/>
        <p:nvPr/>
      </p:nvGrpSpPr>
      <p:grpSpPr>
        <a:xfrm>
          <a:off x="0" y="0"/>
          <a:ext cx="0" cy="0"/>
        </a:xfrm>
      </p:grpSpPr>
      <p:sp>
        <p:nvSpPr>
          <p:cNvPr id="534" name="Google Shape;534;p70"/>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535" name="Google Shape;535;p70"/>
          <p:cNvSpPr txBox="1"/>
          <p:nvPr>
            <p:ph type="body" idx="1"/>
          </p:nvPr>
        </p:nvSpPr>
        <p:spPr>
          <a:xfrm>
            <a:off x="304800" y="1600200"/>
            <a:ext cx="8610600" cy="4525963"/>
          </a:xfrm>
          <a:prstGeom prst="rect">
            <a:avLst/>
          </a:prstGeom>
          <a:noFill/>
          <a:ln>
            <a:noFill/>
          </a:ln>
        </p:spPr>
        <p:txBody>
          <a:bodyPr spcFirstLastPara="1" wrap="square" lIns="91425" tIns="45700" rIns="91425" bIns="45700" anchor="t" anchorCtr="0">
            <a:noAutofit/>
          </a:bodyPr>
          <a:lstStyle/>
          <a:p>
            <a:pPr marL="457200" lvl="0" indent="-457200" algn="l" rtl="0">
              <a:spcBef>
                <a:spcPct val="0"/>
              </a:spcBef>
              <a:spcAft>
                <a:spcPct val="0"/>
              </a:spcAft>
              <a:buClr>
                <a:schemeClr val="dk1"/>
              </a:buClr>
              <a:buSzPts val="2400"/>
              <a:buFont typeface="Arial"/>
              <a:buAutoNum type="arabicPeriod"/>
            </a:pPr>
            <a:r>
              <a:rPr lang="en-US" sz="2400">
                <a:latin typeface="Times New Roman"/>
                <a:ea typeface="Times New Roman"/>
                <a:cs typeface="Times New Roman"/>
                <a:sym typeface="Times New Roman"/>
              </a:rPr>
              <a:t>Translate these statements into English, where </a:t>
            </a:r>
            <a:r>
              <a:rPr lang="en-US" sz="2400" i="1">
                <a:latin typeface="Times New Roman"/>
                <a:ea typeface="Times New Roman"/>
                <a:cs typeface="Times New Roman"/>
                <a:sym typeface="Times New Roman"/>
              </a:rPr>
              <a:t>C(x) is “x </a:t>
            </a:r>
            <a:r>
              <a:rPr lang="en-US" sz="2400">
                <a:latin typeface="Times New Roman"/>
                <a:ea typeface="Times New Roman"/>
                <a:cs typeface="Times New Roman"/>
                <a:sym typeface="Times New Roman"/>
              </a:rPr>
              <a:t>is an actor” and </a:t>
            </a:r>
            <a:r>
              <a:rPr lang="en-US" sz="2400" i="1">
                <a:latin typeface="Times New Roman"/>
                <a:ea typeface="Times New Roman"/>
                <a:cs typeface="Times New Roman"/>
                <a:sym typeface="Times New Roman"/>
              </a:rPr>
              <a:t>F(x) is “x is very popular” and the domain </a:t>
            </a:r>
            <a:r>
              <a:rPr lang="en-US" sz="2400">
                <a:latin typeface="Times New Roman"/>
                <a:ea typeface="Times New Roman"/>
                <a:cs typeface="Times New Roman"/>
                <a:sym typeface="Times New Roman"/>
              </a:rPr>
              <a:t>consists of all people.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∀xC(x), ￢∃xF(x), ∃x￢F(x),￢∀xC(x)</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∀x(C(x) → F(x)), ∀x(C(x) ∧ F(x)),  ∃x(C(x) → F(x)), ∃x(C(x) ∧ F(x))</a:t>
            </a:r>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39" name="Shape 539"/>
        <p:cNvGrpSpPr/>
        <p:nvPr/>
      </p:nvGrpSpPr>
      <p:grpSpPr>
        <a:xfrm>
          <a:off x="0" y="0"/>
          <a:ext cx="0" cy="0"/>
        </a:xfrm>
      </p:grpSpPr>
      <p:sp>
        <p:nvSpPr>
          <p:cNvPr id="540" name="Google Shape;540;p71"/>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541" name="Google Shape;541;p71"/>
          <p:cNvSpPr txBox="1"/>
          <p:nvPr>
            <p:ph type="body" idx="1"/>
          </p:nvPr>
        </p:nvSpPr>
        <p:spPr>
          <a:xfrm>
            <a:off x="304800" y="1600200"/>
            <a:ext cx="8610600" cy="4525963"/>
          </a:xfrm>
          <a:prstGeom prst="rect">
            <a:avLst/>
          </a:prstGeom>
          <a:noFill/>
          <a:ln>
            <a:noFill/>
          </a:ln>
        </p:spPr>
        <p:txBody>
          <a:bodyPr spcFirstLastPara="1" wrap="square" lIns="91425" tIns="45700" rIns="91425" bIns="45700" anchor="t" anchorCtr="0">
            <a:noAutofit/>
          </a:bodyPr>
          <a:lstStyle/>
          <a:p>
            <a:pPr marL="457200" lvl="0" indent="-457200" algn="just" rtl="0">
              <a:spcBef>
                <a:spcPct val="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2.	Let </a:t>
            </a:r>
            <a:r>
              <a:rPr lang="en-US" sz="2400">
                <a:latin typeface="Arial"/>
                <a:ea typeface="Arial"/>
                <a:cs typeface="Arial"/>
                <a:sym typeface="Arial"/>
              </a:rPr>
              <a:t>C(x) </a:t>
            </a:r>
            <a:r>
              <a:rPr lang="en-US" sz="2400">
                <a:latin typeface="Times New Roman"/>
                <a:ea typeface="Times New Roman"/>
                <a:cs typeface="Times New Roman"/>
                <a:sym typeface="Times New Roman"/>
              </a:rPr>
              <a:t>be the statement “</a:t>
            </a:r>
            <a:r>
              <a:rPr lang="en-US" sz="2400">
                <a:latin typeface="Arial"/>
                <a:ea typeface="Arial"/>
                <a:cs typeface="Arial"/>
                <a:sym typeface="Arial"/>
              </a:rPr>
              <a:t>x </a:t>
            </a:r>
            <a:r>
              <a:rPr lang="en-US" sz="2400">
                <a:latin typeface="Times New Roman"/>
                <a:ea typeface="Times New Roman"/>
                <a:cs typeface="Times New Roman"/>
                <a:sym typeface="Times New Roman"/>
              </a:rPr>
              <a:t>has a cat,” let </a:t>
            </a:r>
            <a:r>
              <a:rPr lang="en-US" sz="2400">
                <a:latin typeface="Arial"/>
                <a:ea typeface="Arial"/>
                <a:cs typeface="Arial"/>
                <a:sym typeface="Arial"/>
              </a:rPr>
              <a:t>D(x) </a:t>
            </a:r>
            <a:r>
              <a:rPr lang="en-US" sz="2400">
                <a:latin typeface="Times New Roman"/>
                <a:ea typeface="Times New Roman"/>
                <a:cs typeface="Times New Roman"/>
                <a:sym typeface="Times New Roman"/>
              </a:rPr>
              <a:t>be the statement “</a:t>
            </a:r>
            <a:r>
              <a:rPr lang="en-US" sz="2400">
                <a:latin typeface="Arial"/>
                <a:ea typeface="Arial"/>
                <a:cs typeface="Arial"/>
                <a:sym typeface="Arial"/>
              </a:rPr>
              <a:t>x </a:t>
            </a:r>
            <a:r>
              <a:rPr lang="en-US" sz="2400">
                <a:latin typeface="Times New Roman"/>
                <a:ea typeface="Times New Roman"/>
                <a:cs typeface="Times New Roman"/>
                <a:sym typeface="Times New Roman"/>
              </a:rPr>
              <a:t>has a dog,” and let </a:t>
            </a:r>
            <a:r>
              <a:rPr lang="en-US" sz="2400">
                <a:latin typeface="Arial"/>
                <a:ea typeface="Arial"/>
                <a:cs typeface="Arial"/>
                <a:sym typeface="Arial"/>
              </a:rPr>
              <a:t>F(x) </a:t>
            </a:r>
            <a:r>
              <a:rPr lang="en-US" sz="2400">
                <a:latin typeface="Times New Roman"/>
                <a:ea typeface="Times New Roman"/>
                <a:cs typeface="Times New Roman"/>
                <a:sym typeface="Times New Roman"/>
              </a:rPr>
              <a:t>be the statement “</a:t>
            </a:r>
            <a:r>
              <a:rPr lang="en-US" sz="2400">
                <a:latin typeface="Arial"/>
                <a:ea typeface="Arial"/>
                <a:cs typeface="Arial"/>
                <a:sym typeface="Arial"/>
              </a:rPr>
              <a:t>x </a:t>
            </a:r>
            <a:r>
              <a:rPr lang="en-US" sz="2400">
                <a:latin typeface="Times New Roman"/>
                <a:ea typeface="Times New Roman"/>
                <a:cs typeface="Times New Roman"/>
                <a:sym typeface="Times New Roman"/>
              </a:rPr>
              <a:t>has a ferret.” Express each of these statements in terms of </a:t>
            </a:r>
            <a:r>
              <a:rPr lang="en-US" sz="2400">
                <a:latin typeface="Arial"/>
                <a:ea typeface="Arial"/>
                <a:cs typeface="Arial"/>
                <a:sym typeface="Arial"/>
              </a:rPr>
              <a:t>C(x)</a:t>
            </a:r>
            <a:r>
              <a:rPr lang="en-US" sz="2400">
                <a:latin typeface="Times New Roman"/>
                <a:ea typeface="Times New Roman"/>
                <a:cs typeface="Times New Roman"/>
                <a:sym typeface="Times New Roman"/>
              </a:rPr>
              <a:t>, </a:t>
            </a:r>
            <a:r>
              <a:rPr lang="en-US" sz="2400">
                <a:latin typeface="Arial"/>
                <a:ea typeface="Arial"/>
                <a:cs typeface="Arial"/>
                <a:sym typeface="Arial"/>
              </a:rPr>
              <a:t>D(x)</a:t>
            </a:r>
            <a:r>
              <a:rPr lang="en-US" sz="2400">
                <a:latin typeface="Times New Roman"/>
                <a:ea typeface="Times New Roman"/>
                <a:cs typeface="Times New Roman"/>
                <a:sym typeface="Times New Roman"/>
              </a:rPr>
              <a:t>, </a:t>
            </a:r>
            <a:r>
              <a:rPr lang="en-US" sz="2400">
                <a:latin typeface="Arial"/>
                <a:ea typeface="Arial"/>
                <a:cs typeface="Arial"/>
                <a:sym typeface="Arial"/>
              </a:rPr>
              <a:t>F(x)</a:t>
            </a:r>
            <a:r>
              <a:rPr lang="en-US" sz="2400">
                <a:latin typeface="Times New Roman"/>
                <a:ea typeface="Times New Roman"/>
                <a:cs typeface="Times New Roman"/>
                <a:sym typeface="Times New Roman"/>
              </a:rPr>
              <a:t>, quantifiers, and logical connectives. Let the domain consist of all students in your class.</a:t>
            </a:r>
            <a:endParaRPr sz="24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All students in your class have a cat, a dog, or a ferret.</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Some student in your class has a cat and a ferret, but not a dog.</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3. For each of these statements find a domain for which the statement is true and a domain for which the statement is false.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Everyone speaks Hindi.</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There is someone older than 21 years.</a:t>
            </a:r>
            <a:endParaRP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45" name="Shape 545"/>
        <p:cNvGrpSpPr/>
        <p:nvPr/>
      </p:nvGrpSpPr>
      <p:grpSpPr>
        <a:xfrm>
          <a:off x="0" y="0"/>
          <a:ext cx="0" cy="0"/>
        </a:xfrm>
      </p:grpSpPr>
      <p:sp>
        <p:nvSpPr>
          <p:cNvPr id="546" name="Google Shape;546;p72"/>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547" name="Google Shape;547;p72"/>
          <p:cNvSpPr txBox="1"/>
          <p:nvPr>
            <p:ph type="body" idx="1"/>
          </p:nvPr>
        </p:nvSpPr>
        <p:spPr>
          <a:xfrm>
            <a:off x="304800" y="1600200"/>
            <a:ext cx="8610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4. Express each of these statements using quantifiers. Then form the negation of the statement so that no negation is to the left of a quantifier. Next, express the negation in simple English. </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All dogs have fleas.</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There is a horse that can add.</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No monkey can speak French.</a:t>
            </a:r>
            <a:endParaRPr/>
          </a:p>
          <a:p>
            <a:pPr marL="342900" lvl="0" indent="-3429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5. Show that </a:t>
            </a:r>
            <a:r>
              <a:rPr lang="en-US" sz="2400">
                <a:latin typeface="Arial"/>
                <a:ea typeface="Arial"/>
                <a:cs typeface="Arial"/>
                <a:sym typeface="Arial"/>
              </a:rPr>
              <a:t>∃</a:t>
            </a:r>
            <a:r>
              <a:rPr lang="en-US" sz="2400" i="1">
                <a:latin typeface="Arial"/>
                <a:ea typeface="Arial"/>
                <a:cs typeface="Arial"/>
                <a:sym typeface="Arial"/>
              </a:rPr>
              <a:t>x(P(x) ∨ Q(x)) </a:t>
            </a:r>
            <a:r>
              <a:rPr lang="en-US" sz="2400" i="1">
                <a:latin typeface="Times New Roman"/>
                <a:ea typeface="Times New Roman"/>
                <a:cs typeface="Times New Roman"/>
                <a:sym typeface="Times New Roman"/>
              </a:rPr>
              <a:t>and </a:t>
            </a:r>
            <a:r>
              <a:rPr lang="en-US" sz="2400" i="1">
                <a:latin typeface="Arial"/>
                <a:ea typeface="Arial"/>
                <a:cs typeface="Arial"/>
                <a:sym typeface="Arial"/>
              </a:rPr>
              <a:t>∃xP(x) ∨ ∃xQ(x) </a:t>
            </a:r>
            <a:r>
              <a:rPr lang="en-US" sz="2400" i="1">
                <a:latin typeface="Times New Roman"/>
                <a:ea typeface="Times New Roman"/>
                <a:cs typeface="Times New Roman"/>
                <a:sym typeface="Times New Roman"/>
              </a:rPr>
              <a:t>are </a:t>
            </a:r>
            <a:r>
              <a:rPr lang="en-US" sz="2400">
                <a:latin typeface="Times New Roman"/>
                <a:ea typeface="Times New Roman"/>
                <a:cs typeface="Times New Roman"/>
                <a:sym typeface="Times New Roman"/>
              </a:rPr>
              <a:t>logically equivalent.</a:t>
            </a:r>
            <a:endParaRPr sz="2400">
              <a:latin typeface="Times New Roman"/>
              <a:ea typeface="Times New Roman"/>
              <a:cs typeface="Times New Roman"/>
              <a:sym typeface="Times New Roman"/>
            </a:endParaRP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51" name="Shape 551"/>
        <p:cNvGrpSpPr/>
        <p:nvPr/>
      </p:nvGrpSpPr>
      <p:grpSpPr>
        <a:xfrm>
          <a:off x="0" y="0"/>
          <a:ext cx="0" cy="0"/>
        </a:xfrm>
      </p:grpSpPr>
      <p:sp>
        <p:nvSpPr>
          <p:cNvPr id="552" name="Google Shape;552;p73"/>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Nested Quantifiers</a:t>
            </a:r>
            <a:endParaRPr/>
          </a:p>
        </p:txBody>
      </p:sp>
      <p:sp>
        <p:nvSpPr>
          <p:cNvPr id="553" name="Google Shape;553;p7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Nested quantifiers: Expressions where one quantifier is within the scope of another.</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Note that everything within the scope of a quantifier can be thought of as a propositional function.</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Example: ∃ x ∀y(x*y = 0)</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above example can be represented as follows,</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∃x Q(x) where Q(x) is ∀yP(x,y).</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Where P(x,y) is x*y = 0</a:t>
            </a:r>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58" name="Shape 558"/>
        <p:cNvGrpSpPr/>
        <p:nvPr/>
      </p:nvGrpSpPr>
      <p:grpSpPr>
        <a:xfrm>
          <a:off x="0" y="0"/>
          <a:ext cx="0" cy="0"/>
        </a:xfrm>
      </p:grpSpPr>
      <p:sp>
        <p:nvSpPr>
          <p:cNvPr id="559" name="Google Shape;559;p74"/>
          <p:cNvSpPr txBox="1"/>
          <p:nvPr>
            <p:ph type="title"/>
          </p:nvPr>
        </p:nvSpPr>
        <p:spPr>
          <a:xfrm>
            <a:off x="457200" y="6858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Example</a:t>
            </a:r>
            <a:endParaRPr/>
          </a:p>
        </p:txBody>
      </p:sp>
      <p:sp>
        <p:nvSpPr>
          <p:cNvPr id="560" name="Google Shape;560;p74"/>
          <p:cNvSpPr txBox="1"/>
          <p:nvPr>
            <p:ph type="body" idx="1"/>
          </p:nvPr>
        </p:nvSpPr>
        <p:spPr>
          <a:xfrm>
            <a:off x="457200" y="15240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If </a:t>
            </a:r>
            <a:r>
              <a:rPr lang="en-US" sz="2400" i="1">
                <a:latin typeface="Times New Roman"/>
                <a:ea typeface="Times New Roman"/>
                <a:cs typeface="Times New Roman"/>
                <a:sym typeface="Times New Roman"/>
              </a:rPr>
              <a:t>R(x,y)=“x relies upon y,” express the </a:t>
            </a:r>
            <a:r>
              <a:rPr lang="en-US" sz="2400">
                <a:latin typeface="Times New Roman"/>
                <a:ea typeface="Times New Roman"/>
                <a:cs typeface="Times New Roman"/>
                <a:sym typeface="Times New Roman"/>
              </a:rPr>
              <a:t>following in unambiguous English.</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∀x(∃y R(x,y))=</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∃y(∀x R(x,y))=</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∃x(∀y R(x,y))=</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∀y(∃x R(x,y))=</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∀x(∀y R(x,y))=</a:t>
            </a:r>
            <a:endParaRPr sz="2400">
              <a:latin typeface="Times New Roman"/>
              <a:ea typeface="Times New Roman"/>
              <a:cs typeface="Times New Roman"/>
              <a:sym typeface="Times New Roman"/>
            </a:endParaRPr>
          </a:p>
        </p:txBody>
      </p:sp>
      <p:sp>
        <p:nvSpPr>
          <p:cNvPr id="561" name="Google Shape;561;p74"/>
          <p:cNvSpPr txBox="1"/>
          <p:nvPr/>
        </p:nvSpPr>
        <p:spPr>
          <a:xfrm>
            <a:off x="3048000" y="2286000"/>
            <a:ext cx="5181600" cy="46166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2400">
                <a:solidFill>
                  <a:srgbClr val="000000"/>
                </a:solidFill>
                <a:latin typeface="Times New Roman"/>
                <a:ea typeface="Times New Roman"/>
                <a:cs typeface="Times New Roman"/>
                <a:sym typeface="Times New Roman"/>
              </a:rPr>
              <a:t>Everyone has </a:t>
            </a:r>
            <a:r>
              <a:rPr lang="en-US" sz="2400" i="1">
                <a:solidFill>
                  <a:srgbClr val="000000"/>
                </a:solidFill>
                <a:latin typeface="Times New Roman"/>
                <a:ea typeface="Times New Roman"/>
                <a:cs typeface="Times New Roman"/>
                <a:sym typeface="Times New Roman"/>
              </a:rPr>
              <a:t>someone to rely on.</a:t>
            </a:r>
            <a:endParaRPr sz="1800">
              <a:solidFill>
                <a:schemeClr val="dk1"/>
              </a:solidFill>
              <a:latin typeface="Comic Sans MS"/>
              <a:ea typeface="Comic Sans MS"/>
              <a:cs typeface="Comic Sans MS"/>
              <a:sym typeface="Comic Sans MS"/>
            </a:endParaRPr>
          </a:p>
        </p:txBody>
      </p:sp>
      <p:sp>
        <p:nvSpPr>
          <p:cNvPr id="562" name="Google Shape;562;p74"/>
          <p:cNvSpPr txBox="1"/>
          <p:nvPr/>
        </p:nvSpPr>
        <p:spPr>
          <a:xfrm>
            <a:off x="3048000" y="2971800"/>
            <a:ext cx="5791200" cy="83099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2400">
                <a:solidFill>
                  <a:srgbClr val="000000"/>
                </a:solidFill>
                <a:latin typeface="Times New Roman"/>
                <a:ea typeface="Times New Roman"/>
                <a:cs typeface="Times New Roman"/>
                <a:sym typeface="Times New Roman"/>
              </a:rPr>
              <a:t>There’s someone on whom </a:t>
            </a:r>
            <a:r>
              <a:rPr lang="en-US" sz="2400" i="1">
                <a:solidFill>
                  <a:srgbClr val="000000"/>
                </a:solidFill>
                <a:latin typeface="Times New Roman"/>
                <a:ea typeface="Times New Roman"/>
                <a:cs typeface="Times New Roman"/>
                <a:sym typeface="Times New Roman"/>
              </a:rPr>
              <a:t>everyone relies upon (including himself)!</a:t>
            </a:r>
            <a:endParaRPr sz="1800">
              <a:solidFill>
                <a:schemeClr val="dk1"/>
              </a:solidFill>
              <a:latin typeface="Comic Sans MS"/>
              <a:ea typeface="Comic Sans MS"/>
              <a:cs typeface="Comic Sans MS"/>
              <a:sym typeface="Comic Sans MS"/>
            </a:endParaRPr>
          </a:p>
        </p:txBody>
      </p:sp>
      <p:sp>
        <p:nvSpPr>
          <p:cNvPr id="563" name="Google Shape;563;p74"/>
          <p:cNvSpPr txBox="1"/>
          <p:nvPr/>
        </p:nvSpPr>
        <p:spPr>
          <a:xfrm>
            <a:off x="2971800" y="3886200"/>
            <a:ext cx="5638800" cy="83099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2400">
                <a:solidFill>
                  <a:srgbClr val="000000"/>
                </a:solidFill>
                <a:latin typeface="Times New Roman"/>
                <a:ea typeface="Times New Roman"/>
                <a:cs typeface="Times New Roman"/>
                <a:sym typeface="Times New Roman"/>
              </a:rPr>
              <a:t>There’s some person who relies upon </a:t>
            </a:r>
            <a:r>
              <a:rPr lang="en-US" sz="2400" i="1">
                <a:solidFill>
                  <a:srgbClr val="000000"/>
                </a:solidFill>
                <a:latin typeface="Times New Roman"/>
                <a:ea typeface="Times New Roman"/>
                <a:cs typeface="Times New Roman"/>
                <a:sym typeface="Times New Roman"/>
              </a:rPr>
              <a:t>everybody (including himself).</a:t>
            </a:r>
            <a:endParaRPr sz="1800">
              <a:solidFill>
                <a:schemeClr val="dk1"/>
              </a:solidFill>
              <a:latin typeface="Comic Sans MS"/>
              <a:ea typeface="Comic Sans MS"/>
              <a:cs typeface="Comic Sans MS"/>
              <a:sym typeface="Comic Sans MS"/>
            </a:endParaRPr>
          </a:p>
        </p:txBody>
      </p:sp>
      <p:sp>
        <p:nvSpPr>
          <p:cNvPr id="564" name="Google Shape;564;p74"/>
          <p:cNvSpPr txBox="1"/>
          <p:nvPr/>
        </p:nvSpPr>
        <p:spPr>
          <a:xfrm>
            <a:off x="2971800" y="4876800"/>
            <a:ext cx="5867400" cy="46166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2400">
                <a:solidFill>
                  <a:srgbClr val="000000"/>
                </a:solidFill>
                <a:latin typeface="Times New Roman"/>
                <a:ea typeface="Times New Roman"/>
                <a:cs typeface="Times New Roman"/>
                <a:sym typeface="Times New Roman"/>
              </a:rPr>
              <a:t>Everyone has </a:t>
            </a:r>
            <a:r>
              <a:rPr lang="en-US" sz="2400" i="1">
                <a:solidFill>
                  <a:srgbClr val="000000"/>
                </a:solidFill>
                <a:latin typeface="Times New Roman"/>
                <a:ea typeface="Times New Roman"/>
                <a:cs typeface="Times New Roman"/>
                <a:sym typeface="Times New Roman"/>
              </a:rPr>
              <a:t>someone who relies upon them.</a:t>
            </a:r>
            <a:endParaRPr sz="1800">
              <a:solidFill>
                <a:schemeClr val="dk1"/>
              </a:solidFill>
              <a:latin typeface="Comic Sans MS"/>
              <a:ea typeface="Comic Sans MS"/>
              <a:cs typeface="Comic Sans MS"/>
              <a:sym typeface="Comic Sans MS"/>
            </a:endParaRPr>
          </a:p>
        </p:txBody>
      </p:sp>
      <p:sp>
        <p:nvSpPr>
          <p:cNvPr id="565" name="Google Shape;565;p74"/>
          <p:cNvSpPr txBox="1"/>
          <p:nvPr/>
        </p:nvSpPr>
        <p:spPr>
          <a:xfrm>
            <a:off x="2971800" y="5493603"/>
            <a:ext cx="5715000" cy="83099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2400" i="1">
                <a:solidFill>
                  <a:srgbClr val="000000"/>
                </a:solidFill>
                <a:latin typeface="Times New Roman"/>
                <a:ea typeface="Times New Roman"/>
                <a:cs typeface="Times New Roman"/>
                <a:sym typeface="Times New Roman"/>
              </a:rPr>
              <a:t>Everyone relies upon everybody, </a:t>
            </a:r>
            <a:r>
              <a:rPr lang="en-US" sz="2400">
                <a:solidFill>
                  <a:srgbClr val="000000"/>
                </a:solidFill>
                <a:latin typeface="Times New Roman"/>
                <a:ea typeface="Times New Roman"/>
                <a:cs typeface="Times New Roman"/>
                <a:sym typeface="Times New Roman"/>
              </a:rPr>
              <a:t>(including themselves)!</a:t>
            </a:r>
            <a:endParaRPr sz="1800">
              <a:solidFill>
                <a:schemeClr val="dk1"/>
              </a:solidFill>
              <a:latin typeface="Comic Sans MS"/>
              <a:ea typeface="Comic Sans MS"/>
              <a:cs typeface="Comic Sans MS"/>
              <a:sym typeface="Comic Sans M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560">
                                            <p:txEl>
                                              <p:pRg st="0" end="0"/>
                                            </p:txEl>
                                          </p:spTgt>
                                        </p:tgtEl>
                                        <p:attrNameLst>
                                          <p:attrName>style.visibility</p:attrName>
                                        </p:attrNameLst>
                                      </p:cBhvr>
                                      <p:to>
                                        <p:strVal val="visible"/>
                                      </p:to>
                                    </p:set>
                                    <p:animEffect transition="in" filter="fade">
                                      <p:cBhvr>
                                        <p:cTn id="7" dur="500"/>
                                        <p:tgtEl>
                                          <p:spTgt spid="56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560">
                                            <p:txEl>
                                              <p:pRg st="1" end="1"/>
                                            </p:txEl>
                                          </p:spTgt>
                                        </p:tgtEl>
                                        <p:attrNameLst>
                                          <p:attrName>style.visibility</p:attrName>
                                        </p:attrNameLst>
                                      </p:cBhvr>
                                      <p:to>
                                        <p:strVal val="visible"/>
                                      </p:to>
                                    </p:set>
                                    <p:animEffect transition="in" filter="fade">
                                      <p:cBhvr>
                                        <p:cTn id="12" dur="500"/>
                                        <p:tgtEl>
                                          <p:spTgt spid="560">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560">
                                            <p:txEl>
                                              <p:pRg st="2" end="2"/>
                                            </p:txEl>
                                          </p:spTgt>
                                        </p:tgtEl>
                                        <p:attrNameLst>
                                          <p:attrName>style.visibility</p:attrName>
                                        </p:attrNameLst>
                                      </p:cBhvr>
                                      <p:to>
                                        <p:strVal val="visible"/>
                                      </p:to>
                                    </p:set>
                                    <p:animEffect transition="in" filter="fade">
                                      <p:cBhvr>
                                        <p:cTn id="17" dur="500"/>
                                        <p:tgtEl>
                                          <p:spTgt spid="560">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560">
                                            <p:txEl>
                                              <p:pRg st="3" end="3"/>
                                            </p:txEl>
                                          </p:spTgt>
                                        </p:tgtEl>
                                        <p:attrNameLst>
                                          <p:attrName>style.visibility</p:attrName>
                                        </p:attrNameLst>
                                      </p:cBhvr>
                                      <p:to>
                                        <p:strVal val="visible"/>
                                      </p:to>
                                    </p:set>
                                    <p:animEffect transition="in" filter="fade">
                                      <p:cBhvr>
                                        <p:cTn id="22" dur="500"/>
                                        <p:tgtEl>
                                          <p:spTgt spid="560">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560">
                                            <p:txEl>
                                              <p:pRg st="4" end="4"/>
                                            </p:txEl>
                                          </p:spTgt>
                                        </p:tgtEl>
                                        <p:attrNameLst>
                                          <p:attrName>style.visibility</p:attrName>
                                        </p:attrNameLst>
                                      </p:cBhvr>
                                      <p:to>
                                        <p:strVal val="visible"/>
                                      </p:to>
                                    </p:set>
                                    <p:animEffect transition="in" filter="fade">
                                      <p:cBhvr>
                                        <p:cTn id="27" dur="500"/>
                                        <p:tgtEl>
                                          <p:spTgt spid="560">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560">
                                            <p:txEl>
                                              <p:pRg st="5" end="5"/>
                                            </p:txEl>
                                          </p:spTgt>
                                        </p:tgtEl>
                                        <p:attrNameLst>
                                          <p:attrName>style.visibility</p:attrName>
                                        </p:attrNameLst>
                                      </p:cBhvr>
                                      <p:to>
                                        <p:strVal val="visible"/>
                                      </p:to>
                                    </p:set>
                                    <p:animEffect transition="in" filter="fade">
                                      <p:cBhvr>
                                        <p:cTn id="32" dur="500"/>
                                        <p:tgtEl>
                                          <p:spTgt spid="560">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nodeType="clickEffect">
                                  <p:stCondLst>
                                    <p:cond delay="0"/>
                                  </p:stCondLst>
                                  <p:childTnLst>
                                    <p:set>
                                      <p:cBhvr>
                                        <p:cTn id="36" dur="1" fill="hold">
                                          <p:stCondLst>
                                            <p:cond delay="0"/>
                                          </p:stCondLst>
                                        </p:cTn>
                                        <p:tgtEl>
                                          <p:spTgt spid="560">
                                            <p:txEl>
                                              <p:pRg st="6" end="6"/>
                                            </p:txEl>
                                          </p:spTgt>
                                        </p:tgtEl>
                                        <p:attrNameLst>
                                          <p:attrName>style.visibility</p:attrName>
                                        </p:attrNameLst>
                                      </p:cBhvr>
                                      <p:to>
                                        <p:strVal val="visible"/>
                                      </p:to>
                                    </p:set>
                                    <p:animEffect transition="in" filter="fade">
                                      <p:cBhvr>
                                        <p:cTn id="37" dur="500"/>
                                        <p:tgtEl>
                                          <p:spTgt spid="560">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nodeType="clickEffect">
                                  <p:stCondLst>
                                    <p:cond delay="0"/>
                                  </p:stCondLst>
                                  <p:childTnLst>
                                    <p:set>
                                      <p:cBhvr>
                                        <p:cTn id="41" dur="1" fill="hold">
                                          <p:stCondLst>
                                            <p:cond delay="0"/>
                                          </p:stCondLst>
                                        </p:cTn>
                                        <p:tgtEl>
                                          <p:spTgt spid="560">
                                            <p:txEl>
                                              <p:pRg st="7" end="7"/>
                                            </p:txEl>
                                          </p:spTgt>
                                        </p:tgtEl>
                                        <p:attrNameLst>
                                          <p:attrName>style.visibility</p:attrName>
                                        </p:attrNameLst>
                                      </p:cBhvr>
                                      <p:to>
                                        <p:strVal val="visible"/>
                                      </p:to>
                                    </p:set>
                                    <p:animEffect transition="in" filter="fade">
                                      <p:cBhvr>
                                        <p:cTn id="42" dur="500"/>
                                        <p:tgtEl>
                                          <p:spTgt spid="560">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dur="500" fill="hold" nodeType="clickEffect">
                                  <p:stCondLst>
                                    <p:cond delay="0"/>
                                  </p:stCondLst>
                                  <p:childTnLst>
                                    <p:set>
                                      <p:cBhvr>
                                        <p:cTn id="46" dur="1" fill="hold">
                                          <p:stCondLst>
                                            <p:cond delay="0"/>
                                          </p:stCondLst>
                                        </p:cTn>
                                        <p:tgtEl>
                                          <p:spTgt spid="560">
                                            <p:txEl>
                                              <p:pRg st="8" end="8"/>
                                            </p:txEl>
                                          </p:spTgt>
                                        </p:tgtEl>
                                        <p:attrNameLst>
                                          <p:attrName>style.visibility</p:attrName>
                                        </p:attrNameLst>
                                      </p:cBhvr>
                                      <p:to>
                                        <p:strVal val="visible"/>
                                      </p:to>
                                    </p:set>
                                    <p:animEffect transition="in" filter="fade">
                                      <p:cBhvr>
                                        <p:cTn id="47" dur="500"/>
                                        <p:tgtEl>
                                          <p:spTgt spid="560">
                                            <p:txEl>
                                              <p:pRg st="8" end="8"/>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10" presetClass="entr" presetSubtype="0" dur="500" fill="hold" nodeType="clickEffect">
                                  <p:stCondLst>
                                    <p:cond delay="0"/>
                                  </p:stCondLst>
                                  <p:childTnLst>
                                    <p:set>
                                      <p:cBhvr>
                                        <p:cTn id="51" dur="1" fill="hold">
                                          <p:stCondLst>
                                            <p:cond delay="0"/>
                                          </p:stCondLst>
                                        </p:cTn>
                                        <p:tgtEl>
                                          <p:spTgt spid="560">
                                            <p:txEl>
                                              <p:pRg st="9" end="9"/>
                                            </p:txEl>
                                          </p:spTgt>
                                        </p:tgtEl>
                                        <p:attrNameLst>
                                          <p:attrName>style.visibility</p:attrName>
                                        </p:attrNameLst>
                                      </p:cBhvr>
                                      <p:to>
                                        <p:strVal val="visible"/>
                                      </p:to>
                                    </p:set>
                                    <p:animEffect transition="in" filter="fade">
                                      <p:cBhvr>
                                        <p:cTn id="52" dur="500"/>
                                        <p:tgtEl>
                                          <p:spTgt spid="560">
                                            <p:txEl>
                                              <p:pRg st="9" end="9"/>
                                            </p:txEl>
                                          </p:spTgt>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10" presetClass="entr" presetSubtype="0" dur="1000" fill="hold" nodeType="clickEffect">
                                  <p:stCondLst>
                                    <p:cond delay="0"/>
                                  </p:stCondLst>
                                  <p:childTnLst>
                                    <p:set>
                                      <p:cBhvr>
                                        <p:cTn id="56" dur="1" fill="hold">
                                          <p:stCondLst>
                                            <p:cond delay="0"/>
                                          </p:stCondLst>
                                        </p:cTn>
                                        <p:tgtEl>
                                          <p:spTgt spid="561"/>
                                        </p:tgtEl>
                                        <p:attrNameLst>
                                          <p:attrName>style.visibility</p:attrName>
                                        </p:attrNameLst>
                                      </p:cBhvr>
                                      <p:to>
                                        <p:strVal val="visible"/>
                                      </p:to>
                                    </p:set>
                                    <p:animEffect transition="in" filter="fade">
                                      <p:cBhvr>
                                        <p:cTn id="57" dur="1000"/>
                                        <p:tgtEl>
                                          <p:spTgt spid="561"/>
                                        </p:tgtEl>
                                      </p:cBhvr>
                                    </p:animEffect>
                                  </p:childTnLst>
                                </p:cTn>
                              </p:par>
                            </p:childTnLst>
                          </p:cTn>
                        </p:par>
                      </p:childTnLst>
                    </p:cTn>
                  </p:par>
                  <p:par>
                    <p:cTn id="58" fill="hold" nodeType="clickPar">
                      <p:stCondLst>
                        <p:cond delay="indefinite"/>
                      </p:stCondLst>
                      <p:childTnLst>
                        <p:par>
                          <p:cTn id="59" fill="hold">
                            <p:stCondLst>
                              <p:cond delay="0"/>
                            </p:stCondLst>
                            <p:childTnLst>
                              <p:par>
                                <p:cTn id="60" presetID="10" presetClass="entr" presetSubtype="0" dur="1000" fill="hold" nodeType="clickEffect">
                                  <p:stCondLst>
                                    <p:cond delay="0"/>
                                  </p:stCondLst>
                                  <p:childTnLst>
                                    <p:set>
                                      <p:cBhvr>
                                        <p:cTn id="61" dur="1" fill="hold">
                                          <p:stCondLst>
                                            <p:cond delay="0"/>
                                          </p:stCondLst>
                                        </p:cTn>
                                        <p:tgtEl>
                                          <p:spTgt spid="562"/>
                                        </p:tgtEl>
                                        <p:attrNameLst>
                                          <p:attrName>style.visibility</p:attrName>
                                        </p:attrNameLst>
                                      </p:cBhvr>
                                      <p:to>
                                        <p:strVal val="visible"/>
                                      </p:to>
                                    </p:set>
                                    <p:animEffect transition="in" filter="fade">
                                      <p:cBhvr>
                                        <p:cTn id="62" dur="1000"/>
                                        <p:tgtEl>
                                          <p:spTgt spid="562"/>
                                        </p:tgtEl>
                                      </p:cBhvr>
                                    </p:animEffect>
                                  </p:childTnLst>
                                </p:cTn>
                              </p:par>
                            </p:childTnLst>
                          </p:cTn>
                        </p:par>
                      </p:childTnLst>
                    </p:cTn>
                  </p:par>
                  <p:par>
                    <p:cTn id="63" fill="hold" nodeType="clickPar">
                      <p:stCondLst>
                        <p:cond delay="indefinite"/>
                      </p:stCondLst>
                      <p:childTnLst>
                        <p:par>
                          <p:cTn id="64" fill="hold">
                            <p:stCondLst>
                              <p:cond delay="0"/>
                            </p:stCondLst>
                            <p:childTnLst>
                              <p:par>
                                <p:cTn id="65" presetID="10" presetClass="entr" presetSubtype="0" dur="1000" fill="hold" nodeType="clickEffect">
                                  <p:stCondLst>
                                    <p:cond delay="0"/>
                                  </p:stCondLst>
                                  <p:childTnLst>
                                    <p:set>
                                      <p:cBhvr>
                                        <p:cTn id="66" dur="1" fill="hold">
                                          <p:stCondLst>
                                            <p:cond delay="0"/>
                                          </p:stCondLst>
                                        </p:cTn>
                                        <p:tgtEl>
                                          <p:spTgt spid="563"/>
                                        </p:tgtEl>
                                        <p:attrNameLst>
                                          <p:attrName>style.visibility</p:attrName>
                                        </p:attrNameLst>
                                      </p:cBhvr>
                                      <p:to>
                                        <p:strVal val="visible"/>
                                      </p:to>
                                    </p:set>
                                    <p:animEffect transition="in" filter="fade">
                                      <p:cBhvr>
                                        <p:cTn id="67" dur="1000"/>
                                        <p:tgtEl>
                                          <p:spTgt spid="563"/>
                                        </p:tgtEl>
                                      </p:cBhvr>
                                    </p:animEffect>
                                  </p:childTnLst>
                                </p:cTn>
                              </p:par>
                            </p:childTnLst>
                          </p:cTn>
                        </p:par>
                      </p:childTnLst>
                    </p:cTn>
                  </p:par>
                  <p:par>
                    <p:cTn id="68" fill="hold" nodeType="clickPar">
                      <p:stCondLst>
                        <p:cond delay="indefinite"/>
                      </p:stCondLst>
                      <p:childTnLst>
                        <p:par>
                          <p:cTn id="69" fill="hold">
                            <p:stCondLst>
                              <p:cond delay="0"/>
                            </p:stCondLst>
                            <p:childTnLst>
                              <p:par>
                                <p:cTn id="70" presetID="10" presetClass="entr" presetSubtype="0" dur="1000" fill="hold" nodeType="clickEffect">
                                  <p:stCondLst>
                                    <p:cond delay="0"/>
                                  </p:stCondLst>
                                  <p:childTnLst>
                                    <p:set>
                                      <p:cBhvr>
                                        <p:cTn id="71" dur="1" fill="hold">
                                          <p:stCondLst>
                                            <p:cond delay="0"/>
                                          </p:stCondLst>
                                        </p:cTn>
                                        <p:tgtEl>
                                          <p:spTgt spid="564"/>
                                        </p:tgtEl>
                                        <p:attrNameLst>
                                          <p:attrName>style.visibility</p:attrName>
                                        </p:attrNameLst>
                                      </p:cBhvr>
                                      <p:to>
                                        <p:strVal val="visible"/>
                                      </p:to>
                                    </p:set>
                                    <p:animEffect transition="in" filter="fade">
                                      <p:cBhvr>
                                        <p:cTn id="72" dur="1000"/>
                                        <p:tgtEl>
                                          <p:spTgt spid="564"/>
                                        </p:tgtEl>
                                      </p:cBhvr>
                                    </p:animEffect>
                                  </p:childTnLst>
                                </p:cTn>
                              </p:par>
                            </p:childTnLst>
                          </p:cTn>
                        </p:par>
                      </p:childTnLst>
                    </p:cTn>
                  </p:par>
                  <p:par>
                    <p:cTn id="73" fill="hold" nodeType="clickPar">
                      <p:stCondLst>
                        <p:cond delay="indefinite"/>
                      </p:stCondLst>
                      <p:childTnLst>
                        <p:par>
                          <p:cTn id="74" fill="hold">
                            <p:stCondLst>
                              <p:cond delay="0"/>
                            </p:stCondLst>
                            <p:childTnLst>
                              <p:par>
                                <p:cTn id="75" presetID="10" presetClass="entr" presetSubtype="0" dur="1000" fill="hold" nodeType="clickEffect">
                                  <p:stCondLst>
                                    <p:cond delay="0"/>
                                  </p:stCondLst>
                                  <p:childTnLst>
                                    <p:set>
                                      <p:cBhvr>
                                        <p:cTn id="76" dur="1" fill="hold">
                                          <p:stCondLst>
                                            <p:cond delay="0"/>
                                          </p:stCondLst>
                                        </p:cTn>
                                        <p:tgtEl>
                                          <p:spTgt spid="565"/>
                                        </p:tgtEl>
                                        <p:attrNameLst>
                                          <p:attrName>style.visibility</p:attrName>
                                        </p:attrNameLst>
                                      </p:cBhvr>
                                      <p:to>
                                        <p:strVal val="visible"/>
                                      </p:to>
                                    </p:set>
                                    <p:animEffect transition="in" filter="fade">
                                      <p:cBhvr>
                                        <p:cTn id="77" dur="1000"/>
                                        <p:tgtEl>
                                          <p:spTgt spid="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69" name="Shape 569"/>
        <p:cNvGrpSpPr/>
        <p:nvPr/>
      </p:nvGrpSpPr>
      <p:grpSpPr>
        <a:xfrm>
          <a:off x="0" y="0"/>
          <a:ext cx="0" cy="0"/>
        </a:xfrm>
      </p:grpSpPr>
      <p:sp>
        <p:nvSpPr>
          <p:cNvPr id="570" name="Google Shape;570;p75"/>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Order of Quantifiers</a:t>
            </a:r>
            <a:endParaRPr/>
          </a:p>
        </p:txBody>
      </p:sp>
      <p:sp>
        <p:nvSpPr>
          <p:cNvPr id="571" name="Google Shape;571;p7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From the previous examples it is clear that the meaning of the statements change with the change in the order of the quantifier. </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pic>
        <p:nvPicPr>
          <p:cNvPr id="572" name="Google Shape;572;p75"/>
          <p:cNvPicPr preferRelativeResize="0"/>
          <p:nvPr/>
        </p:nvPicPr>
        <p:blipFill>
          <a:blip r:embed="rId3">
            <a:alphaModFix/>
          </a:blip>
          <a:stretch>
            <a:fillRect/>
          </a:stretch>
        </p:blipFill>
        <p:spPr>
          <a:xfrm>
            <a:off x="838200" y="2819400"/>
            <a:ext cx="7696200" cy="3276600"/>
          </a:xfrm>
          <a:prstGeom prst="rect">
            <a:avLst/>
          </a:prstGeom>
          <a:noFill/>
          <a:ln>
            <a:noFill/>
          </a:ln>
        </p:spPr>
      </p:pic>
    </p:spTree>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76" name="Shape 576"/>
        <p:cNvGrpSpPr/>
        <p:nvPr/>
      </p:nvGrpSpPr>
      <p:grpSpPr>
        <a:xfrm>
          <a:off x="0" y="0"/>
          <a:ext cx="0" cy="0"/>
        </a:xfrm>
      </p:grpSpPr>
      <p:sp>
        <p:nvSpPr>
          <p:cNvPr id="577" name="Google Shape;577;p7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Let Q(x, y) denote “x * y = 1.” What are the truth values of the quantifications ∃y∀xQ(x, y) and ∀x∃yQ(x, y), where the domain for all variables consists of all real numbers?</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Solution: The quantification ∃y∀xQ(x, y) denotes the proposition “There is a real number y such that for every real number x, Q(x, y).”</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For this statement to be true, there must be a particular value of y for which P(x, y) is true regardless of the choice of x i.e. y is constant.</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So the statement is false.</a:t>
            </a:r>
            <a:endParaRPr/>
          </a:p>
        </p:txBody>
      </p:sp>
      <p:sp>
        <p:nvSpPr>
          <p:cNvPr id="578" name="Google Shape;578;p76"/>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Example</a:t>
            </a:r>
            <a:endParaRP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82" name="Shape 582"/>
        <p:cNvGrpSpPr/>
        <p:nvPr/>
      </p:nvGrpSpPr>
      <p:grpSpPr>
        <a:xfrm>
          <a:off x="0" y="0"/>
          <a:ext cx="0" cy="0"/>
        </a:xfrm>
      </p:grpSpPr>
      <p:sp>
        <p:nvSpPr>
          <p:cNvPr id="583" name="Google Shape;583;p77"/>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Example</a:t>
            </a:r>
            <a:endParaRPr/>
          </a:p>
        </p:txBody>
      </p:sp>
      <p:sp>
        <p:nvSpPr>
          <p:cNvPr id="584" name="Google Shape;584;p7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quantification ∀x∃yQ(x, y) denotes the proposition “For every real number x there is a real number y such that Q(x, y).”</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For this statement to be true, no matter which x is chosen, there must be a value of y (possibly depending on the x you choose) for which P(x, y) is true.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There is such value of y where the above statement can be true which is y=</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Hence the above statement is true.</a:t>
            </a:r>
            <a:endParaRPr/>
          </a:p>
        </p:txBody>
      </p:sp>
      <p:pic>
        <p:nvPicPr>
          <p:cNvPr id="585" name="Google Shape;585;p77"/>
          <p:cNvPicPr preferRelativeResize="0"/>
          <p:nvPr/>
        </p:nvPicPr>
        <p:blipFill>
          <a:blip r:embed="rId3">
            <a:alphaModFix/>
          </a:blip>
          <a:stretch>
            <a:fillRect/>
          </a:stretch>
        </p:blipFill>
        <p:spPr>
          <a:xfrm>
            <a:off x="2286000" y="4267200"/>
            <a:ext cx="304800" cy="6096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584">
                                            <p:txEl>
                                              <p:pRg st="0" end="0"/>
                                            </p:txEl>
                                          </p:spTgt>
                                        </p:tgtEl>
                                        <p:attrNameLst>
                                          <p:attrName>style.visibility</p:attrName>
                                        </p:attrNameLst>
                                      </p:cBhvr>
                                      <p:to>
                                        <p:strVal val="visible"/>
                                      </p:to>
                                    </p:set>
                                    <p:animEffect transition="in" filter="fade">
                                      <p:cBhvr>
                                        <p:cTn id="7" dur="500"/>
                                        <p:tgtEl>
                                          <p:spTgt spid="584">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584">
                                            <p:txEl>
                                              <p:pRg st="1" end="1"/>
                                            </p:txEl>
                                          </p:spTgt>
                                        </p:tgtEl>
                                        <p:attrNameLst>
                                          <p:attrName>style.visibility</p:attrName>
                                        </p:attrNameLst>
                                      </p:cBhvr>
                                      <p:to>
                                        <p:strVal val="visible"/>
                                      </p:to>
                                    </p:set>
                                    <p:animEffect transition="in" filter="fade">
                                      <p:cBhvr>
                                        <p:cTn id="12" dur="500"/>
                                        <p:tgtEl>
                                          <p:spTgt spid="584">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584">
                                            <p:txEl>
                                              <p:pRg st="2" end="2"/>
                                            </p:txEl>
                                          </p:spTgt>
                                        </p:tgtEl>
                                        <p:attrNameLst>
                                          <p:attrName>style.visibility</p:attrName>
                                        </p:attrNameLst>
                                      </p:cBhvr>
                                      <p:to>
                                        <p:strVal val="visible"/>
                                      </p:to>
                                    </p:set>
                                    <p:animEffect transition="in" filter="fade">
                                      <p:cBhvr>
                                        <p:cTn id="17" dur="500"/>
                                        <p:tgtEl>
                                          <p:spTgt spid="584">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584">
                                            <p:txEl>
                                              <p:pRg st="3" end="3"/>
                                            </p:txEl>
                                          </p:spTgt>
                                        </p:tgtEl>
                                        <p:attrNameLst>
                                          <p:attrName>style.visibility</p:attrName>
                                        </p:attrNameLst>
                                      </p:cBhvr>
                                      <p:to>
                                        <p:strVal val="visible"/>
                                      </p:to>
                                    </p:set>
                                    <p:animEffect transition="in" filter="fade">
                                      <p:cBhvr>
                                        <p:cTn id="22" dur="500"/>
                                        <p:tgtEl>
                                          <p:spTgt spid="5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89" name="Shape 589"/>
        <p:cNvGrpSpPr/>
        <p:nvPr/>
      </p:nvGrpSpPr>
      <p:grpSpPr>
        <a:xfrm>
          <a:off x="0" y="0"/>
          <a:ext cx="0" cy="0"/>
        </a:xfrm>
      </p:grpSpPr>
      <p:sp>
        <p:nvSpPr>
          <p:cNvPr id="590" name="Google Shape;590;p78"/>
          <p:cNvSpPr txBox="1"/>
          <p:nvPr>
            <p:ph type="title"/>
          </p:nvPr>
        </p:nvSpPr>
        <p:spPr>
          <a:xfrm>
            <a:off x="457200" y="9906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Translation of Mathematical Statements</a:t>
            </a:r>
            <a:endParaRPr/>
          </a:p>
        </p:txBody>
      </p:sp>
      <p:sp>
        <p:nvSpPr>
          <p:cNvPr id="591" name="Google Shape;591;p78"/>
          <p:cNvSpPr txBox="1"/>
          <p:nvPr>
            <p:ph type="body" idx="1"/>
          </p:nvPr>
        </p:nvSpPr>
        <p:spPr>
          <a:xfrm>
            <a:off x="457200" y="2027237"/>
            <a:ext cx="8229600" cy="42973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Translate the statement “The sum of two odd integers is always even” into a logical expression.</a:t>
            </a:r>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Solution:</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Step 1: Rewrite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Step 2: Rewrite the rewritten</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Step 3: Write the expression using quantifiers.</a:t>
            </a:r>
            <a:endParaRPr sz="2400"/>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95" name="Shape 595"/>
        <p:cNvGrpSpPr/>
        <p:nvPr/>
      </p:nvGrpSpPr>
      <p:grpSpPr>
        <a:xfrm>
          <a:off x="0" y="0"/>
          <a:ext cx="0" cy="0"/>
        </a:xfrm>
      </p:grpSpPr>
      <p:sp>
        <p:nvSpPr>
          <p:cNvPr id="596" name="Google Shape;596;p79"/>
          <p:cNvSpPr txBox="1"/>
          <p:nvPr>
            <p:ph type="title"/>
          </p:nvPr>
        </p:nvSpPr>
        <p:spPr>
          <a:xfrm>
            <a:off x="457200" y="1036637"/>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Translation of Mathematical Statements</a:t>
            </a:r>
            <a:endParaRPr/>
          </a:p>
        </p:txBody>
      </p:sp>
      <p:sp>
        <p:nvSpPr>
          <p:cNvPr id="597" name="Google Shape;597;p79"/>
          <p:cNvSpPr txBox="1"/>
          <p:nvPr>
            <p:ph type="body" idx="1"/>
          </p:nvPr>
        </p:nvSpPr>
        <p:spPr>
          <a:xfrm>
            <a:off x="457200" y="2103437"/>
            <a:ext cx="8229600" cy="42973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Translate the statement “The sum of two positive integers is always positive” into a logical expression.</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Solution:</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Step 1 (Rewrite): “For every two integers, if these integers are both positive, then the sum of these integers is positive.”</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Step 2 (Rewrite the rewritten): “For all positive integers </a:t>
            </a:r>
            <a:r>
              <a:rPr lang="en-US" sz="2400" i="1">
                <a:latin typeface="Arial"/>
                <a:ea typeface="Arial"/>
                <a:cs typeface="Arial"/>
                <a:sym typeface="Arial"/>
              </a:rPr>
              <a:t>x </a:t>
            </a:r>
            <a:r>
              <a:rPr lang="en-US" sz="2400" i="1">
                <a:latin typeface="Times New Roman"/>
                <a:ea typeface="Times New Roman"/>
                <a:cs typeface="Times New Roman"/>
                <a:sym typeface="Times New Roman"/>
              </a:rPr>
              <a:t>and </a:t>
            </a:r>
            <a:r>
              <a:rPr lang="en-US" sz="2400" i="1">
                <a:latin typeface="Arial"/>
                <a:ea typeface="Arial"/>
                <a:cs typeface="Arial"/>
                <a:sym typeface="Arial"/>
              </a:rPr>
              <a:t>y</a:t>
            </a:r>
            <a:r>
              <a:rPr lang="en-US" sz="2400" i="1">
                <a:latin typeface="Times New Roman"/>
                <a:ea typeface="Times New Roman"/>
                <a:cs typeface="Times New Roman"/>
                <a:sym typeface="Times New Roman"/>
              </a:rPr>
              <a:t>, </a:t>
            </a:r>
            <a:r>
              <a:rPr lang="en-US" sz="2400" i="1">
                <a:latin typeface="Arial"/>
                <a:ea typeface="Arial"/>
                <a:cs typeface="Arial"/>
                <a:sym typeface="Arial"/>
              </a:rPr>
              <a:t>x + y </a:t>
            </a:r>
            <a:r>
              <a:rPr lang="en-US" sz="2400" i="1">
                <a:latin typeface="Times New Roman"/>
                <a:ea typeface="Times New Roman"/>
                <a:cs typeface="Times New Roman"/>
                <a:sym typeface="Times New Roman"/>
              </a:rPr>
              <a:t>is positive.”</a:t>
            </a:r>
            <a:endParaRPr sz="2400">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Step 3 (Write the expression using the quantifiers):  </a:t>
            </a:r>
            <a:endParaRPr/>
          </a:p>
          <a:p>
            <a:pPr marL="342900" lvl="0" indent="-342900" algn="l" rtl="0">
              <a:spcBef>
                <a:spcPts val="480"/>
              </a:spcBef>
              <a:spcAft>
                <a:spcPct val="0"/>
              </a:spcAft>
              <a:buClr>
                <a:schemeClr val="dk1"/>
              </a:buClr>
              <a:buSzPts val="2400"/>
              <a:buFont typeface="Arial"/>
              <a:buNone/>
            </a:pPr>
            <a:r>
              <a:rPr lang="en-US" sz="2400">
                <a:latin typeface="Arial"/>
                <a:ea typeface="Arial"/>
                <a:cs typeface="Arial"/>
                <a:sym typeface="Arial"/>
              </a:rPr>
              <a:t>		∀</a:t>
            </a:r>
            <a:r>
              <a:rPr lang="en-US" sz="2400" i="1">
                <a:latin typeface="Arial"/>
                <a:ea typeface="Arial"/>
                <a:cs typeface="Arial"/>
                <a:sym typeface="Arial"/>
              </a:rPr>
              <a:t>x∀y((x &gt; </a:t>
            </a:r>
            <a:r>
              <a:rPr lang="en-US" sz="2400" i="1">
                <a:latin typeface="Times New Roman"/>
                <a:ea typeface="Times New Roman"/>
                <a:cs typeface="Times New Roman"/>
                <a:sym typeface="Times New Roman"/>
              </a:rPr>
              <a:t>0</a:t>
            </a:r>
            <a:r>
              <a:rPr lang="en-US" sz="2400" i="1">
                <a:latin typeface="Arial"/>
                <a:ea typeface="Arial"/>
                <a:cs typeface="Arial"/>
                <a:sym typeface="Arial"/>
              </a:rPr>
              <a:t>) ∧ (y &gt; </a:t>
            </a:r>
            <a:r>
              <a:rPr lang="en-US" sz="2400" i="1">
                <a:latin typeface="Times New Roman"/>
                <a:ea typeface="Times New Roman"/>
                <a:cs typeface="Times New Roman"/>
                <a:sym typeface="Times New Roman"/>
              </a:rPr>
              <a:t>0</a:t>
            </a:r>
            <a:r>
              <a:rPr lang="en-US" sz="2400" i="1">
                <a:latin typeface="Arial"/>
                <a:ea typeface="Arial"/>
                <a:cs typeface="Arial"/>
                <a:sym typeface="Arial"/>
              </a:rPr>
              <a:t>) → (x +y &gt; </a:t>
            </a:r>
            <a:r>
              <a:rPr lang="en-US" sz="2400" i="1">
                <a:latin typeface="Times New Roman"/>
                <a:ea typeface="Times New Roman"/>
                <a:cs typeface="Times New Roman"/>
                <a:sym typeface="Times New Roman"/>
              </a:rPr>
              <a:t>0</a:t>
            </a:r>
            <a:r>
              <a:rPr lang="en-US" sz="2400" i="1">
                <a:latin typeface="Arial"/>
                <a:ea typeface="Arial"/>
                <a:cs typeface="Arial"/>
                <a:sym typeface="Arial"/>
              </a:rPr>
              <a:t>))</a:t>
            </a:r>
            <a:endParaRPr sz="2400"/>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21" name="Shape 121"/>
        <p:cNvGrpSpPr/>
        <p:nvPr/>
      </p:nvGrpSpPr>
      <p:grpSpPr>
        <a:xfrm>
          <a:off x="0" y="0"/>
          <a:ext cx="0" cy="0"/>
        </a:xfrm>
      </p:grpSpPr>
      <p:sp>
        <p:nvSpPr>
          <p:cNvPr id="122" name="Google Shape;122;p8"/>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123" name="Google Shape;123;p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ct val="0"/>
              </a:spcBef>
              <a:spcAft>
                <a:spcPct val="0"/>
              </a:spcAft>
              <a:buClr>
                <a:schemeClr val="dk1"/>
              </a:buClr>
              <a:buSzPts val="2000"/>
              <a:buFont typeface="Times New Roman"/>
              <a:buNone/>
            </a:pPr>
            <a:r>
              <a:rPr lang="en-US" sz="2000">
                <a:latin typeface="Times New Roman"/>
                <a:ea typeface="Times New Roman"/>
                <a:cs typeface="Times New Roman"/>
                <a:sym typeface="Times New Roman"/>
              </a:rPr>
              <a:t>Identify which of the following statements are propositions. Also identify their truth value. </a:t>
            </a:r>
            <a:endParaRPr/>
          </a:p>
          <a:p>
            <a:pPr marL="457200" lvl="0" indent="-457200" algn="l" rtl="0">
              <a:spcBef>
                <a:spcPts val="400"/>
              </a:spcBef>
              <a:spcAft>
                <a:spcPct val="0"/>
              </a:spcAft>
              <a:buClr>
                <a:schemeClr val="dk1"/>
              </a:buClr>
              <a:buSzPts val="2000"/>
              <a:buFont typeface="Arial"/>
              <a:buAutoNum type="arabicPeriod"/>
            </a:pPr>
            <a:r>
              <a:rPr lang="en-US" sz="2000">
                <a:latin typeface="Times New Roman"/>
                <a:ea typeface="Times New Roman"/>
                <a:cs typeface="Times New Roman"/>
                <a:sym typeface="Times New Roman"/>
              </a:rPr>
              <a:t>How are you?</a:t>
            </a:r>
            <a:endParaRPr/>
          </a:p>
          <a:p>
            <a:pPr marL="457200" lvl="0" indent="-457200" algn="l" rtl="0">
              <a:spcBef>
                <a:spcPts val="400"/>
              </a:spcBef>
              <a:spcAft>
                <a:spcPct val="0"/>
              </a:spcAft>
              <a:buClr>
                <a:schemeClr val="dk1"/>
              </a:buClr>
              <a:buSzPts val="2000"/>
              <a:buFont typeface="Arial"/>
              <a:buAutoNum type="arabicPeriod"/>
            </a:pPr>
            <a:r>
              <a:rPr lang="en-US" sz="2000">
                <a:latin typeface="Times New Roman"/>
                <a:ea typeface="Times New Roman"/>
                <a:cs typeface="Times New Roman"/>
                <a:sym typeface="Times New Roman"/>
              </a:rPr>
              <a:t>C programming language is written by Dennis and Ritchie.</a:t>
            </a:r>
            <a:endParaRPr/>
          </a:p>
          <a:p>
            <a:pPr marL="457200" lvl="0" indent="-457200" algn="l" rtl="0">
              <a:spcBef>
                <a:spcPts val="400"/>
              </a:spcBef>
              <a:spcAft>
                <a:spcPct val="0"/>
              </a:spcAft>
              <a:buClr>
                <a:schemeClr val="dk1"/>
              </a:buClr>
              <a:buSzPts val="2000"/>
              <a:buFont typeface="Arial"/>
              <a:buAutoNum type="arabicPeriod"/>
            </a:pPr>
            <a:r>
              <a:rPr lang="en-US" sz="2000">
                <a:latin typeface="Times New Roman"/>
                <a:ea typeface="Times New Roman"/>
                <a:cs typeface="Times New Roman"/>
                <a:sym typeface="Times New Roman"/>
              </a:rPr>
              <a:t>6+5=10 </a:t>
            </a:r>
            <a:endParaRPr/>
          </a:p>
          <a:p>
            <a:pPr marL="457200" lvl="0" indent="-457200" algn="l" rtl="0">
              <a:spcBef>
                <a:spcPts val="400"/>
              </a:spcBef>
              <a:spcAft>
                <a:spcPct val="0"/>
              </a:spcAft>
              <a:buClr>
                <a:schemeClr val="dk1"/>
              </a:buClr>
              <a:buSzPts val="2000"/>
              <a:buFont typeface="Arial"/>
              <a:buAutoNum type="arabicPeriod"/>
            </a:pPr>
            <a:r>
              <a:rPr lang="en-US" sz="2000">
                <a:latin typeface="Times New Roman"/>
                <a:ea typeface="Times New Roman"/>
                <a:cs typeface="Times New Roman"/>
                <a:sym typeface="Times New Roman"/>
              </a:rPr>
              <a:t>Answer this question.</a:t>
            </a:r>
            <a:endParaRPr/>
          </a:p>
          <a:p>
            <a:pPr marL="457200" lvl="0" indent="-457200" algn="l" rtl="0">
              <a:spcBef>
                <a:spcPts val="400"/>
              </a:spcBef>
              <a:spcAft>
                <a:spcPct val="0"/>
              </a:spcAft>
              <a:buClr>
                <a:schemeClr val="dk1"/>
              </a:buClr>
              <a:buSzPts val="2000"/>
              <a:buFont typeface="Arial"/>
              <a:buAutoNum type="arabicPeriod"/>
            </a:pPr>
            <a:r>
              <a:rPr lang="en-US" sz="2000">
                <a:latin typeface="Times New Roman"/>
                <a:ea typeface="Times New Roman"/>
                <a:cs typeface="Times New Roman"/>
                <a:sym typeface="Times New Roman"/>
              </a:rPr>
              <a:t>x+2=5</a:t>
            </a:r>
            <a:endParaRPr/>
          </a:p>
          <a:p>
            <a:pPr marL="457200" lvl="0" indent="-457200" algn="l" rtl="0">
              <a:spcBef>
                <a:spcPts val="400"/>
              </a:spcBef>
              <a:spcAft>
                <a:spcPct val="0"/>
              </a:spcAft>
              <a:buClr>
                <a:schemeClr val="dk1"/>
              </a:buClr>
              <a:buSzPts val="2000"/>
              <a:buFont typeface="Arial"/>
              <a:buAutoNum type="arabicPeriod"/>
            </a:pPr>
            <a:r>
              <a:rPr lang="en-US" sz="2000">
                <a:latin typeface="Times New Roman"/>
                <a:ea typeface="Times New Roman"/>
                <a:cs typeface="Times New Roman"/>
                <a:sym typeface="Times New Roman"/>
              </a:rPr>
              <a:t>What a wonderful place!</a:t>
            </a:r>
            <a:endParaRPr/>
          </a:p>
          <a:p>
            <a:pPr marL="457200" lvl="0" indent="-457200" algn="l" rtl="0">
              <a:spcBef>
                <a:spcPts val="400"/>
              </a:spcBef>
              <a:spcAft>
                <a:spcPct val="0"/>
              </a:spcAft>
              <a:buClr>
                <a:schemeClr val="dk1"/>
              </a:buClr>
              <a:buSzPts val="2000"/>
              <a:buFont typeface="Arial"/>
              <a:buAutoNum type="arabicPeriod"/>
            </a:pPr>
            <a:r>
              <a:rPr lang="en-US" sz="2000">
                <a:latin typeface="Times New Roman"/>
                <a:ea typeface="Times New Roman"/>
                <a:cs typeface="Times New Roman"/>
                <a:sym typeface="Times New Roman"/>
              </a:rPr>
              <a:t>Set of natural numbers begin with zero. </a:t>
            </a:r>
            <a:endParaRPr/>
          </a:p>
          <a:p>
            <a:pPr marL="457200" lvl="0" indent="-457200" algn="l" rtl="0">
              <a:spcBef>
                <a:spcPts val="400"/>
              </a:spcBef>
              <a:spcAft>
                <a:spcPct val="0"/>
              </a:spcAft>
              <a:buClr>
                <a:schemeClr val="dk1"/>
              </a:buClr>
              <a:buSzPts val="2000"/>
              <a:buFont typeface="Arial"/>
              <a:buAutoNum type="arabicPeriod"/>
            </a:pPr>
            <a:r>
              <a:rPr lang="en-US" sz="2000">
                <a:latin typeface="Times New Roman"/>
                <a:ea typeface="Times New Roman"/>
                <a:cs typeface="Times New Roman"/>
                <a:sym typeface="Times New Roman"/>
              </a:rPr>
              <a:t>There are two ISAs conducted for the students of KLE Tech. </a:t>
            </a:r>
            <a:endParaRPr/>
          </a:p>
          <a:p>
            <a:pPr marL="457200" lvl="0" indent="-457200" algn="l" rtl="0">
              <a:spcBef>
                <a:spcPts val="400"/>
              </a:spcBef>
              <a:spcAft>
                <a:spcPct val="0"/>
              </a:spcAft>
              <a:buClr>
                <a:schemeClr val="dk1"/>
              </a:buClr>
              <a:buSzPts val="2000"/>
              <a:buFont typeface="Arial"/>
              <a:buAutoNum type="arabicPeriod"/>
            </a:pPr>
            <a:r>
              <a:rPr lang="en-US" sz="2000">
                <a:latin typeface="Times New Roman"/>
                <a:ea typeface="Times New Roman"/>
                <a:cs typeface="Times New Roman"/>
                <a:sym typeface="Times New Roman"/>
              </a:rPr>
              <a:t>Kindly do the following.</a:t>
            </a:r>
            <a:endParaRPr/>
          </a:p>
          <a:p>
            <a:pPr marL="457200" lvl="0" indent="-457200" algn="l" rtl="0">
              <a:spcBef>
                <a:spcPts val="400"/>
              </a:spcBef>
              <a:spcAft>
                <a:spcPct val="0"/>
              </a:spcAft>
              <a:buClr>
                <a:schemeClr val="dk1"/>
              </a:buClr>
              <a:buSzPts val="2000"/>
              <a:buFont typeface="Arial"/>
              <a:buAutoNum type="arabicPeriod"/>
            </a:pPr>
            <a:r>
              <a:rPr lang="en-US" sz="2000">
                <a:latin typeface="Times New Roman"/>
                <a:ea typeface="Times New Roman"/>
                <a:cs typeface="Times New Roman"/>
                <a:sym typeface="Times New Roman"/>
              </a:rPr>
              <a:t>Logic is common sense. </a:t>
            </a:r>
            <a:endParaRPr sz="2400">
              <a:latin typeface="Times New Roman"/>
              <a:ea typeface="Times New Roman"/>
              <a:cs typeface="Times New Roman"/>
              <a:sym typeface="Times New Roman"/>
            </a:endParaRPr>
          </a:p>
        </p:txBody>
      </p:sp>
      <p:pic>
        <p:nvPicPr>
          <p:cNvPr id="124" name="Google Shape;124;p8" descr="C:\Documents and Settings\Administrator\Desktop\DMS Content (1)\DMS Content\DMS Content\DMS Content\tick.png"/>
          <p:cNvPicPr preferRelativeResize="0"/>
          <p:nvPr/>
        </p:nvPicPr>
        <p:blipFill>
          <a:blip r:embed="rId3">
            <a:alphaModFix/>
          </a:blip>
          <a:stretch>
            <a:fillRect/>
          </a:stretch>
        </p:blipFill>
        <p:spPr>
          <a:xfrm>
            <a:off x="7086600" y="2514600"/>
            <a:ext cx="609600" cy="427037"/>
          </a:xfrm>
          <a:prstGeom prst="rect">
            <a:avLst/>
          </a:prstGeom>
          <a:noFill/>
          <a:ln>
            <a:noFill/>
          </a:ln>
        </p:spPr>
      </p:pic>
      <p:pic>
        <p:nvPicPr>
          <p:cNvPr id="125" name="Google Shape;125;p8" descr="C:\Documents and Settings\Administrator\Desktop\DMS Content (1)\DMS Content\DMS Content\DMS Content\tick.png"/>
          <p:cNvPicPr preferRelativeResize="0"/>
          <p:nvPr/>
        </p:nvPicPr>
        <p:blipFill>
          <a:blip r:embed="rId3">
            <a:alphaModFix/>
          </a:blip>
          <a:stretch>
            <a:fillRect/>
          </a:stretch>
        </p:blipFill>
        <p:spPr>
          <a:xfrm>
            <a:off x="1981200" y="2971800"/>
            <a:ext cx="609600" cy="427037"/>
          </a:xfrm>
          <a:prstGeom prst="rect">
            <a:avLst/>
          </a:prstGeom>
          <a:noFill/>
          <a:ln>
            <a:noFill/>
          </a:ln>
        </p:spPr>
      </p:pic>
      <p:pic>
        <p:nvPicPr>
          <p:cNvPr id="126" name="Google Shape;126;p8" descr="C:\Documents and Settings\Administrator\Desktop\DMS Content (1)\DMS Content\DMS Content\DMS Content\tick.png"/>
          <p:cNvPicPr preferRelativeResize="0"/>
          <p:nvPr/>
        </p:nvPicPr>
        <p:blipFill>
          <a:blip r:embed="rId3">
            <a:alphaModFix/>
          </a:blip>
          <a:stretch>
            <a:fillRect/>
          </a:stretch>
        </p:blipFill>
        <p:spPr>
          <a:xfrm>
            <a:off x="5105400" y="4343400"/>
            <a:ext cx="609600" cy="427037"/>
          </a:xfrm>
          <a:prstGeom prst="rect">
            <a:avLst/>
          </a:prstGeom>
          <a:noFill/>
          <a:ln>
            <a:noFill/>
          </a:ln>
        </p:spPr>
      </p:pic>
      <p:pic>
        <p:nvPicPr>
          <p:cNvPr id="127" name="Google Shape;127;p8" descr="C:\Documents and Settings\Administrator\Desktop\DMS Content (1)\DMS Content\DMS Content\DMS Content\tick.png"/>
          <p:cNvPicPr preferRelativeResize="0"/>
          <p:nvPr/>
        </p:nvPicPr>
        <p:blipFill>
          <a:blip r:embed="rId3">
            <a:alphaModFix/>
          </a:blip>
          <a:stretch>
            <a:fillRect/>
          </a:stretch>
        </p:blipFill>
        <p:spPr>
          <a:xfrm>
            <a:off x="7315200" y="4724400"/>
            <a:ext cx="609600" cy="427037"/>
          </a:xfrm>
          <a:prstGeom prst="rect">
            <a:avLst/>
          </a:prstGeom>
          <a:noFill/>
          <a:ln>
            <a:noFill/>
          </a:ln>
        </p:spPr>
      </p:pic>
      <p:pic>
        <p:nvPicPr>
          <p:cNvPr id="128" name="Google Shape;128;p8" descr="C:\Documents and Settings\Administrator\Desktop\DMS Content (1)\DMS Content\DMS Content\DMS Content\tick.png"/>
          <p:cNvPicPr preferRelativeResize="0"/>
          <p:nvPr/>
        </p:nvPicPr>
        <p:blipFill>
          <a:blip r:embed="rId3">
            <a:alphaModFix/>
          </a:blip>
          <a:stretch>
            <a:fillRect/>
          </a:stretch>
        </p:blipFill>
        <p:spPr>
          <a:xfrm>
            <a:off x="3581400" y="5486400"/>
            <a:ext cx="609600" cy="427037"/>
          </a:xfrm>
          <a:prstGeom prst="rect">
            <a:avLst/>
          </a:prstGeom>
          <a:noFill/>
          <a:ln>
            <a:noFill/>
          </a:ln>
        </p:spPr>
      </p:pic>
      <p:sp>
        <p:nvSpPr>
          <p:cNvPr id="129" name="Google Shape;129;p8"/>
          <p:cNvSpPr txBox="1"/>
          <p:nvPr/>
        </p:nvSpPr>
        <p:spPr>
          <a:xfrm>
            <a:off x="7848600" y="2590800"/>
            <a:ext cx="381000" cy="3810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1800" b="1" i="0" u="none" strike="noStrike" cap="none">
                <a:solidFill>
                  <a:schemeClr val="dk1"/>
                </a:solidFill>
                <a:latin typeface="Times New Roman"/>
                <a:ea typeface="Times New Roman"/>
                <a:cs typeface="Times New Roman"/>
                <a:sym typeface="Times New Roman"/>
              </a:rPr>
              <a:t>T</a:t>
            </a:r>
            <a:endParaRPr/>
          </a:p>
        </p:txBody>
      </p:sp>
      <p:sp>
        <p:nvSpPr>
          <p:cNvPr id="130" name="Google Shape;130;p8"/>
          <p:cNvSpPr txBox="1"/>
          <p:nvPr/>
        </p:nvSpPr>
        <p:spPr>
          <a:xfrm>
            <a:off x="2667000" y="2971800"/>
            <a:ext cx="381000" cy="3810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1800" b="1">
                <a:solidFill>
                  <a:schemeClr val="dk1"/>
                </a:solidFill>
                <a:latin typeface="Times New Roman"/>
                <a:ea typeface="Times New Roman"/>
                <a:cs typeface="Times New Roman"/>
                <a:sym typeface="Times New Roman"/>
              </a:rPr>
              <a:t>F</a:t>
            </a:r>
            <a:endParaRPr/>
          </a:p>
        </p:txBody>
      </p:sp>
      <p:sp>
        <p:nvSpPr>
          <p:cNvPr id="131" name="Google Shape;131;p8"/>
          <p:cNvSpPr txBox="1"/>
          <p:nvPr/>
        </p:nvSpPr>
        <p:spPr>
          <a:xfrm>
            <a:off x="5867400" y="4343400"/>
            <a:ext cx="381000" cy="3810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1800" b="1">
                <a:solidFill>
                  <a:schemeClr val="dk1"/>
                </a:solidFill>
                <a:latin typeface="Times New Roman"/>
                <a:ea typeface="Times New Roman"/>
                <a:cs typeface="Times New Roman"/>
                <a:sym typeface="Times New Roman"/>
              </a:rPr>
              <a:t>F</a:t>
            </a:r>
            <a:endParaRPr/>
          </a:p>
        </p:txBody>
      </p:sp>
      <p:sp>
        <p:nvSpPr>
          <p:cNvPr id="132" name="Google Shape;132;p8"/>
          <p:cNvSpPr txBox="1"/>
          <p:nvPr/>
        </p:nvSpPr>
        <p:spPr>
          <a:xfrm>
            <a:off x="8001000" y="4800600"/>
            <a:ext cx="381000" cy="3810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1800" b="1">
                <a:solidFill>
                  <a:schemeClr val="dk1"/>
                </a:solidFill>
                <a:latin typeface="Times New Roman"/>
                <a:ea typeface="Times New Roman"/>
                <a:cs typeface="Times New Roman"/>
                <a:sym typeface="Times New Roman"/>
              </a:rPr>
              <a:t>T</a:t>
            </a:r>
            <a:endParaRPr/>
          </a:p>
        </p:txBody>
      </p:sp>
      <p:sp>
        <p:nvSpPr>
          <p:cNvPr id="133" name="Google Shape;133;p8"/>
          <p:cNvSpPr txBox="1"/>
          <p:nvPr/>
        </p:nvSpPr>
        <p:spPr>
          <a:xfrm>
            <a:off x="4343400" y="5562600"/>
            <a:ext cx="381000" cy="3810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1800" b="1">
                <a:solidFill>
                  <a:schemeClr val="dk1"/>
                </a:solidFill>
                <a:latin typeface="Times New Roman"/>
                <a:ea typeface="Times New Roman"/>
                <a:cs typeface="Times New Roman"/>
                <a:sym typeface="Times New Roman"/>
              </a:rPr>
              <a:t>T</a:t>
            </a: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500"/>
                                        <p:tgtEl>
                                          <p:spTgt spid="126"/>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500"/>
                                        <p:tgtEl>
                                          <p:spTgt spid="127"/>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fade">
                                      <p:cBhvr>
                                        <p:cTn id="27" dur="500"/>
                                        <p:tgtEl>
                                          <p:spTgt spid="128"/>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fade">
                                      <p:cBhvr>
                                        <p:cTn id="32" dur="500"/>
                                        <p:tgtEl>
                                          <p:spTgt spid="129"/>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nodeType="click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fade">
                                      <p:cBhvr>
                                        <p:cTn id="37" dur="500"/>
                                        <p:tgtEl>
                                          <p:spTgt spid="130"/>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nodeType="click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fade">
                                      <p:cBhvr>
                                        <p:cTn id="42" dur="500"/>
                                        <p:tgtEl>
                                          <p:spTgt spid="131"/>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dur="500" fill="hold" nodeType="click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fade">
                                      <p:cBhvr>
                                        <p:cTn id="47" dur="500"/>
                                        <p:tgtEl>
                                          <p:spTgt spid="132"/>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10" presetClass="entr" presetSubtype="0" dur="500" fill="hold" nodeType="clickEffect">
                                  <p:stCondLst>
                                    <p:cond delay="0"/>
                                  </p:stCondLst>
                                  <p:childTnLst>
                                    <p:set>
                                      <p:cBhvr>
                                        <p:cTn id="51" dur="1" fill="hold">
                                          <p:stCondLst>
                                            <p:cond delay="0"/>
                                          </p:stCondLst>
                                        </p:cTn>
                                        <p:tgtEl>
                                          <p:spTgt spid="133"/>
                                        </p:tgtEl>
                                        <p:attrNameLst>
                                          <p:attrName>style.visibility</p:attrName>
                                        </p:attrNameLst>
                                      </p:cBhvr>
                                      <p:to>
                                        <p:strVal val="visible"/>
                                      </p:to>
                                    </p:set>
                                    <p:animEffect transition="in" filter="fade">
                                      <p:cBhvr>
                                        <p:cTn id="5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601" name="Shape 601"/>
        <p:cNvGrpSpPr/>
        <p:nvPr/>
      </p:nvGrpSpPr>
      <p:grpSpPr>
        <a:xfrm>
          <a:off x="0" y="0"/>
          <a:ext cx="0" cy="0"/>
        </a:xfrm>
      </p:grpSpPr>
      <p:sp>
        <p:nvSpPr>
          <p:cNvPr id="602" name="Google Shape;602;p80"/>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Translation into English</a:t>
            </a:r>
            <a:endParaRPr/>
          </a:p>
        </p:txBody>
      </p:sp>
      <p:sp>
        <p:nvSpPr>
          <p:cNvPr id="603" name="Google Shape;603;p80"/>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Translate the statement ∀x(C(x) ∨ ∃y(C(y) ∧ F(x, y))) into English, where C(x) is “x has a 32GB pen drive,” F(x, y) is “x and y are friends,” and the domain for both x and y consists of all students in your school.</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Solution:</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For every student x in your school, x has a 32GB pendrive or there is a student y such that y has a 32GB pendrive and x and y are friends.</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In other words, every student in your school has a 32GB pendrive or has a friend who has a 32GB pendrive.</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607" name="Shape 607"/>
        <p:cNvGrpSpPr/>
        <p:nvPr/>
      </p:nvGrpSpPr>
      <p:grpSpPr>
        <a:xfrm>
          <a:off x="0" y="0"/>
          <a:ext cx="0" cy="0"/>
        </a:xfrm>
      </p:grpSpPr>
      <p:sp>
        <p:nvSpPr>
          <p:cNvPr id="608" name="Google Shape;608;p81"/>
          <p:cNvSpPr txBox="1"/>
          <p:nvPr>
            <p:ph type="title"/>
          </p:nvPr>
        </p:nvSpPr>
        <p:spPr>
          <a:xfrm>
            <a:off x="457200" y="8382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Translating English Statements to logical Expressions</a:t>
            </a:r>
            <a:endParaRPr/>
          </a:p>
        </p:txBody>
      </p:sp>
      <p:sp>
        <p:nvSpPr>
          <p:cNvPr id="609" name="Google Shape;609;p81"/>
          <p:cNvSpPr txBox="1"/>
          <p:nvPr>
            <p:ph type="body" idx="1"/>
          </p:nvPr>
        </p:nvSpPr>
        <p:spPr>
          <a:xfrm>
            <a:off x="457200" y="1752600"/>
            <a:ext cx="8229600" cy="4800600"/>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Express the statement “If a person is female and is a parent, then this person is someone’s mother” as a logical expression involving predicates, quantifiers with a domain consisting of all people, and logical connectives.</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Solution:</a:t>
            </a:r>
            <a:endParaRPr/>
          </a:p>
          <a:p>
            <a:pPr marL="342900" lvl="0" indent="-342900" algn="l" rtl="0">
              <a:spcBef>
                <a:spcPts val="440"/>
              </a:spcBef>
              <a:spcAft>
                <a:spcPct val="0"/>
              </a:spcAft>
              <a:buClr>
                <a:schemeClr val="dk1"/>
              </a:buClr>
              <a:buSzPts val="2200"/>
              <a:buFont typeface="Times New Roman"/>
              <a:buChar char="•"/>
            </a:pPr>
            <a:r>
              <a:rPr lang="en-US" sz="2200">
                <a:latin typeface="Times New Roman"/>
                <a:ea typeface="Times New Roman"/>
                <a:cs typeface="Times New Roman"/>
                <a:sym typeface="Times New Roman"/>
              </a:rPr>
              <a:t>Rewrite: “For every person </a:t>
            </a:r>
            <a:r>
              <a:rPr lang="en-US" sz="2200" i="1">
                <a:latin typeface="Times New Roman"/>
                <a:ea typeface="Times New Roman"/>
                <a:cs typeface="Times New Roman"/>
                <a:sym typeface="Times New Roman"/>
              </a:rPr>
              <a:t>x, if person x is female and person x is a parent, </a:t>
            </a:r>
            <a:r>
              <a:rPr lang="en-US" sz="2200">
                <a:latin typeface="Times New Roman"/>
                <a:ea typeface="Times New Roman"/>
                <a:cs typeface="Times New Roman"/>
                <a:sym typeface="Times New Roman"/>
              </a:rPr>
              <a:t>then there exists a person </a:t>
            </a:r>
            <a:r>
              <a:rPr lang="en-US" sz="2200" i="1">
                <a:latin typeface="Times New Roman"/>
                <a:ea typeface="Times New Roman"/>
                <a:cs typeface="Times New Roman"/>
                <a:sym typeface="Times New Roman"/>
              </a:rPr>
              <a:t>y such that person x is the mother of person y.”</a:t>
            </a:r>
            <a:endParaRPr/>
          </a:p>
          <a:p>
            <a:pPr marL="342900" lvl="0" indent="-342900" algn="l" rtl="0">
              <a:spcBef>
                <a:spcPts val="440"/>
              </a:spcBef>
              <a:spcAft>
                <a:spcPct val="0"/>
              </a:spcAft>
              <a:buClr>
                <a:schemeClr val="dk1"/>
              </a:buClr>
              <a:buSzPts val="2200"/>
              <a:buFont typeface="Times New Roman"/>
              <a:buChar char="•"/>
            </a:pPr>
            <a:r>
              <a:rPr lang="en-US" sz="2200" i="1">
                <a:latin typeface="Times New Roman"/>
                <a:ea typeface="Times New Roman"/>
                <a:cs typeface="Times New Roman"/>
                <a:sym typeface="Times New Roman"/>
              </a:rPr>
              <a:t>Predicates: F(x):“x is female,” P(x):“x is a parent,” and M(x, y):“x is the mother of y.”</a:t>
            </a:r>
            <a:endParaRPr/>
          </a:p>
          <a:p>
            <a:pPr marL="342900" lvl="0" indent="-342900" algn="l" rtl="0">
              <a:spcBef>
                <a:spcPts val="440"/>
              </a:spcBef>
              <a:spcAft>
                <a:spcPct val="0"/>
              </a:spcAft>
              <a:buClr>
                <a:schemeClr val="dk1"/>
              </a:buClr>
              <a:buSzPts val="2200"/>
              <a:buFont typeface="Times New Roman"/>
              <a:buChar char="•"/>
            </a:pPr>
            <a:r>
              <a:rPr lang="en-US" sz="2200" i="1">
                <a:latin typeface="Times New Roman"/>
                <a:ea typeface="Times New Roman"/>
                <a:cs typeface="Times New Roman"/>
                <a:sym typeface="Times New Roman"/>
              </a:rPr>
              <a:t>Expression: </a:t>
            </a:r>
            <a:r>
              <a:rPr lang="en-US" sz="2200">
                <a:latin typeface="Times New Roman"/>
                <a:ea typeface="Times New Roman"/>
                <a:cs typeface="Times New Roman"/>
                <a:sym typeface="Times New Roman"/>
              </a:rPr>
              <a:t>∀</a:t>
            </a:r>
            <a:r>
              <a:rPr lang="en-US" sz="2200" i="1">
                <a:latin typeface="Times New Roman"/>
                <a:ea typeface="Times New Roman"/>
                <a:cs typeface="Times New Roman"/>
                <a:sym typeface="Times New Roman"/>
              </a:rPr>
              <a:t>x((F (x) ∧ P(x)) → ∃yM(x, y))</a:t>
            </a:r>
            <a:endParaRPr/>
          </a:p>
          <a:p>
            <a:pPr marL="342900" lvl="0" indent="-342900" algn="just" rtl="0">
              <a:spcBef>
                <a:spcPts val="480"/>
              </a:spcBef>
              <a:spcAft>
                <a:spcPct val="0"/>
              </a:spcAft>
              <a:buClr>
                <a:schemeClr val="dk1"/>
              </a:buClr>
              <a:buSzPts val="2400"/>
              <a:buFont typeface="Arial"/>
              <a:buNone/>
            </a:pPr>
            <a:r>
              <a:rPr lang="en-US" sz="2400">
                <a:latin typeface="Arial"/>
                <a:ea typeface="Arial"/>
                <a:cs typeface="Arial"/>
                <a:sym typeface="Arial"/>
              </a:rPr>
              <a:t>			</a:t>
            </a:r>
            <a:r>
              <a:rPr lang="en-US" sz="2200">
                <a:latin typeface="Times New Roman"/>
                <a:ea typeface="Times New Roman"/>
                <a:cs typeface="Times New Roman"/>
                <a:sym typeface="Times New Roman"/>
              </a:rPr>
              <a:t>i.e. ∀</a:t>
            </a:r>
            <a:r>
              <a:rPr lang="en-US" sz="2200" i="1">
                <a:latin typeface="Times New Roman"/>
                <a:ea typeface="Times New Roman"/>
                <a:cs typeface="Times New Roman"/>
                <a:sym typeface="Times New Roman"/>
              </a:rPr>
              <a:t>x∃y((F (x) ∧ P(x)) → M(x, y))</a:t>
            </a:r>
            <a:endParaRPr sz="2200" i="1">
              <a:latin typeface="Times New Roman"/>
              <a:ea typeface="Times New Roman"/>
              <a:cs typeface="Times New Roman"/>
              <a:sym typeface="Times New Roman"/>
            </a:endParaRPr>
          </a:p>
          <a:p>
            <a:pPr marL="2057400" lvl="4" indent="-165100" algn="l" rtl="0">
              <a:spcBef>
                <a:spcPts val="200"/>
              </a:spcBef>
              <a:spcAft>
                <a:spcPct val="0"/>
              </a:spcAft>
              <a:buClr>
                <a:schemeClr val="dk1"/>
              </a:buClr>
              <a:buSzPts val="1000"/>
              <a:buFont typeface="Arial"/>
              <a:buNone/>
            </a:pPr>
            <a:endParaRPr sz="1000">
              <a:latin typeface="Times New Roman"/>
              <a:ea typeface="Times New Roman"/>
              <a:cs typeface="Times New Roman"/>
              <a:sym typeface="Times New Roman"/>
            </a:endParaRP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613" name="Shape 613"/>
        <p:cNvGrpSpPr/>
        <p:nvPr/>
      </p:nvGrpSpPr>
      <p:grpSpPr>
        <a:xfrm>
          <a:off x="0" y="0"/>
          <a:ext cx="0" cy="0"/>
        </a:xfrm>
      </p:grpSpPr>
      <p:sp>
        <p:nvSpPr>
          <p:cNvPr id="614" name="Google Shape;614;p82"/>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Negation of Nested Quantifiers</a:t>
            </a:r>
            <a:endParaRPr/>
          </a:p>
        </p:txBody>
      </p:sp>
      <p:sp>
        <p:nvSpPr>
          <p:cNvPr id="615" name="Google Shape;615;p8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Express the negation of the statement ∀x∃y(x+y = 1) so that no negation precedes a quantifier.</a:t>
            </a:r>
            <a:endParaRPr/>
          </a:p>
          <a:p>
            <a:pPr marL="342900" lvl="0" indent="-3429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Solution: Applying De Morgan’s law of Quantifiers,</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 ∀x∃y(x+y = 1) ≡ ∃x ¬ ∃y(x+y = 1) </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 ∃x ∀y ¬(x+y = 1) </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 			        ≡ ∃x ∀y (x+y ≠ 1) </a:t>
            </a:r>
            <a:endParaRPr/>
          </a:p>
          <a:p>
            <a:pPr marL="342900" lvl="0" indent="-3429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619" name="Shape 619"/>
        <p:cNvGrpSpPr/>
        <p:nvPr/>
      </p:nvGrpSpPr>
      <p:grpSpPr>
        <a:xfrm>
          <a:off x="0" y="0"/>
          <a:ext cx="0" cy="0"/>
        </a:xfrm>
      </p:grpSpPr>
      <p:sp>
        <p:nvSpPr>
          <p:cNvPr id="620" name="Google Shape;620;p83"/>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621" name="Google Shape;621;p8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ct val="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1. Translate these statements into English, where the domain for each variable consists of all real numbers.</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x∃y(x &lt; y)</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x∀y(((x ≥ 0) ∧ (y ≥ 0)) → (xy ≥ 0))</a:t>
            </a:r>
            <a:endParaRPr/>
          </a:p>
          <a:p>
            <a:pPr marL="342900" lvl="0" indent="-342900" algn="l"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x∀y∃z(xy = z)</a:t>
            </a:r>
            <a:endParaRPr sz="2400" i="1">
              <a:latin typeface="Times New Roman"/>
              <a:ea typeface="Times New Roman"/>
              <a:cs typeface="Times New Roman"/>
              <a:sym typeface="Times New Roman"/>
            </a:endParaRPr>
          </a:p>
          <a:p>
            <a:pPr marL="342900" lvl="0" indent="-342900" algn="l" rtl="0">
              <a:spcBef>
                <a:spcPts val="480"/>
              </a:spcBef>
              <a:spcAft>
                <a:spcPct val="0"/>
              </a:spcAft>
              <a:buClr>
                <a:schemeClr val="dk1"/>
              </a:buClr>
              <a:buSzPts val="2400"/>
              <a:buFont typeface="Times New Roman"/>
              <a:buNone/>
            </a:pPr>
            <a:r>
              <a:rPr lang="en-US" sz="2400" i="1">
                <a:latin typeface="Times New Roman"/>
                <a:ea typeface="Times New Roman"/>
                <a:cs typeface="Times New Roman"/>
                <a:sym typeface="Times New Roman"/>
              </a:rPr>
              <a:t>2. </a:t>
            </a:r>
            <a:r>
              <a:rPr lang="en-US" sz="2400">
                <a:latin typeface="Times New Roman"/>
                <a:ea typeface="Times New Roman"/>
                <a:cs typeface="Times New Roman"/>
                <a:sym typeface="Times New Roman"/>
              </a:rPr>
              <a:t>Let </a:t>
            </a:r>
            <a:r>
              <a:rPr lang="en-US" sz="2400" i="1">
                <a:latin typeface="Arial"/>
                <a:ea typeface="Arial"/>
                <a:cs typeface="Arial"/>
                <a:sym typeface="Arial"/>
              </a:rPr>
              <a:t>W(x, y) </a:t>
            </a:r>
            <a:r>
              <a:rPr lang="en-US" sz="2400" i="1">
                <a:latin typeface="Times New Roman"/>
                <a:ea typeface="Times New Roman"/>
                <a:cs typeface="Times New Roman"/>
                <a:sym typeface="Times New Roman"/>
              </a:rPr>
              <a:t>mean that student </a:t>
            </a:r>
            <a:r>
              <a:rPr lang="en-US" sz="2400" i="1">
                <a:latin typeface="Arial"/>
                <a:ea typeface="Arial"/>
                <a:cs typeface="Arial"/>
                <a:sym typeface="Arial"/>
              </a:rPr>
              <a:t>x </a:t>
            </a:r>
            <a:r>
              <a:rPr lang="en-US" sz="2400" i="1">
                <a:latin typeface="Times New Roman"/>
                <a:ea typeface="Times New Roman"/>
                <a:cs typeface="Times New Roman"/>
                <a:sym typeface="Times New Roman"/>
              </a:rPr>
              <a:t>has visited website </a:t>
            </a:r>
            <a:r>
              <a:rPr lang="en-US" sz="2400" i="1">
                <a:latin typeface="Arial"/>
                <a:ea typeface="Arial"/>
                <a:cs typeface="Arial"/>
                <a:sym typeface="Arial"/>
              </a:rPr>
              <a:t>y</a:t>
            </a:r>
            <a:r>
              <a:rPr lang="en-US" sz="2400"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where the domain for </a:t>
            </a:r>
            <a:r>
              <a:rPr lang="en-US" sz="2400" i="1">
                <a:latin typeface="Arial"/>
                <a:ea typeface="Arial"/>
                <a:cs typeface="Arial"/>
                <a:sym typeface="Arial"/>
              </a:rPr>
              <a:t>x </a:t>
            </a:r>
            <a:r>
              <a:rPr lang="en-US" sz="2400" i="1">
                <a:latin typeface="Times New Roman"/>
                <a:ea typeface="Times New Roman"/>
                <a:cs typeface="Times New Roman"/>
                <a:sym typeface="Times New Roman"/>
              </a:rPr>
              <a:t>consists of all students in your </a:t>
            </a:r>
            <a:r>
              <a:rPr lang="en-US" sz="2400">
                <a:latin typeface="Times New Roman"/>
                <a:ea typeface="Times New Roman"/>
                <a:cs typeface="Times New Roman"/>
                <a:sym typeface="Times New Roman"/>
              </a:rPr>
              <a:t>school and the domain for </a:t>
            </a:r>
            <a:r>
              <a:rPr lang="en-US" sz="2400" i="1">
                <a:latin typeface="Arial"/>
                <a:ea typeface="Arial"/>
                <a:cs typeface="Arial"/>
                <a:sym typeface="Arial"/>
              </a:rPr>
              <a:t>y </a:t>
            </a:r>
            <a:r>
              <a:rPr lang="en-US" sz="2400" i="1">
                <a:latin typeface="Times New Roman"/>
                <a:ea typeface="Times New Roman"/>
                <a:cs typeface="Times New Roman"/>
                <a:sym typeface="Times New Roman"/>
              </a:rPr>
              <a:t>consists of all websites. Express </a:t>
            </a:r>
            <a:r>
              <a:rPr lang="en-US" sz="2400">
                <a:latin typeface="Times New Roman"/>
                <a:ea typeface="Times New Roman"/>
                <a:cs typeface="Times New Roman"/>
                <a:sym typeface="Times New Roman"/>
              </a:rPr>
              <a:t>each of these statements by a simple English sentence.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yW(José Orez, y)</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xW(x, www.imdb.org)</a:t>
            </a:r>
            <a:endParaRPr/>
          </a:p>
          <a:p>
            <a:pPr marL="342900" lvl="0" indent="-190500" algn="l"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625" name="Shape 625"/>
        <p:cNvGrpSpPr/>
        <p:nvPr/>
      </p:nvGrpSpPr>
      <p:grpSpPr>
        <a:xfrm>
          <a:off x="0" y="0"/>
          <a:ext cx="0" cy="0"/>
        </a:xfrm>
      </p:grpSpPr>
      <p:sp>
        <p:nvSpPr>
          <p:cNvPr id="626" name="Google Shape;626;p84"/>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627" name="Google Shape;627;p8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3. Let </a:t>
            </a:r>
            <a:r>
              <a:rPr lang="en-US" sz="2400" i="1">
                <a:latin typeface="Times New Roman"/>
                <a:ea typeface="Times New Roman"/>
                <a:cs typeface="Times New Roman"/>
                <a:sym typeface="Times New Roman"/>
              </a:rPr>
              <a:t>Q(x, y) be the statement “student x has been a contestant </a:t>
            </a:r>
            <a:r>
              <a:rPr lang="en-US" sz="2400">
                <a:latin typeface="Times New Roman"/>
                <a:ea typeface="Times New Roman"/>
                <a:cs typeface="Times New Roman"/>
                <a:sym typeface="Times New Roman"/>
              </a:rPr>
              <a:t>on quiz show </a:t>
            </a:r>
            <a:r>
              <a:rPr lang="en-US" sz="2400" i="1">
                <a:latin typeface="Times New Roman"/>
                <a:ea typeface="Times New Roman"/>
                <a:cs typeface="Times New Roman"/>
                <a:sym typeface="Times New Roman"/>
              </a:rPr>
              <a:t>y.” Express each of these sentences </a:t>
            </a:r>
            <a:r>
              <a:rPr lang="en-US" sz="2400">
                <a:latin typeface="Times New Roman"/>
                <a:ea typeface="Times New Roman"/>
                <a:cs typeface="Times New Roman"/>
                <a:sym typeface="Times New Roman"/>
              </a:rPr>
              <a:t>in terms of </a:t>
            </a:r>
            <a:r>
              <a:rPr lang="en-US" sz="2400" i="1">
                <a:latin typeface="Times New Roman"/>
                <a:ea typeface="Times New Roman"/>
                <a:cs typeface="Times New Roman"/>
                <a:sym typeface="Times New Roman"/>
              </a:rPr>
              <a:t>Q(x, y), quantifiers, and logical connectives, </a:t>
            </a:r>
            <a:r>
              <a:rPr lang="en-US" sz="2400">
                <a:latin typeface="Times New Roman"/>
                <a:ea typeface="Times New Roman"/>
                <a:cs typeface="Times New Roman"/>
                <a:sym typeface="Times New Roman"/>
              </a:rPr>
              <a:t>where the domain for </a:t>
            </a:r>
            <a:r>
              <a:rPr lang="en-US" sz="2400" i="1">
                <a:latin typeface="Times New Roman"/>
                <a:ea typeface="Times New Roman"/>
                <a:cs typeface="Times New Roman"/>
                <a:sym typeface="Times New Roman"/>
              </a:rPr>
              <a:t>x consists of all students at your </a:t>
            </a:r>
            <a:r>
              <a:rPr lang="en-US" sz="2400">
                <a:latin typeface="Times New Roman"/>
                <a:ea typeface="Times New Roman"/>
                <a:cs typeface="Times New Roman"/>
                <a:sym typeface="Times New Roman"/>
              </a:rPr>
              <a:t>school and for </a:t>
            </a:r>
            <a:r>
              <a:rPr lang="en-US" sz="2400" i="1">
                <a:latin typeface="Times New Roman"/>
                <a:ea typeface="Times New Roman"/>
                <a:cs typeface="Times New Roman"/>
                <a:sym typeface="Times New Roman"/>
              </a:rPr>
              <a:t>y consists of all quiz shows on television.</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There is a student at your school who has been a contestant on a television quiz show.</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No student at your school has ever been a contestant on a television quiz show.</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631" name="Shape 631"/>
        <p:cNvGrpSpPr/>
        <p:nvPr/>
      </p:nvGrpSpPr>
      <p:grpSpPr>
        <a:xfrm>
          <a:off x="0" y="0"/>
          <a:ext cx="0" cy="0"/>
        </a:xfrm>
      </p:grpSpPr>
      <p:sp>
        <p:nvSpPr>
          <p:cNvPr id="632" name="Google Shape;632;p85"/>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Activity</a:t>
            </a:r>
            <a:endParaRPr/>
          </a:p>
        </p:txBody>
      </p:sp>
      <p:sp>
        <p:nvSpPr>
          <p:cNvPr id="633" name="Google Shape;633;p8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4. Express each of these mathematical statements using predicates, quantifiers, logical connectives, and mathematical operators.</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product of two negative real numbers is positive.</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The difference of a real number and itself is zero.</a:t>
            </a:r>
            <a:endParaRPr/>
          </a:p>
          <a:p>
            <a:pPr marL="342900" lvl="0" indent="-342900" algn="just" rtl="0">
              <a:spcBef>
                <a:spcPts val="480"/>
              </a:spcBef>
              <a:spcAft>
                <a:spcPct val="0"/>
              </a:spcAft>
              <a:buClr>
                <a:schemeClr val="dk1"/>
              </a:buClr>
              <a:buSzPts val="2400"/>
              <a:buFont typeface="Times New Roman"/>
              <a:buNone/>
            </a:pPr>
            <a:r>
              <a:rPr lang="en-US" sz="2400">
                <a:latin typeface="Times New Roman"/>
                <a:ea typeface="Times New Roman"/>
                <a:cs typeface="Times New Roman"/>
                <a:sym typeface="Times New Roman"/>
              </a:rPr>
              <a:t>5. Express the negations of each of these statements so that all negation symbols immediately precede predicates.</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z∀y∀xT (x, y, z)</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x∃yP(x, y) ∧ ∀x∀yQ(x, y)</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x∃y(Q(x, y) ↔ Q(y, x))</a:t>
            </a:r>
            <a:endParaRPr/>
          </a:p>
          <a:p>
            <a:pPr marL="342900" lvl="0" indent="-342900" algn="just" rtl="0">
              <a:spcBef>
                <a:spcPts val="48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y∃x∃z(T (x, y, z) ∨ Q(x, y))</a:t>
            </a:r>
            <a:endParaRPr sz="2400">
              <a:latin typeface="Times New Roman"/>
              <a:ea typeface="Times New Roman"/>
              <a:cs typeface="Times New Roman"/>
              <a:sym typeface="Times New Roman"/>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3"/>
          <p:cNvSpPr>
            <a:spLocks noGrp="1"/>
          </p:cNvSpPr>
          <p:nvPr>
            <p:ph type="ctrTitle"/>
          </p:nvPr>
        </p:nvSpPr>
        <p:spPr>
          <a:solidFill>
            <a:schemeClr val="accent1">
              <a:lumMod val="90000"/>
            </a:schemeClr>
          </a:solidFill>
          <a:ln>
            <a:solidFill>
              <a:schemeClr val="accent6">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a:t>Logics and Proofs</a:t>
            </a:r>
          </a:p>
        </p:txBody>
      </p:sp>
      <p:sp>
        <p:nvSpPr>
          <p:cNvPr id="5" name="Subtitle 4"/>
          <p:cNvSpPr>
            <a:spLocks noGrp="1"/>
          </p:cNvSpPr>
          <p:nvPr>
            <p:ph type="subTitle" idx="1"/>
          </p:nvPr>
        </p:nvSpPr>
        <p:spPr/>
        <p:txBody>
          <a:bodyPr/>
          <a:lstStyle/>
          <a:p>
            <a:r>
              <a:rPr lang="en-IN"/>
              <a:t> </a:t>
            </a:r>
          </a:p>
          <a:p>
            <a:r>
              <a:rPr lang="en-IN" sz="2400"/>
              <a:t>2022-23</a:t>
            </a:r>
            <a:endParaRPr lang="en-US" sz="2400"/>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Topic Outcomes</a:t>
            </a:r>
          </a:p>
        </p:txBody>
      </p:sp>
      <p:sp>
        <p:nvSpPr>
          <p:cNvPr id="3" name="Content Placeholder 2"/>
          <p:cNvSpPr>
            <a:spLocks noGrp="1"/>
          </p:cNvSpPr>
          <p:nvPr>
            <p:ph idx="1"/>
          </p:nvPr>
        </p:nvSpPr>
        <p:spPr>
          <a:xfrm>
            <a:off x="457200" y="1828800"/>
            <a:ext cx="8229600" cy="4297363"/>
          </a:xfrm>
        </p:spPr>
        <p:txBody>
          <a:bodyPr/>
          <a:lstStyle/>
          <a:p>
            <a:pPr marL="236538" indent="-236538" algn="just"/>
            <a:r>
              <a:rPr lang="en-IN" sz="2400">
                <a:latin typeface="Times New Roman" pitchFamily="18" charset="0"/>
                <a:cs typeface="Times New Roman" pitchFamily="18" charset="0"/>
              </a:rPr>
              <a:t>Explain the logic and inference rules. </a:t>
            </a:r>
            <a:endParaRPr lang="en-US" sz="2400">
              <a:latin typeface="Times New Roman" pitchFamily="18" charset="0"/>
              <a:cs typeface="Times New Roman" pitchFamily="18" charset="0"/>
            </a:endParaRPr>
          </a:p>
          <a:p>
            <a:pPr marL="236538" indent="-236538" algn="just"/>
            <a:r>
              <a:rPr lang="en-IN" sz="2400">
                <a:latin typeface="Times New Roman" pitchFamily="18" charset="0"/>
                <a:cs typeface="Times New Roman" pitchFamily="18" charset="0"/>
              </a:rPr>
              <a:t>Construct the proposition or predicate logic using the appropriate quantifiers for the given statements. </a:t>
            </a:r>
            <a:endParaRPr lang="en-US" sz="2400">
              <a:latin typeface="Times New Roman" pitchFamily="18" charset="0"/>
              <a:cs typeface="Times New Roman" pitchFamily="18" charset="0"/>
            </a:endParaRPr>
          </a:p>
          <a:p>
            <a:pPr marL="236538" indent="-236538" algn="just"/>
            <a:r>
              <a:rPr lang="en-IN" sz="2400">
                <a:latin typeface="Times New Roman" pitchFamily="18" charset="0"/>
                <a:cs typeface="Times New Roman" pitchFamily="18" charset="0"/>
              </a:rPr>
              <a:t>Apply the rules of inference and appropriate proof technique to infer the truth value. </a:t>
            </a:r>
            <a:endParaRPr lang="en-US" sz="2400">
              <a:latin typeface="Times New Roman" pitchFamily="18" charset="0"/>
              <a:cs typeface="Times New Roman" pitchFamily="18" charset="0"/>
            </a:endParaRPr>
          </a:p>
          <a:p>
            <a:pPr marL="236538" indent="-236538" algn="just"/>
            <a:r>
              <a:rPr lang="en-IN" sz="2400">
                <a:latin typeface="Times New Roman" pitchFamily="18" charset="0"/>
                <a:cs typeface="Times New Roman" pitchFamily="18" charset="0"/>
              </a:rPr>
              <a:t>Apply the appropriate proof technique to show that given statements are equivalent. </a:t>
            </a:r>
            <a:endParaRPr lang="en-US" sz="2400">
              <a:latin typeface="Times New Roman" pitchFamily="18" charset="0"/>
              <a:cs typeface="Times New Roman" pitchFamily="18" charset="0"/>
            </a:endParaRPr>
          </a:p>
          <a:p>
            <a:pPr algn="just">
              <a:buFont typeface="Wingdings" pitchFamily="2" charset="2"/>
              <a:buChar char="§"/>
            </a:pPr>
            <a:endParaRPr lang="en-US" sz="2400">
              <a:latin typeface="Times New Roman" pitchFamily="18" charset="0"/>
              <a:cs typeface="Times New Roman" pitchFamily="18" charset="0"/>
            </a:endParaRPr>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a:xfrm>
            <a:off x="457200" y="1600200"/>
            <a:ext cx="8229600" cy="4800600"/>
          </a:xfrm>
        </p:spPr>
        <p:txBody>
          <a:bodyPr/>
          <a:lstStyle/>
          <a:p>
            <a:pPr marL="457200" marR="0" indent="-457200" algn="just">
              <a:lnSpc>
                <a:spcPct val="115000"/>
              </a:lnSpc>
              <a:spcBef>
                <a:spcPct val="0"/>
              </a:spcBef>
              <a:spcAft>
                <a:spcPct val="0"/>
              </a:spcAft>
              <a:buFont typeface="+mj-lt"/>
              <a:buAutoNum type="arabicPeriod"/>
            </a:pPr>
            <a:r>
              <a:rPr lang="en-IN" sz="2400">
                <a:latin typeface="Times New Roman" pitchFamily="18" charset="0"/>
                <a:ea typeface="Arial"/>
                <a:cs typeface="Times New Roman" pitchFamily="18" charset="0"/>
              </a:rPr>
              <a:t>Inference rules</a:t>
            </a:r>
          </a:p>
          <a:p>
            <a:pPr marL="457200" marR="0" indent="-457200" algn="just">
              <a:lnSpc>
                <a:spcPct val="115000"/>
              </a:lnSpc>
              <a:spcBef>
                <a:spcPct val="0"/>
              </a:spcBef>
              <a:spcAft>
                <a:spcPct val="0"/>
              </a:spcAft>
              <a:buFont typeface="+mj-lt"/>
              <a:buAutoNum type="arabicPeriod"/>
            </a:pPr>
            <a:r>
              <a:rPr lang="en-IN" sz="2400">
                <a:latin typeface="Times New Roman" pitchFamily="18" charset="0"/>
                <a:ea typeface="Arial"/>
                <a:cs typeface="Times New Roman" pitchFamily="18" charset="0"/>
              </a:rPr>
              <a:t>Direct Inference (Modus Ponens) and Proofs </a:t>
            </a:r>
            <a:endParaRPr lang="en-US" sz="2400">
              <a:latin typeface="Times New Roman" pitchFamily="18" charset="0"/>
              <a:ea typeface="Arial"/>
              <a:cs typeface="Times New Roman" pitchFamily="18" charset="0"/>
            </a:endParaRPr>
          </a:p>
          <a:p>
            <a:pPr marL="457200" marR="0" indent="-457200" algn="just">
              <a:lnSpc>
                <a:spcPct val="115000"/>
              </a:lnSpc>
              <a:spcBef>
                <a:spcPct val="0"/>
              </a:spcBef>
              <a:spcAft>
                <a:spcPct val="0"/>
              </a:spcAft>
              <a:buFont typeface="+mj-lt"/>
              <a:buAutoNum type="arabicPeriod"/>
            </a:pPr>
            <a:r>
              <a:rPr lang="en-IN" sz="2400">
                <a:latin typeface="Times New Roman" pitchFamily="18" charset="0"/>
                <a:ea typeface="Arial"/>
                <a:cs typeface="Times New Roman" pitchFamily="18" charset="0"/>
              </a:rPr>
              <a:t>Rules of inference for direct proofs </a:t>
            </a:r>
            <a:endParaRPr lang="en-US" sz="2400">
              <a:latin typeface="Times New Roman" pitchFamily="18" charset="0"/>
              <a:ea typeface="Arial"/>
              <a:cs typeface="Times New Roman" pitchFamily="18" charset="0"/>
            </a:endParaRPr>
          </a:p>
          <a:p>
            <a:pPr marL="457200" marR="0" indent="-457200" algn="just">
              <a:lnSpc>
                <a:spcPct val="115000"/>
              </a:lnSpc>
              <a:spcBef>
                <a:spcPct val="0"/>
              </a:spcBef>
              <a:spcAft>
                <a:spcPct val="0"/>
              </a:spcAft>
              <a:buFont typeface="+mj-lt"/>
              <a:buAutoNum type="arabicPeriod"/>
            </a:pPr>
            <a:r>
              <a:rPr lang="en-IN" sz="2400" err="1">
                <a:latin typeface="Times New Roman" pitchFamily="18" charset="0"/>
                <a:ea typeface="Arial"/>
                <a:cs typeface="Times New Roman" pitchFamily="18" charset="0"/>
              </a:rPr>
              <a:t>Contrapositive rule of inference</a:t>
            </a:r>
          </a:p>
          <a:p>
            <a:pPr marL="457200" marR="0" indent="-457200" algn="just">
              <a:lnSpc>
                <a:spcPct val="115000"/>
              </a:lnSpc>
              <a:spcBef>
                <a:spcPct val="0"/>
              </a:spcBef>
              <a:spcAft>
                <a:spcPct val="0"/>
              </a:spcAft>
              <a:buFont typeface="+mj-lt"/>
              <a:buAutoNum type="arabicPeriod"/>
            </a:pPr>
            <a:r>
              <a:rPr lang="en-IN" sz="2400">
                <a:latin typeface="Times New Roman" pitchFamily="18" charset="0"/>
                <a:ea typeface="Arial"/>
                <a:cs typeface="Times New Roman" pitchFamily="18" charset="0"/>
              </a:rPr>
              <a:t>Proof by contradiction </a:t>
            </a:r>
            <a:endParaRPr lang="en-US" sz="2400">
              <a:latin typeface="Times New Roman" pitchFamily="18" charset="0"/>
              <a:ea typeface="Arial"/>
              <a:cs typeface="Times New Roman" pitchFamily="18" charset="0"/>
            </a:endParaRPr>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Story</a:t>
            </a:r>
          </a:p>
        </p:txBody>
      </p:sp>
      <p:sp>
        <p:nvSpPr>
          <p:cNvPr id="3" name="Content Placeholder 2"/>
          <p:cNvSpPr>
            <a:spLocks noGrp="1"/>
          </p:cNvSpPr>
          <p:nvPr>
            <p:ph idx="1"/>
          </p:nvPr>
        </p:nvSpPr>
        <p:spPr/>
        <p:txBody>
          <a:bodyPr/>
          <a:lstStyle/>
          <a:p>
            <a:pPr algn="just"/>
            <a:r>
              <a:rPr lang="en-US" sz="2400"/>
              <a:t>Assume that you are the famous detective in your classroom.</a:t>
            </a:r>
          </a:p>
          <a:p>
            <a:pPr algn="just"/>
            <a:r>
              <a:rPr lang="en-US" sz="2400"/>
              <a:t>Some one in your classroom has robbed 32GB pendrive of your classmate.</a:t>
            </a:r>
          </a:p>
          <a:p>
            <a:pPr algn="just"/>
            <a:r>
              <a:rPr lang="en-US" sz="2400"/>
              <a:t>Now it is your task to find the robber.</a:t>
            </a:r>
          </a:p>
          <a:p>
            <a:pPr algn="just"/>
            <a:r>
              <a:rPr lang="en-US" sz="2400"/>
              <a:t>Through your investigation you come to know that your classmate who lost the pendrive saw it last when she was leaving the classroom and was the last person to leave the class but was interrupted by her friend from another division.</a:t>
            </a:r>
          </a:p>
          <a:p>
            <a:pPr algn="just"/>
            <a:r>
              <a:rPr lang="en-US" sz="2400"/>
              <a:t>Your classmate says that she was using her pendrive just before she left and had inserted it to her laptop.</a:t>
            </a:r>
          </a:p>
          <a:p>
            <a:pPr algn="just"/>
            <a:endParaRPr lang="en-US" sz="2400"/>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37" name="Shape 137"/>
        <p:cNvGrpSpPr/>
        <p:nvPr/>
      </p:nvGrpSpPr>
      <p:grpSpPr>
        <a:xfrm>
          <a:off x="0" y="0"/>
          <a:ext cx="0" cy="0"/>
        </a:xfrm>
      </p:grpSpPr>
      <p:sp>
        <p:nvSpPr>
          <p:cNvPr id="138" name="Google Shape;138;p9"/>
          <p:cNvSpPr txBox="1"/>
          <p:nvPr>
            <p:ph type="title"/>
          </p:nvPr>
        </p:nvSpPr>
        <p:spPr>
          <a:xfrm>
            <a:off x="457200" y="7620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Logical Connectives</a:t>
            </a:r>
            <a:endParaRPr/>
          </a:p>
        </p:txBody>
      </p:sp>
      <p:sp>
        <p:nvSpPr>
          <p:cNvPr id="139" name="Google Shape;139;p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ct val="0"/>
              </a:spcBef>
              <a:spcAft>
                <a:spcPct val="0"/>
              </a:spcAft>
              <a:buClr>
                <a:schemeClr val="dk1"/>
              </a:buClr>
              <a:buSzPts val="2400"/>
              <a:buFont typeface="Times New Roman"/>
              <a:buChar char="•"/>
            </a:pPr>
            <a:r>
              <a:rPr lang="en-US" sz="2400">
                <a:latin typeface="Times New Roman"/>
                <a:ea typeface="Times New Roman"/>
                <a:cs typeface="Times New Roman"/>
                <a:sym typeface="Times New Roman"/>
              </a:rPr>
              <a:t>Logical operators used to combine two or more propositions are called as connectives. Such propositions are called compound propositions.</a:t>
            </a:r>
            <a:endParaRPr/>
          </a:p>
          <a:p>
            <a:pPr marL="342900" lvl="0" indent="-190500" algn="just" rtl="0">
              <a:spcBef>
                <a:spcPts val="480"/>
              </a:spcBef>
              <a:spcAft>
                <a:spcPct val="0"/>
              </a:spcAft>
              <a:buClr>
                <a:schemeClr val="dk1"/>
              </a:buClr>
              <a:buSzPts val="2400"/>
              <a:buFont typeface="Arial"/>
              <a:buNone/>
            </a:pPr>
            <a:endParaRPr sz="2400">
              <a:latin typeface="Times New Roman"/>
              <a:ea typeface="Times New Roman"/>
              <a:cs typeface="Times New Roman"/>
              <a:sym typeface="Times New Roman"/>
            </a:endParaRPr>
          </a:p>
        </p:txBody>
      </p:sp>
      <p:pic>
        <p:nvPicPr>
          <p:cNvPr id="140" name="Google Shape;140;p9"/>
          <p:cNvPicPr preferRelativeResize="0"/>
          <p:nvPr/>
        </p:nvPicPr>
        <p:blipFill>
          <a:blip r:embed="rId3">
            <a:alphaModFix/>
          </a:blip>
          <a:stretch>
            <a:fillRect/>
          </a:stretch>
        </p:blipFill>
        <p:spPr>
          <a:xfrm>
            <a:off x="1066800" y="2819400"/>
            <a:ext cx="7400925" cy="3467100"/>
          </a:xfrm>
          <a:prstGeom prst="rect">
            <a:avLst/>
          </a:prstGeom>
          <a:noFill/>
          <a:ln>
            <a:noFill/>
          </a:ln>
        </p:spPr>
      </p:pic>
    </p:spTree>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ph type="title"/>
          </p:nvPr>
        </p:nvSpPr>
        <p:spPr/>
        <p:txBody>
          <a:bodyPr/>
          <a:lstStyle/>
          <a:p>
            <a:r>
              <a:rPr lang="en-US"/>
              <a:t>Story</a:t>
            </a:r>
          </a:p>
        </p:txBody>
      </p:sp>
      <p:sp>
        <p:nvSpPr>
          <p:cNvPr id="3" name="Content Placeholder 2"/>
          <p:cNvSpPr>
            <a:spLocks noGrp="1"/>
          </p:cNvSpPr>
          <p:nvPr>
            <p:ph idx="1"/>
          </p:nvPr>
        </p:nvSpPr>
        <p:spPr>
          <a:xfrm>
            <a:off x="457200" y="1600200"/>
            <a:ext cx="8458200" cy="4525963"/>
          </a:xfrm>
        </p:spPr>
        <p:txBody>
          <a:bodyPr/>
          <a:lstStyle/>
          <a:p>
            <a:r>
              <a:rPr lang="en-US" sz="2400"/>
              <a:t>If her friend actually interrupted your classmate before leaving then there are possibilities that your classmate gave the pendrive to her friend and forgot about it.</a:t>
            </a:r>
          </a:p>
          <a:p>
            <a:r>
              <a:rPr lang="en-US" sz="2400"/>
              <a:t>You came to know that your classmate is speaking the truth.</a:t>
            </a:r>
          </a:p>
          <a:p>
            <a:endParaRPr lang="en-US" sz="2400"/>
          </a:p>
          <a:p>
            <a:pPr algn="ctr">
              <a:buNone/>
            </a:pPr>
            <a:r>
              <a:rPr lang="en-US" sz="2800" b="1">
                <a:solidFill>
                  <a:srgbClr val="FF0000"/>
                </a:solidFill>
              </a:rPr>
              <a:t>What do you think happened?</a:t>
            </a:r>
          </a:p>
          <a:p>
            <a:pPr algn="ctr">
              <a:buNone/>
            </a:pPr>
            <a:endParaRPr lang="en-US" sz="2800" b="1">
              <a:solidFill>
                <a:srgbClr val="FF0000"/>
              </a:solidFill>
            </a:endParaRPr>
          </a:p>
          <a:p>
            <a:pPr algn="ctr">
              <a:buNone/>
            </a:pPr>
            <a:r>
              <a:rPr lang="en-US" sz="2800" b="1">
                <a:solidFill>
                  <a:srgbClr val="FF0000"/>
                </a:solidFill>
              </a:rPr>
              <a:t>How did you arrive at such conclusion?</a:t>
            </a:r>
          </a:p>
          <a:p>
            <a:pPr algn="ctr">
              <a:buNone/>
            </a:pPr>
            <a:endParaRPr lang="en-US" sz="2800" b="1">
              <a:solidFill>
                <a:srgbClr val="FF0000"/>
              </a:solidFill>
            </a:endParaRPr>
          </a:p>
          <a:p>
            <a:pPr algn="ctr">
              <a:buNone/>
            </a:pPr>
            <a:r>
              <a:rPr lang="en-US" sz="2800" b="1">
                <a:solidFill>
                  <a:srgbClr val="FF0000"/>
                </a:solidFill>
              </a:rPr>
              <a:t>What proofs do you have to support your conclusion?</a:t>
            </a:r>
          </a:p>
          <a:p>
            <a:endParaRPr lang="en-US" sz="2400"/>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7410" name="Text Box 4"/>
          <p:cNvSpPr txBox="1">
            <a:spLocks noChangeArrowheads="1"/>
          </p:cNvSpPr>
          <p:nvPr/>
        </p:nvSpPr>
        <p:spPr bwMode="auto">
          <a:xfrm>
            <a:off x="323850" y="1618575"/>
            <a:ext cx="5007268" cy="43088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Proofs in mathematics are </a:t>
            </a:r>
            <a:r>
              <a:rPr lang="en-GB" sz="2200" i="1">
                <a:latin typeface="+mn-lt"/>
              </a:rPr>
              <a:t>valid arguments</a:t>
            </a:r>
          </a:p>
        </p:txBody>
      </p:sp>
      <p:sp>
        <p:nvSpPr>
          <p:cNvPr id="3077" name="Text Box 5"/>
          <p:cNvSpPr txBox="1">
            <a:spLocks noChangeArrowheads="1"/>
          </p:cNvSpPr>
          <p:nvPr/>
        </p:nvSpPr>
        <p:spPr bwMode="auto">
          <a:xfrm>
            <a:off x="1042988" y="2380575"/>
            <a:ext cx="7541616" cy="43088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An </a:t>
            </a:r>
            <a:r>
              <a:rPr lang="en-GB" sz="2200" i="1">
                <a:latin typeface="+mn-lt"/>
              </a:rPr>
              <a:t>argument</a:t>
            </a:r>
            <a:r>
              <a:rPr lang="en-GB" sz="2200">
                <a:latin typeface="+mn-lt"/>
              </a:rPr>
              <a:t> is a sequence of statements that end in a conclusion</a:t>
            </a:r>
          </a:p>
        </p:txBody>
      </p:sp>
      <p:sp>
        <p:nvSpPr>
          <p:cNvPr id="3078" name="Text Box 6"/>
          <p:cNvSpPr txBox="1">
            <a:spLocks noChangeArrowheads="1"/>
          </p:cNvSpPr>
          <p:nvPr/>
        </p:nvSpPr>
        <p:spPr bwMode="auto">
          <a:xfrm>
            <a:off x="98425" y="3394988"/>
            <a:ext cx="8893175" cy="769441"/>
          </a:xfrm>
          <a:prstGeom prst="rect">
            <a:avLst/>
          </a:prstGeom>
          <a:noFill/>
          <a:ln w="9525">
            <a:solidFill>
              <a:schemeClr val="tx1"/>
            </a:solid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i="1">
                <a:latin typeface="+mn-lt"/>
              </a:rPr>
              <a:t>Valid</a:t>
            </a:r>
            <a:r>
              <a:rPr lang="en-GB" sz="2200">
                <a:latin typeface="+mn-lt"/>
              </a:rPr>
              <a:t> means that the conclusion must follow from the truth of the preceding</a:t>
            </a:r>
          </a:p>
          <a:p>
            <a:r>
              <a:rPr lang="en-GB" sz="2200">
                <a:latin typeface="+mn-lt"/>
              </a:rPr>
              <a:t>statements or premises</a:t>
            </a:r>
          </a:p>
        </p:txBody>
      </p:sp>
      <p:sp>
        <p:nvSpPr>
          <p:cNvPr id="3079" name="Text Box 7"/>
          <p:cNvSpPr txBox="1">
            <a:spLocks noChangeArrowheads="1"/>
          </p:cNvSpPr>
          <p:nvPr/>
        </p:nvSpPr>
        <p:spPr bwMode="auto">
          <a:xfrm>
            <a:off x="1979613" y="4979313"/>
            <a:ext cx="6391109" cy="43088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We use </a:t>
            </a:r>
            <a:r>
              <a:rPr lang="en-GB" sz="2200" b="1" i="1">
                <a:solidFill>
                  <a:srgbClr val="FF0000"/>
                </a:solidFill>
                <a:latin typeface="+mn-lt"/>
              </a:rPr>
              <a:t>rules of inference</a:t>
            </a:r>
            <a:r>
              <a:rPr lang="en-GB" sz="2200" b="1">
                <a:solidFill>
                  <a:srgbClr val="FF0000"/>
                </a:solidFill>
                <a:latin typeface="+mn-lt"/>
              </a:rPr>
              <a:t> </a:t>
            </a:r>
            <a:r>
              <a:rPr lang="en-GB" sz="2200">
                <a:latin typeface="+mn-lt"/>
              </a:rPr>
              <a:t>to construct valid arguments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3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3078" grpId="0"/>
      <p:bldP spid="3079" grpId="0"/>
    </p:bldLst>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100" name="Text Box 4"/>
          <p:cNvSpPr txBox="1">
            <a:spLocks noChangeArrowheads="1"/>
          </p:cNvSpPr>
          <p:nvPr/>
        </p:nvSpPr>
        <p:spPr bwMode="auto">
          <a:xfrm>
            <a:off x="2209799" y="2743200"/>
            <a:ext cx="6172201" cy="1107996"/>
          </a:xfrm>
          <a:prstGeom prst="rect">
            <a:avLst/>
          </a:prstGeom>
          <a:noFill/>
          <a:ln w="9525">
            <a:solidFill>
              <a:schemeClr val="tx1"/>
            </a:solid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If you listen you will hear what I’m saying</a:t>
            </a:r>
          </a:p>
          <a:p>
            <a:r>
              <a:rPr lang="en-GB" sz="2200">
                <a:latin typeface="+mn-lt"/>
              </a:rPr>
              <a:t>You are listening</a:t>
            </a:r>
          </a:p>
          <a:p>
            <a:r>
              <a:rPr lang="en-GB" sz="2200">
                <a:latin typeface="+mn-lt"/>
              </a:rPr>
              <a:t>Therefore, you hear what I am saying</a:t>
            </a:r>
          </a:p>
        </p:txBody>
      </p:sp>
      <p:sp>
        <p:nvSpPr>
          <p:cNvPr id="1029" name="Text Box 6"/>
          <p:cNvSpPr txBox="1">
            <a:spLocks noChangeArrowheads="1"/>
          </p:cNvSpPr>
          <p:nvPr/>
        </p:nvSpPr>
        <p:spPr bwMode="auto">
          <a:xfrm>
            <a:off x="304800" y="2209800"/>
            <a:ext cx="3316113" cy="430887"/>
          </a:xfrm>
          <a:prstGeom prst="rect">
            <a:avLst/>
          </a:prstGeom>
          <a:noFill/>
          <a:ln w="9525">
            <a:no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Is this a valid argument?</a:t>
            </a:r>
          </a:p>
        </p:txBody>
      </p:sp>
      <p:sp>
        <p:nvSpPr>
          <p:cNvPr id="4103" name="Text Box 7"/>
          <p:cNvSpPr txBox="1">
            <a:spLocks noChangeArrowheads="1"/>
          </p:cNvSpPr>
          <p:nvPr/>
        </p:nvSpPr>
        <p:spPr bwMode="auto">
          <a:xfrm>
            <a:off x="533400" y="4045803"/>
            <a:ext cx="8316083" cy="769441"/>
          </a:xfrm>
          <a:prstGeom prst="rect">
            <a:avLst/>
          </a:prstGeom>
          <a:noFill/>
          <a:ln w="9525">
            <a:solidFill>
              <a:schemeClr val="tx1"/>
            </a:solid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Let p represent the statement “you listen” </a:t>
            </a:r>
          </a:p>
          <a:p>
            <a:r>
              <a:rPr lang="en-GB" sz="2200">
                <a:latin typeface="+mn-lt"/>
              </a:rPr>
              <a:t>Let q represent the statement “you hear what I am saying”</a:t>
            </a:r>
          </a:p>
        </p:txBody>
      </p:sp>
      <p:sp>
        <p:nvSpPr>
          <p:cNvPr id="4104" name="Text Box 8"/>
          <p:cNvSpPr txBox="1">
            <a:spLocks noChangeArrowheads="1"/>
          </p:cNvSpPr>
          <p:nvPr/>
        </p:nvSpPr>
        <p:spPr bwMode="auto">
          <a:xfrm>
            <a:off x="1066800" y="5334000"/>
            <a:ext cx="4072868" cy="430887"/>
          </a:xfrm>
          <a:prstGeom prst="rect">
            <a:avLst/>
          </a:prstGeom>
          <a:noFill/>
          <a:ln w="9525">
            <a:no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The argument has the form:</a:t>
            </a:r>
          </a:p>
        </p:txBody>
      </p:sp>
      <p:graphicFrame>
        <p:nvGraphicFramePr>
          <p:cNvPr id="4106" name="Object 10"/>
          <p:cNvGraphicFramePr>
            <a:graphicFrameLocks noChangeAspect="1"/>
          </p:cNvGraphicFramePr>
          <p:nvPr/>
        </p:nvGraphicFramePr>
        <p:xfrm>
          <a:off x="6208713" y="4876800"/>
          <a:ext cx="1106487" cy="1447800"/>
        </p:xfrm>
        <a:graphic>
          <a:graphicData uri="http://schemas.openxmlformats.org/presentationml/2006/ole">
            <mc:AlternateContent>
              <mc:Choice xmlns:v="urn:schemas-microsoft-com:vml" Requires="v">
                <p:oleObj spid="_x0000_s1038" name="Equation" r:id="rId2" imgW="418918" imgH="710891" progId="Equation.3">
                  <p:embed/>
                </p:oleObj>
              </mc:Choice>
              <mc:Fallback>
                <p:oleObj name="Equation" r:id="rId2" imgW="418918" imgH="710891"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6208713" y="4876800"/>
                        <a:ext cx="1106487" cy="1447800"/>
                      </a:xfrm>
                      <a:prstGeom prst="rect">
                        <a:avLst/>
                      </a:prstGeom>
                      <a:noFill/>
                      <a:ln>
                        <a:noFill/>
                      </a:ln>
                    </p:spPr>
                  </p:pic>
                </p:oleObj>
              </mc:Fallback>
            </mc:AlternateContent>
          </a:graphicData>
        </a:graphic>
      </p:graphicFrame>
      <p:sp>
        <p:nvSpPr>
          <p:cNvPr id="8" name="Title 1"/>
          <p:cNvSpPr txBox="1"/>
          <p:nvPr/>
        </p:nvSpPr>
        <p:spPr>
          <a:xfrm>
            <a:off x="457200" y="762000"/>
            <a:ext cx="8229600" cy="838200"/>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lvl="0" algn="ctr" eaLnBrk="0" hangingPunct="0"/>
            <a:r>
              <a:rPr lang="en-GB" sz="4400">
                <a:solidFill>
                  <a:srgbClr val="000000"/>
                </a:solidFill>
                <a:latin typeface="+mj-lt"/>
              </a:rPr>
              <a:t>Valid Arguments in Propositional Logic</a:t>
            </a:r>
            <a:endParaRPr kumimoji="1" lang="en-US" sz="8800" b="0" i="0" u="none" strike="noStrike" kern="0" cap="none" spc="0" normalizeH="0" baseline="0" noProof="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41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41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4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3" grpId="0"/>
      <p:bldP spid="4104" grpId="0"/>
    </p:bldLst>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2050" name="Object 7"/>
          <p:cNvGraphicFramePr>
            <a:graphicFrameLocks noChangeAspect="1"/>
          </p:cNvGraphicFramePr>
          <p:nvPr/>
        </p:nvGraphicFramePr>
        <p:xfrm>
          <a:off x="7092950" y="1570037"/>
          <a:ext cx="1304925" cy="2087563"/>
        </p:xfrm>
        <a:graphic>
          <a:graphicData uri="http://schemas.openxmlformats.org/presentationml/2006/ole">
            <mc:AlternateContent>
              <mc:Choice xmlns:v="urn:schemas-microsoft-com:vml" Requires="v">
                <p:oleObj spid="_x0000_s1039" name="Equation" r:id="rId2" imgW="444307" imgH="710891" progId="Equation.3">
                  <p:embed/>
                </p:oleObj>
              </mc:Choice>
              <mc:Fallback>
                <p:oleObj name="Equation" r:id="rId2" imgW="444307" imgH="710891"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7092950" y="1570037"/>
                        <a:ext cx="1304925" cy="2087563"/>
                      </a:xfrm>
                      <a:prstGeom prst="rect">
                        <a:avLst/>
                      </a:prstGeom>
                      <a:noFill/>
                      <a:ln>
                        <a:noFill/>
                      </a:ln>
                    </p:spPr>
                  </p:pic>
                </p:oleObj>
              </mc:Fallback>
            </mc:AlternateContent>
          </a:graphicData>
        </a:graphic>
      </p:graphicFrame>
      <p:grpSp>
        <p:nvGrpSpPr>
          <p:cNvPr id="2" name="Group 11"/>
          <p:cNvGrpSpPr/>
          <p:nvPr/>
        </p:nvGrpSpPr>
        <p:grpSpPr>
          <a:xfrm>
            <a:off x="250825" y="2327277"/>
            <a:ext cx="5832475" cy="430213"/>
            <a:chOff x="204" y="1071"/>
            <a:chExt cx="3674" cy="271"/>
          </a:xfrm>
        </p:grpSpPr>
        <p:graphicFrame>
          <p:nvGraphicFramePr>
            <p:cNvPr id="2053" name="Object 8"/>
            <p:cNvGraphicFramePr>
              <a:graphicFrameLocks noChangeAspect="1"/>
            </p:cNvGraphicFramePr>
            <p:nvPr/>
          </p:nvGraphicFramePr>
          <p:xfrm>
            <a:off x="204" y="1071"/>
            <a:ext cx="1542" cy="262"/>
          </p:xfrm>
          <a:graphic>
            <a:graphicData uri="http://schemas.openxmlformats.org/presentationml/2006/ole">
              <mc:AlternateContent>
                <mc:Choice xmlns:v="urn:schemas-microsoft-com:vml" Requires="v">
                  <p:oleObj spid="_x0000_s1040" name="Equation" r:id="rId4" imgW="1193800" imgH="203200" progId="Equation.3">
                    <p:embed/>
                  </p:oleObj>
                </mc:Choice>
                <mc:Fallback>
                  <p:oleObj name="Equation" r:id="rId4" imgW="1193800" imgH="20320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204" y="1071"/>
                          <a:ext cx="1542" cy="262"/>
                        </a:xfrm>
                        <a:prstGeom prst="rect">
                          <a:avLst/>
                        </a:prstGeom>
                        <a:solidFill>
                          <a:srgbClr val="FFFF66"/>
                        </a:solidFill>
                        <a:ln>
                          <a:noFill/>
                        </a:ln>
                      </p:spPr>
                    </p:pic>
                  </p:oleObj>
                </mc:Fallback>
              </mc:AlternateContent>
            </a:graphicData>
          </a:graphic>
        </p:graphicFrame>
        <p:sp>
          <p:nvSpPr>
            <p:cNvPr id="2059" name="Text Box 9"/>
            <p:cNvSpPr txBox="1">
              <a:spLocks noChangeArrowheads="1"/>
            </p:cNvSpPr>
            <p:nvPr/>
          </p:nvSpPr>
          <p:spPr bwMode="auto">
            <a:xfrm>
              <a:off x="1746" y="1071"/>
              <a:ext cx="2132" cy="271"/>
            </a:xfrm>
            <a:prstGeom prst="rect">
              <a:avLst/>
            </a:prstGeom>
            <a:solidFill>
              <a:srgbClr val="FFFF66"/>
            </a:solidFill>
            <a:ln w="9525">
              <a:noFill/>
              <a:miter lim="800000"/>
            </a:ln>
          </p:spPr>
          <p:txBody>
            <a:bodyPr>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  is a tautology (always true)</a:t>
              </a:r>
            </a:p>
          </p:txBody>
        </p:sp>
      </p:grpSp>
      <p:graphicFrame>
        <p:nvGraphicFramePr>
          <p:cNvPr id="5132" name="Object 12"/>
          <p:cNvGraphicFramePr>
            <a:graphicFrameLocks noChangeAspect="1"/>
          </p:cNvGraphicFramePr>
          <p:nvPr/>
        </p:nvGraphicFramePr>
        <p:xfrm>
          <a:off x="1706562" y="2971801"/>
          <a:ext cx="4694237" cy="2209800"/>
        </p:xfrm>
        <a:graphic>
          <a:graphicData uri="http://schemas.openxmlformats.org/presentationml/2006/ole">
            <mc:AlternateContent>
              <mc:Choice xmlns:v="urn:schemas-microsoft-com:vml" Requires="v">
                <p:oleObj spid="_x0000_s1041" name="Equation" r:id="rId6" imgW="3073400" imgH="1193800" progId="Equation.3">
                  <p:embed/>
                </p:oleObj>
              </mc:Choice>
              <mc:Fallback>
                <p:oleObj name="Equation" r:id="rId6" imgW="3073400" imgH="11938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1706562" y="2971801"/>
                        <a:ext cx="4694237" cy="2209800"/>
                      </a:xfrm>
                      <a:prstGeom prst="rect">
                        <a:avLst/>
                      </a:prstGeom>
                      <a:noFill/>
                    </p:spPr>
                  </p:pic>
                </p:oleObj>
              </mc:Fallback>
            </mc:AlternateContent>
          </a:graphicData>
        </a:graphic>
      </p:graphicFrame>
      <p:sp>
        <p:nvSpPr>
          <p:cNvPr id="5133" name="Text Box 13"/>
          <p:cNvSpPr txBox="1">
            <a:spLocks noChangeArrowheads="1"/>
          </p:cNvSpPr>
          <p:nvPr/>
        </p:nvSpPr>
        <p:spPr bwMode="auto">
          <a:xfrm>
            <a:off x="2751138" y="5397500"/>
            <a:ext cx="4007828" cy="430887"/>
          </a:xfrm>
          <a:prstGeom prst="rect">
            <a:avLst/>
          </a:prstGeom>
          <a:noFill/>
          <a:ln w="9525">
            <a:no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This is another way of saying that</a:t>
            </a:r>
          </a:p>
        </p:txBody>
      </p:sp>
      <p:sp>
        <p:nvSpPr>
          <p:cNvPr id="5134" name="Line 14"/>
          <p:cNvSpPr>
            <a:spLocks noChangeShapeType="1"/>
          </p:cNvSpPr>
          <p:nvPr/>
        </p:nvSpPr>
        <p:spPr bwMode="auto">
          <a:xfrm flipH="1">
            <a:off x="6553200" y="3733799"/>
            <a:ext cx="838200" cy="1752601"/>
          </a:xfrm>
          <a:prstGeom prst="line">
            <a:avLst/>
          </a:prstGeom>
          <a:noFill/>
          <a:ln w="9525">
            <a:solidFill>
              <a:schemeClr val="tx1"/>
            </a:solidFill>
            <a:round/>
            <a:tailEnd type="triangle" w="med" len="med"/>
          </a:ln>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endParaRPr lang="en-US"/>
          </a:p>
        </p:txBody>
      </p:sp>
      <p:cxnSp>
        <p:nvCxnSpPr>
          <p:cNvPr id="5135" name="AutoShape 15"/>
          <p:cNvCxnSpPr>
            <a:cxnSpLocks noChangeShapeType="1"/>
          </p:cNvCxnSpPr>
          <p:nvPr/>
        </p:nvCxnSpPr>
        <p:spPr bwMode="auto">
          <a:xfrm rot="16200000" flipV="1">
            <a:off x="347662" y="3309936"/>
            <a:ext cx="2770188" cy="1789116"/>
          </a:xfrm>
          <a:prstGeom prst="curvedConnector3">
            <a:avLst>
              <a:gd name="adj1" fmla="val -1070"/>
            </a:avLst>
          </a:prstGeom>
          <a:noFill/>
          <a:ln w="9525">
            <a:solidFill>
              <a:schemeClr val="tx1"/>
            </a:solidFill>
            <a:round/>
            <a:tailEnd type="triangle" w="med" len="med"/>
          </a:ln>
        </p:spPr>
      </p:cxnSp>
      <p:graphicFrame>
        <p:nvGraphicFramePr>
          <p:cNvPr id="5136" name="Object 16"/>
          <p:cNvGraphicFramePr>
            <a:graphicFrameLocks noChangeAspect="1"/>
          </p:cNvGraphicFramePr>
          <p:nvPr/>
        </p:nvGraphicFramePr>
        <p:xfrm>
          <a:off x="7327900" y="4191000"/>
          <a:ext cx="1816100" cy="414338"/>
        </p:xfrm>
        <a:graphic>
          <a:graphicData uri="http://schemas.openxmlformats.org/presentationml/2006/ole">
            <mc:AlternateContent>
              <mc:Choice xmlns:v="urn:schemas-microsoft-com:vml" Requires="v">
                <p:oleObj spid="_x0000_s1042" name="Equation" r:id="rId8" imgW="799753" imgH="203112" progId="Equation.3">
                  <p:embed/>
                </p:oleObj>
              </mc:Choice>
              <mc:Fallback>
                <p:oleObj name="Equation" r:id="rId8" imgW="799753" imgH="203112"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7327900" y="4191000"/>
                        <a:ext cx="1816100" cy="414338"/>
                      </a:xfrm>
                      <a:prstGeom prst="rect">
                        <a:avLst/>
                      </a:prstGeom>
                      <a:noFill/>
                      <a:ln>
                        <a:noFill/>
                      </a:ln>
                    </p:spPr>
                  </p:pic>
                </p:oleObj>
              </mc:Fallback>
            </mc:AlternateContent>
          </a:graphicData>
        </a:graphic>
      </p:graphicFrame>
      <p:sp>
        <p:nvSpPr>
          <p:cNvPr id="12" name="Title 1"/>
          <p:cNvSpPr txBox="1"/>
          <p:nvPr/>
        </p:nvSpPr>
        <p:spPr>
          <a:xfrm>
            <a:off x="457200" y="762000"/>
            <a:ext cx="8229600" cy="1447800"/>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lvl="0" algn="ctr" eaLnBrk="0" hangingPunct="0"/>
            <a:r>
              <a:rPr lang="en-GB" sz="4400">
                <a:solidFill>
                  <a:srgbClr val="000000"/>
                </a:solidFill>
                <a:latin typeface="+mj-lt"/>
              </a:rPr>
              <a:t>Valid Arguments in Propositional Logic</a:t>
            </a:r>
            <a:endParaRPr kumimoji="1" lang="en-US" sz="8800" b="0" i="0" u="none" strike="noStrike" kern="0" cap="none" spc="0" normalizeH="0" baseline="0" noProof="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5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51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51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51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5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3" grpId="0"/>
      <p:bldP spid="5134" grpId="0"/>
    </p:bldLst>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8435" name="Text Box 12"/>
          <p:cNvSpPr txBox="1">
            <a:spLocks noChangeArrowheads="1"/>
          </p:cNvSpPr>
          <p:nvPr/>
        </p:nvSpPr>
        <p:spPr bwMode="auto">
          <a:xfrm>
            <a:off x="304800" y="2479675"/>
            <a:ext cx="8610600" cy="769441"/>
          </a:xfrm>
          <a:prstGeom prst="rect">
            <a:avLst/>
          </a:prstGeom>
          <a:noFill/>
          <a:ln w="9525">
            <a:no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lgn="just"/>
            <a:r>
              <a:rPr lang="en-GB" sz="2200">
                <a:latin typeface="+mn-lt"/>
              </a:rPr>
              <a:t>When we replace statements/propositions with propositional variables</a:t>
            </a:r>
          </a:p>
          <a:p>
            <a:pPr algn="just"/>
            <a:r>
              <a:rPr lang="en-GB" sz="2200">
                <a:latin typeface="+mn-lt"/>
              </a:rPr>
              <a:t>we have an </a:t>
            </a:r>
            <a:r>
              <a:rPr lang="en-GB" sz="2200" b="1" i="1">
                <a:latin typeface="+mn-lt"/>
              </a:rPr>
              <a:t>argument form</a:t>
            </a:r>
            <a:r>
              <a:rPr lang="en-GB" sz="2200">
                <a:latin typeface="+mn-lt"/>
              </a:rPr>
              <a:t>.</a:t>
            </a:r>
          </a:p>
        </p:txBody>
      </p:sp>
      <p:sp>
        <p:nvSpPr>
          <p:cNvPr id="7181" name="Text Box 13"/>
          <p:cNvSpPr txBox="1">
            <a:spLocks noChangeArrowheads="1"/>
          </p:cNvSpPr>
          <p:nvPr/>
        </p:nvSpPr>
        <p:spPr bwMode="auto">
          <a:xfrm>
            <a:off x="179388" y="3438942"/>
            <a:ext cx="8736011" cy="2800767"/>
          </a:xfrm>
          <a:prstGeom prst="rect">
            <a:avLst/>
          </a:prstGeom>
          <a:noFill/>
          <a:ln w="9525">
            <a:solidFill>
              <a:schemeClr val="tx1"/>
            </a:solid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lgn="just"/>
            <a:r>
              <a:rPr lang="en-GB" sz="2200">
                <a:latin typeface="+mn-lt"/>
              </a:rPr>
              <a:t>Definition:</a:t>
            </a:r>
          </a:p>
          <a:p>
            <a:pPr algn="just"/>
            <a:r>
              <a:rPr lang="en-GB" sz="2200">
                <a:latin typeface="+mn-lt"/>
              </a:rPr>
              <a:t>An argument (in propositional logic) is a sequence of propositions.</a:t>
            </a:r>
          </a:p>
          <a:p>
            <a:pPr algn="just"/>
            <a:r>
              <a:rPr lang="en-GB" sz="2200">
                <a:latin typeface="+mn-lt"/>
              </a:rPr>
              <a:t>All but the final proposition are called </a:t>
            </a:r>
            <a:r>
              <a:rPr lang="en-GB" sz="2200" b="1" i="1">
                <a:latin typeface="+mn-lt"/>
              </a:rPr>
              <a:t>premises</a:t>
            </a:r>
            <a:r>
              <a:rPr lang="en-GB" sz="2200">
                <a:latin typeface="+mn-lt"/>
              </a:rPr>
              <a:t>.</a:t>
            </a:r>
          </a:p>
          <a:p>
            <a:pPr algn="just"/>
            <a:r>
              <a:rPr lang="en-GB" sz="2200">
                <a:latin typeface="+mn-lt"/>
              </a:rPr>
              <a:t>The last proposition is the </a:t>
            </a:r>
            <a:r>
              <a:rPr lang="en-GB" sz="2200" b="1" i="1">
                <a:latin typeface="+mn-lt"/>
              </a:rPr>
              <a:t>conclusion.</a:t>
            </a:r>
          </a:p>
          <a:p>
            <a:pPr algn="just"/>
            <a:r>
              <a:rPr lang="en-GB" sz="2200">
                <a:latin typeface="+mn-lt"/>
              </a:rPr>
              <a:t>The argument is valid iff the truth of all premises implies the conclusion is true</a:t>
            </a:r>
          </a:p>
          <a:p>
            <a:pPr algn="just"/>
            <a:r>
              <a:rPr lang="en-GB" sz="2200">
                <a:latin typeface="+mn-lt"/>
              </a:rPr>
              <a:t>An argument form is a sequence of compound propositions involving propositional variables.</a:t>
            </a:r>
          </a:p>
        </p:txBody>
      </p:sp>
      <p:sp>
        <p:nvSpPr>
          <p:cNvPr id="5" name="Title 1"/>
          <p:cNvSpPr txBox="1"/>
          <p:nvPr/>
        </p:nvSpPr>
        <p:spPr>
          <a:xfrm>
            <a:off x="457200" y="685800"/>
            <a:ext cx="8229600" cy="1447800"/>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lvl="0" algn="ctr" eaLnBrk="0" hangingPunct="0"/>
            <a:r>
              <a:rPr lang="en-GB" sz="4400">
                <a:solidFill>
                  <a:srgbClr val="000000"/>
                </a:solidFill>
                <a:latin typeface="+mj-lt"/>
              </a:rPr>
              <a:t>Valid Arguments in Propositional Logic</a:t>
            </a:r>
            <a:endParaRPr kumimoji="1" lang="en-US" sz="8800" b="0" i="0" u="none" strike="noStrike" kern="0" cap="none" spc="0" normalizeH="0" baseline="0" noProof="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7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1" grpId="0"/>
    </p:bldLst>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078" name="Text Box 5"/>
          <p:cNvSpPr txBox="1">
            <a:spLocks noChangeArrowheads="1"/>
          </p:cNvSpPr>
          <p:nvPr/>
        </p:nvSpPr>
        <p:spPr bwMode="auto">
          <a:xfrm>
            <a:off x="663575" y="2504042"/>
            <a:ext cx="4020396" cy="430887"/>
          </a:xfrm>
          <a:prstGeom prst="rect">
            <a:avLst/>
          </a:prstGeom>
          <a:noFill/>
          <a:ln w="9525">
            <a:no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The argument form with premises</a:t>
            </a:r>
          </a:p>
        </p:txBody>
      </p:sp>
      <p:graphicFrame>
        <p:nvGraphicFramePr>
          <p:cNvPr id="3074" name="Object 6"/>
          <p:cNvGraphicFramePr>
            <a:graphicFrameLocks noChangeAspect="1"/>
          </p:cNvGraphicFramePr>
          <p:nvPr/>
        </p:nvGraphicFramePr>
        <p:xfrm>
          <a:off x="2819400" y="3488292"/>
          <a:ext cx="2547938" cy="397908"/>
        </p:xfrm>
        <a:graphic>
          <a:graphicData uri="http://schemas.openxmlformats.org/presentationml/2006/ole">
            <mc:AlternateContent>
              <mc:Choice xmlns:v="urn:schemas-microsoft-com:vml" Requires="v">
                <p:oleObj spid="_x0000_s1043" name="Equation" r:id="rId2" imgW="1460500" imgH="228600" progId="Equation.3">
                  <p:embed/>
                </p:oleObj>
              </mc:Choice>
              <mc:Fallback>
                <p:oleObj name="Equation" r:id="rId2" imgW="1460500" imgH="228600"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2819400" y="3488292"/>
                        <a:ext cx="2547938" cy="397908"/>
                      </a:xfrm>
                      <a:prstGeom prst="rect">
                        <a:avLst/>
                      </a:prstGeom>
                      <a:noFill/>
                    </p:spPr>
                  </p:pic>
                </p:oleObj>
              </mc:Fallback>
            </mc:AlternateContent>
          </a:graphicData>
        </a:graphic>
      </p:graphicFrame>
      <p:sp>
        <p:nvSpPr>
          <p:cNvPr id="3079" name="Text Box 7"/>
          <p:cNvSpPr txBox="1">
            <a:spLocks noChangeArrowheads="1"/>
          </p:cNvSpPr>
          <p:nvPr/>
        </p:nvSpPr>
        <p:spPr bwMode="auto">
          <a:xfrm>
            <a:off x="755650" y="2983467"/>
            <a:ext cx="1883849" cy="430887"/>
          </a:xfrm>
          <a:prstGeom prst="rect">
            <a:avLst/>
          </a:prstGeom>
          <a:noFill/>
          <a:ln w="9525">
            <a:no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and conclusion</a:t>
            </a:r>
          </a:p>
        </p:txBody>
      </p:sp>
      <p:graphicFrame>
        <p:nvGraphicFramePr>
          <p:cNvPr id="3075" name="Object 8"/>
          <p:cNvGraphicFramePr>
            <a:graphicFrameLocks noChangeAspect="1"/>
          </p:cNvGraphicFramePr>
          <p:nvPr/>
        </p:nvGraphicFramePr>
        <p:xfrm>
          <a:off x="5410200" y="2983466"/>
          <a:ext cx="304800" cy="369334"/>
        </p:xfrm>
        <a:graphic>
          <a:graphicData uri="http://schemas.openxmlformats.org/presentationml/2006/ole">
            <mc:AlternateContent>
              <mc:Choice xmlns:v="urn:schemas-microsoft-com:vml" Requires="v">
                <p:oleObj spid="_x0000_s1044" name="Equation" r:id="rId4" imgW="126780" imgH="164814" progId="Equation.3">
                  <p:embed/>
                </p:oleObj>
              </mc:Choice>
              <mc:Fallback>
                <p:oleObj name="Equation" r:id="rId4" imgW="126780" imgH="164814"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5410200" y="2983466"/>
                        <a:ext cx="304800" cy="369334"/>
                      </a:xfrm>
                      <a:prstGeom prst="rect">
                        <a:avLst/>
                      </a:prstGeom>
                      <a:noFill/>
                    </p:spPr>
                  </p:pic>
                </p:oleObj>
              </mc:Fallback>
            </mc:AlternateContent>
          </a:graphicData>
        </a:graphic>
      </p:graphicFrame>
      <p:sp>
        <p:nvSpPr>
          <p:cNvPr id="3080" name="Text Box 9"/>
          <p:cNvSpPr txBox="1">
            <a:spLocks noChangeArrowheads="1"/>
          </p:cNvSpPr>
          <p:nvPr/>
        </p:nvSpPr>
        <p:spPr bwMode="auto">
          <a:xfrm>
            <a:off x="735012" y="3440668"/>
            <a:ext cx="2008187" cy="430887"/>
          </a:xfrm>
          <a:prstGeom prst="rect">
            <a:avLst/>
          </a:prstGeom>
          <a:noFill/>
          <a:ln w="9525">
            <a:no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is valid when </a:t>
            </a:r>
          </a:p>
        </p:txBody>
      </p:sp>
      <p:graphicFrame>
        <p:nvGraphicFramePr>
          <p:cNvPr id="3076" name="Object 10"/>
          <p:cNvGraphicFramePr>
            <a:graphicFrameLocks noChangeAspect="1"/>
          </p:cNvGraphicFramePr>
          <p:nvPr/>
        </p:nvGraphicFramePr>
        <p:xfrm>
          <a:off x="5334000" y="2438400"/>
          <a:ext cx="1600200" cy="503237"/>
        </p:xfrm>
        <a:graphic>
          <a:graphicData uri="http://schemas.openxmlformats.org/presentationml/2006/ole">
            <mc:AlternateContent>
              <mc:Choice xmlns:v="urn:schemas-microsoft-com:vml" Requires="v">
                <p:oleObj spid="_x0000_s1045" name="Equation" r:id="rId6" imgW="800100" imgH="228600" progId="Equation.3">
                  <p:embed/>
                </p:oleObj>
              </mc:Choice>
              <mc:Fallback>
                <p:oleObj name="Equation" r:id="rId6" imgW="800100" imgH="2286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5334000" y="2438400"/>
                        <a:ext cx="1600200" cy="503237"/>
                      </a:xfrm>
                      <a:prstGeom prst="rect">
                        <a:avLst/>
                      </a:prstGeom>
                      <a:noFill/>
                    </p:spPr>
                  </p:pic>
                </p:oleObj>
              </mc:Fallback>
            </mc:AlternateContent>
          </a:graphicData>
        </a:graphic>
      </p:graphicFrame>
      <p:sp>
        <p:nvSpPr>
          <p:cNvPr id="3081" name="Text Box 11"/>
          <p:cNvSpPr txBox="1">
            <a:spLocks noChangeArrowheads="1"/>
          </p:cNvSpPr>
          <p:nvPr/>
        </p:nvSpPr>
        <p:spPr bwMode="auto">
          <a:xfrm>
            <a:off x="5775324" y="3440668"/>
            <a:ext cx="2682875" cy="430887"/>
          </a:xfrm>
          <a:prstGeom prst="rect">
            <a:avLst/>
          </a:prstGeom>
          <a:noFill/>
          <a:ln w="9525">
            <a:no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is a tautology</a:t>
            </a:r>
          </a:p>
        </p:txBody>
      </p:sp>
      <p:sp>
        <p:nvSpPr>
          <p:cNvPr id="8204" name="Text Box 12"/>
          <p:cNvSpPr txBox="1">
            <a:spLocks noChangeArrowheads="1"/>
          </p:cNvSpPr>
          <p:nvPr/>
        </p:nvSpPr>
        <p:spPr bwMode="auto">
          <a:xfrm>
            <a:off x="755650" y="4365625"/>
            <a:ext cx="8204105" cy="43088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We prove that an argument form is valid by using the laws of inference</a:t>
            </a:r>
          </a:p>
        </p:txBody>
      </p:sp>
      <p:sp>
        <p:nvSpPr>
          <p:cNvPr id="8205" name="Text Box 13"/>
          <p:cNvSpPr txBox="1">
            <a:spLocks noChangeArrowheads="1"/>
          </p:cNvSpPr>
          <p:nvPr/>
        </p:nvSpPr>
        <p:spPr bwMode="auto">
          <a:xfrm>
            <a:off x="3581400" y="5181600"/>
            <a:ext cx="4793043" cy="430887"/>
          </a:xfrm>
          <a:prstGeom prst="rect">
            <a:avLst/>
          </a:prstGeom>
          <a:solidFill>
            <a:srgbClr val="FFFF66"/>
          </a:solidFill>
          <a:ln w="9525">
            <a:no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But we could use a truth table. Why not?</a:t>
            </a:r>
          </a:p>
        </p:txBody>
      </p:sp>
      <p:sp>
        <p:nvSpPr>
          <p:cNvPr id="13" name="Title 1"/>
          <p:cNvSpPr txBox="1"/>
          <p:nvPr/>
        </p:nvSpPr>
        <p:spPr>
          <a:xfrm>
            <a:off x="457200" y="685800"/>
            <a:ext cx="8229600" cy="1447800"/>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lvl="0" algn="ctr" eaLnBrk="0" hangingPunct="0"/>
            <a:r>
              <a:rPr lang="en-GB" sz="4400">
                <a:solidFill>
                  <a:srgbClr val="000000"/>
                </a:solidFill>
                <a:latin typeface="+mj-lt"/>
              </a:rPr>
              <a:t>Valid Arguments in Propositional Logic</a:t>
            </a:r>
            <a:endParaRPr kumimoji="1" lang="en-US" sz="8800" b="0" i="0" u="none" strike="noStrike" kern="0" cap="none" spc="0" normalizeH="0" baseline="0" noProof="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8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8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p:bldP spid="8205" grpId="0"/>
    </p:bldLst>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4098" name="Object 11"/>
          <p:cNvGraphicFramePr>
            <a:graphicFrameLocks noChangeAspect="1"/>
          </p:cNvGraphicFramePr>
          <p:nvPr/>
        </p:nvGraphicFramePr>
        <p:xfrm>
          <a:off x="1295400" y="1981200"/>
          <a:ext cx="1304925" cy="2087562"/>
        </p:xfrm>
        <a:graphic>
          <a:graphicData uri="http://schemas.openxmlformats.org/presentationml/2006/ole">
            <mc:AlternateContent>
              <mc:Choice xmlns:v="urn:schemas-microsoft-com:vml" Requires="v">
                <p:oleObj spid="_x0000_s1046" name="Equation" r:id="rId2" imgW="444307" imgH="710891" progId="Equation.3">
                  <p:embed/>
                </p:oleObj>
              </mc:Choice>
              <mc:Fallback>
                <p:oleObj name="Equation" r:id="rId2" imgW="444307" imgH="710891"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295400" y="1981200"/>
                        <a:ext cx="1304925" cy="2087562"/>
                      </a:xfrm>
                      <a:prstGeom prst="rect">
                        <a:avLst/>
                      </a:prstGeom>
                      <a:noFill/>
                      <a:ln>
                        <a:noFill/>
                      </a:ln>
                    </p:spPr>
                  </p:pic>
                </p:oleObj>
              </mc:Fallback>
            </mc:AlternateContent>
          </a:graphicData>
        </a:graphic>
      </p:graphicFrame>
      <p:sp>
        <p:nvSpPr>
          <p:cNvPr id="9228" name="Text Box 12"/>
          <p:cNvSpPr txBox="1">
            <a:spLocks noChangeArrowheads="1"/>
          </p:cNvSpPr>
          <p:nvPr/>
        </p:nvSpPr>
        <p:spPr bwMode="auto">
          <a:xfrm>
            <a:off x="4114800" y="2438400"/>
            <a:ext cx="2387193" cy="1107996"/>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lgn="ctr"/>
            <a:r>
              <a:rPr lang="en-GB" sz="2200" b="1" i="1">
                <a:latin typeface="+mn-lt"/>
              </a:rPr>
              <a:t>modus ponens</a:t>
            </a:r>
          </a:p>
          <a:p>
            <a:pPr algn="ctr"/>
            <a:r>
              <a:rPr lang="en-GB" sz="2200">
                <a:latin typeface="+mn-lt"/>
              </a:rPr>
              <a:t>aka</a:t>
            </a:r>
          </a:p>
          <a:p>
            <a:pPr algn="ctr"/>
            <a:r>
              <a:rPr lang="en-GB" sz="2200">
                <a:latin typeface="+mn-lt"/>
              </a:rPr>
              <a:t> </a:t>
            </a:r>
            <a:r>
              <a:rPr lang="en-GB" sz="2200" b="1" i="1">
                <a:latin typeface="+mn-lt"/>
              </a:rPr>
              <a:t>law of detachment</a:t>
            </a:r>
          </a:p>
        </p:txBody>
      </p:sp>
      <p:sp>
        <p:nvSpPr>
          <p:cNvPr id="9229" name="Text Box 13"/>
          <p:cNvSpPr txBox="1">
            <a:spLocks noChangeArrowheads="1"/>
          </p:cNvSpPr>
          <p:nvPr/>
        </p:nvSpPr>
        <p:spPr bwMode="auto">
          <a:xfrm>
            <a:off x="1331913" y="4868863"/>
            <a:ext cx="6519477" cy="43088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b="1" i="1">
                <a:latin typeface="+mn-lt"/>
              </a:rPr>
              <a:t>modus ponens</a:t>
            </a:r>
            <a:r>
              <a:rPr lang="en-GB" sz="2200">
                <a:latin typeface="+mn-lt"/>
              </a:rPr>
              <a:t> (Latin) translates to “</a:t>
            </a:r>
            <a:r>
              <a:rPr lang="en-GB" sz="2200" b="1" i="1">
                <a:latin typeface="+mn-lt"/>
              </a:rPr>
              <a:t>mode that affirms</a:t>
            </a:r>
            <a:r>
              <a:rPr lang="en-GB" sz="2200">
                <a:latin typeface="+mn-lt"/>
              </a:rPr>
              <a:t>”</a:t>
            </a:r>
          </a:p>
        </p:txBody>
      </p:sp>
      <p:sp>
        <p:nvSpPr>
          <p:cNvPr id="4102" name="Text Box 14"/>
          <p:cNvSpPr txBox="1">
            <a:spLocks noChangeArrowheads="1"/>
          </p:cNvSpPr>
          <p:nvPr/>
        </p:nvSpPr>
        <p:spPr bwMode="auto">
          <a:xfrm>
            <a:off x="7824788" y="0"/>
            <a:ext cx="1319212" cy="366713"/>
          </a:xfrm>
          <a:prstGeom prst="rect">
            <a:avLst/>
          </a:prstGeom>
          <a:noFill/>
          <a:ln w="9525">
            <a:no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The 1</a:t>
            </a:r>
            <a:r>
              <a:rPr lang="en-GB" baseline="30000"/>
              <a:t>st</a:t>
            </a:r>
            <a:r>
              <a:rPr lang="en-GB"/>
              <a:t> law</a:t>
            </a:r>
          </a:p>
        </p:txBody>
      </p:sp>
      <p:sp>
        <p:nvSpPr>
          <p:cNvPr id="7" name="Title 1"/>
          <p:cNvSpPr txBox="1"/>
          <p:nvPr/>
        </p:nvSpPr>
        <p:spPr>
          <a:xfrm>
            <a:off x="457200" y="685800"/>
            <a:ext cx="8229600" cy="1447800"/>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lvl="0" algn="ctr" eaLnBrk="0" hangingPunct="0"/>
            <a:r>
              <a:rPr lang="en-GB" sz="4000">
                <a:solidFill>
                  <a:srgbClr val="000000"/>
                </a:solidFill>
                <a:latin typeface="+mj-lt"/>
              </a:rPr>
              <a:t>Rules of Inference for Propositional Logic</a:t>
            </a:r>
            <a:endParaRPr kumimoji="1" lang="en-US" sz="8000" b="0" i="0" u="none" strike="noStrike" kern="0" cap="none" spc="0" normalizeH="0" baseline="0" noProof="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9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p:bldP spid="9229" grpId="0"/>
    </p:bldLst>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5122" name="Object 3"/>
          <p:cNvGraphicFramePr>
            <a:graphicFrameLocks noChangeAspect="1"/>
          </p:cNvGraphicFramePr>
          <p:nvPr/>
        </p:nvGraphicFramePr>
        <p:xfrm>
          <a:off x="7956550" y="1606550"/>
          <a:ext cx="901700" cy="1441450"/>
        </p:xfrm>
        <a:graphic>
          <a:graphicData uri="http://schemas.openxmlformats.org/presentationml/2006/ole">
            <mc:AlternateContent>
              <mc:Choice xmlns:v="urn:schemas-microsoft-com:vml" Requires="v">
                <p:oleObj spid="_x0000_s1047" name="Equation" r:id="rId2" imgW="444307" imgH="710891" progId="Equation.3">
                  <p:embed/>
                </p:oleObj>
              </mc:Choice>
              <mc:Fallback>
                <p:oleObj name="Equation" r:id="rId2" imgW="444307" imgH="710891"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7956550" y="1606550"/>
                        <a:ext cx="901700" cy="1441450"/>
                      </a:xfrm>
                      <a:prstGeom prst="rect">
                        <a:avLst/>
                      </a:prstGeom>
                      <a:noFill/>
                      <a:ln w="9525">
                        <a:solidFill>
                          <a:schemeClr val="tx1"/>
                        </a:solidFill>
                        <a:miter lim="800000"/>
                      </a:ln>
                    </p:spPr>
                  </p:pic>
                </p:oleObj>
              </mc:Fallback>
            </mc:AlternateContent>
          </a:graphicData>
        </a:graphic>
      </p:graphicFrame>
      <p:sp>
        <p:nvSpPr>
          <p:cNvPr id="10247" name="Text Box 7"/>
          <p:cNvSpPr txBox="1">
            <a:spLocks noChangeArrowheads="1"/>
          </p:cNvSpPr>
          <p:nvPr/>
        </p:nvSpPr>
        <p:spPr bwMode="auto">
          <a:xfrm>
            <a:off x="914400" y="3798887"/>
            <a:ext cx="7790210" cy="1107996"/>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If it’s a nice day then, we’ll go to the beach. Assume the hypothesis</a:t>
            </a:r>
          </a:p>
          <a:p>
            <a:r>
              <a:rPr lang="en-GB" sz="2200">
                <a:latin typeface="+mn-lt"/>
              </a:rPr>
              <a:t>“it’s a nice day” is true. Then by </a:t>
            </a:r>
            <a:r>
              <a:rPr lang="en-GB" sz="2200" b="1">
                <a:latin typeface="+mn-lt"/>
              </a:rPr>
              <a:t>modus ponens </a:t>
            </a:r>
            <a:r>
              <a:rPr lang="en-GB" sz="2200">
                <a:latin typeface="+mn-lt"/>
              </a:rPr>
              <a:t>it follows that</a:t>
            </a:r>
          </a:p>
          <a:p>
            <a:r>
              <a:rPr lang="en-GB" sz="2200">
                <a:latin typeface="+mn-lt"/>
              </a:rPr>
              <a:t>“we’ll go to the beach”.</a:t>
            </a:r>
          </a:p>
        </p:txBody>
      </p:sp>
      <p:sp>
        <p:nvSpPr>
          <p:cNvPr id="6" name="Title 1"/>
          <p:cNvSpPr txBox="1"/>
          <p:nvPr/>
        </p:nvSpPr>
        <p:spPr>
          <a:xfrm>
            <a:off x="457200" y="685800"/>
            <a:ext cx="8229600" cy="1447800"/>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lvl="0" algn="ctr" eaLnBrk="0" hangingPunct="0"/>
            <a:r>
              <a:rPr lang="en-GB" sz="4000">
                <a:solidFill>
                  <a:srgbClr val="000000"/>
                </a:solidFill>
                <a:latin typeface="+mj-lt"/>
              </a:rPr>
              <a:t>Rules of Inference for Propositional Logic</a:t>
            </a:r>
            <a:endParaRPr kumimoji="1" lang="en-US" sz="8000" b="0" i="0" u="none" strike="noStrike" kern="0" cap="none" spc="0" normalizeH="0" baseline="0" noProof="0">
              <a:ln>
                <a:noFill/>
              </a:ln>
              <a:solidFill>
                <a:schemeClr val="tx2"/>
              </a:solidFill>
              <a:effectLst/>
              <a:uLnTx/>
              <a:uFillTx/>
              <a:latin typeface="+mj-lt"/>
              <a:ea typeface="+mj-ea"/>
              <a:cs typeface="+mj-cs"/>
            </a:endParaRPr>
          </a:p>
        </p:txBody>
      </p:sp>
      <p:sp>
        <p:nvSpPr>
          <p:cNvPr id="7" name="Text Box 6"/>
          <p:cNvSpPr txBox="1">
            <a:spLocks noChangeArrowheads="1"/>
          </p:cNvSpPr>
          <p:nvPr/>
        </p:nvSpPr>
        <p:spPr bwMode="auto">
          <a:xfrm>
            <a:off x="6129338" y="1985962"/>
            <a:ext cx="1805302" cy="430887"/>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modus ponens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Lst>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6146" name="Object 3"/>
          <p:cNvGraphicFramePr>
            <a:graphicFrameLocks noChangeAspect="1"/>
          </p:cNvGraphicFramePr>
          <p:nvPr/>
        </p:nvGraphicFramePr>
        <p:xfrm>
          <a:off x="7956550" y="2139950"/>
          <a:ext cx="901700" cy="1441450"/>
        </p:xfrm>
        <a:graphic>
          <a:graphicData uri="http://schemas.openxmlformats.org/presentationml/2006/ole">
            <mc:AlternateContent>
              <mc:Choice xmlns:v="urn:schemas-microsoft-com:vml" Requires="v">
                <p:oleObj spid="_x0000_s1048" name="Equation" r:id="rId2" imgW="444307" imgH="710891" progId="Equation.3">
                  <p:embed/>
                </p:oleObj>
              </mc:Choice>
              <mc:Fallback>
                <p:oleObj name="Equation" r:id="rId2" imgW="444307" imgH="710891"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7956550" y="2139950"/>
                        <a:ext cx="901700" cy="1441450"/>
                      </a:xfrm>
                      <a:prstGeom prst="rect">
                        <a:avLst/>
                      </a:prstGeom>
                      <a:noFill/>
                      <a:ln w="9525">
                        <a:solidFill>
                          <a:schemeClr val="tx1"/>
                        </a:solidFill>
                        <a:miter lim="800000"/>
                      </a:ln>
                    </p:spPr>
                  </p:pic>
                </p:oleObj>
              </mc:Fallback>
            </mc:AlternateContent>
          </a:graphicData>
        </a:graphic>
      </p:graphicFrame>
      <p:sp>
        <p:nvSpPr>
          <p:cNvPr id="6151" name="Text Box 4"/>
          <p:cNvSpPr txBox="1">
            <a:spLocks noChangeArrowheads="1"/>
          </p:cNvSpPr>
          <p:nvPr/>
        </p:nvSpPr>
        <p:spPr bwMode="auto">
          <a:xfrm>
            <a:off x="7510463" y="1735137"/>
            <a:ext cx="1643062" cy="376238"/>
          </a:xfrm>
          <a:prstGeom prst="rect">
            <a:avLst/>
          </a:prstGeom>
          <a:noFill/>
          <a:ln w="9525">
            <a:solidFill>
              <a:schemeClr val="tx1"/>
            </a:solidFill>
            <a:miter lim="800000"/>
          </a:ln>
        </p:spPr>
        <p:txBody>
          <a:bodyPr wrap="non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a:t>modus ponens</a:t>
            </a:r>
          </a:p>
        </p:txBody>
      </p:sp>
      <p:sp>
        <p:nvSpPr>
          <p:cNvPr id="11270" name="Text Box 6"/>
          <p:cNvSpPr txBox="1">
            <a:spLocks noChangeArrowheads="1"/>
          </p:cNvSpPr>
          <p:nvPr/>
        </p:nvSpPr>
        <p:spPr bwMode="auto">
          <a:xfrm>
            <a:off x="609601" y="2092325"/>
            <a:ext cx="6629400" cy="769441"/>
          </a:xfrm>
          <a:prstGeom prst="rect">
            <a:avLst/>
          </a:prstGeom>
          <a:noFill/>
          <a:ln w="9525">
            <a:solidFill>
              <a:schemeClr val="tx1"/>
            </a:solid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algn="just"/>
            <a:r>
              <a:rPr lang="en-GB" sz="2200">
                <a:latin typeface="+mn-lt"/>
              </a:rPr>
              <a:t>A valid argument can lead to an incorrect conclusion</a:t>
            </a:r>
          </a:p>
          <a:p>
            <a:pPr algn="just"/>
            <a:r>
              <a:rPr lang="en-GB" sz="2200">
                <a:latin typeface="+mn-lt"/>
              </a:rPr>
              <a:t>if one of its premises is wrong/false!</a:t>
            </a:r>
          </a:p>
        </p:txBody>
      </p:sp>
      <p:graphicFrame>
        <p:nvGraphicFramePr>
          <p:cNvPr id="11274" name="Object 10"/>
          <p:cNvGraphicFramePr>
            <a:graphicFrameLocks noChangeAspect="1"/>
          </p:cNvGraphicFramePr>
          <p:nvPr/>
        </p:nvGraphicFramePr>
        <p:xfrm>
          <a:off x="1403350" y="3141663"/>
          <a:ext cx="4065588" cy="1916112"/>
        </p:xfrm>
        <a:graphic>
          <a:graphicData uri="http://schemas.openxmlformats.org/presentationml/2006/ole">
            <mc:AlternateContent>
              <mc:Choice xmlns:v="urn:schemas-microsoft-com:vml" Requires="v">
                <p:oleObj spid="_x0000_s1049" name="Equation" r:id="rId4" imgW="1536033" imgH="723586" progId="Equation.3">
                  <p:embed/>
                </p:oleObj>
              </mc:Choice>
              <mc:Fallback>
                <p:oleObj name="Equation" r:id="rId4" imgW="1536033" imgH="723586"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1403350" y="3141663"/>
                        <a:ext cx="4065588" cy="1916112"/>
                      </a:xfrm>
                      <a:prstGeom prst="rect">
                        <a:avLst/>
                      </a:prstGeom>
                      <a:solidFill>
                        <a:schemeClr val="bg1"/>
                      </a:solidFill>
                      <a:ln>
                        <a:noFill/>
                      </a:ln>
                    </p:spPr>
                  </p:pic>
                </p:oleObj>
              </mc:Fallback>
            </mc:AlternateContent>
          </a:graphicData>
        </a:graphic>
      </p:graphicFrame>
      <p:graphicFrame>
        <p:nvGraphicFramePr>
          <p:cNvPr id="11275" name="Object 11"/>
          <p:cNvGraphicFramePr>
            <a:graphicFrameLocks noChangeAspect="1"/>
          </p:cNvGraphicFramePr>
          <p:nvPr/>
        </p:nvGraphicFramePr>
        <p:xfrm>
          <a:off x="1331913" y="2997200"/>
          <a:ext cx="4065587" cy="2386013"/>
        </p:xfrm>
        <a:graphic>
          <a:graphicData uri="http://schemas.openxmlformats.org/presentationml/2006/ole">
            <mc:AlternateContent>
              <mc:Choice xmlns:v="urn:schemas-microsoft-com:vml" Requires="v">
                <p:oleObj spid="_x0000_s1050" name="Equation" r:id="rId6" imgW="1536700" imgH="901700" progId="Equation.3">
                  <p:embed/>
                </p:oleObj>
              </mc:Choice>
              <mc:Fallback>
                <p:oleObj name="Equation" r:id="rId6" imgW="1536700" imgH="9017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1331913" y="2997200"/>
                        <a:ext cx="4065587" cy="2386013"/>
                      </a:xfrm>
                      <a:prstGeom prst="rect">
                        <a:avLst/>
                      </a:prstGeom>
                      <a:solidFill>
                        <a:schemeClr val="bg1"/>
                      </a:solidFill>
                      <a:ln>
                        <a:noFill/>
                      </a:ln>
                    </p:spPr>
                  </p:pic>
                </p:oleObj>
              </mc:Fallback>
            </mc:AlternateContent>
          </a:graphicData>
        </a:graphic>
      </p:graphicFrame>
      <p:graphicFrame>
        <p:nvGraphicFramePr>
          <p:cNvPr id="11276" name="Object 12"/>
          <p:cNvGraphicFramePr>
            <a:graphicFrameLocks noChangeAspect="1"/>
          </p:cNvGraphicFramePr>
          <p:nvPr/>
        </p:nvGraphicFramePr>
        <p:xfrm>
          <a:off x="1187450" y="2971801"/>
          <a:ext cx="4222750" cy="3276599"/>
        </p:xfrm>
        <a:graphic>
          <a:graphicData uri="http://schemas.openxmlformats.org/presentationml/2006/ole">
            <mc:AlternateContent>
              <mc:Choice xmlns:v="urn:schemas-microsoft-com:vml" Requires="v">
                <p:oleObj spid="_x0000_s1051" name="Equation" r:id="rId8" imgW="1536700" imgH="1397000" progId="Equation.3">
                  <p:embed/>
                </p:oleObj>
              </mc:Choice>
              <mc:Fallback>
                <p:oleObj name="Equation" r:id="rId8" imgW="1536700" imgH="139700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1187450" y="2971801"/>
                        <a:ext cx="4222750" cy="3276599"/>
                      </a:xfrm>
                      <a:prstGeom prst="rect">
                        <a:avLst/>
                      </a:prstGeom>
                      <a:solidFill>
                        <a:schemeClr val="bg1"/>
                      </a:solidFill>
                      <a:ln>
                        <a:noFill/>
                      </a:ln>
                    </p:spPr>
                  </p:pic>
                </p:oleObj>
              </mc:Fallback>
            </mc:AlternateContent>
          </a:graphicData>
        </a:graphic>
      </p:graphicFrame>
      <p:sp>
        <p:nvSpPr>
          <p:cNvPr id="9" name="Title 1"/>
          <p:cNvSpPr txBox="1"/>
          <p:nvPr/>
        </p:nvSpPr>
        <p:spPr>
          <a:xfrm>
            <a:off x="457200" y="685800"/>
            <a:ext cx="8229600" cy="1447800"/>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pPr lvl="0" algn="ctr" eaLnBrk="0" hangingPunct="0"/>
            <a:r>
              <a:rPr lang="en-GB" sz="4000">
                <a:solidFill>
                  <a:srgbClr val="000000"/>
                </a:solidFill>
                <a:latin typeface="+mj-lt"/>
              </a:rPr>
              <a:t>Rules of Inference for Propositional Logic</a:t>
            </a:r>
            <a:endParaRPr kumimoji="1" lang="en-US" sz="8000" b="0" i="0" u="none" strike="noStrike" kern="0" cap="none" spc="0" normalizeH="0" baseline="0" noProof="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112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112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11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7170" name="Object 3"/>
          <p:cNvGraphicFramePr>
            <a:graphicFrameLocks noChangeAspect="1"/>
          </p:cNvGraphicFramePr>
          <p:nvPr/>
        </p:nvGraphicFramePr>
        <p:xfrm>
          <a:off x="7956550" y="692150"/>
          <a:ext cx="901700" cy="1441450"/>
        </p:xfrm>
        <a:graphic>
          <a:graphicData uri="http://schemas.openxmlformats.org/presentationml/2006/ole">
            <mc:AlternateContent>
              <mc:Choice xmlns:v="urn:schemas-microsoft-com:vml" Requires="v">
                <p:oleObj spid="_x0000_s1052" name="Equation" r:id="rId2" imgW="444307" imgH="710891" progId="Equation.3">
                  <p:embed/>
                </p:oleObj>
              </mc:Choice>
              <mc:Fallback>
                <p:oleObj name="Equation" r:id="rId2" imgW="444307" imgH="710891" progId="Equation.3">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7956550" y="692150"/>
                        <a:ext cx="901700" cy="1441450"/>
                      </a:xfrm>
                      <a:prstGeom prst="rect">
                        <a:avLst/>
                      </a:prstGeom>
                      <a:noFill/>
                      <a:ln w="9525">
                        <a:solidFill>
                          <a:schemeClr val="tx1"/>
                        </a:solidFill>
                        <a:miter lim="800000"/>
                      </a:ln>
                    </p:spPr>
                  </p:pic>
                </p:oleObj>
              </mc:Fallback>
            </mc:AlternateContent>
          </a:graphicData>
        </a:graphic>
      </p:graphicFrame>
      <p:sp>
        <p:nvSpPr>
          <p:cNvPr id="7174" name="Text Box 4"/>
          <p:cNvSpPr txBox="1">
            <a:spLocks noChangeArrowheads="1"/>
          </p:cNvSpPr>
          <p:nvPr/>
        </p:nvSpPr>
        <p:spPr bwMode="auto">
          <a:xfrm>
            <a:off x="7315200" y="152400"/>
            <a:ext cx="1828800" cy="430887"/>
          </a:xfrm>
          <a:prstGeom prst="rect">
            <a:avLst/>
          </a:prstGeom>
          <a:noFill/>
          <a:ln w="9525">
            <a:solidFill>
              <a:schemeClr val="tx1"/>
            </a:solid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modus ponens</a:t>
            </a:r>
          </a:p>
        </p:txBody>
      </p:sp>
      <p:graphicFrame>
        <p:nvGraphicFramePr>
          <p:cNvPr id="7171" name="Object 6"/>
          <p:cNvGraphicFramePr>
            <a:graphicFrameLocks noChangeAspect="1"/>
          </p:cNvGraphicFramePr>
          <p:nvPr/>
        </p:nvGraphicFramePr>
        <p:xfrm>
          <a:off x="228600" y="914400"/>
          <a:ext cx="2362200" cy="2133600"/>
        </p:xfrm>
        <a:graphic>
          <a:graphicData uri="http://schemas.openxmlformats.org/presentationml/2006/ole">
            <mc:AlternateContent>
              <mc:Choice xmlns:v="urn:schemas-microsoft-com:vml" Requires="v">
                <p:oleObj spid="_x0000_s1053" name="Equation" r:id="rId4" imgW="1536700" imgH="1320800" progId="Equation.3">
                  <p:embed/>
                </p:oleObj>
              </mc:Choice>
              <mc:Fallback>
                <p:oleObj name="Equation" r:id="rId4" imgW="1536700" imgH="132080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228600" y="914400"/>
                        <a:ext cx="2362200" cy="2133600"/>
                      </a:xfrm>
                      <a:prstGeom prst="rect">
                        <a:avLst/>
                      </a:prstGeom>
                      <a:noFill/>
                      <a:ln w="9525">
                        <a:solidFill>
                          <a:schemeClr val="tx1"/>
                        </a:solidFill>
                        <a:miter lim="800000"/>
                      </a:ln>
                    </p:spPr>
                  </p:pic>
                </p:oleObj>
              </mc:Fallback>
            </mc:AlternateContent>
          </a:graphicData>
        </a:graphic>
      </p:graphicFrame>
      <p:graphicFrame>
        <p:nvGraphicFramePr>
          <p:cNvPr id="12296" name="Object 8"/>
          <p:cNvGraphicFramePr>
            <a:graphicFrameLocks noChangeAspect="1"/>
          </p:cNvGraphicFramePr>
          <p:nvPr/>
        </p:nvGraphicFramePr>
        <p:xfrm>
          <a:off x="4211638" y="2852738"/>
          <a:ext cx="1620837" cy="2136775"/>
        </p:xfrm>
        <a:graphic>
          <a:graphicData uri="http://schemas.openxmlformats.org/presentationml/2006/ole">
            <mc:AlternateContent>
              <mc:Choice xmlns:v="urn:schemas-microsoft-com:vml" Requires="v">
                <p:oleObj spid="_x0000_s1054" name="Equation" r:id="rId6" imgW="838200" imgH="1104900" progId="Equation.3">
                  <p:embed/>
                </p:oleObj>
              </mc:Choice>
              <mc:Fallback>
                <p:oleObj name="Equation" r:id="rId6" imgW="838200" imgH="11049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4211638" y="2852738"/>
                        <a:ext cx="1620837" cy="2136775"/>
                      </a:xfrm>
                      <a:prstGeom prst="rect">
                        <a:avLst/>
                      </a:prstGeom>
                      <a:noFill/>
                    </p:spPr>
                  </p:pic>
                </p:oleObj>
              </mc:Fallback>
            </mc:AlternateContent>
          </a:graphicData>
        </a:graphic>
      </p:graphicFrame>
      <p:sp>
        <p:nvSpPr>
          <p:cNvPr id="12297" name="Text Box 9"/>
          <p:cNvSpPr txBox="1">
            <a:spLocks noChangeArrowheads="1"/>
          </p:cNvSpPr>
          <p:nvPr/>
        </p:nvSpPr>
        <p:spPr bwMode="auto">
          <a:xfrm>
            <a:off x="381000" y="5181600"/>
            <a:ext cx="8534399" cy="1107996"/>
          </a:xfrm>
          <a:prstGeom prst="rect">
            <a:avLst/>
          </a:prstGeom>
          <a:noFill/>
          <a:ln w="9525">
            <a:solidFill>
              <a:schemeClr val="tx1"/>
            </a:solidFill>
            <a:miter lim="800000"/>
          </a:ln>
        </p:spPr>
        <p:txBody>
          <a:bodyPr wrap="square">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The argument is valid as it is constructed using modus ponens.</a:t>
            </a:r>
          </a:p>
          <a:p>
            <a:r>
              <a:rPr lang="en-GB" sz="2200">
                <a:latin typeface="+mn-lt"/>
              </a:rPr>
              <a:t>But one of the premises is false (p is false).</a:t>
            </a:r>
          </a:p>
          <a:p>
            <a:r>
              <a:rPr lang="en-GB" sz="2200">
                <a:latin typeface="+mn-lt"/>
              </a:rPr>
              <a:t>So, we cannot derive the conclusion.</a:t>
            </a:r>
          </a:p>
        </p:txBody>
      </p:sp>
      <p:sp>
        <p:nvSpPr>
          <p:cNvPr id="7176" name="Text Box 10"/>
          <p:cNvSpPr txBox="1">
            <a:spLocks noChangeArrowheads="1"/>
          </p:cNvSpPr>
          <p:nvPr/>
        </p:nvSpPr>
        <p:spPr bwMode="auto">
          <a:xfrm>
            <a:off x="2627313" y="1700213"/>
            <a:ext cx="5280025" cy="1107996"/>
          </a:xfrm>
          <a:prstGeom prst="rect">
            <a:avLst/>
          </a:prstGeom>
          <a:noFill/>
          <a:ln w="9525">
            <a:solidFill>
              <a:schemeClr val="tx1"/>
            </a:solidFill>
            <a:miter lim="800000"/>
          </a:ln>
        </p:spPr>
        <p:txBody>
          <a:bodyPr>
            <a:spAutoFit/>
          </a:bodyPr>
          <a:ls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a:lstStyle>
          <a:p>
            <a:r>
              <a:rPr lang="en-GB" sz="2200">
                <a:latin typeface="+mn-lt"/>
              </a:rPr>
              <a:t>A valid argument can lead to an incorrect conclusion if one of its premises is wrong/false!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122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12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Lst>
  </p:timing>
</p:sld>
</file>

<file path=ppt/tags/tag1.xml><?xml version="1.0" encoding="utf-8"?>
<p:tagLst xmlns:p="http://schemas.openxmlformats.org/presentationml/2006/main">
  <p:tag name="AS_NET" val="6.0.22"/>
  <p:tag name="AS_OS" val="Unix 6.2.0.1013"/>
  <p:tag name="AS_RELEASE_DATE" val="2023.01.14"/>
  <p:tag name="AS_TITLE" val="Aspose.Slides for .NET5"/>
  <p:tag name="AS_VERSION" val="23.1"/>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微軟正黑體"/>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新細明體"/>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808</Paragraphs>
  <Slides>130</Slides>
  <Notes>87</Notes>
  <TotalTime>1</TotalTime>
  <HiddenSlides>0</HiddenSlides>
  <MMClips>0</MMClips>
  <ScaleCrop>0</ScaleCrop>
  <HeadingPairs>
    <vt:vector baseType="variant" size="6">
      <vt:variant>
        <vt:lpstr>Fonts used</vt:lpstr>
      </vt:variant>
      <vt:variant>
        <vt:i4>10</vt:i4>
      </vt:variant>
      <vt:variant>
        <vt:lpstr>Theme</vt:lpstr>
      </vt:variant>
      <vt:variant>
        <vt:i4>1</vt:i4>
      </vt:variant>
      <vt:variant>
        <vt:lpstr>Slide Titles</vt:lpstr>
      </vt:variant>
      <vt:variant>
        <vt:i4>130</vt:i4>
      </vt:variant>
    </vt:vector>
  </HeadingPairs>
  <TitlesOfParts>
    <vt:vector baseType="lpstr" size="141">
      <vt:lpstr>Arial</vt:lpstr>
      <vt:lpstr>Calibri</vt:lpstr>
      <vt:lpstr>Comic Sans MS</vt:lpstr>
      <vt:lpstr>Noto Sans Symbols</vt:lpstr>
      <vt:lpstr>Times New Roman</vt:lpstr>
      <vt:lpstr>Courier New</vt:lpstr>
      <vt:lpstr>微軟正黑體</vt:lpstr>
      <vt:lpstr>新細明體</vt:lpstr>
      <vt:lpstr>Wingdings</vt:lpstr>
      <vt:lpstr>Symbol</vt:lpstr>
      <vt:lpstr>Office Theme</vt:lpstr>
      <vt:lpstr>Logics and Proofs</vt:lpstr>
      <vt:lpstr>Topic Outcomes</vt:lpstr>
      <vt:lpstr>Contents</vt:lpstr>
      <vt:lpstr>Introduction</vt:lpstr>
      <vt:lpstr>Introduction</vt:lpstr>
      <vt:lpstr>Propositions</vt:lpstr>
      <vt:lpstr>Notations</vt:lpstr>
      <vt:lpstr>Activity</vt:lpstr>
      <vt:lpstr>Logical Connectives</vt:lpstr>
      <vt:lpstr>PowerPoint Presentation</vt:lpstr>
      <vt:lpstr>Negation Operator</vt:lpstr>
      <vt:lpstr>Activity</vt:lpstr>
      <vt:lpstr>Truth Tables</vt:lpstr>
      <vt:lpstr>Conjunction Operator </vt:lpstr>
      <vt:lpstr>Disjunction Operator </vt:lpstr>
      <vt:lpstr>Exclusive-OR Operator </vt:lpstr>
      <vt:lpstr>Implication Operator </vt:lpstr>
      <vt:lpstr>Implication Operator </vt:lpstr>
      <vt:lpstr>PowerPoint Presentation</vt:lpstr>
      <vt:lpstr>Converse, Inverse and Contra positive</vt:lpstr>
      <vt:lpstr>Converse, Inverse and Contra positive</vt:lpstr>
      <vt:lpstr>Converse, Inverse and Contra positive</vt:lpstr>
      <vt:lpstr>Biconditional Operator</vt:lpstr>
      <vt:lpstr>Biconditional Operator</vt:lpstr>
      <vt:lpstr>Biconditional Operator</vt:lpstr>
      <vt:lpstr>Precedence of Logical Operators</vt:lpstr>
      <vt:lpstr>Activity</vt:lpstr>
      <vt:lpstr>Activity</vt:lpstr>
      <vt:lpstr>Activity</vt:lpstr>
      <vt:lpstr>PowerPoint Presentation</vt:lpstr>
      <vt:lpstr>Equivalence</vt:lpstr>
      <vt:lpstr>Terminology</vt:lpstr>
      <vt:lpstr>Logical Equivalence</vt:lpstr>
      <vt:lpstr>Logical Equivalence: Truth table</vt:lpstr>
      <vt:lpstr>Activity</vt:lpstr>
      <vt:lpstr>Logical Equivalence: Laws of Logic</vt:lpstr>
      <vt:lpstr>Logical Equivalence: Laws of Logic</vt:lpstr>
      <vt:lpstr>Example</vt:lpstr>
      <vt:lpstr>Example</vt:lpstr>
      <vt:lpstr>Example Cont…</vt:lpstr>
      <vt:lpstr>PowerPoint Presentation</vt:lpstr>
      <vt:lpstr>Activity</vt:lpstr>
      <vt:lpstr>PowerPoint Presentation</vt:lpstr>
      <vt:lpstr>Predicates and Quantifiers</vt:lpstr>
      <vt:lpstr>Practical Applications</vt:lpstr>
      <vt:lpstr>Predicates</vt:lpstr>
      <vt:lpstr>Predicates</vt:lpstr>
      <vt:lpstr>Predicates</vt:lpstr>
      <vt:lpstr>PowerPoint Presentation</vt:lpstr>
      <vt:lpstr>Quantifiers</vt:lpstr>
      <vt:lpstr>Universal Quantification</vt:lpstr>
      <vt:lpstr>Universal Quantification</vt:lpstr>
      <vt:lpstr>Existential Quantification</vt:lpstr>
      <vt:lpstr>Existential Quantification</vt:lpstr>
      <vt:lpstr>Precedence of Quantifiers</vt:lpstr>
      <vt:lpstr>Free and Binding Variables</vt:lpstr>
      <vt:lpstr>PowerPoint Presentation</vt:lpstr>
      <vt:lpstr>Logical Equivalence involving Quantifiers</vt:lpstr>
      <vt:lpstr>Example</vt:lpstr>
      <vt:lpstr>Example</vt:lpstr>
      <vt:lpstr>Activity</vt:lpstr>
      <vt:lpstr>PowerPoint Presentation</vt:lpstr>
      <vt:lpstr>Negation of Quantified Expressions</vt:lpstr>
      <vt:lpstr>Negation of Quantified Expressions</vt:lpstr>
      <vt:lpstr>Negation of Quantified Expressions</vt:lpstr>
      <vt:lpstr>Translating from English into Logical Expressions</vt:lpstr>
      <vt:lpstr>Translating from English into Logical Expressions</vt:lpstr>
      <vt:lpstr>Using Quantifiers in System Specifications</vt:lpstr>
      <vt:lpstr>Using Quantifiers in System Specifications</vt:lpstr>
      <vt:lpstr>Activity</vt:lpstr>
      <vt:lpstr>Activity</vt:lpstr>
      <vt:lpstr>Activity</vt:lpstr>
      <vt:lpstr>Nested Quantifiers</vt:lpstr>
      <vt:lpstr>Example</vt:lpstr>
      <vt:lpstr>Order of Quantifiers</vt:lpstr>
      <vt:lpstr>Example</vt:lpstr>
      <vt:lpstr>Example</vt:lpstr>
      <vt:lpstr>Translation of Mathematical Statements</vt:lpstr>
      <vt:lpstr>Translation of Mathematical Statements</vt:lpstr>
      <vt:lpstr>Translation into English</vt:lpstr>
      <vt:lpstr>Translating English Statements to logical Expressions</vt:lpstr>
      <vt:lpstr>Negation of Nested Quantifiers</vt:lpstr>
      <vt:lpstr>Activity</vt:lpstr>
      <vt:lpstr>Activity</vt:lpstr>
      <vt:lpstr>Activity</vt:lpstr>
      <vt:lpstr>Logics and Proofs</vt:lpstr>
      <vt:lpstr>Topic Outcomes</vt:lpstr>
      <vt:lpstr>Contents</vt:lpstr>
      <vt:lpstr>Story</vt:lpstr>
      <vt:lpstr>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vt:lpstr>
      <vt:lpstr>Activity</vt:lpstr>
      <vt:lpstr>PowerPoint Presentation</vt:lpstr>
      <vt:lpstr>PowerPoint Presentation</vt:lpstr>
      <vt:lpstr>PowerPoint Presentation</vt:lpstr>
      <vt:lpstr>Activity</vt:lpstr>
      <vt:lpstr>Activity</vt:lpstr>
      <vt:lpstr>Terminologies</vt:lpstr>
      <vt:lpstr>Terminologies</vt:lpstr>
      <vt:lpstr>Methods of proofs</vt:lpstr>
      <vt:lpstr>Direct Proof</vt:lpstr>
      <vt:lpstr>Direct Proof</vt:lpstr>
      <vt:lpstr>Indirect Proof</vt:lpstr>
      <vt:lpstr>Indirect Proof</vt:lpstr>
      <vt:lpstr>Indirect Proof</vt:lpstr>
      <vt:lpstr>Which Type of Proof to Use for a Theorem?</vt:lpstr>
      <vt:lpstr>Proof by Contradiction</vt:lpstr>
      <vt:lpstr>Proof by Contradiction</vt:lpstr>
      <vt:lpstr>Proof by Contradiction</vt:lpstr>
      <vt:lpstr>Proof by Contradiction</vt:lpstr>
      <vt:lpstr>Proof by Contradiction</vt:lpstr>
      <vt:lpstr>Proof by Contradiction</vt:lpstr>
      <vt:lpstr>Activity</vt:lpstr>
      <vt:lpstr>PowerPoint Presentation</vt:lpstr>
    </vt:vector>
  </TitlesOfParts>
  <LinksUpToDate>0</LinksUpToDate>
  <SharedDoc>0</SharedDoc>
  <HyperlinksChanged>0</HyperlinksChanged>
  <Application>Aspose.Slides for .NET</Application>
  <AppVersion>23.0100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2023-11-11T05:54:33.280</cp:lastPrinted>
  <dcterms:created xsi:type="dcterms:W3CDTF">2023-11-11T05:54:33Z</dcterms:created>
  <dcterms:modified xsi:type="dcterms:W3CDTF">2023-11-11T05:54:37Z</dcterms:modified>
</cp:coreProperties>
</file>