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6"/>
  </p:notesMasterIdLst>
  <p:sldIdLst>
    <p:sldId id="256" r:id="rId2"/>
    <p:sldId id="516" r:id="rId3"/>
    <p:sldId id="606" r:id="rId4"/>
    <p:sldId id="607" r:id="rId5"/>
    <p:sldId id="608" r:id="rId6"/>
    <p:sldId id="609" r:id="rId7"/>
    <p:sldId id="610" r:id="rId8"/>
    <p:sldId id="517" r:id="rId9"/>
    <p:sldId id="534" r:id="rId10"/>
    <p:sldId id="570" r:id="rId11"/>
    <p:sldId id="518" r:id="rId12"/>
    <p:sldId id="519" r:id="rId13"/>
    <p:sldId id="538" r:id="rId14"/>
    <p:sldId id="535" r:id="rId15"/>
    <p:sldId id="551" r:id="rId16"/>
    <p:sldId id="571" r:id="rId17"/>
    <p:sldId id="569" r:id="rId18"/>
    <p:sldId id="572" r:id="rId19"/>
    <p:sldId id="586" r:id="rId20"/>
    <p:sldId id="587" r:id="rId21"/>
    <p:sldId id="588" r:id="rId22"/>
    <p:sldId id="496" r:id="rId23"/>
    <p:sldId id="497" r:id="rId24"/>
    <p:sldId id="498" r:id="rId25"/>
    <p:sldId id="595" r:id="rId26"/>
    <p:sldId id="597" r:id="rId27"/>
    <p:sldId id="598" r:id="rId28"/>
    <p:sldId id="599" r:id="rId29"/>
    <p:sldId id="596" r:id="rId30"/>
    <p:sldId id="499" r:id="rId31"/>
    <p:sldId id="500" r:id="rId32"/>
    <p:sldId id="501" r:id="rId33"/>
    <p:sldId id="502" r:id="rId34"/>
    <p:sldId id="503" r:id="rId35"/>
    <p:sldId id="504" r:id="rId36"/>
    <p:sldId id="505" r:id="rId37"/>
    <p:sldId id="506" r:id="rId38"/>
    <p:sldId id="507" r:id="rId39"/>
    <p:sldId id="508" r:id="rId40"/>
    <p:sldId id="509" r:id="rId41"/>
    <p:sldId id="510" r:id="rId42"/>
    <p:sldId id="513" r:id="rId43"/>
    <p:sldId id="589" r:id="rId44"/>
    <p:sldId id="590" r:id="rId45"/>
    <p:sldId id="591" r:id="rId46"/>
    <p:sldId id="554" r:id="rId47"/>
    <p:sldId id="555" r:id="rId48"/>
    <p:sldId id="592" r:id="rId49"/>
    <p:sldId id="593" r:id="rId50"/>
    <p:sldId id="594" r:id="rId51"/>
    <p:sldId id="556" r:id="rId52"/>
    <p:sldId id="600" r:id="rId53"/>
    <p:sldId id="601" r:id="rId54"/>
    <p:sldId id="604" r:id="rId55"/>
    <p:sldId id="602" r:id="rId56"/>
    <p:sldId id="557" r:id="rId57"/>
    <p:sldId id="558" r:id="rId58"/>
    <p:sldId id="561" r:id="rId59"/>
    <p:sldId id="562" r:id="rId60"/>
    <p:sldId id="564" r:id="rId61"/>
    <p:sldId id="565" r:id="rId62"/>
    <p:sldId id="566" r:id="rId63"/>
    <p:sldId id="567" r:id="rId64"/>
    <p:sldId id="568" r:id="rId65"/>
  </p:sldIdLst>
  <p:sldSz cx="9144000" cy="6858000" type="screen4x3"/>
  <p:notesSz cx="6858000" cy="9144000"/>
  <p:defaultTextStyle>
    <a:defPPr>
      <a:defRPr lang="kn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5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40865-70C4-42F3-B499-034E0D4F317B}" type="datetimeFigureOut">
              <a:rPr lang="kn-IN" smtClean="0"/>
              <a:pPr/>
              <a:t>11-01-23</a:t>
            </a:fld>
            <a:endParaRPr lang="k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92B2-B0B8-4354-B49A-163E984FDE19}" type="slidenum">
              <a:rPr lang="kn-IN" smtClean="0"/>
              <a:pPr/>
              <a:t>‹#›</a:t>
            </a:fld>
            <a:endParaRPr lang="kn-IN"/>
          </a:p>
        </p:txBody>
      </p:sp>
    </p:spTree>
    <p:extLst>
      <p:ext uri="{BB962C8B-B14F-4D97-AF65-F5344CB8AC3E}">
        <p14:creationId xmlns:p14="http://schemas.microsoft.com/office/powerpoint/2010/main" xmlns="" val="632723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92B2-B0B8-4354-B49A-163E984FDE19}" type="slidenum">
              <a:rPr lang="kn-IN" smtClean="0"/>
              <a:pPr/>
              <a:t>1</a:t>
            </a:fld>
            <a:endParaRPr lang="kn-IN"/>
          </a:p>
        </p:txBody>
      </p:sp>
    </p:spTree>
    <p:extLst>
      <p:ext uri="{BB962C8B-B14F-4D97-AF65-F5344CB8AC3E}">
        <p14:creationId xmlns:p14="http://schemas.microsoft.com/office/powerpoint/2010/main" xmlns="" val="2651106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3991-746A-4669-80D6-8C1CCD50A215}" type="datetimeFigureOut">
              <a:rPr lang="kn-IN" smtClean="0"/>
              <a:pPr/>
              <a:t>11-01-23</a:t>
            </a:fld>
            <a:endParaRPr lang="k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6A00EE8-A8A5-4306-AB91-5DBC06290B02}" type="slidenum">
              <a:rPr lang="kn-IN" smtClean="0"/>
              <a:pPr/>
              <a:t>‹#›</a:t>
            </a:fld>
            <a:endParaRPr lang="k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3991-746A-4669-80D6-8C1CCD50A215}" type="datetimeFigureOut">
              <a:rPr lang="kn-IN" smtClean="0"/>
              <a:pPr/>
              <a:t>11-01-23</a:t>
            </a:fld>
            <a:endParaRPr lang="k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00EE8-A8A5-4306-AB91-5DBC06290B02}" type="slidenum">
              <a:rPr lang="kn-IN" smtClean="0"/>
              <a:pPr/>
              <a:t>‹#›</a:t>
            </a:fld>
            <a:endParaRPr lang="k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3991-746A-4669-80D6-8C1CCD50A215}" type="datetimeFigureOut">
              <a:rPr lang="kn-IN" smtClean="0"/>
              <a:pPr/>
              <a:t>11-01-23</a:t>
            </a:fld>
            <a:endParaRPr lang="k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00EE8-A8A5-4306-AB91-5DBC06290B02}" type="slidenum">
              <a:rPr lang="kn-IN" smtClean="0"/>
              <a:pPr/>
              <a:t>‹#›</a:t>
            </a:fld>
            <a:endParaRPr lang="k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3991-746A-4669-80D6-8C1CCD50A215}" type="datetimeFigureOut">
              <a:rPr lang="kn-IN" smtClean="0"/>
              <a:pPr/>
              <a:t>11-01-23</a:t>
            </a:fld>
            <a:endParaRPr lang="k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00EE8-A8A5-4306-AB91-5DBC06290B02}" type="slidenum">
              <a:rPr lang="kn-IN" smtClean="0"/>
              <a:pPr/>
              <a:t>‹#›</a:t>
            </a:fld>
            <a:endParaRPr lang="k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3991-746A-4669-80D6-8C1CCD50A215}" type="datetimeFigureOut">
              <a:rPr lang="kn-IN" smtClean="0"/>
              <a:pPr/>
              <a:t>11-01-23</a:t>
            </a:fld>
            <a:endParaRPr lang="k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6A00EE8-A8A5-4306-AB91-5DBC06290B02}" type="slidenum">
              <a:rPr lang="kn-IN" smtClean="0"/>
              <a:pPr/>
              <a:t>‹#›</a:t>
            </a:fld>
            <a:endParaRPr lang="k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3991-746A-4669-80D6-8C1CCD50A215}" type="datetimeFigureOut">
              <a:rPr lang="kn-IN" smtClean="0"/>
              <a:pPr/>
              <a:t>11-01-23</a:t>
            </a:fld>
            <a:endParaRPr lang="k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00EE8-A8A5-4306-AB91-5DBC06290B02}" type="slidenum">
              <a:rPr lang="kn-IN" smtClean="0"/>
              <a:pPr/>
              <a:t>‹#›</a:t>
            </a:fld>
            <a:endParaRPr lang="k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3991-746A-4669-80D6-8C1CCD50A215}" type="datetimeFigureOut">
              <a:rPr lang="kn-IN" smtClean="0"/>
              <a:pPr/>
              <a:t>11-01-23</a:t>
            </a:fld>
            <a:endParaRPr lang="k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00EE8-A8A5-4306-AB91-5DBC06290B02}" type="slidenum">
              <a:rPr lang="kn-IN" smtClean="0"/>
              <a:pPr/>
              <a:t>‹#›</a:t>
            </a:fld>
            <a:endParaRPr lang="k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3991-746A-4669-80D6-8C1CCD50A215}" type="datetimeFigureOut">
              <a:rPr lang="kn-IN" smtClean="0"/>
              <a:pPr/>
              <a:t>11-01-23</a:t>
            </a:fld>
            <a:endParaRPr lang="k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00EE8-A8A5-4306-AB91-5DBC06290B02}" type="slidenum">
              <a:rPr lang="kn-IN" smtClean="0"/>
              <a:pPr/>
              <a:t>‹#›</a:t>
            </a:fld>
            <a:endParaRPr lang="k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3991-746A-4669-80D6-8C1CCD50A215}" type="datetimeFigureOut">
              <a:rPr lang="kn-IN" smtClean="0"/>
              <a:pPr/>
              <a:t>11-01-23</a:t>
            </a:fld>
            <a:endParaRPr lang="k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00EE8-A8A5-4306-AB91-5DBC06290B02}" type="slidenum">
              <a:rPr lang="kn-IN" smtClean="0"/>
              <a:pPr/>
              <a:t>‹#›</a:t>
            </a:fld>
            <a:endParaRPr lang="k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3991-746A-4669-80D6-8C1CCD50A215}" type="datetimeFigureOut">
              <a:rPr lang="kn-IN" smtClean="0"/>
              <a:pPr/>
              <a:t>11-01-23</a:t>
            </a:fld>
            <a:endParaRPr lang="k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00EE8-A8A5-4306-AB91-5DBC06290B02}" type="slidenum">
              <a:rPr lang="kn-IN" smtClean="0"/>
              <a:pPr/>
              <a:t>‹#›</a:t>
            </a:fld>
            <a:endParaRPr lang="k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3991-746A-4669-80D6-8C1CCD50A215}" type="datetimeFigureOut">
              <a:rPr lang="kn-IN" smtClean="0"/>
              <a:pPr/>
              <a:t>11-01-23</a:t>
            </a:fld>
            <a:endParaRPr lang="k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6A00EE8-A8A5-4306-AB91-5DBC06290B02}" type="slidenum">
              <a:rPr lang="kn-IN" smtClean="0"/>
              <a:pPr/>
              <a:t>‹#›</a:t>
            </a:fld>
            <a:endParaRPr lang="k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8C13991-746A-4669-80D6-8C1CCD50A215}" type="datetimeFigureOut">
              <a:rPr lang="kn-IN" smtClean="0"/>
              <a:pPr/>
              <a:t>11-01-23</a:t>
            </a:fld>
            <a:endParaRPr lang="k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6A00EE8-A8A5-4306-AB91-5DBC06290B02}" type="slidenum">
              <a:rPr lang="kn-IN" smtClean="0"/>
              <a:pPr/>
              <a:t>‹#›</a:t>
            </a:fld>
            <a:endParaRPr lang="k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ym typeface="Symbol" pitchFamily="18" charset="2"/>
              </a:rPr>
              <a:t>Recurrence</a:t>
            </a:r>
            <a:br>
              <a:rPr lang="en-US" b="1" dirty="0">
                <a:sym typeface="Symbol" pitchFamily="18" charset="2"/>
              </a:rPr>
            </a:br>
            <a:r>
              <a:rPr lang="en-US" b="1" dirty="0">
                <a:sym typeface="Symbol" pitchFamily="18" charset="2"/>
              </a:rPr>
              <a:t>Relations</a:t>
            </a:r>
            <a:endParaRPr lang="kn-IN" dirty="0">
              <a:solidFill>
                <a:schemeClr val="bg1"/>
              </a:solidFill>
            </a:endParaRPr>
          </a:p>
        </p:txBody>
      </p:sp>
      <p:pic>
        <p:nvPicPr>
          <p:cNvPr id="5" name="Picture 6" descr="kle tech 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44450"/>
            <a:ext cx="3048000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57251"/>
            <a:ext cx="6429388" cy="78580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Motivating Examples:  Factorial: Analysis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71613"/>
            <a:ext cx="8686800" cy="4429137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How many multiplications M(x) does factorial </a:t>
            </a:r>
          </a:p>
          <a:p>
            <a:pPr>
              <a:buNone/>
            </a:pPr>
            <a:r>
              <a:rPr lang="en-US" sz="2400" dirty="0"/>
              <a:t>perform?</a:t>
            </a:r>
          </a:p>
          <a:p>
            <a:pPr eaLnBrk="0" hangingPunct="0">
              <a:buNone/>
              <a:defRPr/>
            </a:pPr>
            <a:r>
              <a:rPr lang="en-US" sz="2400" dirty="0"/>
              <a:t>The number of multiplications can be expressed as a formula (similar </a:t>
            </a:r>
          </a:p>
          <a:p>
            <a:pPr eaLnBrk="0" hangingPunct="0">
              <a:buNone/>
              <a:defRPr/>
            </a:pPr>
            <a:r>
              <a:rPr lang="en-US" sz="2400" dirty="0"/>
              <a:t>to the definition of n!</a:t>
            </a:r>
          </a:p>
          <a:p>
            <a:pPr marL="2628900" lvl="5" indent="-342900" eaLnBrk="0" hangingPunct="0">
              <a:defRPr/>
            </a:pPr>
            <a:r>
              <a:rPr lang="en-US" sz="2400" dirty="0"/>
              <a:t>M(0) = 0</a:t>
            </a:r>
          </a:p>
          <a:p>
            <a:pPr marL="2628900" lvl="5" indent="-342900" eaLnBrk="0" hangingPunct="0">
              <a:defRPr/>
            </a:pPr>
            <a:r>
              <a:rPr lang="en-US" sz="2400" dirty="0"/>
              <a:t>M(n) = 1 + M(n-1)</a:t>
            </a:r>
          </a:p>
          <a:p>
            <a:pPr marL="0" lvl="5" indent="0" eaLnBrk="0" hangingPunct="0">
              <a:buNone/>
              <a:defRPr/>
            </a:pPr>
            <a:r>
              <a:rPr lang="en-US" sz="2400" dirty="0"/>
              <a:t>This relation is known as a </a:t>
            </a:r>
            <a:r>
              <a:rPr lang="en-US" sz="2400" u="sng" dirty="0"/>
              <a:t>recurrence relation</a:t>
            </a:r>
          </a:p>
          <a:p>
            <a:pPr marL="2628900" lvl="5" indent="-342900" eaLnBrk="0" hangingPunct="0">
              <a:defRPr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6172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57251"/>
            <a:ext cx="8534400" cy="912019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2800" dirty="0">
                <a:ea typeface="新細明體" pitchFamily="18" charset="-120"/>
                <a:cs typeface="Times New Roman" pitchFamily="18" charset="0"/>
              </a:rPr>
              <a:t>Recurrence Relations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0" y="1785926"/>
            <a:ext cx="6286512" cy="3814774"/>
          </a:xfrm>
        </p:spPr>
        <p:txBody>
          <a:bodyPr>
            <a:normAutofit/>
          </a:bodyPr>
          <a:lstStyle/>
          <a:p>
            <a:r>
              <a:rPr lang="en-US" sz="2400" dirty="0"/>
              <a:t>Definition:	A recurrence relation for the sequence {an} is an equation expressing an in terms of one or more of the previous terms of the sequence:  </a:t>
            </a:r>
          </a:p>
          <a:p>
            <a:r>
              <a:rPr lang="en-US" sz="2400" dirty="0"/>
              <a:t>a1,a2,a3,…,an-1, with n&gt;=n0, (n0 being a nonnegative integer).</a:t>
            </a:r>
          </a:p>
          <a:p>
            <a:pPr>
              <a:buClrTx/>
            </a:pPr>
            <a:r>
              <a:rPr lang="en-US" sz="2400" dirty="0"/>
              <a:t>A sequence is called a solution of a recurrence relation if its terms satisfy the recurrence relation.</a:t>
            </a:r>
          </a:p>
          <a:p>
            <a:pPr eaLnBrk="1" hangingPunct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522226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57250"/>
            <a:ext cx="8458200" cy="80010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Recurrence Relations</a:t>
            </a:r>
            <a:endParaRPr lang="en-CA" sz="2800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>
          <a:xfrm>
            <a:off x="0" y="1785926"/>
            <a:ext cx="6429388" cy="421482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In other words, a recurrence relation is like a recursively defined sequence, but without specifying any initial values (initial conditions).</a:t>
            </a:r>
          </a:p>
          <a:p>
            <a:pPr marL="0" indent="0">
              <a:lnSpc>
                <a:spcPct val="90000"/>
              </a:lnSpc>
            </a:pPr>
            <a:endParaRPr lang="en-US" sz="2400" dirty="0">
              <a:sym typeface="Symbol" pitchFamily="18" charset="2"/>
            </a:endParaRPr>
          </a:p>
          <a:p>
            <a:pPr marL="0" indent="0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Therefore, the same recurrence relation can have (and usually has) multiple solutions.</a:t>
            </a:r>
          </a:p>
          <a:p>
            <a:pPr marL="0" indent="0">
              <a:lnSpc>
                <a:spcPct val="90000"/>
              </a:lnSpc>
            </a:pPr>
            <a:endParaRPr lang="en-US" sz="2400" dirty="0">
              <a:sym typeface="Symbol" pitchFamily="18" charset="2"/>
            </a:endParaRPr>
          </a:p>
          <a:p>
            <a:pPr marL="0" indent="0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If both the initial conditions and the recurrence relation are specified, then the sequence is uniquely determined.</a:t>
            </a:r>
          </a:p>
        </p:txBody>
      </p:sp>
    </p:spTree>
    <p:extLst>
      <p:ext uri="{BB962C8B-B14F-4D97-AF65-F5344CB8AC3E}">
        <p14:creationId xmlns:p14="http://schemas.microsoft.com/office/powerpoint/2010/main" xmlns="" val="252807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63229"/>
            <a:ext cx="6715140" cy="857250"/>
          </a:xfrm>
        </p:spPr>
        <p:txBody>
          <a:bodyPr>
            <a:normAutofit/>
          </a:bodyPr>
          <a:lstStyle/>
          <a:p>
            <a:pPr algn="l"/>
            <a:r>
              <a:rPr lang="en-IN" sz="2800" dirty="0"/>
              <a:t>Types of Recurrence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0"/>
            <a:ext cx="6643702" cy="339447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400" dirty="0"/>
              <a:t>Linear homogeneous recurrence relation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Linear  non homogeneous recurrence relation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9312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0" y="857251"/>
            <a:ext cx="8686800" cy="857238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Linear Homogeneous Recurrences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0" y="1571612"/>
            <a:ext cx="7000892" cy="44291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>
                <a:latin typeface="+mj-lt"/>
              </a:rPr>
              <a:t>Definition</a:t>
            </a:r>
            <a:r>
              <a:rPr lang="en-US" sz="2400" dirty="0">
                <a:latin typeface="+mj-lt"/>
              </a:rPr>
              <a:t>: A </a:t>
            </a:r>
            <a:r>
              <a:rPr lang="en-US" sz="2400" u="sng" dirty="0">
                <a:solidFill>
                  <a:srgbClr val="FF0000"/>
                </a:solidFill>
                <a:latin typeface="+mj-lt"/>
              </a:rPr>
              <a:t>linear homogeneous recurrence</a:t>
            </a:r>
            <a:r>
              <a:rPr lang="en-US" sz="2400" dirty="0">
                <a:latin typeface="+mj-lt"/>
              </a:rPr>
              <a:t> relation </a:t>
            </a:r>
          </a:p>
          <a:p>
            <a:pPr>
              <a:buNone/>
            </a:pPr>
            <a:r>
              <a:rPr lang="en-US" sz="2400" dirty="0">
                <a:latin typeface="+mj-lt"/>
              </a:rPr>
              <a:t>of degree k with constant coefficients is a recurrence </a:t>
            </a:r>
          </a:p>
          <a:p>
            <a:pPr>
              <a:buNone/>
            </a:pPr>
            <a:r>
              <a:rPr lang="en-US" sz="2400" dirty="0">
                <a:latin typeface="+mj-lt"/>
              </a:rPr>
              <a:t>relation of the form</a:t>
            </a:r>
          </a:p>
          <a:p>
            <a:pPr>
              <a:buFont typeface="Arial" pitchFamily="34" charset="0"/>
              <a:buNone/>
            </a:pPr>
            <a:r>
              <a:rPr lang="en-US" sz="2400" dirty="0">
                <a:latin typeface="+mj-lt"/>
              </a:rPr>
              <a:t>a</a:t>
            </a:r>
            <a:r>
              <a:rPr lang="en-US" sz="2400" baseline="-25000" dirty="0">
                <a:latin typeface="+mj-lt"/>
              </a:rPr>
              <a:t>n </a:t>
            </a:r>
            <a:r>
              <a:rPr lang="en-US" sz="2400" dirty="0">
                <a:latin typeface="+mj-lt"/>
              </a:rPr>
              <a:t>= c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a</a:t>
            </a:r>
            <a:r>
              <a:rPr lang="en-US" sz="2400" baseline="-25000" dirty="0">
                <a:latin typeface="+mj-lt"/>
              </a:rPr>
              <a:t>n-1 </a:t>
            </a:r>
            <a:r>
              <a:rPr lang="en-US" sz="2400" dirty="0">
                <a:latin typeface="+mj-lt"/>
              </a:rPr>
              <a:t>+ c</a:t>
            </a:r>
            <a:r>
              <a:rPr lang="en-US" sz="2400" baseline="-25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a</a:t>
            </a:r>
            <a:r>
              <a:rPr lang="en-US" sz="2400" baseline="-25000" dirty="0">
                <a:latin typeface="+mj-lt"/>
              </a:rPr>
              <a:t>n-2 </a:t>
            </a:r>
            <a:r>
              <a:rPr lang="en-US" sz="2400" dirty="0">
                <a:latin typeface="+mj-lt"/>
              </a:rPr>
              <a:t>+ … + </a:t>
            </a:r>
            <a:r>
              <a:rPr lang="en-US" sz="2400" dirty="0" err="1">
                <a:latin typeface="+mj-lt"/>
              </a:rPr>
              <a:t>c</a:t>
            </a:r>
            <a:r>
              <a:rPr lang="en-US" sz="2400" baseline="-25000" dirty="0" err="1">
                <a:latin typeface="+mj-lt"/>
              </a:rPr>
              <a:t>k</a:t>
            </a:r>
            <a:r>
              <a:rPr lang="en-US" sz="2400" dirty="0" err="1">
                <a:latin typeface="+mj-lt"/>
              </a:rPr>
              <a:t>a</a:t>
            </a:r>
            <a:r>
              <a:rPr lang="en-US" sz="2400" baseline="-25000" dirty="0" err="1">
                <a:latin typeface="+mj-lt"/>
              </a:rPr>
              <a:t>n</a:t>
            </a:r>
            <a:r>
              <a:rPr lang="en-US" sz="2400" baseline="-25000" dirty="0">
                <a:latin typeface="+mj-lt"/>
              </a:rPr>
              <a:t>-k </a:t>
            </a:r>
            <a:r>
              <a:rPr lang="en-US" sz="2400" dirty="0">
                <a:latin typeface="+mj-lt"/>
              </a:rPr>
              <a:t>	with c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, c</a:t>
            </a:r>
            <a:r>
              <a:rPr lang="en-US" sz="2400" baseline="-25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, …, </a:t>
            </a:r>
            <a:r>
              <a:rPr lang="en-US" sz="2400" dirty="0" err="1">
                <a:latin typeface="+mj-lt"/>
              </a:rPr>
              <a:t>c</a:t>
            </a:r>
            <a:r>
              <a:rPr lang="en-US" sz="2400" baseline="-25000" dirty="0" err="1">
                <a:latin typeface="+mj-lt"/>
              </a:rPr>
              <a:t>k</a:t>
            </a:r>
            <a:r>
              <a:rPr lang="en-US" sz="2400" dirty="0" err="1">
                <a:latin typeface="+mj-lt"/>
                <a:sym typeface="Symbol" pitchFamily="18" charset="2"/>
              </a:rPr>
              <a:t></a:t>
            </a:r>
            <a:r>
              <a:rPr lang="en-US" sz="2400" i="1" dirty="0" err="1">
                <a:latin typeface="+mj-lt"/>
                <a:sym typeface="Symbol" pitchFamily="18" charset="2"/>
              </a:rPr>
              <a:t>R</a:t>
            </a:r>
            <a:r>
              <a:rPr lang="en-US" sz="2400" dirty="0">
                <a:latin typeface="+mj-lt"/>
                <a:sym typeface="Symbol" pitchFamily="18" charset="2"/>
              </a:rPr>
              <a:t>,</a:t>
            </a:r>
            <a:r>
              <a:rPr lang="en-US" sz="2400" dirty="0">
                <a:latin typeface="+mj-lt"/>
              </a:rPr>
              <a:t> c</a:t>
            </a:r>
            <a:r>
              <a:rPr lang="en-US" sz="2400" baseline="-25000" dirty="0">
                <a:latin typeface="+mj-lt"/>
              </a:rPr>
              <a:t>k</a:t>
            </a:r>
            <a:r>
              <a:rPr lang="en-US" sz="2400" dirty="0">
                <a:latin typeface="+mj-lt"/>
                <a:sym typeface="Symbol" pitchFamily="18" charset="2"/>
              </a:rPr>
              <a:t></a:t>
            </a:r>
            <a:r>
              <a:rPr lang="en-US" sz="2400" dirty="0">
                <a:latin typeface="+mj-lt"/>
              </a:rPr>
              <a:t> 0.</a:t>
            </a:r>
          </a:p>
          <a:p>
            <a:r>
              <a:rPr lang="en-US" sz="2400" u="sng" dirty="0">
                <a:latin typeface="+mj-lt"/>
              </a:rPr>
              <a:t>Linear</a:t>
            </a:r>
            <a:r>
              <a:rPr lang="en-US" sz="2400" dirty="0">
                <a:latin typeface="+mj-lt"/>
              </a:rPr>
              <a:t>: RHS is a sum of multiples of previous terms of the sequence The coefficients are all constants</a:t>
            </a:r>
          </a:p>
          <a:p>
            <a:r>
              <a:rPr lang="en-US" sz="2400" u="sng" dirty="0">
                <a:latin typeface="+mj-lt"/>
              </a:rPr>
              <a:t>Homogeneous</a:t>
            </a:r>
            <a:r>
              <a:rPr lang="en-US" sz="2400" dirty="0">
                <a:latin typeface="+mj-lt"/>
              </a:rPr>
              <a:t>: no terms occur that are not multiples of </a:t>
            </a:r>
            <a:r>
              <a:rPr lang="en-US" sz="2400" dirty="0" err="1">
                <a:latin typeface="+mj-lt"/>
              </a:rPr>
              <a:t>a</a:t>
            </a:r>
            <a:r>
              <a:rPr lang="en-US" sz="2400" baseline="-25000" dirty="0" err="1">
                <a:latin typeface="+mj-lt"/>
              </a:rPr>
              <a:t>j</a:t>
            </a:r>
            <a:r>
              <a:rPr lang="en-US" sz="2400" dirty="0" err="1">
                <a:latin typeface="+mj-lt"/>
              </a:rPr>
              <a:t>’s</a:t>
            </a:r>
            <a:endParaRPr lang="en-US" sz="2400" dirty="0">
              <a:latin typeface="+mj-lt"/>
            </a:endParaRPr>
          </a:p>
          <a:p>
            <a:r>
              <a:rPr lang="en-US" sz="2400" u="sng" dirty="0">
                <a:latin typeface="+mj-lt"/>
              </a:rPr>
              <a:t>Degree k</a:t>
            </a:r>
            <a:r>
              <a:rPr lang="en-US" sz="2400" dirty="0">
                <a:latin typeface="+mj-lt"/>
              </a:rPr>
              <a:t>: a</a:t>
            </a:r>
            <a:r>
              <a:rPr lang="en-US" sz="2400" baseline="-25000" dirty="0">
                <a:latin typeface="+mj-lt"/>
              </a:rPr>
              <a:t>n</a:t>
            </a:r>
            <a:r>
              <a:rPr lang="en-US" sz="2400" dirty="0">
                <a:latin typeface="+mj-lt"/>
              </a:rPr>
              <a:t> is expressed in terms of (n-k)</a:t>
            </a:r>
            <a:r>
              <a:rPr lang="en-US" sz="2400" baseline="30000" dirty="0" err="1">
                <a:latin typeface="+mj-lt"/>
              </a:rPr>
              <a:t>th</a:t>
            </a:r>
            <a:r>
              <a:rPr lang="en-US" sz="2400" dirty="0">
                <a:latin typeface="+mj-lt"/>
              </a:rPr>
              <a:t> term of the sequence</a:t>
            </a:r>
          </a:p>
        </p:txBody>
      </p:sp>
    </p:spTree>
    <p:extLst>
      <p:ext uri="{BB962C8B-B14F-4D97-AF65-F5344CB8AC3E}">
        <p14:creationId xmlns:p14="http://schemas.microsoft.com/office/powerpoint/2010/main" xmlns="" val="941682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0" y="1063229"/>
            <a:ext cx="8686800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Linear NonHomogeneous Recurrences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0" y="1785926"/>
            <a:ext cx="6643702" cy="421482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For recursive algorithms, cost function are often not homogeneous because there is usually a non-recursive cost depending on the input size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Such a recurrence relation is called a linear </a:t>
            </a:r>
            <a:r>
              <a:rPr lang="en-US" sz="2400" u="sng" dirty="0" err="1"/>
              <a:t>non</a:t>
            </a:r>
            <a:r>
              <a:rPr lang="en-US" sz="2400" dirty="0" err="1"/>
              <a:t>homogeneous</a:t>
            </a:r>
            <a:r>
              <a:rPr lang="en-US" sz="2400" dirty="0"/>
              <a:t> recurrence relation</a:t>
            </a:r>
          </a:p>
          <a:p>
            <a:endParaRPr lang="en-US" sz="2400" b="1" baseline="-25000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2263891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0" y="1063229"/>
            <a:ext cx="8686800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Linear Non Homogeneous Recurrences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0" y="1785926"/>
            <a:ext cx="6786578" cy="421482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Such functions are of the form</a:t>
            </a:r>
          </a:p>
          <a:p>
            <a:pPr algn="ctr">
              <a:lnSpc>
                <a:spcPct val="150000"/>
              </a:lnSpc>
              <a:buFont typeface="Arial" pitchFamily="34" charset="0"/>
              <a:buNone/>
            </a:pPr>
            <a:r>
              <a:rPr lang="en-US" sz="2400" dirty="0"/>
              <a:t>a</a:t>
            </a:r>
            <a:r>
              <a:rPr lang="en-US" sz="2400" baseline="-25000" dirty="0"/>
              <a:t>n </a:t>
            </a:r>
            <a:r>
              <a:rPr lang="en-US" sz="2400" dirty="0"/>
              <a:t>= c</a:t>
            </a:r>
            <a:r>
              <a:rPr lang="en-US" sz="2400" baseline="-25000" dirty="0"/>
              <a:t>1</a:t>
            </a:r>
            <a:r>
              <a:rPr lang="en-US" sz="2400" dirty="0"/>
              <a:t>a</a:t>
            </a:r>
            <a:r>
              <a:rPr lang="en-US" sz="2400" baseline="-25000" dirty="0"/>
              <a:t>n-1 </a:t>
            </a:r>
            <a:r>
              <a:rPr lang="en-US" sz="2400" dirty="0"/>
              <a:t>+ c</a:t>
            </a:r>
            <a:r>
              <a:rPr lang="en-US" sz="2400" baseline="-25000" dirty="0"/>
              <a:t>2</a:t>
            </a:r>
            <a:r>
              <a:rPr lang="en-US" sz="2400" dirty="0"/>
              <a:t>a</a:t>
            </a:r>
            <a:r>
              <a:rPr lang="en-US" sz="2400" baseline="-25000" dirty="0"/>
              <a:t>n-2 </a:t>
            </a:r>
            <a:r>
              <a:rPr lang="en-US" sz="2400" dirty="0"/>
              <a:t>+ … + </a:t>
            </a:r>
            <a:r>
              <a:rPr lang="en-US" sz="2400" dirty="0" err="1"/>
              <a:t>c</a:t>
            </a:r>
            <a:r>
              <a:rPr lang="en-US" sz="2400" baseline="-25000" dirty="0" err="1"/>
              <a:t>k</a:t>
            </a:r>
            <a:r>
              <a:rPr lang="en-US" sz="2400" dirty="0" err="1"/>
              <a:t>a</a:t>
            </a:r>
            <a:r>
              <a:rPr lang="en-US" sz="2400" baseline="-25000" dirty="0" err="1"/>
              <a:t>n</a:t>
            </a:r>
            <a:r>
              <a:rPr lang="en-US" sz="2400" baseline="-25000" dirty="0"/>
              <a:t>-k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+ f(n)</a:t>
            </a:r>
            <a:endParaRPr lang="en-US" sz="2400" b="1" baseline="-25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/>
              <a:t>f(n) represents a non-recursive cost.  If we chop it off, we are left with</a:t>
            </a:r>
          </a:p>
          <a:p>
            <a:pPr algn="ctr">
              <a:lnSpc>
                <a:spcPct val="150000"/>
              </a:lnSpc>
              <a:buFont typeface="Arial" pitchFamily="34" charset="0"/>
              <a:buNone/>
            </a:pPr>
            <a:r>
              <a:rPr lang="en-US" sz="2400" dirty="0"/>
              <a:t>a</a:t>
            </a:r>
            <a:r>
              <a:rPr lang="en-US" sz="2400" baseline="-25000" dirty="0"/>
              <a:t>n </a:t>
            </a:r>
            <a:r>
              <a:rPr lang="en-US" sz="2400" dirty="0"/>
              <a:t>= c</a:t>
            </a:r>
            <a:r>
              <a:rPr lang="en-US" sz="2400" baseline="-25000" dirty="0"/>
              <a:t>1</a:t>
            </a:r>
            <a:r>
              <a:rPr lang="en-US" sz="2400" dirty="0"/>
              <a:t>a</a:t>
            </a:r>
            <a:r>
              <a:rPr lang="en-US" sz="2400" baseline="-25000" dirty="0"/>
              <a:t>n-1 </a:t>
            </a:r>
            <a:r>
              <a:rPr lang="en-US" sz="2400" dirty="0"/>
              <a:t>+ c</a:t>
            </a:r>
            <a:r>
              <a:rPr lang="en-US" sz="2400" baseline="-25000" dirty="0"/>
              <a:t>2</a:t>
            </a:r>
            <a:r>
              <a:rPr lang="en-US" sz="2400" dirty="0"/>
              <a:t>a</a:t>
            </a:r>
            <a:r>
              <a:rPr lang="en-US" sz="2400" baseline="-25000" dirty="0"/>
              <a:t>n-2 </a:t>
            </a:r>
            <a:r>
              <a:rPr lang="en-US" sz="2400" dirty="0"/>
              <a:t>+ … + </a:t>
            </a:r>
            <a:r>
              <a:rPr lang="en-US" sz="2400" dirty="0" err="1"/>
              <a:t>c</a:t>
            </a:r>
            <a:r>
              <a:rPr lang="en-US" sz="2400" baseline="-25000" dirty="0" err="1"/>
              <a:t>k</a:t>
            </a:r>
            <a:r>
              <a:rPr lang="en-US" sz="2400" dirty="0" err="1"/>
              <a:t>a</a:t>
            </a:r>
            <a:r>
              <a:rPr lang="en-US" sz="2400" baseline="-25000" dirty="0" err="1"/>
              <a:t>n</a:t>
            </a:r>
            <a:r>
              <a:rPr lang="en-US" sz="2400" baseline="-25000" dirty="0"/>
              <a:t>-k</a:t>
            </a:r>
            <a:endParaRPr lang="en-US" sz="2400" b="1" baseline="-25000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278049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63229"/>
            <a:ext cx="8686800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Linear NonHomogeneous Recurrences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1"/>
            <a:ext cx="7072330" cy="33944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Every solution of a linear </a:t>
            </a:r>
            <a:r>
              <a:rPr lang="en-US" sz="2400" dirty="0" err="1"/>
              <a:t>nonhomogeneous</a:t>
            </a:r>
            <a:r>
              <a:rPr lang="en-US" sz="2400" dirty="0"/>
              <a:t> recurrence  relation is the sum of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particular solution and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solution to the associated linear homogeneous recurrence relation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4960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Relations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785926"/>
            <a:ext cx="6715140" cy="4214824"/>
          </a:xfrm>
        </p:spPr>
        <p:txBody>
          <a:bodyPr>
            <a:normAutofit/>
          </a:bodyPr>
          <a:lstStyle/>
          <a:p>
            <a:pPr marL="0" indent="0"/>
            <a:r>
              <a:rPr lang="en-US" sz="2400" b="1" dirty="0">
                <a:solidFill>
                  <a:srgbClr val="00FFFF"/>
                </a:solidFill>
                <a:sym typeface="Symbol" pitchFamily="18" charset="2"/>
              </a:rPr>
              <a:t>Example:</a:t>
            </a:r>
            <a:r>
              <a:rPr lang="en-US" sz="2400" dirty="0">
                <a:sym typeface="Symbol" pitchFamily="18" charset="2"/>
              </a:rPr>
              <a:t>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1)Consider the recurrence relation  a</a:t>
            </a:r>
            <a:r>
              <a:rPr lang="en-US" sz="2400" baseline="-25000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 = 2a</a:t>
            </a:r>
            <a:r>
              <a:rPr lang="en-US" sz="2400" baseline="-25000" dirty="0">
                <a:sym typeface="Symbol" pitchFamily="18" charset="2"/>
              </a:rPr>
              <a:t>n-1</a:t>
            </a:r>
            <a:r>
              <a:rPr lang="en-US" sz="2400" dirty="0">
                <a:sym typeface="Symbol" pitchFamily="18" charset="2"/>
              </a:rPr>
              <a:t> – a</a:t>
            </a:r>
            <a:r>
              <a:rPr lang="en-US" sz="2400" baseline="-25000" dirty="0">
                <a:sym typeface="Symbol" pitchFamily="18" charset="2"/>
              </a:rPr>
              <a:t>n-2</a:t>
            </a:r>
            <a:r>
              <a:rPr lang="en-US" sz="2400" dirty="0">
                <a:sym typeface="Symbol" pitchFamily="18" charset="2"/>
              </a:rPr>
              <a:t> for n = 2, 3, 4, … Is the sequence {a</a:t>
            </a:r>
            <a:r>
              <a:rPr lang="en-US" sz="2400" baseline="-25000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} with a</a:t>
            </a:r>
            <a:r>
              <a:rPr lang="en-US" sz="2400" baseline="-25000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=3n a solution of this recurrence relation? Answer the same question a</a:t>
            </a:r>
            <a:r>
              <a:rPr lang="en-US" sz="2400" baseline="-25000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=2</a:t>
            </a:r>
            <a:r>
              <a:rPr lang="en-US" sz="2400" baseline="30000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 and a</a:t>
            </a:r>
            <a:r>
              <a:rPr lang="en-US" sz="2400" baseline="-25000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=5</a:t>
            </a:r>
          </a:p>
          <a:p>
            <a:pPr marL="0" indent="0"/>
            <a:r>
              <a:rPr lang="en-US" sz="2400" dirty="0">
                <a:sym typeface="Symbol" pitchFamily="18" charset="2"/>
              </a:rPr>
              <a:t>For n  2 we see that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2a</a:t>
            </a:r>
            <a:r>
              <a:rPr lang="en-US" sz="2400" baseline="-25000" dirty="0">
                <a:sym typeface="Symbol" pitchFamily="18" charset="2"/>
              </a:rPr>
              <a:t>n-1</a:t>
            </a:r>
            <a:r>
              <a:rPr lang="en-US" sz="2400" dirty="0">
                <a:sym typeface="Symbol" pitchFamily="18" charset="2"/>
              </a:rPr>
              <a:t> – a</a:t>
            </a:r>
            <a:r>
              <a:rPr lang="en-US" sz="2400" baseline="-25000" dirty="0">
                <a:sym typeface="Symbol" pitchFamily="18" charset="2"/>
              </a:rPr>
              <a:t>n-2</a:t>
            </a:r>
            <a:r>
              <a:rPr lang="en-US" sz="2400" dirty="0">
                <a:sym typeface="Symbol" pitchFamily="18" charset="2"/>
              </a:rPr>
              <a:t> = 2(3(n – 1)) – 3(n – 2) = 3n = a</a:t>
            </a:r>
            <a:r>
              <a:rPr lang="en-US" sz="2400" baseline="-25000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.</a:t>
            </a:r>
          </a:p>
          <a:p>
            <a:pPr marL="0" indent="0"/>
            <a:r>
              <a:rPr lang="en-US" sz="2400" dirty="0">
                <a:sym typeface="Symbol" pitchFamily="18" charset="2"/>
              </a:rPr>
              <a:t>Therefore, {a</a:t>
            </a:r>
            <a:r>
              <a:rPr lang="en-US" sz="2400" baseline="-25000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} with a</a:t>
            </a:r>
            <a:r>
              <a:rPr lang="en-US" sz="2400" baseline="-25000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=3n is a solution of the recurrence relation.  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1690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2057401"/>
            <a:ext cx="6715140" cy="3943349"/>
          </a:xfrm>
        </p:spPr>
        <p:txBody>
          <a:bodyPr>
            <a:normAutofit/>
          </a:bodyPr>
          <a:lstStyle/>
          <a:p>
            <a:pPr marL="0" indent="0"/>
            <a:r>
              <a:rPr lang="en-US" sz="2400" dirty="0">
                <a:sym typeface="Symbol" pitchFamily="18" charset="2"/>
              </a:rPr>
              <a:t>Is the sequence {a</a:t>
            </a:r>
            <a:r>
              <a:rPr lang="en-US" sz="2400" baseline="-25000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} with a</a:t>
            </a:r>
            <a:r>
              <a:rPr lang="en-US" sz="2400" baseline="-25000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=5 a solution of the same recurrence relation?</a:t>
            </a:r>
          </a:p>
          <a:p>
            <a:pPr marL="0" indent="0"/>
            <a:r>
              <a:rPr lang="en-US" sz="2400" dirty="0">
                <a:sym typeface="Symbol" pitchFamily="18" charset="2"/>
              </a:rPr>
              <a:t>For n  2 we see that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2a</a:t>
            </a:r>
            <a:r>
              <a:rPr lang="en-US" sz="2400" baseline="-25000" dirty="0">
                <a:sym typeface="Symbol" pitchFamily="18" charset="2"/>
              </a:rPr>
              <a:t>n-1</a:t>
            </a:r>
            <a:r>
              <a:rPr lang="en-US" sz="2400" dirty="0">
                <a:sym typeface="Symbol" pitchFamily="18" charset="2"/>
              </a:rPr>
              <a:t> – a</a:t>
            </a:r>
            <a:r>
              <a:rPr lang="en-US" sz="2400" baseline="-25000" dirty="0">
                <a:sym typeface="Symbol" pitchFamily="18" charset="2"/>
              </a:rPr>
              <a:t>n-2</a:t>
            </a:r>
            <a:r>
              <a:rPr lang="en-US" sz="2400" dirty="0">
                <a:sym typeface="Symbol" pitchFamily="18" charset="2"/>
              </a:rPr>
              <a:t> = 25 - 5 = 5 = a</a:t>
            </a:r>
            <a:r>
              <a:rPr lang="en-US" sz="2400" baseline="-25000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.</a:t>
            </a:r>
          </a:p>
          <a:p>
            <a:pPr marL="0" indent="0"/>
            <a:endParaRPr lang="en-US" sz="2400" dirty="0">
              <a:sym typeface="Symbol" pitchFamily="18" charset="2"/>
            </a:endParaRPr>
          </a:p>
          <a:p>
            <a:pPr marL="0" indent="0"/>
            <a:r>
              <a:rPr lang="en-US" sz="2400" dirty="0">
                <a:sym typeface="Symbol" pitchFamily="18" charset="2"/>
              </a:rPr>
              <a:t>Therefore, {a</a:t>
            </a:r>
            <a:r>
              <a:rPr lang="en-US" sz="2400" baseline="-25000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} with a</a:t>
            </a:r>
            <a:r>
              <a:rPr lang="en-US" sz="2400" baseline="-25000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=5 is also a solution of the recurrence relation.</a:t>
            </a:r>
          </a:p>
          <a:p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947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0" y="857251"/>
            <a:ext cx="8686800" cy="1063229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Topic Outcomes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785926"/>
            <a:ext cx="6572264" cy="3714776"/>
          </a:xfrm>
        </p:spPr>
        <p:txBody>
          <a:bodyPr>
            <a:normAutofit/>
          </a:bodyPr>
          <a:lstStyle/>
          <a:p>
            <a:r>
              <a:rPr lang="en-US" sz="2400" dirty="0"/>
              <a:t>Explain recurrence relation and its importance</a:t>
            </a:r>
          </a:p>
          <a:p>
            <a:r>
              <a:rPr lang="en-US" sz="2400" dirty="0"/>
              <a:t>Identify the type of recurrence relations.</a:t>
            </a:r>
          </a:p>
          <a:p>
            <a:r>
              <a:rPr lang="en-US" sz="2400" dirty="0"/>
              <a:t>Solve the given recurrence relations using given initial conditions.</a:t>
            </a:r>
          </a:p>
          <a:p>
            <a:r>
              <a:rPr lang="en-US" sz="2400" dirty="0"/>
              <a:t>Apply recurrence relations to analyze complexity of algorithms.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1805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063229"/>
            <a:ext cx="6786578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Modeling with Recurrence Relations</a:t>
            </a:r>
            <a:endParaRPr lang="en-IN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714488"/>
            <a:ext cx="6715140" cy="4071966"/>
          </a:xfrm>
        </p:spPr>
        <p:txBody>
          <a:bodyPr>
            <a:normAutofit/>
          </a:bodyPr>
          <a:lstStyle/>
          <a:p>
            <a:pPr marL="0" indent="0"/>
            <a:r>
              <a:rPr lang="en-US" sz="2400" b="1" dirty="0">
                <a:solidFill>
                  <a:srgbClr val="00FFFF"/>
                </a:solidFill>
                <a:sym typeface="Symbol" pitchFamily="18" charset="2"/>
              </a:rPr>
              <a:t>Another example:</a:t>
            </a:r>
            <a:r>
              <a:rPr lang="en-US" sz="2400" dirty="0">
                <a:sym typeface="Symbol" pitchFamily="18" charset="2"/>
              </a:rPr>
              <a:t> </a:t>
            </a:r>
          </a:p>
          <a:p>
            <a:pPr marL="0" indent="0"/>
            <a:r>
              <a:rPr lang="en-US" sz="2400" dirty="0">
                <a:sym typeface="Symbol" pitchFamily="18" charset="2"/>
              </a:rPr>
              <a:t>Let a</a:t>
            </a:r>
            <a:r>
              <a:rPr lang="en-US" sz="2400" baseline="-25000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 denote the number of bit strings of length n that do not have two consecutive 0s (“valid strings”). Find a recurrence relation and give initial conditions for the sequence {a</a:t>
            </a:r>
            <a:r>
              <a:rPr lang="en-US" sz="2400" baseline="-25000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}.</a:t>
            </a:r>
          </a:p>
          <a:p>
            <a:pPr marL="0" indent="0"/>
            <a:r>
              <a:rPr lang="en-US" sz="2400" b="1" dirty="0">
                <a:solidFill>
                  <a:srgbClr val="00FFFF"/>
                </a:solidFill>
                <a:sym typeface="Symbol" pitchFamily="18" charset="2"/>
              </a:rPr>
              <a:t>Solution:</a:t>
            </a:r>
          </a:p>
          <a:p>
            <a:pPr marL="0" indent="0"/>
            <a:r>
              <a:rPr lang="en-US" sz="2400" dirty="0">
                <a:sym typeface="Symbol" pitchFamily="18" charset="2"/>
              </a:rPr>
              <a:t>Idea: The number of valid strings equals the number of valid strings ending with a 0 plus the number of valid strings ending with a 1.</a:t>
            </a:r>
          </a:p>
          <a:p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0136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063229"/>
            <a:ext cx="6786578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Modeling with Recurrence Relations</a:t>
            </a:r>
            <a:endParaRPr lang="en-IN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714488"/>
            <a:ext cx="6715140" cy="4286262"/>
          </a:xfrm>
        </p:spPr>
        <p:txBody>
          <a:bodyPr>
            <a:normAutofit lnSpcReduction="10000"/>
          </a:bodyPr>
          <a:lstStyle/>
          <a:p>
            <a:pPr marL="0" indent="0"/>
            <a:r>
              <a:rPr lang="en-US" dirty="0">
                <a:sym typeface="Symbol" pitchFamily="18" charset="2"/>
              </a:rPr>
              <a:t>Let us assume that n  3, so that the string contains at least 3 bits.</a:t>
            </a:r>
          </a:p>
          <a:p>
            <a:pPr marL="0" indent="0"/>
            <a:r>
              <a:rPr lang="en-US" dirty="0">
                <a:sym typeface="Symbol" pitchFamily="18" charset="2"/>
              </a:rPr>
              <a:t>Let us further assume that we know the number a</a:t>
            </a:r>
            <a:r>
              <a:rPr lang="en-US" baseline="-25000" dirty="0">
                <a:sym typeface="Symbol" pitchFamily="18" charset="2"/>
              </a:rPr>
              <a:t>n-1</a:t>
            </a:r>
            <a:r>
              <a:rPr lang="en-US" dirty="0">
                <a:sym typeface="Symbol" pitchFamily="18" charset="2"/>
              </a:rPr>
              <a:t> of valid strings of length (n – 1). </a:t>
            </a:r>
          </a:p>
          <a:p>
            <a:pPr marL="0" indent="0"/>
            <a:r>
              <a:rPr lang="en-US" dirty="0">
                <a:sym typeface="Symbol" pitchFamily="18" charset="2"/>
              </a:rPr>
              <a:t>Then how many valid strings of length n are there, if the string ends with a 1?</a:t>
            </a:r>
          </a:p>
          <a:p>
            <a:pPr marL="0" indent="0"/>
            <a:r>
              <a:rPr lang="en-US" dirty="0">
                <a:sym typeface="Symbol" pitchFamily="18" charset="2"/>
              </a:rPr>
              <a:t>There are a</a:t>
            </a:r>
            <a:r>
              <a:rPr lang="en-US" baseline="-25000" dirty="0">
                <a:sym typeface="Symbol" pitchFamily="18" charset="2"/>
              </a:rPr>
              <a:t>n-1</a:t>
            </a:r>
            <a:r>
              <a:rPr lang="en-US" dirty="0">
                <a:sym typeface="Symbol" pitchFamily="18" charset="2"/>
              </a:rPr>
              <a:t> such strings, namely the set of valid strings of length (n – 1) with a 1 appended to them.</a:t>
            </a:r>
          </a:p>
          <a:p>
            <a:pPr marL="0" indent="0"/>
            <a:r>
              <a:rPr lang="en-US" b="1" dirty="0">
                <a:solidFill>
                  <a:srgbClr val="FF3300"/>
                </a:solidFill>
                <a:sym typeface="Symbol" pitchFamily="18" charset="2"/>
              </a:rPr>
              <a:t>Note:</a:t>
            </a:r>
            <a:r>
              <a:rPr lang="en-US" dirty="0">
                <a:sym typeface="Symbol" pitchFamily="18" charset="2"/>
              </a:rPr>
              <a:t> Whenever we append a 1 to a valid string, that string remains valid.</a:t>
            </a:r>
          </a:p>
          <a:p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48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57250"/>
            <a:ext cx="6786578" cy="68580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Solving Recurrence Relations</a:t>
            </a:r>
            <a:endParaRPr lang="en-CA" sz="2800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>
          <a:xfrm>
            <a:off x="0" y="1771650"/>
            <a:ext cx="6429388" cy="4229100"/>
          </a:xfrm>
        </p:spPr>
        <p:txBody>
          <a:bodyPr>
            <a:normAutofit/>
          </a:bodyPr>
          <a:lstStyle/>
          <a:p>
            <a:pPr marL="0" indent="0"/>
            <a:r>
              <a:rPr lang="en-US" sz="2400" dirty="0">
                <a:sym typeface="Symbol" pitchFamily="18" charset="2"/>
              </a:rPr>
              <a:t>In general, we would prefer to have an </a:t>
            </a:r>
            <a:r>
              <a:rPr lang="en-US" sz="2400" b="1" dirty="0">
                <a:solidFill>
                  <a:srgbClr val="00B0F0"/>
                </a:solidFill>
                <a:sym typeface="Symbol" pitchFamily="18" charset="2"/>
              </a:rPr>
              <a:t>explicit  formula</a:t>
            </a:r>
            <a:r>
              <a:rPr lang="en-US" sz="2400" dirty="0">
                <a:solidFill>
                  <a:srgbClr val="00B0F0"/>
                </a:solidFill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to compute the value of a</a:t>
            </a:r>
            <a:r>
              <a:rPr lang="en-US" sz="2400" baseline="-25000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 rather than conducting n iterations.</a:t>
            </a:r>
          </a:p>
          <a:p>
            <a:pPr marL="0" indent="0"/>
            <a:endParaRPr lang="en-US" sz="2400" dirty="0">
              <a:sym typeface="Symbol" pitchFamily="18" charset="2"/>
            </a:endParaRPr>
          </a:p>
          <a:p>
            <a:pPr marL="0" indent="0"/>
            <a:r>
              <a:rPr lang="en-US" sz="2400" dirty="0">
                <a:sym typeface="Symbol" pitchFamily="18" charset="2"/>
              </a:rPr>
              <a:t>For one class of recurrence relations, we can obtain such formulas in a systematic way.</a:t>
            </a:r>
          </a:p>
          <a:p>
            <a:pPr marL="0" indent="0"/>
            <a:endParaRPr lang="en-US" sz="2400" dirty="0">
              <a:sym typeface="Symbol" pitchFamily="18" charset="2"/>
            </a:endParaRPr>
          </a:p>
          <a:p>
            <a:pPr marL="0" indent="0"/>
            <a:r>
              <a:rPr lang="en-US" sz="2400" dirty="0">
                <a:sym typeface="Symbol" pitchFamily="18" charset="2"/>
              </a:rPr>
              <a:t>Those are the recurrence relations that express the terms of a sequence as </a:t>
            </a:r>
            <a:r>
              <a:rPr lang="en-US" sz="2400" b="1" dirty="0">
                <a:solidFill>
                  <a:srgbClr val="00B0F0"/>
                </a:solidFill>
                <a:sym typeface="Symbol" pitchFamily="18" charset="2"/>
              </a:rPr>
              <a:t>linear combinations</a:t>
            </a:r>
            <a:r>
              <a:rPr lang="en-US" sz="2400" dirty="0">
                <a:solidFill>
                  <a:srgbClr val="00B0F0"/>
                </a:solidFill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of previous terms.</a:t>
            </a:r>
          </a:p>
        </p:txBody>
      </p:sp>
    </p:spTree>
    <p:extLst>
      <p:ext uri="{BB962C8B-B14F-4D97-AF65-F5344CB8AC3E}">
        <p14:creationId xmlns:p14="http://schemas.microsoft.com/office/powerpoint/2010/main" xmlns="" val="137583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57250"/>
            <a:ext cx="6286512" cy="68580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Solving Recurrence Relations</a:t>
            </a:r>
            <a:endParaRPr lang="en-CA" sz="2800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0" y="1657350"/>
            <a:ext cx="6429388" cy="43434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Definition: A linear homogeneous recurrence relation of degree k with constant coefficients is a recurrence relation of the form:</a:t>
            </a:r>
          </a:p>
          <a:p>
            <a:pPr marL="0" indent="0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an = c1an-1 + c2an-2 + … + </a:t>
            </a:r>
            <a:r>
              <a:rPr lang="en-US" sz="2400" dirty="0" err="1">
                <a:sym typeface="Symbol" pitchFamily="18" charset="2"/>
              </a:rPr>
              <a:t>ckan</a:t>
            </a:r>
            <a:r>
              <a:rPr lang="en-US" sz="2400" dirty="0">
                <a:sym typeface="Symbol" pitchFamily="18" charset="2"/>
              </a:rPr>
              <a:t>-k,</a:t>
            </a:r>
          </a:p>
          <a:p>
            <a:pPr marL="0" indent="0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Where c1, c2, …, ck are real numbers, and ck  0. </a:t>
            </a:r>
          </a:p>
          <a:p>
            <a:pPr marL="0" indent="0">
              <a:lnSpc>
                <a:spcPct val="90000"/>
              </a:lnSpc>
            </a:pPr>
            <a:endParaRPr lang="en-US" sz="2400" dirty="0">
              <a:sym typeface="Symbol" pitchFamily="18" charset="2"/>
            </a:endParaRPr>
          </a:p>
          <a:p>
            <a:pPr marL="0" indent="0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A sequence satisfying such a recurrence relation is uniquely determined by the recurrence relation and the k initial conditions</a:t>
            </a:r>
          </a:p>
          <a:p>
            <a:pPr marL="0" indent="0">
              <a:lnSpc>
                <a:spcPct val="90000"/>
              </a:lnSpc>
            </a:pPr>
            <a:endParaRPr lang="en-US" sz="2400" dirty="0">
              <a:sym typeface="Symbol" pitchFamily="18" charset="2"/>
            </a:endParaRPr>
          </a:p>
          <a:p>
            <a:pPr marL="0" indent="0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a0 = C0, a1 = C1, a2 = C2, …, ak-1 = Ck-1.</a:t>
            </a:r>
          </a:p>
        </p:txBody>
      </p:sp>
    </p:spTree>
    <p:extLst>
      <p:ext uri="{BB962C8B-B14F-4D97-AF65-F5344CB8AC3E}">
        <p14:creationId xmlns:p14="http://schemas.microsoft.com/office/powerpoint/2010/main" xmlns="" val="33755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57250"/>
            <a:ext cx="6215074" cy="68580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Solving Recurrence Relations</a:t>
            </a:r>
            <a:endParaRPr lang="en-CA" sz="2800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0" y="1357298"/>
            <a:ext cx="6357950" cy="464345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ym typeface="Symbol" pitchFamily="18" charset="2"/>
              </a:rPr>
              <a:t>Examples:</a:t>
            </a:r>
          </a:p>
          <a:p>
            <a:pPr marL="0" indent="0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The recurrence relation </a:t>
            </a:r>
            <a:r>
              <a:rPr lang="en-US" sz="2400" dirty="0" err="1">
                <a:sym typeface="Symbol" pitchFamily="18" charset="2"/>
              </a:rPr>
              <a:t>Pn</a:t>
            </a:r>
            <a:r>
              <a:rPr lang="en-US" sz="2400" dirty="0">
                <a:sym typeface="Symbol" pitchFamily="18" charset="2"/>
              </a:rPr>
              <a:t> = (1.05)Pn-1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ym typeface="Symbol" pitchFamily="18" charset="2"/>
              </a:rPr>
              <a:t>is a linear homogeneous recurrence relation of degree one.</a:t>
            </a:r>
          </a:p>
          <a:p>
            <a:pPr marL="0" indent="0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The recurrence relation fn = fn-1 + fn-2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ym typeface="Symbol" pitchFamily="18" charset="2"/>
              </a:rPr>
              <a:t>is a linear homogeneous recurrence relation of degree two.</a:t>
            </a:r>
          </a:p>
          <a:p>
            <a:pPr marL="0" indent="0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The recurrence relation an = an-5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ym typeface="Symbol" pitchFamily="18" charset="2"/>
              </a:rPr>
              <a:t>is a linear homogeneous recurrence relation of degree five.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endParaRPr lang="en-US" sz="2800" dirty="0">
              <a:solidFill>
                <a:srgbClr val="00B0F0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225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Identify the type of equation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552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1" y="1676400"/>
            <a:ext cx="7681912" cy="441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63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19237" y="1743075"/>
            <a:ext cx="656272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73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47800"/>
            <a:ext cx="695247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83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90675"/>
            <a:ext cx="7024687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an=3an−1+4an−2+5an−3an=3an−1+4an−2+5an−3</a:t>
            </a:r>
            <a:br>
              <a:rPr lang="en-US" dirty="0" smtClean="0"/>
            </a:br>
            <a:r>
              <a:rPr lang="en-US" dirty="0" smtClean="0"/>
              <a:t>We note that the given recurrence relation is linear, because the right-hand</a:t>
            </a:r>
            <a:br>
              <a:rPr lang="en-US" dirty="0" smtClean="0"/>
            </a:br>
            <a:r>
              <a:rPr lang="en-US" dirty="0" smtClean="0"/>
              <a:t>side is a linear combination of previous terms.</a:t>
            </a:r>
            <a:br>
              <a:rPr lang="en-US" dirty="0" smtClean="0"/>
            </a:br>
            <a:r>
              <a:rPr lang="en-US" dirty="0" smtClean="0"/>
              <a:t>We note that the given recurrence relation is homogeneous, because the</a:t>
            </a:r>
            <a:br>
              <a:rPr lang="en-US" dirty="0" smtClean="0"/>
            </a:br>
            <a:r>
              <a:rPr lang="en-US" dirty="0" smtClean="0"/>
              <a:t>recurrence relation does not contain any constant terms.</a:t>
            </a:r>
            <a:br>
              <a:rPr lang="en-US" dirty="0" smtClean="0"/>
            </a:br>
            <a:r>
              <a:rPr lang="en-US" dirty="0" smtClean="0"/>
              <a:t>The degree of the recurrence relation is the largest value k for which ark occurs in the recurrence relation.</a:t>
            </a:r>
            <a:br>
              <a:rPr lang="en-US" dirty="0" smtClean="0"/>
            </a:br>
            <a:r>
              <a:rPr lang="en-US" dirty="0" smtClean="0"/>
              <a:t>k=3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 smtClean="0"/>
              <a:t>The number of bacteria in a certain culture doubles </a:t>
            </a:r>
          </a:p>
          <a:p>
            <a:pPr>
              <a:buNone/>
            </a:pPr>
            <a:r>
              <a:rPr lang="en-IN" b="1" dirty="0" smtClean="0"/>
              <a:t>every hour. If there were 30 bacteria present in the </a:t>
            </a:r>
          </a:p>
          <a:p>
            <a:pPr>
              <a:buNone/>
            </a:pPr>
            <a:r>
              <a:rPr lang="en-IN" b="1" dirty="0" smtClean="0"/>
              <a:t>culture originally, how many bacteria will be present </a:t>
            </a:r>
          </a:p>
          <a:p>
            <a:pPr>
              <a:buNone/>
            </a:pPr>
            <a:r>
              <a:rPr lang="en-IN" b="1" dirty="0" smtClean="0"/>
              <a:t>at the end of 2nd hour, 4th hour and nth hour?</a:t>
            </a:r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0" y="1063229"/>
            <a:ext cx="8686800" cy="857250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0"/>
            <a:ext cx="6357950" cy="39433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Then what about following:</a:t>
            </a:r>
          </a:p>
          <a:p>
            <a:pPr>
              <a:buFont typeface="Arial" charset="0"/>
              <a:buNone/>
            </a:pPr>
            <a:r>
              <a:rPr lang="en-US" sz="2400" dirty="0"/>
              <a:t>1)an=a</a:t>
            </a:r>
            <a:r>
              <a:rPr lang="en-US" sz="2400" baseline="-25000" dirty="0"/>
              <a:t>n-1</a:t>
            </a:r>
            <a:r>
              <a:rPr lang="en-US" sz="2400" dirty="0"/>
              <a:t>+a</a:t>
            </a:r>
            <a:r>
              <a:rPr lang="en-US" sz="2400" baseline="30000" dirty="0"/>
              <a:t>2</a:t>
            </a:r>
            <a:r>
              <a:rPr lang="en-US" sz="2400" baseline="-25000" dirty="0"/>
              <a:t>n-2                             </a:t>
            </a:r>
          </a:p>
          <a:p>
            <a:r>
              <a:rPr lang="en-US" sz="2400" dirty="0"/>
              <a:t>Not linear</a:t>
            </a:r>
          </a:p>
          <a:p>
            <a:pPr>
              <a:buFont typeface="Arial" charset="0"/>
              <a:buNone/>
            </a:pPr>
            <a:r>
              <a:rPr lang="en-US" sz="2400" dirty="0"/>
              <a:t>2) </a:t>
            </a:r>
            <a:r>
              <a:rPr lang="en-US" sz="2400" dirty="0" err="1"/>
              <a:t>Hn</a:t>
            </a:r>
            <a:r>
              <a:rPr lang="en-US" sz="2400" dirty="0"/>
              <a:t>=2Hn-1+1</a:t>
            </a:r>
          </a:p>
          <a:p>
            <a:r>
              <a:rPr lang="en-US" sz="2400" dirty="0"/>
              <a:t>Not homogeneous</a:t>
            </a:r>
          </a:p>
          <a:p>
            <a:pPr>
              <a:buFont typeface="Arial" charset="0"/>
              <a:buNone/>
            </a:pPr>
            <a:r>
              <a:rPr lang="en-US" sz="2400" dirty="0"/>
              <a:t>3)a</a:t>
            </a:r>
            <a:r>
              <a:rPr lang="en-US" sz="2400" baseline="-25000" dirty="0"/>
              <a:t>n</a:t>
            </a:r>
            <a:r>
              <a:rPr lang="en-US" sz="2400" dirty="0"/>
              <a:t>=na</a:t>
            </a:r>
            <a:r>
              <a:rPr lang="en-US" sz="2400" baseline="-25000" dirty="0"/>
              <a:t>n-1</a:t>
            </a:r>
          </a:p>
          <a:p>
            <a:r>
              <a:rPr lang="en-US" sz="2400" baseline="-25000" dirty="0"/>
              <a:t> </a:t>
            </a:r>
            <a:r>
              <a:rPr lang="en-US" sz="2400" dirty="0"/>
              <a:t>    Not linear</a:t>
            </a:r>
          </a:p>
        </p:txBody>
      </p:sp>
    </p:spTree>
    <p:extLst>
      <p:ext uri="{BB962C8B-B14F-4D97-AF65-F5344CB8AC3E}">
        <p14:creationId xmlns:p14="http://schemas.microsoft.com/office/powerpoint/2010/main" xmlns="" val="3605442765"/>
      </p:ext>
    </p:extLst>
  </p:cSld>
  <p:clrMapOvr>
    <a:masterClrMapping/>
  </p:clrMapOvr>
  <p:transition spd="med"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57250"/>
            <a:ext cx="6929454" cy="68580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Solving Recurrence Relations</a:t>
            </a:r>
            <a:endParaRPr lang="en-CA" sz="2800" dirty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>
          <a:xfrm>
            <a:off x="0" y="1485900"/>
            <a:ext cx="6357950" cy="4514850"/>
          </a:xfrm>
        </p:spPr>
        <p:txBody>
          <a:bodyPr>
            <a:normAutofit/>
          </a:bodyPr>
          <a:lstStyle/>
          <a:p>
            <a:pPr marL="0" indent="0"/>
            <a:r>
              <a:rPr lang="en-US" sz="2400" dirty="0">
                <a:sym typeface="Symbol" pitchFamily="18" charset="2"/>
              </a:rPr>
              <a:t>Basically, when solving such recurrence relations, we try to find solutions of the form </a:t>
            </a:r>
            <a:r>
              <a:rPr lang="en-US" sz="2400" b="1" dirty="0">
                <a:solidFill>
                  <a:srgbClr val="00B0F0"/>
                </a:solidFill>
                <a:sym typeface="Symbol" pitchFamily="18" charset="2"/>
              </a:rPr>
              <a:t>a</a:t>
            </a:r>
            <a:r>
              <a:rPr lang="en-US" sz="2400" b="1" baseline="-25000" dirty="0">
                <a:solidFill>
                  <a:srgbClr val="00B0F0"/>
                </a:solidFill>
                <a:sym typeface="Symbol" pitchFamily="18" charset="2"/>
              </a:rPr>
              <a:t>n</a:t>
            </a:r>
            <a:r>
              <a:rPr lang="en-US" sz="2400" b="1" dirty="0">
                <a:solidFill>
                  <a:srgbClr val="00B0F0"/>
                </a:solidFill>
                <a:sym typeface="Symbol" pitchFamily="18" charset="2"/>
              </a:rPr>
              <a:t> = </a:t>
            </a:r>
            <a:r>
              <a:rPr lang="en-US" sz="2400" b="1" dirty="0" err="1">
                <a:solidFill>
                  <a:srgbClr val="00B0F0"/>
                </a:solidFill>
                <a:sym typeface="Symbol" pitchFamily="18" charset="2"/>
              </a:rPr>
              <a:t>r</a:t>
            </a:r>
            <a:r>
              <a:rPr lang="en-US" sz="2400" b="1" baseline="30000" dirty="0" err="1">
                <a:solidFill>
                  <a:srgbClr val="00B0F0"/>
                </a:solidFill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, where r is a constant.</a:t>
            </a:r>
          </a:p>
          <a:p>
            <a:pPr marL="0" indent="0"/>
            <a:r>
              <a:rPr lang="en-US" sz="2400" dirty="0">
                <a:sym typeface="Symbol" pitchFamily="18" charset="2"/>
              </a:rPr>
              <a:t>a</a:t>
            </a:r>
            <a:r>
              <a:rPr lang="en-US" sz="2400" baseline="-25000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 = </a:t>
            </a:r>
            <a:r>
              <a:rPr lang="en-US" sz="2400" dirty="0" err="1">
                <a:sym typeface="Symbol" pitchFamily="18" charset="2"/>
              </a:rPr>
              <a:t>r</a:t>
            </a:r>
            <a:r>
              <a:rPr lang="en-US" sz="2400" baseline="30000" dirty="0" err="1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 is a solution of the recurrence relation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a</a:t>
            </a:r>
            <a:r>
              <a:rPr lang="en-US" sz="2400" baseline="-25000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 = c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a</a:t>
            </a:r>
            <a:r>
              <a:rPr lang="en-US" sz="2400" baseline="-25000" dirty="0">
                <a:sym typeface="Symbol" pitchFamily="18" charset="2"/>
              </a:rPr>
              <a:t>n-1</a:t>
            </a:r>
            <a:r>
              <a:rPr lang="en-US" sz="2400" dirty="0">
                <a:sym typeface="Symbol" pitchFamily="18" charset="2"/>
              </a:rPr>
              <a:t> + c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a</a:t>
            </a:r>
            <a:r>
              <a:rPr lang="en-US" sz="2400" baseline="-25000" dirty="0">
                <a:sym typeface="Symbol" pitchFamily="18" charset="2"/>
              </a:rPr>
              <a:t>n-2</a:t>
            </a:r>
            <a:r>
              <a:rPr lang="en-US" sz="2400" dirty="0">
                <a:sym typeface="Symbol" pitchFamily="18" charset="2"/>
              </a:rPr>
              <a:t> + … + </a:t>
            </a:r>
            <a:r>
              <a:rPr lang="en-US" sz="2400" dirty="0" err="1">
                <a:sym typeface="Symbol" pitchFamily="18" charset="2"/>
              </a:rPr>
              <a:t>c</a:t>
            </a:r>
            <a:r>
              <a:rPr lang="en-US" sz="2400" baseline="-25000" dirty="0" err="1">
                <a:sym typeface="Symbol" pitchFamily="18" charset="2"/>
              </a:rPr>
              <a:t>k</a:t>
            </a:r>
            <a:r>
              <a:rPr lang="en-US" sz="2400" dirty="0" err="1">
                <a:sym typeface="Symbol" pitchFamily="18" charset="2"/>
              </a:rPr>
              <a:t>a</a:t>
            </a:r>
            <a:r>
              <a:rPr lang="en-US" sz="2400" baseline="-25000" dirty="0" err="1">
                <a:sym typeface="Symbol" pitchFamily="18" charset="2"/>
              </a:rPr>
              <a:t>n</a:t>
            </a:r>
            <a:r>
              <a:rPr lang="en-US" sz="2400" baseline="-25000" dirty="0">
                <a:sym typeface="Symbol" pitchFamily="18" charset="2"/>
              </a:rPr>
              <a:t>-k</a:t>
            </a:r>
            <a:r>
              <a:rPr lang="en-US" sz="2400" dirty="0">
                <a:sym typeface="Symbol" pitchFamily="18" charset="2"/>
              </a:rPr>
              <a:t> if and only if</a:t>
            </a:r>
          </a:p>
          <a:p>
            <a:pPr marL="0" indent="0"/>
            <a:r>
              <a:rPr lang="en-US" sz="2400" dirty="0" err="1">
                <a:sym typeface="Symbol" pitchFamily="18" charset="2"/>
              </a:rPr>
              <a:t>r</a:t>
            </a:r>
            <a:r>
              <a:rPr lang="en-US" sz="2400" baseline="30000" dirty="0" err="1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 = c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r</a:t>
            </a:r>
            <a:r>
              <a:rPr lang="en-US" sz="2400" baseline="30000" dirty="0">
                <a:sym typeface="Symbol" pitchFamily="18" charset="2"/>
              </a:rPr>
              <a:t>n-1 </a:t>
            </a:r>
            <a:r>
              <a:rPr lang="en-US" sz="2400" dirty="0">
                <a:sym typeface="Symbol" pitchFamily="18" charset="2"/>
              </a:rPr>
              <a:t>+ c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r</a:t>
            </a:r>
            <a:r>
              <a:rPr lang="en-US" sz="2400" baseline="30000" dirty="0">
                <a:sym typeface="Symbol" pitchFamily="18" charset="2"/>
              </a:rPr>
              <a:t>n-2 </a:t>
            </a:r>
            <a:r>
              <a:rPr lang="en-US" sz="2400" dirty="0">
                <a:sym typeface="Symbol" pitchFamily="18" charset="2"/>
              </a:rPr>
              <a:t>+ … + </a:t>
            </a:r>
            <a:r>
              <a:rPr lang="en-US" sz="2400" dirty="0" err="1">
                <a:sym typeface="Symbol" pitchFamily="18" charset="2"/>
              </a:rPr>
              <a:t>c</a:t>
            </a:r>
            <a:r>
              <a:rPr lang="en-US" sz="2400" baseline="-25000" dirty="0" err="1">
                <a:sym typeface="Symbol" pitchFamily="18" charset="2"/>
              </a:rPr>
              <a:t>k</a:t>
            </a:r>
            <a:r>
              <a:rPr lang="en-US" sz="2400" dirty="0" err="1">
                <a:sym typeface="Symbol" pitchFamily="18" charset="2"/>
              </a:rPr>
              <a:t>r</a:t>
            </a:r>
            <a:r>
              <a:rPr lang="en-US" sz="2400" baseline="30000" dirty="0" err="1">
                <a:sym typeface="Symbol" pitchFamily="18" charset="2"/>
              </a:rPr>
              <a:t>n</a:t>
            </a:r>
            <a:r>
              <a:rPr lang="en-US" sz="2400" baseline="30000" dirty="0">
                <a:sym typeface="Symbol" pitchFamily="18" charset="2"/>
              </a:rPr>
              <a:t>-k</a:t>
            </a:r>
            <a:r>
              <a:rPr lang="en-US" sz="2400" dirty="0">
                <a:sym typeface="Symbol" pitchFamily="18" charset="2"/>
              </a:rPr>
              <a:t>.</a:t>
            </a:r>
          </a:p>
          <a:p>
            <a:pPr marL="0" indent="0"/>
            <a:r>
              <a:rPr lang="en-US" sz="2400" dirty="0">
                <a:sym typeface="Symbol" pitchFamily="18" charset="2"/>
              </a:rPr>
              <a:t>Divide this equation by </a:t>
            </a:r>
            <a:r>
              <a:rPr lang="en-US" sz="2400" dirty="0" err="1">
                <a:sym typeface="Symbol" pitchFamily="18" charset="2"/>
              </a:rPr>
              <a:t>r</a:t>
            </a:r>
            <a:r>
              <a:rPr lang="en-US" sz="2400" baseline="30000" dirty="0" err="1">
                <a:sym typeface="Symbol" pitchFamily="18" charset="2"/>
              </a:rPr>
              <a:t>n</a:t>
            </a:r>
            <a:r>
              <a:rPr lang="en-US" sz="2400" baseline="30000" dirty="0">
                <a:sym typeface="Symbol" pitchFamily="18" charset="2"/>
              </a:rPr>
              <a:t>-k</a:t>
            </a:r>
            <a:r>
              <a:rPr lang="en-US" sz="2400" dirty="0">
                <a:sym typeface="Symbol" pitchFamily="18" charset="2"/>
              </a:rPr>
              <a:t> and subtract the right-hand side from the left:</a:t>
            </a:r>
          </a:p>
          <a:p>
            <a:pPr marL="0" indent="0"/>
            <a:r>
              <a:rPr lang="en-US" sz="2400" dirty="0" err="1">
                <a:sym typeface="Symbol" pitchFamily="18" charset="2"/>
              </a:rPr>
              <a:t>r</a:t>
            </a:r>
            <a:r>
              <a:rPr lang="en-US" sz="2400" baseline="30000" dirty="0" err="1">
                <a:sym typeface="Symbol" pitchFamily="18" charset="2"/>
              </a:rPr>
              <a:t>k</a:t>
            </a:r>
            <a:r>
              <a:rPr lang="en-US" sz="2400" dirty="0">
                <a:sym typeface="Symbol" pitchFamily="18" charset="2"/>
              </a:rPr>
              <a:t> - c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r</a:t>
            </a:r>
            <a:r>
              <a:rPr lang="en-US" sz="2400" baseline="30000" dirty="0">
                <a:sym typeface="Symbol" pitchFamily="18" charset="2"/>
              </a:rPr>
              <a:t>k-1 </a:t>
            </a:r>
            <a:r>
              <a:rPr lang="en-US" sz="2400" dirty="0">
                <a:sym typeface="Symbol" pitchFamily="18" charset="2"/>
              </a:rPr>
              <a:t>- c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r</a:t>
            </a:r>
            <a:r>
              <a:rPr lang="en-US" sz="2400" baseline="30000" dirty="0">
                <a:sym typeface="Symbol" pitchFamily="18" charset="2"/>
              </a:rPr>
              <a:t>k-2 </a:t>
            </a:r>
            <a:r>
              <a:rPr lang="en-US" sz="2400" dirty="0">
                <a:sym typeface="Symbol" pitchFamily="18" charset="2"/>
              </a:rPr>
              <a:t>- … - c</a:t>
            </a:r>
            <a:r>
              <a:rPr lang="en-US" sz="2400" baseline="-25000" dirty="0">
                <a:sym typeface="Symbol" pitchFamily="18" charset="2"/>
              </a:rPr>
              <a:t>k-1</a:t>
            </a:r>
            <a:r>
              <a:rPr lang="en-US" sz="2400" dirty="0">
                <a:sym typeface="Symbol" pitchFamily="18" charset="2"/>
              </a:rPr>
              <a:t>r - c</a:t>
            </a:r>
            <a:r>
              <a:rPr lang="en-US" sz="2400" baseline="-25000" dirty="0">
                <a:sym typeface="Symbol" pitchFamily="18" charset="2"/>
              </a:rPr>
              <a:t>k</a:t>
            </a:r>
            <a:r>
              <a:rPr lang="en-US" sz="2400" dirty="0">
                <a:sym typeface="Symbol" pitchFamily="18" charset="2"/>
              </a:rPr>
              <a:t> = 0</a:t>
            </a:r>
          </a:p>
          <a:p>
            <a:pPr marL="0" indent="0"/>
            <a:r>
              <a:rPr lang="en-US" sz="2400" dirty="0">
                <a:sym typeface="Symbol" pitchFamily="18" charset="2"/>
              </a:rPr>
              <a:t>This is called the </a:t>
            </a:r>
            <a:r>
              <a:rPr lang="en-US" sz="2400" b="1" dirty="0">
                <a:solidFill>
                  <a:srgbClr val="00B0F0"/>
                </a:solidFill>
                <a:sym typeface="Symbol" pitchFamily="18" charset="2"/>
              </a:rPr>
              <a:t>characteristic equation </a:t>
            </a:r>
            <a:r>
              <a:rPr lang="en-US" sz="2400" dirty="0">
                <a:sym typeface="Symbol" pitchFamily="18" charset="2"/>
              </a:rPr>
              <a:t>of the recurrence relation.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191653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57250"/>
            <a:ext cx="7643834" cy="68580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Solving Recurrence Relations</a:t>
            </a:r>
            <a:endParaRPr lang="en-CA" sz="2800" dirty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>
          <a:xfrm>
            <a:off x="0" y="1485900"/>
            <a:ext cx="6143636" cy="451485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The solutions of this equation are called the </a:t>
            </a:r>
            <a:r>
              <a:rPr lang="en-US" sz="2400" dirty="0">
                <a:solidFill>
                  <a:srgbClr val="FFFF00"/>
                </a:solidFill>
                <a:sym typeface="Symbol" pitchFamily="18" charset="2"/>
              </a:rPr>
              <a:t>characteristic roots </a:t>
            </a:r>
            <a:r>
              <a:rPr lang="en-US" sz="2400" dirty="0">
                <a:sym typeface="Symbol" pitchFamily="18" charset="2"/>
              </a:rPr>
              <a:t>of the recurrence relation.</a:t>
            </a:r>
          </a:p>
          <a:p>
            <a:pPr marL="0" indent="0">
              <a:lnSpc>
                <a:spcPct val="90000"/>
              </a:lnSpc>
            </a:pPr>
            <a:endParaRPr lang="en-US" sz="2400" dirty="0">
              <a:sym typeface="Symbol" pitchFamily="18" charset="2"/>
            </a:endParaRPr>
          </a:p>
          <a:p>
            <a:pPr marL="0" indent="0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Let us consider linear homogeneous recurrence relations of </a:t>
            </a:r>
            <a:r>
              <a:rPr lang="en-US" sz="2400" dirty="0">
                <a:solidFill>
                  <a:srgbClr val="FFFF00"/>
                </a:solidFill>
                <a:sym typeface="Symbol" pitchFamily="18" charset="2"/>
              </a:rPr>
              <a:t>degree two.</a:t>
            </a:r>
          </a:p>
          <a:p>
            <a:pPr marL="0" indent="0">
              <a:lnSpc>
                <a:spcPct val="90000"/>
              </a:lnSpc>
            </a:pPr>
            <a:endParaRPr lang="en-US" sz="2800" dirty="0">
              <a:sym typeface="Symbol" pitchFamily="18" charset="2"/>
            </a:endParaRPr>
          </a:p>
          <a:p>
            <a:pPr marL="0" indent="0">
              <a:lnSpc>
                <a:spcPct val="90000"/>
              </a:lnSpc>
            </a:pPr>
            <a:endParaRPr lang="en-US" sz="2800" dirty="0">
              <a:sym typeface="Symbol" pitchFamily="18" charset="2"/>
            </a:endParaRPr>
          </a:p>
          <a:p>
            <a:pPr marL="0" indent="0">
              <a:lnSpc>
                <a:spcPct val="90000"/>
              </a:lnSpc>
            </a:pPr>
            <a:endParaRPr lang="en-US" sz="28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897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57250"/>
            <a:ext cx="8610600" cy="68580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Solving Recurrence Relations</a:t>
            </a:r>
            <a:endParaRPr lang="en-CA" sz="2800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xfrm>
            <a:off x="0" y="1771650"/>
            <a:ext cx="6429388" cy="42291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sym typeface="Symbol" pitchFamily="18" charset="2"/>
              </a:rPr>
              <a:t>Example</a:t>
            </a:r>
            <a:r>
              <a:rPr lang="en-US" b="1" dirty="0">
                <a:solidFill>
                  <a:srgbClr val="00FFFF"/>
                </a:solidFill>
                <a:sym typeface="Symbol" pitchFamily="18" charset="2"/>
              </a:rPr>
              <a:t>:</a:t>
            </a:r>
            <a:r>
              <a:rPr lang="en-US" dirty="0">
                <a:sym typeface="Symbol" pitchFamily="18" charset="2"/>
              </a:rPr>
              <a:t> What is the solution of the recurrence relation a</a:t>
            </a:r>
            <a:r>
              <a:rPr lang="en-US" baseline="-25000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 = a</a:t>
            </a:r>
            <a:r>
              <a:rPr lang="en-US" baseline="-25000" dirty="0">
                <a:sym typeface="Symbol" pitchFamily="18" charset="2"/>
              </a:rPr>
              <a:t>n-1</a:t>
            </a:r>
            <a:r>
              <a:rPr lang="en-US" dirty="0">
                <a:sym typeface="Symbol" pitchFamily="18" charset="2"/>
              </a:rPr>
              <a:t> + 2a</a:t>
            </a:r>
            <a:r>
              <a:rPr lang="en-US" baseline="-25000" dirty="0">
                <a:sym typeface="Symbol" pitchFamily="18" charset="2"/>
              </a:rPr>
              <a:t>n-2</a:t>
            </a:r>
            <a:r>
              <a:rPr lang="en-US" dirty="0">
                <a:sym typeface="Symbol" pitchFamily="18" charset="2"/>
              </a:rPr>
              <a:t> with a</a:t>
            </a:r>
            <a:r>
              <a:rPr lang="en-US" baseline="-25000" dirty="0">
                <a:sym typeface="Symbol" pitchFamily="18" charset="2"/>
              </a:rPr>
              <a:t>0</a:t>
            </a:r>
            <a:r>
              <a:rPr lang="en-US" dirty="0">
                <a:sym typeface="Symbol" pitchFamily="18" charset="2"/>
              </a:rPr>
              <a:t> = 2 and a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 = 7 ?</a:t>
            </a:r>
          </a:p>
          <a:p>
            <a:pPr marL="0" indent="0"/>
            <a:endParaRPr lang="en-US" sz="2800" dirty="0">
              <a:sym typeface="Symbol" pitchFamily="18" charset="2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sym typeface="Symbol" pitchFamily="18" charset="2"/>
              </a:rPr>
              <a:t>Solution:</a:t>
            </a:r>
            <a:r>
              <a:rPr lang="en-US" dirty="0">
                <a:solidFill>
                  <a:srgbClr val="FFFF00"/>
                </a:solidFill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The characteristic equation of the recurrence relation is r</a:t>
            </a:r>
            <a:r>
              <a:rPr lang="en-US" baseline="30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 – r – 2 = 0.</a:t>
            </a:r>
          </a:p>
          <a:p>
            <a:pPr marL="0" indent="0"/>
            <a:r>
              <a:rPr lang="en-US" dirty="0">
                <a:sym typeface="Symbol" pitchFamily="18" charset="2"/>
              </a:rPr>
              <a:t>Its roots are r = 2 and r = -1.</a:t>
            </a:r>
          </a:p>
          <a:p>
            <a:pPr marL="0" indent="0"/>
            <a:r>
              <a:rPr lang="en-US" dirty="0">
                <a:sym typeface="Symbol" pitchFamily="18" charset="2"/>
              </a:rPr>
              <a:t>Hence, the sequence {a</a:t>
            </a:r>
            <a:r>
              <a:rPr lang="en-US" baseline="-25000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} is a solution to the recurrence relation if and only if:</a:t>
            </a:r>
          </a:p>
          <a:p>
            <a:pPr marL="0" indent="0"/>
            <a:r>
              <a:rPr lang="en-US" dirty="0">
                <a:sym typeface="Symbol" pitchFamily="18" charset="2"/>
              </a:rPr>
              <a:t>a</a:t>
            </a:r>
            <a:r>
              <a:rPr lang="en-US" baseline="-25000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 = 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2</a:t>
            </a:r>
            <a:r>
              <a:rPr lang="en-US" baseline="30000" dirty="0">
                <a:sym typeface="Symbol" pitchFamily="18" charset="2"/>
              </a:rPr>
              <a:t>n </a:t>
            </a:r>
            <a:r>
              <a:rPr lang="en-US" dirty="0">
                <a:sym typeface="Symbol" pitchFamily="18" charset="2"/>
              </a:rPr>
              <a:t>+ </a:t>
            </a:r>
            <a:r>
              <a:rPr lang="en-US" baseline="-25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(-1)</a:t>
            </a:r>
            <a:r>
              <a:rPr lang="en-US" baseline="30000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   for some constants </a:t>
            </a:r>
            <a:r>
              <a:rPr lang="en-US" baseline="-25000" dirty="0">
                <a:sym typeface="Symbol" pitchFamily="18" charset="2"/>
              </a:rPr>
              <a:t>1 </a:t>
            </a:r>
            <a:r>
              <a:rPr lang="en-US" dirty="0">
                <a:sym typeface="Symbol" pitchFamily="18" charset="2"/>
              </a:rPr>
              <a:t>and </a:t>
            </a:r>
            <a:r>
              <a:rPr lang="en-US" baseline="-25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17623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57250"/>
            <a:ext cx="8610600" cy="68580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Solving Recurrence Relations</a:t>
            </a:r>
            <a:endParaRPr lang="en-CA" sz="2800" dirty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6572264" cy="4400550"/>
          </a:xfrm>
        </p:spPr>
        <p:txBody>
          <a:bodyPr>
            <a:noAutofit/>
          </a:bodyPr>
          <a:lstStyle/>
          <a:p>
            <a:pPr marL="0" indent="0"/>
            <a:r>
              <a:rPr lang="en-US" sz="2400" dirty="0">
                <a:sym typeface="Symbol" pitchFamily="18" charset="2"/>
              </a:rPr>
              <a:t>Given the equation a</a:t>
            </a:r>
            <a:r>
              <a:rPr lang="en-US" sz="2400" baseline="-25000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 = 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2</a:t>
            </a:r>
            <a:r>
              <a:rPr lang="en-US" sz="2400" baseline="30000" dirty="0">
                <a:sym typeface="Symbol" pitchFamily="18" charset="2"/>
              </a:rPr>
              <a:t>n </a:t>
            </a:r>
            <a:r>
              <a:rPr lang="en-US" sz="2400" dirty="0">
                <a:sym typeface="Symbol" pitchFamily="18" charset="2"/>
              </a:rPr>
              <a:t>+ 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(-1)</a:t>
            </a:r>
            <a:r>
              <a:rPr lang="en-US" sz="2400" baseline="30000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 and the initial conditions a</a:t>
            </a:r>
            <a:r>
              <a:rPr lang="en-US" sz="2400" baseline="-25000" dirty="0">
                <a:sym typeface="Symbol" pitchFamily="18" charset="2"/>
              </a:rPr>
              <a:t>0</a:t>
            </a:r>
            <a:r>
              <a:rPr lang="en-US" sz="2400" dirty="0">
                <a:sym typeface="Symbol" pitchFamily="18" charset="2"/>
              </a:rPr>
              <a:t> = 2 and a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 = 7, it follows that</a:t>
            </a:r>
          </a:p>
          <a:p>
            <a:pPr marL="0" indent="0"/>
            <a:r>
              <a:rPr lang="en-US" sz="2400" dirty="0">
                <a:sym typeface="Symbol" pitchFamily="18" charset="2"/>
              </a:rPr>
              <a:t>a</a:t>
            </a:r>
            <a:r>
              <a:rPr lang="en-US" sz="2400" baseline="-25000" dirty="0">
                <a:sym typeface="Symbol" pitchFamily="18" charset="2"/>
              </a:rPr>
              <a:t>0</a:t>
            </a:r>
            <a:r>
              <a:rPr lang="en-US" sz="2400" dirty="0">
                <a:sym typeface="Symbol" pitchFamily="18" charset="2"/>
              </a:rPr>
              <a:t> = 2 = </a:t>
            </a:r>
            <a:r>
              <a:rPr lang="en-US" sz="2400" baseline="-25000" dirty="0">
                <a:sym typeface="Symbol" pitchFamily="18" charset="2"/>
              </a:rPr>
              <a:t>1 </a:t>
            </a:r>
            <a:r>
              <a:rPr lang="en-US" sz="2400" dirty="0">
                <a:sym typeface="Symbol" pitchFamily="18" charset="2"/>
              </a:rPr>
              <a:t>+ </a:t>
            </a:r>
            <a:r>
              <a:rPr lang="en-US" sz="2400" baseline="-25000" dirty="0">
                <a:sym typeface="Symbol" pitchFamily="18" charset="2"/>
              </a:rPr>
              <a:t>2</a:t>
            </a:r>
            <a:endParaRPr lang="en-US" sz="2400" dirty="0">
              <a:sym typeface="Symbol" pitchFamily="18" charset="2"/>
            </a:endParaRPr>
          </a:p>
          <a:p>
            <a:pPr marL="0" indent="0"/>
            <a:r>
              <a:rPr lang="en-US" sz="2400" dirty="0">
                <a:sym typeface="Symbol" pitchFamily="18" charset="2"/>
              </a:rPr>
              <a:t>a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 = 7 = 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2 + </a:t>
            </a:r>
            <a:r>
              <a:rPr lang="en-US" sz="2400" baseline="-25000" dirty="0">
                <a:sym typeface="Symbol" pitchFamily="18" charset="2"/>
              </a:rPr>
              <a:t>2 </a:t>
            </a:r>
            <a:r>
              <a:rPr lang="en-US" sz="2400" dirty="0">
                <a:sym typeface="Symbol" pitchFamily="18" charset="2"/>
              </a:rPr>
              <a:t>(-1)</a:t>
            </a:r>
          </a:p>
          <a:p>
            <a:pPr marL="0" indent="0"/>
            <a:r>
              <a:rPr lang="en-US" sz="2400" dirty="0">
                <a:sym typeface="Symbol" pitchFamily="18" charset="2"/>
              </a:rPr>
              <a:t>Solving these two equations gives us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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 = 3 and 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 = -1.</a:t>
            </a:r>
          </a:p>
          <a:p>
            <a:pPr marL="0" indent="0"/>
            <a:r>
              <a:rPr lang="en-US" sz="2400" dirty="0">
                <a:sym typeface="Symbol" pitchFamily="18" charset="2"/>
              </a:rPr>
              <a:t>Therefore, the solution to the recurrence relation and initial conditions is the sequence {a</a:t>
            </a:r>
            <a:r>
              <a:rPr lang="en-US" sz="2400" baseline="-25000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} with</a:t>
            </a:r>
          </a:p>
          <a:p>
            <a:pPr marL="0" indent="0"/>
            <a:r>
              <a:rPr lang="en-US" sz="2400" dirty="0">
                <a:sym typeface="Symbol" pitchFamily="18" charset="2"/>
              </a:rPr>
              <a:t>a</a:t>
            </a:r>
            <a:r>
              <a:rPr lang="en-US" sz="2400" baseline="-25000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 = 32</a:t>
            </a:r>
            <a:r>
              <a:rPr lang="en-US" sz="2400" baseline="30000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 – (-1)</a:t>
            </a:r>
            <a:r>
              <a:rPr lang="en-US" sz="2400" baseline="30000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. </a:t>
            </a:r>
          </a:p>
          <a:p>
            <a:pPr marL="0" indent="0"/>
            <a:endParaRPr lang="en-US" sz="24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765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57250"/>
            <a:ext cx="8610600" cy="68580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Solving Recurrence Relations </a:t>
            </a:r>
            <a:endParaRPr lang="en-CA" sz="2800" dirty="0"/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>
          <a:xfrm>
            <a:off x="0" y="1485900"/>
            <a:ext cx="6286512" cy="4514850"/>
          </a:xfrm>
        </p:spPr>
        <p:txBody>
          <a:bodyPr>
            <a:normAutofit/>
          </a:bodyPr>
          <a:lstStyle/>
          <a:p>
            <a:pPr marL="0" indent="0"/>
            <a:r>
              <a:rPr lang="en-US" sz="2400" dirty="0">
                <a:sym typeface="Symbol" pitchFamily="18" charset="2"/>
              </a:rPr>
              <a:t>a</a:t>
            </a:r>
            <a:r>
              <a:rPr lang="en-US" sz="2400" baseline="-25000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 = </a:t>
            </a:r>
            <a:r>
              <a:rPr lang="en-US" sz="2400" dirty="0" err="1">
                <a:sym typeface="Symbol" pitchFamily="18" charset="2"/>
              </a:rPr>
              <a:t>r</a:t>
            </a:r>
            <a:r>
              <a:rPr lang="en-US" sz="2400" baseline="30000" dirty="0" err="1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 is a solution of the linear homogeneous recurrence relation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a</a:t>
            </a:r>
            <a:r>
              <a:rPr lang="en-US" sz="2400" baseline="-25000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 = c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a</a:t>
            </a:r>
            <a:r>
              <a:rPr lang="en-US" sz="2400" baseline="-25000" dirty="0">
                <a:sym typeface="Symbol" pitchFamily="18" charset="2"/>
              </a:rPr>
              <a:t>n-1</a:t>
            </a:r>
            <a:r>
              <a:rPr lang="en-US" sz="2400" dirty="0">
                <a:sym typeface="Symbol" pitchFamily="18" charset="2"/>
              </a:rPr>
              <a:t> + c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a</a:t>
            </a:r>
            <a:r>
              <a:rPr lang="en-US" sz="2400" baseline="-25000" dirty="0">
                <a:sym typeface="Symbol" pitchFamily="18" charset="2"/>
              </a:rPr>
              <a:t>n-2</a:t>
            </a:r>
            <a:r>
              <a:rPr lang="en-US" sz="2400" dirty="0">
                <a:sym typeface="Symbol" pitchFamily="18" charset="2"/>
              </a:rPr>
              <a:t> + … + </a:t>
            </a:r>
            <a:r>
              <a:rPr lang="en-US" sz="2400" dirty="0" err="1">
                <a:sym typeface="Symbol" pitchFamily="18" charset="2"/>
              </a:rPr>
              <a:t>c</a:t>
            </a:r>
            <a:r>
              <a:rPr lang="en-US" sz="2400" baseline="-25000" dirty="0" err="1">
                <a:sym typeface="Symbol" pitchFamily="18" charset="2"/>
              </a:rPr>
              <a:t>k</a:t>
            </a:r>
            <a:r>
              <a:rPr lang="en-US" sz="2400" dirty="0" err="1">
                <a:sym typeface="Symbol" pitchFamily="18" charset="2"/>
              </a:rPr>
              <a:t>a</a:t>
            </a:r>
            <a:r>
              <a:rPr lang="en-US" sz="2400" baseline="-25000" dirty="0" err="1">
                <a:sym typeface="Symbol" pitchFamily="18" charset="2"/>
              </a:rPr>
              <a:t>n</a:t>
            </a:r>
            <a:r>
              <a:rPr lang="en-US" sz="2400" baseline="-25000" dirty="0">
                <a:sym typeface="Symbol" pitchFamily="18" charset="2"/>
              </a:rPr>
              <a:t>-k</a:t>
            </a:r>
            <a:r>
              <a:rPr lang="en-US" sz="2400" dirty="0">
                <a:sym typeface="Symbol" pitchFamily="18" charset="2"/>
              </a:rPr>
              <a:t> </a:t>
            </a:r>
          </a:p>
          <a:p>
            <a:pPr marL="0" indent="0"/>
            <a:r>
              <a:rPr lang="en-US" sz="2400" dirty="0">
                <a:sym typeface="Symbol" pitchFamily="18" charset="2"/>
              </a:rPr>
              <a:t>if and only if</a:t>
            </a:r>
          </a:p>
          <a:p>
            <a:pPr marL="0" indent="0"/>
            <a:r>
              <a:rPr lang="en-US" sz="2400" dirty="0" err="1">
                <a:sym typeface="Symbol" pitchFamily="18" charset="2"/>
              </a:rPr>
              <a:t>r</a:t>
            </a:r>
            <a:r>
              <a:rPr lang="en-US" sz="2400" baseline="30000" dirty="0" err="1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 = c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r</a:t>
            </a:r>
            <a:r>
              <a:rPr lang="en-US" sz="2400" baseline="30000" dirty="0">
                <a:sym typeface="Symbol" pitchFamily="18" charset="2"/>
              </a:rPr>
              <a:t>n-1 </a:t>
            </a:r>
            <a:r>
              <a:rPr lang="en-US" sz="2400" dirty="0">
                <a:sym typeface="Symbol" pitchFamily="18" charset="2"/>
              </a:rPr>
              <a:t>+ c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r</a:t>
            </a:r>
            <a:r>
              <a:rPr lang="en-US" sz="2400" baseline="30000" dirty="0">
                <a:sym typeface="Symbol" pitchFamily="18" charset="2"/>
              </a:rPr>
              <a:t>n-2 </a:t>
            </a:r>
            <a:r>
              <a:rPr lang="en-US" sz="2400" dirty="0">
                <a:sym typeface="Symbol" pitchFamily="18" charset="2"/>
              </a:rPr>
              <a:t>+ … + </a:t>
            </a:r>
            <a:r>
              <a:rPr lang="en-US" sz="2400" dirty="0" err="1">
                <a:sym typeface="Symbol" pitchFamily="18" charset="2"/>
              </a:rPr>
              <a:t>c</a:t>
            </a:r>
            <a:r>
              <a:rPr lang="en-US" sz="2400" baseline="-25000" dirty="0" err="1">
                <a:sym typeface="Symbol" pitchFamily="18" charset="2"/>
              </a:rPr>
              <a:t>k</a:t>
            </a:r>
            <a:r>
              <a:rPr lang="en-US" sz="2400" dirty="0" err="1">
                <a:sym typeface="Symbol" pitchFamily="18" charset="2"/>
              </a:rPr>
              <a:t>r</a:t>
            </a:r>
            <a:r>
              <a:rPr lang="en-US" sz="2400" baseline="30000" dirty="0" err="1">
                <a:sym typeface="Symbol" pitchFamily="18" charset="2"/>
              </a:rPr>
              <a:t>n</a:t>
            </a:r>
            <a:r>
              <a:rPr lang="en-US" sz="2400" baseline="30000" dirty="0">
                <a:sym typeface="Symbol" pitchFamily="18" charset="2"/>
              </a:rPr>
              <a:t>-k</a:t>
            </a:r>
            <a:r>
              <a:rPr lang="en-US" sz="2400" dirty="0">
                <a:sym typeface="Symbol" pitchFamily="18" charset="2"/>
              </a:rPr>
              <a:t>.</a:t>
            </a:r>
          </a:p>
          <a:p>
            <a:pPr marL="0" indent="0"/>
            <a:r>
              <a:rPr lang="en-US" sz="2400" dirty="0">
                <a:sym typeface="Symbol" pitchFamily="18" charset="2"/>
              </a:rPr>
              <a:t>Divide this equation by </a:t>
            </a:r>
            <a:r>
              <a:rPr lang="en-US" sz="2400" dirty="0" err="1">
                <a:sym typeface="Symbol" pitchFamily="18" charset="2"/>
              </a:rPr>
              <a:t>r</a:t>
            </a:r>
            <a:r>
              <a:rPr lang="en-US" sz="2400" baseline="30000" dirty="0" err="1">
                <a:sym typeface="Symbol" pitchFamily="18" charset="2"/>
              </a:rPr>
              <a:t>n</a:t>
            </a:r>
            <a:r>
              <a:rPr lang="en-US" sz="2400" baseline="30000" dirty="0">
                <a:sym typeface="Symbol" pitchFamily="18" charset="2"/>
              </a:rPr>
              <a:t>-k</a:t>
            </a:r>
            <a:r>
              <a:rPr lang="en-US" sz="2400" dirty="0">
                <a:sym typeface="Symbol" pitchFamily="18" charset="2"/>
              </a:rPr>
              <a:t> and subtract the right-hand side from the left:</a:t>
            </a:r>
          </a:p>
          <a:p>
            <a:pPr marL="0" indent="0"/>
            <a:r>
              <a:rPr lang="en-US" sz="2400" dirty="0" err="1">
                <a:sym typeface="Symbol" pitchFamily="18" charset="2"/>
              </a:rPr>
              <a:t>r</a:t>
            </a:r>
            <a:r>
              <a:rPr lang="en-US" sz="2400" baseline="30000" dirty="0" err="1">
                <a:sym typeface="Symbol" pitchFamily="18" charset="2"/>
              </a:rPr>
              <a:t>k</a:t>
            </a:r>
            <a:r>
              <a:rPr lang="en-US" sz="2400" dirty="0">
                <a:sym typeface="Symbol" pitchFamily="18" charset="2"/>
              </a:rPr>
              <a:t> - c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r</a:t>
            </a:r>
            <a:r>
              <a:rPr lang="en-US" sz="2400" baseline="30000" dirty="0">
                <a:sym typeface="Symbol" pitchFamily="18" charset="2"/>
              </a:rPr>
              <a:t>k-1 </a:t>
            </a:r>
            <a:r>
              <a:rPr lang="en-US" sz="2400" dirty="0">
                <a:sym typeface="Symbol" pitchFamily="18" charset="2"/>
              </a:rPr>
              <a:t>- c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r</a:t>
            </a:r>
            <a:r>
              <a:rPr lang="en-US" sz="2400" baseline="30000" dirty="0">
                <a:sym typeface="Symbol" pitchFamily="18" charset="2"/>
              </a:rPr>
              <a:t>k-2 </a:t>
            </a:r>
            <a:r>
              <a:rPr lang="en-US" sz="2400" dirty="0">
                <a:sym typeface="Symbol" pitchFamily="18" charset="2"/>
              </a:rPr>
              <a:t>- … - c</a:t>
            </a:r>
            <a:r>
              <a:rPr lang="en-US" sz="2400" baseline="-25000" dirty="0">
                <a:sym typeface="Symbol" pitchFamily="18" charset="2"/>
              </a:rPr>
              <a:t>k-1</a:t>
            </a:r>
            <a:r>
              <a:rPr lang="en-US" sz="2400" dirty="0">
                <a:sym typeface="Symbol" pitchFamily="18" charset="2"/>
              </a:rPr>
              <a:t>r - c</a:t>
            </a:r>
            <a:r>
              <a:rPr lang="en-US" sz="2400" baseline="-25000" dirty="0">
                <a:sym typeface="Symbol" pitchFamily="18" charset="2"/>
              </a:rPr>
              <a:t>k</a:t>
            </a:r>
            <a:r>
              <a:rPr lang="en-US" sz="2400" dirty="0">
                <a:sym typeface="Symbol" pitchFamily="18" charset="2"/>
              </a:rPr>
              <a:t> = 0</a:t>
            </a:r>
          </a:p>
          <a:p>
            <a:pPr marL="0" indent="0"/>
            <a:r>
              <a:rPr lang="en-US" sz="2400" dirty="0">
                <a:sym typeface="Symbol" pitchFamily="18" charset="2"/>
              </a:rPr>
              <a:t>This is called the </a:t>
            </a:r>
            <a:r>
              <a:rPr lang="en-US" sz="2400" b="1" dirty="0">
                <a:solidFill>
                  <a:srgbClr val="FFFF00"/>
                </a:solidFill>
                <a:sym typeface="Symbol" pitchFamily="18" charset="2"/>
              </a:rPr>
              <a:t>characteristic equation</a:t>
            </a:r>
            <a:r>
              <a:rPr lang="en-US" sz="2400" dirty="0">
                <a:solidFill>
                  <a:srgbClr val="FFFF00"/>
                </a:solidFill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of the recurrence relation.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213898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57250"/>
            <a:ext cx="8610600" cy="68580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Solving Recurrence Relations</a:t>
            </a:r>
            <a:endParaRPr lang="en-CA" sz="2800" dirty="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>
          <a:xfrm>
            <a:off x="0" y="1485900"/>
            <a:ext cx="6286512" cy="451485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The solutions of this equation are called the </a:t>
            </a:r>
            <a:r>
              <a:rPr lang="en-US" sz="2400" b="1" dirty="0">
                <a:solidFill>
                  <a:srgbClr val="FFFF00"/>
                </a:solidFill>
                <a:sym typeface="Symbol" pitchFamily="18" charset="2"/>
              </a:rPr>
              <a:t>characteristic roots</a:t>
            </a:r>
            <a:r>
              <a:rPr lang="en-US" sz="2400" dirty="0">
                <a:sym typeface="Symbol" pitchFamily="18" charset="2"/>
              </a:rPr>
              <a:t> of the recurrence relation.</a:t>
            </a:r>
          </a:p>
          <a:p>
            <a:pPr marL="0" indent="0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Let us consider linear homogeneous recurrence relations of </a:t>
            </a:r>
            <a:r>
              <a:rPr lang="en-US" sz="2400" b="1" dirty="0">
                <a:solidFill>
                  <a:srgbClr val="FFFF00"/>
                </a:solidFill>
                <a:sym typeface="Symbol" pitchFamily="18" charset="2"/>
              </a:rPr>
              <a:t>degree two</a:t>
            </a:r>
            <a:r>
              <a:rPr lang="en-US" sz="2400" dirty="0">
                <a:solidFill>
                  <a:srgbClr val="FFFF00"/>
                </a:solidFill>
                <a:sym typeface="Symbol" pitchFamily="18" charset="2"/>
              </a:rPr>
              <a:t>.</a:t>
            </a:r>
            <a:endParaRPr lang="en-US" sz="2400" dirty="0">
              <a:sym typeface="Symbol" pitchFamily="18" charset="2"/>
            </a:endParaRPr>
          </a:p>
          <a:p>
            <a:pPr marL="0" indent="0">
              <a:lnSpc>
                <a:spcPct val="90000"/>
              </a:lnSpc>
            </a:pPr>
            <a:r>
              <a:rPr lang="en-US" sz="2400" b="1" dirty="0">
                <a:solidFill>
                  <a:srgbClr val="FFFF00"/>
                </a:solidFill>
                <a:sym typeface="Symbol" pitchFamily="18" charset="2"/>
              </a:rPr>
              <a:t>Theorem</a:t>
            </a:r>
            <a:r>
              <a:rPr lang="en-US" sz="2400" b="1" dirty="0">
                <a:solidFill>
                  <a:srgbClr val="00FFFF"/>
                </a:solidFill>
                <a:sym typeface="Symbol" pitchFamily="18" charset="2"/>
              </a:rPr>
              <a:t>:</a:t>
            </a:r>
            <a:r>
              <a:rPr lang="en-US" sz="2400" dirty="0">
                <a:sym typeface="Symbol" pitchFamily="18" charset="2"/>
              </a:rPr>
              <a:t> Let c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 and c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 be real numbers. Suppose that r</a:t>
            </a:r>
            <a:r>
              <a:rPr lang="en-US" sz="2400" baseline="30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 – c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r – c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 = 0 has two distinct roots r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 and r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.</a:t>
            </a:r>
          </a:p>
          <a:p>
            <a:pPr marL="0" indent="0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Then the sequence {a</a:t>
            </a:r>
            <a:r>
              <a:rPr lang="en-US" sz="2400" baseline="-25000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} is a solution of the recurrence relation a</a:t>
            </a:r>
            <a:r>
              <a:rPr lang="en-US" sz="2400" baseline="-25000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 = c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a</a:t>
            </a:r>
            <a:r>
              <a:rPr lang="en-US" sz="2400" baseline="-25000" dirty="0">
                <a:sym typeface="Symbol" pitchFamily="18" charset="2"/>
              </a:rPr>
              <a:t>n-1</a:t>
            </a:r>
            <a:r>
              <a:rPr lang="en-US" sz="2400" dirty="0">
                <a:sym typeface="Symbol" pitchFamily="18" charset="2"/>
              </a:rPr>
              <a:t> + c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a</a:t>
            </a:r>
            <a:r>
              <a:rPr lang="en-US" sz="2400" baseline="-25000" dirty="0">
                <a:sym typeface="Symbol" pitchFamily="18" charset="2"/>
              </a:rPr>
              <a:t>n-2</a:t>
            </a:r>
            <a:r>
              <a:rPr lang="en-US" sz="2400" dirty="0">
                <a:sym typeface="Symbol" pitchFamily="18" charset="2"/>
              </a:rPr>
              <a:t> if and only if a</a:t>
            </a:r>
            <a:r>
              <a:rPr lang="en-US" sz="2400" baseline="-25000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 = 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r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baseline="30000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 + 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r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baseline="30000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 for n = 0, 1, 2, …, where 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 and 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 are constants.</a:t>
            </a:r>
          </a:p>
          <a:p>
            <a:pPr marL="0" indent="0">
              <a:lnSpc>
                <a:spcPct val="90000"/>
              </a:lnSpc>
            </a:pPr>
            <a:r>
              <a:rPr lang="en-US" sz="2400" b="1" dirty="0">
                <a:solidFill>
                  <a:srgbClr val="FFFF00"/>
                </a:solidFill>
                <a:sym typeface="Symbol" pitchFamily="18" charset="2"/>
              </a:rPr>
              <a:t>See pp. 321 and 322 for the proof.</a:t>
            </a:r>
          </a:p>
        </p:txBody>
      </p:sp>
    </p:spTree>
    <p:extLst>
      <p:ext uri="{BB962C8B-B14F-4D97-AF65-F5344CB8AC3E}">
        <p14:creationId xmlns:p14="http://schemas.microsoft.com/office/powerpoint/2010/main" xmlns="" val="107842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57250"/>
            <a:ext cx="8610600" cy="68580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Solving Recurrence Relations</a:t>
            </a:r>
            <a:endParaRPr lang="en-CA" sz="28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>
          <a:xfrm>
            <a:off x="0" y="1571612"/>
            <a:ext cx="6357950" cy="2714638"/>
          </a:xfrm>
        </p:spPr>
        <p:txBody>
          <a:bodyPr>
            <a:noAutofit/>
          </a:bodyPr>
          <a:lstStyle/>
          <a:p>
            <a:pPr marL="0" indent="0"/>
            <a:r>
              <a:rPr lang="en-US" sz="2400" b="1" dirty="0">
                <a:solidFill>
                  <a:srgbClr val="00FFFF"/>
                </a:solidFill>
                <a:sym typeface="Symbol" pitchFamily="18" charset="2"/>
              </a:rPr>
              <a:t>Example:</a:t>
            </a:r>
            <a:r>
              <a:rPr lang="en-US" sz="2400" dirty="0">
                <a:sym typeface="Symbol" pitchFamily="18" charset="2"/>
              </a:rPr>
              <a:t> Give an explicit formula for the Fibonacci numbers.</a:t>
            </a:r>
          </a:p>
          <a:p>
            <a:pPr marL="0" indent="0"/>
            <a:r>
              <a:rPr lang="en-US" sz="2400" b="1" dirty="0">
                <a:solidFill>
                  <a:srgbClr val="00FFFF"/>
                </a:solidFill>
                <a:sym typeface="Symbol" pitchFamily="18" charset="2"/>
              </a:rPr>
              <a:t>Solution:</a:t>
            </a:r>
            <a:r>
              <a:rPr lang="en-US" sz="2400" dirty="0">
                <a:sym typeface="Symbol" pitchFamily="18" charset="2"/>
              </a:rPr>
              <a:t> The Fibonacci numbers satisfy the recurrence relation f</a:t>
            </a:r>
            <a:r>
              <a:rPr lang="en-US" sz="2400" baseline="-25000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 = f</a:t>
            </a:r>
            <a:r>
              <a:rPr lang="en-US" sz="2400" baseline="-25000" dirty="0">
                <a:sym typeface="Symbol" pitchFamily="18" charset="2"/>
              </a:rPr>
              <a:t>n-1</a:t>
            </a:r>
            <a:r>
              <a:rPr lang="en-US" sz="2400" dirty="0">
                <a:sym typeface="Symbol" pitchFamily="18" charset="2"/>
              </a:rPr>
              <a:t> + f</a:t>
            </a:r>
            <a:r>
              <a:rPr lang="en-US" sz="2400" baseline="-25000" dirty="0">
                <a:sym typeface="Symbol" pitchFamily="18" charset="2"/>
              </a:rPr>
              <a:t>n-2</a:t>
            </a:r>
            <a:r>
              <a:rPr lang="en-US" sz="2400" dirty="0">
                <a:sym typeface="Symbol" pitchFamily="18" charset="2"/>
              </a:rPr>
              <a:t> with initial conditions f</a:t>
            </a:r>
            <a:r>
              <a:rPr lang="en-US" sz="2400" baseline="-25000" dirty="0">
                <a:sym typeface="Symbol" pitchFamily="18" charset="2"/>
              </a:rPr>
              <a:t>0</a:t>
            </a:r>
            <a:r>
              <a:rPr lang="en-US" sz="2400" dirty="0">
                <a:sym typeface="Symbol" pitchFamily="18" charset="2"/>
              </a:rPr>
              <a:t> = 0 and f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 = 1.</a:t>
            </a:r>
          </a:p>
          <a:p>
            <a:pPr marL="0" indent="0"/>
            <a:r>
              <a:rPr lang="en-US" sz="2400" dirty="0">
                <a:sym typeface="Symbol" pitchFamily="18" charset="2"/>
              </a:rPr>
              <a:t>The characteristic equation is r</a:t>
            </a:r>
            <a:r>
              <a:rPr lang="en-US" sz="2400" baseline="30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 – r – 1 = 0.</a:t>
            </a:r>
          </a:p>
          <a:p>
            <a:pPr marL="0" indent="0"/>
            <a:r>
              <a:rPr lang="en-US" sz="2400" dirty="0">
                <a:sym typeface="Symbol" pitchFamily="18" charset="2"/>
              </a:rPr>
              <a:t>Its roots are</a:t>
            </a:r>
          </a:p>
        </p:txBody>
      </p:sp>
      <p:graphicFrame>
        <p:nvGraphicFramePr>
          <p:cNvPr id="150532" name="Object 4"/>
          <p:cNvGraphicFramePr>
            <a:graphicFrameLocks noChangeAspect="1"/>
          </p:cNvGraphicFramePr>
          <p:nvPr/>
        </p:nvGraphicFramePr>
        <p:xfrm>
          <a:off x="304800" y="4343401"/>
          <a:ext cx="3505200" cy="732235"/>
        </p:xfrm>
        <a:graphic>
          <a:graphicData uri="http://schemas.openxmlformats.org/presentationml/2006/ole">
            <p:oleObj spid="_x0000_s8210" name="Microsoft Equation 3.0" r:id="rId3" imgW="37185120" imgH="1034352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5792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57250"/>
            <a:ext cx="8610600" cy="68580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Solving Recurrence Relations</a:t>
            </a:r>
            <a:endParaRPr lang="en-CA" sz="2800" dirty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>
          <a:xfrm>
            <a:off x="0" y="1428750"/>
            <a:ext cx="8763000" cy="457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sym typeface="Symbol" pitchFamily="18" charset="2"/>
              </a:rPr>
              <a:t>Therefore, the Fibonacci numbers are given by</a:t>
            </a:r>
            <a:r>
              <a:rPr lang="en-US" dirty="0">
                <a:sym typeface="Symbol" pitchFamily="18" charset="2"/>
              </a:rPr>
              <a:t> </a:t>
            </a:r>
          </a:p>
        </p:txBody>
      </p:sp>
      <p:graphicFrame>
        <p:nvGraphicFramePr>
          <p:cNvPr id="151556" name="Object 4"/>
          <p:cNvGraphicFramePr>
            <a:graphicFrameLocks noChangeAspect="1"/>
          </p:cNvGraphicFramePr>
          <p:nvPr/>
        </p:nvGraphicFramePr>
        <p:xfrm>
          <a:off x="1" y="1885951"/>
          <a:ext cx="4786314" cy="904875"/>
        </p:xfrm>
        <a:graphic>
          <a:graphicData uri="http://schemas.openxmlformats.org/presentationml/2006/ole">
            <p:oleObj spid="_x0000_s9266" name="Microsoft Equation 3.0" r:id="rId3" imgW="47550960" imgH="12779640" progId="Equation.3">
              <p:embed/>
            </p:oleObj>
          </a:graphicData>
        </a:graphic>
      </p:graphicFrame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2800350"/>
            <a:ext cx="6143636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for some constants </a:t>
            </a:r>
            <a:r>
              <a:rPr lang="en-US" baseline="-25000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1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and </a:t>
            </a:r>
            <a:r>
              <a:rPr lang="en-US" baseline="-25000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2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.</a:t>
            </a: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We can determine values for these constants so that the sequence meets the conditions f</a:t>
            </a:r>
            <a:r>
              <a:rPr lang="en-US" baseline="-25000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0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= 0 and f</a:t>
            </a:r>
            <a:r>
              <a:rPr lang="en-US" baseline="-25000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1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= 1:</a:t>
            </a: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</a:t>
            </a:r>
          </a:p>
        </p:txBody>
      </p:sp>
      <p:graphicFrame>
        <p:nvGraphicFramePr>
          <p:cNvPr id="151558" name="Object 6"/>
          <p:cNvGraphicFramePr>
            <a:graphicFrameLocks noChangeAspect="1"/>
          </p:cNvGraphicFramePr>
          <p:nvPr/>
        </p:nvGraphicFramePr>
        <p:xfrm>
          <a:off x="304802" y="4286250"/>
          <a:ext cx="2270125" cy="388144"/>
        </p:xfrm>
        <a:graphic>
          <a:graphicData uri="http://schemas.openxmlformats.org/presentationml/2006/ole">
            <p:oleObj spid="_x0000_s9267" name="Microsoft Equation 3.0" r:id="rId4" imgW="24075720" imgH="5471640" progId="Equation.3">
              <p:embed/>
            </p:oleObj>
          </a:graphicData>
        </a:graphic>
      </p:graphicFrame>
      <p:graphicFrame>
        <p:nvGraphicFramePr>
          <p:cNvPr id="151559" name="Object 7"/>
          <p:cNvGraphicFramePr>
            <a:graphicFrameLocks noChangeAspect="1"/>
          </p:cNvGraphicFramePr>
          <p:nvPr/>
        </p:nvGraphicFramePr>
        <p:xfrm>
          <a:off x="214283" y="4786323"/>
          <a:ext cx="4595813" cy="862013"/>
        </p:xfrm>
        <a:graphic>
          <a:graphicData uri="http://schemas.openxmlformats.org/presentationml/2006/ole">
            <p:oleObj spid="_x0000_s9268" name="Microsoft Equation 3.0" r:id="rId5" imgW="48770640" imgH="1217052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8147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 autoUpdateAnimBg="0"/>
      <p:bldP spid="151557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57250"/>
            <a:ext cx="8610600" cy="68580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Solving Recurrence Relations</a:t>
            </a:r>
            <a:endParaRPr lang="en-CA" sz="2800" dirty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>
          <a:xfrm>
            <a:off x="0" y="1714500"/>
            <a:ext cx="6215074" cy="8001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ym typeface="Symbol" pitchFamily="18" charset="2"/>
              </a:rPr>
              <a:t>The unique solution to this system of two equations and two variables is</a:t>
            </a:r>
          </a:p>
        </p:txBody>
      </p:sp>
      <p:graphicFrame>
        <p:nvGraphicFramePr>
          <p:cNvPr id="152580" name="Object 4"/>
          <p:cNvGraphicFramePr>
            <a:graphicFrameLocks noChangeAspect="1"/>
          </p:cNvGraphicFramePr>
          <p:nvPr/>
        </p:nvGraphicFramePr>
        <p:xfrm>
          <a:off x="357158" y="2500306"/>
          <a:ext cx="3016250" cy="710804"/>
        </p:xfrm>
        <a:graphic>
          <a:graphicData uri="http://schemas.openxmlformats.org/presentationml/2006/ole">
            <p:oleObj spid="_x0000_s10274" name="Microsoft Equation 3.0" r:id="rId3" imgW="32002200" imgH="10038960" progId="Equation.3">
              <p:embed/>
            </p:oleObj>
          </a:graphicData>
        </a:graphic>
      </p:graphicFrame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0" y="3314700"/>
            <a:ext cx="5715008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So finally we obtained an explicit formula for the Fibonacci numbers:</a:t>
            </a: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</a:t>
            </a:r>
          </a:p>
        </p:txBody>
      </p:sp>
      <p:graphicFrame>
        <p:nvGraphicFramePr>
          <p:cNvPr id="152582" name="Object 6"/>
          <p:cNvGraphicFramePr>
            <a:graphicFrameLocks noChangeAspect="1"/>
          </p:cNvGraphicFramePr>
          <p:nvPr/>
        </p:nvGraphicFramePr>
        <p:xfrm>
          <a:off x="304800" y="4171951"/>
          <a:ext cx="4827588" cy="904875"/>
        </p:xfrm>
        <a:graphic>
          <a:graphicData uri="http://schemas.openxmlformats.org/presentationml/2006/ole">
            <p:oleObj spid="_x0000_s10275" name="Microsoft Equation 3.0" r:id="rId4" imgW="51209640" imgH="127796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9120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 autoUpdateAnimBg="0"/>
      <p:bldP spid="15258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IN" b="1" dirty="0" smtClean="0"/>
              <a:t>    It is given that the number of bacteria doubles every hour.</a:t>
            </a:r>
            <a:br>
              <a:rPr lang="en-IN" b="1" dirty="0" smtClean="0"/>
            </a:br>
            <a:r>
              <a:rPr lang="en-IN" b="1" dirty="0" smtClean="0"/>
              <a:t>Therefore, the number of bacteria after every hour will form a G.P. </a:t>
            </a:r>
            <a:br>
              <a:rPr lang="en-IN" b="1" dirty="0" smtClean="0"/>
            </a:br>
            <a:r>
              <a:rPr lang="en-IN" b="1" dirty="0" smtClean="0"/>
              <a:t>with first term (a=30) and common ratio (r=2)</a:t>
            </a:r>
            <a:br>
              <a:rPr lang="en-IN" b="1" dirty="0" smtClean="0"/>
            </a:br>
            <a:r>
              <a:rPr lang="en-IN" b="1" dirty="0" smtClean="0"/>
              <a:t>∴a^3​=ar^2=(30)(2)^2=120</a:t>
            </a:r>
            <a:br>
              <a:rPr lang="en-IN" b="1" dirty="0" smtClean="0"/>
            </a:br>
            <a:r>
              <a:rPr lang="en-IN" b="1" dirty="0" smtClean="0"/>
              <a:t>Therefore, the number of bacteria at the end of 2nd hour will be 480.</a:t>
            </a:r>
            <a:br>
              <a:rPr lang="en-IN" b="1" dirty="0" smtClean="0"/>
            </a:br>
            <a:r>
              <a:rPr lang="en-IN" b="1" dirty="0" smtClean="0"/>
              <a:t>a5​=ar^4=(30)(2)^4=480</a:t>
            </a:r>
            <a:br>
              <a:rPr lang="en-IN" b="1" dirty="0" smtClean="0"/>
            </a:br>
            <a:r>
              <a:rPr lang="en-IN" b="1" dirty="0" smtClean="0"/>
              <a:t>and an+1​=</a:t>
            </a:r>
            <a:r>
              <a:rPr lang="en-IN" b="1" dirty="0" err="1" smtClean="0"/>
              <a:t>ar^n</a:t>
            </a:r>
            <a:r>
              <a:rPr lang="en-IN" b="1" dirty="0" smtClean="0"/>
              <a:t>=(30)(2)^n </a:t>
            </a:r>
            <a:br>
              <a:rPr lang="en-IN" b="1" dirty="0" smtClean="0"/>
            </a:br>
            <a:r>
              <a:rPr lang="en-IN" b="1" dirty="0" smtClean="0"/>
              <a:t>Thus the number of bacteria at the end of nth hour will be (30)(2)^n</a:t>
            </a:r>
          </a:p>
          <a:p>
            <a:pPr>
              <a:lnSpc>
                <a:spcPct val="120000"/>
              </a:lnSpc>
              <a:buNone/>
            </a:pPr>
            <a:r>
              <a:rPr lang="en-IN" b="1" dirty="0" smtClean="0"/>
              <a:t/>
            </a:r>
            <a:br>
              <a:rPr lang="en-IN" b="1" dirty="0" smtClean="0"/>
            </a:br>
            <a:endParaRPr lang="en-IN" b="1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57250"/>
            <a:ext cx="8610600" cy="68580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Solving Recurrence Relations</a:t>
            </a:r>
            <a:endParaRPr lang="en-CA" sz="2800" dirty="0"/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0" y="1571612"/>
            <a:ext cx="6429388" cy="4429138"/>
          </a:xfrm>
        </p:spPr>
        <p:txBody>
          <a:bodyPr>
            <a:normAutofit/>
          </a:bodyPr>
          <a:lstStyle/>
          <a:p>
            <a:pPr marL="0" indent="0"/>
            <a:r>
              <a:rPr lang="en-US" sz="2400" dirty="0">
                <a:sym typeface="Symbol" pitchFamily="18" charset="2"/>
              </a:rPr>
              <a:t>But what happens if the characteristic equation has only one root?</a:t>
            </a:r>
          </a:p>
          <a:p>
            <a:pPr marL="0" indent="0"/>
            <a:r>
              <a:rPr lang="en-US" sz="2400" dirty="0">
                <a:sym typeface="Symbol" pitchFamily="18" charset="2"/>
              </a:rPr>
              <a:t>How can we then match our equation with the initial conditions a</a:t>
            </a:r>
            <a:r>
              <a:rPr lang="en-US" sz="2400" baseline="-25000" dirty="0">
                <a:sym typeface="Symbol" pitchFamily="18" charset="2"/>
              </a:rPr>
              <a:t>0</a:t>
            </a:r>
            <a:r>
              <a:rPr lang="en-US" sz="2400" dirty="0">
                <a:sym typeface="Symbol" pitchFamily="18" charset="2"/>
              </a:rPr>
              <a:t> and a</a:t>
            </a:r>
            <a:r>
              <a:rPr lang="en-US" sz="2400" baseline="-25000" dirty="0">
                <a:sym typeface="Symbol" pitchFamily="18" charset="2"/>
              </a:rPr>
              <a:t>1 </a:t>
            </a:r>
            <a:r>
              <a:rPr lang="en-US" sz="2400" dirty="0">
                <a:sym typeface="Symbol" pitchFamily="18" charset="2"/>
              </a:rPr>
              <a:t>?</a:t>
            </a:r>
          </a:p>
          <a:p>
            <a:pPr marL="0" indent="0"/>
            <a:r>
              <a:rPr lang="en-US" sz="2400" b="1" dirty="0">
                <a:solidFill>
                  <a:srgbClr val="FFFF00"/>
                </a:solidFill>
                <a:sym typeface="Symbol" pitchFamily="18" charset="2"/>
              </a:rPr>
              <a:t>Theorem</a:t>
            </a:r>
            <a:r>
              <a:rPr lang="en-US" sz="2400" b="1" dirty="0">
                <a:solidFill>
                  <a:srgbClr val="00FFFF"/>
                </a:solidFill>
                <a:sym typeface="Symbol" pitchFamily="18" charset="2"/>
              </a:rPr>
              <a:t>:</a:t>
            </a:r>
            <a:r>
              <a:rPr lang="en-US" sz="2400" dirty="0">
                <a:sym typeface="Symbol" pitchFamily="18" charset="2"/>
              </a:rPr>
              <a:t> Let c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 and c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 be real numbers with c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 0. Suppose that r</a:t>
            </a:r>
            <a:r>
              <a:rPr lang="en-US" sz="2400" baseline="30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 – c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r – c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 = 0 has only one root r</a:t>
            </a:r>
            <a:r>
              <a:rPr lang="en-US" sz="2400" baseline="-25000" dirty="0">
                <a:sym typeface="Symbol" pitchFamily="18" charset="2"/>
              </a:rPr>
              <a:t>0</a:t>
            </a:r>
            <a:r>
              <a:rPr lang="en-US" sz="2400" dirty="0">
                <a:sym typeface="Symbol" pitchFamily="18" charset="2"/>
              </a:rPr>
              <a:t>.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A sequence {a</a:t>
            </a:r>
            <a:r>
              <a:rPr lang="en-US" sz="2400" baseline="-25000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} is a solution of the recurrence relation a</a:t>
            </a:r>
            <a:r>
              <a:rPr lang="en-US" sz="2400" baseline="-25000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 = c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a</a:t>
            </a:r>
            <a:r>
              <a:rPr lang="en-US" sz="2400" baseline="-25000" dirty="0">
                <a:sym typeface="Symbol" pitchFamily="18" charset="2"/>
              </a:rPr>
              <a:t>n-1</a:t>
            </a:r>
            <a:r>
              <a:rPr lang="en-US" sz="2400" dirty="0">
                <a:sym typeface="Symbol" pitchFamily="18" charset="2"/>
              </a:rPr>
              <a:t> + c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a</a:t>
            </a:r>
            <a:r>
              <a:rPr lang="en-US" sz="2400" baseline="-25000" dirty="0">
                <a:sym typeface="Symbol" pitchFamily="18" charset="2"/>
              </a:rPr>
              <a:t>n-2</a:t>
            </a:r>
            <a:r>
              <a:rPr lang="en-US" sz="2400" dirty="0">
                <a:sym typeface="Symbol" pitchFamily="18" charset="2"/>
              </a:rPr>
              <a:t> if and only if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a</a:t>
            </a:r>
            <a:r>
              <a:rPr lang="en-US" sz="2400" baseline="-25000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 = 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r</a:t>
            </a:r>
            <a:r>
              <a:rPr lang="en-US" sz="2400" baseline="-25000" dirty="0">
                <a:sym typeface="Symbol" pitchFamily="18" charset="2"/>
              </a:rPr>
              <a:t>0</a:t>
            </a:r>
            <a:r>
              <a:rPr lang="en-US" sz="2400" baseline="30000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 + 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nr</a:t>
            </a:r>
            <a:r>
              <a:rPr lang="en-US" sz="2400" baseline="-25000" dirty="0">
                <a:sym typeface="Symbol" pitchFamily="18" charset="2"/>
              </a:rPr>
              <a:t>0</a:t>
            </a:r>
            <a:r>
              <a:rPr lang="en-US" sz="2400" baseline="30000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, for n = 0, 1, 2, …, where 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 and 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 are constants.</a:t>
            </a:r>
          </a:p>
        </p:txBody>
      </p:sp>
    </p:spTree>
    <p:extLst>
      <p:ext uri="{BB962C8B-B14F-4D97-AF65-F5344CB8AC3E}">
        <p14:creationId xmlns:p14="http://schemas.microsoft.com/office/powerpoint/2010/main" xmlns="" val="181907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57250"/>
            <a:ext cx="8610600" cy="68580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Solving Recurrence Relations</a:t>
            </a:r>
            <a:endParaRPr lang="en-CA" sz="2800" dirty="0"/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>
          <a:xfrm>
            <a:off x="0" y="1485900"/>
            <a:ext cx="6143636" cy="45148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  <a:sym typeface="Symbol" pitchFamily="18" charset="2"/>
              </a:rPr>
              <a:t>Example</a:t>
            </a:r>
            <a:r>
              <a:rPr lang="en-US" sz="2400" b="1" dirty="0">
                <a:solidFill>
                  <a:srgbClr val="00FFFF"/>
                </a:solidFill>
                <a:sym typeface="Symbol" pitchFamily="18" charset="2"/>
              </a:rPr>
              <a:t>:</a:t>
            </a:r>
            <a:r>
              <a:rPr lang="en-US" sz="2400" dirty="0">
                <a:sym typeface="Symbol" pitchFamily="18" charset="2"/>
              </a:rPr>
              <a:t> What is the solution of the recurrence relation a</a:t>
            </a:r>
            <a:r>
              <a:rPr lang="en-US" sz="2400" baseline="-25000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 = 6a</a:t>
            </a:r>
            <a:r>
              <a:rPr lang="en-US" sz="2400" baseline="-25000" dirty="0">
                <a:sym typeface="Symbol" pitchFamily="18" charset="2"/>
              </a:rPr>
              <a:t>n-1</a:t>
            </a:r>
            <a:r>
              <a:rPr lang="en-US" sz="2400" dirty="0">
                <a:sym typeface="Symbol" pitchFamily="18" charset="2"/>
              </a:rPr>
              <a:t> – 9a</a:t>
            </a:r>
            <a:r>
              <a:rPr lang="en-US" sz="2400" baseline="-25000" dirty="0">
                <a:sym typeface="Symbol" pitchFamily="18" charset="2"/>
              </a:rPr>
              <a:t>n-2</a:t>
            </a:r>
            <a:r>
              <a:rPr lang="en-US" sz="2400" dirty="0">
                <a:sym typeface="Symbol" pitchFamily="18" charset="2"/>
              </a:rPr>
              <a:t> with a</a:t>
            </a:r>
            <a:r>
              <a:rPr lang="en-US" sz="2400" baseline="-25000" dirty="0">
                <a:sym typeface="Symbol" pitchFamily="18" charset="2"/>
              </a:rPr>
              <a:t>0</a:t>
            </a:r>
            <a:r>
              <a:rPr lang="en-US" sz="2400" dirty="0">
                <a:sym typeface="Symbol" pitchFamily="18" charset="2"/>
              </a:rPr>
              <a:t> = 1 and a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 = 6?</a:t>
            </a:r>
          </a:p>
          <a:p>
            <a:pPr marL="0" indent="0"/>
            <a:r>
              <a:rPr lang="en-US" sz="2400" b="1" dirty="0">
                <a:solidFill>
                  <a:srgbClr val="FFFF00"/>
                </a:solidFill>
                <a:sym typeface="Symbol" pitchFamily="18" charset="2"/>
              </a:rPr>
              <a:t>Solution</a:t>
            </a:r>
            <a:r>
              <a:rPr lang="en-US" sz="2400" b="1" dirty="0">
                <a:solidFill>
                  <a:srgbClr val="00FFFF"/>
                </a:solidFill>
                <a:sym typeface="Symbol" pitchFamily="18" charset="2"/>
              </a:rPr>
              <a:t>:</a:t>
            </a:r>
            <a:r>
              <a:rPr lang="en-US" sz="2400" dirty="0">
                <a:sym typeface="Symbol" pitchFamily="18" charset="2"/>
              </a:rPr>
              <a:t> The only root of r</a:t>
            </a:r>
            <a:r>
              <a:rPr lang="en-US" sz="2400" baseline="30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 – 6r + 9 = 0 is r</a:t>
            </a:r>
            <a:r>
              <a:rPr lang="en-US" sz="2400" baseline="-25000" dirty="0">
                <a:sym typeface="Symbol" pitchFamily="18" charset="2"/>
              </a:rPr>
              <a:t>0</a:t>
            </a:r>
            <a:r>
              <a:rPr lang="en-US" sz="2400" dirty="0">
                <a:sym typeface="Symbol" pitchFamily="18" charset="2"/>
              </a:rPr>
              <a:t> = 3.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Hence, the solution to the recurrence relation is</a:t>
            </a:r>
          </a:p>
          <a:p>
            <a:pPr marL="0" indent="0"/>
            <a:r>
              <a:rPr lang="en-US" sz="2400" dirty="0">
                <a:sym typeface="Symbol" pitchFamily="18" charset="2"/>
              </a:rPr>
              <a:t>a</a:t>
            </a:r>
            <a:r>
              <a:rPr lang="en-US" sz="2400" baseline="-25000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 = 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3</a:t>
            </a:r>
            <a:r>
              <a:rPr lang="en-US" sz="2400" baseline="30000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 + 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n3</a:t>
            </a:r>
            <a:r>
              <a:rPr lang="en-US" sz="2400" baseline="30000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  for some constants 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 and 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35337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57250"/>
            <a:ext cx="8610600" cy="68580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Solving Recurrence Relations (cont..)</a:t>
            </a:r>
            <a:endParaRPr lang="en-CA" sz="2800" dirty="0"/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>
          <a:xfrm>
            <a:off x="0" y="1485900"/>
            <a:ext cx="6143636" cy="4514850"/>
          </a:xfrm>
        </p:spPr>
        <p:txBody>
          <a:bodyPr>
            <a:noAutofit/>
          </a:bodyPr>
          <a:lstStyle/>
          <a:p>
            <a:pPr marL="0" indent="0"/>
            <a:r>
              <a:rPr lang="en-US" sz="2400" dirty="0">
                <a:sym typeface="Symbol" pitchFamily="18" charset="2"/>
              </a:rPr>
              <a:t>To match the initial condition, we need</a:t>
            </a:r>
          </a:p>
          <a:p>
            <a:pPr marL="0" indent="0"/>
            <a:r>
              <a:rPr lang="en-US" sz="2400" dirty="0">
                <a:sym typeface="Symbol" pitchFamily="18" charset="2"/>
              </a:rPr>
              <a:t>a</a:t>
            </a:r>
            <a:r>
              <a:rPr lang="en-US" sz="2400" baseline="-25000" dirty="0">
                <a:sym typeface="Symbol" pitchFamily="18" charset="2"/>
              </a:rPr>
              <a:t>0</a:t>
            </a:r>
            <a:r>
              <a:rPr lang="en-US" sz="2400" dirty="0">
                <a:sym typeface="Symbol" pitchFamily="18" charset="2"/>
              </a:rPr>
              <a:t> = 1 = 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/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a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 = 6 = 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3 + 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3</a:t>
            </a:r>
          </a:p>
          <a:p>
            <a:pPr marL="0" indent="0"/>
            <a:r>
              <a:rPr lang="en-US" sz="2400" dirty="0">
                <a:sym typeface="Symbol" pitchFamily="18" charset="2"/>
              </a:rPr>
              <a:t>Solving these equations yields 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 = 1 and 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 = 1.</a:t>
            </a:r>
          </a:p>
          <a:p>
            <a:pPr marL="0" indent="0"/>
            <a:r>
              <a:rPr lang="en-US" sz="2400" dirty="0">
                <a:sym typeface="Symbol" pitchFamily="18" charset="2"/>
              </a:rPr>
              <a:t>Consequently, the overall solution is given by</a:t>
            </a:r>
          </a:p>
          <a:p>
            <a:pPr marL="0" indent="0"/>
            <a:r>
              <a:rPr lang="en-US" sz="2400" dirty="0">
                <a:sym typeface="Symbol" pitchFamily="18" charset="2"/>
              </a:rPr>
              <a:t>a</a:t>
            </a:r>
            <a:r>
              <a:rPr lang="en-US" sz="2400" baseline="-25000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 = 3</a:t>
            </a:r>
            <a:r>
              <a:rPr lang="en-US" sz="2400" baseline="30000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 + n3</a:t>
            </a:r>
            <a:r>
              <a:rPr lang="en-US" sz="2400" baseline="30000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89695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9E12B6-FA16-4654-8E3B-796E696D4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IN" sz="3100" b="1" dirty="0"/>
              <a:t>Solving Linear Homogeneous Recurrence Relations Degree 3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096976-F86D-484B-8BA1-30EDCBF464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457200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Find the solution to the recurrence relation</a:t>
            </a:r>
          </a:p>
          <a:p>
            <a:r>
              <a:rPr lang="en-IN" i="1" dirty="0"/>
              <a:t>an </a:t>
            </a:r>
            <a:r>
              <a:rPr lang="en-IN" dirty="0"/>
              <a:t>= 6</a:t>
            </a:r>
            <a:r>
              <a:rPr lang="en-IN" i="1" dirty="0"/>
              <a:t>a </a:t>
            </a:r>
            <a:r>
              <a:rPr lang="en-IN" i="1" baseline="-25000" dirty="0"/>
              <a:t>n</a:t>
            </a:r>
            <a:r>
              <a:rPr lang="en-IN" baseline="-25000" dirty="0"/>
              <a:t>−1 </a:t>
            </a:r>
            <a:r>
              <a:rPr lang="en-IN" dirty="0"/>
              <a:t>− 11</a:t>
            </a:r>
            <a:r>
              <a:rPr lang="en-IN" i="1" dirty="0"/>
              <a:t>a</a:t>
            </a:r>
            <a:r>
              <a:rPr lang="en-IN" i="1" baseline="-25000" dirty="0"/>
              <a:t>n</a:t>
            </a:r>
            <a:r>
              <a:rPr lang="en-IN" baseline="-25000" dirty="0"/>
              <a:t>−2 </a:t>
            </a:r>
            <a:r>
              <a:rPr lang="en-IN" dirty="0"/>
              <a:t>+ 6</a:t>
            </a:r>
            <a:r>
              <a:rPr lang="en-IN" i="1" dirty="0"/>
              <a:t>a</a:t>
            </a:r>
            <a:r>
              <a:rPr lang="en-IN" i="1" baseline="-25000" dirty="0"/>
              <a:t>n</a:t>
            </a:r>
            <a:r>
              <a:rPr lang="en-IN" baseline="-25000" dirty="0"/>
              <a:t>−3</a:t>
            </a:r>
            <a:endParaRPr lang="en-IN" dirty="0"/>
          </a:p>
          <a:p>
            <a:r>
              <a:rPr lang="en-IN" dirty="0"/>
              <a:t>With the initial conditions </a:t>
            </a:r>
            <a:r>
              <a:rPr lang="en-IN" i="1" dirty="0"/>
              <a:t>a</a:t>
            </a:r>
            <a:r>
              <a:rPr lang="en-IN" baseline="-25000" dirty="0"/>
              <a:t>0</a:t>
            </a:r>
            <a:r>
              <a:rPr lang="en-IN" dirty="0"/>
              <a:t> = 2, </a:t>
            </a:r>
            <a:r>
              <a:rPr lang="en-IN" i="1" dirty="0"/>
              <a:t>a</a:t>
            </a:r>
            <a:r>
              <a:rPr lang="en-IN" baseline="-25000" dirty="0"/>
              <a:t>1</a:t>
            </a:r>
            <a:r>
              <a:rPr lang="en-IN" dirty="0"/>
              <a:t> = 5, and </a:t>
            </a:r>
            <a:r>
              <a:rPr lang="en-IN" i="1" dirty="0"/>
              <a:t>a</a:t>
            </a:r>
            <a:r>
              <a:rPr lang="en-IN" baseline="-25000" dirty="0"/>
              <a:t>4</a:t>
            </a:r>
            <a:r>
              <a:rPr lang="en-IN" dirty="0"/>
              <a:t> = 15.</a:t>
            </a:r>
          </a:p>
          <a:p>
            <a:r>
              <a:rPr lang="en-IN" i="1" dirty="0"/>
              <a:t>Solution: </a:t>
            </a:r>
            <a:endParaRPr lang="en-IN" dirty="0"/>
          </a:p>
          <a:p>
            <a:r>
              <a:rPr lang="en-IN" dirty="0"/>
              <a:t>The characteristic polynomial of this recurrence relation is</a:t>
            </a:r>
          </a:p>
          <a:p>
            <a:r>
              <a:rPr lang="en-IN" i="1" dirty="0"/>
              <a:t>r</a:t>
            </a:r>
            <a:r>
              <a:rPr lang="en-IN" baseline="30000" dirty="0"/>
              <a:t>3</a:t>
            </a:r>
            <a:r>
              <a:rPr lang="en-IN" dirty="0"/>
              <a:t> − 6</a:t>
            </a:r>
            <a:r>
              <a:rPr lang="en-IN" i="1" dirty="0"/>
              <a:t>r</a:t>
            </a:r>
            <a:r>
              <a:rPr lang="en-IN" baseline="30000" dirty="0"/>
              <a:t>2</a:t>
            </a:r>
            <a:r>
              <a:rPr lang="en-IN" dirty="0"/>
              <a:t> + 11</a:t>
            </a:r>
            <a:r>
              <a:rPr lang="en-IN" i="1" dirty="0"/>
              <a:t>r </a:t>
            </a:r>
            <a:r>
              <a:rPr lang="en-IN" dirty="0"/>
              <a:t>− 6</a:t>
            </a:r>
          </a:p>
          <a:p>
            <a:r>
              <a:rPr lang="en-IN" i="1" dirty="0"/>
              <a:t>r</a:t>
            </a:r>
            <a:r>
              <a:rPr lang="en-IN" i="1" baseline="30000" dirty="0"/>
              <a:t>3</a:t>
            </a:r>
            <a:r>
              <a:rPr lang="en-IN" i="1" dirty="0"/>
              <a:t>−6(r</a:t>
            </a:r>
            <a:r>
              <a:rPr lang="en-IN" i="1" baseline="30000" dirty="0"/>
              <a:t>2</a:t>
            </a:r>
            <a:r>
              <a:rPr lang="en-IN" i="1" dirty="0"/>
              <a:t>−2r+1)−r=0</a:t>
            </a:r>
            <a:endParaRPr lang="en-IN" dirty="0"/>
          </a:p>
          <a:p>
            <a:r>
              <a:rPr lang="en-IN" i="1" dirty="0"/>
              <a:t>r(r</a:t>
            </a:r>
            <a:r>
              <a:rPr lang="en-IN" i="1" baseline="30000" dirty="0"/>
              <a:t>2</a:t>
            </a:r>
            <a:r>
              <a:rPr lang="en-IN" i="1" dirty="0"/>
              <a:t>−1)−6(r</a:t>
            </a:r>
            <a:r>
              <a:rPr lang="en-IN" i="1" baseline="30000" dirty="0"/>
              <a:t>2</a:t>
            </a:r>
            <a:r>
              <a:rPr lang="en-IN" i="1" dirty="0"/>
              <a:t>−2r+1)=0</a:t>
            </a:r>
            <a:endParaRPr lang="en-IN" dirty="0"/>
          </a:p>
          <a:p>
            <a:r>
              <a:rPr lang="en-IN" i="1" dirty="0"/>
              <a:t>r(r−1)(r+1)−6(r−1)</a:t>
            </a:r>
            <a:r>
              <a:rPr lang="en-IN" i="1" baseline="30000" dirty="0"/>
              <a:t>2</a:t>
            </a:r>
            <a:r>
              <a:rPr lang="en-IN" i="1" dirty="0"/>
              <a:t>=0</a:t>
            </a:r>
            <a:endParaRPr lang="en-IN" dirty="0"/>
          </a:p>
          <a:p>
            <a:r>
              <a:rPr lang="en-IN" i="1" dirty="0"/>
              <a:t>(r−1)(r(r+1)−6(r−1))=0</a:t>
            </a:r>
            <a:endParaRPr lang="en-IN" dirty="0"/>
          </a:p>
          <a:p>
            <a:r>
              <a:rPr lang="en-IN" i="1" dirty="0"/>
              <a:t>(r−1)(r</a:t>
            </a:r>
            <a:r>
              <a:rPr lang="en-IN" i="1" baseline="30000" dirty="0"/>
              <a:t>2</a:t>
            </a:r>
            <a:r>
              <a:rPr lang="en-IN" i="1" dirty="0"/>
              <a:t>+r−6r+6)=0</a:t>
            </a:r>
            <a:endParaRPr lang="en-IN" dirty="0"/>
          </a:p>
          <a:p>
            <a:r>
              <a:rPr lang="en-IN" i="1" dirty="0"/>
              <a:t>(r−1)(r</a:t>
            </a:r>
            <a:r>
              <a:rPr lang="en-IN" i="1" baseline="30000" dirty="0"/>
              <a:t>2</a:t>
            </a:r>
            <a:r>
              <a:rPr lang="en-IN" i="1" dirty="0"/>
              <a:t>−5r+6)=0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7698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4E1FBB-E1BE-4E06-A00E-FAE54C4915F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7772400" cy="457200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By solving the quadratic equation </a:t>
            </a:r>
          </a:p>
          <a:p>
            <a:r>
              <a:rPr lang="en-IN" i="1" dirty="0"/>
              <a:t>(r</a:t>
            </a:r>
            <a:r>
              <a:rPr lang="en-IN" i="1" baseline="30000" dirty="0"/>
              <a:t>2</a:t>
            </a:r>
            <a:r>
              <a:rPr lang="en-IN" i="1" dirty="0"/>
              <a:t>−5r+6)</a:t>
            </a:r>
            <a:endParaRPr lang="en-IN" dirty="0"/>
          </a:p>
          <a:p>
            <a:r>
              <a:rPr lang="en-IN" dirty="0"/>
              <a:t>The characteristic roots are </a:t>
            </a:r>
            <a:r>
              <a:rPr lang="en-IN" i="1" dirty="0"/>
              <a:t>r </a:t>
            </a:r>
            <a:r>
              <a:rPr lang="en-IN" dirty="0"/>
              <a:t>= 1, </a:t>
            </a:r>
            <a:r>
              <a:rPr lang="en-IN" i="1" dirty="0"/>
              <a:t>r </a:t>
            </a:r>
            <a:r>
              <a:rPr lang="en-IN" dirty="0"/>
              <a:t>= 2, and </a:t>
            </a:r>
            <a:r>
              <a:rPr lang="en-IN" i="1" dirty="0"/>
              <a:t>r </a:t>
            </a:r>
            <a:r>
              <a:rPr lang="en-IN" dirty="0"/>
              <a:t>= 3, because</a:t>
            </a:r>
          </a:p>
          <a:p>
            <a:r>
              <a:rPr lang="en-IN" dirty="0"/>
              <a:t> </a:t>
            </a:r>
            <a:r>
              <a:rPr lang="en-IN" i="1" dirty="0"/>
              <a:t>r</a:t>
            </a:r>
            <a:r>
              <a:rPr lang="en-IN" baseline="30000" dirty="0"/>
              <a:t>3</a:t>
            </a:r>
            <a:r>
              <a:rPr lang="en-IN" dirty="0"/>
              <a:t> − 6</a:t>
            </a:r>
            <a:r>
              <a:rPr lang="en-IN" i="1" dirty="0"/>
              <a:t>r</a:t>
            </a:r>
            <a:r>
              <a:rPr lang="en-IN" baseline="30000" dirty="0"/>
              <a:t>2</a:t>
            </a:r>
            <a:r>
              <a:rPr lang="en-IN" dirty="0"/>
              <a:t> + 11</a:t>
            </a:r>
            <a:r>
              <a:rPr lang="en-IN" i="1" dirty="0"/>
              <a:t>r </a:t>
            </a:r>
            <a:r>
              <a:rPr lang="en-IN" dirty="0"/>
              <a:t>− 6 =   </a:t>
            </a:r>
            <a:r>
              <a:rPr lang="en-IN" i="1" dirty="0"/>
              <a:t>(r </a:t>
            </a:r>
            <a:r>
              <a:rPr lang="en-IN" dirty="0"/>
              <a:t>− 1</a:t>
            </a:r>
            <a:r>
              <a:rPr lang="en-IN" i="1" dirty="0"/>
              <a:t>)(r </a:t>
            </a:r>
            <a:r>
              <a:rPr lang="en-IN" dirty="0"/>
              <a:t>− 2</a:t>
            </a:r>
            <a:r>
              <a:rPr lang="en-IN" i="1" dirty="0"/>
              <a:t>)(r </a:t>
            </a:r>
            <a:r>
              <a:rPr lang="en-IN" dirty="0"/>
              <a:t>− 3</a:t>
            </a:r>
            <a:r>
              <a:rPr lang="en-IN" i="1" dirty="0"/>
              <a:t>)</a:t>
            </a:r>
            <a:r>
              <a:rPr lang="en-IN" dirty="0"/>
              <a:t>.</a:t>
            </a:r>
          </a:p>
          <a:p>
            <a:r>
              <a:rPr lang="en-IN" dirty="0"/>
              <a:t>     r1=1,    r2=2    r3=3  </a:t>
            </a:r>
          </a:p>
          <a:p>
            <a:r>
              <a:rPr lang="en-IN" i="1" dirty="0"/>
              <a:t>a</a:t>
            </a:r>
            <a:r>
              <a:rPr lang="en-IN" i="1" baseline="-25000" dirty="0"/>
              <a:t>n</a:t>
            </a:r>
            <a:r>
              <a:rPr lang="en-IN" i="1" dirty="0"/>
              <a:t> </a:t>
            </a:r>
            <a:r>
              <a:rPr lang="en-IN" dirty="0"/>
              <a:t>= </a:t>
            </a:r>
            <a:r>
              <a:rPr lang="en-IN" i="1" dirty="0"/>
              <a:t>α</a:t>
            </a:r>
            <a:r>
              <a:rPr lang="en-IN" dirty="0"/>
              <a:t>1 · r1</a:t>
            </a:r>
            <a:r>
              <a:rPr lang="en-IN" i="1" baseline="30000" dirty="0"/>
              <a:t>n</a:t>
            </a:r>
            <a:r>
              <a:rPr lang="en-IN" i="1" dirty="0"/>
              <a:t> </a:t>
            </a:r>
            <a:r>
              <a:rPr lang="en-IN" dirty="0"/>
              <a:t>+ </a:t>
            </a:r>
            <a:r>
              <a:rPr lang="en-IN" i="1" dirty="0"/>
              <a:t>α</a:t>
            </a:r>
            <a:r>
              <a:rPr lang="en-IN" dirty="0"/>
              <a:t>2 · r2</a:t>
            </a:r>
            <a:r>
              <a:rPr lang="en-IN" i="1" baseline="30000" dirty="0"/>
              <a:t>n</a:t>
            </a:r>
            <a:r>
              <a:rPr lang="en-IN" i="1" dirty="0"/>
              <a:t> </a:t>
            </a:r>
            <a:r>
              <a:rPr lang="en-IN" dirty="0"/>
              <a:t>+ </a:t>
            </a:r>
            <a:r>
              <a:rPr lang="en-IN" i="1" dirty="0"/>
              <a:t>α</a:t>
            </a:r>
            <a:r>
              <a:rPr lang="en-IN" dirty="0"/>
              <a:t>3 · r3</a:t>
            </a:r>
            <a:r>
              <a:rPr lang="en-IN" i="1" baseline="30000" dirty="0"/>
              <a:t>n.</a:t>
            </a:r>
            <a:endParaRPr lang="en-IN" dirty="0"/>
          </a:p>
          <a:p>
            <a:r>
              <a:rPr lang="en-IN" i="1" dirty="0"/>
              <a:t>a</a:t>
            </a:r>
            <a:r>
              <a:rPr lang="en-IN" i="1" baseline="-25000" dirty="0"/>
              <a:t>n</a:t>
            </a:r>
            <a:r>
              <a:rPr lang="en-IN" i="1" dirty="0"/>
              <a:t> </a:t>
            </a:r>
            <a:r>
              <a:rPr lang="en-IN" dirty="0"/>
              <a:t>= </a:t>
            </a:r>
            <a:r>
              <a:rPr lang="en-IN" i="1" dirty="0"/>
              <a:t>α</a:t>
            </a:r>
            <a:r>
              <a:rPr lang="en-IN" dirty="0"/>
              <a:t>1 · 1</a:t>
            </a:r>
            <a:r>
              <a:rPr lang="en-IN" i="1" baseline="30000" dirty="0"/>
              <a:t>n</a:t>
            </a:r>
            <a:r>
              <a:rPr lang="en-IN" i="1" dirty="0"/>
              <a:t> </a:t>
            </a:r>
            <a:r>
              <a:rPr lang="en-IN" dirty="0"/>
              <a:t>+ </a:t>
            </a:r>
            <a:r>
              <a:rPr lang="en-IN" i="1" dirty="0"/>
              <a:t>α</a:t>
            </a:r>
            <a:r>
              <a:rPr lang="en-IN" dirty="0"/>
              <a:t>2 · 2</a:t>
            </a:r>
            <a:r>
              <a:rPr lang="en-IN" i="1" baseline="30000" dirty="0"/>
              <a:t>n</a:t>
            </a:r>
            <a:r>
              <a:rPr lang="en-IN" i="1" dirty="0"/>
              <a:t> </a:t>
            </a:r>
            <a:r>
              <a:rPr lang="en-IN" dirty="0"/>
              <a:t>+ </a:t>
            </a:r>
            <a:r>
              <a:rPr lang="en-IN" i="1" dirty="0"/>
              <a:t>α</a:t>
            </a:r>
            <a:r>
              <a:rPr lang="en-IN" dirty="0"/>
              <a:t>3 · 3</a:t>
            </a:r>
            <a:r>
              <a:rPr lang="en-IN" i="1" baseline="30000" dirty="0"/>
              <a:t>n.</a:t>
            </a:r>
            <a:endParaRPr lang="en-IN" dirty="0"/>
          </a:p>
          <a:p>
            <a:r>
              <a:rPr lang="en-IN" dirty="0"/>
              <a:t>To find the constants </a:t>
            </a:r>
            <a:r>
              <a:rPr lang="en-IN" i="1" dirty="0"/>
              <a:t>α</a:t>
            </a:r>
            <a:r>
              <a:rPr lang="en-IN" dirty="0"/>
              <a:t>1, </a:t>
            </a:r>
            <a:r>
              <a:rPr lang="en-IN" i="1" dirty="0"/>
              <a:t>α</a:t>
            </a:r>
            <a:r>
              <a:rPr lang="en-IN" dirty="0"/>
              <a:t>2, and </a:t>
            </a:r>
            <a:r>
              <a:rPr lang="en-IN" i="1" dirty="0"/>
              <a:t>α</a:t>
            </a:r>
            <a:r>
              <a:rPr lang="en-IN" dirty="0"/>
              <a:t>3, use the initial conditions. This gives</a:t>
            </a:r>
          </a:p>
          <a:p>
            <a:r>
              <a:rPr lang="en-IN" i="1" dirty="0"/>
              <a:t>a</a:t>
            </a:r>
            <a:r>
              <a:rPr lang="en-IN" baseline="-25000" dirty="0"/>
              <a:t>0</a:t>
            </a:r>
            <a:r>
              <a:rPr lang="en-IN" dirty="0"/>
              <a:t> = 2 = </a:t>
            </a:r>
            <a:r>
              <a:rPr lang="en-IN" i="1" dirty="0"/>
              <a:t>α</a:t>
            </a:r>
            <a:r>
              <a:rPr lang="en-IN" dirty="0"/>
              <a:t>1 + </a:t>
            </a:r>
            <a:r>
              <a:rPr lang="en-IN" i="1" dirty="0"/>
              <a:t>α</a:t>
            </a:r>
            <a:r>
              <a:rPr lang="en-IN" dirty="0"/>
              <a:t>2 + </a:t>
            </a:r>
            <a:r>
              <a:rPr lang="en-IN" i="1" dirty="0"/>
              <a:t>α</a:t>
            </a:r>
            <a:r>
              <a:rPr lang="en-IN" dirty="0"/>
              <a:t>3</a:t>
            </a:r>
            <a:r>
              <a:rPr lang="en-IN" i="1" dirty="0"/>
              <a:t>,</a:t>
            </a:r>
            <a:endParaRPr lang="en-IN" dirty="0"/>
          </a:p>
          <a:p>
            <a:r>
              <a:rPr lang="en-IN" i="1" dirty="0"/>
              <a:t>a</a:t>
            </a:r>
            <a:r>
              <a:rPr lang="en-IN" baseline="-25000" dirty="0"/>
              <a:t>1</a:t>
            </a:r>
            <a:r>
              <a:rPr lang="en-IN" dirty="0"/>
              <a:t> = 5 = </a:t>
            </a:r>
            <a:r>
              <a:rPr lang="en-IN" i="1" dirty="0"/>
              <a:t>α</a:t>
            </a:r>
            <a:r>
              <a:rPr lang="en-IN" dirty="0"/>
              <a:t>1 + </a:t>
            </a:r>
            <a:r>
              <a:rPr lang="en-IN" i="1" dirty="0"/>
              <a:t>α</a:t>
            </a:r>
            <a:r>
              <a:rPr lang="en-IN" dirty="0"/>
              <a:t>2 · 2 + </a:t>
            </a:r>
            <a:r>
              <a:rPr lang="en-IN" i="1" dirty="0"/>
              <a:t>α</a:t>
            </a:r>
            <a:r>
              <a:rPr lang="en-IN" dirty="0"/>
              <a:t>3 · 3</a:t>
            </a:r>
            <a:r>
              <a:rPr lang="en-IN" i="1" dirty="0"/>
              <a:t>,</a:t>
            </a:r>
            <a:endParaRPr lang="en-IN" dirty="0"/>
          </a:p>
          <a:p>
            <a:r>
              <a:rPr lang="en-IN" i="1" dirty="0"/>
              <a:t>a</a:t>
            </a:r>
            <a:r>
              <a:rPr lang="en-IN" baseline="-25000" dirty="0"/>
              <a:t>2</a:t>
            </a:r>
            <a:r>
              <a:rPr lang="en-IN" dirty="0"/>
              <a:t> = 15 = </a:t>
            </a:r>
            <a:r>
              <a:rPr lang="en-IN" i="1" dirty="0"/>
              <a:t>α</a:t>
            </a:r>
            <a:r>
              <a:rPr lang="en-IN" dirty="0"/>
              <a:t>1 + </a:t>
            </a:r>
            <a:r>
              <a:rPr lang="en-IN" i="1" dirty="0"/>
              <a:t>α</a:t>
            </a:r>
            <a:r>
              <a:rPr lang="en-IN" dirty="0"/>
              <a:t>2 · 4 + </a:t>
            </a:r>
            <a:r>
              <a:rPr lang="en-IN" i="1" dirty="0"/>
              <a:t>α</a:t>
            </a:r>
            <a:r>
              <a:rPr lang="en-IN" dirty="0"/>
              <a:t>3 · 9</a:t>
            </a:r>
            <a:r>
              <a:rPr lang="en-IN" i="1" dirty="0"/>
              <a:t>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0325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E23B78-C155-4DAB-9202-421D14F6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ADA830-7DE3-4919-8827-D207098016B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i="1" dirty="0"/>
              <a:t>α</a:t>
            </a:r>
            <a:r>
              <a:rPr lang="en-IN" dirty="0"/>
              <a:t>1 = 1,</a:t>
            </a:r>
          </a:p>
          <a:p>
            <a:r>
              <a:rPr lang="en-IN" i="1" dirty="0"/>
              <a:t>α</a:t>
            </a:r>
            <a:r>
              <a:rPr lang="en-IN" dirty="0"/>
              <a:t>2 = −1, and </a:t>
            </a:r>
            <a:r>
              <a:rPr lang="en-IN" i="1" dirty="0"/>
              <a:t>α</a:t>
            </a:r>
            <a:r>
              <a:rPr lang="en-IN" dirty="0"/>
              <a:t>3 = 2. </a:t>
            </a:r>
          </a:p>
          <a:p>
            <a:r>
              <a:rPr lang="en-IN" dirty="0"/>
              <a:t>Hence, the unique solution to this recurrence relation and the given initial conditions is the sequence {</a:t>
            </a:r>
            <a:r>
              <a:rPr lang="en-IN" i="1" dirty="0"/>
              <a:t>an</a:t>
            </a:r>
            <a:r>
              <a:rPr lang="en-IN" dirty="0"/>
              <a:t>} with</a:t>
            </a:r>
          </a:p>
          <a:p>
            <a:r>
              <a:rPr lang="en-IN" i="1" dirty="0"/>
              <a:t>a</a:t>
            </a:r>
            <a:r>
              <a:rPr lang="en-IN" i="1" baseline="-25000" dirty="0"/>
              <a:t>n</a:t>
            </a:r>
            <a:r>
              <a:rPr lang="en-IN" i="1" dirty="0"/>
              <a:t> </a:t>
            </a:r>
            <a:r>
              <a:rPr lang="en-IN" dirty="0"/>
              <a:t>= 1 − 2</a:t>
            </a:r>
            <a:r>
              <a:rPr lang="en-IN" i="1" baseline="30000" dirty="0"/>
              <a:t>n </a:t>
            </a:r>
            <a:r>
              <a:rPr lang="en-IN" dirty="0"/>
              <a:t>+ 2 · 3</a:t>
            </a:r>
            <a:r>
              <a:rPr lang="en-IN" i="1" baseline="30000" dirty="0"/>
              <a:t>n.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8635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228600" y="409575"/>
            <a:ext cx="6929454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Linear NonHomogeneous Recurrences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For recursive algorithms, cost function are often not homogeneous because there is usually a non-recursive cost depending on the input size</a:t>
            </a:r>
          </a:p>
          <a:p>
            <a:r>
              <a:rPr lang="en-US" sz="2000" dirty="0"/>
              <a:t>Such a recurrence relation is called a linear </a:t>
            </a:r>
            <a:r>
              <a:rPr lang="en-US" sz="2000" u="sng" dirty="0" err="1"/>
              <a:t>non</a:t>
            </a:r>
            <a:r>
              <a:rPr lang="en-US" sz="2000" dirty="0" err="1"/>
              <a:t>homogeneous</a:t>
            </a:r>
            <a:r>
              <a:rPr lang="en-US" sz="2000" dirty="0"/>
              <a:t> recurrence relation</a:t>
            </a:r>
          </a:p>
          <a:p>
            <a:r>
              <a:rPr lang="en-US" sz="2000" dirty="0"/>
              <a:t>Such functions are of the form</a:t>
            </a:r>
          </a:p>
          <a:p>
            <a:pPr algn="ctr">
              <a:buFont typeface="Arial" pitchFamily="34" charset="0"/>
              <a:buNone/>
            </a:pPr>
            <a:r>
              <a:rPr lang="en-US" sz="1800" dirty="0"/>
              <a:t>a</a:t>
            </a:r>
            <a:r>
              <a:rPr lang="en-US" sz="1800" baseline="-25000" dirty="0"/>
              <a:t>n </a:t>
            </a:r>
            <a:r>
              <a:rPr lang="en-US" sz="1800" dirty="0"/>
              <a:t>= c</a:t>
            </a:r>
            <a:r>
              <a:rPr lang="en-US" sz="1800" baseline="-25000" dirty="0"/>
              <a:t>1</a:t>
            </a:r>
            <a:r>
              <a:rPr lang="en-US" sz="1800" dirty="0"/>
              <a:t>a</a:t>
            </a:r>
            <a:r>
              <a:rPr lang="en-US" sz="1800" baseline="-25000" dirty="0"/>
              <a:t>n-1 </a:t>
            </a:r>
            <a:r>
              <a:rPr lang="en-US" sz="1800" dirty="0"/>
              <a:t>+ c</a:t>
            </a:r>
            <a:r>
              <a:rPr lang="en-US" sz="1800" baseline="-25000" dirty="0"/>
              <a:t>2</a:t>
            </a:r>
            <a:r>
              <a:rPr lang="en-US" sz="1800" dirty="0"/>
              <a:t>a</a:t>
            </a:r>
            <a:r>
              <a:rPr lang="en-US" sz="1800" baseline="-25000" dirty="0"/>
              <a:t>n-2 </a:t>
            </a:r>
            <a:r>
              <a:rPr lang="en-US" sz="1800" dirty="0"/>
              <a:t>+ … + </a:t>
            </a:r>
            <a:r>
              <a:rPr lang="en-US" sz="1800" dirty="0" err="1"/>
              <a:t>c</a:t>
            </a:r>
            <a:r>
              <a:rPr lang="en-US" sz="1800" baseline="-25000" dirty="0" err="1"/>
              <a:t>k</a:t>
            </a:r>
            <a:r>
              <a:rPr lang="en-US" sz="1800" dirty="0" err="1"/>
              <a:t>a</a:t>
            </a:r>
            <a:r>
              <a:rPr lang="en-US" sz="1800" baseline="-25000" dirty="0" err="1"/>
              <a:t>n</a:t>
            </a:r>
            <a:r>
              <a:rPr lang="en-US" sz="1800" baseline="-25000" dirty="0"/>
              <a:t>-k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FF0000"/>
                </a:solidFill>
              </a:rPr>
              <a:t>+ f(n)</a:t>
            </a:r>
            <a:endParaRPr lang="en-US" sz="1800" b="1" baseline="-25000" dirty="0">
              <a:solidFill>
                <a:srgbClr val="FF0000"/>
              </a:solidFill>
            </a:endParaRPr>
          </a:p>
          <a:p>
            <a:r>
              <a:rPr lang="en-US" sz="2000" dirty="0"/>
              <a:t>f(n) represents a non-recursive cost.  If we chop it off, we are left with</a:t>
            </a:r>
          </a:p>
          <a:p>
            <a:pPr algn="ctr">
              <a:buFont typeface="Arial" pitchFamily="34" charset="0"/>
              <a:buNone/>
            </a:pPr>
            <a:r>
              <a:rPr lang="en-US" sz="1800" dirty="0"/>
              <a:t>a</a:t>
            </a:r>
            <a:r>
              <a:rPr lang="en-US" sz="1800" baseline="-25000" dirty="0"/>
              <a:t>n </a:t>
            </a:r>
            <a:r>
              <a:rPr lang="en-US" sz="1800" dirty="0"/>
              <a:t>= c</a:t>
            </a:r>
            <a:r>
              <a:rPr lang="en-US" sz="1800" baseline="-25000" dirty="0"/>
              <a:t>1</a:t>
            </a:r>
            <a:r>
              <a:rPr lang="en-US" sz="1800" dirty="0"/>
              <a:t>a</a:t>
            </a:r>
            <a:r>
              <a:rPr lang="en-US" sz="1800" baseline="-25000" dirty="0"/>
              <a:t>n-1 </a:t>
            </a:r>
            <a:r>
              <a:rPr lang="en-US" sz="1800" dirty="0"/>
              <a:t>+ c</a:t>
            </a:r>
            <a:r>
              <a:rPr lang="en-US" sz="1800" baseline="-25000" dirty="0"/>
              <a:t>2</a:t>
            </a:r>
            <a:r>
              <a:rPr lang="en-US" sz="1800" dirty="0"/>
              <a:t>a</a:t>
            </a:r>
            <a:r>
              <a:rPr lang="en-US" sz="1800" baseline="-25000" dirty="0"/>
              <a:t>n-2 </a:t>
            </a:r>
            <a:r>
              <a:rPr lang="en-US" sz="1800" dirty="0"/>
              <a:t>+ … + </a:t>
            </a:r>
            <a:r>
              <a:rPr lang="en-US" sz="1800" dirty="0" err="1"/>
              <a:t>c</a:t>
            </a:r>
            <a:r>
              <a:rPr lang="en-US" sz="1800" baseline="-25000" dirty="0" err="1"/>
              <a:t>k</a:t>
            </a:r>
            <a:r>
              <a:rPr lang="en-US" sz="1800" dirty="0" err="1"/>
              <a:t>a</a:t>
            </a:r>
            <a:r>
              <a:rPr lang="en-US" sz="1800" baseline="-25000" dirty="0" err="1"/>
              <a:t>n</a:t>
            </a:r>
            <a:r>
              <a:rPr lang="en-US" sz="1800" baseline="-25000" dirty="0"/>
              <a:t>-k</a:t>
            </a:r>
            <a:endParaRPr lang="en-US" sz="2000" b="1" baseline="-25000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sz="2000" dirty="0"/>
              <a:t>	which is the </a:t>
            </a:r>
            <a:r>
              <a:rPr lang="en-US" sz="2000" u="sng" dirty="0"/>
              <a:t>associated homogeneous recurrence relation</a:t>
            </a:r>
          </a:p>
          <a:p>
            <a:r>
              <a:rPr lang="en-US" sz="2000" dirty="0"/>
              <a:t>Every solution of a linear </a:t>
            </a:r>
            <a:r>
              <a:rPr lang="en-US" sz="2000" dirty="0" err="1"/>
              <a:t>nonhomogeneous</a:t>
            </a:r>
            <a:r>
              <a:rPr lang="en-US" sz="2000" dirty="0"/>
              <a:t> recurrence  relation is the sum of</a:t>
            </a:r>
          </a:p>
          <a:p>
            <a:pPr lvl="1"/>
            <a:r>
              <a:rPr lang="en-US" sz="1800" dirty="0"/>
              <a:t>a particular solution and </a:t>
            </a:r>
          </a:p>
          <a:p>
            <a:pPr lvl="1"/>
            <a:r>
              <a:rPr lang="en-US" sz="1800" dirty="0"/>
              <a:t>a solution to the associated linear homogeneous recurrence relation </a:t>
            </a:r>
          </a:p>
        </p:txBody>
      </p:sp>
    </p:spTree>
    <p:extLst>
      <p:ext uri="{BB962C8B-B14F-4D97-AF65-F5344CB8AC3E}">
        <p14:creationId xmlns:p14="http://schemas.microsoft.com/office/powerpoint/2010/main" xmlns="" val="9160308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37322" y="1555"/>
            <a:ext cx="8686800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Solving Linear NonHomogeneous Recurrences (1)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0" y="1643050"/>
            <a:ext cx="6715140" cy="4357700"/>
          </a:xfrm>
        </p:spPr>
        <p:txBody>
          <a:bodyPr>
            <a:normAutofit/>
          </a:bodyPr>
          <a:lstStyle/>
          <a:p>
            <a:r>
              <a:rPr lang="en-US" sz="2400" b="1" dirty="0"/>
              <a:t>Theorem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	If {a</a:t>
            </a:r>
            <a:r>
              <a:rPr lang="en-US" sz="2400" baseline="-25000" dirty="0"/>
              <a:t>n</a:t>
            </a:r>
            <a:r>
              <a:rPr lang="en-US" sz="2400" baseline="30000" dirty="0"/>
              <a:t>(p)</a:t>
            </a:r>
            <a:r>
              <a:rPr lang="en-US" sz="2400" dirty="0"/>
              <a:t>} is a particular solution of the </a:t>
            </a:r>
            <a:r>
              <a:rPr lang="en-US" sz="2400" dirty="0" err="1"/>
              <a:t>nonhomogeneous</a:t>
            </a:r>
            <a:r>
              <a:rPr lang="en-US" sz="2400" dirty="0"/>
              <a:t> linear recurrence relation with constant coefficients</a:t>
            </a:r>
          </a:p>
          <a:p>
            <a:pPr>
              <a:buFont typeface="Arial" pitchFamily="34" charset="0"/>
              <a:buNone/>
            </a:pPr>
            <a:r>
              <a:rPr lang="en-US" sz="2400" dirty="0"/>
              <a:t>a</a:t>
            </a:r>
            <a:r>
              <a:rPr lang="en-US" sz="2400" baseline="-25000" dirty="0"/>
              <a:t>n </a:t>
            </a:r>
            <a:r>
              <a:rPr lang="en-US" sz="2400" dirty="0"/>
              <a:t>= c</a:t>
            </a:r>
            <a:r>
              <a:rPr lang="en-US" sz="2400" baseline="-25000" dirty="0"/>
              <a:t>1</a:t>
            </a:r>
            <a:r>
              <a:rPr lang="en-US" sz="2400" dirty="0"/>
              <a:t>a</a:t>
            </a:r>
            <a:r>
              <a:rPr lang="en-US" sz="2400" baseline="-25000" dirty="0"/>
              <a:t>n-1 </a:t>
            </a:r>
            <a:r>
              <a:rPr lang="en-US" sz="2400" dirty="0"/>
              <a:t>+ c</a:t>
            </a:r>
            <a:r>
              <a:rPr lang="en-US" sz="2400" baseline="-25000" dirty="0"/>
              <a:t>2</a:t>
            </a:r>
            <a:r>
              <a:rPr lang="en-US" sz="2400" dirty="0"/>
              <a:t>a</a:t>
            </a:r>
            <a:r>
              <a:rPr lang="en-US" sz="2400" baseline="-25000" dirty="0"/>
              <a:t>n-2 </a:t>
            </a:r>
            <a:r>
              <a:rPr lang="en-US" sz="2400" dirty="0"/>
              <a:t>+ … + </a:t>
            </a:r>
            <a:r>
              <a:rPr lang="en-US" sz="2400" dirty="0" err="1"/>
              <a:t>c</a:t>
            </a:r>
            <a:r>
              <a:rPr lang="en-US" sz="2400" baseline="-25000" dirty="0" err="1"/>
              <a:t>k</a:t>
            </a:r>
            <a:r>
              <a:rPr lang="en-US" sz="2400" dirty="0" err="1"/>
              <a:t>a</a:t>
            </a:r>
            <a:r>
              <a:rPr lang="en-US" sz="2400" baseline="-25000" dirty="0" err="1"/>
              <a:t>n</a:t>
            </a:r>
            <a:r>
              <a:rPr lang="en-US" sz="2400" baseline="-25000" dirty="0"/>
              <a:t>-k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+ f(n)</a:t>
            </a:r>
            <a:endParaRPr lang="en-US" sz="2400" dirty="0"/>
          </a:p>
          <a:p>
            <a:pPr>
              <a:buFont typeface="Arial" pitchFamily="34" charset="0"/>
              <a:buNone/>
            </a:pPr>
            <a:r>
              <a:rPr lang="en-US" sz="2400" dirty="0"/>
              <a:t>	then every solution is of the form  {a</a:t>
            </a:r>
            <a:r>
              <a:rPr lang="en-US" sz="2400" baseline="-25000" dirty="0"/>
              <a:t>n</a:t>
            </a:r>
            <a:r>
              <a:rPr lang="en-US" sz="2400" baseline="30000" dirty="0"/>
              <a:t>(p)</a:t>
            </a:r>
            <a:r>
              <a:rPr lang="en-US" sz="2400" dirty="0"/>
              <a:t> + a</a:t>
            </a:r>
            <a:r>
              <a:rPr lang="en-US" sz="2400" baseline="-25000" dirty="0"/>
              <a:t>n</a:t>
            </a:r>
            <a:r>
              <a:rPr lang="en-US" sz="2400" baseline="30000" dirty="0"/>
              <a:t>(h)</a:t>
            </a:r>
            <a:r>
              <a:rPr lang="en-US" sz="2400" dirty="0"/>
              <a:t>} where {a</a:t>
            </a:r>
            <a:r>
              <a:rPr lang="en-US" sz="2400" baseline="-25000" dirty="0"/>
              <a:t>n</a:t>
            </a:r>
            <a:r>
              <a:rPr lang="en-US" sz="2400" baseline="30000" dirty="0"/>
              <a:t>(h)</a:t>
            </a:r>
            <a:r>
              <a:rPr lang="en-US" sz="2400" dirty="0"/>
              <a:t>}  is a solution of the associated homogeneous recurrence relation</a:t>
            </a:r>
          </a:p>
          <a:p>
            <a:pPr>
              <a:buFont typeface="Arial" pitchFamily="34" charset="0"/>
              <a:buNone/>
            </a:pPr>
            <a:r>
              <a:rPr lang="en-US" sz="2400" dirty="0"/>
              <a:t>a</a:t>
            </a:r>
            <a:r>
              <a:rPr lang="en-US" sz="2400" baseline="-25000" dirty="0"/>
              <a:t>n </a:t>
            </a:r>
            <a:r>
              <a:rPr lang="en-US" sz="2400" dirty="0"/>
              <a:t>= c</a:t>
            </a:r>
            <a:r>
              <a:rPr lang="en-US" sz="2400" baseline="-25000" dirty="0"/>
              <a:t>1</a:t>
            </a:r>
            <a:r>
              <a:rPr lang="en-US" sz="2400" dirty="0"/>
              <a:t>a</a:t>
            </a:r>
            <a:r>
              <a:rPr lang="en-US" sz="2400" baseline="-25000" dirty="0"/>
              <a:t>n-1 </a:t>
            </a:r>
            <a:r>
              <a:rPr lang="en-US" sz="2400" dirty="0"/>
              <a:t>+ c</a:t>
            </a:r>
            <a:r>
              <a:rPr lang="en-US" sz="2400" baseline="-25000" dirty="0"/>
              <a:t>2</a:t>
            </a:r>
            <a:r>
              <a:rPr lang="en-US" sz="2400" dirty="0"/>
              <a:t>a</a:t>
            </a:r>
            <a:r>
              <a:rPr lang="en-US" sz="2400" baseline="-25000" dirty="0"/>
              <a:t>n-2 </a:t>
            </a:r>
            <a:r>
              <a:rPr lang="en-US" sz="2400" dirty="0"/>
              <a:t>+ … + </a:t>
            </a:r>
            <a:r>
              <a:rPr lang="en-US" sz="2400" dirty="0" err="1"/>
              <a:t>c</a:t>
            </a:r>
            <a:r>
              <a:rPr lang="en-US" sz="2400" baseline="-25000" dirty="0" err="1"/>
              <a:t>k</a:t>
            </a:r>
            <a:r>
              <a:rPr lang="en-US" sz="2400" dirty="0" err="1"/>
              <a:t>a</a:t>
            </a:r>
            <a:r>
              <a:rPr lang="en-US" sz="2400" baseline="-25000" dirty="0" err="1"/>
              <a:t>n</a:t>
            </a:r>
            <a:r>
              <a:rPr lang="en-US" sz="2400" baseline="-25000" dirty="0"/>
              <a:t>-k</a:t>
            </a:r>
            <a:endParaRPr lang="en-US" sz="2400" b="1" baseline="-25000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4638313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AAE571-C891-4379-9B46-DC481898E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6647"/>
            <a:ext cx="7772400" cy="1401762"/>
          </a:xfrm>
        </p:spPr>
        <p:txBody>
          <a:bodyPr>
            <a:normAutofit fontScale="90000"/>
          </a:bodyPr>
          <a:lstStyle/>
          <a:p>
            <a:r>
              <a:rPr lang="en-US" sz="2200" dirty="0"/>
              <a:t>1.Find all solutions of the recurrence relation an = 3an−1 + 2n. What is the solution with a1 = 3?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2FD840-AFEE-423F-8FA6-32D0417CFFA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associated linear homogeneous equation is an = 3an−1. Its solutions are </a:t>
            </a:r>
          </a:p>
          <a:p>
            <a:r>
              <a:rPr lang="en-US" dirty="0"/>
              <a:t>a</a:t>
            </a:r>
            <a:r>
              <a:rPr lang="en-US" baseline="30000" dirty="0"/>
              <a:t>(h) </a:t>
            </a:r>
            <a:r>
              <a:rPr lang="en-US" baseline="-25000" dirty="0"/>
              <a:t>n </a:t>
            </a:r>
            <a:r>
              <a:rPr lang="en-US" dirty="0"/>
              <a:t>= α3</a:t>
            </a:r>
            <a:r>
              <a:rPr lang="en-US" baseline="30000" dirty="0"/>
              <a:t>n</a:t>
            </a:r>
            <a:r>
              <a:rPr lang="en-US" dirty="0"/>
              <a:t>, where α is a constant.</a:t>
            </a:r>
          </a:p>
          <a:p>
            <a:r>
              <a:rPr lang="en-US" dirty="0"/>
              <a:t>We now find a particular solution. Because F (n) = 2n is a polynomial in n of degree one, a reasonable trial solution is a linear function in n, say, </a:t>
            </a:r>
            <a:r>
              <a:rPr lang="en-US" dirty="0" err="1"/>
              <a:t>pn</a:t>
            </a:r>
            <a:r>
              <a:rPr lang="en-US" dirty="0"/>
              <a:t> = </a:t>
            </a:r>
            <a:r>
              <a:rPr lang="en-US" dirty="0" err="1"/>
              <a:t>cn</a:t>
            </a:r>
            <a:r>
              <a:rPr lang="en-US" dirty="0"/>
              <a:t> + d, where c and d are constants.</a:t>
            </a:r>
          </a:p>
          <a:p>
            <a:r>
              <a:rPr lang="en-US" dirty="0"/>
              <a:t> To determine whether there are any solutions of this form, suppose that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pn</a:t>
            </a:r>
            <a:r>
              <a:rPr lang="en-US" dirty="0"/>
              <a:t> = </a:t>
            </a:r>
            <a:r>
              <a:rPr lang="en-US" dirty="0" err="1"/>
              <a:t>cn</a:t>
            </a:r>
            <a:r>
              <a:rPr lang="en-US" dirty="0"/>
              <a:t> + d is such a solution.</a:t>
            </a:r>
          </a:p>
          <a:p>
            <a:r>
              <a:rPr lang="en-US" dirty="0"/>
              <a:t> Then the equation an = 3an−1 + 2n becomes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cn</a:t>
            </a:r>
            <a:r>
              <a:rPr lang="en-US" dirty="0"/>
              <a:t> + d = 3(c(n − 1) + d) + 2n. </a:t>
            </a:r>
          </a:p>
          <a:p>
            <a:r>
              <a:rPr lang="en-US" dirty="0"/>
              <a:t>Simplifying and combining like terms gives (2 + 2c)n + (2d − 3c) = 0. </a:t>
            </a:r>
          </a:p>
          <a:p>
            <a:r>
              <a:rPr lang="en-US" dirty="0"/>
              <a:t>It follows that </a:t>
            </a:r>
            <a:r>
              <a:rPr lang="en-US" dirty="0" err="1"/>
              <a:t>cn</a:t>
            </a:r>
            <a:r>
              <a:rPr lang="en-US" dirty="0"/>
              <a:t> + d is a solution if and only if 2 + 2c = 0 and </a:t>
            </a:r>
          </a:p>
          <a:p>
            <a:pPr marL="0" indent="0">
              <a:buNone/>
            </a:pPr>
            <a:r>
              <a:rPr lang="en-US" dirty="0"/>
              <a:t>     2d − 3c = 0. </a:t>
            </a:r>
          </a:p>
          <a:p>
            <a:pPr marL="0" indent="0">
              <a:buNone/>
            </a:pPr>
            <a:r>
              <a:rPr lang="en-US" dirty="0"/>
              <a:t>This shows that </a:t>
            </a:r>
            <a:r>
              <a:rPr lang="en-US" dirty="0" err="1"/>
              <a:t>cn</a:t>
            </a:r>
            <a:r>
              <a:rPr lang="en-US" dirty="0"/>
              <a:t> + d is a solution if and only if c = −1 and d = −3/2. Consequently, a</a:t>
            </a:r>
            <a:r>
              <a:rPr lang="en-US" baseline="30000" dirty="0"/>
              <a:t>(p) </a:t>
            </a:r>
            <a:r>
              <a:rPr lang="en-US" baseline="-25000" dirty="0"/>
              <a:t>n</a:t>
            </a:r>
            <a:r>
              <a:rPr lang="en-US" dirty="0"/>
              <a:t> = −n − 3/2 is a particular solution. </a:t>
            </a:r>
          </a:p>
          <a:p>
            <a:pPr marL="0" indent="0">
              <a:buNone/>
            </a:pPr>
            <a:r>
              <a:rPr lang="en-US" dirty="0"/>
              <a:t>solutions are of the form an = a</a:t>
            </a:r>
            <a:r>
              <a:rPr lang="en-US" baseline="30000" dirty="0"/>
              <a:t>(p) </a:t>
            </a:r>
            <a:r>
              <a:rPr lang="en-US" baseline="-25000" dirty="0"/>
              <a:t>n</a:t>
            </a:r>
            <a:r>
              <a:rPr lang="en-US" dirty="0"/>
              <a:t> + a</a:t>
            </a:r>
            <a:r>
              <a:rPr lang="en-US" baseline="30000" dirty="0"/>
              <a:t>(h) </a:t>
            </a:r>
            <a:r>
              <a:rPr lang="en-US" baseline="-25000" dirty="0"/>
              <a:t>n </a:t>
            </a:r>
            <a:r>
              <a:rPr lang="en-US" dirty="0"/>
              <a:t>= −n − 3 2 + α · 3n, where α is a constant.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8264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E8C91E-1323-48C0-B339-A446F9BD76D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457200"/>
            <a:ext cx="7772400" cy="5562600"/>
          </a:xfrm>
        </p:spPr>
        <p:txBody>
          <a:bodyPr/>
          <a:lstStyle/>
          <a:p>
            <a:r>
              <a:rPr lang="en-US" dirty="0"/>
              <a:t>To find the solution with a1 = 3, let n = 1 in the formula we obtained for the general solution. </a:t>
            </a:r>
          </a:p>
          <a:p>
            <a:r>
              <a:rPr lang="en-US" dirty="0"/>
              <a:t>We find that 3 = −1 − 3/2 + 3α, which implies that α = 11/6. The solution we seek is an = −n − 3/2 + (11/6)3</a:t>
            </a:r>
            <a:r>
              <a:rPr lang="en-US" baseline="30000" dirty="0"/>
              <a:t>n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3194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063229"/>
            <a:ext cx="8686800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Modeling with Recurrence Relations</a:t>
            </a:r>
            <a:endParaRPr lang="en-IN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785926"/>
            <a:ext cx="6715140" cy="4214824"/>
          </a:xfrm>
        </p:spPr>
        <p:txBody>
          <a:bodyPr>
            <a:normAutofit/>
          </a:bodyPr>
          <a:lstStyle/>
          <a:p>
            <a:pPr marL="0" indent="0"/>
            <a:r>
              <a:rPr lang="en-US" sz="2400" b="1" dirty="0">
                <a:solidFill>
                  <a:srgbClr val="00FFFF"/>
                </a:solidFill>
                <a:sym typeface="Symbol" pitchFamily="18" charset="2"/>
              </a:rPr>
              <a:t>Example:</a:t>
            </a:r>
            <a:r>
              <a:rPr lang="en-US" sz="2400" dirty="0">
                <a:sym typeface="Symbol" pitchFamily="18" charset="2"/>
              </a:rPr>
              <a:t> </a:t>
            </a:r>
          </a:p>
          <a:p>
            <a:pPr marL="0" indent="0"/>
            <a:r>
              <a:rPr lang="en-US" sz="2400" dirty="0">
                <a:sym typeface="Symbol" pitchFamily="18" charset="2"/>
              </a:rPr>
              <a:t>Someone deposits $10,000 in a savings account at a bank yielding 5% per year with interest compounded annually. How much money will be in the account after 30 years?</a:t>
            </a:r>
          </a:p>
          <a:p>
            <a:pPr marL="0" indent="0"/>
            <a:endParaRPr lang="en-US" sz="2400" dirty="0">
              <a:sym typeface="Symbol" pitchFamily="18" charset="2"/>
            </a:endParaRPr>
          </a:p>
          <a:p>
            <a:pPr marL="0" indent="0"/>
            <a:r>
              <a:rPr lang="en-US" sz="2400" b="1" dirty="0">
                <a:solidFill>
                  <a:srgbClr val="00FFFF"/>
                </a:solidFill>
                <a:sym typeface="Symbol" pitchFamily="18" charset="2"/>
              </a:rPr>
              <a:t>Solution:</a:t>
            </a:r>
          </a:p>
          <a:p>
            <a:pPr marL="0" indent="0"/>
            <a:r>
              <a:rPr lang="en-US" sz="2400" dirty="0">
                <a:sym typeface="Symbol" pitchFamily="18" charset="2"/>
              </a:rPr>
              <a:t>Let </a:t>
            </a:r>
            <a:r>
              <a:rPr lang="en-US" sz="2400" dirty="0" err="1">
                <a:sym typeface="Symbol" pitchFamily="18" charset="2"/>
              </a:rPr>
              <a:t>P</a:t>
            </a:r>
            <a:r>
              <a:rPr lang="en-US" sz="2400" baseline="-25000" dirty="0" err="1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 denote the amount in the account after n years.</a:t>
            </a:r>
          </a:p>
          <a:p>
            <a:pPr marL="0" indent="0"/>
            <a:r>
              <a:rPr lang="en-US" sz="2400" dirty="0">
                <a:sym typeface="Symbol" pitchFamily="18" charset="2"/>
              </a:rPr>
              <a:t>How can we determine </a:t>
            </a:r>
            <a:r>
              <a:rPr lang="en-US" sz="2400" dirty="0" err="1">
                <a:sym typeface="Symbol" pitchFamily="18" charset="2"/>
              </a:rPr>
              <a:t>P</a:t>
            </a:r>
            <a:r>
              <a:rPr lang="en-US" sz="2400" baseline="-25000" dirty="0" err="1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 on the basis of P</a:t>
            </a:r>
            <a:r>
              <a:rPr lang="en-US" sz="2400" baseline="-25000" dirty="0">
                <a:sym typeface="Symbol" pitchFamily="18" charset="2"/>
              </a:rPr>
              <a:t>n-1</a:t>
            </a:r>
            <a:r>
              <a:rPr lang="en-US" sz="2400" dirty="0">
                <a:sym typeface="Symbol" pitchFamily="18" charset="2"/>
              </a:rPr>
              <a:t>?</a:t>
            </a:r>
          </a:p>
          <a:p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58053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37A5B0-680D-42FD-BE84-3A18BE787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2. Find all solutions of the recurrence relation an = 5an−1 − 6an−2 + 7</a:t>
            </a:r>
            <a:r>
              <a:rPr lang="en-US" sz="2800" baseline="30000" dirty="0"/>
              <a:t>n</a:t>
            </a:r>
            <a:r>
              <a:rPr lang="en-US" sz="2800" dirty="0"/>
              <a:t>.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8DE7DD-5E3F-4F00-9279-5E5A698C6E7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Solution: </a:t>
            </a:r>
            <a:r>
              <a:rPr lang="en-US" dirty="0"/>
              <a:t>This is a linear nonhomogeneous recurrence relation. The solutions of its associated homogeneous recurrence relation an = 5an−1 − 6an−2 are a</a:t>
            </a:r>
            <a:r>
              <a:rPr lang="en-US" baseline="30000" dirty="0"/>
              <a:t>(h) </a:t>
            </a:r>
            <a:r>
              <a:rPr lang="en-US" baseline="-25000" dirty="0"/>
              <a:t>n </a:t>
            </a:r>
            <a:r>
              <a:rPr lang="en-US" dirty="0"/>
              <a:t>= α1 · 3n + α2 · 2n, where α1 and α2 are constants. </a:t>
            </a:r>
          </a:p>
          <a:p>
            <a:r>
              <a:rPr lang="en-US" dirty="0"/>
              <a:t>Because F (n) = 7</a:t>
            </a:r>
            <a:r>
              <a:rPr lang="en-US" baseline="30000" dirty="0"/>
              <a:t>n</a:t>
            </a:r>
            <a:r>
              <a:rPr lang="en-US" dirty="0"/>
              <a:t>, a reasonable trial solution is a</a:t>
            </a:r>
            <a:r>
              <a:rPr lang="en-US" baseline="30000" dirty="0"/>
              <a:t>(p) </a:t>
            </a:r>
            <a:r>
              <a:rPr lang="en-US" baseline="-25000" dirty="0"/>
              <a:t>n</a:t>
            </a:r>
            <a:r>
              <a:rPr lang="en-US" dirty="0"/>
              <a:t> = C · 7</a:t>
            </a:r>
            <a:r>
              <a:rPr lang="en-US" baseline="30000" dirty="0"/>
              <a:t>n</a:t>
            </a:r>
            <a:r>
              <a:rPr lang="en-US" dirty="0"/>
              <a:t>, where C is a constant. Substituting the terms of this sequence into the recurrence relation implies </a:t>
            </a:r>
            <a:r>
              <a:rPr lang="en-US" dirty="0" err="1"/>
              <a:t>thatC</a:t>
            </a:r>
            <a:r>
              <a:rPr lang="en-US" dirty="0"/>
              <a:t> · 7</a:t>
            </a:r>
            <a:r>
              <a:rPr lang="en-US" baseline="30000" dirty="0"/>
              <a:t>n</a:t>
            </a:r>
            <a:r>
              <a:rPr lang="en-US" dirty="0"/>
              <a:t> = 5C · 7</a:t>
            </a:r>
            <a:r>
              <a:rPr lang="en-US" baseline="30000" dirty="0"/>
              <a:t>n−1 </a:t>
            </a:r>
            <a:r>
              <a:rPr lang="en-US" dirty="0"/>
              <a:t>− 6C · 7</a:t>
            </a:r>
            <a:r>
              <a:rPr lang="en-US" baseline="30000" dirty="0"/>
              <a:t>n−2 </a:t>
            </a:r>
            <a:r>
              <a:rPr lang="en-US" dirty="0"/>
              <a:t>+ 7n. Factoring out 7</a:t>
            </a:r>
            <a:r>
              <a:rPr lang="en-US" baseline="30000" dirty="0"/>
              <a:t>n−2</a:t>
            </a:r>
            <a:r>
              <a:rPr lang="en-US" dirty="0"/>
              <a:t>, </a:t>
            </a:r>
          </a:p>
          <a:p>
            <a:r>
              <a:rPr lang="en-US" dirty="0"/>
              <a:t>this equation becomes 49C = 35C − 6C + 49, which implies that 20C = 49, or that C = 49/20. </a:t>
            </a:r>
          </a:p>
          <a:p>
            <a:r>
              <a:rPr lang="en-US" dirty="0"/>
              <a:t>Hence, a</a:t>
            </a:r>
            <a:r>
              <a:rPr lang="en-US" baseline="30000" dirty="0"/>
              <a:t>(p) </a:t>
            </a:r>
            <a:r>
              <a:rPr lang="en-US" baseline="-25000" dirty="0"/>
              <a:t>n</a:t>
            </a:r>
            <a:r>
              <a:rPr lang="en-US" dirty="0"/>
              <a:t> = (49/20)7n is a particular solution. By Theorem 5, all solutions are of the form </a:t>
            </a:r>
          </a:p>
          <a:p>
            <a:r>
              <a:rPr lang="en-US" dirty="0"/>
              <a:t>an = α1 · 3</a:t>
            </a:r>
            <a:r>
              <a:rPr lang="en-US" baseline="30000" dirty="0"/>
              <a:t>n</a:t>
            </a:r>
            <a:r>
              <a:rPr lang="en-US" dirty="0"/>
              <a:t> + α2 · 2</a:t>
            </a:r>
            <a:r>
              <a:rPr lang="en-US" baseline="30000" dirty="0"/>
              <a:t>n</a:t>
            </a:r>
            <a:r>
              <a:rPr lang="en-US" dirty="0"/>
              <a:t> + (49/20)7</a:t>
            </a:r>
            <a:r>
              <a:rPr lang="en-US" baseline="30000" dirty="0"/>
              <a:t>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8678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0" y="857251"/>
            <a:ext cx="8686800" cy="1063229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Solving Linear NonHomogeneous Recurrences (2)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0" y="1643050"/>
            <a:ext cx="8686800" cy="4357700"/>
          </a:xfrm>
        </p:spPr>
        <p:txBody>
          <a:bodyPr>
            <a:normAutofit/>
          </a:bodyPr>
          <a:lstStyle/>
          <a:p>
            <a:r>
              <a:rPr lang="en-US" sz="2400" dirty="0"/>
              <a:t>There is no general method for solving such relations.</a:t>
            </a:r>
          </a:p>
          <a:p>
            <a:r>
              <a:rPr lang="en-US" sz="2400" dirty="0"/>
              <a:t>However, we can solve them for special cases</a:t>
            </a:r>
          </a:p>
          <a:p>
            <a:r>
              <a:rPr lang="en-US" sz="2400" dirty="0"/>
              <a:t>In particular, if f(n) is </a:t>
            </a:r>
          </a:p>
          <a:p>
            <a:pPr lvl="1"/>
            <a:r>
              <a:rPr lang="en-US" dirty="0"/>
              <a:t>a polynomial function</a:t>
            </a:r>
          </a:p>
          <a:p>
            <a:pPr lvl="1"/>
            <a:r>
              <a:rPr lang="en-US" dirty="0"/>
              <a:t>exponential function, or</a:t>
            </a:r>
          </a:p>
          <a:p>
            <a:pPr lvl="1"/>
            <a:r>
              <a:rPr lang="en-US" dirty="0"/>
              <a:t>the product of a polynomial and exponential functions, </a:t>
            </a:r>
          </a:p>
          <a:p>
            <a:pPr>
              <a:buFont typeface="Arial" pitchFamily="34" charset="0"/>
              <a:buNone/>
            </a:pPr>
            <a:r>
              <a:rPr lang="en-US" sz="2400" dirty="0"/>
              <a:t>	then there is a general solution</a:t>
            </a:r>
          </a:p>
        </p:txBody>
      </p:sp>
    </p:spTree>
    <p:extLst>
      <p:ext uri="{BB962C8B-B14F-4D97-AF65-F5344CB8AC3E}">
        <p14:creationId xmlns:p14="http://schemas.microsoft.com/office/powerpoint/2010/main" xmlns="" val="23472982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homogeneous RR</a:t>
            </a:r>
            <a:endParaRPr lang="en-US" dirty="0"/>
          </a:p>
        </p:txBody>
      </p:sp>
      <p:pic>
        <p:nvPicPr>
          <p:cNvPr id="604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905000"/>
            <a:ext cx="80772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homogeneous RR</a:t>
            </a:r>
            <a:endParaRPr lang="en-US" dirty="0"/>
          </a:p>
        </p:txBody>
      </p:sp>
      <p:pic>
        <p:nvPicPr>
          <p:cNvPr id="614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8001000" cy="464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349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057400"/>
            <a:ext cx="7010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24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524000"/>
            <a:ext cx="69627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686800" cy="1063229"/>
          </a:xfrm>
        </p:spPr>
        <p:txBody>
          <a:bodyPr/>
          <a:lstStyle/>
          <a:p>
            <a:pPr algn="l"/>
            <a:r>
              <a:rPr lang="en-US" sz="3200" dirty="0"/>
              <a:t>Solving Linear NonHomogeneous Recurrences </a:t>
            </a:r>
            <a:r>
              <a:rPr lang="en-US" sz="2400" dirty="0"/>
              <a:t>(3)</a:t>
            </a:r>
            <a:endParaRPr lang="en-US" sz="3200" dirty="0"/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0" y="1643051"/>
            <a:ext cx="8686800" cy="43576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+mj-lt"/>
              </a:rPr>
              <a:t>Theorem</a:t>
            </a:r>
            <a:r>
              <a:rPr lang="en-US" sz="2400" dirty="0">
                <a:latin typeface="+mj-lt"/>
              </a:rPr>
              <a:t> (Theorem 6, p469)</a:t>
            </a:r>
          </a:p>
          <a:p>
            <a:pPr>
              <a:buNone/>
            </a:pPr>
            <a:r>
              <a:rPr lang="en-US" sz="2400" dirty="0">
                <a:latin typeface="+mj-lt"/>
              </a:rPr>
              <a:t>Suppose {a</a:t>
            </a:r>
            <a:r>
              <a:rPr lang="en-US" sz="2400" baseline="-25000" dirty="0">
                <a:latin typeface="+mj-lt"/>
              </a:rPr>
              <a:t>n</a:t>
            </a:r>
            <a:r>
              <a:rPr lang="en-US" sz="2400" dirty="0">
                <a:latin typeface="+mj-lt"/>
              </a:rPr>
              <a:t>} satisfies the linear non homogeneous </a:t>
            </a:r>
          </a:p>
          <a:p>
            <a:pPr>
              <a:buNone/>
            </a:pPr>
            <a:r>
              <a:rPr lang="en-US" sz="2400" dirty="0">
                <a:latin typeface="+mj-lt"/>
              </a:rPr>
              <a:t>recurrence relation</a:t>
            </a:r>
          </a:p>
          <a:p>
            <a:pPr>
              <a:buNone/>
            </a:pPr>
            <a:r>
              <a:rPr lang="en-US" sz="2400" dirty="0">
                <a:latin typeface="+mj-lt"/>
              </a:rPr>
              <a:t>a</a:t>
            </a:r>
            <a:r>
              <a:rPr lang="en-US" sz="2400" baseline="-25000" dirty="0">
                <a:latin typeface="+mj-lt"/>
              </a:rPr>
              <a:t>n </a:t>
            </a:r>
            <a:r>
              <a:rPr lang="en-US" sz="2400" dirty="0">
                <a:latin typeface="+mj-lt"/>
              </a:rPr>
              <a:t>= c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a</a:t>
            </a:r>
            <a:r>
              <a:rPr lang="en-US" sz="2400" baseline="-25000" dirty="0">
                <a:latin typeface="+mj-lt"/>
              </a:rPr>
              <a:t>n-1 </a:t>
            </a:r>
            <a:r>
              <a:rPr lang="en-US" sz="2400" dirty="0">
                <a:latin typeface="+mj-lt"/>
              </a:rPr>
              <a:t>+ c</a:t>
            </a:r>
            <a:r>
              <a:rPr lang="en-US" sz="2400" baseline="-25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a</a:t>
            </a:r>
            <a:r>
              <a:rPr lang="en-US" sz="2400" baseline="-25000" dirty="0">
                <a:latin typeface="+mj-lt"/>
              </a:rPr>
              <a:t>n-2 </a:t>
            </a:r>
            <a:r>
              <a:rPr lang="en-US" sz="2400" dirty="0">
                <a:latin typeface="+mj-lt"/>
              </a:rPr>
              <a:t>+ … + </a:t>
            </a:r>
            <a:r>
              <a:rPr lang="en-US" sz="2400" dirty="0" err="1">
                <a:latin typeface="+mj-lt"/>
              </a:rPr>
              <a:t>c</a:t>
            </a:r>
            <a:r>
              <a:rPr lang="en-US" sz="2400" baseline="-25000" dirty="0" err="1">
                <a:latin typeface="+mj-lt"/>
              </a:rPr>
              <a:t>k</a:t>
            </a:r>
            <a:r>
              <a:rPr lang="en-US" sz="2400" dirty="0" err="1">
                <a:latin typeface="+mj-lt"/>
              </a:rPr>
              <a:t>a</a:t>
            </a:r>
            <a:r>
              <a:rPr lang="en-US" sz="2400" baseline="-25000" dirty="0" err="1">
                <a:latin typeface="+mj-lt"/>
              </a:rPr>
              <a:t>n</a:t>
            </a:r>
            <a:r>
              <a:rPr lang="en-US" sz="2400" baseline="-25000" dirty="0">
                <a:latin typeface="+mj-lt"/>
              </a:rPr>
              <a:t>-k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+ f(n)</a:t>
            </a:r>
            <a:endParaRPr lang="en-US" sz="2400" dirty="0">
              <a:latin typeface="+mj-lt"/>
            </a:endParaRPr>
          </a:p>
          <a:p>
            <a:pPr>
              <a:buNone/>
            </a:pPr>
            <a:r>
              <a:rPr lang="en-US" sz="2400" dirty="0">
                <a:latin typeface="+mj-lt"/>
              </a:rPr>
              <a:t>	 where c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,c</a:t>
            </a:r>
            <a:r>
              <a:rPr lang="en-US" sz="2400" baseline="-25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,..,c</a:t>
            </a:r>
            <a:r>
              <a:rPr lang="en-US" sz="2400" baseline="-25000" dirty="0">
                <a:latin typeface="+mj-lt"/>
              </a:rPr>
              <a:t>k </a:t>
            </a:r>
            <a:r>
              <a:rPr lang="en-US" sz="2400" dirty="0">
                <a:latin typeface="+mj-lt"/>
                <a:sym typeface="Symbol" pitchFamily="18" charset="2"/>
              </a:rPr>
              <a:t></a:t>
            </a:r>
            <a:r>
              <a:rPr lang="en-US" sz="2400" i="1" dirty="0">
                <a:latin typeface="+mj-lt"/>
              </a:rPr>
              <a:t>R</a:t>
            </a:r>
            <a:r>
              <a:rPr lang="en-US" sz="2400" dirty="0">
                <a:latin typeface="+mj-lt"/>
              </a:rPr>
              <a:t> and</a:t>
            </a:r>
          </a:p>
          <a:p>
            <a:pPr>
              <a:buNone/>
            </a:pPr>
            <a:r>
              <a:rPr lang="en-US" sz="2400" dirty="0">
                <a:latin typeface="+mj-lt"/>
              </a:rPr>
              <a:t>f(n) = (</a:t>
            </a:r>
            <a:r>
              <a:rPr lang="en-US" sz="2400" dirty="0" err="1">
                <a:latin typeface="+mj-lt"/>
              </a:rPr>
              <a:t>b</a:t>
            </a:r>
            <a:r>
              <a:rPr lang="en-US" sz="2400" baseline="-25000" dirty="0" err="1">
                <a:latin typeface="+mj-lt"/>
              </a:rPr>
              <a:t>t</a:t>
            </a:r>
            <a:r>
              <a:rPr lang="en-US" sz="2400" dirty="0" err="1">
                <a:latin typeface="+mj-lt"/>
              </a:rPr>
              <a:t>n</a:t>
            </a:r>
            <a:r>
              <a:rPr lang="en-US" sz="2400" baseline="30000" dirty="0" err="1">
                <a:latin typeface="+mj-lt"/>
              </a:rPr>
              <a:t>t</a:t>
            </a:r>
            <a:r>
              <a:rPr lang="en-US" sz="2400" dirty="0">
                <a:latin typeface="+mj-lt"/>
              </a:rPr>
              <a:t> + b</a:t>
            </a:r>
            <a:r>
              <a:rPr lang="en-US" sz="2400" baseline="-25000" dirty="0">
                <a:latin typeface="+mj-lt"/>
              </a:rPr>
              <a:t>t-1</a:t>
            </a:r>
            <a:r>
              <a:rPr lang="en-US" sz="2400" dirty="0">
                <a:latin typeface="+mj-lt"/>
              </a:rPr>
              <a:t>n</a:t>
            </a:r>
            <a:r>
              <a:rPr lang="en-US" sz="2400" baseline="30000" dirty="0">
                <a:latin typeface="+mj-lt"/>
              </a:rPr>
              <a:t>t-1</a:t>
            </a:r>
            <a:r>
              <a:rPr lang="en-US" sz="2400" dirty="0">
                <a:latin typeface="+mj-lt"/>
              </a:rPr>
              <a:t> + .. + b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n + b</a:t>
            </a:r>
            <a:r>
              <a:rPr lang="en-US" sz="2400" baseline="-25000" dirty="0">
                <a:latin typeface="+mj-lt"/>
              </a:rPr>
              <a:t>0</a:t>
            </a:r>
            <a:r>
              <a:rPr lang="en-US" sz="2400" dirty="0">
                <a:latin typeface="+mj-lt"/>
              </a:rPr>
              <a:t>) </a:t>
            </a:r>
            <a:r>
              <a:rPr lang="en-US" sz="2400" dirty="0" err="1">
                <a:latin typeface="+mj-lt"/>
              </a:rPr>
              <a:t>s</a:t>
            </a:r>
            <a:r>
              <a:rPr lang="en-US" sz="2400" baseline="30000" dirty="0" err="1">
                <a:latin typeface="+mj-lt"/>
              </a:rPr>
              <a:t>n</a:t>
            </a:r>
            <a:endParaRPr lang="en-US" sz="2400" baseline="30000" dirty="0">
              <a:latin typeface="+mj-lt"/>
            </a:endParaRPr>
          </a:p>
          <a:p>
            <a:pPr>
              <a:buNone/>
            </a:pPr>
            <a:r>
              <a:rPr lang="en-US" sz="2400" b="1" dirty="0"/>
              <a:t>F(n) = n</a:t>
            </a:r>
            <a:r>
              <a:rPr lang="en-US" sz="2400" b="1" baseline="30000" dirty="0"/>
              <a:t>3  </a:t>
            </a:r>
            <a:r>
              <a:rPr lang="en-US" sz="2400" b="1" dirty="0"/>
              <a:t> 1</a:t>
            </a:r>
            <a:r>
              <a:rPr lang="en-US" sz="2400" b="1" baseline="30000" dirty="0"/>
              <a:t>n</a:t>
            </a:r>
            <a:endParaRPr lang="en-US" sz="2400" b="1" baseline="30000" dirty="0">
              <a:solidFill>
                <a:srgbClr val="FF0000"/>
              </a:solidFill>
              <a:latin typeface="+mj-lt"/>
            </a:endParaRPr>
          </a:p>
          <a:p>
            <a:pPr>
              <a:buNone/>
            </a:pPr>
            <a:r>
              <a:rPr lang="en-US" sz="2400" dirty="0">
                <a:latin typeface="+mj-lt"/>
              </a:rPr>
              <a:t>	where b</a:t>
            </a:r>
            <a:r>
              <a:rPr lang="en-US" sz="2400" baseline="-25000" dirty="0">
                <a:latin typeface="+mj-lt"/>
              </a:rPr>
              <a:t>0</a:t>
            </a:r>
            <a:r>
              <a:rPr lang="en-US" sz="2400" dirty="0">
                <a:latin typeface="+mj-lt"/>
              </a:rPr>
              <a:t>,b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,..,b</a:t>
            </a:r>
            <a:r>
              <a:rPr lang="en-US" sz="2400" baseline="-25000" dirty="0">
                <a:latin typeface="+mj-lt"/>
              </a:rPr>
              <a:t>n</a:t>
            </a:r>
            <a:r>
              <a:rPr lang="en-US" sz="2400" dirty="0">
                <a:latin typeface="+mj-lt"/>
              </a:rPr>
              <a:t>,s</a:t>
            </a:r>
            <a:r>
              <a:rPr lang="en-US" sz="2400" baseline="-25000" dirty="0">
                <a:latin typeface="+mj-lt"/>
              </a:rPr>
              <a:t> </a:t>
            </a:r>
            <a:r>
              <a:rPr lang="en-US" sz="2400" dirty="0">
                <a:latin typeface="+mj-lt"/>
                <a:sym typeface="Symbol" pitchFamily="18" charset="2"/>
              </a:rPr>
              <a:t></a:t>
            </a:r>
            <a:r>
              <a:rPr lang="en-US" sz="2400" i="1" dirty="0">
                <a:latin typeface="+mj-lt"/>
              </a:rPr>
              <a:t>R</a:t>
            </a:r>
          </a:p>
          <a:p>
            <a:pPr marL="857250" lvl="1" indent="-457200">
              <a:buNone/>
            </a:pPr>
            <a:r>
              <a:rPr lang="en-US" dirty="0">
                <a:latin typeface="+mj-lt"/>
              </a:rPr>
              <a:t>                                                                     … continues</a:t>
            </a:r>
          </a:p>
        </p:txBody>
      </p:sp>
    </p:spTree>
    <p:extLst>
      <p:ext uri="{BB962C8B-B14F-4D97-AF65-F5344CB8AC3E}">
        <p14:creationId xmlns:p14="http://schemas.microsoft.com/office/powerpoint/2010/main" xmlns="" val="27677736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-152400" y="152400"/>
            <a:ext cx="8686800" cy="1063229"/>
          </a:xfrm>
        </p:spPr>
        <p:txBody>
          <a:bodyPr/>
          <a:lstStyle/>
          <a:p>
            <a:r>
              <a:rPr lang="en-US" sz="3200" dirty="0"/>
              <a:t>Solving Linear NonHomogeneous Recurrences </a:t>
            </a:r>
            <a:r>
              <a:rPr lang="en-US" sz="2400" dirty="0"/>
              <a:t>(4)</a:t>
            </a:r>
            <a:endParaRPr lang="en-US" sz="3200" dirty="0"/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419878" y="1828800"/>
            <a:ext cx="8686800" cy="4286262"/>
          </a:xfrm>
        </p:spPr>
        <p:txBody>
          <a:bodyPr>
            <a:normAutofit/>
          </a:bodyPr>
          <a:lstStyle/>
          <a:p>
            <a:r>
              <a:rPr lang="en-US" sz="2400" b="1" dirty="0"/>
              <a:t>Theorem</a:t>
            </a:r>
            <a:r>
              <a:rPr lang="en-US" sz="2400" dirty="0"/>
              <a:t> (Theorem 6, p469)… continued</a:t>
            </a:r>
          </a:p>
          <a:p>
            <a:pPr marL="0" indent="0">
              <a:buNone/>
            </a:pPr>
            <a:r>
              <a:rPr lang="en-US" sz="2400" u="sng" dirty="0"/>
              <a:t>When s is not a root</a:t>
            </a:r>
            <a:r>
              <a:rPr lang="en-US" sz="2400" dirty="0"/>
              <a:t> of the characteristic equation of the associated linear homogeneous recurrence relation, there is a particular solution of the form</a:t>
            </a:r>
          </a:p>
          <a:p>
            <a:pPr>
              <a:buFont typeface="Arial" pitchFamily="34" charset="0"/>
              <a:buNone/>
            </a:pPr>
            <a:r>
              <a:rPr lang="en-US" sz="2400" dirty="0"/>
              <a:t>(</a:t>
            </a:r>
            <a:r>
              <a:rPr lang="en-US" sz="2400" dirty="0" err="1"/>
              <a:t>p</a:t>
            </a:r>
            <a:r>
              <a:rPr lang="en-US" sz="2400" baseline="-25000" dirty="0" err="1"/>
              <a:t>t</a:t>
            </a:r>
            <a:r>
              <a:rPr lang="en-US" sz="2400" dirty="0" err="1"/>
              <a:t>n</a:t>
            </a:r>
            <a:r>
              <a:rPr lang="en-US" sz="2400" baseline="30000" dirty="0" err="1"/>
              <a:t>t</a:t>
            </a:r>
            <a:r>
              <a:rPr lang="en-US" sz="2400" dirty="0"/>
              <a:t>+ p</a:t>
            </a:r>
            <a:r>
              <a:rPr lang="en-US" sz="2400" baseline="-25000" dirty="0"/>
              <a:t>t-1</a:t>
            </a:r>
            <a:r>
              <a:rPr lang="en-US" sz="2400" dirty="0"/>
              <a:t>n</a:t>
            </a:r>
            <a:r>
              <a:rPr lang="en-US" sz="2400" baseline="30000" dirty="0"/>
              <a:t>t-1</a:t>
            </a:r>
            <a:r>
              <a:rPr lang="en-US" sz="2400" dirty="0"/>
              <a:t>+ … +p</a:t>
            </a:r>
            <a:r>
              <a:rPr lang="en-US" sz="2400" baseline="-25000" dirty="0"/>
              <a:t>1</a:t>
            </a:r>
            <a:r>
              <a:rPr lang="en-US" sz="2400" dirty="0"/>
              <a:t>n + p</a:t>
            </a:r>
            <a:r>
              <a:rPr lang="en-US" sz="2400" baseline="-25000" dirty="0"/>
              <a:t>0</a:t>
            </a:r>
            <a:r>
              <a:rPr lang="en-US" sz="2400" dirty="0"/>
              <a:t>) </a:t>
            </a:r>
            <a:r>
              <a:rPr lang="en-US" sz="2400" dirty="0" err="1"/>
              <a:t>s</a:t>
            </a:r>
            <a:r>
              <a:rPr lang="en-US" sz="2400" baseline="30000" dirty="0" err="1"/>
              <a:t>n</a:t>
            </a:r>
            <a:endParaRPr lang="en-US" sz="2400" baseline="30000" dirty="0"/>
          </a:p>
          <a:p>
            <a:pPr>
              <a:buFont typeface="Arial" pitchFamily="34" charset="0"/>
              <a:buNone/>
            </a:pPr>
            <a:endParaRPr lang="en-US" sz="2400" baseline="30000" dirty="0"/>
          </a:p>
          <a:p>
            <a:pPr marL="0" indent="0">
              <a:buNone/>
            </a:pPr>
            <a:r>
              <a:rPr lang="en-US" sz="2400" u="sng" dirty="0"/>
              <a:t>When s is a root</a:t>
            </a:r>
            <a:r>
              <a:rPr lang="en-US" sz="2400" dirty="0"/>
              <a:t> of this characteristic equation and its multiplicity is m, there is a particular solution of the form</a:t>
            </a:r>
          </a:p>
          <a:p>
            <a:pPr>
              <a:buFont typeface="Arial" pitchFamily="34" charset="0"/>
              <a:buNone/>
            </a:pPr>
            <a:r>
              <a:rPr lang="en-US" sz="2400" dirty="0"/>
              <a:t>n</a:t>
            </a:r>
            <a:r>
              <a:rPr lang="en-US" sz="2400" baseline="30000" dirty="0"/>
              <a:t>m</a:t>
            </a:r>
            <a:r>
              <a:rPr lang="en-US" sz="2400" dirty="0"/>
              <a:t>(</a:t>
            </a:r>
            <a:r>
              <a:rPr lang="en-US" sz="2400" dirty="0" err="1"/>
              <a:t>p</a:t>
            </a:r>
            <a:r>
              <a:rPr lang="en-US" sz="2400" baseline="-25000" dirty="0" err="1"/>
              <a:t>t</a:t>
            </a:r>
            <a:r>
              <a:rPr lang="en-US" sz="2400" dirty="0" err="1"/>
              <a:t>n</a:t>
            </a:r>
            <a:r>
              <a:rPr lang="en-US" sz="2400" baseline="30000" dirty="0" err="1"/>
              <a:t>t</a:t>
            </a:r>
            <a:r>
              <a:rPr lang="en-US" sz="2400" dirty="0"/>
              <a:t>+ p</a:t>
            </a:r>
            <a:r>
              <a:rPr lang="en-US" sz="2400" baseline="-25000" dirty="0"/>
              <a:t>t-1</a:t>
            </a:r>
            <a:r>
              <a:rPr lang="en-US" sz="2400" dirty="0"/>
              <a:t>n</a:t>
            </a:r>
            <a:r>
              <a:rPr lang="en-US" sz="2400" baseline="30000" dirty="0"/>
              <a:t>t-1</a:t>
            </a:r>
            <a:r>
              <a:rPr lang="en-US" sz="2400" dirty="0"/>
              <a:t>+ … +p</a:t>
            </a:r>
            <a:r>
              <a:rPr lang="en-US" sz="2400" baseline="-25000" dirty="0"/>
              <a:t>1</a:t>
            </a:r>
            <a:r>
              <a:rPr lang="en-US" sz="2400" dirty="0"/>
              <a:t>n + p</a:t>
            </a:r>
            <a:r>
              <a:rPr lang="en-US" sz="2400" baseline="-25000" dirty="0"/>
              <a:t>0</a:t>
            </a:r>
            <a:r>
              <a:rPr lang="en-US" sz="2400" dirty="0"/>
              <a:t>) </a:t>
            </a:r>
            <a:r>
              <a:rPr lang="en-US" sz="2400" dirty="0" err="1"/>
              <a:t>s</a:t>
            </a:r>
            <a:r>
              <a:rPr lang="en-US" sz="2400" baseline="30000" dirty="0" err="1"/>
              <a:t>n</a:t>
            </a:r>
            <a:endParaRPr lang="en-US" sz="2400" baseline="30000" dirty="0"/>
          </a:p>
          <a:p>
            <a:pPr>
              <a:buFont typeface="Arial" pitchFamily="34" charset="0"/>
              <a:buNone/>
            </a:pP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xmlns="" val="2541222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57251"/>
            <a:ext cx="8686800" cy="1063229"/>
          </a:xfrm>
        </p:spPr>
        <p:txBody>
          <a:bodyPr>
            <a:normAutofit/>
          </a:bodyPr>
          <a:lstStyle/>
          <a:p>
            <a:pPr algn="l"/>
            <a:r>
              <a:rPr lang="en-IN" sz="2800" b="1" dirty="0"/>
              <a:t>Generating Functions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85927"/>
            <a:ext cx="7000892" cy="3665947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Generating functions are used to represent sequences efficiently by coding the terms of a sequence as coefficients of powers of a variable </a:t>
            </a:r>
            <a:r>
              <a:rPr lang="en-IN" sz="2400" i="1" dirty="0"/>
              <a:t>x in a formal power series. </a:t>
            </a:r>
          </a:p>
          <a:p>
            <a:pPr algn="just"/>
            <a:r>
              <a:rPr lang="en-IN" sz="2400" i="1" dirty="0"/>
              <a:t>Generating functions </a:t>
            </a:r>
            <a:r>
              <a:rPr lang="en-IN" sz="2400" dirty="0"/>
              <a:t>can be used to solve many types of counting problems.</a:t>
            </a:r>
          </a:p>
          <a:p>
            <a:pPr algn="just"/>
            <a:r>
              <a:rPr lang="en-IN" sz="2400" dirty="0"/>
              <a:t>Generating functions can be used to solve recurrence relations by translating a recurrence relation for the terms of a sequence into an equation involving a generating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98327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63229"/>
            <a:ext cx="8686800" cy="857250"/>
          </a:xfrm>
        </p:spPr>
        <p:txBody>
          <a:bodyPr>
            <a:normAutofit/>
          </a:bodyPr>
          <a:lstStyle/>
          <a:p>
            <a:pPr algn="l"/>
            <a:r>
              <a:rPr lang="en-IN" sz="2800" b="1" dirty="0"/>
              <a:t>Generating Functions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1"/>
            <a:ext cx="6858016" cy="3943349"/>
          </a:xfrm>
        </p:spPr>
        <p:txBody>
          <a:bodyPr>
            <a:noAutofit/>
          </a:bodyPr>
          <a:lstStyle/>
          <a:p>
            <a:pPr algn="just"/>
            <a:r>
              <a:rPr lang="en-IN" sz="2400" dirty="0"/>
              <a:t>This equation can then be solved to find a closed form for the generating function. </a:t>
            </a:r>
          </a:p>
          <a:p>
            <a:pPr algn="just"/>
            <a:r>
              <a:rPr lang="en-IN" sz="2400" dirty="0"/>
              <a:t>From this closed form, the coefficients of the power series for the generating function can be found, solving the original recurrence relation.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513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063229"/>
            <a:ext cx="8686800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Modeling with Recurrence Relations</a:t>
            </a:r>
            <a:endParaRPr lang="en-IN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2057401"/>
            <a:ext cx="6715140" cy="3943349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90000"/>
              </a:lnSpc>
            </a:pPr>
            <a:r>
              <a:rPr lang="en-US" sz="3800" dirty="0">
                <a:sym typeface="Symbol" pitchFamily="18" charset="2"/>
              </a:rPr>
              <a:t>We can derive the following </a:t>
            </a:r>
            <a:r>
              <a:rPr lang="en-US" sz="3800" b="1" dirty="0">
                <a:solidFill>
                  <a:srgbClr val="00FFFF"/>
                </a:solidFill>
                <a:sym typeface="Symbol" pitchFamily="18" charset="2"/>
              </a:rPr>
              <a:t>recurrence relation</a:t>
            </a:r>
            <a:r>
              <a:rPr lang="en-US" sz="3800" dirty="0">
                <a:sym typeface="Symbol" pitchFamily="18" charset="2"/>
              </a:rPr>
              <a:t>:</a:t>
            </a:r>
          </a:p>
          <a:p>
            <a:pPr marL="0" indent="0">
              <a:lnSpc>
                <a:spcPct val="90000"/>
              </a:lnSpc>
            </a:pPr>
            <a:r>
              <a:rPr lang="en-US" sz="3800" dirty="0" err="1">
                <a:sym typeface="Symbol" pitchFamily="18" charset="2"/>
              </a:rPr>
              <a:t>P</a:t>
            </a:r>
            <a:r>
              <a:rPr lang="en-US" sz="3800" baseline="-25000" dirty="0" err="1">
                <a:sym typeface="Symbol" pitchFamily="18" charset="2"/>
              </a:rPr>
              <a:t>n</a:t>
            </a:r>
            <a:r>
              <a:rPr lang="en-US" sz="3800" dirty="0">
                <a:sym typeface="Symbol" pitchFamily="18" charset="2"/>
              </a:rPr>
              <a:t> = P</a:t>
            </a:r>
            <a:r>
              <a:rPr lang="en-US" sz="3800" baseline="-25000" dirty="0">
                <a:sym typeface="Symbol" pitchFamily="18" charset="2"/>
              </a:rPr>
              <a:t>n-1</a:t>
            </a:r>
            <a:r>
              <a:rPr lang="en-US" sz="3800" dirty="0">
                <a:sym typeface="Symbol" pitchFamily="18" charset="2"/>
              </a:rPr>
              <a:t> + 0.05P</a:t>
            </a:r>
            <a:r>
              <a:rPr lang="en-US" sz="3800" baseline="-25000" dirty="0">
                <a:sym typeface="Symbol" pitchFamily="18" charset="2"/>
              </a:rPr>
              <a:t>n-1</a:t>
            </a:r>
            <a:r>
              <a:rPr lang="en-US" sz="3800" dirty="0">
                <a:sym typeface="Symbol" pitchFamily="18" charset="2"/>
              </a:rPr>
              <a:t> = 1.05P</a:t>
            </a:r>
            <a:r>
              <a:rPr lang="en-US" sz="3800" baseline="-25000" dirty="0">
                <a:sym typeface="Symbol" pitchFamily="18" charset="2"/>
              </a:rPr>
              <a:t>n-1</a:t>
            </a:r>
            <a:r>
              <a:rPr lang="en-US" sz="3800" dirty="0">
                <a:sym typeface="Symbol" pitchFamily="18" charset="2"/>
              </a:rPr>
              <a:t>.</a:t>
            </a:r>
          </a:p>
          <a:p>
            <a:pPr marL="0" indent="0">
              <a:lnSpc>
                <a:spcPct val="90000"/>
              </a:lnSpc>
            </a:pPr>
            <a:r>
              <a:rPr lang="en-US" sz="3800" dirty="0">
                <a:sym typeface="Symbol" pitchFamily="18" charset="2"/>
              </a:rPr>
              <a:t>The initial condition is P</a:t>
            </a:r>
            <a:r>
              <a:rPr lang="en-US" sz="3800" baseline="-25000" dirty="0">
                <a:sym typeface="Symbol" pitchFamily="18" charset="2"/>
              </a:rPr>
              <a:t>0</a:t>
            </a:r>
            <a:r>
              <a:rPr lang="en-US" sz="3800" dirty="0">
                <a:sym typeface="Symbol" pitchFamily="18" charset="2"/>
              </a:rPr>
              <a:t> = 10,000.</a:t>
            </a:r>
          </a:p>
          <a:p>
            <a:pPr marL="0" indent="0">
              <a:lnSpc>
                <a:spcPct val="90000"/>
              </a:lnSpc>
            </a:pPr>
            <a:r>
              <a:rPr lang="en-US" sz="3800" dirty="0">
                <a:sym typeface="Symbol" pitchFamily="18" charset="2"/>
              </a:rPr>
              <a:t>Then we have:</a:t>
            </a:r>
          </a:p>
          <a:p>
            <a:pPr marL="0" indent="0">
              <a:lnSpc>
                <a:spcPct val="90000"/>
              </a:lnSpc>
            </a:pPr>
            <a:r>
              <a:rPr lang="en-US" sz="3800" dirty="0">
                <a:sym typeface="Symbol" pitchFamily="18" charset="2"/>
              </a:rPr>
              <a:t>P</a:t>
            </a:r>
            <a:r>
              <a:rPr lang="en-US" sz="3800" baseline="-25000" dirty="0">
                <a:sym typeface="Symbol" pitchFamily="18" charset="2"/>
              </a:rPr>
              <a:t>1</a:t>
            </a:r>
            <a:r>
              <a:rPr lang="en-US" sz="3800" dirty="0">
                <a:sym typeface="Symbol" pitchFamily="18" charset="2"/>
              </a:rPr>
              <a:t> = 1.05P</a:t>
            </a:r>
            <a:r>
              <a:rPr lang="en-US" sz="3800" baseline="-25000" dirty="0">
                <a:sym typeface="Symbol" pitchFamily="18" charset="2"/>
              </a:rPr>
              <a:t>0</a:t>
            </a:r>
            <a:r>
              <a:rPr lang="en-US" sz="3800" dirty="0">
                <a:sym typeface="Symbol" pitchFamily="18" charset="2"/>
              </a:rPr>
              <a:t> </a:t>
            </a:r>
          </a:p>
          <a:p>
            <a:pPr marL="0" indent="0">
              <a:lnSpc>
                <a:spcPct val="90000"/>
              </a:lnSpc>
            </a:pPr>
            <a:r>
              <a:rPr lang="en-US" sz="3800" dirty="0">
                <a:sym typeface="Symbol" pitchFamily="18" charset="2"/>
              </a:rPr>
              <a:t>P</a:t>
            </a:r>
            <a:r>
              <a:rPr lang="en-US" sz="3800" baseline="-25000" dirty="0">
                <a:sym typeface="Symbol" pitchFamily="18" charset="2"/>
              </a:rPr>
              <a:t>2</a:t>
            </a:r>
            <a:r>
              <a:rPr lang="en-US" sz="3800" dirty="0">
                <a:sym typeface="Symbol" pitchFamily="18" charset="2"/>
              </a:rPr>
              <a:t> = 1.05P</a:t>
            </a:r>
            <a:r>
              <a:rPr lang="en-US" sz="3800" baseline="-25000" dirty="0">
                <a:sym typeface="Symbol" pitchFamily="18" charset="2"/>
              </a:rPr>
              <a:t>1</a:t>
            </a:r>
            <a:r>
              <a:rPr lang="en-US" sz="3800" dirty="0">
                <a:sym typeface="Symbol" pitchFamily="18" charset="2"/>
              </a:rPr>
              <a:t> = (1.05)</a:t>
            </a:r>
            <a:r>
              <a:rPr lang="en-US" sz="3800" baseline="30000" dirty="0">
                <a:sym typeface="Symbol" pitchFamily="18" charset="2"/>
              </a:rPr>
              <a:t>2</a:t>
            </a:r>
            <a:r>
              <a:rPr lang="en-US" sz="3800" dirty="0">
                <a:sym typeface="Symbol" pitchFamily="18" charset="2"/>
              </a:rPr>
              <a:t>P</a:t>
            </a:r>
            <a:r>
              <a:rPr lang="en-US" sz="3800" baseline="-25000" dirty="0">
                <a:sym typeface="Symbol" pitchFamily="18" charset="2"/>
              </a:rPr>
              <a:t>0</a:t>
            </a:r>
          </a:p>
          <a:p>
            <a:pPr marL="0" indent="0">
              <a:lnSpc>
                <a:spcPct val="90000"/>
              </a:lnSpc>
            </a:pPr>
            <a:r>
              <a:rPr lang="en-US" sz="3800" dirty="0">
                <a:sym typeface="Symbol" pitchFamily="18" charset="2"/>
              </a:rPr>
              <a:t>P</a:t>
            </a:r>
            <a:r>
              <a:rPr lang="en-US" sz="3800" baseline="-25000" dirty="0">
                <a:sym typeface="Symbol" pitchFamily="18" charset="2"/>
              </a:rPr>
              <a:t>3</a:t>
            </a:r>
            <a:r>
              <a:rPr lang="en-US" sz="3800" dirty="0">
                <a:sym typeface="Symbol" pitchFamily="18" charset="2"/>
              </a:rPr>
              <a:t> = 1.05P</a:t>
            </a:r>
            <a:r>
              <a:rPr lang="en-US" sz="3800" baseline="-25000" dirty="0">
                <a:sym typeface="Symbol" pitchFamily="18" charset="2"/>
              </a:rPr>
              <a:t>2</a:t>
            </a:r>
            <a:r>
              <a:rPr lang="en-US" sz="3800" dirty="0">
                <a:sym typeface="Symbol" pitchFamily="18" charset="2"/>
              </a:rPr>
              <a:t> = (1.05)</a:t>
            </a:r>
            <a:r>
              <a:rPr lang="en-US" sz="3800" baseline="30000" dirty="0">
                <a:sym typeface="Symbol" pitchFamily="18" charset="2"/>
              </a:rPr>
              <a:t>3</a:t>
            </a:r>
            <a:r>
              <a:rPr lang="en-US" sz="3800" dirty="0">
                <a:sym typeface="Symbol" pitchFamily="18" charset="2"/>
              </a:rPr>
              <a:t>P</a:t>
            </a:r>
            <a:r>
              <a:rPr lang="en-US" sz="3800" baseline="-25000" dirty="0">
                <a:sym typeface="Symbol" pitchFamily="18" charset="2"/>
              </a:rPr>
              <a:t>0</a:t>
            </a:r>
          </a:p>
          <a:p>
            <a:pPr marL="0" indent="0">
              <a:lnSpc>
                <a:spcPct val="90000"/>
              </a:lnSpc>
            </a:pPr>
            <a:r>
              <a:rPr lang="en-US" sz="3800" dirty="0">
                <a:sym typeface="Symbol" pitchFamily="18" charset="2"/>
              </a:rPr>
              <a:t>…</a:t>
            </a:r>
          </a:p>
          <a:p>
            <a:pPr marL="0" indent="0">
              <a:lnSpc>
                <a:spcPct val="90000"/>
              </a:lnSpc>
            </a:pPr>
            <a:r>
              <a:rPr lang="en-US" sz="3800" dirty="0" err="1">
                <a:sym typeface="Symbol" pitchFamily="18" charset="2"/>
              </a:rPr>
              <a:t>P</a:t>
            </a:r>
            <a:r>
              <a:rPr lang="en-US" sz="3800" baseline="-25000" dirty="0" err="1">
                <a:sym typeface="Symbol" pitchFamily="18" charset="2"/>
              </a:rPr>
              <a:t>n</a:t>
            </a:r>
            <a:r>
              <a:rPr lang="en-US" sz="3800" dirty="0">
                <a:sym typeface="Symbol" pitchFamily="18" charset="2"/>
              </a:rPr>
              <a:t> = 1.05P</a:t>
            </a:r>
            <a:r>
              <a:rPr lang="en-US" sz="3800" baseline="-25000" dirty="0">
                <a:sym typeface="Symbol" pitchFamily="18" charset="2"/>
              </a:rPr>
              <a:t>n-1</a:t>
            </a:r>
            <a:r>
              <a:rPr lang="en-US" sz="3800" dirty="0">
                <a:sym typeface="Symbol" pitchFamily="18" charset="2"/>
              </a:rPr>
              <a:t> = (1.05)</a:t>
            </a:r>
            <a:r>
              <a:rPr lang="en-US" sz="3800" baseline="30000" dirty="0">
                <a:sym typeface="Symbol" pitchFamily="18" charset="2"/>
              </a:rPr>
              <a:t>n</a:t>
            </a:r>
            <a:r>
              <a:rPr lang="en-US" sz="3800" dirty="0">
                <a:sym typeface="Symbol" pitchFamily="18" charset="2"/>
              </a:rPr>
              <a:t>P</a:t>
            </a:r>
            <a:r>
              <a:rPr lang="en-US" sz="3800" baseline="-25000" dirty="0">
                <a:sym typeface="Symbol" pitchFamily="18" charset="2"/>
              </a:rPr>
              <a:t>0</a:t>
            </a:r>
            <a:br>
              <a:rPr lang="en-US" sz="3800" baseline="-25000" dirty="0">
                <a:sym typeface="Symbol" pitchFamily="18" charset="2"/>
              </a:rPr>
            </a:br>
            <a:endParaRPr lang="en-US" sz="3800" baseline="-25000" dirty="0">
              <a:sym typeface="Symbol" pitchFamily="18" charset="2"/>
            </a:endParaRPr>
          </a:p>
          <a:p>
            <a:pPr marL="0" indent="0">
              <a:lnSpc>
                <a:spcPct val="90000"/>
              </a:lnSpc>
            </a:pPr>
            <a:r>
              <a:rPr lang="en-US" sz="3800" dirty="0">
                <a:sym typeface="Symbol" pitchFamily="18" charset="2"/>
              </a:rPr>
              <a:t>We now have a </a:t>
            </a:r>
            <a:r>
              <a:rPr lang="en-US" sz="3800" b="1" dirty="0">
                <a:solidFill>
                  <a:srgbClr val="00FFFF"/>
                </a:solidFill>
                <a:sym typeface="Symbol" pitchFamily="18" charset="2"/>
              </a:rPr>
              <a:t>formula</a:t>
            </a:r>
            <a:r>
              <a:rPr lang="en-US" sz="3800" dirty="0">
                <a:sym typeface="Symbol" pitchFamily="18" charset="2"/>
              </a:rPr>
              <a:t> to calculate </a:t>
            </a:r>
            <a:r>
              <a:rPr lang="en-US" sz="3800" dirty="0" err="1">
                <a:sym typeface="Symbol" pitchFamily="18" charset="2"/>
              </a:rPr>
              <a:t>P</a:t>
            </a:r>
            <a:r>
              <a:rPr lang="en-US" sz="3800" baseline="-25000" dirty="0" err="1">
                <a:sym typeface="Symbol" pitchFamily="18" charset="2"/>
              </a:rPr>
              <a:t>n</a:t>
            </a:r>
            <a:r>
              <a:rPr lang="en-US" sz="3800" dirty="0">
                <a:sym typeface="Symbol" pitchFamily="18" charset="2"/>
              </a:rPr>
              <a:t> for any natural number n and can avoid the iteration.</a:t>
            </a:r>
          </a:p>
          <a:p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54065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63229"/>
            <a:ext cx="6929454" cy="857250"/>
          </a:xfrm>
        </p:spPr>
        <p:txBody>
          <a:bodyPr>
            <a:normAutofit/>
          </a:bodyPr>
          <a:lstStyle/>
          <a:p>
            <a:pPr algn="l"/>
            <a:r>
              <a:rPr lang="en-IN" sz="2800" b="1" dirty="0"/>
              <a:t>Generating Functions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1"/>
            <a:ext cx="7429520" cy="3943349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IN" sz="2400" dirty="0"/>
              <a:t>     Generating functions can also be used to prove combinatorial identities by taking advantage of relatively simple relationships between functions that can be translated into identities involving the terms of sequences.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57377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430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7" y="2214554"/>
            <a:ext cx="8286807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4157565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440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254376"/>
            <a:ext cx="57912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AFC0AED-C4C1-404E-BEA6-26E06F2F0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565" y="0"/>
            <a:ext cx="67788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156552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450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9569" y="1457325"/>
            <a:ext cx="7929618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7480230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pic>
        <p:nvPicPr>
          <p:cNvPr id="460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1" y="2214554"/>
            <a:ext cx="7929617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20651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063229"/>
            <a:ext cx="6786578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Modeling with Recurrence Relations</a:t>
            </a:r>
            <a:endParaRPr lang="en-IN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714488"/>
            <a:ext cx="6715140" cy="4286262"/>
          </a:xfrm>
        </p:spPr>
        <p:txBody>
          <a:bodyPr/>
          <a:lstStyle/>
          <a:p>
            <a:pPr marL="0" indent="0"/>
            <a:r>
              <a:rPr lang="en-US" sz="2400" dirty="0">
                <a:sym typeface="Symbol" pitchFamily="18" charset="2"/>
              </a:rPr>
              <a:t>Let us use this formula to find P</a:t>
            </a:r>
            <a:r>
              <a:rPr lang="en-US" sz="2400" baseline="-25000" dirty="0">
                <a:sym typeface="Symbol" pitchFamily="18" charset="2"/>
              </a:rPr>
              <a:t>30</a:t>
            </a:r>
            <a:r>
              <a:rPr lang="en-US" sz="2400" dirty="0">
                <a:sym typeface="Symbol" pitchFamily="18" charset="2"/>
              </a:rPr>
              <a:t> under the</a:t>
            </a:r>
          </a:p>
          <a:p>
            <a:pPr marL="0" indent="0"/>
            <a:r>
              <a:rPr lang="en-US" sz="2400" dirty="0">
                <a:sym typeface="Symbol" pitchFamily="18" charset="2"/>
              </a:rPr>
              <a:t>initial condition P</a:t>
            </a:r>
            <a:r>
              <a:rPr lang="en-US" sz="2400" baseline="-25000" dirty="0">
                <a:sym typeface="Symbol" pitchFamily="18" charset="2"/>
              </a:rPr>
              <a:t>0</a:t>
            </a:r>
            <a:r>
              <a:rPr lang="en-US" sz="2400" dirty="0">
                <a:sym typeface="Symbol" pitchFamily="18" charset="2"/>
              </a:rPr>
              <a:t> = 10,000:</a:t>
            </a:r>
          </a:p>
          <a:p>
            <a:pPr marL="0" indent="0"/>
            <a:r>
              <a:rPr lang="en-US" sz="2400" dirty="0">
                <a:sym typeface="Symbol" pitchFamily="18" charset="2"/>
              </a:rPr>
              <a:t>P</a:t>
            </a:r>
            <a:r>
              <a:rPr lang="en-US" sz="2400" baseline="-25000" dirty="0">
                <a:sym typeface="Symbol" pitchFamily="18" charset="2"/>
              </a:rPr>
              <a:t>30</a:t>
            </a:r>
            <a:r>
              <a:rPr lang="en-US" sz="2400" dirty="0">
                <a:sym typeface="Symbol" pitchFamily="18" charset="2"/>
              </a:rPr>
              <a:t> = (1.05)</a:t>
            </a:r>
            <a:r>
              <a:rPr lang="en-US" sz="2400" baseline="30000" dirty="0">
                <a:sym typeface="Symbol" pitchFamily="18" charset="2"/>
              </a:rPr>
              <a:t>30</a:t>
            </a:r>
            <a:r>
              <a:rPr lang="en-US" sz="2400" dirty="0">
                <a:sym typeface="Symbol" pitchFamily="18" charset="2"/>
              </a:rPr>
              <a:t>10,000 = 43,219.42</a:t>
            </a:r>
            <a:endParaRPr lang="en-US" sz="2400" baseline="-25000" dirty="0">
              <a:sym typeface="Symbol" pitchFamily="18" charset="2"/>
            </a:endParaRPr>
          </a:p>
          <a:p>
            <a:pPr marL="0" indent="0"/>
            <a:r>
              <a:rPr lang="en-US" sz="2400" dirty="0">
                <a:sym typeface="Symbol" pitchFamily="18" charset="2"/>
              </a:rPr>
              <a:t>After 30 years, the account contains $43,219.42.</a:t>
            </a:r>
          </a:p>
          <a:p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864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857250"/>
            <a:ext cx="8763000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Content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0" y="1657351"/>
            <a:ext cx="6072198" cy="4057665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2400" dirty="0"/>
              <a:t>Introduction </a:t>
            </a:r>
          </a:p>
          <a:p>
            <a:pPr>
              <a:defRPr/>
            </a:pPr>
            <a:r>
              <a:rPr lang="en-US" sz="2400" dirty="0"/>
              <a:t>Types of recurrence relations</a:t>
            </a:r>
          </a:p>
          <a:p>
            <a:pPr>
              <a:defRPr/>
            </a:pPr>
            <a:r>
              <a:rPr lang="en-US" sz="2400" dirty="0"/>
              <a:t>linear homogeneous recurrence relation</a:t>
            </a:r>
          </a:p>
          <a:p>
            <a:pPr>
              <a:defRPr/>
            </a:pPr>
            <a:r>
              <a:rPr lang="en-US" sz="2400" dirty="0"/>
              <a:t>linear  non homogeneous recurrence relation</a:t>
            </a:r>
          </a:p>
          <a:p>
            <a:pPr>
              <a:defRPr/>
            </a:pPr>
            <a:r>
              <a:rPr lang="en-US" sz="2400" dirty="0"/>
              <a:t>Applications of recurrence relations</a:t>
            </a:r>
          </a:p>
          <a:p>
            <a:pPr>
              <a:defRPr/>
            </a:pPr>
            <a:r>
              <a:rPr lang="en-US" sz="2400" dirty="0"/>
              <a:t>Formulating Recurrence relations</a:t>
            </a:r>
          </a:p>
          <a:p>
            <a:pPr>
              <a:defRPr/>
            </a:pPr>
            <a:r>
              <a:rPr lang="en-US" sz="2400" dirty="0"/>
              <a:t>Generating Functions</a:t>
            </a:r>
          </a:p>
          <a:p>
            <a:pPr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381464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63229"/>
            <a:ext cx="8686800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Motivating Examples:  Factorial: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14489"/>
            <a:ext cx="6929454" cy="428626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Consider the following (recursive) algorithm </a:t>
            </a:r>
            <a:r>
              <a:rPr lang="en-US" sz="2400" dirty="0" err="1"/>
              <a:t>fo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computing n!</a:t>
            </a:r>
          </a:p>
          <a:p>
            <a:pPr>
              <a:buNone/>
            </a:pPr>
            <a:r>
              <a:rPr lang="en-US" sz="2400" dirty="0"/>
              <a:t>Factorial</a:t>
            </a:r>
          </a:p>
          <a:p>
            <a:pPr>
              <a:buNone/>
            </a:pPr>
            <a:r>
              <a:rPr lang="en-US" sz="2400" i="1" dirty="0"/>
              <a:t>Input</a:t>
            </a:r>
            <a:r>
              <a:rPr lang="en-US" sz="2400" dirty="0"/>
              <a:t>:  </a:t>
            </a:r>
            <a:r>
              <a:rPr lang="en-US" sz="2400" dirty="0" err="1"/>
              <a:t>n</a:t>
            </a:r>
            <a:r>
              <a:rPr lang="en-US" sz="2400" dirty="0" err="1">
                <a:sym typeface="Symbol" pitchFamily="18" charset="2"/>
              </a:rPr>
              <a:t></a:t>
            </a:r>
            <a:r>
              <a:rPr lang="en-US" sz="2400" i="1" dirty="0" err="1">
                <a:sym typeface="Symbol" pitchFamily="18" charset="2"/>
              </a:rPr>
              <a:t>N</a:t>
            </a:r>
            <a:endParaRPr lang="en-US" sz="2400" i="1" dirty="0"/>
          </a:p>
          <a:p>
            <a:pPr>
              <a:buNone/>
            </a:pPr>
            <a:r>
              <a:rPr lang="en-US" sz="2400" i="1" dirty="0"/>
              <a:t>Output</a:t>
            </a:r>
            <a:r>
              <a:rPr lang="en-US" sz="2400" dirty="0"/>
              <a:t>: n!</a:t>
            </a:r>
          </a:p>
          <a:p>
            <a:pPr>
              <a:buFont typeface="Arial" pitchFamily="34" charset="0"/>
              <a:buAutoNum type="arabicPeriod"/>
            </a:pPr>
            <a:r>
              <a:rPr lang="en-US" sz="2400" dirty="0"/>
              <a:t> If (n=1) or (n=0) </a:t>
            </a:r>
          </a:p>
          <a:p>
            <a:pPr>
              <a:buFont typeface="Arial" pitchFamily="34" charset="0"/>
              <a:buAutoNum type="arabicPeriod"/>
            </a:pPr>
            <a:r>
              <a:rPr lang="en-US" sz="2400" dirty="0"/>
              <a:t>     Then Return 1</a:t>
            </a:r>
          </a:p>
          <a:p>
            <a:pPr>
              <a:buFont typeface="Arial" pitchFamily="34" charset="0"/>
              <a:buAutoNum type="arabicPeriod"/>
            </a:pPr>
            <a:r>
              <a:rPr lang="en-US" sz="2400" dirty="0"/>
              <a:t>     Else  Return n </a:t>
            </a:r>
            <a:r>
              <a:rPr lang="en-US" sz="2400" dirty="0">
                <a:sym typeface="Symbol" pitchFamily="18" charset="2"/>
              </a:rPr>
              <a:t> </a:t>
            </a:r>
            <a:r>
              <a:rPr lang="en-US" sz="2400" dirty="0"/>
              <a:t>Factorial(n-1)</a:t>
            </a:r>
          </a:p>
          <a:p>
            <a:pPr>
              <a:buFont typeface="Arial" pitchFamily="34" charset="0"/>
              <a:buAutoNum type="arabicPeriod"/>
            </a:pPr>
            <a:r>
              <a:rPr lang="en-US" sz="2400" dirty="0"/>
              <a:t> </a:t>
            </a:r>
            <a:r>
              <a:rPr lang="en-US" sz="2400" dirty="0" err="1"/>
              <a:t>Endif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5556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1092</TotalTime>
  <Words>2755</Words>
  <Application>Microsoft Office PowerPoint</Application>
  <PresentationFormat>On-screen Show (4:3)</PresentationFormat>
  <Paragraphs>334</Paragraphs>
  <Slides>64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6" baseType="lpstr">
      <vt:lpstr>Equity</vt:lpstr>
      <vt:lpstr>Microsoft Equation 3.0</vt:lpstr>
      <vt:lpstr>Recurrence Relations</vt:lpstr>
      <vt:lpstr>Topic Outcomes</vt:lpstr>
      <vt:lpstr>Slide 3</vt:lpstr>
      <vt:lpstr>Slide 4</vt:lpstr>
      <vt:lpstr>Modeling with Recurrence Relations</vt:lpstr>
      <vt:lpstr>Modeling with Recurrence Relations</vt:lpstr>
      <vt:lpstr>Modeling with Recurrence Relations</vt:lpstr>
      <vt:lpstr>Content</vt:lpstr>
      <vt:lpstr>Motivating Examples:  Factorial: Analysis</vt:lpstr>
      <vt:lpstr>Motivating Examples:  Factorial: Analysis</vt:lpstr>
      <vt:lpstr>Recurrence Relations</vt:lpstr>
      <vt:lpstr>Recurrence Relations</vt:lpstr>
      <vt:lpstr>Types of Recurrence Relations</vt:lpstr>
      <vt:lpstr>Linear Homogeneous Recurrences</vt:lpstr>
      <vt:lpstr>Linear NonHomogeneous Recurrences</vt:lpstr>
      <vt:lpstr>Linear Non Homogeneous Recurrences</vt:lpstr>
      <vt:lpstr>Linear NonHomogeneous Recurrences</vt:lpstr>
      <vt:lpstr>Recurrence Relations</vt:lpstr>
      <vt:lpstr>Slide 19</vt:lpstr>
      <vt:lpstr>Modeling with Recurrence Relations</vt:lpstr>
      <vt:lpstr>Modeling with Recurrence Relations</vt:lpstr>
      <vt:lpstr>Solving Recurrence Relations</vt:lpstr>
      <vt:lpstr>Solving Recurrence Relations</vt:lpstr>
      <vt:lpstr>Solving Recurrence Relations</vt:lpstr>
      <vt:lpstr>Identify the type of equation</vt:lpstr>
      <vt:lpstr>Slide 26</vt:lpstr>
      <vt:lpstr>Slide 27</vt:lpstr>
      <vt:lpstr>Slide 28</vt:lpstr>
      <vt:lpstr>Slide 29</vt:lpstr>
      <vt:lpstr>Slide 30</vt:lpstr>
      <vt:lpstr>Solving Recurrence Relations</vt:lpstr>
      <vt:lpstr>Solving Recurrence Relations</vt:lpstr>
      <vt:lpstr>Solving Recurrence Relations</vt:lpstr>
      <vt:lpstr>Solving Recurrence Relations</vt:lpstr>
      <vt:lpstr>Solving Recurrence Relations </vt:lpstr>
      <vt:lpstr>Solving Recurrence Relations</vt:lpstr>
      <vt:lpstr>Solving Recurrence Relations</vt:lpstr>
      <vt:lpstr>Solving Recurrence Relations</vt:lpstr>
      <vt:lpstr>Solving Recurrence Relations</vt:lpstr>
      <vt:lpstr>Solving Recurrence Relations</vt:lpstr>
      <vt:lpstr>Solving Recurrence Relations</vt:lpstr>
      <vt:lpstr>Solving Recurrence Relations (cont..)</vt:lpstr>
      <vt:lpstr>Solving Linear Homogeneous Recurrence Relations Degree 3 </vt:lpstr>
      <vt:lpstr>Slide 44</vt:lpstr>
      <vt:lpstr>Slide 45</vt:lpstr>
      <vt:lpstr>Linear NonHomogeneous Recurrences</vt:lpstr>
      <vt:lpstr>Solving Linear NonHomogeneous Recurrences (1)</vt:lpstr>
      <vt:lpstr>1.Find all solutions of the recurrence relation an = 3an−1 + 2n. What is the solution with a1 = 3? </vt:lpstr>
      <vt:lpstr>Slide 49</vt:lpstr>
      <vt:lpstr>2. Find all solutions of the recurrence relation an = 5an−1 − 6an−2 + 7n.</vt:lpstr>
      <vt:lpstr>Solving Linear NonHomogeneous Recurrences (2)</vt:lpstr>
      <vt:lpstr>Non homogeneous RR</vt:lpstr>
      <vt:lpstr>Non homogeneous RR</vt:lpstr>
      <vt:lpstr>Slide 54</vt:lpstr>
      <vt:lpstr>Slide 55</vt:lpstr>
      <vt:lpstr>Solving Linear NonHomogeneous Recurrences (3)</vt:lpstr>
      <vt:lpstr>Solving Linear NonHomogeneous Recurrences (4)</vt:lpstr>
      <vt:lpstr>Generating Functions</vt:lpstr>
      <vt:lpstr>Generating Functions</vt:lpstr>
      <vt:lpstr>Generating Functions</vt:lpstr>
      <vt:lpstr>Slide 61</vt:lpstr>
      <vt:lpstr>Slide 62</vt:lpstr>
      <vt:lpstr>Slide 63</vt:lpstr>
      <vt:lpstr>Slide 64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Counting</dc:title>
  <dc:creator>akash</dc:creator>
  <cp:lastModifiedBy>admins</cp:lastModifiedBy>
  <cp:revision>177</cp:revision>
  <dcterms:created xsi:type="dcterms:W3CDTF">2016-09-04T07:02:40Z</dcterms:created>
  <dcterms:modified xsi:type="dcterms:W3CDTF">2023-01-11T04:34:47Z</dcterms:modified>
</cp:coreProperties>
</file>