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firstSlideNum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906000"/>
  <p:notesSz cx="6794500" cy="9931400"/>
  <p:embeddedFontLs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65">
          <p15:clr>
            <a:srgbClr val="A4A3A4"/>
          </p15:clr>
        </p15:guide>
        <p15:guide id="2" orient="horz" pos="1464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1585">
          <p15:clr>
            <a:srgbClr val="A4A3A4"/>
          </p15:clr>
        </p15:guide>
        <p15:guide id="5" orient="horz" pos="1857">
          <p15:clr>
            <a:srgbClr val="A4A3A4"/>
          </p15:clr>
        </p15:guide>
        <p15:guide id="6" orient="horz" pos="739">
          <p15:clr>
            <a:srgbClr val="A4A3A4"/>
          </p15:clr>
        </p15:guide>
        <p15:guide id="7" pos="5920">
          <p15:clr>
            <a:srgbClr val="A4A3A4"/>
          </p15:clr>
        </p15:guide>
        <p15:guide id="8" pos="320">
          <p15:clr>
            <a:srgbClr val="A4A3A4"/>
          </p15:clr>
        </p15:guide>
        <p15:guide id="9" pos="3120">
          <p15:clr>
            <a:srgbClr val="A4A3A4"/>
          </p15:clr>
        </p15:guide>
        <p15:guide id="10" pos="3194">
          <p15:clr>
            <a:srgbClr val="A4A3A4"/>
          </p15:clr>
        </p15:guide>
        <p15:guide id="11" pos="3046">
          <p15:clr>
            <a:srgbClr val="A4A3A4"/>
          </p15:clr>
        </p15:guide>
        <p15:guide id="12" pos="2998">
          <p15:clr>
            <a:srgbClr val="A4A3A4"/>
          </p15:clr>
        </p15:guide>
        <p15:guide id="13" pos="3242">
          <p15:clr>
            <a:srgbClr val="A4A3A4"/>
          </p15:clr>
        </p15:guide>
        <p15:guide id="14" orient="horz" pos="368">
          <p15:clr>
            <a:srgbClr val="A4A3A4"/>
          </p15:clr>
        </p15:guide>
        <p15:guide id="15" orient="horz" pos="4020">
          <p15:clr>
            <a:srgbClr val="A4A3A4"/>
          </p15:clr>
        </p15:guide>
        <p15:guide id="16" orient="horz" pos="958">
          <p15:clr>
            <a:srgbClr val="A4A3A4"/>
          </p15:clr>
        </p15:guide>
        <p15:guide id="17" orient="horz" pos="436">
          <p15:clr>
            <a:srgbClr val="A4A3A4"/>
          </p15:clr>
        </p15:guide>
        <p15:guide id="18" orient="horz" pos="890">
          <p15:clr>
            <a:srgbClr val="A4A3A4"/>
          </p15:clr>
        </p15:guide>
        <p15:guide id="19" orient="horz" pos="1298">
          <p15:clr>
            <a:srgbClr val="A4A3A4"/>
          </p15:clr>
        </p15:guide>
        <p15:guide id="20" orient="horz" pos="1162">
          <p15:clr>
            <a:srgbClr val="A4A3A4"/>
          </p15:clr>
        </p15:guide>
        <p15:guide id="21" orient="horz" pos="3022">
          <p15:clr>
            <a:srgbClr val="A4A3A4"/>
          </p15:clr>
        </p15:guide>
        <p15:guide id="22" orient="horz" pos="3906">
          <p15:clr>
            <a:srgbClr val="A4A3A4"/>
          </p15:clr>
        </p15:guide>
        <p15:guide id="23" orient="horz" pos="2931">
          <p15:clr>
            <a:srgbClr val="A4A3A4"/>
          </p15:clr>
        </p15:guide>
        <p15:guide id="24" pos="308">
          <p15:clr>
            <a:srgbClr val="A4A3A4"/>
          </p15:clr>
        </p15:guide>
        <p15:guide id="25" pos="5932">
          <p15:clr>
            <a:srgbClr val="A4A3A4"/>
          </p15:clr>
        </p15:guide>
        <p15:guide id="26">
          <p15:clr>
            <a:srgbClr val="A4A3A4"/>
          </p15:clr>
        </p15:guide>
        <p15:guide id="27" pos="4690">
          <p15:clr>
            <a:srgbClr val="A4A3A4"/>
          </p15:clr>
        </p15:guide>
        <p15:guide id="28" pos="421">
          <p15:clr>
            <a:srgbClr val="A4A3A4"/>
          </p15:clr>
        </p15:guide>
        <p15:guide id="29" pos="2893">
          <p15:clr>
            <a:srgbClr val="A4A3A4"/>
          </p15:clr>
        </p15:guide>
        <p15:guide id="30" orient="horz" pos="255">
          <p15:clr>
            <a:srgbClr val="A4A3A4"/>
          </p15:clr>
        </p15:guide>
        <p15:guide id="31" orient="horz" pos="595">
          <p15:clr>
            <a:srgbClr val="A4A3A4"/>
          </p15:clr>
        </p15:guide>
        <p15:guide id="32" orient="horz" pos="1094">
          <p15:clr>
            <a:srgbClr val="A4A3A4"/>
          </p15:clr>
        </p15:guide>
        <p15:guide id="33" pos="262">
          <p15:clr>
            <a:srgbClr val="A4A3A4"/>
          </p15:clr>
        </p15:guide>
        <p15:guide id="34" pos="5978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29">
          <p15:clr>
            <a:srgbClr val="A4A3A4"/>
          </p15:clr>
        </p15:guide>
        <p15:guide id="4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65" orient="horz"/>
        <p:guide pos="1464" orient="horz"/>
        <p:guide pos="799" orient="horz"/>
        <p:guide pos="1585" orient="horz"/>
        <p:guide pos="1857" orient="horz"/>
        <p:guide pos="739" orient="horz"/>
        <p:guide pos="5920"/>
        <p:guide pos="320"/>
        <p:guide pos="3120"/>
        <p:guide pos="3194"/>
        <p:guide pos="3046"/>
        <p:guide pos="2998"/>
        <p:guide pos="3242"/>
        <p:guide pos="368" orient="horz"/>
        <p:guide pos="4020" orient="horz"/>
        <p:guide pos="958" orient="horz"/>
        <p:guide pos="436" orient="horz"/>
        <p:guide pos="890" orient="horz"/>
        <p:guide pos="1298" orient="horz"/>
        <p:guide pos="1162" orient="horz"/>
        <p:guide pos="3022" orient="horz"/>
        <p:guide pos="3906" orient="horz"/>
        <p:guide pos="2931" orient="horz"/>
        <p:guide pos="308"/>
        <p:guide pos="5932"/>
        <p:guide/>
        <p:guide pos="4690"/>
        <p:guide pos="421"/>
        <p:guide pos="2893"/>
        <p:guide pos="255" orient="horz"/>
        <p:guide pos="595" orient="horz"/>
        <p:guide pos="1094" orient="horz"/>
        <p:guide pos="262"/>
        <p:guide pos="5978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  <p:guide pos="3129" orient="horz"/>
        <p:guide pos="214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ttrocento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4708" cy="496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8199" y="0"/>
            <a:ext cx="2944708" cy="496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08025" y="744538"/>
            <a:ext cx="537845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8813" y="4717415"/>
            <a:ext cx="5436874" cy="4469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3239"/>
            <a:ext cx="2944708" cy="496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8199" y="9433239"/>
            <a:ext cx="2944708" cy="496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78813" y="4717415"/>
            <a:ext cx="5436874" cy="446913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708025" y="744538"/>
            <a:ext cx="537845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8a6b99a29_0_74:notes"/>
          <p:cNvSpPr/>
          <p:nvPr>
            <p:ph idx="2" type="sldImg"/>
          </p:nvPr>
        </p:nvSpPr>
        <p:spPr>
          <a:xfrm>
            <a:off x="708025" y="744538"/>
            <a:ext cx="5378400" cy="372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8a6b99a29_0_74:notes"/>
          <p:cNvSpPr txBox="1"/>
          <p:nvPr>
            <p:ph idx="1" type="body"/>
          </p:nvPr>
        </p:nvSpPr>
        <p:spPr>
          <a:xfrm>
            <a:off x="678813" y="4717415"/>
            <a:ext cx="5436900" cy="44691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48a6b99a29_0_74:notes"/>
          <p:cNvSpPr txBox="1"/>
          <p:nvPr>
            <p:ph idx="12" type="sldNum"/>
          </p:nvPr>
        </p:nvSpPr>
        <p:spPr>
          <a:xfrm>
            <a:off x="3848199" y="9433239"/>
            <a:ext cx="2944800" cy="496500"/>
          </a:xfrm>
          <a:prstGeom prst="rect">
            <a:avLst/>
          </a:prstGeom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:notes"/>
          <p:cNvSpPr txBox="1"/>
          <p:nvPr>
            <p:ph idx="1" type="body"/>
          </p:nvPr>
        </p:nvSpPr>
        <p:spPr>
          <a:xfrm>
            <a:off x="678813" y="4717415"/>
            <a:ext cx="5436874" cy="446913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:notes"/>
          <p:cNvSpPr/>
          <p:nvPr>
            <p:ph idx="2" type="sldImg"/>
          </p:nvPr>
        </p:nvSpPr>
        <p:spPr>
          <a:xfrm>
            <a:off x="708025" y="744538"/>
            <a:ext cx="537845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78813" y="4717415"/>
            <a:ext cx="5436874" cy="446913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708025" y="744538"/>
            <a:ext cx="537845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78813" y="4717415"/>
            <a:ext cx="5436874" cy="446913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708025" y="744538"/>
            <a:ext cx="537845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78813" y="4717415"/>
            <a:ext cx="5436874" cy="446913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708025" y="744538"/>
            <a:ext cx="537845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8a6b99a29_0_9:notes"/>
          <p:cNvSpPr txBox="1"/>
          <p:nvPr>
            <p:ph idx="1" type="body"/>
          </p:nvPr>
        </p:nvSpPr>
        <p:spPr>
          <a:xfrm>
            <a:off x="678813" y="4717415"/>
            <a:ext cx="5436900" cy="44691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48a6b99a29_0_9:notes"/>
          <p:cNvSpPr/>
          <p:nvPr>
            <p:ph idx="2" type="sldImg"/>
          </p:nvPr>
        </p:nvSpPr>
        <p:spPr>
          <a:xfrm>
            <a:off x="708025" y="744538"/>
            <a:ext cx="5378400" cy="372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a6b99a29_0_3:notes"/>
          <p:cNvSpPr/>
          <p:nvPr>
            <p:ph idx="2" type="sldImg"/>
          </p:nvPr>
        </p:nvSpPr>
        <p:spPr>
          <a:xfrm>
            <a:off x="708025" y="744538"/>
            <a:ext cx="5378400" cy="372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a6b99a29_0_3:notes"/>
          <p:cNvSpPr txBox="1"/>
          <p:nvPr>
            <p:ph idx="1" type="body"/>
          </p:nvPr>
        </p:nvSpPr>
        <p:spPr>
          <a:xfrm>
            <a:off x="678813" y="4717415"/>
            <a:ext cx="5436900" cy="44691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48a6b99a29_0_3:notes"/>
          <p:cNvSpPr txBox="1"/>
          <p:nvPr>
            <p:ph idx="12" type="sldNum"/>
          </p:nvPr>
        </p:nvSpPr>
        <p:spPr>
          <a:xfrm>
            <a:off x="3848199" y="9433239"/>
            <a:ext cx="2944800" cy="496500"/>
          </a:xfrm>
          <a:prstGeom prst="rect">
            <a:avLst/>
          </a:prstGeom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8a6b99a29_0_35:notes"/>
          <p:cNvSpPr/>
          <p:nvPr>
            <p:ph idx="2" type="sldImg"/>
          </p:nvPr>
        </p:nvSpPr>
        <p:spPr>
          <a:xfrm>
            <a:off x="708025" y="744538"/>
            <a:ext cx="5378400" cy="372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8a6b99a29_0_35:notes"/>
          <p:cNvSpPr txBox="1"/>
          <p:nvPr>
            <p:ph idx="1" type="body"/>
          </p:nvPr>
        </p:nvSpPr>
        <p:spPr>
          <a:xfrm>
            <a:off x="678813" y="4717415"/>
            <a:ext cx="5436900" cy="44691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48a6b99a29_0_35:notes"/>
          <p:cNvSpPr txBox="1"/>
          <p:nvPr>
            <p:ph idx="12" type="sldNum"/>
          </p:nvPr>
        </p:nvSpPr>
        <p:spPr>
          <a:xfrm>
            <a:off x="3848199" y="9433239"/>
            <a:ext cx="2944800" cy="496500"/>
          </a:xfrm>
          <a:prstGeom prst="rect">
            <a:avLst/>
          </a:prstGeom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8a6b99a29_0_47:notes"/>
          <p:cNvSpPr txBox="1"/>
          <p:nvPr>
            <p:ph idx="1" type="body"/>
          </p:nvPr>
        </p:nvSpPr>
        <p:spPr>
          <a:xfrm>
            <a:off x="678813" y="4717415"/>
            <a:ext cx="5436900" cy="44691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48a6b99a29_0_47:notes"/>
          <p:cNvSpPr/>
          <p:nvPr>
            <p:ph idx="2" type="sldImg"/>
          </p:nvPr>
        </p:nvSpPr>
        <p:spPr>
          <a:xfrm>
            <a:off x="708025" y="744538"/>
            <a:ext cx="5378400" cy="372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8a6b99a29_0_63:notes"/>
          <p:cNvSpPr/>
          <p:nvPr>
            <p:ph idx="2" type="sldImg"/>
          </p:nvPr>
        </p:nvSpPr>
        <p:spPr>
          <a:xfrm>
            <a:off x="708025" y="744538"/>
            <a:ext cx="5378400" cy="372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8a6b99a29_0_63:notes"/>
          <p:cNvSpPr txBox="1"/>
          <p:nvPr>
            <p:ph idx="1" type="body"/>
          </p:nvPr>
        </p:nvSpPr>
        <p:spPr>
          <a:xfrm>
            <a:off x="678813" y="4717415"/>
            <a:ext cx="5436900" cy="44691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48a6b99a29_0_63:notes"/>
          <p:cNvSpPr txBox="1"/>
          <p:nvPr>
            <p:ph idx="12" type="sldNum"/>
          </p:nvPr>
        </p:nvSpPr>
        <p:spPr>
          <a:xfrm>
            <a:off x="3848199" y="9433239"/>
            <a:ext cx="2944800" cy="496500"/>
          </a:xfrm>
          <a:prstGeom prst="rect">
            <a:avLst/>
          </a:prstGeom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표지_포지">
  <p:cSld name="표지_포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363053" y="360417"/>
            <a:ext cx="9178497" cy="6140631"/>
            <a:chOff x="363053" y="360417"/>
            <a:chExt cx="9178497" cy="6140631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900000" y="1513268"/>
              <a:ext cx="3240000" cy="3239999"/>
              <a:chOff x="900000" y="1513268"/>
              <a:chExt cx="3240000" cy="3239999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900000" y="1513268"/>
                <a:ext cx="3240000" cy="360000"/>
                <a:chOff x="900000" y="998739"/>
                <a:chExt cx="3240000" cy="3600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 rot="-5400000">
                  <a:off x="2430000" y="-531260"/>
                  <a:ext cx="180000" cy="3240000"/>
                </a:xfrm>
                <a:prstGeom prst="rect">
                  <a:avLst/>
                </a:prstGeom>
                <a:solidFill>
                  <a:srgbClr val="00A8E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3960000" y="998739"/>
                  <a:ext cx="180000" cy="360000"/>
                </a:xfrm>
                <a:prstGeom prst="rect">
                  <a:avLst/>
                </a:prstGeom>
                <a:solidFill>
                  <a:srgbClr val="00A8E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900000" y="998739"/>
                  <a:ext cx="180000" cy="360000"/>
                </a:xfrm>
                <a:prstGeom prst="rect">
                  <a:avLst/>
                </a:prstGeom>
                <a:solidFill>
                  <a:srgbClr val="00A8E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" name="Google Shape;17;p2"/>
              <p:cNvGrpSpPr/>
              <p:nvPr/>
            </p:nvGrpSpPr>
            <p:grpSpPr>
              <a:xfrm rot="10800000">
                <a:off x="900000" y="4393267"/>
                <a:ext cx="3240000" cy="360000"/>
                <a:chOff x="900000" y="998739"/>
                <a:chExt cx="3240000" cy="360000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 rot="-5400000">
                  <a:off x="2430000" y="-531260"/>
                  <a:ext cx="180000" cy="3240000"/>
                </a:xfrm>
                <a:prstGeom prst="rect">
                  <a:avLst/>
                </a:prstGeom>
                <a:solidFill>
                  <a:srgbClr val="00A8E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3960000" y="998739"/>
                  <a:ext cx="180000" cy="360000"/>
                </a:xfrm>
                <a:prstGeom prst="rect">
                  <a:avLst/>
                </a:prstGeom>
                <a:solidFill>
                  <a:srgbClr val="00A8E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900000" y="998739"/>
                  <a:ext cx="180000" cy="360000"/>
                </a:xfrm>
                <a:prstGeom prst="rect">
                  <a:avLst/>
                </a:prstGeom>
                <a:solidFill>
                  <a:srgbClr val="00A8E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21" name="Google Shape;21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63053" y="360417"/>
              <a:ext cx="1717418" cy="2076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39786" y="6319970"/>
              <a:ext cx="1501764" cy="1810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" name="Google Shape;23;p2"/>
          <p:cNvSpPr txBox="1"/>
          <p:nvPr/>
        </p:nvSpPr>
        <p:spPr>
          <a:xfrm>
            <a:off x="7456044" y="6551183"/>
            <a:ext cx="2085506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Copyright © 2018 Samsung SDS Co., Ltd. All rights reserved  </a:t>
            </a:r>
            <a:endParaRPr b="0" i="0" sz="6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900000" y="4941168"/>
            <a:ext cx="3723902" cy="346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2" type="body"/>
          </p:nvPr>
        </p:nvSpPr>
        <p:spPr>
          <a:xfrm>
            <a:off x="1085396" y="1959993"/>
            <a:ext cx="3168352" cy="1468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3" type="body"/>
          </p:nvPr>
        </p:nvSpPr>
        <p:spPr>
          <a:xfrm>
            <a:off x="1085396" y="3572818"/>
            <a:ext cx="316835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4" type="body"/>
          </p:nvPr>
        </p:nvSpPr>
        <p:spPr>
          <a:xfrm>
            <a:off x="900000" y="5301208"/>
            <a:ext cx="3723902" cy="88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rgbClr val="7F7F7F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목차">
  <p:cSld name="목차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7061784" y="908721"/>
            <a:ext cx="1944217" cy="1944216"/>
            <a:chOff x="7061784" y="908721"/>
            <a:chExt cx="1944217" cy="1944216"/>
          </a:xfrm>
        </p:grpSpPr>
        <p:grpSp>
          <p:nvGrpSpPr>
            <p:cNvPr id="30" name="Google Shape;30;p3"/>
            <p:cNvGrpSpPr/>
            <p:nvPr/>
          </p:nvGrpSpPr>
          <p:grpSpPr>
            <a:xfrm>
              <a:off x="7061784" y="908721"/>
              <a:ext cx="1944217" cy="216024"/>
              <a:chOff x="900000" y="998739"/>
              <a:chExt cx="3240000" cy="360000"/>
            </a:xfrm>
          </p:grpSpPr>
          <p:sp>
            <p:nvSpPr>
              <p:cNvPr id="31" name="Google Shape;31;p3"/>
              <p:cNvSpPr/>
              <p:nvPr/>
            </p:nvSpPr>
            <p:spPr>
              <a:xfrm rot="-5400000">
                <a:off x="2430000" y="-531260"/>
                <a:ext cx="180000" cy="3240000"/>
              </a:xfrm>
              <a:prstGeom prst="rect">
                <a:avLst/>
              </a:prstGeom>
              <a:solidFill>
                <a:srgbClr val="00A8E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3960000" y="998739"/>
                <a:ext cx="180000" cy="360000"/>
              </a:xfrm>
              <a:prstGeom prst="rect">
                <a:avLst/>
              </a:prstGeom>
              <a:solidFill>
                <a:srgbClr val="00A8E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900000" y="998739"/>
                <a:ext cx="180000" cy="360000"/>
              </a:xfrm>
              <a:prstGeom prst="rect">
                <a:avLst/>
              </a:prstGeom>
              <a:solidFill>
                <a:srgbClr val="00A8E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" name="Google Shape;34;p3"/>
            <p:cNvGrpSpPr/>
            <p:nvPr/>
          </p:nvGrpSpPr>
          <p:grpSpPr>
            <a:xfrm rot="10800000">
              <a:off x="7061784" y="2636913"/>
              <a:ext cx="1944217" cy="216024"/>
              <a:chOff x="900000" y="998739"/>
              <a:chExt cx="3240000" cy="360000"/>
            </a:xfrm>
          </p:grpSpPr>
          <p:sp>
            <p:nvSpPr>
              <p:cNvPr id="35" name="Google Shape;35;p3"/>
              <p:cNvSpPr/>
              <p:nvPr/>
            </p:nvSpPr>
            <p:spPr>
              <a:xfrm rot="-5400000">
                <a:off x="2430000" y="-531260"/>
                <a:ext cx="180000" cy="3240000"/>
              </a:xfrm>
              <a:prstGeom prst="rect">
                <a:avLst/>
              </a:prstGeom>
              <a:solidFill>
                <a:srgbClr val="00A8E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3960000" y="998739"/>
                <a:ext cx="180000" cy="360000"/>
              </a:xfrm>
              <a:prstGeom prst="rect">
                <a:avLst/>
              </a:prstGeom>
              <a:solidFill>
                <a:srgbClr val="00A8E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900000" y="998739"/>
                <a:ext cx="180000" cy="360000"/>
              </a:xfrm>
              <a:prstGeom prst="rect">
                <a:avLst/>
              </a:prstGeom>
              <a:solidFill>
                <a:srgbClr val="00A8E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38;p3"/>
            <p:cNvSpPr txBox="1"/>
            <p:nvPr/>
          </p:nvSpPr>
          <p:spPr>
            <a:xfrm>
              <a:off x="7247138" y="1618816"/>
              <a:ext cx="1573508" cy="541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93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rgbClr val="164194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Agenda</a:t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884238" y="798612"/>
            <a:ext cx="57606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AutoNum type="romanUcPeriod"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AutoNum type="arabicPeriod"/>
              <a:defRPr b="0" i="0" sz="16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본문 스타일(국문)">
  <p:cSld name="본문 스타일(국문)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417600" y="327600"/>
            <a:ext cx="8915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1641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4"/>
          <p:cNvSpPr/>
          <p:nvPr/>
        </p:nvSpPr>
        <p:spPr>
          <a:xfrm>
            <a:off x="4489755" y="6545556"/>
            <a:ext cx="910827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r>
              <a:rPr b="0" i="0" lang="en-US" sz="10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/</a:t>
            </a:r>
            <a:r>
              <a:rPr b="0" i="0" lang="en-US" sz="8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전체페이지</a:t>
            </a:r>
            <a:endParaRPr b="0" i="0" sz="8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" name="Google Shape;43;p4"/>
          <p:cNvSpPr txBox="1"/>
          <p:nvPr/>
        </p:nvSpPr>
        <p:spPr>
          <a:xfrm>
            <a:off x="6465168" y="6603718"/>
            <a:ext cx="3016928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Copyright © 2018 Samsung SDS Co., Ltd. All rights reserved    </a:t>
            </a:r>
            <a:endParaRPr/>
          </a:p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417600" y="890250"/>
            <a:ext cx="8915400" cy="609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전슬로건">
  <p:cSld name="비전슬로건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5"/>
          <p:cNvGrpSpPr/>
          <p:nvPr/>
        </p:nvGrpSpPr>
        <p:grpSpPr>
          <a:xfrm>
            <a:off x="3873000" y="3154872"/>
            <a:ext cx="2160000" cy="3358174"/>
            <a:chOff x="3873000" y="3154872"/>
            <a:chExt cx="2160000" cy="3358174"/>
          </a:xfrm>
        </p:grpSpPr>
        <p:sp>
          <p:nvSpPr>
            <p:cNvPr id="47" name="Google Shape;47;p5"/>
            <p:cNvSpPr txBox="1"/>
            <p:nvPr/>
          </p:nvSpPr>
          <p:spPr>
            <a:xfrm>
              <a:off x="4195421" y="6328380"/>
              <a:ext cx="1515159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lang="en-US" sz="1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www.samsungsds.com</a:t>
              </a:r>
              <a:endParaRPr b="0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48" name="Google Shape;48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873000" y="3154872"/>
              <a:ext cx="2160000" cy="5482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표지_네거">
  <p:cSld name="표지_네거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6"/>
          <p:cNvGrpSpPr/>
          <p:nvPr/>
        </p:nvGrpSpPr>
        <p:grpSpPr>
          <a:xfrm>
            <a:off x="900000" y="1513268"/>
            <a:ext cx="3240000" cy="360000"/>
            <a:chOff x="900000" y="998739"/>
            <a:chExt cx="3240000" cy="360000"/>
          </a:xfrm>
        </p:grpSpPr>
        <p:sp>
          <p:nvSpPr>
            <p:cNvPr id="51" name="Google Shape;51;p6"/>
            <p:cNvSpPr/>
            <p:nvPr/>
          </p:nvSpPr>
          <p:spPr>
            <a:xfrm rot="-5400000">
              <a:off x="2430000" y="-531260"/>
              <a:ext cx="180000" cy="324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3960000" y="998739"/>
              <a:ext cx="180000" cy="36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00000" y="998739"/>
              <a:ext cx="180000" cy="36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6"/>
          <p:cNvGrpSpPr/>
          <p:nvPr/>
        </p:nvGrpSpPr>
        <p:grpSpPr>
          <a:xfrm rot="10800000">
            <a:off x="900000" y="4393267"/>
            <a:ext cx="3240000" cy="360000"/>
            <a:chOff x="900000" y="998739"/>
            <a:chExt cx="3240000" cy="360000"/>
          </a:xfrm>
        </p:grpSpPr>
        <p:sp>
          <p:nvSpPr>
            <p:cNvPr id="55" name="Google Shape;55;p6"/>
            <p:cNvSpPr/>
            <p:nvPr/>
          </p:nvSpPr>
          <p:spPr>
            <a:xfrm rot="-5400000">
              <a:off x="2430000" y="-531260"/>
              <a:ext cx="180000" cy="324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3960000" y="998739"/>
              <a:ext cx="180000" cy="36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900000" y="998739"/>
              <a:ext cx="180000" cy="36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8" name="Google Shape;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9786" y="6319970"/>
            <a:ext cx="1501764" cy="1805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6"/>
          <p:cNvGrpSpPr/>
          <p:nvPr/>
        </p:nvGrpSpPr>
        <p:grpSpPr>
          <a:xfrm>
            <a:off x="366713" y="357188"/>
            <a:ext cx="1717675" cy="214312"/>
            <a:chOff x="231" y="225"/>
            <a:chExt cx="1082" cy="135"/>
          </a:xfrm>
        </p:grpSpPr>
        <p:sp>
          <p:nvSpPr>
            <p:cNvPr id="60" name="Google Shape;60;p6"/>
            <p:cNvSpPr/>
            <p:nvPr/>
          </p:nvSpPr>
          <p:spPr>
            <a:xfrm>
              <a:off x="231" y="225"/>
              <a:ext cx="74" cy="102"/>
            </a:xfrm>
            <a:custGeom>
              <a:rect b="b" l="l" r="r" t="t"/>
              <a:pathLst>
                <a:path extrusionOk="0" h="63" w="46">
                  <a:moveTo>
                    <a:pt x="0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36" y="0"/>
                    <a:pt x="45" y="9"/>
                    <a:pt x="45" y="21"/>
                  </a:cubicBezTo>
                  <a:cubicBezTo>
                    <a:pt x="45" y="29"/>
                    <a:pt x="40" y="36"/>
                    <a:pt x="33" y="4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0" y="0"/>
                  </a:lnTo>
                  <a:close/>
                  <a:moveTo>
                    <a:pt x="10" y="8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31" y="33"/>
                    <a:pt x="35" y="27"/>
                    <a:pt x="35" y="21"/>
                  </a:cubicBezTo>
                  <a:cubicBezTo>
                    <a:pt x="35" y="13"/>
                    <a:pt x="31" y="8"/>
                    <a:pt x="21" y="8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305" y="256"/>
              <a:ext cx="73" cy="73"/>
            </a:xfrm>
            <a:custGeom>
              <a:rect b="b" l="l" r="r" t="t"/>
              <a:pathLst>
                <a:path extrusionOk="0" h="45" w="45">
                  <a:moveTo>
                    <a:pt x="0" y="23"/>
                  </a:move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5" y="9"/>
                    <a:pt x="45" y="22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32"/>
                    <a:pt x="16" y="37"/>
                    <a:pt x="23" y="37"/>
                  </a:cubicBezTo>
                  <a:cubicBezTo>
                    <a:pt x="29" y="37"/>
                    <a:pt x="34" y="34"/>
                    <a:pt x="36" y="29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0" y="40"/>
                    <a:pt x="33" y="45"/>
                    <a:pt x="23" y="45"/>
                  </a:cubicBezTo>
                  <a:cubicBezTo>
                    <a:pt x="9" y="45"/>
                    <a:pt x="0" y="35"/>
                    <a:pt x="0" y="23"/>
                  </a:cubicBezTo>
                  <a:close/>
                  <a:moveTo>
                    <a:pt x="10" y="18"/>
                  </a:moveTo>
                  <a:cubicBezTo>
                    <a:pt x="36" y="18"/>
                    <a:pt x="36" y="18"/>
                    <a:pt x="36" y="18"/>
                  </a:cubicBezTo>
                  <a:cubicBezTo>
                    <a:pt x="34" y="11"/>
                    <a:pt x="30" y="8"/>
                    <a:pt x="23" y="8"/>
                  </a:cubicBezTo>
                  <a:cubicBezTo>
                    <a:pt x="16" y="8"/>
                    <a:pt x="11" y="12"/>
                    <a:pt x="10" y="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384" y="256"/>
              <a:ext cx="75" cy="73"/>
            </a:xfrm>
            <a:custGeom>
              <a:rect b="b" l="l" r="r" t="t"/>
              <a:pathLst>
                <a:path extrusionOk="0" h="45" w="46">
                  <a:moveTo>
                    <a:pt x="0" y="22"/>
                  </a:moveTo>
                  <a:cubicBezTo>
                    <a:pt x="0" y="8"/>
                    <a:pt x="10" y="0"/>
                    <a:pt x="22" y="0"/>
                  </a:cubicBezTo>
                  <a:cubicBezTo>
                    <a:pt x="28" y="0"/>
                    <a:pt x="33" y="2"/>
                    <a:pt x="36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3" y="42"/>
                    <a:pt x="28" y="45"/>
                    <a:pt x="22" y="45"/>
                  </a:cubicBezTo>
                  <a:cubicBezTo>
                    <a:pt x="11" y="45"/>
                    <a:pt x="0" y="36"/>
                    <a:pt x="0" y="22"/>
                  </a:cubicBezTo>
                  <a:close/>
                  <a:moveTo>
                    <a:pt x="37" y="22"/>
                  </a:moveTo>
                  <a:cubicBezTo>
                    <a:pt x="37" y="15"/>
                    <a:pt x="31" y="8"/>
                    <a:pt x="23" y="8"/>
                  </a:cubicBezTo>
                  <a:cubicBezTo>
                    <a:pt x="15" y="8"/>
                    <a:pt x="9" y="14"/>
                    <a:pt x="9" y="22"/>
                  </a:cubicBezTo>
                  <a:cubicBezTo>
                    <a:pt x="9" y="30"/>
                    <a:pt x="15" y="36"/>
                    <a:pt x="23" y="36"/>
                  </a:cubicBezTo>
                  <a:cubicBezTo>
                    <a:pt x="31" y="36"/>
                    <a:pt x="37" y="30"/>
                    <a:pt x="37" y="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468" y="225"/>
              <a:ext cx="17" cy="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493" y="225"/>
              <a:ext cx="21" cy="102"/>
            </a:xfrm>
            <a:custGeom>
              <a:rect b="b" l="l" r="r" t="t"/>
              <a:pathLst>
                <a:path extrusionOk="0" h="63" w="13">
                  <a:moveTo>
                    <a:pt x="7" y="0"/>
                  </a:move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  <a:moveTo>
                    <a:pt x="2" y="20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2" y="63"/>
                    <a:pt x="2" y="63"/>
                    <a:pt x="2" y="63"/>
                  </a:cubicBezTo>
                  <a:lnTo>
                    <a:pt x="2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520" y="258"/>
              <a:ext cx="63" cy="69"/>
            </a:xfrm>
            <a:custGeom>
              <a:rect b="b" l="l" r="r" t="t"/>
              <a:pathLst>
                <a:path extrusionOk="0" h="69" w="63">
                  <a:moveTo>
                    <a:pt x="0" y="56"/>
                  </a:moveTo>
                  <a:lnTo>
                    <a:pt x="42" y="13"/>
                  </a:lnTo>
                  <a:lnTo>
                    <a:pt x="2" y="13"/>
                  </a:lnTo>
                  <a:lnTo>
                    <a:pt x="2" y="0"/>
                  </a:lnTo>
                  <a:lnTo>
                    <a:pt x="62" y="0"/>
                  </a:lnTo>
                  <a:lnTo>
                    <a:pt x="62" y="13"/>
                  </a:lnTo>
                  <a:lnTo>
                    <a:pt x="20" y="56"/>
                  </a:lnTo>
                  <a:lnTo>
                    <a:pt x="63" y="56"/>
                  </a:lnTo>
                  <a:lnTo>
                    <a:pt x="63" y="69"/>
                  </a:lnTo>
                  <a:lnTo>
                    <a:pt x="0" y="69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586" y="256"/>
              <a:ext cx="73" cy="73"/>
            </a:xfrm>
            <a:custGeom>
              <a:rect b="b" l="l" r="r" t="t"/>
              <a:pathLst>
                <a:path extrusionOk="0" h="45" w="45">
                  <a:moveTo>
                    <a:pt x="0" y="23"/>
                  </a:move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5" y="9"/>
                    <a:pt x="45" y="22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32"/>
                    <a:pt x="15" y="37"/>
                    <a:pt x="23" y="37"/>
                  </a:cubicBezTo>
                  <a:cubicBezTo>
                    <a:pt x="29" y="37"/>
                    <a:pt x="33" y="34"/>
                    <a:pt x="36" y="29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0" y="40"/>
                    <a:pt x="33" y="45"/>
                    <a:pt x="23" y="45"/>
                  </a:cubicBezTo>
                  <a:cubicBezTo>
                    <a:pt x="9" y="45"/>
                    <a:pt x="0" y="35"/>
                    <a:pt x="0" y="23"/>
                  </a:cubicBezTo>
                  <a:close/>
                  <a:moveTo>
                    <a:pt x="9" y="18"/>
                  </a:moveTo>
                  <a:cubicBezTo>
                    <a:pt x="36" y="18"/>
                    <a:pt x="36" y="18"/>
                    <a:pt x="36" y="18"/>
                  </a:cubicBezTo>
                  <a:cubicBezTo>
                    <a:pt x="34" y="11"/>
                    <a:pt x="29" y="8"/>
                    <a:pt x="23" y="8"/>
                  </a:cubicBezTo>
                  <a:cubicBezTo>
                    <a:pt x="16" y="8"/>
                    <a:pt x="11" y="12"/>
                    <a:pt x="9" y="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682" y="258"/>
              <a:ext cx="73" cy="102"/>
            </a:xfrm>
            <a:custGeom>
              <a:rect b="b" l="l" r="r" t="t"/>
              <a:pathLst>
                <a:path extrusionOk="0" h="102" w="73">
                  <a:moveTo>
                    <a:pt x="29" y="6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37" y="48"/>
                  </a:lnTo>
                  <a:lnTo>
                    <a:pt x="56" y="0"/>
                  </a:lnTo>
                  <a:lnTo>
                    <a:pt x="73" y="0"/>
                  </a:lnTo>
                  <a:lnTo>
                    <a:pt x="31" y="102"/>
                  </a:lnTo>
                  <a:lnTo>
                    <a:pt x="14" y="102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753" y="256"/>
              <a:ext cx="73" cy="73"/>
            </a:xfrm>
            <a:custGeom>
              <a:rect b="b" l="l" r="r" t="t"/>
              <a:pathLst>
                <a:path extrusionOk="0" h="45" w="45">
                  <a:moveTo>
                    <a:pt x="0" y="22"/>
                  </a:moveTo>
                  <a:cubicBezTo>
                    <a:pt x="0" y="10"/>
                    <a:pt x="10" y="0"/>
                    <a:pt x="23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35"/>
                    <a:pt x="35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lose/>
                  <a:moveTo>
                    <a:pt x="36" y="22"/>
                  </a:moveTo>
                  <a:cubicBezTo>
                    <a:pt x="36" y="15"/>
                    <a:pt x="30" y="8"/>
                    <a:pt x="23" y="8"/>
                  </a:cubicBezTo>
                  <a:cubicBezTo>
                    <a:pt x="15" y="8"/>
                    <a:pt x="9" y="15"/>
                    <a:pt x="9" y="22"/>
                  </a:cubicBezTo>
                  <a:cubicBezTo>
                    <a:pt x="9" y="30"/>
                    <a:pt x="15" y="36"/>
                    <a:pt x="23" y="36"/>
                  </a:cubicBezTo>
                  <a:cubicBezTo>
                    <a:pt x="30" y="36"/>
                    <a:pt x="36" y="30"/>
                    <a:pt x="36" y="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836" y="258"/>
              <a:ext cx="64" cy="71"/>
            </a:xfrm>
            <a:custGeom>
              <a:rect b="b" l="l" r="r" t="t"/>
              <a:pathLst>
                <a:path extrusionOk="0" h="44" w="40">
                  <a:moveTo>
                    <a:pt x="0" y="2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31"/>
                    <a:pt x="13" y="36"/>
                    <a:pt x="20" y="36"/>
                  </a:cubicBezTo>
                  <a:cubicBezTo>
                    <a:pt x="26" y="36"/>
                    <a:pt x="31" y="31"/>
                    <a:pt x="31" y="2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8" y="42"/>
                    <a:pt x="23" y="44"/>
                    <a:pt x="17" y="44"/>
                  </a:cubicBezTo>
                  <a:cubicBezTo>
                    <a:pt x="6" y="44"/>
                    <a:pt x="0" y="37"/>
                    <a:pt x="0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912" y="258"/>
              <a:ext cx="42" cy="69"/>
            </a:xfrm>
            <a:custGeom>
              <a:rect b="b" l="l" r="r" t="t"/>
              <a:pathLst>
                <a:path extrusionOk="0" h="43" w="26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2"/>
                    <a:pt x="16" y="0"/>
                    <a:pt x="2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3" y="8"/>
                    <a:pt x="10" y="13"/>
                    <a:pt x="10" y="22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976" y="258"/>
              <a:ext cx="70" cy="69"/>
            </a:xfrm>
            <a:custGeom>
              <a:rect b="b" l="l" r="r" t="t"/>
              <a:pathLst>
                <a:path extrusionOk="0" h="69" w="70">
                  <a:moveTo>
                    <a:pt x="0" y="0"/>
                  </a:moveTo>
                  <a:lnTo>
                    <a:pt x="16" y="0"/>
                  </a:lnTo>
                  <a:lnTo>
                    <a:pt x="36" y="50"/>
                  </a:lnTo>
                  <a:lnTo>
                    <a:pt x="54" y="0"/>
                  </a:lnTo>
                  <a:lnTo>
                    <a:pt x="70" y="0"/>
                  </a:lnTo>
                  <a:lnTo>
                    <a:pt x="42" y="69"/>
                  </a:lnTo>
                  <a:lnTo>
                    <a:pt x="28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1051" y="225"/>
              <a:ext cx="19" cy="102"/>
            </a:xfrm>
            <a:custGeom>
              <a:rect b="b" l="l" r="r" t="t"/>
              <a:pathLst>
                <a:path extrusionOk="0" h="63" w="12">
                  <a:moveTo>
                    <a:pt x="6" y="0"/>
                  </a:moveTo>
                  <a:cubicBezTo>
                    <a:pt x="9" y="0"/>
                    <a:pt x="12" y="3"/>
                    <a:pt x="12" y="7"/>
                  </a:cubicBezTo>
                  <a:cubicBezTo>
                    <a:pt x="12" y="10"/>
                    <a:pt x="9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lose/>
                  <a:moveTo>
                    <a:pt x="1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" y="63"/>
                    <a:pt x="1" y="63"/>
                    <a:pt x="1" y="63"/>
                  </a:cubicBezTo>
                  <a:lnTo>
                    <a:pt x="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1073" y="256"/>
              <a:ext cx="60" cy="73"/>
            </a:xfrm>
            <a:custGeom>
              <a:rect b="b" l="l" r="r" t="t"/>
              <a:pathLst>
                <a:path extrusionOk="0" h="45" w="37">
                  <a:moveTo>
                    <a:pt x="0" y="35"/>
                  </a:moveTo>
                  <a:cubicBezTo>
                    <a:pt x="8" y="31"/>
                    <a:pt x="8" y="31"/>
                    <a:pt x="8" y="31"/>
                  </a:cubicBezTo>
                  <a:cubicBezTo>
                    <a:pt x="11" y="35"/>
                    <a:pt x="15" y="37"/>
                    <a:pt x="20" y="37"/>
                  </a:cubicBezTo>
                  <a:cubicBezTo>
                    <a:pt x="25" y="37"/>
                    <a:pt x="28" y="34"/>
                    <a:pt x="28" y="31"/>
                  </a:cubicBezTo>
                  <a:cubicBezTo>
                    <a:pt x="28" y="28"/>
                    <a:pt x="23" y="27"/>
                    <a:pt x="17" y="26"/>
                  </a:cubicBezTo>
                  <a:cubicBezTo>
                    <a:pt x="10" y="24"/>
                    <a:pt x="2" y="22"/>
                    <a:pt x="2" y="13"/>
                  </a:cubicBezTo>
                  <a:cubicBezTo>
                    <a:pt x="2" y="6"/>
                    <a:pt x="9" y="0"/>
                    <a:pt x="19" y="0"/>
                  </a:cubicBezTo>
                  <a:cubicBezTo>
                    <a:pt x="27" y="0"/>
                    <a:pt x="33" y="3"/>
                    <a:pt x="37" y="8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7" y="9"/>
                    <a:pt x="23" y="7"/>
                    <a:pt x="19" y="7"/>
                  </a:cubicBezTo>
                  <a:cubicBezTo>
                    <a:pt x="14" y="7"/>
                    <a:pt x="11" y="10"/>
                    <a:pt x="11" y="13"/>
                  </a:cubicBezTo>
                  <a:cubicBezTo>
                    <a:pt x="11" y="16"/>
                    <a:pt x="15" y="16"/>
                    <a:pt x="22" y="18"/>
                  </a:cubicBezTo>
                  <a:cubicBezTo>
                    <a:pt x="29" y="20"/>
                    <a:pt x="37" y="22"/>
                    <a:pt x="37" y="31"/>
                  </a:cubicBezTo>
                  <a:cubicBezTo>
                    <a:pt x="37" y="38"/>
                    <a:pt x="31" y="45"/>
                    <a:pt x="19" y="45"/>
                  </a:cubicBezTo>
                  <a:cubicBezTo>
                    <a:pt x="10" y="45"/>
                    <a:pt x="4" y="42"/>
                    <a:pt x="0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140" y="225"/>
              <a:ext cx="19" cy="102"/>
            </a:xfrm>
            <a:custGeom>
              <a:rect b="b" l="l" r="r" t="t"/>
              <a:pathLst>
                <a:path extrusionOk="0" h="63" w="12">
                  <a:moveTo>
                    <a:pt x="6" y="0"/>
                  </a:moveTo>
                  <a:cubicBezTo>
                    <a:pt x="9" y="0"/>
                    <a:pt x="12" y="3"/>
                    <a:pt x="12" y="7"/>
                  </a:cubicBezTo>
                  <a:cubicBezTo>
                    <a:pt x="12" y="10"/>
                    <a:pt x="9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lose/>
                  <a:moveTo>
                    <a:pt x="1" y="20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" y="63"/>
                    <a:pt x="1" y="63"/>
                    <a:pt x="1" y="63"/>
                  </a:cubicBezTo>
                  <a:lnTo>
                    <a:pt x="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1165" y="256"/>
              <a:ext cx="73" cy="73"/>
            </a:xfrm>
            <a:custGeom>
              <a:rect b="b" l="l" r="r" t="t"/>
              <a:pathLst>
                <a:path extrusionOk="0" h="45" w="45">
                  <a:moveTo>
                    <a:pt x="0" y="22"/>
                  </a:move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lose/>
                  <a:moveTo>
                    <a:pt x="36" y="22"/>
                  </a:moveTo>
                  <a:cubicBezTo>
                    <a:pt x="36" y="15"/>
                    <a:pt x="30" y="8"/>
                    <a:pt x="22" y="8"/>
                  </a:cubicBezTo>
                  <a:cubicBezTo>
                    <a:pt x="15" y="8"/>
                    <a:pt x="9" y="15"/>
                    <a:pt x="9" y="22"/>
                  </a:cubicBezTo>
                  <a:cubicBezTo>
                    <a:pt x="9" y="30"/>
                    <a:pt x="15" y="36"/>
                    <a:pt x="22" y="36"/>
                  </a:cubicBezTo>
                  <a:cubicBezTo>
                    <a:pt x="30" y="36"/>
                    <a:pt x="36" y="30"/>
                    <a:pt x="36" y="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1246" y="256"/>
              <a:ext cx="67" cy="71"/>
            </a:xfrm>
            <a:custGeom>
              <a:rect b="b" l="l" r="r" t="t"/>
              <a:pathLst>
                <a:path extrusionOk="0" h="44" w="41">
                  <a:moveTo>
                    <a:pt x="0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2"/>
                    <a:pt x="17" y="0"/>
                    <a:pt x="23" y="0"/>
                  </a:cubicBezTo>
                  <a:cubicBezTo>
                    <a:pt x="34" y="0"/>
                    <a:pt x="41" y="7"/>
                    <a:pt x="41" y="19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12"/>
                    <a:pt x="28" y="8"/>
                    <a:pt x="21" y="8"/>
                  </a:cubicBezTo>
                  <a:cubicBezTo>
                    <a:pt x="14" y="8"/>
                    <a:pt x="10" y="13"/>
                    <a:pt x="10" y="2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6"/>
          <p:cNvSpPr txBox="1"/>
          <p:nvPr/>
        </p:nvSpPr>
        <p:spPr>
          <a:xfrm>
            <a:off x="6873192" y="6551183"/>
            <a:ext cx="2668358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Copyright © 2018 Samsung SDS Co., Ltd. All rights reserved   |  Confidential </a:t>
            </a:r>
            <a:endParaRPr/>
          </a:p>
        </p:txBody>
      </p:sp>
      <p:sp>
        <p:nvSpPr>
          <p:cNvPr id="78" name="Google Shape;78;p6"/>
          <p:cNvSpPr txBox="1"/>
          <p:nvPr>
            <p:ph idx="1" type="subTitle"/>
          </p:nvPr>
        </p:nvSpPr>
        <p:spPr>
          <a:xfrm>
            <a:off x="900000" y="4941168"/>
            <a:ext cx="3723902" cy="346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6"/>
          <p:cNvSpPr txBox="1"/>
          <p:nvPr>
            <p:ph idx="2" type="body"/>
          </p:nvPr>
        </p:nvSpPr>
        <p:spPr>
          <a:xfrm>
            <a:off x="1085396" y="1959993"/>
            <a:ext cx="3168352" cy="1468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6"/>
          <p:cNvSpPr txBox="1"/>
          <p:nvPr>
            <p:ph idx="3" type="body"/>
          </p:nvPr>
        </p:nvSpPr>
        <p:spPr>
          <a:xfrm>
            <a:off x="1085396" y="3572818"/>
            <a:ext cx="316835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6"/>
          <p:cNvSpPr txBox="1"/>
          <p:nvPr>
            <p:ph idx="4" type="body"/>
          </p:nvPr>
        </p:nvSpPr>
        <p:spPr>
          <a:xfrm>
            <a:off x="900000" y="5301208"/>
            <a:ext cx="3723902" cy="88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rgbClr val="7F7F7F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idx="1" type="subTitle"/>
          </p:nvPr>
        </p:nvSpPr>
        <p:spPr>
          <a:xfrm>
            <a:off x="900000" y="4941168"/>
            <a:ext cx="3723902" cy="346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/>
              <a:t>2018. 12. 08 </a:t>
            </a:r>
            <a:endParaRPr/>
          </a:p>
        </p:txBody>
      </p:sp>
      <p:sp>
        <p:nvSpPr>
          <p:cNvPr id="87" name="Google Shape;87;p7"/>
          <p:cNvSpPr txBox="1"/>
          <p:nvPr>
            <p:ph idx="2" type="body"/>
          </p:nvPr>
        </p:nvSpPr>
        <p:spPr>
          <a:xfrm>
            <a:off x="1085396" y="1959993"/>
            <a:ext cx="3168352" cy="1468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n-US"/>
              <a:t>Deep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88" name="Google Shape;88;p7"/>
          <p:cNvSpPr txBox="1"/>
          <p:nvPr>
            <p:ph idx="3" type="body"/>
          </p:nvPr>
        </p:nvSpPr>
        <p:spPr>
          <a:xfrm>
            <a:off x="1085396" y="3573624"/>
            <a:ext cx="3168352" cy="399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/>
              <a:t>Neural Network 실습 (2)</a:t>
            </a:r>
            <a:endParaRPr/>
          </a:p>
        </p:txBody>
      </p:sp>
      <p:sp>
        <p:nvSpPr>
          <p:cNvPr id="89" name="Google Shape;89;p7"/>
          <p:cNvSpPr txBox="1"/>
          <p:nvPr>
            <p:ph idx="4" type="body"/>
          </p:nvPr>
        </p:nvSpPr>
        <p:spPr>
          <a:xfrm>
            <a:off x="900000" y="5301208"/>
            <a:ext cx="3723902" cy="88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en-US"/>
              <a:t>박 정 형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en-US"/>
              <a:t>데이터분석센터, SDS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417600" y="327600"/>
            <a:ext cx="8915400" cy="4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Multilayer Perceptron Model Performance : relu vs. selu </a:t>
            </a:r>
            <a:endParaRPr/>
          </a:p>
        </p:txBody>
      </p:sp>
      <p:sp>
        <p:nvSpPr>
          <p:cNvPr id="184" name="Google Shape;184;p16"/>
          <p:cNvSpPr txBox="1"/>
          <p:nvPr>
            <p:ph idx="1" type="body"/>
          </p:nvPr>
        </p:nvSpPr>
        <p:spPr>
          <a:xfrm>
            <a:off x="417600" y="890250"/>
            <a:ext cx="8915400" cy="6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Reuters News Dataset Classification model 에서 activation function 의 변화에 따른 성능을 비교해 보자</a:t>
            </a:r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802025" y="2098250"/>
            <a:ext cx="8020200" cy="3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데이터셋 : keras.datasets import reuters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max_words = 1000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class : 46개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kernel_initializer: ‘lecun_normal’ → truncated normal distribution centered on 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with stddev = sqrt(1/fan_in) where fan_in = # of input units in the weight 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‘glorot_uniform’ → uniform distribution within (-limit, limit) , where limit is   </a:t>
            </a:r>
            <a:br>
              <a:rPr lang="en-US"/>
            </a:br>
            <a:r>
              <a:rPr lang="en-US"/>
              <a:t>                                                    sqrt(6/(fan_in+fan_out))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dropout : alphaDropout for selu</a:t>
            </a:r>
            <a:endParaRPr/>
          </a:p>
        </p:txBody>
      </p:sp>
      <p:pic>
        <p:nvPicPr>
          <p:cNvPr id="186" name="Google Shape;1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4129088"/>
            <a:ext cx="299085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200" y="4024313"/>
            <a:ext cx="304800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 txBox="1"/>
          <p:nvPr/>
        </p:nvSpPr>
        <p:spPr>
          <a:xfrm>
            <a:off x="6177725" y="6124875"/>
            <a:ext cx="737100" cy="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selu</a:t>
            </a:r>
            <a:endParaRPr/>
          </a:p>
        </p:txBody>
      </p:sp>
      <p:sp>
        <p:nvSpPr>
          <p:cNvPr id="189" name="Google Shape;189;p16"/>
          <p:cNvSpPr txBox="1"/>
          <p:nvPr/>
        </p:nvSpPr>
        <p:spPr>
          <a:xfrm>
            <a:off x="1529525" y="6048675"/>
            <a:ext cx="737100" cy="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r>
              <a:rPr lang="en-US"/>
              <a:t>elu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idx="1" type="body"/>
          </p:nvPr>
        </p:nvSpPr>
        <p:spPr>
          <a:xfrm>
            <a:off x="884238" y="798612"/>
            <a:ext cx="57606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9263" lvl="0" marL="44926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AutoNum type="romanUcPeriod"/>
            </a:pPr>
            <a:r>
              <a:rPr lang="en-US"/>
              <a:t>Deep Learning Modeling review </a:t>
            </a:r>
            <a:endParaRPr/>
          </a:p>
          <a:p>
            <a:pPr indent="-449262" lvl="0" marL="44926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AutoNum type="romanUcPeriod"/>
            </a:pPr>
            <a:r>
              <a:rPr lang="en-US"/>
              <a:t>Multilayer Perceptron Model for Multi-class Classification </a:t>
            </a:r>
            <a:endParaRPr/>
          </a:p>
          <a:p>
            <a:pPr indent="-449262" lvl="0" marL="44926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AutoNum type="romanUcPeriod"/>
            </a:pPr>
            <a:r>
              <a:rPr lang="en-US"/>
              <a:t>Multilayer Perceptron Model for Time Series Data Forecasting </a:t>
            </a:r>
            <a:endParaRPr/>
          </a:p>
          <a:p>
            <a:pPr indent="-449263" lvl="0" marL="44926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AutoNum type="romanUcPeriod"/>
            </a:pPr>
            <a:r>
              <a:rPr lang="en-US"/>
              <a:t>Multilayer Perceptron Model performance relu vs. selu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>
            <p:ph type="title"/>
          </p:nvPr>
        </p:nvSpPr>
        <p:spPr>
          <a:xfrm>
            <a:off x="417600" y="327600"/>
            <a:ext cx="8915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600"/>
              <a:buFont typeface="Arial"/>
              <a:buNone/>
            </a:pPr>
            <a:r>
              <a:rPr lang="en-US"/>
              <a:t>Deep Learning Modeling with Keras </a:t>
            </a:r>
            <a:endParaRPr/>
          </a:p>
        </p:txBody>
      </p:sp>
      <p:sp>
        <p:nvSpPr>
          <p:cNvPr id="100" name="Google Shape;100;p9"/>
          <p:cNvSpPr txBox="1"/>
          <p:nvPr/>
        </p:nvSpPr>
        <p:spPr>
          <a:xfrm>
            <a:off x="344488" y="908720"/>
            <a:ext cx="90719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Learning Modeling Order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9"/>
          <p:cNvSpPr txBox="1"/>
          <p:nvPr/>
        </p:nvSpPr>
        <p:spPr>
          <a:xfrm>
            <a:off x="358080" y="1549236"/>
            <a:ext cx="89154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셋 생성하기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72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원본 데이터를 불러오거나 시뮬레이션을 통해 데이터를 생성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72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Train, validation, test set 생성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2" marL="12000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 구성하기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72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model 생성 후, layer 추가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2" marL="12000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 학습 과정 설정하기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72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학습 평가를 위한 metric 설정, loss function, optimizer 설정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29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 학습시키기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72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set을 이용하여 구성한 모델로 학습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2" marL="12000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학습과정 살펴보기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72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set, validation set의 loss, metric 측정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72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Epoch별 loss, metric 체크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2" marL="12000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 평가하기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72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set으로 학습한 모델을 평가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2" marL="12000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 사용하기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72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임의의 입력으로 모델의 출력 확인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9"/>
          <p:cNvSpPr/>
          <p:nvPr/>
        </p:nvSpPr>
        <p:spPr>
          <a:xfrm>
            <a:off x="6825207" y="1916832"/>
            <a:ext cx="1980221" cy="5400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9"/>
          <p:cNvSpPr/>
          <p:nvPr/>
        </p:nvSpPr>
        <p:spPr>
          <a:xfrm>
            <a:off x="6825209" y="2924944"/>
            <a:ext cx="2016223" cy="5400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Design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6816925" y="3933056"/>
            <a:ext cx="1996785" cy="5400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Parameter selection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6816925" y="5013176"/>
            <a:ext cx="1996784" cy="5400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Train/Evaluation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756455" y="2492896"/>
            <a:ext cx="45719" cy="39604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7756455" y="3501008"/>
            <a:ext cx="45719" cy="39604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7756455" y="4545124"/>
            <a:ext cx="45719" cy="39604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417600" y="327600"/>
            <a:ext cx="8915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600"/>
              <a:buFont typeface="Arial"/>
              <a:buNone/>
            </a:pPr>
            <a:r>
              <a:rPr lang="en-US"/>
              <a:t>Multilayer Perceptron Model for Multiclass Classification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417600" y="890250"/>
            <a:ext cx="8915400" cy="2788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수치를 입력하여 다중클래스 분류를 할 수 있는 딥러닝 모델을 구축하자 </a:t>
            </a:r>
            <a:endParaRPr/>
          </a:p>
        </p:txBody>
      </p:sp>
      <p:sp>
        <p:nvSpPr>
          <p:cNvPr id="115" name="Google Shape;115;p10"/>
          <p:cNvSpPr txBox="1"/>
          <p:nvPr/>
        </p:nvSpPr>
        <p:spPr>
          <a:xfrm>
            <a:off x="380492" y="1520788"/>
            <a:ext cx="828092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셋 준비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04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임의의 값을 가진 인자 12개로 구성된 입력 (x) 50000개와 각 입력에 대해 0~9까지의 10개의 값 중 임의로 지정된 출력(y)를 생성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랜덤함수(random)를 사용하여 x_train </a:t>
            </a:r>
            <a:r>
              <a:rPr lang="en-US">
                <a:solidFill>
                  <a:schemeClr val="dk1"/>
                </a:solidFill>
              </a:rPr>
              <a:t>5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0000건을 생성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-US">
                <a:solidFill>
                  <a:schemeClr val="dk1"/>
                </a:solidFill>
              </a:rPr>
              <a:t>랜덤함수(randint)를 사용하여 0~9 값 중 하나가 나올수 있도록 y_train 50000건 생성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랜덤함수(random)를 사용하여 x_test </a:t>
            </a:r>
            <a:r>
              <a:rPr lang="en-US">
                <a:solidFill>
                  <a:schemeClr val="dk1"/>
                </a:solidFill>
              </a:rPr>
              <a:t>50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00건을 생성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-US">
                <a:solidFill>
                  <a:schemeClr val="dk1"/>
                </a:solidFill>
              </a:rPr>
              <a:t>랜덤함수(randint)를 사용하여 0~9 값 중 하나가 나2올 수 있도록 y_test 5000건 생성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14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776536" y="4624216"/>
            <a:ext cx="21962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생성된 데이터 확인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0"/>
          <p:cNvPicPr preferRelativeResize="0"/>
          <p:nvPr/>
        </p:nvPicPr>
        <p:blipFill rotWithShape="1">
          <a:blip r:embed="rId3">
            <a:alphaModFix/>
          </a:blip>
          <a:srcRect b="0" l="5108" r="24434" t="0"/>
          <a:stretch/>
        </p:blipFill>
        <p:spPr>
          <a:xfrm>
            <a:off x="781875" y="3149350"/>
            <a:ext cx="6382751" cy="14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0"/>
          <p:cNvPicPr preferRelativeResize="0"/>
          <p:nvPr/>
        </p:nvPicPr>
        <p:blipFill rotWithShape="1">
          <a:blip r:embed="rId4">
            <a:alphaModFix/>
          </a:blip>
          <a:srcRect b="0" l="11441" r="0" t="0"/>
          <a:stretch/>
        </p:blipFill>
        <p:spPr>
          <a:xfrm>
            <a:off x="1399750" y="4949825"/>
            <a:ext cx="5764874" cy="16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1137" y="4188375"/>
            <a:ext cx="3535275" cy="23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type="title"/>
          </p:nvPr>
        </p:nvSpPr>
        <p:spPr>
          <a:xfrm>
            <a:off x="417600" y="327600"/>
            <a:ext cx="89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600"/>
              <a:buFont typeface="Arial"/>
              <a:buNone/>
            </a:pPr>
            <a:r>
              <a:rPr lang="en-US"/>
              <a:t>Multilayer Perceptron Model for Multiclass Classification</a:t>
            </a:r>
            <a:endParaRPr/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417600" y="890250"/>
            <a:ext cx="89154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수치를 입력하여 다중클래스 분류를 할 수 있는 딥러닝 모델을 구축하자 </a:t>
            </a:r>
            <a:endParaRPr/>
          </a:p>
        </p:txBody>
      </p:sp>
      <p:sp>
        <p:nvSpPr>
          <p:cNvPr id="126" name="Google Shape;126;p11"/>
          <p:cNvSpPr txBox="1"/>
          <p:nvPr/>
        </p:nvSpPr>
        <p:spPr>
          <a:xfrm>
            <a:off x="380492" y="1520788"/>
            <a:ext cx="82809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</a:rPr>
              <a:t>데이터 셋 구성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04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다중 클래스 별 확률값을 지정하기 위해 one-hot encoding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14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-US">
                <a:solidFill>
                  <a:schemeClr val="dk1"/>
                </a:solidFill>
              </a:rPr>
              <a:t>one-hot encoding : 클래스가 3개일 떄, 3개의 값을 가지는 행백터로 구성하는 것</a:t>
            </a:r>
            <a:endParaRPr>
              <a:solidFill>
                <a:schemeClr val="dk1"/>
              </a:solidFill>
            </a:endParaRPr>
          </a:p>
          <a:p>
            <a:pPr indent="0" lvl="1" marL="45714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     - e.g) 삼각형, 사각형, 원을 구분해야 한다면 </a:t>
            </a:r>
            <a:endParaRPr>
              <a:solidFill>
                <a:schemeClr val="dk1"/>
              </a:solidFill>
            </a:endParaRPr>
          </a:p>
          <a:p>
            <a:pPr indent="0" lvl="1" marL="45714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776513" y="4624225"/>
            <a:ext cx="462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케라스 함수 : to_categorical()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1628350" y="2780725"/>
            <a:ext cx="637800" cy="650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"/>
          <p:cNvSpPr/>
          <p:nvPr/>
        </p:nvSpPr>
        <p:spPr>
          <a:xfrm>
            <a:off x="2972825" y="2800138"/>
            <a:ext cx="733800" cy="6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"/>
          <p:cNvSpPr/>
          <p:nvPr/>
        </p:nvSpPr>
        <p:spPr>
          <a:xfrm>
            <a:off x="4364050" y="2791900"/>
            <a:ext cx="554100" cy="63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"/>
          <p:cNvSpPr txBox="1"/>
          <p:nvPr/>
        </p:nvSpPr>
        <p:spPr>
          <a:xfrm flipH="1">
            <a:off x="1628275" y="3473675"/>
            <a:ext cx="73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[1,0,0]</a:t>
            </a:r>
            <a:endParaRPr/>
          </a:p>
        </p:txBody>
      </p:sp>
      <p:sp>
        <p:nvSpPr>
          <p:cNvPr id="132" name="Google Shape;132;p11"/>
          <p:cNvSpPr txBox="1"/>
          <p:nvPr/>
        </p:nvSpPr>
        <p:spPr>
          <a:xfrm flipH="1">
            <a:off x="2978199" y="3473675"/>
            <a:ext cx="73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[0,1,0]</a:t>
            </a:r>
            <a:endParaRPr/>
          </a:p>
        </p:txBody>
      </p:sp>
      <p:sp>
        <p:nvSpPr>
          <p:cNvPr id="133" name="Google Shape;133;p11"/>
          <p:cNvSpPr txBox="1"/>
          <p:nvPr/>
        </p:nvSpPr>
        <p:spPr>
          <a:xfrm flipH="1">
            <a:off x="4295275" y="3473675"/>
            <a:ext cx="73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[0,0,1]</a:t>
            </a:r>
            <a:endParaRPr/>
          </a:p>
        </p:txBody>
      </p:sp>
      <p:sp>
        <p:nvSpPr>
          <p:cNvPr id="134" name="Google Shape;134;p11"/>
          <p:cNvSpPr txBox="1"/>
          <p:nvPr/>
        </p:nvSpPr>
        <p:spPr>
          <a:xfrm>
            <a:off x="1386125" y="4014625"/>
            <a:ext cx="656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출력이 [0.2, 0.1, 0.7] : 삼각형일 확률 20%, 사각형일 확률 10%, 원일 확률 70%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5084425"/>
            <a:ext cx="61150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type="title"/>
          </p:nvPr>
        </p:nvSpPr>
        <p:spPr>
          <a:xfrm>
            <a:off x="417600" y="327600"/>
            <a:ext cx="8915400" cy="4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Multilayer Perceptron Model for Multiclass Classification</a:t>
            </a:r>
            <a:endParaRPr/>
          </a:p>
        </p:txBody>
      </p:sp>
      <p:sp>
        <p:nvSpPr>
          <p:cNvPr id="142" name="Google Shape;142;p12"/>
          <p:cNvSpPr txBox="1"/>
          <p:nvPr>
            <p:ph idx="1" type="body"/>
          </p:nvPr>
        </p:nvSpPr>
        <p:spPr>
          <a:xfrm>
            <a:off x="417600" y="890250"/>
            <a:ext cx="8915400" cy="6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수치를 입력하여 다중클래스 분류를 할 수 있는 딥러닝 모델을 구축하자</a:t>
            </a:r>
            <a:endParaRPr/>
          </a:p>
        </p:txBody>
      </p:sp>
      <p:sp>
        <p:nvSpPr>
          <p:cNvPr id="143" name="Google Shape;143;p12"/>
          <p:cNvSpPr txBox="1"/>
          <p:nvPr/>
        </p:nvSpPr>
        <p:spPr>
          <a:xfrm>
            <a:off x="867050" y="1816450"/>
            <a:ext cx="867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"/>
          <p:cNvSpPr txBox="1"/>
          <p:nvPr/>
        </p:nvSpPr>
        <p:spPr>
          <a:xfrm>
            <a:off x="380492" y="1520788"/>
            <a:ext cx="82809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2. 모델 구성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>
                <a:solidFill>
                  <a:schemeClr val="dk1"/>
                </a:solidFill>
              </a:rPr>
              <a:t>single layer perceptron model 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2-layer perceptron model 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3-layer perceptron model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1st, 2nd layer activation = ‘relu’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output dim = 10, activation = ‘softmax’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931800" y="4932000"/>
            <a:ext cx="7890000" cy="134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&lt;activation function for multiclass model&gt;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softmax : activation function에 입력되어지는 값을 클래스별로 확률 값이 나오도록 출력시키는 activation layer. 이 확률값을 모두 더하면 ‘1’ 이 된다.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multiclass classification model 의 output layer 에서 주로 쓰이며, 확률값이 가장 높은 클래스가 모델이 분류한 클래스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"/>
          <p:cNvSpPr txBox="1"/>
          <p:nvPr/>
        </p:nvSpPr>
        <p:spPr>
          <a:xfrm>
            <a:off x="456692" y="3319264"/>
            <a:ext cx="82809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 startAt="3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 학습 과정 설정 및 학습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04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Model.compile(), model.fit() 으로 모델 학습 진행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0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Optimizer 는 ‘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rmsprop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/>
          </a:p>
          <a:p>
            <a:pPr indent="-285750" lvl="2" marL="12000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 는 ‘</a:t>
            </a:r>
            <a:r>
              <a:rPr b="1" lang="en-US">
                <a:solidFill>
                  <a:schemeClr val="dk1"/>
                </a:solidFill>
              </a:rPr>
              <a:t>categorical_crossentropy’</a:t>
            </a:r>
            <a:endParaRPr b="1">
              <a:solidFill>
                <a:schemeClr val="dk1"/>
              </a:solidFill>
            </a:endParaRPr>
          </a:p>
          <a:p>
            <a:pPr indent="-285750" lvl="2" marL="12000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US">
                <a:solidFill>
                  <a:schemeClr val="dk1"/>
                </a:solidFill>
              </a:rPr>
              <a:t>metrics = ‘accuracy’</a:t>
            </a:r>
            <a:endParaRPr b="1">
              <a:solidFill>
                <a:schemeClr val="dk1"/>
              </a:solidFill>
            </a:endParaRPr>
          </a:p>
          <a:p>
            <a:pPr indent="-285750" lvl="2" marL="12000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Epochs = </a:t>
            </a:r>
            <a:r>
              <a:rPr lang="en-US">
                <a:solidFill>
                  <a:schemeClr val="dk1"/>
                </a:solidFill>
              </a:rPr>
              <a:t>100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 batch_size=64</a:t>
            </a:r>
            <a:endParaRPr/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417600" y="327600"/>
            <a:ext cx="8915400" cy="4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Multilayer Perceptron Model for Time Series Forecasting</a:t>
            </a:r>
            <a:endParaRPr/>
          </a:p>
        </p:txBody>
      </p:sp>
      <p:sp>
        <p:nvSpPr>
          <p:cNvPr id="153" name="Google Shape;153;p13"/>
          <p:cNvSpPr txBox="1"/>
          <p:nvPr>
            <p:ph idx="1" type="body"/>
          </p:nvPr>
        </p:nvSpPr>
        <p:spPr>
          <a:xfrm>
            <a:off x="417600" y="890250"/>
            <a:ext cx="8915400" cy="6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시계열 수치를 입력해서 다음 수치를 예측하는 딥러닝 모델을 구축해 보자.</a:t>
            </a:r>
            <a:endParaRPr/>
          </a:p>
        </p:txBody>
      </p:sp>
      <p:sp>
        <p:nvSpPr>
          <p:cNvPr id="154" name="Google Shape;154;p13"/>
          <p:cNvSpPr txBox="1"/>
          <p:nvPr/>
        </p:nvSpPr>
        <p:spPr>
          <a:xfrm>
            <a:off x="867050" y="1816450"/>
            <a:ext cx="867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 txBox="1"/>
          <p:nvPr/>
        </p:nvSpPr>
        <p:spPr>
          <a:xfrm>
            <a:off x="380492" y="1520788"/>
            <a:ext cx="82809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데이터셋 구성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cosine 데이터 구성. 시간의 흐름에 따라 진폭이 -1.0에서 1.0 사이로 변하는 1600개 실수값 생성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6" name="Google Shape;1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63" y="2300288"/>
            <a:ext cx="578167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3871913"/>
            <a:ext cx="3333409" cy="214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417600" y="327600"/>
            <a:ext cx="89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600"/>
              <a:buFont typeface="Arial"/>
              <a:buNone/>
            </a:pPr>
            <a:r>
              <a:rPr lang="en-US"/>
              <a:t>Multilayer Perceptron Model for Time Series Forecasting</a:t>
            </a:r>
            <a:endParaRPr/>
          </a:p>
        </p:txBody>
      </p:sp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417600" y="890250"/>
            <a:ext cx="89154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시계열 수치를 입력해서 다음 수치를 예측하는 딥러닝 모델을 구축해 보자 </a:t>
            </a:r>
            <a:r>
              <a:rPr lang="en-US"/>
              <a:t> </a:t>
            </a:r>
            <a:endParaRPr/>
          </a:p>
        </p:txBody>
      </p:sp>
      <p:sp>
        <p:nvSpPr>
          <p:cNvPr id="164" name="Google Shape;164;p14"/>
          <p:cNvSpPr txBox="1"/>
          <p:nvPr/>
        </p:nvSpPr>
        <p:spPr>
          <a:xfrm>
            <a:off x="380492" y="1520788"/>
            <a:ext cx="82809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</a:rPr>
              <a:t>데이터 셋 구성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>
                <a:solidFill>
                  <a:schemeClr val="dk1"/>
                </a:solidFill>
              </a:rPr>
              <a:t>생성한 코사인 데이터를 학습을 위해 데이터와 라벨로 구성된 데이터셋으로 만든다. 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look_back : 얼마만큼의 이전 수치를 데이터로 만들것인가 결정. 40으로 설정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create_dataset 함수 사용 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-1.0~1.0 까지의 값을 0 과 1 사이의 값을 가지도록 정규화 한다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: MinMaxScaler 사용 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2892688"/>
            <a:ext cx="5603668" cy="3431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417600" y="327600"/>
            <a:ext cx="8915400" cy="4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Multilayer Perceptron Model for Time Series Forecasting</a:t>
            </a:r>
            <a:endParaRPr/>
          </a:p>
        </p:txBody>
      </p:sp>
      <p:sp>
        <p:nvSpPr>
          <p:cNvPr id="172" name="Google Shape;172;p15"/>
          <p:cNvSpPr txBox="1"/>
          <p:nvPr>
            <p:ph idx="1" type="body"/>
          </p:nvPr>
        </p:nvSpPr>
        <p:spPr>
          <a:xfrm>
            <a:off x="417600" y="890250"/>
            <a:ext cx="8915400" cy="6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시계열 수치를 입력해서 다음 수치를 예측하는 딥러닝 모델을 구축해 보자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"/>
          <p:cNvSpPr txBox="1"/>
          <p:nvPr/>
        </p:nvSpPr>
        <p:spPr>
          <a:xfrm>
            <a:off x="867050" y="1816450"/>
            <a:ext cx="867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"/>
          <p:cNvSpPr txBox="1"/>
          <p:nvPr/>
        </p:nvSpPr>
        <p:spPr>
          <a:xfrm>
            <a:off x="380492" y="1520788"/>
            <a:ext cx="82809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2. 모델 구성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>
                <a:solidFill>
                  <a:schemeClr val="dk1"/>
                </a:solidFill>
              </a:rPr>
              <a:t>4-layer perceptron model 로 구성 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: input_dim= 40 (look_back 수와 동일) 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unit=32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dropout = 0.3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activation=’relu’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456692" y="3319264"/>
            <a:ext cx="82809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 startAt="3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 학습 과정 설정 및 학습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04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Model.compile(), model.fit() 으로 모델 학습 진행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0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Optimizer 는</a:t>
            </a:r>
            <a:r>
              <a:rPr lang="en-US">
                <a:solidFill>
                  <a:schemeClr val="dk1"/>
                </a:solidFill>
              </a:rPr>
              <a:t>’ adagrad’</a:t>
            </a:r>
            <a:endParaRPr/>
          </a:p>
          <a:p>
            <a:pPr indent="-285750" lvl="2" marL="12000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 는 ‘</a:t>
            </a:r>
            <a:r>
              <a:rPr b="1" lang="en-US">
                <a:solidFill>
                  <a:schemeClr val="dk1"/>
                </a:solidFill>
              </a:rPr>
              <a:t>mean_squared_error</a:t>
            </a:r>
            <a:r>
              <a:rPr b="1" lang="en-US">
                <a:solidFill>
                  <a:schemeClr val="dk1"/>
                </a:solidFill>
              </a:rPr>
              <a:t>’</a:t>
            </a:r>
            <a:endParaRPr b="1">
              <a:solidFill>
                <a:schemeClr val="dk1"/>
              </a:solidFill>
            </a:endParaRPr>
          </a:p>
          <a:p>
            <a:pPr indent="-285750" lvl="2" marL="12000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US">
                <a:solidFill>
                  <a:schemeClr val="dk1"/>
                </a:solidFill>
              </a:rPr>
              <a:t>metrics= ‘accuracy’</a:t>
            </a:r>
            <a:endParaRPr b="1">
              <a:solidFill>
                <a:schemeClr val="dk1"/>
              </a:solidFill>
            </a:endParaRPr>
          </a:p>
          <a:p>
            <a:pPr indent="-285750" lvl="2" marL="12000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US">
                <a:solidFill>
                  <a:schemeClr val="dk1"/>
                </a:solidFill>
              </a:rPr>
              <a:t>validation set 활용</a:t>
            </a:r>
            <a:endParaRPr b="1">
              <a:solidFill>
                <a:schemeClr val="dk1"/>
              </a:solidFill>
            </a:endParaRPr>
          </a:p>
          <a:p>
            <a:pPr indent="-285750" lvl="2" marL="12000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Epochs = </a:t>
            </a:r>
            <a:r>
              <a:rPr lang="en-US">
                <a:solidFill>
                  <a:schemeClr val="dk1"/>
                </a:solidFill>
              </a:rPr>
              <a:t>200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batch_size=</a:t>
            </a:r>
            <a:r>
              <a:rPr lang="en-US">
                <a:solidFill>
                  <a:schemeClr val="dk1"/>
                </a:solidFill>
              </a:rPr>
              <a:t>32</a:t>
            </a:r>
            <a:endParaRPr/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600" y="4076414"/>
            <a:ext cx="4329553" cy="184883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5"/>
          <p:cNvSpPr/>
          <p:nvPr/>
        </p:nvSpPr>
        <p:spPr>
          <a:xfrm>
            <a:off x="563575" y="5197950"/>
            <a:ext cx="3619800" cy="100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optimizer, metrics 유무로 예측값의 변화 확인 필요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문서템플릿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