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58" r:id="rId5"/>
    <p:sldId id="277" r:id="rId6"/>
    <p:sldId id="264" r:id="rId7"/>
    <p:sldId id="261" r:id="rId8"/>
    <p:sldId id="272" r:id="rId9"/>
    <p:sldId id="270" r:id="rId10"/>
    <p:sldId id="269" r:id="rId11"/>
    <p:sldId id="275" r:id="rId12"/>
    <p:sldId id="276" r:id="rId13"/>
    <p:sldId id="273" r:id="rId14"/>
    <p:sldId id="274" r:id="rId15"/>
    <p:sldId id="263" r:id="rId16"/>
    <p:sldId id="26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6577" autoAdjust="0"/>
  </p:normalViewPr>
  <p:slideViewPr>
    <p:cSldViewPr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82F00-DFE4-4668-9E41-6FE3D5CB0095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F4DBA-4D9B-496D-B8E4-7841CA85E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5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스터디</a:t>
            </a:r>
            <a:r>
              <a:rPr lang="ko-KR" altLang="en-US" dirty="0"/>
              <a:t> 전문 플랫폼의 부재 </a:t>
            </a:r>
            <a:r>
              <a:rPr lang="en-US" altLang="ko-KR" dirty="0"/>
              <a:t>(</a:t>
            </a:r>
            <a:r>
              <a:rPr lang="ko-KR" altLang="en-US" dirty="0"/>
              <a:t>여러 인터넷카페들이나 학교커뮤니티 게시판에서 일일이 </a:t>
            </a:r>
            <a:r>
              <a:rPr lang="ko-KR" altLang="en-US" dirty="0" err="1"/>
              <a:t>검색해야되는</a:t>
            </a:r>
            <a:r>
              <a:rPr lang="ko-KR" altLang="en-US" dirty="0"/>
              <a:t> 불편함 있음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F4DBA-4D9B-496D-B8E4-7841CA85E4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6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그렇게 구한다고 해도 모르는 사람과 </a:t>
            </a:r>
            <a:r>
              <a:rPr lang="ko-KR" altLang="en-US" dirty="0" err="1"/>
              <a:t>카카오톡으로</a:t>
            </a:r>
            <a:r>
              <a:rPr lang="ko-KR" altLang="en-US" dirty="0"/>
              <a:t> 이루어지는 </a:t>
            </a:r>
            <a:r>
              <a:rPr lang="ko-KR" altLang="en-US" dirty="0" err="1"/>
              <a:t>스터디는</a:t>
            </a:r>
            <a:r>
              <a:rPr lang="ko-KR" altLang="en-US" dirty="0"/>
              <a:t> 언제든지 도중 무단 결석</a:t>
            </a:r>
            <a:r>
              <a:rPr lang="en-US" altLang="ko-KR" dirty="0"/>
              <a:t>/</a:t>
            </a:r>
            <a:r>
              <a:rPr lang="ko-KR" altLang="en-US" dirty="0"/>
              <a:t>이탈하거나 규칙위반의 가능성이 존재 </a:t>
            </a:r>
            <a:r>
              <a:rPr lang="en-US" altLang="ko-KR" dirty="0"/>
              <a:t>(</a:t>
            </a:r>
            <a:r>
              <a:rPr lang="ko-KR" altLang="en-US" dirty="0" err="1"/>
              <a:t>스터디</a:t>
            </a:r>
            <a:r>
              <a:rPr lang="ko-KR" altLang="en-US" dirty="0"/>
              <a:t> 모임 사기 저하</a:t>
            </a:r>
            <a:r>
              <a:rPr lang="en-US" altLang="ko-KR" dirty="0"/>
              <a:t>, </a:t>
            </a:r>
            <a:r>
              <a:rPr lang="ko-KR" altLang="en-US" dirty="0"/>
              <a:t>모임 자체가 와해될 수도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F4DBA-4D9B-496D-B8E4-7841CA85E4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67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000" dirty="0" err="1"/>
              <a:t>핀테크를</a:t>
            </a:r>
            <a:r>
              <a:rPr lang="ko-KR" altLang="en-US" sz="4000" dirty="0"/>
              <a:t> 활용한 </a:t>
            </a:r>
            <a:r>
              <a:rPr lang="en-US" altLang="ko-KR" sz="4000" dirty="0"/>
              <a:t>Gamification </a:t>
            </a:r>
            <a:r>
              <a:rPr lang="ko-KR" altLang="en-US" sz="4000" dirty="0"/>
              <a:t>원리로 </a:t>
            </a:r>
            <a:r>
              <a:rPr lang="ko-KR" altLang="en-US" sz="4000" dirty="0" err="1"/>
              <a:t>스터디</a:t>
            </a:r>
            <a:r>
              <a:rPr lang="ko-KR" altLang="en-US" sz="1200" b="1" dirty="0" err="1"/>
              <a:t>동기</a:t>
            </a:r>
            <a:r>
              <a:rPr lang="ko-KR" altLang="en-US" sz="1200" b="1" dirty="0"/>
              <a:t> 부여</a:t>
            </a:r>
            <a:r>
              <a:rPr lang="en-US" altLang="ko-KR" sz="1200" dirty="0"/>
              <a:t>, </a:t>
            </a:r>
            <a:r>
              <a:rPr lang="ko-KR" altLang="en-US" sz="1200" b="1" dirty="0"/>
              <a:t>지속성</a:t>
            </a:r>
            <a:r>
              <a:rPr lang="ko-KR" altLang="en-US" sz="1200" dirty="0"/>
              <a:t>을 높임으로써 </a:t>
            </a:r>
            <a:r>
              <a:rPr lang="ko-KR" altLang="en-US" sz="1200" b="1" dirty="0"/>
              <a:t>효율적이고 체계적인 </a:t>
            </a:r>
            <a:r>
              <a:rPr lang="ko-KR" altLang="en-US" sz="1200" b="1" dirty="0" err="1"/>
              <a:t>스터디</a:t>
            </a:r>
            <a:r>
              <a:rPr lang="ko-KR" altLang="en-US" sz="1200" b="1" dirty="0"/>
              <a:t> 운영</a:t>
            </a:r>
            <a:endParaRPr lang="en-US" altLang="ko-KR" sz="1200" b="1" dirty="0"/>
          </a:p>
          <a:p>
            <a:pPr marL="0" indent="0">
              <a:buNone/>
            </a:pPr>
            <a:endParaRPr lang="en-US" altLang="ko-KR" sz="44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F4DBA-4D9B-496D-B8E4-7841CA85E4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95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9E97-F920-4A50-AE0B-2ECD16D9D1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B905-00C6-4ED7-8101-067610268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9E97-F920-4A50-AE0B-2ECD16D9D1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B905-00C6-4ED7-8101-067610268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30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9E97-F920-4A50-AE0B-2ECD16D9D1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B905-00C6-4ED7-8101-067610268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9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9E97-F920-4A50-AE0B-2ECD16D9D1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B905-00C6-4ED7-8101-067610268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4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9E97-F920-4A50-AE0B-2ECD16D9D1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B905-00C6-4ED7-8101-067610268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3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9E97-F920-4A50-AE0B-2ECD16D9D1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B905-00C6-4ED7-8101-067610268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30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9E97-F920-4A50-AE0B-2ECD16D9D1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B905-00C6-4ED7-8101-067610268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0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9E97-F920-4A50-AE0B-2ECD16D9D1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B905-00C6-4ED7-8101-067610268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1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9E97-F920-4A50-AE0B-2ECD16D9D1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B905-00C6-4ED7-8101-067610268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55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9E97-F920-4A50-AE0B-2ECD16D9D1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B905-00C6-4ED7-8101-067610268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2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9E97-F920-4A50-AE0B-2ECD16D9D1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B905-00C6-4ED7-8101-067610268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30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C9E97-F920-4A50-AE0B-2ECD16D9D1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B905-00C6-4ED7-8101-067610268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7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computer-bildschirm-apple-gl%C3%BCcklich-304585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스시</a:t>
            </a:r>
            <a:r>
              <a:rPr lang="ko-KR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4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ko-KR" sz="4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</a:t>
            </a:r>
            <a:r>
              <a:rPr lang="en-US" altLang="ko-KR" sz="6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en-US" altLang="ko-KR" sz="4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stem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1483" y="5085184"/>
            <a:ext cx="6400800" cy="1201688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ko-KR" altLang="en-US" sz="2000" dirty="0" err="1">
                <a:solidFill>
                  <a:schemeClr val="tx1"/>
                </a:solidFill>
              </a:rPr>
              <a:t>팀명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완성해 주용</a:t>
            </a:r>
            <a:r>
              <a:rPr lang="en-US" altLang="ko-KR" sz="2000" dirty="0">
                <a:solidFill>
                  <a:schemeClr val="tx1"/>
                </a:solidFill>
              </a:rPr>
              <a:t>!</a:t>
            </a: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팀원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김주용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문지인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박희진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</a:rPr>
              <a:t>손헌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신창용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41601" y="5212135"/>
            <a:ext cx="0" cy="1177200"/>
          </a:xfrm>
          <a:prstGeom prst="line">
            <a:avLst/>
          </a:prstGeom>
          <a:ln w="349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60"/>
          <p:cNvCxnSpPr/>
          <p:nvPr/>
        </p:nvCxnSpPr>
        <p:spPr>
          <a:xfrm>
            <a:off x="971600" y="1772816"/>
            <a:ext cx="7391369" cy="0"/>
          </a:xfrm>
          <a:prstGeom prst="line">
            <a:avLst/>
          </a:prstGeom>
          <a:ln w="57150" cmpd="sng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60"/>
          <p:cNvCxnSpPr/>
          <p:nvPr/>
        </p:nvCxnSpPr>
        <p:spPr>
          <a:xfrm>
            <a:off x="988044" y="3501008"/>
            <a:ext cx="7358481" cy="0"/>
          </a:xfrm>
          <a:prstGeom prst="line">
            <a:avLst/>
          </a:prstGeom>
          <a:ln w="57150" cmpd="sng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605" y="841428"/>
            <a:ext cx="1938795" cy="13723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9E59107-CA73-4FF5-B9F8-A56A9EBDACFC}"/>
              </a:ext>
            </a:extLst>
          </p:cNvPr>
          <p:cNvSpPr/>
          <p:nvPr/>
        </p:nvSpPr>
        <p:spPr>
          <a:xfrm>
            <a:off x="988044" y="1269921"/>
            <a:ext cx="4814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핀테크를</a:t>
            </a: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활용한 전문 스터디 플랫폼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2579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/>
              <a:t>2.3 </a:t>
            </a:r>
            <a:r>
              <a:rPr lang="ko-KR" altLang="en-US" sz="4000" dirty="0"/>
              <a:t>서비스 구현</a:t>
            </a:r>
            <a:r>
              <a:rPr lang="en-US" altLang="ko-KR" sz="4000" dirty="0"/>
              <a:t>		</a:t>
            </a:r>
            <a:r>
              <a:rPr lang="en-US" altLang="ko-KR" sz="3200" dirty="0"/>
              <a:t>– </a:t>
            </a:r>
            <a:r>
              <a:rPr lang="ko-KR" altLang="en-US" sz="2800" dirty="0"/>
              <a:t>등록</a:t>
            </a:r>
            <a:endParaRPr lang="ko-KR" altLang="en-US" sz="32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20" y="1916832"/>
            <a:ext cx="6919560" cy="2812024"/>
          </a:xfrm>
          <a:effectLst>
            <a:softEdge rad="31750"/>
          </a:effectLst>
        </p:spPr>
      </p:pic>
      <p:sp>
        <p:nvSpPr>
          <p:cNvPr id="4" name="TextBox 3"/>
          <p:cNvSpPr txBox="1"/>
          <p:nvPr/>
        </p:nvSpPr>
        <p:spPr>
          <a:xfrm>
            <a:off x="395536" y="19984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어플리케이션 소개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2216" y="1151033"/>
            <a:ext cx="8460000" cy="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86E58B-1D01-4203-8A34-2030FDFCDFF2}"/>
              </a:ext>
            </a:extLst>
          </p:cNvPr>
          <p:cNvSpPr/>
          <p:nvPr/>
        </p:nvSpPr>
        <p:spPr>
          <a:xfrm>
            <a:off x="4464000" y="3815976"/>
            <a:ext cx="648000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F9218B9-046F-4140-9A8A-35D825BC9ACC}"/>
              </a:ext>
            </a:extLst>
          </p:cNvPr>
          <p:cNvCxnSpPr>
            <a:cxnSpLocks/>
          </p:cNvCxnSpPr>
          <p:nvPr/>
        </p:nvCxnSpPr>
        <p:spPr>
          <a:xfrm>
            <a:off x="5112000" y="4104008"/>
            <a:ext cx="540120" cy="4771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E76C0B7-C76A-4838-A655-F527662DE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801" b="34356"/>
          <a:stretch/>
        </p:blipFill>
        <p:spPr>
          <a:xfrm>
            <a:off x="5580112" y="4498354"/>
            <a:ext cx="2376264" cy="1985178"/>
          </a:xfrm>
          <a:prstGeom prst="round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15FB83-4AD8-4756-8723-9FC03D300087}"/>
              </a:ext>
            </a:extLst>
          </p:cNvPr>
          <p:cNvSpPr/>
          <p:nvPr/>
        </p:nvSpPr>
        <p:spPr>
          <a:xfrm>
            <a:off x="5580112" y="3998760"/>
            <a:ext cx="21707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err="1"/>
              <a:t>클릭시</a:t>
            </a:r>
            <a:r>
              <a:rPr lang="ko-KR" altLang="en-US" sz="1500" b="1" dirty="0"/>
              <a:t> 금융</a:t>
            </a:r>
            <a:r>
              <a:rPr lang="en-US" altLang="ko-KR" sz="1500" b="1" dirty="0"/>
              <a:t>API</a:t>
            </a:r>
            <a:r>
              <a:rPr lang="ko-KR" altLang="en-US" sz="1500" b="1" dirty="0"/>
              <a:t>와 연동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49367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/>
              <a:t>2.3 </a:t>
            </a:r>
            <a:r>
              <a:rPr lang="ko-KR" altLang="en-US" sz="4000" dirty="0"/>
              <a:t>서비스 구현</a:t>
            </a:r>
            <a:r>
              <a:rPr lang="en-US" altLang="ko-KR" sz="2800" dirty="0"/>
              <a:t>		- </a:t>
            </a:r>
            <a:r>
              <a:rPr lang="ko-KR" altLang="en-US" sz="2800" dirty="0" err="1"/>
              <a:t>스터디</a:t>
            </a:r>
            <a:r>
              <a:rPr lang="ko-KR" altLang="en-US" sz="2800" dirty="0"/>
              <a:t> 게시판</a:t>
            </a:r>
            <a:r>
              <a:rPr lang="en-US" altLang="ko-KR" sz="2800" dirty="0"/>
              <a:t> 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9984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어플리케이션 소개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2216" y="1151033"/>
            <a:ext cx="8460000" cy="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68" y="1628800"/>
            <a:ext cx="5880865" cy="494171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6840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/>
              <a:t>2.3 </a:t>
            </a:r>
            <a:r>
              <a:rPr lang="ko-KR" altLang="en-US" sz="4000" dirty="0"/>
              <a:t>서비스 구현</a:t>
            </a:r>
            <a:r>
              <a:rPr lang="en-US" altLang="ko-KR" sz="2800" dirty="0"/>
              <a:t>		- </a:t>
            </a:r>
            <a:r>
              <a:rPr lang="ko-KR" altLang="en-US" sz="2800" dirty="0" err="1"/>
              <a:t>스터디</a:t>
            </a:r>
            <a:r>
              <a:rPr lang="ko-KR" altLang="en-US" sz="2800" dirty="0"/>
              <a:t> 게시판</a:t>
            </a:r>
            <a:r>
              <a:rPr lang="en-US" altLang="ko-KR" sz="2800" dirty="0"/>
              <a:t> 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9984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어플리케이션 소개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2216" y="1151033"/>
            <a:ext cx="8460000" cy="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68" y="1628800"/>
            <a:ext cx="5880865" cy="49417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68" y="1628800"/>
            <a:ext cx="5903512" cy="494171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모서리가 둥근 직사각형 6"/>
          <p:cNvSpPr/>
          <p:nvPr/>
        </p:nvSpPr>
        <p:spPr>
          <a:xfrm>
            <a:off x="2915816" y="5445224"/>
            <a:ext cx="3384376" cy="1080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90" y="3602493"/>
            <a:ext cx="5666667" cy="126666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8505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D070CADC-C3BC-4891-A3F7-1790DC082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76" y="1628800"/>
            <a:ext cx="5676736" cy="49348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/>
              <a:t>2.3 </a:t>
            </a:r>
            <a:r>
              <a:rPr lang="ko-KR" altLang="en-US" sz="4000" dirty="0"/>
              <a:t>서비스 구현</a:t>
            </a:r>
            <a:r>
              <a:rPr lang="en-US" altLang="ko-KR" sz="4000" dirty="0"/>
              <a:t> 	</a:t>
            </a:r>
            <a:r>
              <a:rPr lang="en-US" altLang="ko-KR" sz="3200" dirty="0"/>
              <a:t>– </a:t>
            </a:r>
            <a:r>
              <a:rPr lang="ko-KR" altLang="en-US" sz="2800" dirty="0" err="1"/>
              <a:t>마이페이지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9984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어플리케이션 소개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2216" y="1151033"/>
            <a:ext cx="8460000" cy="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D06BE323-4467-4C24-82F6-5D7698F92C8C}"/>
              </a:ext>
            </a:extLst>
          </p:cNvPr>
          <p:cNvSpPr/>
          <p:nvPr/>
        </p:nvSpPr>
        <p:spPr>
          <a:xfrm>
            <a:off x="4680000" y="1990073"/>
            <a:ext cx="936104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모서리가 둥근 직사각형 9">
            <a:extLst>
              <a:ext uri="{FF2B5EF4-FFF2-40B4-BE49-F238E27FC236}">
                <a16:creationId xmlns:a16="http://schemas.microsoft.com/office/drawing/2014/main" id="{0FFA0900-27F3-4929-88EB-93F3EF929F79}"/>
              </a:ext>
            </a:extLst>
          </p:cNvPr>
          <p:cNvSpPr/>
          <p:nvPr/>
        </p:nvSpPr>
        <p:spPr>
          <a:xfrm>
            <a:off x="3131840" y="3600000"/>
            <a:ext cx="3240360" cy="17281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B3B8E7-403D-4FF1-9BCF-6C8EDA6B0864}"/>
              </a:ext>
            </a:extLst>
          </p:cNvPr>
          <p:cNvSpPr/>
          <p:nvPr/>
        </p:nvSpPr>
        <p:spPr>
          <a:xfrm>
            <a:off x="3275856" y="5422795"/>
            <a:ext cx="319670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/>
              <a:t>목표달성 후</a:t>
            </a:r>
            <a:r>
              <a:rPr lang="en-US" altLang="ko-KR" sz="1500" b="1" dirty="0"/>
              <a:t>, </a:t>
            </a:r>
            <a:r>
              <a:rPr lang="ko-KR" altLang="en-US" sz="1500" b="1" dirty="0" err="1"/>
              <a:t>클릭시</a:t>
            </a:r>
            <a:r>
              <a:rPr lang="ko-KR" altLang="en-US" sz="1500" b="1" dirty="0"/>
              <a:t> 마일리지 적립</a:t>
            </a:r>
            <a:endParaRPr lang="ko-KR" altLang="en-US" sz="1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56BB39-ECF7-41CC-ACB4-35FC0D010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294" y="3600000"/>
            <a:ext cx="808036" cy="641676"/>
          </a:xfrm>
          <a:prstGeom prst="round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AF6EFBE-125E-4A69-9983-74BFDC5798E1}"/>
              </a:ext>
            </a:extLst>
          </p:cNvPr>
          <p:cNvCxnSpPr/>
          <p:nvPr/>
        </p:nvCxnSpPr>
        <p:spPr>
          <a:xfrm flipV="1">
            <a:off x="6472238" y="3933056"/>
            <a:ext cx="404018" cy="72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76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85CDB2A-50F8-4905-94DD-BF3E5F3EF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673" y="1610204"/>
            <a:ext cx="5503827" cy="47471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/>
              <a:t>2.3 </a:t>
            </a:r>
            <a:r>
              <a:rPr lang="ko-KR" altLang="en-US" sz="4000" dirty="0"/>
              <a:t>서비스 구현</a:t>
            </a:r>
            <a:r>
              <a:rPr lang="en-US" altLang="ko-KR" sz="2800" dirty="0"/>
              <a:t>		- </a:t>
            </a:r>
            <a:r>
              <a:rPr lang="ko-KR" altLang="en-US" sz="2800" dirty="0" err="1"/>
              <a:t>제휴샵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9984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어플리케이션 소개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2216" y="1151033"/>
            <a:ext cx="8460000" cy="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508104" y="1916832"/>
            <a:ext cx="86409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F83627-CAA1-4042-8C44-B4DB06DC8EB5}"/>
              </a:ext>
            </a:extLst>
          </p:cNvPr>
          <p:cNvSpPr/>
          <p:nvPr/>
        </p:nvSpPr>
        <p:spPr>
          <a:xfrm>
            <a:off x="2987824" y="6421779"/>
            <a:ext cx="338906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/>
              <a:t>학습관련 도서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온라인수강권 등 구매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0976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/>
              <a:t>3. DEMO </a:t>
            </a:r>
            <a:r>
              <a:rPr lang="ko-KR" altLang="en-US" sz="4000" dirty="0"/>
              <a:t>실행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E41EA73-94C0-41D6-819B-C7678DE36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01610" y="1600200"/>
            <a:ext cx="4740779" cy="4525963"/>
          </a:xfrm>
        </p:spPr>
      </p:pic>
      <p:sp>
        <p:nvSpPr>
          <p:cNvPr id="5" name="직사각형 4"/>
          <p:cNvSpPr/>
          <p:nvPr/>
        </p:nvSpPr>
        <p:spPr>
          <a:xfrm>
            <a:off x="342216" y="1151033"/>
            <a:ext cx="8460000" cy="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05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/>
              <a:t>4. Q&amp;A</a:t>
            </a:r>
            <a:endParaRPr lang="ko-KR" altLang="en-US" sz="4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03538"/>
            <a:ext cx="3386334" cy="3121935"/>
          </a:xfrm>
        </p:spPr>
      </p:pic>
      <p:sp>
        <p:nvSpPr>
          <p:cNvPr id="5" name="직사각형 4"/>
          <p:cNvSpPr/>
          <p:nvPr/>
        </p:nvSpPr>
        <p:spPr>
          <a:xfrm>
            <a:off x="342216" y="1151033"/>
            <a:ext cx="8460000" cy="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0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01616" y="1207293"/>
            <a:ext cx="4114800" cy="4525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endParaRPr lang="en-US" altLang="ko-KR" sz="2800" b="1" dirty="0">
              <a:latin typeface="+mj-lt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800" b="1" dirty="0">
                <a:latin typeface="+mj-lt"/>
              </a:rPr>
              <a:t> </a:t>
            </a:r>
            <a:r>
              <a:rPr lang="ko-KR" altLang="en-US" sz="2800" b="1" dirty="0">
                <a:latin typeface="+mj-lt"/>
              </a:rPr>
              <a:t>개요</a:t>
            </a:r>
            <a:endParaRPr lang="en-US" altLang="ko-KR" sz="2800" b="1" dirty="0">
              <a:latin typeface="+mj-lt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800" b="1" dirty="0">
                <a:latin typeface="+mj-lt"/>
              </a:rPr>
              <a:t> </a:t>
            </a:r>
            <a:r>
              <a:rPr lang="ko-KR" altLang="en-US" sz="2800" b="1" dirty="0">
                <a:latin typeface="+mj-lt"/>
              </a:rPr>
              <a:t>애플리케이션 소개</a:t>
            </a:r>
            <a:endParaRPr lang="en-US" altLang="ko-KR" sz="2800" b="1" dirty="0">
              <a:latin typeface="+mj-lt"/>
            </a:endParaRPr>
          </a:p>
          <a:p>
            <a:pPr marL="457200" lvl="1" indent="0">
              <a:buNone/>
            </a:pPr>
            <a:r>
              <a:rPr lang="en-US" altLang="ko-KR" sz="2400" b="1" dirty="0">
                <a:latin typeface="+mj-lt"/>
              </a:rPr>
              <a:t>2.1 </a:t>
            </a:r>
            <a:r>
              <a:rPr lang="ko-KR" altLang="en-US" sz="2400" b="1" dirty="0">
                <a:latin typeface="+mj-lt"/>
              </a:rPr>
              <a:t>정의</a:t>
            </a:r>
            <a:endParaRPr lang="en-US" altLang="ko-KR" sz="2400" b="1" dirty="0">
              <a:latin typeface="+mj-lt"/>
            </a:endParaRPr>
          </a:p>
          <a:p>
            <a:pPr marL="457200" lvl="1" indent="0">
              <a:buNone/>
            </a:pPr>
            <a:r>
              <a:rPr lang="en-US" altLang="ko-KR" sz="2400" b="1" dirty="0">
                <a:latin typeface="+mj-lt"/>
              </a:rPr>
              <a:t>2.2 </a:t>
            </a:r>
            <a:r>
              <a:rPr lang="ko-KR" altLang="en-US" sz="2400" b="1" dirty="0">
                <a:latin typeface="+mj-lt"/>
              </a:rPr>
              <a:t>개발환경</a:t>
            </a:r>
            <a:endParaRPr lang="en-US" altLang="ko-KR" sz="2400" b="1" dirty="0">
              <a:latin typeface="+mj-lt"/>
            </a:endParaRPr>
          </a:p>
          <a:p>
            <a:pPr marL="457200" lvl="1" indent="0">
              <a:buNone/>
            </a:pPr>
            <a:r>
              <a:rPr lang="en-US" altLang="ko-KR" sz="2400" b="1" dirty="0">
                <a:latin typeface="+mj-lt"/>
              </a:rPr>
              <a:t>2.3 </a:t>
            </a:r>
            <a:r>
              <a:rPr lang="ko-KR" altLang="en-US" sz="2400" b="1" dirty="0">
                <a:latin typeface="+mj-lt"/>
              </a:rPr>
              <a:t>서비스 구현</a:t>
            </a:r>
            <a:endParaRPr lang="en-US" altLang="ko-KR" sz="2400" b="1" dirty="0">
              <a:latin typeface="+mj-lt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800" b="1" dirty="0">
                <a:latin typeface="+mj-lt"/>
              </a:rPr>
              <a:t> Demo</a:t>
            </a:r>
            <a:r>
              <a:rPr lang="ko-KR" altLang="en-US" sz="2800" b="1" dirty="0">
                <a:latin typeface="+mj-lt"/>
              </a:rPr>
              <a:t> 실행</a:t>
            </a:r>
            <a:endParaRPr lang="en-US" altLang="ko-KR" sz="2800" b="1" dirty="0">
              <a:latin typeface="+mj-lt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800" b="1" dirty="0">
                <a:latin typeface="+mj-lt"/>
              </a:rPr>
              <a:t> Q &amp; A</a:t>
            </a:r>
          </a:p>
          <a:p>
            <a:endParaRPr lang="ko-KR" altLang="en-US" sz="2800" b="1" dirty="0">
              <a:latin typeface="+mj-lt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23928" y="803980"/>
            <a:ext cx="0" cy="525004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683568" y="2132856"/>
            <a:ext cx="2647778" cy="2647778"/>
            <a:chOff x="240622" y="171225"/>
            <a:chExt cx="2991300" cy="2991300"/>
          </a:xfrm>
        </p:grpSpPr>
        <p:sp>
          <p:nvSpPr>
            <p:cNvPr id="7" name="타원 6"/>
            <p:cNvSpPr/>
            <p:nvPr/>
          </p:nvSpPr>
          <p:spPr>
            <a:xfrm>
              <a:off x="240622" y="171225"/>
              <a:ext cx="2991300" cy="2991300"/>
            </a:xfrm>
            <a:prstGeom prst="ellipse">
              <a:avLst/>
            </a:prstGeom>
            <a:noFill/>
            <a:ln w="114300" cmpd="thickThin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0622" y="1274460"/>
              <a:ext cx="2978701" cy="784830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4400" spc="-1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CONTENTS</a:t>
              </a:r>
              <a:endParaRPr lang="ko-KR" altLang="en-US" sz="4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02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/>
              <a:t>1.1 </a:t>
            </a:r>
            <a:r>
              <a:rPr lang="ko-KR" altLang="en-US" sz="4000" dirty="0"/>
              <a:t>현황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대학생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취준생</a:t>
            </a:r>
            <a:r>
              <a:rPr lang="en-US" altLang="ko-KR" sz="2000" dirty="0"/>
              <a:t>, </a:t>
            </a:r>
            <a:r>
              <a:rPr lang="ko-KR" altLang="en-US" sz="2000" dirty="0"/>
              <a:t>수험생들 사이에서 퍼지고 있는 </a:t>
            </a:r>
            <a:r>
              <a:rPr lang="en-US" altLang="ko-KR" sz="2000" dirty="0"/>
              <a:t>'</a:t>
            </a:r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스터디</a:t>
            </a:r>
            <a:r>
              <a:rPr lang="en-US" altLang="ko-KR" sz="2000" dirty="0"/>
              <a:t>' </a:t>
            </a:r>
            <a:r>
              <a:rPr lang="ko-KR" altLang="en-US" sz="2000" dirty="0"/>
              <a:t>문화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r>
              <a:rPr lang="ko-KR" altLang="en-US" sz="1800" dirty="0"/>
              <a:t>기상 시간을 점검하는 </a:t>
            </a:r>
            <a:r>
              <a:rPr lang="en-US" altLang="ko-KR" sz="1800" dirty="0"/>
              <a:t>‘</a:t>
            </a:r>
            <a:r>
              <a:rPr lang="ko-KR" altLang="en-US" sz="1800" dirty="0"/>
              <a:t>기상</a:t>
            </a:r>
            <a:r>
              <a:rPr lang="en-US" altLang="ko-KR" sz="1800" dirty="0"/>
              <a:t>·</a:t>
            </a:r>
            <a:r>
              <a:rPr lang="ko-KR" altLang="en-US" sz="1800" dirty="0" err="1"/>
              <a:t>출첵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스터디</a:t>
            </a:r>
            <a:r>
              <a:rPr lang="en-US" altLang="ko-KR" sz="1800" dirty="0"/>
              <a:t>’</a:t>
            </a:r>
          </a:p>
          <a:p>
            <a:r>
              <a:rPr lang="ko-KR" altLang="en-US" sz="1800" dirty="0"/>
              <a:t>학습 진도를 점검하는 </a:t>
            </a:r>
            <a:r>
              <a:rPr lang="en-US" altLang="ko-KR" sz="1800" dirty="0"/>
              <a:t>‘</a:t>
            </a:r>
            <a:r>
              <a:rPr lang="ko-KR" altLang="en-US" sz="1800" dirty="0"/>
              <a:t>인증 </a:t>
            </a:r>
            <a:r>
              <a:rPr lang="ko-KR" altLang="en-US" sz="1800" dirty="0" err="1"/>
              <a:t>스터디</a:t>
            </a:r>
            <a:r>
              <a:rPr lang="en-US" altLang="ko-KR" sz="1800" dirty="0"/>
              <a:t>’</a:t>
            </a:r>
          </a:p>
          <a:p>
            <a:r>
              <a:rPr lang="ko-KR" altLang="en-US" sz="1800" dirty="0" err="1"/>
              <a:t>취준생을</a:t>
            </a:r>
            <a:r>
              <a:rPr lang="ko-KR" altLang="en-US" sz="1800" dirty="0"/>
              <a:t> 위한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인적성</a:t>
            </a:r>
            <a:r>
              <a:rPr lang="en-US" altLang="ko-KR" sz="1800" dirty="0"/>
              <a:t>·</a:t>
            </a:r>
            <a:r>
              <a:rPr lang="ko-KR" altLang="en-US" sz="1800" dirty="0"/>
              <a:t>면접 </a:t>
            </a:r>
            <a:r>
              <a:rPr lang="ko-KR" altLang="en-US" sz="1800" dirty="0" err="1"/>
              <a:t>스터디</a:t>
            </a:r>
            <a:r>
              <a:rPr lang="en-US" altLang="ko-KR" sz="1800" dirty="0"/>
              <a:t>’</a:t>
            </a:r>
          </a:p>
          <a:p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9984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2216" y="1151033"/>
            <a:ext cx="8460000" cy="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69" y="-27384"/>
            <a:ext cx="2251643" cy="143376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789040"/>
            <a:ext cx="4720298" cy="27730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261" y="3645025"/>
            <a:ext cx="5426533" cy="2893616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10" name="직선 연결선 9"/>
          <p:cNvCxnSpPr/>
          <p:nvPr/>
        </p:nvCxnSpPr>
        <p:spPr>
          <a:xfrm>
            <a:off x="4716016" y="4077072"/>
            <a:ext cx="576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004048" y="5805264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179730" y="6237312"/>
            <a:ext cx="7523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7504" y="4437112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7504" y="6021288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41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/>
              <a:t>1.2 </a:t>
            </a:r>
            <a:r>
              <a:rPr lang="ko-KR" altLang="en-US" sz="4000" dirty="0"/>
              <a:t>문제 정의 </a:t>
            </a:r>
            <a:r>
              <a:rPr lang="ko-KR" altLang="en-US" sz="3600" dirty="0"/>
              <a:t>①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549241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스터디</a:t>
            </a:r>
            <a:r>
              <a:rPr lang="ko-KR" altLang="en-US" sz="2000" b="1" dirty="0"/>
              <a:t> 전문 플랫폼의 부재</a:t>
            </a:r>
            <a:r>
              <a:rPr lang="en-US" altLang="ko-KR" sz="2000" b="1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19984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개요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216" y="1151033"/>
            <a:ext cx="8460000" cy="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18" y="2204863"/>
            <a:ext cx="5364088" cy="162312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016425"/>
            <a:ext cx="5724128" cy="164650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487532"/>
            <a:ext cx="6065912" cy="1965977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17" name="직선 연결선 16"/>
          <p:cNvCxnSpPr/>
          <p:nvPr/>
        </p:nvCxnSpPr>
        <p:spPr>
          <a:xfrm>
            <a:off x="1439652" y="3573016"/>
            <a:ext cx="6840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015716" y="5733256"/>
            <a:ext cx="12601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499992" y="4502185"/>
            <a:ext cx="6840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4008" y="1549241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인터넷 카페</a:t>
            </a:r>
            <a:r>
              <a:rPr lang="en-US" altLang="ko-KR" sz="1600" dirty="0"/>
              <a:t> · </a:t>
            </a:r>
            <a:r>
              <a:rPr lang="ko-KR" altLang="en-US" sz="1600" dirty="0"/>
              <a:t>학교 게시판</a:t>
            </a:r>
            <a:r>
              <a:rPr lang="en-US" altLang="ko-KR" sz="1600" dirty="0"/>
              <a:t> · </a:t>
            </a:r>
            <a:r>
              <a:rPr lang="ko-KR" altLang="en-US" sz="1600" dirty="0"/>
              <a:t>커뮤니티를 </a:t>
            </a:r>
            <a:endParaRPr lang="en-US" altLang="ko-KR" sz="1600" dirty="0"/>
          </a:p>
          <a:p>
            <a:r>
              <a:rPr lang="ko-KR" altLang="en-US" sz="1600" dirty="0"/>
              <a:t>통한 </a:t>
            </a:r>
            <a:r>
              <a:rPr lang="ko-KR" altLang="en-US" sz="1600" dirty="0" err="1"/>
              <a:t>스터디</a:t>
            </a:r>
            <a:r>
              <a:rPr lang="ko-KR" altLang="en-US" sz="1600" dirty="0"/>
              <a:t> 모집의 번거로움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7897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/>
              <a:t>1.2 </a:t>
            </a:r>
            <a:r>
              <a:rPr lang="ko-KR" altLang="en-US" sz="4000" dirty="0"/>
              <a:t>문제 정의 </a:t>
            </a:r>
            <a:r>
              <a:rPr lang="ko-KR" altLang="en-US" sz="3600" dirty="0"/>
              <a:t>②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549241"/>
            <a:ext cx="41764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돈 잃고 시간 낭비</a:t>
            </a:r>
            <a:r>
              <a:rPr lang="en-US" altLang="ko-KR" sz="2000" b="1" dirty="0"/>
              <a:t>…</a:t>
            </a:r>
          </a:p>
          <a:p>
            <a:endParaRPr lang="en-US" altLang="ko-KR" sz="2000" b="1" dirty="0"/>
          </a:p>
          <a:p>
            <a:r>
              <a:rPr lang="ko-KR" altLang="en-US" sz="1600" dirty="0" err="1"/>
              <a:t>스터디</a:t>
            </a:r>
            <a:r>
              <a:rPr lang="ko-KR" altLang="en-US" sz="1600" dirty="0"/>
              <a:t> 무단 결석</a:t>
            </a:r>
            <a:r>
              <a:rPr lang="en-US" altLang="ko-KR" sz="1600" dirty="0"/>
              <a:t> · </a:t>
            </a:r>
            <a:r>
              <a:rPr lang="ko-KR" altLang="en-US" sz="1600" dirty="0"/>
              <a:t>이탈</a:t>
            </a:r>
            <a:endParaRPr lang="en-US" altLang="ko-KR" sz="1600" dirty="0"/>
          </a:p>
          <a:p>
            <a:r>
              <a:rPr lang="ko-KR" altLang="en-US" sz="1600" dirty="0" err="1"/>
              <a:t>스터디</a:t>
            </a:r>
            <a:r>
              <a:rPr lang="ko-KR" altLang="en-US" sz="1600" dirty="0"/>
              <a:t> 상술</a:t>
            </a:r>
            <a:r>
              <a:rPr lang="en-US" altLang="ko-KR" sz="1600" dirty="0"/>
              <a:t> · </a:t>
            </a:r>
            <a:r>
              <a:rPr lang="ko-KR" altLang="en-US" sz="1600" dirty="0"/>
              <a:t>사기</a:t>
            </a:r>
            <a:r>
              <a:rPr lang="en-US" altLang="ko-KR" sz="1600" dirty="0"/>
              <a:t> · </a:t>
            </a:r>
            <a:r>
              <a:rPr lang="ko-KR" altLang="en-US" sz="1600" dirty="0" err="1"/>
              <a:t>먹튀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221088"/>
            <a:ext cx="4483579" cy="17267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818" y="4365104"/>
            <a:ext cx="4446686" cy="19704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5536" y="19984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개요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216" y="1151033"/>
            <a:ext cx="8460000" cy="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036" y="764704"/>
            <a:ext cx="4275452" cy="329778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52936"/>
            <a:ext cx="4483857" cy="1042023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891523" y="3789040"/>
            <a:ext cx="2096301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292080" y="4869160"/>
            <a:ext cx="3384376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689036" y="5085184"/>
            <a:ext cx="1251116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444208" y="6093296"/>
            <a:ext cx="2016224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07504" y="5661248"/>
            <a:ext cx="4248472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3470" y="5947614"/>
            <a:ext cx="1804234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2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/>
              <a:t>1.3 </a:t>
            </a:r>
            <a:r>
              <a:rPr lang="ko-KR" altLang="en-US" sz="4000" dirty="0"/>
              <a:t>시사점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26468" y="1700808"/>
            <a:ext cx="6491064" cy="10801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/>
              <a:t>목표 달성을 위해 확실한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동기 부여 </a:t>
            </a:r>
            <a:r>
              <a:rPr lang="ko-KR" altLang="en-US" sz="2400" dirty="0"/>
              <a:t>필요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효율적이고 체계적인 </a:t>
            </a:r>
            <a:r>
              <a:rPr lang="ko-KR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스터디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운영 </a:t>
            </a:r>
            <a:r>
              <a:rPr lang="ko-KR" altLang="en-US" sz="2400" dirty="0"/>
              <a:t>필요</a:t>
            </a:r>
            <a:endParaRPr lang="en-US" altLang="ko-KR" sz="2400" dirty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9984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개요</a:t>
            </a:r>
          </a:p>
        </p:txBody>
      </p:sp>
      <p:sp>
        <p:nvSpPr>
          <p:cNvPr id="5" name="줄무늬가 있는 오른쪽 화살표 4"/>
          <p:cNvSpPr/>
          <p:nvPr/>
        </p:nvSpPr>
        <p:spPr>
          <a:xfrm rot="5400000">
            <a:off x="4065226" y="3074396"/>
            <a:ext cx="1013548" cy="714645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557477"/>
            <a:ext cx="2843808" cy="131445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직사각형 9"/>
          <p:cNvSpPr/>
          <p:nvPr/>
        </p:nvSpPr>
        <p:spPr>
          <a:xfrm>
            <a:off x="342216" y="1151033"/>
            <a:ext cx="8460000" cy="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6955" y="4365104"/>
            <a:ext cx="7270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핀테크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활용한 </a:t>
            </a:r>
            <a:r>
              <a:rPr lang="ko-KR" altLang="en-US" sz="2400" dirty="0" err="1"/>
              <a:t>스터디</a:t>
            </a:r>
            <a:r>
              <a:rPr lang="ko-KR" altLang="en-US" sz="2400" dirty="0"/>
              <a:t> 전문 애플리케이션을 통해 </a:t>
            </a:r>
            <a:endParaRPr lang="en-US" altLang="ko-KR" sz="2400" dirty="0"/>
          </a:p>
          <a:p>
            <a:pPr algn="ctr"/>
            <a:r>
              <a:rPr lang="ko-KR" altLang="en-US" sz="2400" dirty="0"/>
              <a:t>어느 정도 자금으로 묶인 안전성</a:t>
            </a:r>
            <a:r>
              <a:rPr lang="en-US" altLang="ko-KR" sz="2400" dirty="0"/>
              <a:t>·</a:t>
            </a:r>
            <a:r>
              <a:rPr lang="ko-KR" altLang="en-US" sz="2400" dirty="0"/>
              <a:t>신뢰성 있는 </a:t>
            </a:r>
            <a:endParaRPr lang="en-US" altLang="ko-KR" sz="2400" dirty="0"/>
          </a:p>
          <a:p>
            <a:pPr algn="ctr"/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스터디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플랫폼 </a:t>
            </a:r>
            <a:r>
              <a:rPr lang="ko-KR" altLang="en-US" sz="2400" dirty="0"/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8230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/>
              <a:t>2.1 </a:t>
            </a:r>
            <a:r>
              <a:rPr lang="ko-KR" altLang="en-US" sz="4000" dirty="0"/>
              <a:t>애플리케이션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이름</a:t>
            </a:r>
            <a:r>
              <a:rPr lang="en-US" altLang="ko-KR" sz="2000" dirty="0"/>
              <a:t>:		</a:t>
            </a:r>
            <a:r>
              <a:rPr lang="ko-KR" altLang="en-US" sz="2400" b="1" dirty="0" err="1"/>
              <a:t>스시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Study System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목적</a:t>
            </a:r>
            <a:r>
              <a:rPr lang="en-US" altLang="ko-KR" sz="2000" dirty="0"/>
              <a:t>:		</a:t>
            </a:r>
            <a:r>
              <a:rPr lang="ko-KR" altLang="en-US" sz="1800" dirty="0" err="1"/>
              <a:t>핀테크를</a:t>
            </a:r>
            <a:r>
              <a:rPr lang="ko-KR" altLang="en-US" sz="1800" dirty="0"/>
              <a:t> 활용한 </a:t>
            </a:r>
            <a:r>
              <a:rPr lang="en-US" altLang="ko-KR" sz="1800" dirty="0"/>
              <a:t>Gamification </a:t>
            </a:r>
            <a:r>
              <a:rPr lang="ko-KR" altLang="en-US" sz="1800" dirty="0"/>
              <a:t>원리로 </a:t>
            </a:r>
            <a:r>
              <a:rPr lang="ko-KR" altLang="en-US" sz="1800" dirty="0" err="1"/>
              <a:t>스터디에</a:t>
            </a:r>
            <a:r>
              <a:rPr lang="en-US" altLang="ko-KR" sz="1800" dirty="0"/>
              <a:t>        			</a:t>
            </a:r>
            <a:r>
              <a:rPr lang="ko-KR" altLang="en-US" sz="1800" b="1" dirty="0"/>
              <a:t>동기 부여</a:t>
            </a:r>
            <a:r>
              <a:rPr lang="en-US" altLang="ko-KR" sz="1800" dirty="0"/>
              <a:t>, </a:t>
            </a:r>
            <a:r>
              <a:rPr lang="ko-KR" altLang="en-US" sz="1800" b="1" dirty="0"/>
              <a:t>지속성</a:t>
            </a:r>
            <a:r>
              <a:rPr lang="ko-KR" altLang="en-US" sz="1800" dirty="0"/>
              <a:t>을 높임으로써 </a:t>
            </a:r>
            <a:r>
              <a:rPr lang="en-US" altLang="ko-KR" sz="1800" dirty="0"/>
              <a:t>					</a:t>
            </a:r>
            <a:r>
              <a:rPr lang="ko-KR" altLang="en-US" sz="1800" dirty="0"/>
              <a:t>효율적이고 체계적인 </a:t>
            </a:r>
            <a:r>
              <a:rPr lang="ko-KR" altLang="en-US" sz="1800" dirty="0" err="1"/>
              <a:t>스터디</a:t>
            </a:r>
            <a:r>
              <a:rPr lang="ko-KR" altLang="en-US" sz="1800" dirty="0"/>
              <a:t> 운영</a:t>
            </a:r>
            <a:r>
              <a:rPr lang="en-US" altLang="ko-KR" sz="800" dirty="0"/>
              <a:t>		</a:t>
            </a:r>
            <a:endParaRPr lang="en-US" altLang="ko-KR" sz="2400" dirty="0"/>
          </a:p>
          <a:p>
            <a:r>
              <a:rPr lang="ko-KR" altLang="en-US" sz="2000" dirty="0"/>
              <a:t>기능</a:t>
            </a:r>
            <a:r>
              <a:rPr lang="en-US" altLang="ko-KR" sz="2000" dirty="0"/>
              <a:t>:</a:t>
            </a:r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1800" dirty="0"/>
              <a:t>다양한 목적에 맞는 </a:t>
            </a:r>
            <a:r>
              <a:rPr lang="ko-KR" altLang="en-US" sz="1800" dirty="0" err="1"/>
              <a:t>스터디방</a:t>
            </a:r>
            <a:r>
              <a:rPr lang="ko-KR" altLang="en-US" sz="1800" dirty="0"/>
              <a:t> 개설</a:t>
            </a:r>
            <a:endParaRPr lang="en-US" altLang="ko-KR" sz="1800" dirty="0"/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1800" dirty="0"/>
              <a:t>이용자 프로필 등록</a:t>
            </a:r>
            <a:r>
              <a:rPr lang="en-US" altLang="ko-KR" sz="1800" dirty="0"/>
              <a:t>, </a:t>
            </a:r>
            <a:r>
              <a:rPr lang="ko-KR" altLang="en-US" sz="1800" dirty="0"/>
              <a:t>검색 </a:t>
            </a:r>
            <a:r>
              <a:rPr lang="en-US" altLang="ko-KR" sz="1800" dirty="0"/>
              <a:t>,</a:t>
            </a:r>
            <a:r>
              <a:rPr lang="ko-KR" altLang="en-US" sz="1800" dirty="0"/>
              <a:t>열람</a:t>
            </a:r>
            <a:endParaRPr lang="en-US" altLang="ko-KR" sz="1800" dirty="0"/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1800" dirty="0"/>
              <a:t>예치금 </a:t>
            </a:r>
            <a:r>
              <a:rPr lang="ko-KR" altLang="en-US" sz="1800" dirty="0" err="1"/>
              <a:t>마일리지로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스터디</a:t>
            </a:r>
            <a:r>
              <a:rPr lang="ko-KR" altLang="en-US" sz="1800" dirty="0"/>
              <a:t> 운영</a:t>
            </a:r>
            <a:endParaRPr lang="en-US" altLang="ko-KR" sz="1800" dirty="0"/>
          </a:p>
          <a:p>
            <a:pPr marL="1314450" lvl="2" indent="-457200">
              <a:lnSpc>
                <a:spcPct val="130000"/>
              </a:lnSpc>
            </a:pPr>
            <a:r>
              <a:rPr lang="ko-KR" altLang="en-US" sz="1400" dirty="0" err="1"/>
              <a:t>스터디</a:t>
            </a:r>
            <a:r>
              <a:rPr lang="ko-KR" altLang="en-US" sz="1400" dirty="0"/>
              <a:t> 참여</a:t>
            </a:r>
            <a:r>
              <a:rPr lang="en-US" altLang="ko-KR" sz="1400" dirty="0"/>
              <a:t>/</a:t>
            </a:r>
            <a:r>
              <a:rPr lang="ko-KR" altLang="en-US" sz="1400" dirty="0"/>
              <a:t>인증 확인 시 </a:t>
            </a:r>
            <a:r>
              <a:rPr lang="ko-KR" altLang="en-US" sz="1400" dirty="0" err="1"/>
              <a:t>마일리지</a:t>
            </a:r>
            <a:r>
              <a:rPr lang="ko-KR" altLang="en-US" sz="1400" dirty="0"/>
              <a:t> 환급</a:t>
            </a:r>
            <a:endParaRPr lang="en-US" altLang="ko-KR" sz="1400" dirty="0"/>
          </a:p>
          <a:p>
            <a:pPr marL="1314450" lvl="2" indent="-457200">
              <a:lnSpc>
                <a:spcPct val="130000"/>
              </a:lnSpc>
            </a:pPr>
            <a:r>
              <a:rPr lang="ko-KR" altLang="en-US" sz="1400" dirty="0" err="1"/>
              <a:t>스터디</a:t>
            </a:r>
            <a:r>
              <a:rPr lang="ko-KR" altLang="en-US" sz="1400" dirty="0"/>
              <a:t> 불참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미인증</a:t>
            </a:r>
            <a:r>
              <a:rPr lang="ko-KR" altLang="en-US" sz="1400" dirty="0"/>
              <a:t> 시 팀원들에게 </a:t>
            </a:r>
            <a:r>
              <a:rPr lang="ko-KR" altLang="en-US" sz="1400" dirty="0" err="1"/>
              <a:t>마일리지</a:t>
            </a:r>
            <a:r>
              <a:rPr lang="ko-KR" altLang="en-US" sz="1400" dirty="0"/>
              <a:t> 배분</a:t>
            </a:r>
            <a:endParaRPr lang="en-US" altLang="ko-KR" sz="2000" dirty="0"/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1800" dirty="0" err="1"/>
              <a:t>마일리지</a:t>
            </a:r>
            <a:r>
              <a:rPr lang="ko-KR" altLang="en-US" sz="1800" dirty="0"/>
              <a:t> 잔액 조회</a:t>
            </a:r>
            <a:endParaRPr lang="en-US" altLang="ko-KR" sz="1800" dirty="0"/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1800" dirty="0" err="1"/>
              <a:t>마일리지로</a:t>
            </a:r>
            <a:r>
              <a:rPr lang="ko-KR" altLang="en-US" sz="1800" dirty="0"/>
              <a:t> 제휴 상품 구매</a:t>
            </a:r>
            <a:endParaRPr lang="en-US" altLang="ko-KR" sz="1800" dirty="0"/>
          </a:p>
          <a:p>
            <a:pPr marL="914400" lvl="1" indent="-457200">
              <a:buFont typeface="+mj-ea"/>
              <a:buAutoNum type="circleNumDbPlain"/>
            </a:pPr>
            <a:endParaRPr lang="en-US" altLang="ko-KR" sz="2000" dirty="0"/>
          </a:p>
          <a:p>
            <a:pPr marL="914400" lvl="1" indent="-457200">
              <a:buFont typeface="+mj-ea"/>
              <a:buAutoNum type="circleNumDbPlain"/>
            </a:pPr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9984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애플리케이션 소개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2216" y="1151033"/>
            <a:ext cx="8460000" cy="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36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/>
              <a:t>2.1 </a:t>
            </a:r>
            <a:r>
              <a:rPr lang="ko-KR" altLang="en-US" sz="4000" dirty="0"/>
              <a:t>애플리케이션 정의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9984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애플리케이션 소개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18" y="1700808"/>
            <a:ext cx="6876764" cy="46134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2216" y="1151033"/>
            <a:ext cx="8460000" cy="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/>
              <a:t>2.2 </a:t>
            </a:r>
            <a:r>
              <a:rPr lang="ko-KR" altLang="en-US" sz="4000" dirty="0"/>
              <a:t>개발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/>
              <a:t>Platform/Language 		 </a:t>
            </a:r>
            <a:r>
              <a:rPr lang="en-US" altLang="ko-KR" sz="2400" b="1" dirty="0"/>
              <a:t>Node.js / </a:t>
            </a:r>
            <a:r>
              <a:rPr lang="en-US" altLang="ko-KR" sz="2400" b="1" dirty="0" err="1"/>
              <a:t>Javascript</a:t>
            </a:r>
            <a:r>
              <a:rPr lang="en-US" altLang="ko-KR" sz="2400" b="1" dirty="0"/>
              <a:t>	</a:t>
            </a:r>
            <a:endParaRPr lang="en-US" altLang="ko-K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Framwork</a:t>
            </a:r>
            <a:r>
              <a:rPr lang="en-US" altLang="ko-KR" sz="2400" dirty="0"/>
              <a:t> 			 </a:t>
            </a:r>
            <a:r>
              <a:rPr lang="en-US" altLang="ko-KR" sz="2400" b="1" dirty="0"/>
              <a:t>Express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/>
              <a:t>DB         			 </a:t>
            </a:r>
            <a:r>
              <a:rPr lang="en-US" altLang="ko-KR" sz="2400" b="1" dirty="0"/>
              <a:t>MySQL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/>
              <a:t>API				 </a:t>
            </a:r>
            <a:r>
              <a:rPr lang="ko-KR" altLang="en-US" sz="2400" b="1" dirty="0"/>
              <a:t>금융결제원 오픈 </a:t>
            </a:r>
            <a:r>
              <a:rPr lang="en-US" altLang="ko-KR" sz="2400" b="1" dirty="0"/>
              <a:t>API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lvl="1" indent="0">
              <a:buNone/>
            </a:pP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9984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어플리케이션 소개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918866"/>
            <a:ext cx="720080" cy="7180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890" y="3645024"/>
            <a:ext cx="908787" cy="4709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509120"/>
            <a:ext cx="885949" cy="53347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42216" y="1151033"/>
            <a:ext cx="8460000" cy="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5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310</Words>
  <Application>Microsoft Office PowerPoint</Application>
  <PresentationFormat>화면 슬라이드 쇼(4:3)</PresentationFormat>
  <Paragraphs>92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나눔스퀘어 Bold</vt:lpstr>
      <vt:lpstr>맑은 고딕</vt:lpstr>
      <vt:lpstr>Arial</vt:lpstr>
      <vt:lpstr>Office 테마</vt:lpstr>
      <vt:lpstr>스시 Study System</vt:lpstr>
      <vt:lpstr>PowerPoint 프레젠테이션</vt:lpstr>
      <vt:lpstr>1.1 현황</vt:lpstr>
      <vt:lpstr>1.2 문제 정의 ①</vt:lpstr>
      <vt:lpstr>1.2 문제 정의 ②</vt:lpstr>
      <vt:lpstr>1.3 시사점</vt:lpstr>
      <vt:lpstr>2.1 애플리케이션 정의</vt:lpstr>
      <vt:lpstr>2.1 애플리케이션 정의</vt:lpstr>
      <vt:lpstr>2.2 개발 환경</vt:lpstr>
      <vt:lpstr>2.3 서비스 구현  – 등록</vt:lpstr>
      <vt:lpstr>2.3 서비스 구현  - 스터디 게시판 </vt:lpstr>
      <vt:lpstr>2.3 서비스 구현  - 스터디 게시판 </vt:lpstr>
      <vt:lpstr>2.3 서비스 구현  – 마이페이지</vt:lpstr>
      <vt:lpstr>2.3 서비스 구현  - 제휴샵</vt:lpstr>
      <vt:lpstr>3. DEMO 실행</vt:lpstr>
      <vt:lpstr>4. Q&amp;A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스시 Study System</dc:title>
  <dc:creator>징갈대감</dc:creator>
  <cp:lastModifiedBy>HoneyLab</cp:lastModifiedBy>
  <cp:revision>65</cp:revision>
  <dcterms:created xsi:type="dcterms:W3CDTF">2019-02-21T01:54:15Z</dcterms:created>
  <dcterms:modified xsi:type="dcterms:W3CDTF">2019-02-22T02:10:14Z</dcterms:modified>
</cp:coreProperties>
</file>